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6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B9D85-9878-40AF-B002-BBD442C99B96}" type="datetimeFigureOut">
              <a:rPr lang="id-ID" smtClean="0"/>
              <a:t>23/04/2021</a:t>
            </a:fld>
            <a:endParaRPr lang="id-ID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5C907-503D-4B6D-96DA-4832A8DCB56E}" type="slidenum">
              <a:rPr lang="id-ID" smtClean="0"/>
              <a:t>‹#›</a:t>
            </a:fld>
            <a:endParaRPr lang="id-ID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B9D85-9878-40AF-B002-BBD442C99B96}" type="datetimeFigureOut">
              <a:rPr lang="id-ID" smtClean="0"/>
              <a:t>23/04/2021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5C907-503D-4B6D-96DA-4832A8DCB56E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B9D85-9878-40AF-B002-BBD442C99B96}" type="datetimeFigureOut">
              <a:rPr lang="id-ID" smtClean="0"/>
              <a:t>23/04/2021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5C907-503D-4B6D-96DA-4832A8DCB56E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B9D85-9878-40AF-B002-BBD442C99B96}" type="datetimeFigureOut">
              <a:rPr lang="id-ID" smtClean="0"/>
              <a:t>23/04/2021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5C907-503D-4B6D-96DA-4832A8DCB56E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B9D85-9878-40AF-B002-BBD442C99B96}" type="datetimeFigureOut">
              <a:rPr lang="id-ID" smtClean="0"/>
              <a:t>23/04/2021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5C907-503D-4B6D-96DA-4832A8DCB56E}" type="slidenum">
              <a:rPr lang="id-ID" smtClean="0"/>
              <a:t>‹#›</a:t>
            </a:fld>
            <a:endParaRPr lang="id-ID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B9D85-9878-40AF-B002-BBD442C99B96}" type="datetimeFigureOut">
              <a:rPr lang="id-ID" smtClean="0"/>
              <a:t>23/04/2021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5C907-503D-4B6D-96DA-4832A8DCB56E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B9D85-9878-40AF-B002-BBD442C99B96}" type="datetimeFigureOut">
              <a:rPr lang="id-ID" smtClean="0"/>
              <a:t>23/04/2021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5C907-503D-4B6D-96DA-4832A8DCB56E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B9D85-9878-40AF-B002-BBD442C99B96}" type="datetimeFigureOut">
              <a:rPr lang="id-ID" smtClean="0"/>
              <a:t>23/04/2021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5C907-503D-4B6D-96DA-4832A8DCB56E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B9D85-9878-40AF-B002-BBD442C99B96}" type="datetimeFigureOut">
              <a:rPr lang="id-ID" smtClean="0"/>
              <a:t>23/04/2021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5C907-503D-4B6D-96DA-4832A8DCB56E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B9D85-9878-40AF-B002-BBD442C99B96}" type="datetimeFigureOut">
              <a:rPr lang="id-ID" smtClean="0"/>
              <a:t>23/04/2021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5C907-503D-4B6D-96DA-4832A8DCB56E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B9D85-9878-40AF-B002-BBD442C99B96}" type="datetimeFigureOut">
              <a:rPr lang="id-ID" smtClean="0"/>
              <a:t>23/04/2021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F95C907-503D-4B6D-96DA-4832A8DCB56E}" type="slidenum">
              <a:rPr lang="id-ID" smtClean="0"/>
              <a:t>‹#›</a:t>
            </a:fld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42B9D85-9878-40AF-B002-BBD442C99B96}" type="datetimeFigureOut">
              <a:rPr lang="id-ID" smtClean="0"/>
              <a:t>23/04/2021</a:t>
            </a:fld>
            <a:endParaRPr lang="id-ID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F95C907-503D-4B6D-96DA-4832A8DCB56E}" type="slidenum">
              <a:rPr lang="id-ID" smtClean="0"/>
              <a:t>‹#›</a:t>
            </a:fld>
            <a:endParaRPr lang="id-ID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7" r:id="rId1"/>
    <p:sldLayoutId id="2147483938" r:id="rId2"/>
    <p:sldLayoutId id="2147483939" r:id="rId3"/>
    <p:sldLayoutId id="2147483940" r:id="rId4"/>
    <p:sldLayoutId id="2147483941" r:id="rId5"/>
    <p:sldLayoutId id="2147483942" r:id="rId6"/>
    <p:sldLayoutId id="2147483943" r:id="rId7"/>
    <p:sldLayoutId id="2147483944" r:id="rId8"/>
    <p:sldLayoutId id="2147483945" r:id="rId9"/>
    <p:sldLayoutId id="2147483946" r:id="rId10"/>
    <p:sldLayoutId id="214748394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1472" y="1643050"/>
            <a:ext cx="7851648" cy="1828800"/>
          </a:xfrm>
        </p:spPr>
        <p:txBody>
          <a:bodyPr>
            <a:normAutofit fontScale="90000"/>
          </a:bodyPr>
          <a:lstStyle/>
          <a:p>
            <a:r>
              <a:rPr lang="en-US" b="1" dirty="0" err="1"/>
              <a:t>Masalah</a:t>
            </a:r>
            <a:r>
              <a:rPr lang="en-US" b="1" dirty="0"/>
              <a:t> </a:t>
            </a:r>
            <a:r>
              <a:rPr lang="en-US" b="1" dirty="0" err="1"/>
              <a:t>kesehatan</a:t>
            </a:r>
            <a:r>
              <a:rPr lang="en-US" b="1" dirty="0"/>
              <a:t> maternal</a:t>
            </a:r>
            <a:r>
              <a:rPr lang="id-ID" dirty="0"/>
              <a:t/>
            </a:r>
            <a:br>
              <a:rPr lang="id-ID" dirty="0"/>
            </a:b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d-ID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err="1"/>
              <a:t>Hipertensi</a:t>
            </a:r>
            <a:r>
              <a:rPr lang="en-US" b="1" dirty="0"/>
              <a:t> </a:t>
            </a:r>
            <a:r>
              <a:rPr lang="en-US" b="1" dirty="0" err="1"/>
              <a:t>dalam</a:t>
            </a:r>
            <a:r>
              <a:rPr lang="en-US" b="1" dirty="0"/>
              <a:t> </a:t>
            </a:r>
            <a:r>
              <a:rPr lang="en-US" b="1" dirty="0" err="1"/>
              <a:t>kehamilan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err="1"/>
              <a:t>Hipertensi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kehamilan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5-15% </a:t>
            </a:r>
            <a:r>
              <a:rPr lang="en-US" dirty="0" err="1"/>
              <a:t>penyulit</a:t>
            </a:r>
            <a:r>
              <a:rPr lang="en-US" dirty="0"/>
              <a:t> </a:t>
            </a:r>
            <a:r>
              <a:rPr lang="en-US" dirty="0" err="1"/>
              <a:t>kehamilan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salah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tiga</a:t>
            </a:r>
            <a:r>
              <a:rPr lang="en-US" dirty="0"/>
              <a:t> </a:t>
            </a:r>
            <a:r>
              <a:rPr lang="en-US" dirty="0" err="1"/>
              <a:t>penyebab</a:t>
            </a:r>
            <a:r>
              <a:rPr lang="en-US" dirty="0"/>
              <a:t> </a:t>
            </a:r>
            <a:r>
              <a:rPr lang="en-US" dirty="0" err="1"/>
              <a:t>tertinggi</a:t>
            </a:r>
            <a:r>
              <a:rPr lang="en-US" dirty="0"/>
              <a:t> </a:t>
            </a:r>
            <a:r>
              <a:rPr lang="en-US" dirty="0" err="1"/>
              <a:t>mortalitas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morbiditas</a:t>
            </a:r>
            <a:r>
              <a:rPr lang="en-US" dirty="0"/>
              <a:t> </a:t>
            </a:r>
            <a:r>
              <a:rPr lang="en-US" dirty="0" err="1"/>
              <a:t>ibu</a:t>
            </a:r>
            <a:r>
              <a:rPr lang="en-US" dirty="0"/>
              <a:t> </a:t>
            </a:r>
            <a:r>
              <a:rPr lang="en-US" dirty="0" err="1"/>
              <a:t>bersalin.Hal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disebabkan</a:t>
            </a:r>
            <a:r>
              <a:rPr lang="en-US" dirty="0"/>
              <a:t> </a:t>
            </a:r>
            <a:r>
              <a:rPr lang="en-US" dirty="0" err="1"/>
              <a:t>selain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etiologi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jelas</a:t>
            </a:r>
            <a:r>
              <a:rPr lang="en-US" dirty="0"/>
              <a:t>,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perawatan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persalinan</a:t>
            </a:r>
            <a:r>
              <a:rPr lang="en-US" dirty="0"/>
              <a:t> </a:t>
            </a:r>
            <a:r>
              <a:rPr lang="en-US" dirty="0" err="1"/>
              <a:t>masih</a:t>
            </a:r>
            <a:r>
              <a:rPr lang="en-US" dirty="0"/>
              <a:t> </a:t>
            </a:r>
            <a:r>
              <a:rPr lang="en-US" dirty="0" err="1"/>
              <a:t>ditangani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petugas</a:t>
            </a:r>
            <a:r>
              <a:rPr lang="en-US" dirty="0"/>
              <a:t> non medic </a:t>
            </a:r>
            <a:r>
              <a:rPr lang="en-US" dirty="0" err="1"/>
              <a:t>dan</a:t>
            </a:r>
            <a:r>
              <a:rPr lang="en-US" dirty="0"/>
              <a:t> system </a:t>
            </a:r>
            <a:r>
              <a:rPr lang="en-US" dirty="0" err="1"/>
              <a:t>rujukan</a:t>
            </a:r>
            <a:r>
              <a:rPr lang="en-US" dirty="0"/>
              <a:t> yang </a:t>
            </a:r>
            <a:r>
              <a:rPr lang="en-US" dirty="0" err="1"/>
              <a:t>belum</a:t>
            </a:r>
            <a:r>
              <a:rPr lang="en-US" dirty="0"/>
              <a:t> </a:t>
            </a:r>
            <a:r>
              <a:rPr lang="en-US" dirty="0" err="1"/>
              <a:t>sempurna</a:t>
            </a:r>
            <a:endParaRPr lang="id-ID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411807"/>
          </a:xfrm>
        </p:spPr>
        <p:txBody>
          <a:bodyPr>
            <a:normAutofit/>
          </a:bodyPr>
          <a:lstStyle/>
          <a:p>
            <a:pPr algn="just"/>
            <a:r>
              <a:rPr lang="en-US" dirty="0" err="1" smtClean="0"/>
              <a:t>Klasifikasi</a:t>
            </a:r>
            <a:r>
              <a:rPr lang="en-US" dirty="0" smtClean="0"/>
              <a:t> yang </a:t>
            </a:r>
            <a:r>
              <a:rPr lang="en-US" dirty="0" err="1" smtClean="0"/>
              <a:t>dipakai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Indonesia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i="1" dirty="0" smtClean="0"/>
              <a:t>Report of the National High Blood Pressure Education Program Working Group on High Blood Pressure in Pregnancy </a:t>
            </a:r>
            <a:r>
              <a:rPr lang="en-US" dirty="0" err="1" smtClean="0"/>
              <a:t>tahun</a:t>
            </a:r>
            <a:r>
              <a:rPr lang="en-US" dirty="0" smtClean="0"/>
              <a:t> 2011 </a:t>
            </a:r>
            <a:r>
              <a:rPr lang="en-US" dirty="0" err="1" smtClean="0"/>
              <a:t>ialah</a:t>
            </a:r>
            <a:r>
              <a:rPr lang="en-US" dirty="0" smtClean="0"/>
              <a:t> </a:t>
            </a:r>
            <a:endParaRPr lang="id-ID" dirty="0" smtClean="0"/>
          </a:p>
          <a:p>
            <a:pPr algn="just">
              <a:buNone/>
            </a:pPr>
            <a:r>
              <a:rPr lang="en-US" dirty="0" smtClean="0"/>
              <a:t>1</a:t>
            </a:r>
            <a:r>
              <a:rPr lang="en-US" dirty="0"/>
              <a:t>)   </a:t>
            </a:r>
            <a:r>
              <a:rPr lang="en-US" dirty="0" err="1"/>
              <a:t>Hipertensi</a:t>
            </a:r>
            <a:r>
              <a:rPr lang="en-US" dirty="0"/>
              <a:t> </a:t>
            </a:r>
            <a:r>
              <a:rPr lang="en-US" dirty="0" err="1"/>
              <a:t>kronik</a:t>
            </a:r>
            <a:r>
              <a:rPr lang="en-US" dirty="0"/>
              <a:t>; </a:t>
            </a:r>
            <a:endParaRPr lang="id-ID" dirty="0"/>
          </a:p>
          <a:p>
            <a:pPr algn="just"/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hipertensi</a:t>
            </a:r>
            <a:r>
              <a:rPr lang="en-US" dirty="0"/>
              <a:t> yang </a:t>
            </a:r>
            <a:r>
              <a:rPr lang="en-US" dirty="0" err="1"/>
              <a:t>timbul</a:t>
            </a:r>
            <a:r>
              <a:rPr lang="en-US" dirty="0"/>
              <a:t> </a:t>
            </a:r>
            <a:r>
              <a:rPr lang="en-US" dirty="0" err="1"/>
              <a:t>sebelum</a:t>
            </a:r>
            <a:r>
              <a:rPr lang="en-US" dirty="0"/>
              <a:t> </a:t>
            </a:r>
            <a:r>
              <a:rPr lang="en-US" dirty="0" err="1"/>
              <a:t>umur</a:t>
            </a:r>
            <a:r>
              <a:rPr lang="en-US" dirty="0"/>
              <a:t> </a:t>
            </a:r>
            <a:r>
              <a:rPr lang="en-US" dirty="0" err="1"/>
              <a:t>kehamilan</a:t>
            </a:r>
            <a:r>
              <a:rPr lang="en-US" dirty="0"/>
              <a:t> 20 </a:t>
            </a:r>
            <a:r>
              <a:rPr lang="en-US" dirty="0" err="1"/>
              <a:t>minggu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hipertensi</a:t>
            </a:r>
            <a:r>
              <a:rPr lang="en-US" dirty="0"/>
              <a:t> yang </a:t>
            </a:r>
            <a:r>
              <a:rPr lang="en-US" dirty="0" err="1"/>
              <a:t>pertema</a:t>
            </a:r>
            <a:r>
              <a:rPr lang="en-US" dirty="0"/>
              <a:t> kali </a:t>
            </a:r>
            <a:r>
              <a:rPr lang="en-US" dirty="0" err="1"/>
              <a:t>didiagnosis</a:t>
            </a:r>
            <a:r>
              <a:rPr lang="en-US" dirty="0"/>
              <a:t> </a:t>
            </a:r>
            <a:r>
              <a:rPr lang="en-US" dirty="0" err="1"/>
              <a:t>setelah</a:t>
            </a:r>
            <a:r>
              <a:rPr lang="en-US" dirty="0"/>
              <a:t> </a:t>
            </a:r>
            <a:r>
              <a:rPr lang="en-US" dirty="0" err="1"/>
              <a:t>umur</a:t>
            </a:r>
            <a:r>
              <a:rPr lang="en-US" dirty="0"/>
              <a:t> </a:t>
            </a:r>
            <a:r>
              <a:rPr lang="en-US" dirty="0" err="1"/>
              <a:t>kehamilan</a:t>
            </a:r>
            <a:r>
              <a:rPr lang="en-US" dirty="0"/>
              <a:t> 20 </a:t>
            </a:r>
            <a:r>
              <a:rPr lang="en-US" dirty="0" err="1"/>
              <a:t>minggu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hipertensi</a:t>
            </a:r>
            <a:r>
              <a:rPr lang="en-US" dirty="0"/>
              <a:t> </a:t>
            </a:r>
            <a:r>
              <a:rPr lang="en-US" dirty="0" err="1"/>
              <a:t>menetap</a:t>
            </a:r>
            <a:r>
              <a:rPr lang="en-US" dirty="0"/>
              <a:t> </a:t>
            </a:r>
            <a:r>
              <a:rPr lang="en-US" dirty="0" err="1"/>
              <a:t>sampai</a:t>
            </a:r>
            <a:r>
              <a:rPr lang="en-US" dirty="0"/>
              <a:t> 12 </a:t>
            </a:r>
            <a:r>
              <a:rPr lang="en-US" dirty="0" err="1"/>
              <a:t>minggu</a:t>
            </a:r>
            <a:r>
              <a:rPr lang="en-US" dirty="0"/>
              <a:t> </a:t>
            </a:r>
            <a:r>
              <a:rPr lang="en-US" dirty="0" err="1"/>
              <a:t>pascapersalinan</a:t>
            </a:r>
            <a:endParaRPr lang="id-ID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id-ID" dirty="0" smtClean="0"/>
              <a:t>2) </a:t>
            </a:r>
            <a:r>
              <a:rPr lang="en-US" dirty="0" err="1" smtClean="0"/>
              <a:t>Preeklampsia-eklampsia</a:t>
            </a:r>
            <a:r>
              <a:rPr lang="en-US" dirty="0"/>
              <a:t>; </a:t>
            </a:r>
            <a:endParaRPr lang="id-ID" dirty="0"/>
          </a:p>
          <a:p>
            <a:r>
              <a:rPr lang="en-US" dirty="0"/>
              <a:t>Preeclampsia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hipertensi</a:t>
            </a:r>
            <a:r>
              <a:rPr lang="en-US" dirty="0"/>
              <a:t> yang </a:t>
            </a:r>
            <a:r>
              <a:rPr lang="en-US" dirty="0" err="1"/>
              <a:t>timbul</a:t>
            </a:r>
            <a:r>
              <a:rPr lang="en-US" dirty="0"/>
              <a:t> </a:t>
            </a:r>
            <a:r>
              <a:rPr lang="en-US" dirty="0" err="1"/>
              <a:t>setelah</a:t>
            </a:r>
            <a:r>
              <a:rPr lang="en-US" dirty="0"/>
              <a:t> 20 </a:t>
            </a:r>
            <a:r>
              <a:rPr lang="en-US" dirty="0" err="1"/>
              <a:t>minggu</a:t>
            </a:r>
            <a:r>
              <a:rPr lang="en-US" dirty="0"/>
              <a:t> </a:t>
            </a:r>
            <a:r>
              <a:rPr lang="en-US" dirty="0" err="1"/>
              <a:t>kehamilan</a:t>
            </a:r>
            <a:r>
              <a:rPr lang="en-US" dirty="0"/>
              <a:t> </a:t>
            </a:r>
            <a:r>
              <a:rPr lang="en-US" dirty="0" err="1"/>
              <a:t>disertai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proteinuria</a:t>
            </a:r>
            <a:r>
              <a:rPr lang="en-US" dirty="0"/>
              <a:t>.</a:t>
            </a:r>
            <a:endParaRPr lang="id-ID" dirty="0"/>
          </a:p>
          <a:p>
            <a:r>
              <a:rPr lang="en-US" dirty="0" err="1"/>
              <a:t>Eklampsia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preeclampsia yang </a:t>
            </a:r>
            <a:r>
              <a:rPr lang="en-US" dirty="0" err="1"/>
              <a:t>disertai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kejang-kejang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koma</a:t>
            </a:r>
            <a:r>
              <a:rPr lang="en-US" dirty="0"/>
              <a:t>.</a:t>
            </a:r>
            <a:endParaRPr lang="id-ID" dirty="0"/>
          </a:p>
          <a:p>
            <a:pPr>
              <a:buNone/>
            </a:pPr>
            <a:r>
              <a:rPr lang="en-US" dirty="0"/>
              <a:t> </a:t>
            </a:r>
            <a:endParaRPr lang="id-ID" dirty="0"/>
          </a:p>
          <a:p>
            <a:pPr>
              <a:buNone/>
            </a:pPr>
            <a:r>
              <a:rPr lang="en-US" dirty="0"/>
              <a:t>3)    </a:t>
            </a:r>
            <a:r>
              <a:rPr lang="en-US" dirty="0" err="1"/>
              <a:t>Hipertensi</a:t>
            </a:r>
            <a:r>
              <a:rPr lang="en-US" dirty="0"/>
              <a:t> </a:t>
            </a:r>
            <a:r>
              <a:rPr lang="en-US" dirty="0" err="1"/>
              <a:t>kronik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i="1" dirty="0"/>
              <a:t>superimposed </a:t>
            </a:r>
            <a:r>
              <a:rPr lang="en-US" dirty="0"/>
              <a:t>preeclampsia; </a:t>
            </a:r>
            <a:endParaRPr lang="id-ID" dirty="0"/>
          </a:p>
          <a:p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hipertensi</a:t>
            </a:r>
            <a:r>
              <a:rPr lang="en-US" dirty="0"/>
              <a:t> </a:t>
            </a:r>
            <a:r>
              <a:rPr lang="en-US" dirty="0" err="1"/>
              <a:t>kronik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sertaitanda-tanda</a:t>
            </a:r>
            <a:r>
              <a:rPr lang="en-US" dirty="0"/>
              <a:t> preeclampsia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hipertensi</a:t>
            </a:r>
            <a:r>
              <a:rPr lang="en-US" dirty="0"/>
              <a:t> </a:t>
            </a:r>
            <a:r>
              <a:rPr lang="en-US" dirty="0" err="1"/>
              <a:t>kronik</a:t>
            </a:r>
            <a:r>
              <a:rPr lang="en-US" dirty="0"/>
              <a:t> </a:t>
            </a:r>
            <a:r>
              <a:rPr lang="en-US" dirty="0" err="1"/>
              <a:t>disertai</a:t>
            </a:r>
            <a:r>
              <a:rPr lang="en-US" dirty="0"/>
              <a:t> </a:t>
            </a:r>
            <a:r>
              <a:rPr lang="en-US" dirty="0" err="1"/>
              <a:t>proteinuria</a:t>
            </a:r>
            <a:r>
              <a:rPr lang="en-US" dirty="0"/>
              <a:t>.</a:t>
            </a:r>
            <a:endParaRPr lang="id-ID" dirty="0"/>
          </a:p>
          <a:p>
            <a:endParaRPr lang="id-ID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d-ID" dirty="0" smtClean="0"/>
              <a:t>4</a:t>
            </a:r>
            <a:r>
              <a:rPr lang="en-US" dirty="0" smtClean="0"/>
              <a:t>)</a:t>
            </a:r>
            <a:r>
              <a:rPr lang="en-US" dirty="0"/>
              <a:t>   </a:t>
            </a:r>
            <a:r>
              <a:rPr lang="en-US" dirty="0" err="1"/>
              <a:t>Hipertensi</a:t>
            </a:r>
            <a:r>
              <a:rPr lang="en-US" dirty="0"/>
              <a:t> </a:t>
            </a:r>
            <a:r>
              <a:rPr lang="en-US" dirty="0" err="1"/>
              <a:t>gestasional</a:t>
            </a:r>
            <a:r>
              <a:rPr lang="en-US" dirty="0"/>
              <a:t>.</a:t>
            </a:r>
            <a:endParaRPr lang="id-ID" dirty="0"/>
          </a:p>
          <a:p>
            <a:r>
              <a:rPr lang="en-US" dirty="0" err="1"/>
              <a:t>Disebut</a:t>
            </a:r>
            <a:r>
              <a:rPr lang="en-US" dirty="0"/>
              <a:t> </a:t>
            </a:r>
            <a:r>
              <a:rPr lang="en-US" dirty="0" err="1"/>
              <a:t>juga</a:t>
            </a:r>
            <a:r>
              <a:rPr lang="en-US" dirty="0"/>
              <a:t> transient hypertension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hipertensi</a:t>
            </a:r>
            <a:r>
              <a:rPr lang="en-US" dirty="0"/>
              <a:t> yang </a:t>
            </a:r>
            <a:r>
              <a:rPr lang="en-US" dirty="0" err="1"/>
              <a:t>timbul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kehamilan</a:t>
            </a:r>
            <a:r>
              <a:rPr lang="en-US" dirty="0"/>
              <a:t> </a:t>
            </a:r>
            <a:r>
              <a:rPr lang="en-US" dirty="0" err="1"/>
              <a:t>tanpa</a:t>
            </a:r>
            <a:r>
              <a:rPr lang="en-US" dirty="0"/>
              <a:t> </a:t>
            </a:r>
            <a:r>
              <a:rPr lang="en-US" dirty="0" err="1"/>
              <a:t>disertai</a:t>
            </a:r>
            <a:r>
              <a:rPr lang="en-US" dirty="0"/>
              <a:t> </a:t>
            </a:r>
            <a:r>
              <a:rPr lang="en-US" dirty="0" err="1"/>
              <a:t>proteinuria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hipertensi</a:t>
            </a:r>
            <a:r>
              <a:rPr lang="en-US" dirty="0"/>
              <a:t> </a:t>
            </a:r>
            <a:r>
              <a:rPr lang="en-US" dirty="0" err="1"/>
              <a:t>menghilang</a:t>
            </a:r>
            <a:r>
              <a:rPr lang="en-US" dirty="0"/>
              <a:t> </a:t>
            </a:r>
            <a:r>
              <a:rPr lang="en-US" dirty="0" err="1"/>
              <a:t>setelah</a:t>
            </a:r>
            <a:r>
              <a:rPr lang="en-US" dirty="0"/>
              <a:t> 3 </a:t>
            </a:r>
            <a:r>
              <a:rPr lang="en-US" dirty="0" err="1"/>
              <a:t>bulan</a:t>
            </a:r>
            <a:r>
              <a:rPr lang="en-US" dirty="0"/>
              <a:t> </a:t>
            </a:r>
            <a:r>
              <a:rPr lang="en-US" dirty="0" err="1"/>
              <a:t>pascapersalinan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kehamilan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tanda-tanda</a:t>
            </a:r>
            <a:r>
              <a:rPr lang="en-US" dirty="0"/>
              <a:t> preeclampsia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tanpa</a:t>
            </a:r>
            <a:r>
              <a:rPr lang="en-US" dirty="0"/>
              <a:t> </a:t>
            </a:r>
            <a:r>
              <a:rPr lang="en-US" dirty="0" err="1"/>
              <a:t>proteinuria</a:t>
            </a:r>
            <a:r>
              <a:rPr lang="en-US" dirty="0"/>
              <a:t>.</a:t>
            </a:r>
            <a:endParaRPr lang="id-ID" dirty="0"/>
          </a:p>
          <a:p>
            <a:endParaRPr lang="id-ID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85723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id-ID" b="1" dirty="0" smtClean="0"/>
              <a:t>Penjelasan tambahan </a:t>
            </a:r>
            <a:r>
              <a:rPr lang="id-ID" dirty="0" smtClean="0"/>
              <a:t/>
            </a:r>
            <a:br>
              <a:rPr lang="id-ID" dirty="0" smtClean="0"/>
            </a:b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None/>
            </a:pPr>
            <a:r>
              <a:rPr lang="id-ID" dirty="0" smtClean="0"/>
              <a:t>1)</a:t>
            </a:r>
            <a:r>
              <a:rPr lang="en-US" dirty="0" err="1" smtClean="0"/>
              <a:t>Hipertensi</a:t>
            </a:r>
            <a:r>
              <a:rPr lang="en-US" dirty="0" smtClean="0"/>
              <a:t> </a:t>
            </a:r>
            <a:r>
              <a:rPr lang="en-US" dirty="0" err="1"/>
              <a:t>ialah</a:t>
            </a:r>
            <a:r>
              <a:rPr lang="en-US" dirty="0"/>
              <a:t> </a:t>
            </a:r>
            <a:r>
              <a:rPr lang="en-US" dirty="0" err="1"/>
              <a:t>tekanan</a:t>
            </a:r>
            <a:r>
              <a:rPr lang="en-US" dirty="0"/>
              <a:t> </a:t>
            </a:r>
            <a:r>
              <a:rPr lang="en-US" dirty="0" err="1"/>
              <a:t>darah</a:t>
            </a:r>
            <a:r>
              <a:rPr lang="en-US" dirty="0"/>
              <a:t> </a:t>
            </a:r>
            <a:r>
              <a:rPr lang="en-US" dirty="0" err="1"/>
              <a:t>sistolik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diastolic ≥ 140/90 mmHg. </a:t>
            </a:r>
            <a:r>
              <a:rPr lang="en-US" dirty="0" err="1"/>
              <a:t>Pengukuran</a:t>
            </a:r>
            <a:r>
              <a:rPr lang="en-US" dirty="0"/>
              <a:t> </a:t>
            </a:r>
            <a:r>
              <a:rPr lang="en-US" dirty="0" err="1"/>
              <a:t>tekanan</a:t>
            </a:r>
            <a:r>
              <a:rPr lang="en-US" dirty="0"/>
              <a:t> </a:t>
            </a:r>
            <a:r>
              <a:rPr lang="en-US" dirty="0" err="1"/>
              <a:t>darah</a:t>
            </a:r>
            <a:r>
              <a:rPr lang="en-US" dirty="0"/>
              <a:t> </a:t>
            </a:r>
            <a:r>
              <a:rPr lang="en-US" dirty="0" err="1"/>
              <a:t>sekurang-kurangnya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2 kali </a:t>
            </a:r>
            <a:r>
              <a:rPr lang="en-US" dirty="0" err="1"/>
              <a:t>selang</a:t>
            </a:r>
            <a:r>
              <a:rPr lang="en-US" dirty="0"/>
              <a:t> 4 jam. </a:t>
            </a:r>
            <a:r>
              <a:rPr lang="en-US" dirty="0" err="1"/>
              <a:t>Kenaikan</a:t>
            </a:r>
            <a:r>
              <a:rPr lang="en-US" dirty="0"/>
              <a:t> </a:t>
            </a:r>
            <a:r>
              <a:rPr lang="en-US" dirty="0" err="1"/>
              <a:t>tekanan</a:t>
            </a:r>
            <a:r>
              <a:rPr lang="en-US" dirty="0"/>
              <a:t> </a:t>
            </a:r>
            <a:r>
              <a:rPr lang="en-US" dirty="0" err="1"/>
              <a:t>darah</a:t>
            </a:r>
            <a:r>
              <a:rPr lang="en-US" dirty="0"/>
              <a:t> </a:t>
            </a:r>
            <a:r>
              <a:rPr lang="en-US" dirty="0" err="1"/>
              <a:t>sistolik</a:t>
            </a:r>
            <a:r>
              <a:rPr lang="en-US" dirty="0"/>
              <a:t> ≥ 30 mmHg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kenaikan</a:t>
            </a:r>
            <a:r>
              <a:rPr lang="en-US" dirty="0"/>
              <a:t> </a:t>
            </a:r>
            <a:r>
              <a:rPr lang="en-US" dirty="0" err="1"/>
              <a:t>tekanan</a:t>
            </a:r>
            <a:r>
              <a:rPr lang="en-US" dirty="0"/>
              <a:t> </a:t>
            </a:r>
            <a:r>
              <a:rPr lang="en-US" dirty="0" err="1"/>
              <a:t>darah</a:t>
            </a:r>
            <a:r>
              <a:rPr lang="en-US" dirty="0"/>
              <a:t> diastolic ≥ 15 mmHg </a:t>
            </a:r>
            <a:r>
              <a:rPr lang="en-US" dirty="0" err="1"/>
              <a:t>sebagai</a:t>
            </a:r>
            <a:r>
              <a:rPr lang="en-US" dirty="0"/>
              <a:t> parameter </a:t>
            </a:r>
            <a:r>
              <a:rPr lang="en-US" dirty="0" err="1"/>
              <a:t>hipertensi</a:t>
            </a:r>
            <a:r>
              <a:rPr lang="en-US" dirty="0"/>
              <a:t> </a:t>
            </a:r>
            <a:r>
              <a:rPr lang="en-US" dirty="0" err="1"/>
              <a:t>sudah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dipakai</a:t>
            </a:r>
            <a:r>
              <a:rPr lang="en-US" dirty="0"/>
              <a:t> </a:t>
            </a:r>
            <a:r>
              <a:rPr lang="en-US" dirty="0" err="1"/>
              <a:t>lagi</a:t>
            </a:r>
            <a:r>
              <a:rPr lang="en-US" dirty="0"/>
              <a:t>. </a:t>
            </a:r>
            <a:endParaRPr lang="id-ID" dirty="0" smtClean="0"/>
          </a:p>
          <a:p>
            <a:endParaRPr lang="id-ID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11017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d-ID" dirty="0" smtClean="0"/>
              <a:t>2) </a:t>
            </a:r>
            <a:r>
              <a:rPr lang="en-US" dirty="0" err="1" smtClean="0"/>
              <a:t>Proteinuria</a:t>
            </a:r>
            <a:r>
              <a:rPr lang="en-US" dirty="0" smtClean="0"/>
              <a:t> </a:t>
            </a:r>
            <a:r>
              <a:rPr lang="en-US" dirty="0" err="1"/>
              <a:t>ialah</a:t>
            </a:r>
            <a:r>
              <a:rPr lang="en-US" dirty="0"/>
              <a:t> </a:t>
            </a:r>
            <a:r>
              <a:rPr lang="en-US" dirty="0" err="1"/>
              <a:t>adanya</a:t>
            </a:r>
            <a:r>
              <a:rPr lang="en-US" dirty="0"/>
              <a:t> 300 mg protein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urin</a:t>
            </a:r>
            <a:r>
              <a:rPr lang="en-US" dirty="0"/>
              <a:t> </a:t>
            </a:r>
            <a:r>
              <a:rPr lang="en-US" dirty="0" err="1"/>
              <a:t>selama</a:t>
            </a:r>
            <a:r>
              <a:rPr lang="en-US" dirty="0"/>
              <a:t> 24 jam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sama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≥ 1+ dipstick.</a:t>
            </a:r>
            <a:endParaRPr lang="id-ID" dirty="0" smtClean="0"/>
          </a:p>
          <a:p>
            <a:pPr>
              <a:buNone/>
            </a:pPr>
            <a:r>
              <a:rPr lang="en-US" dirty="0"/>
              <a:t>3)Edema, </a:t>
            </a:r>
            <a:r>
              <a:rPr lang="en-US" dirty="0" err="1"/>
              <a:t>dahulu</a:t>
            </a:r>
            <a:r>
              <a:rPr lang="en-US" dirty="0"/>
              <a:t> edema </a:t>
            </a:r>
            <a:r>
              <a:rPr lang="en-US" dirty="0" err="1"/>
              <a:t>tungkai</a:t>
            </a:r>
            <a:r>
              <a:rPr lang="en-US" dirty="0"/>
              <a:t>, </a:t>
            </a:r>
            <a:r>
              <a:rPr lang="en-US" dirty="0" err="1"/>
              <a:t>dipakai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tanda-tanda</a:t>
            </a:r>
            <a:r>
              <a:rPr lang="en-US" dirty="0"/>
              <a:t> preeclampsia, </a:t>
            </a:r>
            <a:r>
              <a:rPr lang="en-US" dirty="0" err="1"/>
              <a:t>tetapi</a:t>
            </a:r>
            <a:r>
              <a:rPr lang="en-US" dirty="0"/>
              <a:t> </a:t>
            </a:r>
            <a:r>
              <a:rPr lang="en-US" dirty="0" err="1"/>
              <a:t>sekarang</a:t>
            </a:r>
            <a:r>
              <a:rPr lang="en-US" dirty="0"/>
              <a:t> edema </a:t>
            </a:r>
            <a:r>
              <a:rPr lang="en-US" dirty="0" err="1"/>
              <a:t>tungkai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dipakai</a:t>
            </a:r>
            <a:r>
              <a:rPr lang="en-US" dirty="0"/>
              <a:t> </a:t>
            </a:r>
            <a:r>
              <a:rPr lang="en-US" dirty="0" err="1"/>
              <a:t>lagi</a:t>
            </a:r>
            <a:r>
              <a:rPr lang="en-US" dirty="0"/>
              <a:t>, </a:t>
            </a:r>
            <a:r>
              <a:rPr lang="en-US" dirty="0" err="1"/>
              <a:t>kecuali</a:t>
            </a:r>
            <a:r>
              <a:rPr lang="en-US" dirty="0"/>
              <a:t> edema </a:t>
            </a:r>
            <a:r>
              <a:rPr lang="en-US" dirty="0" err="1"/>
              <a:t>generalisata</a:t>
            </a:r>
            <a:r>
              <a:rPr lang="en-US" dirty="0"/>
              <a:t> (</a:t>
            </a:r>
            <a:r>
              <a:rPr lang="en-US" dirty="0" err="1"/>
              <a:t>anasarka</a:t>
            </a:r>
            <a:r>
              <a:rPr lang="en-US" dirty="0"/>
              <a:t>). </a:t>
            </a:r>
            <a:r>
              <a:rPr lang="en-US" dirty="0" err="1"/>
              <a:t>Perlu</a:t>
            </a:r>
            <a:r>
              <a:rPr lang="en-US" dirty="0"/>
              <a:t> </a:t>
            </a:r>
            <a:r>
              <a:rPr lang="en-US" dirty="0" err="1"/>
              <a:t>dipertimbangkan</a:t>
            </a:r>
            <a:r>
              <a:rPr lang="en-US" dirty="0"/>
              <a:t> factor </a:t>
            </a:r>
            <a:r>
              <a:rPr lang="en-US" dirty="0" err="1"/>
              <a:t>risiko</a:t>
            </a:r>
            <a:r>
              <a:rPr lang="en-US" dirty="0"/>
              <a:t> </a:t>
            </a:r>
            <a:r>
              <a:rPr lang="en-US" dirty="0" err="1"/>
              <a:t>timbulnya</a:t>
            </a:r>
            <a:r>
              <a:rPr lang="en-US" dirty="0"/>
              <a:t> </a:t>
            </a:r>
            <a:r>
              <a:rPr lang="en-US" dirty="0" err="1"/>
              <a:t>hipertensi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kehamilan</a:t>
            </a:r>
            <a:r>
              <a:rPr lang="en-US" dirty="0"/>
              <a:t>, </a:t>
            </a:r>
            <a:r>
              <a:rPr lang="en-US" dirty="0" err="1"/>
              <a:t>bila</a:t>
            </a:r>
            <a:r>
              <a:rPr lang="en-US" dirty="0"/>
              <a:t> </a:t>
            </a:r>
            <a:r>
              <a:rPr lang="en-US" dirty="0" err="1"/>
              <a:t>didapatkan</a:t>
            </a:r>
            <a:r>
              <a:rPr lang="en-US" dirty="0"/>
              <a:t> edema </a:t>
            </a:r>
            <a:r>
              <a:rPr lang="en-US" dirty="0" err="1"/>
              <a:t>generalisata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kenaikan</a:t>
            </a:r>
            <a:r>
              <a:rPr lang="en-US" dirty="0"/>
              <a:t> </a:t>
            </a:r>
            <a:r>
              <a:rPr lang="en-US" dirty="0" err="1"/>
              <a:t>berat</a:t>
            </a:r>
            <a:r>
              <a:rPr lang="en-US" dirty="0"/>
              <a:t> </a:t>
            </a:r>
            <a:r>
              <a:rPr lang="en-US" dirty="0" err="1"/>
              <a:t>badan</a:t>
            </a:r>
            <a:r>
              <a:rPr lang="en-US" dirty="0"/>
              <a:t> &gt; 0,57 kg/</a:t>
            </a:r>
            <a:r>
              <a:rPr lang="en-US" dirty="0" err="1"/>
              <a:t>minggu</a:t>
            </a:r>
            <a:r>
              <a:rPr lang="en-US" dirty="0"/>
              <a:t>. </a:t>
            </a:r>
            <a:r>
              <a:rPr lang="en-US" dirty="0" err="1"/>
              <a:t>Primigravida</a:t>
            </a:r>
            <a:r>
              <a:rPr lang="en-US" dirty="0"/>
              <a:t> yang </a:t>
            </a:r>
            <a:r>
              <a:rPr lang="en-US" dirty="0" err="1"/>
              <a:t>mempunyai</a:t>
            </a:r>
            <a:r>
              <a:rPr lang="en-US" dirty="0"/>
              <a:t> </a:t>
            </a:r>
            <a:r>
              <a:rPr lang="en-US" dirty="0" err="1"/>
              <a:t>kenaikan</a:t>
            </a:r>
            <a:r>
              <a:rPr lang="en-US" dirty="0"/>
              <a:t> </a:t>
            </a:r>
            <a:r>
              <a:rPr lang="en-US" dirty="0" err="1"/>
              <a:t>berat</a:t>
            </a:r>
            <a:r>
              <a:rPr lang="en-US" dirty="0"/>
              <a:t> </a:t>
            </a:r>
            <a:r>
              <a:rPr lang="en-US" dirty="0" err="1"/>
              <a:t>badan</a:t>
            </a:r>
            <a:r>
              <a:rPr lang="en-US" dirty="0"/>
              <a:t> </a:t>
            </a:r>
            <a:r>
              <a:rPr lang="en-US" dirty="0" err="1"/>
              <a:t>rendah</a:t>
            </a:r>
            <a:r>
              <a:rPr lang="en-US" dirty="0"/>
              <a:t>, </a:t>
            </a:r>
            <a:r>
              <a:rPr lang="en-US" dirty="0" err="1"/>
              <a:t>yaitu</a:t>
            </a:r>
            <a:r>
              <a:rPr lang="en-US" dirty="0"/>
              <a:t> &lt; 0,34 kg/</a:t>
            </a:r>
            <a:r>
              <a:rPr lang="en-US" dirty="0" err="1"/>
              <a:t>minggu</a:t>
            </a:r>
            <a:r>
              <a:rPr lang="en-US" dirty="0"/>
              <a:t>, </a:t>
            </a:r>
            <a:r>
              <a:rPr lang="en-US" dirty="0" err="1"/>
              <a:t>menurunkan</a:t>
            </a:r>
            <a:r>
              <a:rPr lang="en-US" dirty="0"/>
              <a:t> </a:t>
            </a:r>
            <a:r>
              <a:rPr lang="en-US" dirty="0" err="1"/>
              <a:t>risiko</a:t>
            </a:r>
            <a:r>
              <a:rPr lang="en-US" dirty="0"/>
              <a:t> </a:t>
            </a:r>
            <a:r>
              <a:rPr lang="en-US" dirty="0" err="1"/>
              <a:t>hipertensi</a:t>
            </a:r>
            <a:r>
              <a:rPr lang="en-US" dirty="0"/>
              <a:t>, </a:t>
            </a:r>
            <a:r>
              <a:rPr lang="en-US" dirty="0" err="1"/>
              <a:t>tetapi</a:t>
            </a:r>
            <a:r>
              <a:rPr lang="en-US" dirty="0"/>
              <a:t> </a:t>
            </a:r>
            <a:r>
              <a:rPr lang="en-US" dirty="0" err="1"/>
              <a:t>menaikkan</a:t>
            </a:r>
            <a:r>
              <a:rPr lang="en-US" dirty="0"/>
              <a:t> </a:t>
            </a:r>
            <a:r>
              <a:rPr lang="en-US" dirty="0" err="1"/>
              <a:t>risiko</a:t>
            </a:r>
            <a:r>
              <a:rPr lang="en-US" dirty="0"/>
              <a:t> </a:t>
            </a:r>
            <a:r>
              <a:rPr lang="en-US" dirty="0" err="1"/>
              <a:t>berat</a:t>
            </a:r>
            <a:r>
              <a:rPr lang="en-US" dirty="0"/>
              <a:t> </a:t>
            </a:r>
            <a:r>
              <a:rPr lang="en-US" dirty="0" err="1"/>
              <a:t>badan</a:t>
            </a:r>
            <a:r>
              <a:rPr lang="en-US" dirty="0"/>
              <a:t> </a:t>
            </a:r>
            <a:r>
              <a:rPr lang="en-US" dirty="0" err="1"/>
              <a:t>bayi</a:t>
            </a:r>
            <a:r>
              <a:rPr lang="en-US" dirty="0"/>
              <a:t> </a:t>
            </a:r>
            <a:r>
              <a:rPr lang="en-US" dirty="0" err="1"/>
              <a:t>rendah</a:t>
            </a:r>
            <a:r>
              <a:rPr lang="en-US" dirty="0"/>
              <a:t>. </a:t>
            </a:r>
            <a:endParaRPr lang="id-ID" dirty="0" smtClean="0"/>
          </a:p>
          <a:p>
            <a:endParaRPr lang="id-ID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Faktor</a:t>
            </a:r>
            <a:r>
              <a:rPr lang="en-US" b="1" dirty="0"/>
              <a:t> </a:t>
            </a:r>
            <a:r>
              <a:rPr lang="en-US" b="1" dirty="0" err="1"/>
              <a:t>Risiko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err="1"/>
              <a:t>Primigravida</a:t>
            </a:r>
            <a:r>
              <a:rPr lang="en-US" dirty="0"/>
              <a:t>, </a:t>
            </a:r>
            <a:r>
              <a:rPr lang="en-US" dirty="0" err="1"/>
              <a:t>primipaternitas</a:t>
            </a:r>
            <a:r>
              <a:rPr lang="en-US" dirty="0"/>
              <a:t>.</a:t>
            </a:r>
            <a:endParaRPr lang="id-ID" dirty="0" smtClean="0"/>
          </a:p>
          <a:p>
            <a:pPr lvl="0"/>
            <a:r>
              <a:rPr lang="en-US" dirty="0" err="1"/>
              <a:t>Hiperplasentosis</a:t>
            </a:r>
            <a:r>
              <a:rPr lang="en-US" dirty="0"/>
              <a:t>, </a:t>
            </a:r>
            <a:r>
              <a:rPr lang="en-US" dirty="0" err="1"/>
              <a:t>misalnya</a:t>
            </a:r>
            <a:r>
              <a:rPr lang="en-US" dirty="0"/>
              <a:t> : </a:t>
            </a:r>
            <a:r>
              <a:rPr lang="en-US" dirty="0" err="1"/>
              <a:t>mola</a:t>
            </a:r>
            <a:r>
              <a:rPr lang="en-US" dirty="0"/>
              <a:t> </a:t>
            </a:r>
            <a:r>
              <a:rPr lang="en-US" dirty="0" err="1"/>
              <a:t>hidatidosa</a:t>
            </a:r>
            <a:r>
              <a:rPr lang="en-US" dirty="0"/>
              <a:t>, </a:t>
            </a:r>
            <a:r>
              <a:rPr lang="en-US" dirty="0" err="1"/>
              <a:t>kehamilan</a:t>
            </a:r>
            <a:r>
              <a:rPr lang="en-US" dirty="0"/>
              <a:t> multiple, diabetes mellitus, </a:t>
            </a:r>
            <a:r>
              <a:rPr lang="en-US" dirty="0" err="1"/>
              <a:t>hidrops</a:t>
            </a:r>
            <a:r>
              <a:rPr lang="en-US" dirty="0"/>
              <a:t> </a:t>
            </a:r>
            <a:r>
              <a:rPr lang="en-US" dirty="0" err="1"/>
              <a:t>fetalis</a:t>
            </a:r>
            <a:r>
              <a:rPr lang="en-US" dirty="0"/>
              <a:t>, </a:t>
            </a:r>
            <a:r>
              <a:rPr lang="en-US" dirty="0" err="1"/>
              <a:t>bayi</a:t>
            </a:r>
            <a:r>
              <a:rPr lang="en-US" dirty="0"/>
              <a:t> </a:t>
            </a:r>
            <a:r>
              <a:rPr lang="en-US" dirty="0" err="1"/>
              <a:t>besar</a:t>
            </a:r>
            <a:r>
              <a:rPr lang="en-US" dirty="0"/>
              <a:t>.</a:t>
            </a:r>
            <a:endParaRPr lang="id-ID" dirty="0" smtClean="0"/>
          </a:p>
          <a:p>
            <a:pPr lvl="0"/>
            <a:r>
              <a:rPr lang="en-US" dirty="0" err="1"/>
              <a:t>Umur</a:t>
            </a:r>
            <a:r>
              <a:rPr lang="en-US" dirty="0"/>
              <a:t> yang </a:t>
            </a:r>
            <a:r>
              <a:rPr lang="en-US" dirty="0" err="1"/>
              <a:t>ekstrim</a:t>
            </a:r>
            <a:r>
              <a:rPr lang="en-US" dirty="0"/>
              <a:t>.</a:t>
            </a:r>
            <a:endParaRPr lang="id-ID" dirty="0" smtClean="0"/>
          </a:p>
          <a:p>
            <a:pPr lvl="0"/>
            <a:r>
              <a:rPr lang="en-US" dirty="0" err="1"/>
              <a:t>Riwayat</a:t>
            </a:r>
            <a:r>
              <a:rPr lang="en-US" dirty="0"/>
              <a:t> </a:t>
            </a:r>
            <a:r>
              <a:rPr lang="en-US" dirty="0" err="1"/>
              <a:t>keluarga</a:t>
            </a:r>
            <a:r>
              <a:rPr lang="en-US" dirty="0"/>
              <a:t> </a:t>
            </a:r>
            <a:r>
              <a:rPr lang="en-US" dirty="0" err="1"/>
              <a:t>pernah</a:t>
            </a:r>
            <a:r>
              <a:rPr lang="en-US" dirty="0"/>
              <a:t> preeclampsia/</a:t>
            </a:r>
            <a:r>
              <a:rPr lang="en-US" dirty="0" err="1"/>
              <a:t>eklampsia</a:t>
            </a:r>
            <a:endParaRPr lang="id-ID" dirty="0" smtClean="0"/>
          </a:p>
          <a:p>
            <a:pPr lvl="0"/>
            <a:r>
              <a:rPr lang="en-US" dirty="0" err="1"/>
              <a:t>Penyakit-penyakit</a:t>
            </a:r>
            <a:r>
              <a:rPr lang="en-US" dirty="0"/>
              <a:t> </a:t>
            </a:r>
            <a:r>
              <a:rPr lang="en-US" dirty="0" err="1"/>
              <a:t>ginjal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hipertensi</a:t>
            </a:r>
            <a:r>
              <a:rPr lang="en-US" dirty="0"/>
              <a:t> yang </a:t>
            </a:r>
            <a:r>
              <a:rPr lang="en-US" dirty="0" err="1"/>
              <a:t>sudah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sebelum</a:t>
            </a:r>
            <a:r>
              <a:rPr lang="en-US" dirty="0"/>
              <a:t> </a:t>
            </a:r>
            <a:r>
              <a:rPr lang="en-US" dirty="0" err="1"/>
              <a:t>hamil</a:t>
            </a:r>
            <a:endParaRPr lang="id-ID" dirty="0" smtClean="0"/>
          </a:p>
          <a:p>
            <a:pPr lvl="0"/>
            <a:r>
              <a:rPr lang="en-US" dirty="0" err="1"/>
              <a:t>Obesitas</a:t>
            </a:r>
            <a:r>
              <a:rPr lang="en-US" dirty="0"/>
              <a:t> </a:t>
            </a:r>
            <a:endParaRPr lang="id-ID" dirty="0" smtClean="0"/>
          </a:p>
          <a:p>
            <a:endParaRPr lang="id-ID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/>
              <a:t>Preeklampsia</a:t>
            </a:r>
            <a:r>
              <a:rPr lang="id-ID" dirty="0"/>
              <a:t/>
            </a:r>
            <a:br>
              <a:rPr lang="id-ID" dirty="0"/>
            </a:b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Pree</a:t>
            </a:r>
            <a:r>
              <a:rPr lang="id-ID" dirty="0"/>
              <a:t>k</a:t>
            </a:r>
            <a:r>
              <a:rPr lang="en-US" dirty="0" err="1"/>
              <a:t>lampsia</a:t>
            </a:r>
            <a:r>
              <a:rPr lang="en-US" dirty="0"/>
              <a:t> </a:t>
            </a:r>
            <a:r>
              <a:rPr lang="en-US" dirty="0" err="1"/>
              <a:t>meerupakan</a:t>
            </a:r>
            <a:r>
              <a:rPr lang="en-US" dirty="0"/>
              <a:t> </a:t>
            </a:r>
            <a:r>
              <a:rPr lang="en-US" dirty="0" err="1"/>
              <a:t>penyulit</a:t>
            </a:r>
            <a:r>
              <a:rPr lang="en-US" dirty="0"/>
              <a:t> </a:t>
            </a:r>
            <a:r>
              <a:rPr lang="en-US" dirty="0" err="1"/>
              <a:t>kehamilan</a:t>
            </a:r>
            <a:r>
              <a:rPr lang="en-US" dirty="0"/>
              <a:t> yang </a:t>
            </a:r>
            <a:r>
              <a:rPr lang="en-US" dirty="0" err="1"/>
              <a:t>akut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terjadi</a:t>
            </a:r>
            <a:r>
              <a:rPr lang="en-US" dirty="0"/>
              <a:t> ante, intra, </a:t>
            </a:r>
            <a:r>
              <a:rPr lang="en-US" dirty="0" err="1"/>
              <a:t>dan</a:t>
            </a:r>
            <a:r>
              <a:rPr lang="en-US" dirty="0"/>
              <a:t> postpartum. Dari </a:t>
            </a:r>
            <a:r>
              <a:rPr lang="en-US" dirty="0" err="1"/>
              <a:t>gejala-gejala</a:t>
            </a:r>
            <a:r>
              <a:rPr lang="en-US" dirty="0"/>
              <a:t> </a:t>
            </a:r>
            <a:r>
              <a:rPr lang="en-US" dirty="0" err="1"/>
              <a:t>klinik</a:t>
            </a:r>
            <a:r>
              <a:rPr lang="en-US" dirty="0"/>
              <a:t> preeclampsia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dibagi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preeclampsia </a:t>
            </a:r>
            <a:r>
              <a:rPr lang="en-US" dirty="0" err="1"/>
              <a:t>ringan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preeclampsia </a:t>
            </a:r>
            <a:r>
              <a:rPr lang="en-US" dirty="0" err="1"/>
              <a:t>berat.Pembagian</a:t>
            </a:r>
            <a:r>
              <a:rPr lang="en-US" dirty="0"/>
              <a:t> preeclampsia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berat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ringan</a:t>
            </a:r>
            <a:r>
              <a:rPr lang="en-US" dirty="0"/>
              <a:t> </a:t>
            </a:r>
            <a:r>
              <a:rPr lang="en-US" dirty="0" err="1"/>
              <a:t>tidaklah</a:t>
            </a:r>
            <a:r>
              <a:rPr lang="en-US" dirty="0"/>
              <a:t> </a:t>
            </a:r>
            <a:r>
              <a:rPr lang="en-US" dirty="0" err="1"/>
              <a:t>berarti</a:t>
            </a:r>
            <a:r>
              <a:rPr lang="en-US" dirty="0"/>
              <a:t> </a:t>
            </a:r>
            <a:r>
              <a:rPr lang="en-US" dirty="0" err="1"/>
              <a:t>adanya</a:t>
            </a:r>
            <a:r>
              <a:rPr lang="en-US" dirty="0"/>
              <a:t> </a:t>
            </a:r>
            <a:r>
              <a:rPr lang="en-US" dirty="0" err="1"/>
              <a:t>dua</a:t>
            </a:r>
            <a:r>
              <a:rPr lang="en-US" dirty="0"/>
              <a:t> </a:t>
            </a:r>
            <a:r>
              <a:rPr lang="en-US" dirty="0" err="1"/>
              <a:t>penyakit</a:t>
            </a:r>
            <a:r>
              <a:rPr lang="en-US" dirty="0"/>
              <a:t> yang </a:t>
            </a:r>
            <a:r>
              <a:rPr lang="en-US" dirty="0" err="1"/>
              <a:t>jelas</a:t>
            </a:r>
            <a:r>
              <a:rPr lang="en-US" dirty="0"/>
              <a:t> </a:t>
            </a:r>
            <a:r>
              <a:rPr lang="en-US" dirty="0" err="1"/>
              <a:t>berbeda</a:t>
            </a:r>
            <a:r>
              <a:rPr lang="en-US" dirty="0"/>
              <a:t>, </a:t>
            </a:r>
            <a:r>
              <a:rPr lang="en-US" dirty="0" err="1"/>
              <a:t>sebab</a:t>
            </a:r>
            <a:r>
              <a:rPr lang="en-US" dirty="0"/>
              <a:t> </a:t>
            </a:r>
            <a:r>
              <a:rPr lang="en-US" dirty="0" err="1"/>
              <a:t>seringkali</a:t>
            </a:r>
            <a:r>
              <a:rPr lang="en-US" dirty="0"/>
              <a:t> </a:t>
            </a:r>
            <a:r>
              <a:rPr lang="en-US" dirty="0" err="1"/>
              <a:t>ditemukan</a:t>
            </a:r>
            <a:r>
              <a:rPr lang="en-US" dirty="0"/>
              <a:t> </a:t>
            </a:r>
            <a:r>
              <a:rPr lang="en-US" dirty="0" err="1"/>
              <a:t>penderita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preeclampsia </a:t>
            </a:r>
            <a:r>
              <a:rPr lang="en-US" dirty="0" err="1"/>
              <a:t>ringan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mendadak</a:t>
            </a:r>
            <a:r>
              <a:rPr lang="en-US" dirty="0"/>
              <a:t> </a:t>
            </a:r>
            <a:r>
              <a:rPr lang="en-US" dirty="0" err="1"/>
              <a:t>mengalami</a:t>
            </a:r>
            <a:r>
              <a:rPr lang="en-US" dirty="0"/>
              <a:t> </a:t>
            </a:r>
            <a:r>
              <a:rPr lang="en-US" dirty="0" err="1"/>
              <a:t>kejang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jatuh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koma</a:t>
            </a:r>
            <a:r>
              <a:rPr lang="en-US" dirty="0"/>
              <a:t>.</a:t>
            </a:r>
            <a:endParaRPr lang="id-ID" dirty="0"/>
          </a:p>
          <a:p>
            <a:endParaRPr lang="id-ID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Preeclampsia </a:t>
            </a:r>
            <a:r>
              <a:rPr lang="en-US" b="1" dirty="0" err="1"/>
              <a:t>Ringan</a:t>
            </a:r>
            <a:r>
              <a:rPr lang="id-ID" dirty="0"/>
              <a:t/>
            </a:r>
            <a:br>
              <a:rPr lang="id-ID" dirty="0"/>
            </a:b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id-ID" dirty="0" smtClean="0"/>
              <a:t>		</a:t>
            </a:r>
            <a:r>
              <a:rPr lang="en-US" dirty="0" smtClean="0"/>
              <a:t>Preeclampsia </a:t>
            </a:r>
            <a:r>
              <a:rPr lang="en-US" dirty="0" err="1"/>
              <a:t>ringan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sindroma</a:t>
            </a:r>
            <a:r>
              <a:rPr lang="en-US" dirty="0"/>
              <a:t> </a:t>
            </a:r>
            <a:r>
              <a:rPr lang="en-US" dirty="0" err="1"/>
              <a:t>spesifik</a:t>
            </a:r>
            <a:r>
              <a:rPr lang="en-US" dirty="0"/>
              <a:t> </a:t>
            </a:r>
            <a:r>
              <a:rPr lang="en-US" dirty="0" err="1"/>
              <a:t>kehamilan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menurunnya</a:t>
            </a:r>
            <a:r>
              <a:rPr lang="en-US" dirty="0"/>
              <a:t> </a:t>
            </a:r>
            <a:r>
              <a:rPr lang="en-US" dirty="0" err="1"/>
              <a:t>perfusi</a:t>
            </a:r>
            <a:r>
              <a:rPr lang="en-US" dirty="0"/>
              <a:t> organ yang </a:t>
            </a:r>
            <a:r>
              <a:rPr lang="en-US" dirty="0" err="1"/>
              <a:t>berakibat</a:t>
            </a:r>
            <a:r>
              <a:rPr lang="en-US" dirty="0"/>
              <a:t> </a:t>
            </a:r>
            <a:r>
              <a:rPr lang="en-US" dirty="0" err="1"/>
              <a:t>terjadinya</a:t>
            </a:r>
            <a:r>
              <a:rPr lang="en-US" dirty="0"/>
              <a:t> </a:t>
            </a:r>
            <a:r>
              <a:rPr lang="en-US" dirty="0" err="1"/>
              <a:t>vasospasme</a:t>
            </a:r>
            <a:r>
              <a:rPr lang="en-US" dirty="0"/>
              <a:t> </a:t>
            </a:r>
            <a:r>
              <a:rPr lang="en-US" dirty="0" err="1"/>
              <a:t>pembuluh</a:t>
            </a:r>
            <a:r>
              <a:rPr lang="en-US" dirty="0"/>
              <a:t> </a:t>
            </a:r>
            <a:r>
              <a:rPr lang="en-US" dirty="0" err="1"/>
              <a:t>darah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aktivasi</a:t>
            </a:r>
            <a:r>
              <a:rPr lang="en-US" dirty="0"/>
              <a:t> </a:t>
            </a:r>
            <a:r>
              <a:rPr lang="en-US" dirty="0" err="1"/>
              <a:t>endotel</a:t>
            </a:r>
            <a:r>
              <a:rPr lang="en-US" dirty="0"/>
              <a:t>.</a:t>
            </a:r>
            <a:endParaRPr lang="id-ID" dirty="0"/>
          </a:p>
          <a:p>
            <a:pPr lvl="0"/>
            <a:r>
              <a:rPr lang="en-US" dirty="0"/>
              <a:t>Diagnosis preeclampsia </a:t>
            </a:r>
            <a:r>
              <a:rPr lang="en-US" dirty="0" err="1"/>
              <a:t>ringan</a:t>
            </a:r>
            <a:r>
              <a:rPr lang="en-US" dirty="0"/>
              <a:t> </a:t>
            </a:r>
            <a:r>
              <a:rPr lang="en-US" dirty="0" err="1"/>
              <a:t>ditegakkan</a:t>
            </a:r>
            <a:r>
              <a:rPr lang="en-US" dirty="0"/>
              <a:t> </a:t>
            </a:r>
            <a:r>
              <a:rPr lang="en-US" dirty="0" err="1"/>
              <a:t>berdasar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timbulnys</a:t>
            </a:r>
            <a:r>
              <a:rPr lang="en-US" dirty="0"/>
              <a:t> </a:t>
            </a:r>
            <a:r>
              <a:rPr lang="en-US" dirty="0" err="1"/>
              <a:t>hipertensi</a:t>
            </a:r>
            <a:r>
              <a:rPr lang="en-US" dirty="0"/>
              <a:t> </a:t>
            </a:r>
            <a:r>
              <a:rPr lang="en-US" dirty="0" err="1"/>
              <a:t>disertai</a:t>
            </a:r>
            <a:r>
              <a:rPr lang="en-US" dirty="0"/>
              <a:t> </a:t>
            </a:r>
            <a:r>
              <a:rPr lang="en-US" dirty="0" err="1"/>
              <a:t>proteinuria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edema </a:t>
            </a:r>
            <a:r>
              <a:rPr lang="en-US" dirty="0" err="1"/>
              <a:t>setelah</a:t>
            </a:r>
            <a:r>
              <a:rPr lang="en-US" dirty="0"/>
              <a:t> </a:t>
            </a:r>
            <a:r>
              <a:rPr lang="en-US" dirty="0" err="1"/>
              <a:t>kehamilan</a:t>
            </a:r>
            <a:r>
              <a:rPr lang="en-US" dirty="0"/>
              <a:t> 20 </a:t>
            </a:r>
            <a:r>
              <a:rPr lang="en-US" dirty="0" err="1"/>
              <a:t>minggu</a:t>
            </a:r>
            <a:r>
              <a:rPr lang="en-US" dirty="0"/>
              <a:t>.</a:t>
            </a:r>
            <a:endParaRPr lang="id-ID" dirty="0"/>
          </a:p>
          <a:p>
            <a:pPr lvl="0"/>
            <a:r>
              <a:rPr lang="en-US" dirty="0" err="1"/>
              <a:t>Hipertensi</a:t>
            </a:r>
            <a:r>
              <a:rPr lang="en-US" dirty="0"/>
              <a:t>: </a:t>
            </a:r>
            <a:r>
              <a:rPr lang="en-US" dirty="0" err="1"/>
              <a:t>sistolik</a:t>
            </a:r>
            <a:r>
              <a:rPr lang="en-US" dirty="0"/>
              <a:t>/</a:t>
            </a:r>
            <a:r>
              <a:rPr lang="en-US" dirty="0" err="1"/>
              <a:t>distolik</a:t>
            </a:r>
            <a:r>
              <a:rPr lang="en-US" dirty="0"/>
              <a:t> ≥ 140/90 mmHg. </a:t>
            </a:r>
            <a:r>
              <a:rPr lang="en-US" dirty="0" err="1"/>
              <a:t>Kenaikan</a:t>
            </a:r>
            <a:r>
              <a:rPr lang="en-US" dirty="0"/>
              <a:t> </a:t>
            </a:r>
            <a:r>
              <a:rPr lang="en-US" dirty="0" err="1"/>
              <a:t>sistolik</a:t>
            </a:r>
            <a:r>
              <a:rPr lang="en-US" dirty="0"/>
              <a:t> ≥ 30 mmHg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kenaikan</a:t>
            </a:r>
            <a:r>
              <a:rPr lang="en-US" dirty="0"/>
              <a:t> diastolic ≥ 15 mmHg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dipakai</a:t>
            </a:r>
            <a:r>
              <a:rPr lang="en-US" dirty="0"/>
              <a:t> </a:t>
            </a:r>
            <a:r>
              <a:rPr lang="en-US" dirty="0" err="1"/>
              <a:t>lagi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criteria preeclampsia.</a:t>
            </a:r>
            <a:endParaRPr lang="id-ID" dirty="0"/>
          </a:p>
          <a:p>
            <a:pPr lvl="0"/>
            <a:r>
              <a:rPr lang="en-US" dirty="0" err="1"/>
              <a:t>Proteiunuria</a:t>
            </a:r>
            <a:r>
              <a:rPr lang="en-US" dirty="0"/>
              <a:t>: ≥ 300 mg/24 jam </a:t>
            </a:r>
            <a:r>
              <a:rPr lang="en-US" dirty="0" err="1"/>
              <a:t>atau</a:t>
            </a:r>
            <a:r>
              <a:rPr lang="en-US" dirty="0"/>
              <a:t> ≥ 1 + dipstick.</a:t>
            </a:r>
            <a:endParaRPr lang="id-ID" dirty="0"/>
          </a:p>
          <a:p>
            <a:pPr lvl="0"/>
            <a:r>
              <a:rPr lang="en-US" dirty="0"/>
              <a:t>Edema: edema local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dimasukkan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criteria preeclampsia, </a:t>
            </a:r>
            <a:r>
              <a:rPr lang="en-US" dirty="0" err="1"/>
              <a:t>kecuali</a:t>
            </a:r>
            <a:r>
              <a:rPr lang="en-US" dirty="0"/>
              <a:t> edema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lengan</a:t>
            </a:r>
            <a:r>
              <a:rPr lang="en-US" dirty="0"/>
              <a:t>, </a:t>
            </a:r>
            <a:r>
              <a:rPr lang="en-US" dirty="0" err="1"/>
              <a:t>muka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perut</a:t>
            </a:r>
            <a:r>
              <a:rPr lang="en-US" dirty="0"/>
              <a:t>, edema </a:t>
            </a:r>
            <a:r>
              <a:rPr lang="en-US" dirty="0" err="1"/>
              <a:t>generalisata</a:t>
            </a:r>
            <a:r>
              <a:rPr lang="en-US" dirty="0"/>
              <a:t>.</a:t>
            </a:r>
            <a:endParaRPr lang="id-ID" dirty="0"/>
          </a:p>
          <a:p>
            <a:endParaRPr lang="id-ID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Preeclampsia </a:t>
            </a:r>
            <a:r>
              <a:rPr lang="en-US" b="1" dirty="0" err="1"/>
              <a:t>Berat</a:t>
            </a:r>
            <a:r>
              <a:rPr lang="id-ID" dirty="0"/>
              <a:t/>
            </a:r>
            <a:br>
              <a:rPr lang="id-ID" dirty="0"/>
            </a:b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Preeclampsia </a:t>
            </a:r>
            <a:r>
              <a:rPr lang="en-US" dirty="0" err="1"/>
              <a:t>berat</a:t>
            </a:r>
            <a:r>
              <a:rPr lang="en-US" dirty="0"/>
              <a:t> </a:t>
            </a:r>
            <a:r>
              <a:rPr lang="en-US" dirty="0" err="1"/>
              <a:t>ialah</a:t>
            </a:r>
            <a:r>
              <a:rPr lang="en-US" dirty="0"/>
              <a:t> preeclampsia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tekanan</a:t>
            </a:r>
            <a:r>
              <a:rPr lang="en-US" dirty="0"/>
              <a:t> </a:t>
            </a:r>
            <a:r>
              <a:rPr lang="en-US" dirty="0" err="1"/>
              <a:t>darah</a:t>
            </a:r>
            <a:r>
              <a:rPr lang="en-US" dirty="0"/>
              <a:t> </a:t>
            </a:r>
            <a:r>
              <a:rPr lang="en-US" dirty="0" err="1"/>
              <a:t>sistolik</a:t>
            </a:r>
            <a:r>
              <a:rPr lang="en-US" dirty="0"/>
              <a:t> ≥ 160 mmHg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tekanan</a:t>
            </a:r>
            <a:r>
              <a:rPr lang="en-US" dirty="0"/>
              <a:t> </a:t>
            </a:r>
            <a:r>
              <a:rPr lang="en-US" dirty="0" err="1"/>
              <a:t>darah</a:t>
            </a:r>
            <a:r>
              <a:rPr lang="en-US" dirty="0"/>
              <a:t> diastolic ≥ 110 mmHg </a:t>
            </a:r>
            <a:r>
              <a:rPr lang="en-US" dirty="0" err="1"/>
              <a:t>disertai</a:t>
            </a:r>
            <a:r>
              <a:rPr lang="en-US" dirty="0"/>
              <a:t> </a:t>
            </a:r>
            <a:r>
              <a:rPr lang="en-US" dirty="0" err="1"/>
              <a:t>proteinuria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5 </a:t>
            </a:r>
            <a:r>
              <a:rPr lang="en-US" dirty="0" smtClean="0"/>
              <a:t>g/24</a:t>
            </a:r>
            <a:r>
              <a:rPr lang="id-ID" dirty="0" smtClean="0"/>
              <a:t> </a:t>
            </a:r>
            <a:endParaRPr lang="id-ID" dirty="0"/>
          </a:p>
          <a:p>
            <a:endParaRPr lang="id-ID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id-ID" dirty="0" smtClean="0"/>
              <a:t>	</a:t>
            </a:r>
            <a:r>
              <a:rPr lang="en-US" dirty="0" err="1" smtClean="0"/>
              <a:t>Kesehatan</a:t>
            </a:r>
            <a:r>
              <a:rPr lang="en-US" dirty="0" smtClean="0"/>
              <a:t> </a:t>
            </a:r>
            <a:r>
              <a:rPr lang="en-US" dirty="0"/>
              <a:t>maternal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ilmu</a:t>
            </a:r>
            <a:r>
              <a:rPr lang="en-US" dirty="0"/>
              <a:t> yang </a:t>
            </a:r>
            <a:r>
              <a:rPr lang="en-US" dirty="0" err="1"/>
              <a:t>mempelajari</a:t>
            </a:r>
            <a:r>
              <a:rPr lang="en-US" dirty="0"/>
              <a:t>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 yang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diperhatikan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ibu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saat</a:t>
            </a:r>
            <a:r>
              <a:rPr lang="en-US" dirty="0"/>
              <a:t> </a:t>
            </a:r>
            <a:r>
              <a:rPr lang="en-US" dirty="0" err="1"/>
              <a:t>kehamilan</a:t>
            </a:r>
            <a:r>
              <a:rPr lang="en-US" dirty="0"/>
              <a:t>, agar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calon</a:t>
            </a:r>
            <a:r>
              <a:rPr lang="en-US" dirty="0"/>
              <a:t> </a:t>
            </a:r>
            <a:r>
              <a:rPr lang="en-US" dirty="0" err="1"/>
              <a:t>bayi</a:t>
            </a:r>
            <a:r>
              <a:rPr lang="en-US" dirty="0"/>
              <a:t> </a:t>
            </a:r>
            <a:r>
              <a:rPr lang="en-US" dirty="0" err="1"/>
              <a:t>terlahir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keadan</a:t>
            </a:r>
            <a:r>
              <a:rPr lang="en-US" dirty="0"/>
              <a:t> yang </a:t>
            </a:r>
            <a:r>
              <a:rPr lang="en-US" dirty="0" err="1"/>
              <a:t>sehat</a:t>
            </a:r>
            <a:r>
              <a:rPr lang="en-US" dirty="0"/>
              <a:t> </a:t>
            </a:r>
            <a:r>
              <a:rPr lang="en-US" dirty="0" err="1"/>
              <a:t>tanpa</a:t>
            </a:r>
            <a:r>
              <a:rPr lang="en-US" dirty="0"/>
              <a:t> </a:t>
            </a:r>
            <a:r>
              <a:rPr lang="en-US" dirty="0" err="1"/>
              <a:t>adanya</a:t>
            </a:r>
            <a:r>
              <a:rPr lang="en-US" dirty="0"/>
              <a:t> </a:t>
            </a:r>
            <a:r>
              <a:rPr lang="en-US" dirty="0" err="1" smtClean="0"/>
              <a:t>kecacatan</a:t>
            </a:r>
            <a:r>
              <a:rPr lang="id-ID" dirty="0" smtClean="0"/>
              <a:t>.</a:t>
            </a:r>
          </a:p>
          <a:p>
            <a:pPr marL="0" indent="0" algn="just">
              <a:buNone/>
            </a:pPr>
            <a:r>
              <a:rPr lang="id-ID" dirty="0" smtClean="0"/>
              <a:t>	</a:t>
            </a:r>
            <a:r>
              <a:rPr lang="en-US" dirty="0" err="1" smtClean="0"/>
              <a:t>Kesehatan</a:t>
            </a:r>
            <a:r>
              <a:rPr lang="en-US" dirty="0" smtClean="0"/>
              <a:t> </a:t>
            </a:r>
            <a:r>
              <a:rPr lang="en-US" dirty="0" smtClean="0"/>
              <a:t>maternal </a:t>
            </a:r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diketahui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ibu</a:t>
            </a:r>
            <a:r>
              <a:rPr lang="en-US" dirty="0" smtClean="0"/>
              <a:t> </a:t>
            </a:r>
            <a:r>
              <a:rPr lang="en-US" dirty="0" err="1" smtClean="0"/>
              <a:t>hamil</a:t>
            </a:r>
            <a:r>
              <a:rPr lang="en-US" dirty="0" smtClean="0"/>
              <a:t> </a:t>
            </a:r>
            <a:r>
              <a:rPr lang="en-US" dirty="0" err="1" smtClean="0"/>
              <a:t>khususnya</a:t>
            </a:r>
            <a:r>
              <a:rPr lang="en-US" dirty="0" smtClean="0"/>
              <a:t> agar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masa</a:t>
            </a:r>
            <a:r>
              <a:rPr lang="en-US" dirty="0" smtClean="0"/>
              <a:t> </a:t>
            </a:r>
            <a:r>
              <a:rPr lang="en-US" dirty="0" err="1" smtClean="0"/>
              <a:t>kehamilan</a:t>
            </a:r>
            <a:r>
              <a:rPr lang="en-US" dirty="0" smtClean="0"/>
              <a:t> </a:t>
            </a:r>
            <a:r>
              <a:rPr lang="en-US" dirty="0" err="1" smtClean="0"/>
              <a:t>maupun</a:t>
            </a:r>
            <a:r>
              <a:rPr lang="en-US" dirty="0" smtClean="0"/>
              <a:t> </a:t>
            </a:r>
            <a:r>
              <a:rPr lang="en-US" dirty="0" err="1" smtClean="0"/>
              <a:t>persalinan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hal-hal</a:t>
            </a:r>
            <a:r>
              <a:rPr lang="en-US" dirty="0" smtClean="0"/>
              <a:t> yang </a:t>
            </a:r>
            <a:r>
              <a:rPr lang="en-US" dirty="0" err="1" smtClean="0"/>
              <a:t>diinginkan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diluar</a:t>
            </a:r>
            <a:r>
              <a:rPr lang="en-US" dirty="0" smtClean="0"/>
              <a:t> </a:t>
            </a:r>
            <a:r>
              <a:rPr lang="en-US" dirty="0" err="1" smtClean="0"/>
              <a:t>kehendak</a:t>
            </a:r>
            <a:r>
              <a:rPr lang="en-US" dirty="0" smtClean="0"/>
              <a:t>.</a:t>
            </a:r>
            <a:endParaRPr lang="id-ID" dirty="0" smtClean="0"/>
          </a:p>
          <a:p>
            <a:pPr marL="0" indent="0">
              <a:buNone/>
            </a:pPr>
            <a:endParaRPr lang="id-ID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472" y="1214422"/>
            <a:ext cx="8229600" cy="1143000"/>
          </a:xfrm>
        </p:spPr>
        <p:txBody>
          <a:bodyPr>
            <a:noAutofit/>
          </a:bodyPr>
          <a:lstStyle/>
          <a:p>
            <a:r>
              <a:rPr lang="en-US" sz="3200" dirty="0" smtClean="0"/>
              <a:t>Preeclampsia </a:t>
            </a:r>
            <a:r>
              <a:rPr lang="en-US" sz="3200" dirty="0" err="1" smtClean="0"/>
              <a:t>digolongkan</a:t>
            </a:r>
            <a:r>
              <a:rPr lang="en-US" sz="3200" dirty="0" smtClean="0"/>
              <a:t> preeclampsia </a:t>
            </a:r>
            <a:r>
              <a:rPr lang="en-US" sz="3200" dirty="0" err="1" smtClean="0"/>
              <a:t>berat</a:t>
            </a:r>
            <a:r>
              <a:rPr lang="en-US" sz="3200" dirty="0" smtClean="0"/>
              <a:t> </a:t>
            </a:r>
            <a:r>
              <a:rPr lang="en-US" sz="3200" dirty="0" err="1" smtClean="0"/>
              <a:t>bila</a:t>
            </a:r>
            <a:r>
              <a:rPr lang="en-US" sz="3200" dirty="0" smtClean="0"/>
              <a:t> </a:t>
            </a:r>
            <a:r>
              <a:rPr lang="en-US" sz="3200" dirty="0" err="1" smtClean="0"/>
              <a:t>ditemukan</a:t>
            </a:r>
            <a:r>
              <a:rPr lang="en-US" sz="3200" dirty="0" smtClean="0"/>
              <a:t> </a:t>
            </a:r>
            <a:r>
              <a:rPr lang="en-US" sz="3200" dirty="0" err="1" smtClean="0"/>
              <a:t>satu</a:t>
            </a:r>
            <a:r>
              <a:rPr lang="en-US" sz="3200" dirty="0" smtClean="0"/>
              <a:t> </a:t>
            </a:r>
            <a:r>
              <a:rPr lang="en-US" sz="3200" dirty="0" err="1" smtClean="0"/>
              <a:t>atau</a:t>
            </a:r>
            <a:r>
              <a:rPr lang="en-US" sz="3200" dirty="0" smtClean="0"/>
              <a:t> </a:t>
            </a:r>
            <a:r>
              <a:rPr lang="en-US" sz="3200" dirty="0" err="1" smtClean="0"/>
              <a:t>lebih</a:t>
            </a:r>
            <a:r>
              <a:rPr lang="en-US" sz="3200" dirty="0" smtClean="0"/>
              <a:t> </a:t>
            </a:r>
            <a:r>
              <a:rPr lang="en-US" sz="3200" dirty="0" err="1" smtClean="0"/>
              <a:t>gejala</a:t>
            </a:r>
            <a:r>
              <a:rPr lang="en-US" sz="3200" dirty="0" smtClean="0"/>
              <a:t> </a:t>
            </a:r>
            <a:r>
              <a:rPr lang="en-US" sz="3200" dirty="0" err="1" smtClean="0"/>
              <a:t>sebagai</a:t>
            </a:r>
            <a:r>
              <a:rPr lang="en-US" sz="3200" dirty="0" smtClean="0"/>
              <a:t> </a:t>
            </a:r>
            <a:r>
              <a:rPr lang="en-US" sz="3200" dirty="0" err="1" smtClean="0"/>
              <a:t>berikut</a:t>
            </a:r>
            <a:r>
              <a:rPr lang="en-US" sz="3200" dirty="0" smtClean="0"/>
              <a:t>:</a:t>
            </a:r>
            <a:r>
              <a:rPr lang="id-ID" sz="3200" dirty="0" smtClean="0"/>
              <a:t/>
            </a:r>
            <a:br>
              <a:rPr lang="id-ID" sz="3200" dirty="0" smtClean="0"/>
            </a:br>
            <a:endParaRPr lang="id-ID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28868"/>
            <a:ext cx="8229600" cy="3697295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en-US" dirty="0" err="1"/>
              <a:t>Tekanan</a:t>
            </a:r>
            <a:r>
              <a:rPr lang="en-US" dirty="0"/>
              <a:t> </a:t>
            </a:r>
            <a:r>
              <a:rPr lang="en-US" dirty="0" err="1"/>
              <a:t>darah</a:t>
            </a:r>
            <a:r>
              <a:rPr lang="en-US" dirty="0"/>
              <a:t> </a:t>
            </a:r>
            <a:r>
              <a:rPr lang="en-US" dirty="0" err="1"/>
              <a:t>sistolik</a:t>
            </a:r>
            <a:r>
              <a:rPr lang="en-US" dirty="0"/>
              <a:t> ≥ 160 mmHg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tekanan</a:t>
            </a:r>
            <a:r>
              <a:rPr lang="en-US" dirty="0"/>
              <a:t> </a:t>
            </a:r>
            <a:r>
              <a:rPr lang="en-US" dirty="0" err="1"/>
              <a:t>darah</a:t>
            </a:r>
            <a:r>
              <a:rPr lang="en-US" dirty="0"/>
              <a:t> diastolic ≥ 110 mmHg. </a:t>
            </a:r>
            <a:r>
              <a:rPr lang="en-US" dirty="0" err="1"/>
              <a:t>Tekanan</a:t>
            </a:r>
            <a:r>
              <a:rPr lang="en-US" dirty="0"/>
              <a:t> </a:t>
            </a:r>
            <a:r>
              <a:rPr lang="en-US" dirty="0" err="1"/>
              <a:t>darah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menurun</a:t>
            </a:r>
            <a:r>
              <a:rPr lang="en-US" dirty="0"/>
              <a:t> </a:t>
            </a:r>
            <a:r>
              <a:rPr lang="en-US" dirty="0" err="1"/>
              <a:t>meskipun</a:t>
            </a:r>
            <a:r>
              <a:rPr lang="en-US" dirty="0"/>
              <a:t> </a:t>
            </a:r>
            <a:r>
              <a:rPr lang="en-US" dirty="0" err="1"/>
              <a:t>ibu</a:t>
            </a:r>
            <a:r>
              <a:rPr lang="en-US" dirty="0"/>
              <a:t> </a:t>
            </a:r>
            <a:r>
              <a:rPr lang="en-US" dirty="0" err="1"/>
              <a:t>hamil</a:t>
            </a:r>
            <a:r>
              <a:rPr lang="en-US" dirty="0"/>
              <a:t> </a:t>
            </a:r>
            <a:r>
              <a:rPr lang="en-US" dirty="0" err="1"/>
              <a:t>sudah</a:t>
            </a:r>
            <a:r>
              <a:rPr lang="en-US" dirty="0"/>
              <a:t> </a:t>
            </a:r>
            <a:r>
              <a:rPr lang="en-US" dirty="0" err="1"/>
              <a:t>dirawat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rumah</a:t>
            </a:r>
            <a:r>
              <a:rPr lang="en-US" dirty="0"/>
              <a:t> </a:t>
            </a:r>
            <a:r>
              <a:rPr lang="en-US" dirty="0" err="1"/>
              <a:t>sakit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sudah</a:t>
            </a:r>
            <a:r>
              <a:rPr lang="en-US" dirty="0"/>
              <a:t> </a:t>
            </a:r>
            <a:r>
              <a:rPr lang="en-US" dirty="0" err="1"/>
              <a:t>menjalani</a:t>
            </a:r>
            <a:r>
              <a:rPr lang="en-US" dirty="0"/>
              <a:t> </a:t>
            </a:r>
            <a:r>
              <a:rPr lang="en-US" dirty="0" err="1"/>
              <a:t>tirah</a:t>
            </a:r>
            <a:r>
              <a:rPr lang="en-US" dirty="0"/>
              <a:t> baring.</a:t>
            </a:r>
            <a:endParaRPr lang="id-ID" dirty="0"/>
          </a:p>
          <a:p>
            <a:pPr lvl="0"/>
            <a:r>
              <a:rPr lang="en-US" dirty="0" err="1"/>
              <a:t>Proteinuria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5 g/24 jam </a:t>
            </a:r>
            <a:r>
              <a:rPr lang="en-US" dirty="0" err="1"/>
              <a:t>atau</a:t>
            </a:r>
            <a:r>
              <a:rPr lang="en-US" dirty="0"/>
              <a:t> 4+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pemeriksaan</a:t>
            </a:r>
            <a:r>
              <a:rPr lang="en-US" dirty="0"/>
              <a:t> </a:t>
            </a:r>
            <a:r>
              <a:rPr lang="en-US" dirty="0" err="1"/>
              <a:t>kualitatif</a:t>
            </a:r>
            <a:r>
              <a:rPr lang="en-US" dirty="0"/>
              <a:t>.</a:t>
            </a:r>
            <a:endParaRPr lang="id-ID" dirty="0"/>
          </a:p>
          <a:p>
            <a:pPr lvl="0"/>
            <a:r>
              <a:rPr lang="en-US" dirty="0" err="1"/>
              <a:t>Oliguria</a:t>
            </a:r>
            <a:r>
              <a:rPr lang="en-US" dirty="0"/>
              <a:t>,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produksi</a:t>
            </a:r>
            <a:r>
              <a:rPr lang="en-US" dirty="0"/>
              <a:t> </a:t>
            </a:r>
            <a:r>
              <a:rPr lang="en-US" dirty="0" err="1"/>
              <a:t>urin</a:t>
            </a:r>
            <a:r>
              <a:rPr lang="en-US" dirty="0"/>
              <a:t> </a:t>
            </a:r>
            <a:r>
              <a:rPr lang="en-US" dirty="0" err="1"/>
              <a:t>kurang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500 cc/24 jam.</a:t>
            </a:r>
            <a:endParaRPr lang="id-ID" dirty="0"/>
          </a:p>
          <a:p>
            <a:pPr lvl="0"/>
            <a:r>
              <a:rPr lang="en-US" dirty="0" err="1"/>
              <a:t>Kenaikan</a:t>
            </a:r>
            <a:r>
              <a:rPr lang="en-US" dirty="0"/>
              <a:t> </a:t>
            </a:r>
            <a:r>
              <a:rPr lang="en-US" dirty="0" err="1"/>
              <a:t>kadar</a:t>
            </a:r>
            <a:r>
              <a:rPr lang="en-US" dirty="0"/>
              <a:t> </a:t>
            </a:r>
            <a:r>
              <a:rPr lang="en-US" dirty="0" err="1"/>
              <a:t>kreatinin</a:t>
            </a:r>
            <a:r>
              <a:rPr lang="en-US" dirty="0"/>
              <a:t> plasma.</a:t>
            </a:r>
            <a:endParaRPr lang="id-ID" dirty="0"/>
          </a:p>
          <a:p>
            <a:pPr lvl="0"/>
            <a:r>
              <a:rPr lang="en-US" dirty="0" err="1"/>
              <a:t>Gangguan</a:t>
            </a:r>
            <a:r>
              <a:rPr lang="en-US" dirty="0"/>
              <a:t> </a:t>
            </a:r>
            <a:r>
              <a:rPr lang="en-US" dirty="0" err="1"/>
              <a:t>visus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serebal</a:t>
            </a:r>
            <a:r>
              <a:rPr lang="en-US" dirty="0"/>
              <a:t>: </a:t>
            </a:r>
            <a:r>
              <a:rPr lang="en-US" dirty="0" err="1"/>
              <a:t>penurunan</a:t>
            </a:r>
            <a:r>
              <a:rPr lang="en-US" dirty="0"/>
              <a:t> </a:t>
            </a:r>
            <a:r>
              <a:rPr lang="en-US" dirty="0" err="1"/>
              <a:t>kesadaran</a:t>
            </a:r>
            <a:r>
              <a:rPr lang="en-US" dirty="0"/>
              <a:t>, </a:t>
            </a:r>
            <a:r>
              <a:rPr lang="en-US" dirty="0" err="1"/>
              <a:t>nyeri</a:t>
            </a:r>
            <a:r>
              <a:rPr lang="en-US" dirty="0"/>
              <a:t> </a:t>
            </a:r>
            <a:r>
              <a:rPr lang="en-US" dirty="0" err="1"/>
              <a:t>kepala</a:t>
            </a:r>
            <a:r>
              <a:rPr lang="en-US" dirty="0"/>
              <a:t>, </a:t>
            </a:r>
            <a:r>
              <a:rPr lang="en-US" dirty="0" err="1"/>
              <a:t>skotoma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pandangan</a:t>
            </a:r>
            <a:r>
              <a:rPr lang="en-US" dirty="0"/>
              <a:t> </a:t>
            </a:r>
            <a:r>
              <a:rPr lang="en-US" dirty="0" err="1"/>
              <a:t>kabur</a:t>
            </a:r>
            <a:r>
              <a:rPr lang="en-US" dirty="0"/>
              <a:t>.</a:t>
            </a:r>
            <a:endParaRPr lang="id-ID" dirty="0"/>
          </a:p>
          <a:p>
            <a:pPr lvl="0"/>
            <a:r>
              <a:rPr lang="en-US" dirty="0" err="1"/>
              <a:t>Nyeri</a:t>
            </a:r>
            <a:r>
              <a:rPr lang="en-US" dirty="0"/>
              <a:t> </a:t>
            </a:r>
            <a:r>
              <a:rPr lang="en-US" dirty="0" err="1"/>
              <a:t>epigastrium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nyeri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kuadran</a:t>
            </a:r>
            <a:r>
              <a:rPr lang="en-US" dirty="0"/>
              <a:t> </a:t>
            </a:r>
            <a:r>
              <a:rPr lang="en-US" dirty="0" err="1"/>
              <a:t>kanan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abdomen (</a:t>
            </a:r>
            <a:r>
              <a:rPr lang="en-US" dirty="0" err="1"/>
              <a:t>akibat</a:t>
            </a:r>
            <a:r>
              <a:rPr lang="en-US" dirty="0"/>
              <a:t> </a:t>
            </a:r>
            <a:r>
              <a:rPr lang="en-US" dirty="0" err="1"/>
              <a:t>terganggunya</a:t>
            </a:r>
            <a:r>
              <a:rPr lang="en-US" dirty="0"/>
              <a:t> </a:t>
            </a:r>
            <a:r>
              <a:rPr lang="en-US" dirty="0" err="1"/>
              <a:t>kapsul</a:t>
            </a:r>
            <a:r>
              <a:rPr lang="en-US" dirty="0"/>
              <a:t> </a:t>
            </a:r>
            <a:r>
              <a:rPr lang="en-US" dirty="0" err="1"/>
              <a:t>glisson</a:t>
            </a:r>
            <a:r>
              <a:rPr lang="en-US" dirty="0"/>
              <a:t>).</a:t>
            </a:r>
            <a:endParaRPr lang="id-ID" dirty="0"/>
          </a:p>
          <a:p>
            <a:pPr lvl="0"/>
            <a:r>
              <a:rPr lang="en-US" dirty="0"/>
              <a:t>Edema </a:t>
            </a:r>
            <a:r>
              <a:rPr lang="en-US" dirty="0" err="1"/>
              <a:t>paru-paru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sianosis</a:t>
            </a:r>
            <a:endParaRPr lang="id-ID" dirty="0"/>
          </a:p>
          <a:p>
            <a:pPr lvl="0"/>
            <a:r>
              <a:rPr lang="en-US" dirty="0" err="1"/>
              <a:t>Pertumbuhan</a:t>
            </a:r>
            <a:r>
              <a:rPr lang="en-US" dirty="0"/>
              <a:t> </a:t>
            </a:r>
            <a:r>
              <a:rPr lang="en-US" dirty="0" err="1"/>
              <a:t>janin</a:t>
            </a:r>
            <a:r>
              <a:rPr lang="en-US" dirty="0"/>
              <a:t> intrauterine yang </a:t>
            </a:r>
            <a:r>
              <a:rPr lang="en-US" dirty="0" err="1"/>
              <a:t>terhambat</a:t>
            </a:r>
            <a:r>
              <a:rPr lang="en-US" dirty="0"/>
              <a:t>. </a:t>
            </a:r>
            <a:endParaRPr lang="id-ID" dirty="0"/>
          </a:p>
          <a:p>
            <a:endParaRPr lang="id-ID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/>
              <a:t>Eklampsia</a:t>
            </a:r>
            <a:r>
              <a:rPr lang="id-ID" dirty="0"/>
              <a:t/>
            </a:r>
            <a:br>
              <a:rPr lang="id-ID" dirty="0"/>
            </a:b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Eklampsia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kasus</a:t>
            </a:r>
            <a:r>
              <a:rPr lang="en-US" dirty="0"/>
              <a:t> </a:t>
            </a:r>
            <a:r>
              <a:rPr lang="en-US" dirty="0" err="1"/>
              <a:t>akut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penderita</a:t>
            </a:r>
            <a:r>
              <a:rPr lang="en-US" dirty="0"/>
              <a:t> preeclampsia, yang </a:t>
            </a:r>
            <a:r>
              <a:rPr lang="en-US" dirty="0" err="1"/>
              <a:t>disertai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kejang</a:t>
            </a:r>
            <a:r>
              <a:rPr lang="en-US" dirty="0"/>
              <a:t> </a:t>
            </a:r>
            <a:r>
              <a:rPr lang="en-US" dirty="0" err="1"/>
              <a:t>menyeluruh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koma.Sama</a:t>
            </a:r>
            <a:r>
              <a:rPr lang="en-US" dirty="0"/>
              <a:t> </a:t>
            </a:r>
            <a:r>
              <a:rPr lang="en-US" dirty="0" err="1"/>
              <a:t>halnya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preeclampsia, </a:t>
            </a:r>
            <a:r>
              <a:rPr lang="en-US" dirty="0" err="1"/>
              <a:t>eklampsia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timbul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ante, intra, </a:t>
            </a:r>
            <a:r>
              <a:rPr lang="en-US" dirty="0" err="1"/>
              <a:t>dan</a:t>
            </a:r>
            <a:r>
              <a:rPr lang="en-US" dirty="0"/>
              <a:t> postpartum. </a:t>
            </a:r>
            <a:r>
              <a:rPr lang="en-US" dirty="0" err="1"/>
              <a:t>Eklampsia</a:t>
            </a:r>
            <a:r>
              <a:rPr lang="en-US" dirty="0"/>
              <a:t> postpartum </a:t>
            </a:r>
            <a:r>
              <a:rPr lang="en-US" dirty="0" err="1"/>
              <a:t>umumnya</a:t>
            </a:r>
            <a:r>
              <a:rPr lang="en-US" dirty="0"/>
              <a:t> 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 24 jam </a:t>
            </a:r>
            <a:r>
              <a:rPr lang="en-US" dirty="0" err="1"/>
              <a:t>pertama</a:t>
            </a:r>
            <a:r>
              <a:rPr lang="en-US" dirty="0"/>
              <a:t> </a:t>
            </a:r>
            <a:r>
              <a:rPr lang="en-US" dirty="0" err="1"/>
              <a:t>setelah</a:t>
            </a:r>
            <a:r>
              <a:rPr lang="en-US" dirty="0"/>
              <a:t> </a:t>
            </a:r>
            <a:r>
              <a:rPr lang="en-US" dirty="0" err="1"/>
              <a:t>persalinan</a:t>
            </a:r>
            <a:endParaRPr lang="id-ID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Kejang-kejang</a:t>
            </a:r>
            <a:r>
              <a:rPr lang="en-US" dirty="0"/>
              <a:t> </a:t>
            </a:r>
            <a:r>
              <a:rPr lang="en-US" dirty="0" err="1"/>
              <a:t>dimulai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kejang</a:t>
            </a:r>
            <a:r>
              <a:rPr lang="en-US" dirty="0"/>
              <a:t> </a:t>
            </a:r>
            <a:r>
              <a:rPr lang="en-US" dirty="0" err="1"/>
              <a:t>tonik.Kejang</a:t>
            </a:r>
            <a:r>
              <a:rPr lang="en-US" dirty="0"/>
              <a:t> </a:t>
            </a:r>
            <a:r>
              <a:rPr lang="en-US" dirty="0" err="1"/>
              <a:t>tonik</a:t>
            </a:r>
            <a:r>
              <a:rPr lang="en-US" dirty="0"/>
              <a:t> </a:t>
            </a:r>
            <a:r>
              <a:rPr lang="en-US" dirty="0" err="1"/>
              <a:t>disusul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kejang</a:t>
            </a:r>
            <a:r>
              <a:rPr lang="en-US" dirty="0"/>
              <a:t> </a:t>
            </a:r>
            <a:r>
              <a:rPr lang="en-US" dirty="0" err="1"/>
              <a:t>klonik</a:t>
            </a:r>
            <a:r>
              <a:rPr lang="en-US" dirty="0"/>
              <a:t>. Lama </a:t>
            </a:r>
            <a:r>
              <a:rPr lang="en-US" dirty="0" err="1"/>
              <a:t>kejang</a:t>
            </a:r>
            <a:r>
              <a:rPr lang="en-US" dirty="0"/>
              <a:t> </a:t>
            </a:r>
            <a:r>
              <a:rPr lang="en-US" dirty="0" err="1"/>
              <a:t>klonik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kurang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1 </a:t>
            </a:r>
            <a:r>
              <a:rPr lang="en-US" dirty="0" err="1"/>
              <a:t>menit</a:t>
            </a:r>
            <a:r>
              <a:rPr lang="en-US" dirty="0"/>
              <a:t>, </a:t>
            </a:r>
            <a:r>
              <a:rPr lang="en-US" dirty="0" err="1"/>
              <a:t>kemudian</a:t>
            </a:r>
            <a:r>
              <a:rPr lang="en-US" dirty="0"/>
              <a:t> </a:t>
            </a:r>
            <a:r>
              <a:rPr lang="en-US" dirty="0" err="1"/>
              <a:t>berangsur-angsur</a:t>
            </a:r>
            <a:r>
              <a:rPr lang="en-US" dirty="0"/>
              <a:t> </a:t>
            </a:r>
            <a:r>
              <a:rPr lang="en-US" dirty="0" err="1"/>
              <a:t>kontraksi</a:t>
            </a:r>
            <a:r>
              <a:rPr lang="en-US" dirty="0"/>
              <a:t> </a:t>
            </a:r>
            <a:r>
              <a:rPr lang="en-US" dirty="0" err="1"/>
              <a:t>melemah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akhirnya</a:t>
            </a:r>
            <a:r>
              <a:rPr lang="en-US" dirty="0"/>
              <a:t> </a:t>
            </a:r>
            <a:r>
              <a:rPr lang="en-US" dirty="0" err="1"/>
              <a:t>berhenti</a:t>
            </a:r>
            <a:r>
              <a:rPr lang="en-US" dirty="0"/>
              <a:t>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penderita</a:t>
            </a:r>
            <a:r>
              <a:rPr lang="en-US" dirty="0"/>
              <a:t> </a:t>
            </a:r>
            <a:r>
              <a:rPr lang="en-US" dirty="0" err="1"/>
              <a:t>jatuh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koma</a:t>
            </a:r>
            <a:r>
              <a:rPr lang="en-US" dirty="0"/>
              <a:t>. </a:t>
            </a:r>
            <a:r>
              <a:rPr lang="en-US" dirty="0" err="1"/>
              <a:t>Koma</a:t>
            </a:r>
            <a:r>
              <a:rPr lang="en-US" dirty="0"/>
              <a:t> yang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setelah</a:t>
            </a:r>
            <a:r>
              <a:rPr lang="en-US" dirty="0"/>
              <a:t> </a:t>
            </a:r>
            <a:r>
              <a:rPr lang="en-US" dirty="0" err="1"/>
              <a:t>kejang</a:t>
            </a:r>
            <a:r>
              <a:rPr lang="en-US" dirty="0"/>
              <a:t>, </a:t>
            </a:r>
            <a:r>
              <a:rPr lang="en-US" dirty="0" err="1"/>
              <a:t>berlangsung</a:t>
            </a:r>
            <a:r>
              <a:rPr lang="en-US" dirty="0"/>
              <a:t> </a:t>
            </a:r>
            <a:r>
              <a:rPr lang="en-US" dirty="0" err="1"/>
              <a:t>sangat</a:t>
            </a:r>
            <a:r>
              <a:rPr lang="en-US" dirty="0"/>
              <a:t> </a:t>
            </a:r>
            <a:r>
              <a:rPr lang="en-US" dirty="0" err="1"/>
              <a:t>bervariasi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bila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segera</a:t>
            </a:r>
            <a:r>
              <a:rPr lang="en-US" dirty="0"/>
              <a:t> </a:t>
            </a:r>
            <a:r>
              <a:rPr lang="en-US" dirty="0" err="1"/>
              <a:t>diberi</a:t>
            </a:r>
            <a:r>
              <a:rPr lang="en-US" dirty="0"/>
              <a:t> </a:t>
            </a:r>
            <a:r>
              <a:rPr lang="en-US" dirty="0" err="1"/>
              <a:t>obat-obat</a:t>
            </a:r>
            <a:r>
              <a:rPr lang="en-US" dirty="0"/>
              <a:t> </a:t>
            </a:r>
            <a:r>
              <a:rPr lang="en-US" dirty="0" err="1"/>
              <a:t>antikejang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segera</a:t>
            </a:r>
            <a:r>
              <a:rPr lang="en-US" dirty="0"/>
              <a:t> </a:t>
            </a:r>
            <a:r>
              <a:rPr lang="en-US" dirty="0" err="1"/>
              <a:t>disusul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episode </a:t>
            </a:r>
            <a:r>
              <a:rPr lang="en-US" dirty="0" err="1"/>
              <a:t>kejang</a:t>
            </a:r>
            <a:r>
              <a:rPr lang="en-US" dirty="0"/>
              <a:t> </a:t>
            </a:r>
            <a:r>
              <a:rPr lang="en-US" dirty="0" err="1" smtClean="0"/>
              <a:t>berikutnya</a:t>
            </a:r>
            <a:r>
              <a:rPr lang="id-ID" dirty="0" smtClean="0"/>
              <a:t>. </a:t>
            </a:r>
            <a:r>
              <a:rPr lang="en-US" dirty="0" err="1"/>
              <a:t>Penderita</a:t>
            </a:r>
            <a:r>
              <a:rPr lang="en-US" dirty="0"/>
              <a:t> yang </a:t>
            </a:r>
            <a:r>
              <a:rPr lang="en-US" dirty="0" err="1"/>
              <a:t>sadar</a:t>
            </a:r>
            <a:r>
              <a:rPr lang="en-US" dirty="0"/>
              <a:t> </a:t>
            </a:r>
            <a:r>
              <a:rPr lang="en-US" dirty="0" err="1"/>
              <a:t>kembali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koma</a:t>
            </a:r>
            <a:r>
              <a:rPr lang="en-US" dirty="0"/>
              <a:t>, </a:t>
            </a:r>
            <a:r>
              <a:rPr lang="en-US" dirty="0" err="1"/>
              <a:t>umumnya</a:t>
            </a:r>
            <a:r>
              <a:rPr lang="en-US" dirty="0"/>
              <a:t> </a:t>
            </a:r>
            <a:r>
              <a:rPr lang="en-US" dirty="0" err="1"/>
              <a:t>mengalami</a:t>
            </a:r>
            <a:r>
              <a:rPr lang="en-US" dirty="0"/>
              <a:t> </a:t>
            </a:r>
            <a:r>
              <a:rPr lang="en-US" dirty="0" err="1"/>
              <a:t>disorientasi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sedikit</a:t>
            </a:r>
            <a:r>
              <a:rPr lang="en-US" dirty="0"/>
              <a:t> </a:t>
            </a:r>
            <a:r>
              <a:rPr lang="en-US" dirty="0" err="1"/>
              <a:t>gelisah</a:t>
            </a:r>
            <a:r>
              <a:rPr lang="en-US" dirty="0"/>
              <a:t>.</a:t>
            </a:r>
            <a:endParaRPr lang="id-ID" dirty="0"/>
          </a:p>
          <a:p>
            <a:endParaRPr lang="id-ID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/>
              <a:t>Hipertensi</a:t>
            </a:r>
            <a:r>
              <a:rPr lang="en-US" b="1" dirty="0"/>
              <a:t> </a:t>
            </a:r>
            <a:r>
              <a:rPr lang="en-US" b="1" dirty="0" err="1"/>
              <a:t>kronik</a:t>
            </a:r>
            <a:r>
              <a:rPr lang="id-ID" dirty="0"/>
              <a:t/>
            </a:r>
            <a:br>
              <a:rPr lang="id-ID" dirty="0"/>
            </a:b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Hipertensi</a:t>
            </a:r>
            <a:r>
              <a:rPr lang="en-US" dirty="0"/>
              <a:t> </a:t>
            </a:r>
            <a:r>
              <a:rPr lang="en-US" dirty="0" err="1"/>
              <a:t>kronik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kehamilan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hipertensi</a:t>
            </a:r>
            <a:r>
              <a:rPr lang="en-US" dirty="0"/>
              <a:t> yang </a:t>
            </a:r>
            <a:r>
              <a:rPr lang="en-US" dirty="0" err="1"/>
              <a:t>didapatkan</a:t>
            </a:r>
            <a:r>
              <a:rPr lang="en-US" dirty="0"/>
              <a:t> </a:t>
            </a:r>
            <a:r>
              <a:rPr lang="en-US" dirty="0" err="1"/>
              <a:t>sebelum</a:t>
            </a:r>
            <a:r>
              <a:rPr lang="en-US" dirty="0"/>
              <a:t> </a:t>
            </a:r>
            <a:r>
              <a:rPr lang="en-US" dirty="0" err="1"/>
              <a:t>timbulnya</a:t>
            </a:r>
            <a:r>
              <a:rPr lang="en-US" dirty="0"/>
              <a:t> </a:t>
            </a:r>
            <a:r>
              <a:rPr lang="en-US" dirty="0" err="1"/>
              <a:t>kehamilan</a:t>
            </a:r>
            <a:r>
              <a:rPr lang="en-US" dirty="0"/>
              <a:t>. </a:t>
            </a:r>
            <a:r>
              <a:rPr lang="en-US" dirty="0" err="1"/>
              <a:t>Apabila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diketahui</a:t>
            </a:r>
            <a:r>
              <a:rPr lang="en-US" dirty="0"/>
              <a:t> </a:t>
            </a:r>
            <a:r>
              <a:rPr lang="en-US" dirty="0" err="1"/>
              <a:t>adanya</a:t>
            </a:r>
            <a:r>
              <a:rPr lang="en-US" dirty="0"/>
              <a:t> </a:t>
            </a:r>
            <a:r>
              <a:rPr lang="en-US" dirty="0" err="1"/>
              <a:t>hipertensi</a:t>
            </a:r>
            <a:r>
              <a:rPr lang="en-US" dirty="0"/>
              <a:t> </a:t>
            </a:r>
            <a:r>
              <a:rPr lang="en-US" dirty="0" err="1"/>
              <a:t>sebelum</a:t>
            </a:r>
            <a:r>
              <a:rPr lang="en-US" dirty="0"/>
              <a:t> </a:t>
            </a:r>
            <a:r>
              <a:rPr lang="en-US" dirty="0" err="1"/>
              <a:t>kehamilan</a:t>
            </a:r>
            <a:r>
              <a:rPr lang="en-US" dirty="0"/>
              <a:t>,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hipertensi</a:t>
            </a:r>
            <a:r>
              <a:rPr lang="en-US" dirty="0"/>
              <a:t> </a:t>
            </a:r>
            <a:r>
              <a:rPr lang="en-US" dirty="0" err="1"/>
              <a:t>kronik</a:t>
            </a:r>
            <a:r>
              <a:rPr lang="en-US" dirty="0"/>
              <a:t> </a:t>
            </a:r>
            <a:r>
              <a:rPr lang="en-US" dirty="0" err="1"/>
              <a:t>didefinisikan</a:t>
            </a:r>
            <a:r>
              <a:rPr lang="en-US" dirty="0"/>
              <a:t> </a:t>
            </a:r>
            <a:r>
              <a:rPr lang="en-US" dirty="0" err="1"/>
              <a:t>bila</a:t>
            </a:r>
            <a:r>
              <a:rPr lang="en-US" dirty="0"/>
              <a:t> </a:t>
            </a:r>
            <a:r>
              <a:rPr lang="en-US" dirty="0" err="1"/>
              <a:t>didapatkan</a:t>
            </a:r>
            <a:r>
              <a:rPr lang="en-US" dirty="0"/>
              <a:t> </a:t>
            </a:r>
            <a:r>
              <a:rPr lang="en-US" dirty="0" err="1"/>
              <a:t>tekanan</a:t>
            </a:r>
            <a:r>
              <a:rPr lang="en-US" dirty="0"/>
              <a:t> </a:t>
            </a:r>
            <a:r>
              <a:rPr lang="en-US" dirty="0" err="1"/>
              <a:t>darah</a:t>
            </a:r>
            <a:r>
              <a:rPr lang="en-US" dirty="0"/>
              <a:t> </a:t>
            </a:r>
            <a:r>
              <a:rPr lang="en-US" dirty="0" err="1"/>
              <a:t>sistolik</a:t>
            </a:r>
            <a:r>
              <a:rPr lang="en-US" dirty="0"/>
              <a:t> 140 mmHg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tekanan</a:t>
            </a:r>
            <a:r>
              <a:rPr lang="en-US" dirty="0"/>
              <a:t> </a:t>
            </a:r>
            <a:r>
              <a:rPr lang="en-US" dirty="0" err="1"/>
              <a:t>darah</a:t>
            </a:r>
            <a:r>
              <a:rPr lang="en-US" dirty="0"/>
              <a:t> diastolic ≥ 90 mmHg </a:t>
            </a:r>
            <a:r>
              <a:rPr lang="en-US" dirty="0" err="1"/>
              <a:t>sebelum</a:t>
            </a:r>
            <a:r>
              <a:rPr lang="en-US" dirty="0"/>
              <a:t> </a:t>
            </a:r>
            <a:r>
              <a:rPr lang="en-US" dirty="0" err="1"/>
              <a:t>umur</a:t>
            </a:r>
            <a:r>
              <a:rPr lang="en-US" dirty="0"/>
              <a:t> </a:t>
            </a:r>
            <a:r>
              <a:rPr lang="en-US" dirty="0" err="1"/>
              <a:t>kehamilan</a:t>
            </a:r>
            <a:r>
              <a:rPr lang="en-US" dirty="0"/>
              <a:t> 20 </a:t>
            </a:r>
            <a:r>
              <a:rPr lang="en-US" dirty="0" err="1" smtClean="0"/>
              <a:t>minggu</a:t>
            </a:r>
            <a:r>
              <a:rPr lang="id-ID" dirty="0" smtClean="0"/>
              <a:t>. </a:t>
            </a:r>
            <a:endParaRPr lang="id-ID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err="1"/>
              <a:t>Ciri-ciri</a:t>
            </a:r>
            <a:r>
              <a:rPr lang="en-US" dirty="0"/>
              <a:t> </a:t>
            </a:r>
            <a:r>
              <a:rPr lang="en-US" dirty="0" err="1"/>
              <a:t>hipertensi</a:t>
            </a:r>
            <a:r>
              <a:rPr lang="en-US" dirty="0"/>
              <a:t> </a:t>
            </a:r>
            <a:r>
              <a:rPr lang="en-US" dirty="0" err="1"/>
              <a:t>kronik</a:t>
            </a:r>
            <a:r>
              <a:rPr lang="en-US" dirty="0"/>
              <a:t> : </a:t>
            </a:r>
            <a:r>
              <a:rPr lang="en-US" dirty="0" err="1"/>
              <a:t>umur</a:t>
            </a:r>
            <a:r>
              <a:rPr lang="en-US" dirty="0"/>
              <a:t> </a:t>
            </a:r>
            <a:r>
              <a:rPr lang="en-US" dirty="0" err="1"/>
              <a:t>ibu</a:t>
            </a:r>
            <a:r>
              <a:rPr lang="en-US" dirty="0"/>
              <a:t> relative </a:t>
            </a:r>
            <a:r>
              <a:rPr lang="en-US" dirty="0" err="1"/>
              <a:t>tua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35 </a:t>
            </a:r>
            <a:r>
              <a:rPr lang="en-US" dirty="0" err="1"/>
              <a:t>tahun</a:t>
            </a:r>
            <a:r>
              <a:rPr lang="en-US" dirty="0"/>
              <a:t>, </a:t>
            </a:r>
            <a:r>
              <a:rPr lang="en-US" dirty="0" err="1"/>
              <a:t>tekanan</a:t>
            </a:r>
            <a:r>
              <a:rPr lang="en-US" dirty="0"/>
              <a:t> </a:t>
            </a:r>
            <a:r>
              <a:rPr lang="en-US" dirty="0" err="1"/>
              <a:t>darah</a:t>
            </a:r>
            <a:r>
              <a:rPr lang="en-US" dirty="0"/>
              <a:t> </a:t>
            </a:r>
            <a:r>
              <a:rPr lang="en-US" dirty="0" err="1"/>
              <a:t>sangat</a:t>
            </a:r>
            <a:r>
              <a:rPr lang="en-US" dirty="0"/>
              <a:t> </a:t>
            </a:r>
            <a:r>
              <a:rPr lang="en-US" dirty="0" err="1"/>
              <a:t>tinggi</a:t>
            </a:r>
            <a:r>
              <a:rPr lang="en-US" dirty="0"/>
              <a:t>, </a:t>
            </a:r>
            <a:r>
              <a:rPr lang="en-US" dirty="0" err="1"/>
              <a:t>umumnya</a:t>
            </a:r>
            <a:r>
              <a:rPr lang="en-US" dirty="0"/>
              <a:t> </a:t>
            </a:r>
            <a:r>
              <a:rPr lang="en-US" dirty="0" err="1"/>
              <a:t>ditemukan</a:t>
            </a:r>
            <a:r>
              <a:rPr lang="en-US" dirty="0"/>
              <a:t> </a:t>
            </a:r>
            <a:r>
              <a:rPr lang="en-US" dirty="0" err="1"/>
              <a:t>kelainan</a:t>
            </a:r>
            <a:r>
              <a:rPr lang="en-US" dirty="0"/>
              <a:t> </a:t>
            </a:r>
            <a:r>
              <a:rPr lang="en-US" dirty="0" err="1"/>
              <a:t>jantung</a:t>
            </a:r>
            <a:r>
              <a:rPr lang="en-US" dirty="0"/>
              <a:t> </a:t>
            </a:r>
            <a:r>
              <a:rPr lang="en-US" dirty="0" err="1"/>
              <a:t>ginjal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diabetes mellitus, </a:t>
            </a:r>
            <a:r>
              <a:rPr lang="en-US" dirty="0" err="1"/>
              <a:t>obesitas</a:t>
            </a:r>
            <a:r>
              <a:rPr lang="en-US" dirty="0"/>
              <a:t>, </a:t>
            </a:r>
            <a:r>
              <a:rPr lang="en-US" dirty="0" err="1"/>
              <a:t>penggunanaan</a:t>
            </a:r>
            <a:r>
              <a:rPr lang="en-US" dirty="0"/>
              <a:t> </a:t>
            </a:r>
            <a:r>
              <a:rPr lang="en-US" dirty="0" err="1"/>
              <a:t>obat-obat</a:t>
            </a:r>
            <a:r>
              <a:rPr lang="en-US" dirty="0"/>
              <a:t> </a:t>
            </a:r>
            <a:r>
              <a:rPr lang="en-US" dirty="0" err="1"/>
              <a:t>antihipertensi</a:t>
            </a:r>
            <a:r>
              <a:rPr lang="en-US" dirty="0"/>
              <a:t> </a:t>
            </a:r>
            <a:r>
              <a:rPr lang="en-US" dirty="0" err="1"/>
              <a:t>sebelum</a:t>
            </a:r>
            <a:r>
              <a:rPr lang="en-US" dirty="0"/>
              <a:t> </a:t>
            </a:r>
            <a:r>
              <a:rPr lang="en-US" dirty="0" err="1"/>
              <a:t>kehamilan</a:t>
            </a:r>
            <a:r>
              <a:rPr lang="en-US" dirty="0"/>
              <a:t>.</a:t>
            </a:r>
            <a:endParaRPr lang="id-ID" dirty="0"/>
          </a:p>
          <a:p>
            <a:endParaRPr lang="id-ID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/>
              <a:t>Dampak</a:t>
            </a:r>
            <a:r>
              <a:rPr lang="en-US" b="1" dirty="0"/>
              <a:t> </a:t>
            </a:r>
            <a:r>
              <a:rPr lang="en-US" b="1" dirty="0" err="1"/>
              <a:t>hipertensi</a:t>
            </a:r>
            <a:r>
              <a:rPr lang="en-US" b="1" dirty="0"/>
              <a:t> </a:t>
            </a:r>
            <a:r>
              <a:rPr lang="en-US" b="1" dirty="0" err="1"/>
              <a:t>kronik</a:t>
            </a:r>
            <a:r>
              <a:rPr lang="en-US" b="1" dirty="0"/>
              <a:t> </a:t>
            </a:r>
            <a:r>
              <a:rPr lang="en-US" b="1" dirty="0" err="1"/>
              <a:t>pada</a:t>
            </a:r>
            <a:r>
              <a:rPr lang="en-US" b="1" dirty="0"/>
              <a:t> </a:t>
            </a:r>
            <a:r>
              <a:rPr lang="en-US" b="1" dirty="0" err="1"/>
              <a:t>kehamilan</a:t>
            </a:r>
            <a:r>
              <a:rPr lang="en-US" b="1" dirty="0"/>
              <a:t> :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err="1"/>
              <a:t>Bila</a:t>
            </a:r>
            <a:r>
              <a:rPr lang="en-US" dirty="0"/>
              <a:t> </a:t>
            </a:r>
            <a:r>
              <a:rPr lang="en-US" dirty="0" err="1"/>
              <a:t>perempuan</a:t>
            </a:r>
            <a:r>
              <a:rPr lang="en-US" dirty="0"/>
              <a:t> </a:t>
            </a:r>
            <a:r>
              <a:rPr lang="en-US" dirty="0" err="1"/>
              <a:t>hamil</a:t>
            </a:r>
            <a:r>
              <a:rPr lang="en-US" dirty="0"/>
              <a:t> </a:t>
            </a:r>
            <a:r>
              <a:rPr lang="en-US" dirty="0" err="1"/>
              <a:t>mendapat</a:t>
            </a:r>
            <a:r>
              <a:rPr lang="en-US" dirty="0"/>
              <a:t> </a:t>
            </a:r>
            <a:r>
              <a:rPr lang="en-US" dirty="0" err="1"/>
              <a:t>monoterapi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hipertensinya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hipertensi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terkendali</a:t>
            </a:r>
            <a:r>
              <a:rPr lang="en-US" dirty="0"/>
              <a:t>,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hipertensi</a:t>
            </a:r>
            <a:r>
              <a:rPr lang="en-US" dirty="0"/>
              <a:t> </a:t>
            </a:r>
            <a:r>
              <a:rPr lang="en-US" dirty="0" err="1"/>
              <a:t>kronik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berpengaruh</a:t>
            </a:r>
            <a:r>
              <a:rPr lang="en-US" dirty="0"/>
              <a:t> </a:t>
            </a:r>
            <a:r>
              <a:rPr lang="en-US" dirty="0" err="1"/>
              <a:t>buruk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kehamilan</a:t>
            </a:r>
            <a:r>
              <a:rPr lang="en-US" dirty="0"/>
              <a:t>, </a:t>
            </a:r>
            <a:r>
              <a:rPr lang="en-US" dirty="0" err="1"/>
              <a:t>meski</a:t>
            </a:r>
            <a:r>
              <a:rPr lang="en-US" dirty="0"/>
              <a:t> </a:t>
            </a:r>
            <a:r>
              <a:rPr lang="en-US" dirty="0" err="1"/>
              <a:t>tetap</a:t>
            </a:r>
            <a:r>
              <a:rPr lang="en-US" dirty="0"/>
              <a:t> </a:t>
            </a:r>
            <a:r>
              <a:rPr lang="en-US" dirty="0" err="1"/>
              <a:t>mempunyai</a:t>
            </a:r>
            <a:r>
              <a:rPr lang="en-US" dirty="0"/>
              <a:t> </a:t>
            </a:r>
            <a:r>
              <a:rPr lang="en-US" dirty="0" err="1"/>
              <a:t>risiko</a:t>
            </a:r>
            <a:r>
              <a:rPr lang="en-US" dirty="0"/>
              <a:t> </a:t>
            </a:r>
            <a:r>
              <a:rPr lang="en-US" dirty="0" err="1"/>
              <a:t>terjadinya</a:t>
            </a:r>
            <a:r>
              <a:rPr lang="en-US" dirty="0"/>
              <a:t> </a:t>
            </a:r>
            <a:r>
              <a:rPr lang="en-US" dirty="0" err="1"/>
              <a:t>solusio</a:t>
            </a:r>
            <a:r>
              <a:rPr lang="en-US" dirty="0"/>
              <a:t> </a:t>
            </a:r>
            <a:r>
              <a:rPr lang="en-US" dirty="0" err="1"/>
              <a:t>plasenta</a:t>
            </a:r>
            <a:r>
              <a:rPr lang="en-US" dirty="0"/>
              <a:t>, </a:t>
            </a:r>
            <a:r>
              <a:rPr lang="en-US" dirty="0" err="1"/>
              <a:t>ataupun</a:t>
            </a:r>
            <a:r>
              <a:rPr lang="en-US" dirty="0"/>
              <a:t> superimposed preeclampsia</a:t>
            </a:r>
            <a:endParaRPr lang="id-ID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121442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err="1"/>
              <a:t>Hipertensi</a:t>
            </a:r>
            <a:r>
              <a:rPr lang="en-US" b="1" dirty="0"/>
              <a:t> </a:t>
            </a:r>
            <a:r>
              <a:rPr lang="en-US" b="1" dirty="0" err="1"/>
              <a:t>kronik</a:t>
            </a:r>
            <a:r>
              <a:rPr lang="en-US" b="1" dirty="0"/>
              <a:t> </a:t>
            </a:r>
            <a:r>
              <a:rPr lang="en-US" b="1" dirty="0" err="1"/>
              <a:t>dengan</a:t>
            </a:r>
            <a:r>
              <a:rPr lang="en-US" b="1" dirty="0"/>
              <a:t> superimposed preeclampsia</a:t>
            </a:r>
            <a:r>
              <a:rPr lang="id-ID" dirty="0"/>
              <a:t/>
            </a:r>
            <a:br>
              <a:rPr lang="id-ID" dirty="0"/>
            </a:b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/>
              <a:t>Diagnosis superimposed preeclampsia </a:t>
            </a:r>
            <a:r>
              <a:rPr lang="en-US" dirty="0" err="1"/>
              <a:t>sulit</a:t>
            </a:r>
            <a:r>
              <a:rPr lang="en-US" dirty="0"/>
              <a:t>, </a:t>
            </a:r>
            <a:r>
              <a:rPr lang="en-US" dirty="0" err="1"/>
              <a:t>apalagi</a:t>
            </a:r>
            <a:r>
              <a:rPr lang="en-US" dirty="0"/>
              <a:t> </a:t>
            </a:r>
            <a:r>
              <a:rPr lang="en-US" dirty="0" err="1"/>
              <a:t>hipertensi</a:t>
            </a:r>
            <a:r>
              <a:rPr lang="en-US" dirty="0"/>
              <a:t> </a:t>
            </a:r>
            <a:r>
              <a:rPr lang="en-US" dirty="0" err="1"/>
              <a:t>kronik</a:t>
            </a:r>
            <a:r>
              <a:rPr lang="en-US" dirty="0"/>
              <a:t> </a:t>
            </a:r>
            <a:r>
              <a:rPr lang="en-US" dirty="0" err="1"/>
              <a:t>disertai</a:t>
            </a:r>
            <a:r>
              <a:rPr lang="en-US" dirty="0"/>
              <a:t> </a:t>
            </a:r>
            <a:r>
              <a:rPr lang="en-US" dirty="0" err="1"/>
              <a:t>kelainan</a:t>
            </a:r>
            <a:r>
              <a:rPr lang="en-US" dirty="0"/>
              <a:t> </a:t>
            </a:r>
            <a:r>
              <a:rPr lang="en-US" dirty="0" err="1"/>
              <a:t>ginjal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proteinuria</a:t>
            </a:r>
            <a:r>
              <a:rPr lang="en-US" dirty="0"/>
              <a:t>. </a:t>
            </a:r>
            <a:endParaRPr lang="id-ID" dirty="0" smtClean="0"/>
          </a:p>
          <a:p>
            <a:pPr algn="just">
              <a:buNone/>
            </a:pPr>
            <a:r>
              <a:rPr lang="id-ID" dirty="0"/>
              <a:t> </a:t>
            </a:r>
            <a:r>
              <a:rPr lang="id-ID" dirty="0" smtClean="0"/>
              <a:t>	</a:t>
            </a:r>
            <a:r>
              <a:rPr lang="en-US" dirty="0" err="1" smtClean="0"/>
              <a:t>Tanda-tanda</a:t>
            </a:r>
            <a:r>
              <a:rPr lang="en-US" dirty="0" smtClean="0"/>
              <a:t> </a:t>
            </a:r>
            <a:r>
              <a:rPr lang="en-US" dirty="0"/>
              <a:t>superimposed preeclampsia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hipertensi</a:t>
            </a:r>
            <a:r>
              <a:rPr lang="en-US" dirty="0"/>
              <a:t> </a:t>
            </a:r>
            <a:r>
              <a:rPr lang="en-US" dirty="0" err="1"/>
              <a:t>kronik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a) </a:t>
            </a:r>
            <a:r>
              <a:rPr lang="en-US" dirty="0" err="1"/>
              <a:t>adanya</a:t>
            </a:r>
            <a:r>
              <a:rPr lang="en-US" dirty="0"/>
              <a:t> </a:t>
            </a:r>
            <a:r>
              <a:rPr lang="en-US" dirty="0" err="1"/>
              <a:t>proteinuria</a:t>
            </a:r>
            <a:r>
              <a:rPr lang="en-US" dirty="0"/>
              <a:t>, </a:t>
            </a:r>
            <a:r>
              <a:rPr lang="en-US" dirty="0" err="1"/>
              <a:t>gejala-gejala</a:t>
            </a:r>
            <a:r>
              <a:rPr lang="en-US" dirty="0"/>
              <a:t> neurologic, </a:t>
            </a:r>
            <a:r>
              <a:rPr lang="en-US" dirty="0" err="1"/>
              <a:t>nyeri</a:t>
            </a:r>
            <a:r>
              <a:rPr lang="en-US" dirty="0"/>
              <a:t> </a:t>
            </a:r>
            <a:r>
              <a:rPr lang="en-US" dirty="0" err="1"/>
              <a:t>kepala</a:t>
            </a:r>
            <a:r>
              <a:rPr lang="en-US" dirty="0"/>
              <a:t> </a:t>
            </a:r>
            <a:r>
              <a:rPr lang="en-US" dirty="0" err="1"/>
              <a:t>hebat</a:t>
            </a:r>
            <a:r>
              <a:rPr lang="en-US" dirty="0"/>
              <a:t>, </a:t>
            </a:r>
            <a:r>
              <a:rPr lang="en-US" dirty="0" err="1"/>
              <a:t>gangguan</a:t>
            </a:r>
            <a:r>
              <a:rPr lang="en-US" dirty="0"/>
              <a:t> </a:t>
            </a:r>
            <a:r>
              <a:rPr lang="en-US" dirty="0" err="1"/>
              <a:t>visus</a:t>
            </a:r>
            <a:r>
              <a:rPr lang="en-US" dirty="0"/>
              <a:t>, edema </a:t>
            </a:r>
            <a:r>
              <a:rPr lang="en-US" dirty="0" err="1"/>
              <a:t>patologik</a:t>
            </a:r>
            <a:r>
              <a:rPr lang="en-US" dirty="0"/>
              <a:t> yang </a:t>
            </a:r>
            <a:r>
              <a:rPr lang="en-US" dirty="0" err="1"/>
              <a:t>menyeluruh</a:t>
            </a:r>
            <a:r>
              <a:rPr lang="en-US" dirty="0"/>
              <a:t>, </a:t>
            </a:r>
            <a:r>
              <a:rPr lang="en-US" dirty="0" err="1"/>
              <a:t>oliguria</a:t>
            </a:r>
            <a:r>
              <a:rPr lang="en-US" dirty="0"/>
              <a:t>, edema </a:t>
            </a:r>
            <a:r>
              <a:rPr lang="en-US" dirty="0" err="1"/>
              <a:t>paru</a:t>
            </a:r>
            <a:r>
              <a:rPr lang="en-US" dirty="0"/>
              <a:t>. b) </a:t>
            </a:r>
            <a:r>
              <a:rPr lang="en-US" dirty="0" err="1"/>
              <a:t>kelainan</a:t>
            </a:r>
            <a:r>
              <a:rPr lang="en-US" dirty="0"/>
              <a:t> </a:t>
            </a:r>
            <a:r>
              <a:rPr lang="en-US" dirty="0" err="1"/>
              <a:t>laboratorium</a:t>
            </a:r>
            <a:r>
              <a:rPr lang="en-US" dirty="0"/>
              <a:t> : </a:t>
            </a:r>
            <a:r>
              <a:rPr lang="en-US" dirty="0" err="1"/>
              <a:t>berupa</a:t>
            </a:r>
            <a:r>
              <a:rPr lang="en-US" dirty="0"/>
              <a:t> </a:t>
            </a:r>
            <a:r>
              <a:rPr lang="en-US" dirty="0" err="1"/>
              <a:t>kenaikan</a:t>
            </a:r>
            <a:r>
              <a:rPr lang="en-US" dirty="0"/>
              <a:t> serum </a:t>
            </a:r>
            <a:r>
              <a:rPr lang="en-US" dirty="0" err="1"/>
              <a:t>kreatinin</a:t>
            </a:r>
            <a:r>
              <a:rPr lang="en-US" dirty="0"/>
              <a:t>, </a:t>
            </a:r>
            <a:r>
              <a:rPr lang="en-US" dirty="0" err="1"/>
              <a:t>trombositopenia</a:t>
            </a:r>
            <a:r>
              <a:rPr lang="en-US" dirty="0"/>
              <a:t>, </a:t>
            </a:r>
            <a:r>
              <a:rPr lang="en-US" dirty="0" err="1"/>
              <a:t>kenaikan</a:t>
            </a:r>
            <a:r>
              <a:rPr lang="en-US" dirty="0"/>
              <a:t> </a:t>
            </a:r>
            <a:r>
              <a:rPr lang="en-US" dirty="0" err="1"/>
              <a:t>transminase</a:t>
            </a:r>
            <a:r>
              <a:rPr lang="en-US" dirty="0"/>
              <a:t> serum </a:t>
            </a:r>
            <a:r>
              <a:rPr lang="en-US" dirty="0" err="1"/>
              <a:t>hepar</a:t>
            </a:r>
            <a:r>
              <a:rPr lang="en-US" dirty="0"/>
              <a:t>.</a:t>
            </a:r>
            <a:endParaRPr lang="id-ID" dirty="0"/>
          </a:p>
          <a:p>
            <a:endParaRPr lang="id-ID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  </a:t>
            </a:r>
            <a:r>
              <a:rPr lang="id-ID" b="1" dirty="0"/>
              <a:t>Ketuban pecah dini (KPD)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err="1"/>
              <a:t>Selaput</a:t>
            </a:r>
            <a:r>
              <a:rPr lang="en-US" dirty="0"/>
              <a:t> </a:t>
            </a:r>
            <a:r>
              <a:rPr lang="en-US" dirty="0" err="1"/>
              <a:t>ketuban</a:t>
            </a:r>
            <a:r>
              <a:rPr lang="en-US" dirty="0"/>
              <a:t> yang </a:t>
            </a:r>
            <a:r>
              <a:rPr lang="en-US" dirty="0" err="1"/>
              <a:t>membatasi</a:t>
            </a:r>
            <a:r>
              <a:rPr lang="en-US" dirty="0"/>
              <a:t> </a:t>
            </a:r>
            <a:r>
              <a:rPr lang="en-US" dirty="0" err="1"/>
              <a:t>rongga</a:t>
            </a:r>
            <a:r>
              <a:rPr lang="en-US" dirty="0"/>
              <a:t> amnion </a:t>
            </a:r>
            <a:r>
              <a:rPr lang="en-US" dirty="0" err="1"/>
              <a:t>terdiri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amnion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korion</a:t>
            </a:r>
            <a:r>
              <a:rPr lang="en-US" dirty="0"/>
              <a:t> yang </a:t>
            </a:r>
            <a:r>
              <a:rPr lang="en-US" dirty="0" err="1"/>
              <a:t>sangat</a:t>
            </a:r>
            <a:r>
              <a:rPr lang="en-US" dirty="0"/>
              <a:t> </a:t>
            </a:r>
            <a:r>
              <a:rPr lang="en-US" dirty="0" err="1"/>
              <a:t>erat</a:t>
            </a:r>
            <a:r>
              <a:rPr lang="en-US" dirty="0"/>
              <a:t> </a:t>
            </a:r>
            <a:r>
              <a:rPr lang="en-US" dirty="0" err="1"/>
              <a:t>ikatannya.Lapisan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terdiri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/>
              <a:t>sel</a:t>
            </a:r>
            <a:r>
              <a:rPr lang="en-US" dirty="0"/>
              <a:t>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sel</a:t>
            </a:r>
            <a:r>
              <a:rPr lang="en-US" dirty="0"/>
              <a:t> </a:t>
            </a:r>
            <a:r>
              <a:rPr lang="en-US" dirty="0" err="1"/>
              <a:t>epitel</a:t>
            </a:r>
            <a:r>
              <a:rPr lang="en-US" dirty="0"/>
              <a:t>, </a:t>
            </a:r>
            <a:r>
              <a:rPr lang="en-US" dirty="0" err="1"/>
              <a:t>sel</a:t>
            </a:r>
            <a:r>
              <a:rPr lang="en-US" dirty="0"/>
              <a:t> </a:t>
            </a:r>
            <a:r>
              <a:rPr lang="en-US" dirty="0" err="1"/>
              <a:t>mesenkim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sel</a:t>
            </a:r>
            <a:r>
              <a:rPr lang="en-US" dirty="0"/>
              <a:t> </a:t>
            </a:r>
            <a:r>
              <a:rPr lang="en-US" dirty="0" err="1"/>
              <a:t>trofoblas</a:t>
            </a:r>
            <a:r>
              <a:rPr lang="en-US" dirty="0"/>
              <a:t> yang </a:t>
            </a:r>
            <a:r>
              <a:rPr lang="en-US" dirty="0" err="1"/>
              <a:t>terikat</a:t>
            </a:r>
            <a:r>
              <a:rPr lang="en-US" dirty="0"/>
              <a:t> </a:t>
            </a:r>
            <a:r>
              <a:rPr lang="en-US" dirty="0" err="1"/>
              <a:t>erat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matriks</a:t>
            </a:r>
            <a:r>
              <a:rPr lang="en-US" dirty="0"/>
              <a:t> </a:t>
            </a:r>
            <a:r>
              <a:rPr lang="en-US" dirty="0" err="1"/>
              <a:t>kolagen.Selaput</a:t>
            </a:r>
            <a:r>
              <a:rPr lang="en-US" dirty="0"/>
              <a:t> </a:t>
            </a:r>
            <a:r>
              <a:rPr lang="en-US" dirty="0" err="1"/>
              <a:t>ketuban</a:t>
            </a:r>
            <a:r>
              <a:rPr lang="en-US" dirty="0"/>
              <a:t> </a:t>
            </a:r>
            <a:r>
              <a:rPr lang="en-US" dirty="0" err="1"/>
              <a:t>berfungsi</a:t>
            </a:r>
            <a:r>
              <a:rPr lang="en-US" dirty="0"/>
              <a:t> </a:t>
            </a:r>
            <a:r>
              <a:rPr lang="en-US" dirty="0" err="1"/>
              <a:t>menghasilkan</a:t>
            </a:r>
            <a:r>
              <a:rPr lang="en-US" dirty="0"/>
              <a:t> air </a:t>
            </a:r>
            <a:r>
              <a:rPr lang="en-US" dirty="0" err="1"/>
              <a:t>ketuban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melindungi</a:t>
            </a:r>
            <a:r>
              <a:rPr lang="en-US" dirty="0"/>
              <a:t> </a:t>
            </a:r>
            <a:r>
              <a:rPr lang="en-US" dirty="0" err="1"/>
              <a:t>janin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infeksi</a:t>
            </a:r>
            <a:r>
              <a:rPr lang="en-US" dirty="0"/>
              <a:t>.</a:t>
            </a:r>
            <a:endParaRPr lang="id-ID" dirty="0"/>
          </a:p>
          <a:p>
            <a:endParaRPr lang="id-ID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err="1"/>
              <a:t>Ketuban</a:t>
            </a:r>
            <a:r>
              <a:rPr lang="en-US" dirty="0"/>
              <a:t> </a:t>
            </a:r>
            <a:r>
              <a:rPr lang="en-US" dirty="0" err="1"/>
              <a:t>Pecah</a:t>
            </a:r>
            <a:r>
              <a:rPr lang="en-US" dirty="0"/>
              <a:t> </a:t>
            </a:r>
            <a:r>
              <a:rPr lang="en-US" dirty="0" err="1"/>
              <a:t>Dini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keadaan</a:t>
            </a:r>
            <a:r>
              <a:rPr lang="en-US" dirty="0"/>
              <a:t> </a:t>
            </a:r>
            <a:r>
              <a:rPr lang="en-US" dirty="0" err="1"/>
              <a:t>pecahnya</a:t>
            </a:r>
            <a:r>
              <a:rPr lang="en-US" dirty="0"/>
              <a:t> </a:t>
            </a:r>
            <a:r>
              <a:rPr lang="en-US" dirty="0" err="1"/>
              <a:t>selaput</a:t>
            </a:r>
            <a:r>
              <a:rPr lang="en-US" dirty="0"/>
              <a:t> </a:t>
            </a:r>
            <a:r>
              <a:rPr lang="en-US" dirty="0" err="1"/>
              <a:t>ketuban</a:t>
            </a:r>
            <a:r>
              <a:rPr lang="en-US" dirty="0"/>
              <a:t> </a:t>
            </a:r>
            <a:r>
              <a:rPr lang="en-US" dirty="0" err="1"/>
              <a:t>sebelum</a:t>
            </a:r>
            <a:r>
              <a:rPr lang="en-US" dirty="0"/>
              <a:t> </a:t>
            </a:r>
            <a:r>
              <a:rPr lang="en-US" dirty="0" err="1"/>
              <a:t>persalinan</a:t>
            </a:r>
            <a:r>
              <a:rPr lang="en-US" dirty="0"/>
              <a:t>. </a:t>
            </a:r>
            <a:r>
              <a:rPr lang="en-US" dirty="0" err="1"/>
              <a:t>Bila</a:t>
            </a:r>
            <a:r>
              <a:rPr lang="en-US" dirty="0"/>
              <a:t> </a:t>
            </a:r>
            <a:r>
              <a:rPr lang="en-US" dirty="0" err="1"/>
              <a:t>Ketuban</a:t>
            </a:r>
            <a:r>
              <a:rPr lang="en-US" dirty="0"/>
              <a:t> </a:t>
            </a:r>
            <a:r>
              <a:rPr lang="en-US" dirty="0" err="1"/>
              <a:t>Pecah</a:t>
            </a:r>
            <a:r>
              <a:rPr lang="en-US" dirty="0"/>
              <a:t> </a:t>
            </a:r>
            <a:r>
              <a:rPr lang="en-US" dirty="0" err="1"/>
              <a:t>Dini</a:t>
            </a:r>
            <a:r>
              <a:rPr lang="en-US" dirty="0"/>
              <a:t>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sebelum</a:t>
            </a:r>
            <a:r>
              <a:rPr lang="en-US" dirty="0"/>
              <a:t> </a:t>
            </a:r>
            <a:r>
              <a:rPr lang="en-US" dirty="0" err="1"/>
              <a:t>usia</a:t>
            </a:r>
            <a:r>
              <a:rPr lang="en-US" dirty="0"/>
              <a:t> </a:t>
            </a:r>
            <a:r>
              <a:rPr lang="en-US" dirty="0" err="1"/>
              <a:t>kehamilan</a:t>
            </a:r>
            <a:r>
              <a:rPr lang="en-US" dirty="0"/>
              <a:t> 37 </a:t>
            </a:r>
            <a:r>
              <a:rPr lang="en-US" dirty="0" err="1"/>
              <a:t>minggu</a:t>
            </a:r>
            <a:r>
              <a:rPr lang="en-US" dirty="0"/>
              <a:t> </a:t>
            </a:r>
            <a:r>
              <a:rPr lang="en-US" dirty="0" err="1"/>
              <a:t>disebut</a:t>
            </a:r>
            <a:r>
              <a:rPr lang="en-US" dirty="0"/>
              <a:t> </a:t>
            </a:r>
            <a:r>
              <a:rPr lang="en-US" dirty="0" err="1"/>
              <a:t>Ketuban</a:t>
            </a:r>
            <a:r>
              <a:rPr lang="en-US" dirty="0"/>
              <a:t> </a:t>
            </a:r>
            <a:r>
              <a:rPr lang="en-US" dirty="0" err="1"/>
              <a:t>Pecah</a:t>
            </a:r>
            <a:r>
              <a:rPr lang="en-US" dirty="0"/>
              <a:t> </a:t>
            </a:r>
            <a:r>
              <a:rPr lang="en-US" dirty="0" err="1"/>
              <a:t>Dini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kehamilan</a:t>
            </a:r>
            <a:r>
              <a:rPr lang="en-US" dirty="0"/>
              <a:t> premature.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keadaan</a:t>
            </a:r>
            <a:r>
              <a:rPr lang="en-US" dirty="0"/>
              <a:t> normal 8-10 </a:t>
            </a:r>
            <a:r>
              <a:rPr lang="en-US" dirty="0" err="1"/>
              <a:t>perempuan</a:t>
            </a:r>
            <a:r>
              <a:rPr lang="en-US" dirty="0"/>
              <a:t> </a:t>
            </a:r>
            <a:r>
              <a:rPr lang="en-US" dirty="0" err="1"/>
              <a:t>hamil</a:t>
            </a:r>
            <a:r>
              <a:rPr lang="en-US" dirty="0"/>
              <a:t> </a:t>
            </a:r>
            <a:r>
              <a:rPr lang="en-US" dirty="0" err="1"/>
              <a:t>aterm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mengalami</a:t>
            </a:r>
            <a:r>
              <a:rPr lang="en-US" dirty="0"/>
              <a:t> </a:t>
            </a:r>
            <a:r>
              <a:rPr lang="en-US" dirty="0" err="1"/>
              <a:t>Ketuban</a:t>
            </a:r>
            <a:r>
              <a:rPr lang="en-US" dirty="0"/>
              <a:t> </a:t>
            </a:r>
            <a:r>
              <a:rPr lang="en-US" dirty="0" err="1"/>
              <a:t>Pecah</a:t>
            </a:r>
            <a:r>
              <a:rPr lang="en-US" dirty="0"/>
              <a:t> </a:t>
            </a:r>
            <a:r>
              <a:rPr lang="en-US" dirty="0" err="1"/>
              <a:t>Dini</a:t>
            </a:r>
            <a:r>
              <a:rPr lang="en-US" dirty="0"/>
              <a:t>.</a:t>
            </a:r>
            <a:endParaRPr lang="id-ID" dirty="0"/>
          </a:p>
          <a:p>
            <a:endParaRPr lang="id-ID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err="1"/>
              <a:t>Ketuban</a:t>
            </a:r>
            <a:r>
              <a:rPr lang="en-US" dirty="0"/>
              <a:t> </a:t>
            </a:r>
            <a:r>
              <a:rPr lang="en-US" dirty="0" err="1"/>
              <a:t>Pecah</a:t>
            </a:r>
            <a:r>
              <a:rPr lang="en-US" dirty="0"/>
              <a:t> </a:t>
            </a:r>
            <a:r>
              <a:rPr lang="en-US" dirty="0" err="1"/>
              <a:t>Dini</a:t>
            </a:r>
            <a:r>
              <a:rPr lang="en-US" dirty="0"/>
              <a:t> </a:t>
            </a:r>
            <a:r>
              <a:rPr lang="en-US" dirty="0" err="1"/>
              <a:t>Prematur</a:t>
            </a:r>
            <a:r>
              <a:rPr lang="en-US" dirty="0"/>
              <a:t> </a:t>
            </a:r>
            <a:r>
              <a:rPr lang="en-US" dirty="0" err="1"/>
              <a:t>terjadi</a:t>
            </a:r>
            <a:r>
              <a:rPr lang="en-US" dirty="0"/>
              <a:t> 1% </a:t>
            </a:r>
            <a:r>
              <a:rPr lang="en-US" dirty="0" err="1"/>
              <a:t>kehamilan</a:t>
            </a:r>
            <a:r>
              <a:rPr lang="en-US" dirty="0"/>
              <a:t>. </a:t>
            </a:r>
            <a:r>
              <a:rPr lang="en-US" dirty="0" err="1"/>
              <a:t>Pecahnya</a:t>
            </a:r>
            <a:r>
              <a:rPr lang="en-US" dirty="0"/>
              <a:t> </a:t>
            </a:r>
            <a:r>
              <a:rPr lang="en-US" dirty="0" err="1"/>
              <a:t>selaput</a:t>
            </a:r>
            <a:r>
              <a:rPr lang="en-US" dirty="0"/>
              <a:t> </a:t>
            </a:r>
            <a:r>
              <a:rPr lang="en-US" dirty="0" err="1"/>
              <a:t>ketuban</a:t>
            </a:r>
            <a:r>
              <a:rPr lang="en-US" dirty="0"/>
              <a:t> </a:t>
            </a:r>
            <a:r>
              <a:rPr lang="en-US" dirty="0" err="1"/>
              <a:t>berkaitan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perubahan</a:t>
            </a:r>
            <a:r>
              <a:rPr lang="en-US" dirty="0"/>
              <a:t> </a:t>
            </a:r>
            <a:r>
              <a:rPr lang="en-US" dirty="0" err="1"/>
              <a:t>proses</a:t>
            </a:r>
            <a:r>
              <a:rPr lang="en-US" dirty="0"/>
              <a:t> </a:t>
            </a:r>
            <a:r>
              <a:rPr lang="en-US" dirty="0" err="1"/>
              <a:t>biokimia</a:t>
            </a:r>
            <a:r>
              <a:rPr lang="en-US" dirty="0"/>
              <a:t> yang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kolagen</a:t>
            </a:r>
            <a:r>
              <a:rPr lang="en-US" dirty="0"/>
              <a:t> </a:t>
            </a:r>
            <a:r>
              <a:rPr lang="en-US" dirty="0" err="1"/>
              <a:t>matriks</a:t>
            </a:r>
            <a:r>
              <a:rPr lang="en-US" dirty="0"/>
              <a:t> </a:t>
            </a:r>
            <a:r>
              <a:rPr lang="en-US" dirty="0" err="1"/>
              <a:t>ekstra</a:t>
            </a:r>
            <a:r>
              <a:rPr lang="en-US" dirty="0"/>
              <a:t> </a:t>
            </a:r>
            <a:r>
              <a:rPr lang="en-US" dirty="0" err="1"/>
              <a:t>selular</a:t>
            </a:r>
            <a:r>
              <a:rPr lang="en-US" dirty="0"/>
              <a:t> amnion, </a:t>
            </a:r>
            <a:r>
              <a:rPr lang="en-US" dirty="0" err="1"/>
              <a:t>korion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apoptosis membrane </a:t>
            </a:r>
            <a:r>
              <a:rPr lang="en-US" dirty="0" err="1"/>
              <a:t>jannin</a:t>
            </a:r>
            <a:r>
              <a:rPr lang="en-US" dirty="0"/>
              <a:t>. Membrane </a:t>
            </a:r>
            <a:r>
              <a:rPr lang="en-US" dirty="0" err="1"/>
              <a:t>janin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desidua</a:t>
            </a:r>
            <a:r>
              <a:rPr lang="en-US" dirty="0"/>
              <a:t> </a:t>
            </a:r>
            <a:r>
              <a:rPr lang="en-US" dirty="0" err="1"/>
              <a:t>bereaksi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stimuli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infeksi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peregangan</a:t>
            </a:r>
            <a:r>
              <a:rPr lang="en-US" dirty="0"/>
              <a:t> </a:t>
            </a:r>
            <a:r>
              <a:rPr lang="en-US" dirty="0" err="1"/>
              <a:t>selaput</a:t>
            </a:r>
            <a:r>
              <a:rPr lang="en-US" dirty="0"/>
              <a:t> </a:t>
            </a:r>
            <a:r>
              <a:rPr lang="en-US" dirty="0" err="1"/>
              <a:t>ketuban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memproduksi</a:t>
            </a:r>
            <a:r>
              <a:rPr lang="en-US" dirty="0"/>
              <a:t> mediator </a:t>
            </a:r>
            <a:r>
              <a:rPr lang="en-US" dirty="0" err="1"/>
              <a:t>seperti</a:t>
            </a:r>
            <a:r>
              <a:rPr lang="en-US" dirty="0"/>
              <a:t> prostaglandin, </a:t>
            </a:r>
            <a:r>
              <a:rPr lang="en-US" dirty="0" err="1"/>
              <a:t>sitokini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protein hormone yang </a:t>
            </a:r>
            <a:r>
              <a:rPr lang="en-US" dirty="0" err="1"/>
              <a:t>merangsang</a:t>
            </a:r>
            <a:r>
              <a:rPr lang="en-US" dirty="0"/>
              <a:t> </a:t>
            </a:r>
            <a:r>
              <a:rPr lang="en-US" dirty="0" err="1"/>
              <a:t>aktivitas</a:t>
            </a:r>
            <a:r>
              <a:rPr lang="en-US" dirty="0"/>
              <a:t> “matrix degrading enzyme”.</a:t>
            </a:r>
            <a:endParaRPr lang="id-ID" dirty="0"/>
          </a:p>
          <a:p>
            <a:endParaRPr lang="id-ID" dirty="0"/>
          </a:p>
          <a:p>
            <a:pPr>
              <a:buNone/>
            </a:pPr>
            <a:endParaRPr lang="id-ID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id-ID" dirty="0" smtClean="0"/>
              <a:t>	</a:t>
            </a:r>
            <a:r>
              <a:rPr lang="en-US" dirty="0" smtClean="0"/>
              <a:t>Hal </a:t>
            </a:r>
            <a:r>
              <a:rPr lang="en-US" dirty="0"/>
              <a:t>yang </a:t>
            </a:r>
            <a:r>
              <a:rPr lang="en-US" dirty="0" err="1"/>
              <a:t>perlu</a:t>
            </a:r>
            <a:r>
              <a:rPr lang="en-US" dirty="0"/>
              <a:t> </a:t>
            </a:r>
            <a:r>
              <a:rPr lang="en-US" dirty="0" err="1"/>
              <a:t>diperhatikan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menjaga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 maternal </a:t>
            </a:r>
            <a:r>
              <a:rPr lang="en-US" dirty="0" err="1"/>
              <a:t>diantaranya</a:t>
            </a:r>
            <a:r>
              <a:rPr lang="en-US" dirty="0"/>
              <a:t> m</a:t>
            </a:r>
            <a:r>
              <a:rPr lang="id-ID" dirty="0"/>
              <a:t>enjaga personal higiene</a:t>
            </a:r>
            <a:r>
              <a:rPr lang="en-US" dirty="0"/>
              <a:t>, m</a:t>
            </a:r>
            <a:r>
              <a:rPr lang="id-ID" dirty="0"/>
              <a:t>engatur pola makan yang sehat dan bergizi</a:t>
            </a:r>
            <a:r>
              <a:rPr lang="en-US" dirty="0"/>
              <a:t>, </a:t>
            </a:r>
            <a:r>
              <a:rPr lang="en-US" dirty="0" err="1"/>
              <a:t>i</a:t>
            </a:r>
            <a:r>
              <a:rPr lang="id-ID" dirty="0"/>
              <a:t>stirahat cukup</a:t>
            </a:r>
            <a:r>
              <a:rPr lang="en-US" dirty="0"/>
              <a:t>, o</a:t>
            </a:r>
            <a:r>
              <a:rPr lang="id-ID" dirty="0"/>
              <a:t>lahraga</a:t>
            </a:r>
            <a:r>
              <a:rPr lang="en-US" dirty="0"/>
              <a:t>, p</a:t>
            </a:r>
            <a:r>
              <a:rPr lang="id-ID" dirty="0"/>
              <a:t>eriksakan kandungan secara rutin</a:t>
            </a:r>
            <a:r>
              <a:rPr lang="en-US" dirty="0"/>
              <a:t>, m</a:t>
            </a:r>
            <a:r>
              <a:rPr lang="id-ID" dirty="0"/>
              <a:t>intalah resep obat khusus untuk ibu hamil</a:t>
            </a:r>
            <a:r>
              <a:rPr lang="en-US" dirty="0"/>
              <a:t>, t</a:t>
            </a:r>
            <a:r>
              <a:rPr lang="id-ID" dirty="0"/>
              <a:t>erhindar dari stress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s</a:t>
            </a:r>
            <a:r>
              <a:rPr lang="id-ID" dirty="0"/>
              <a:t>angat diperlukannya dukungan dari suami dan keluarga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/>
              <a:t>Mekanisme</a:t>
            </a:r>
            <a:r>
              <a:rPr lang="en-US" b="1" dirty="0"/>
              <a:t> </a:t>
            </a:r>
            <a:r>
              <a:rPr lang="en-US" b="1" dirty="0" err="1"/>
              <a:t>Ketuban</a:t>
            </a:r>
            <a:r>
              <a:rPr lang="en-US" b="1" dirty="0"/>
              <a:t> </a:t>
            </a:r>
            <a:r>
              <a:rPr lang="en-US" b="1" dirty="0" err="1"/>
              <a:t>Pecah</a:t>
            </a:r>
            <a:r>
              <a:rPr lang="en-US" b="1" dirty="0"/>
              <a:t> </a:t>
            </a:r>
            <a:r>
              <a:rPr lang="en-US" b="1" dirty="0" err="1"/>
              <a:t>Dini</a:t>
            </a:r>
            <a:r>
              <a:rPr lang="id-ID" dirty="0"/>
              <a:t/>
            </a:r>
            <a:br>
              <a:rPr lang="id-ID" dirty="0"/>
            </a:b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>
              <a:buNone/>
            </a:pPr>
            <a:r>
              <a:rPr lang="id-ID" dirty="0" smtClean="0"/>
              <a:t>	</a:t>
            </a:r>
            <a:r>
              <a:rPr lang="en-US" dirty="0" err="1" smtClean="0"/>
              <a:t>Ketuban</a:t>
            </a:r>
            <a:r>
              <a:rPr lang="en-US" dirty="0" smtClean="0"/>
              <a:t> </a:t>
            </a:r>
            <a:r>
              <a:rPr lang="en-US" dirty="0" err="1"/>
              <a:t>pecah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persalinann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umum</a:t>
            </a:r>
            <a:r>
              <a:rPr lang="en-US" dirty="0"/>
              <a:t> </a:t>
            </a:r>
            <a:r>
              <a:rPr lang="en-US" dirty="0" err="1"/>
              <a:t>disebabkan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kontraksi</a:t>
            </a:r>
            <a:r>
              <a:rPr lang="en-US" dirty="0"/>
              <a:t> uterus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peregangan</a:t>
            </a:r>
            <a:r>
              <a:rPr lang="en-US" dirty="0"/>
              <a:t> </a:t>
            </a:r>
            <a:r>
              <a:rPr lang="en-US" dirty="0" err="1"/>
              <a:t>berulang.Selaput</a:t>
            </a:r>
            <a:r>
              <a:rPr lang="en-US" dirty="0"/>
              <a:t> </a:t>
            </a:r>
            <a:r>
              <a:rPr lang="en-US" dirty="0" err="1"/>
              <a:t>ketuban</a:t>
            </a:r>
            <a:r>
              <a:rPr lang="en-US" dirty="0"/>
              <a:t> </a:t>
            </a:r>
            <a:r>
              <a:rPr lang="en-US" dirty="0" err="1"/>
              <a:t>pecah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daerah</a:t>
            </a:r>
            <a:r>
              <a:rPr lang="en-US" dirty="0"/>
              <a:t> </a:t>
            </a:r>
            <a:r>
              <a:rPr lang="en-US" dirty="0" err="1"/>
              <a:t>tertentu</a:t>
            </a:r>
            <a:r>
              <a:rPr lang="en-US" dirty="0"/>
              <a:t>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perubahan</a:t>
            </a:r>
            <a:r>
              <a:rPr lang="en-US" dirty="0"/>
              <a:t> </a:t>
            </a:r>
            <a:r>
              <a:rPr lang="en-US" dirty="0" err="1"/>
              <a:t>biokimia</a:t>
            </a:r>
            <a:r>
              <a:rPr lang="en-US" dirty="0"/>
              <a:t> yang </a:t>
            </a:r>
            <a:r>
              <a:rPr lang="en-US" dirty="0" err="1"/>
              <a:t>menyebabkan</a:t>
            </a:r>
            <a:r>
              <a:rPr lang="en-US" dirty="0"/>
              <a:t> </a:t>
            </a:r>
            <a:r>
              <a:rPr lang="en-US" dirty="0" err="1"/>
              <a:t>selaput</a:t>
            </a:r>
            <a:r>
              <a:rPr lang="en-US" dirty="0"/>
              <a:t> </a:t>
            </a:r>
            <a:r>
              <a:rPr lang="en-US" dirty="0" err="1"/>
              <a:t>ketuban</a:t>
            </a:r>
            <a:r>
              <a:rPr lang="en-US" dirty="0"/>
              <a:t> inferior </a:t>
            </a:r>
            <a:r>
              <a:rPr lang="en-US" dirty="0" err="1"/>
              <a:t>rapuh</a:t>
            </a:r>
            <a:r>
              <a:rPr lang="en-US" dirty="0"/>
              <a:t>, </a:t>
            </a:r>
            <a:r>
              <a:rPr lang="en-US" dirty="0" err="1"/>
              <a:t>bukan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seluruh</a:t>
            </a:r>
            <a:r>
              <a:rPr lang="en-US" dirty="0"/>
              <a:t> </a:t>
            </a:r>
            <a:r>
              <a:rPr lang="en-US" dirty="0" err="1"/>
              <a:t>selaput</a:t>
            </a:r>
            <a:r>
              <a:rPr lang="en-US" dirty="0"/>
              <a:t> </a:t>
            </a:r>
            <a:r>
              <a:rPr lang="en-US" dirty="0" err="1"/>
              <a:t>ketuban</a:t>
            </a:r>
            <a:r>
              <a:rPr lang="en-US" dirty="0"/>
              <a:t> </a:t>
            </a:r>
            <a:r>
              <a:rPr lang="en-US" dirty="0" err="1"/>
              <a:t>pecah</a:t>
            </a:r>
            <a:r>
              <a:rPr lang="en-US" dirty="0"/>
              <a:t>.</a:t>
            </a:r>
            <a:endParaRPr lang="id-ID" dirty="0"/>
          </a:p>
          <a:p>
            <a:r>
              <a:rPr lang="en-US" dirty="0" err="1"/>
              <a:t>Faktor</a:t>
            </a:r>
            <a:r>
              <a:rPr lang="en-US" dirty="0"/>
              <a:t> </a:t>
            </a:r>
            <a:r>
              <a:rPr lang="en-US" dirty="0" err="1"/>
              <a:t>risiko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terjadinya</a:t>
            </a:r>
            <a:r>
              <a:rPr lang="en-US" dirty="0"/>
              <a:t> </a:t>
            </a:r>
            <a:r>
              <a:rPr lang="en-US" dirty="0" err="1"/>
              <a:t>Ketuban</a:t>
            </a:r>
            <a:r>
              <a:rPr lang="en-US" dirty="0"/>
              <a:t> </a:t>
            </a:r>
            <a:r>
              <a:rPr lang="en-US" dirty="0" err="1"/>
              <a:t>Pecah</a:t>
            </a:r>
            <a:r>
              <a:rPr lang="en-US" dirty="0"/>
              <a:t> </a:t>
            </a:r>
            <a:r>
              <a:rPr lang="en-US" dirty="0" err="1"/>
              <a:t>Dini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:</a:t>
            </a:r>
            <a:endParaRPr lang="id-ID" dirty="0"/>
          </a:p>
          <a:p>
            <a:pPr lvl="0"/>
            <a:r>
              <a:rPr lang="en-US" dirty="0" err="1"/>
              <a:t>Berkurangnya</a:t>
            </a:r>
            <a:r>
              <a:rPr lang="en-US" dirty="0"/>
              <a:t> </a:t>
            </a:r>
            <a:r>
              <a:rPr lang="en-US" dirty="0" err="1"/>
              <a:t>asam</a:t>
            </a:r>
            <a:r>
              <a:rPr lang="en-US" dirty="0"/>
              <a:t> </a:t>
            </a:r>
            <a:r>
              <a:rPr lang="en-US" dirty="0" err="1"/>
              <a:t>askorbik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komponen</a:t>
            </a:r>
            <a:r>
              <a:rPr lang="en-US" dirty="0"/>
              <a:t> </a:t>
            </a:r>
            <a:r>
              <a:rPr lang="en-US" dirty="0" err="1"/>
              <a:t>kolagen</a:t>
            </a:r>
            <a:endParaRPr lang="id-ID" dirty="0"/>
          </a:p>
          <a:p>
            <a:pPr lvl="0"/>
            <a:r>
              <a:rPr lang="en-US" dirty="0" err="1"/>
              <a:t>Kekurangan</a:t>
            </a:r>
            <a:r>
              <a:rPr lang="en-US" dirty="0"/>
              <a:t> </a:t>
            </a:r>
            <a:r>
              <a:rPr lang="en-US" dirty="0" err="1"/>
              <a:t>tembaga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asam</a:t>
            </a:r>
            <a:r>
              <a:rPr lang="en-US" dirty="0"/>
              <a:t> </a:t>
            </a:r>
            <a:r>
              <a:rPr lang="en-US" dirty="0" err="1"/>
              <a:t>askorbik</a:t>
            </a:r>
            <a:r>
              <a:rPr lang="en-US" dirty="0"/>
              <a:t> yang </a:t>
            </a:r>
            <a:r>
              <a:rPr lang="en-US" dirty="0" err="1"/>
              <a:t>berakibat</a:t>
            </a:r>
            <a:r>
              <a:rPr lang="en-US" dirty="0"/>
              <a:t> </a:t>
            </a:r>
            <a:r>
              <a:rPr lang="en-US" dirty="0" err="1"/>
              <a:t>pertumbuhan</a:t>
            </a:r>
            <a:r>
              <a:rPr lang="en-US" dirty="0"/>
              <a:t> </a:t>
            </a:r>
            <a:r>
              <a:rPr lang="en-US" dirty="0" err="1"/>
              <a:t>struktur</a:t>
            </a:r>
            <a:r>
              <a:rPr lang="en-US" dirty="0"/>
              <a:t> abnormal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lain </a:t>
            </a:r>
            <a:r>
              <a:rPr lang="en-US" dirty="0" err="1"/>
              <a:t>merokok</a:t>
            </a:r>
            <a:r>
              <a:rPr lang="en-US" dirty="0"/>
              <a:t>.</a:t>
            </a:r>
            <a:endParaRPr lang="id-ID" dirty="0"/>
          </a:p>
          <a:p>
            <a:endParaRPr lang="id-ID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id-ID" b="1" dirty="0"/>
              <a:t>RANGKUMAN </a:t>
            </a:r>
            <a:r>
              <a:rPr lang="id-ID" dirty="0"/>
              <a:t/>
            </a:r>
            <a:br>
              <a:rPr lang="id-ID" dirty="0"/>
            </a:b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err="1"/>
              <a:t>Masalah-masalah</a:t>
            </a:r>
            <a:r>
              <a:rPr lang="en-US" dirty="0"/>
              <a:t> yang </a:t>
            </a:r>
            <a:r>
              <a:rPr lang="en-US" dirty="0" err="1"/>
              <a:t>biasa</a:t>
            </a:r>
            <a:r>
              <a:rPr lang="en-US" dirty="0"/>
              <a:t>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selama</a:t>
            </a:r>
            <a:r>
              <a:rPr lang="en-US" dirty="0"/>
              <a:t> maternal </a:t>
            </a:r>
            <a:r>
              <a:rPr lang="en-US" dirty="0" err="1"/>
              <a:t>diantaranya</a:t>
            </a:r>
            <a:r>
              <a:rPr lang="en-US" dirty="0"/>
              <a:t> </a:t>
            </a:r>
            <a:r>
              <a:rPr lang="en-US" dirty="0" err="1"/>
              <a:t>hipertensi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kehamilan</a:t>
            </a:r>
            <a:r>
              <a:rPr lang="en-US" dirty="0"/>
              <a:t>, anemia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kehamilan</a:t>
            </a:r>
            <a:r>
              <a:rPr lang="en-US" dirty="0"/>
              <a:t>, </a:t>
            </a:r>
            <a:r>
              <a:rPr lang="en-US" dirty="0" err="1"/>
              <a:t>infeksi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kehamilan</a:t>
            </a:r>
            <a:r>
              <a:rPr lang="en-US" dirty="0"/>
              <a:t>, </a:t>
            </a:r>
            <a:r>
              <a:rPr lang="en-US" dirty="0" err="1"/>
              <a:t>ketuban</a:t>
            </a:r>
            <a:r>
              <a:rPr lang="en-US" dirty="0"/>
              <a:t> </a:t>
            </a:r>
            <a:r>
              <a:rPr lang="en-US" dirty="0" err="1"/>
              <a:t>pecah</a:t>
            </a:r>
            <a:r>
              <a:rPr lang="en-US" dirty="0"/>
              <a:t> </a:t>
            </a:r>
            <a:r>
              <a:rPr lang="en-US" dirty="0" err="1"/>
              <a:t>dini</a:t>
            </a:r>
            <a:r>
              <a:rPr lang="en-US" dirty="0"/>
              <a:t>, </a:t>
            </a:r>
            <a:r>
              <a:rPr lang="en-US" dirty="0" err="1"/>
              <a:t>perdarahan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kehamilan</a:t>
            </a:r>
            <a:r>
              <a:rPr lang="en-US" dirty="0"/>
              <a:t> </a:t>
            </a:r>
            <a:r>
              <a:rPr lang="en-US" dirty="0" err="1"/>
              <a:t>muda</a:t>
            </a:r>
            <a:r>
              <a:rPr lang="en-US" dirty="0"/>
              <a:t> </a:t>
            </a:r>
            <a:r>
              <a:rPr lang="en-US" dirty="0" err="1"/>
              <a:t>biasa</a:t>
            </a:r>
            <a:r>
              <a:rPr lang="en-US" dirty="0"/>
              <a:t>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trismester</a:t>
            </a:r>
            <a:r>
              <a:rPr lang="en-US" dirty="0"/>
              <a:t> </a:t>
            </a:r>
            <a:r>
              <a:rPr lang="en-US" dirty="0" err="1"/>
              <a:t>pertama</a:t>
            </a:r>
            <a:r>
              <a:rPr lang="en-US" dirty="0"/>
              <a:t>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abortus</a:t>
            </a:r>
            <a:r>
              <a:rPr lang="en-US" dirty="0"/>
              <a:t>, </a:t>
            </a:r>
            <a:r>
              <a:rPr lang="en-US" dirty="0" err="1"/>
              <a:t>hamil</a:t>
            </a:r>
            <a:r>
              <a:rPr lang="en-US" dirty="0"/>
              <a:t> </a:t>
            </a:r>
            <a:r>
              <a:rPr lang="en-US" dirty="0" err="1"/>
              <a:t>anggur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pendaharan</a:t>
            </a:r>
            <a:r>
              <a:rPr lang="en-US" dirty="0"/>
              <a:t>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trismester</a:t>
            </a:r>
            <a:r>
              <a:rPr lang="en-US" dirty="0"/>
              <a:t> </a:t>
            </a:r>
            <a:r>
              <a:rPr lang="en-US" dirty="0" err="1"/>
              <a:t>akhir</a:t>
            </a:r>
            <a:r>
              <a:rPr lang="en-US" dirty="0"/>
              <a:t>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plasenta</a:t>
            </a:r>
            <a:r>
              <a:rPr lang="en-US" dirty="0"/>
              <a:t> </a:t>
            </a:r>
            <a:r>
              <a:rPr lang="en-US" dirty="0" err="1"/>
              <a:t>previa</a:t>
            </a:r>
            <a:r>
              <a:rPr lang="en-US" dirty="0"/>
              <a:t>, </a:t>
            </a:r>
            <a:r>
              <a:rPr lang="en-US" dirty="0" err="1"/>
              <a:t>solusio</a:t>
            </a:r>
            <a:r>
              <a:rPr lang="en-US" dirty="0"/>
              <a:t> </a:t>
            </a:r>
            <a:r>
              <a:rPr lang="en-US" dirty="0" err="1"/>
              <a:t>plasenta</a:t>
            </a:r>
            <a:r>
              <a:rPr lang="en-US" dirty="0"/>
              <a:t>. </a:t>
            </a:r>
            <a:endParaRPr lang="id-ID" dirty="0" smtClean="0"/>
          </a:p>
          <a:p>
            <a:endParaRPr lang="id-ID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id-ID" b="1" dirty="0"/>
              <a:t>LATIHAN </a:t>
            </a:r>
            <a:r>
              <a:rPr lang="id-ID" dirty="0"/>
              <a:t/>
            </a:r>
            <a:br>
              <a:rPr lang="id-ID" dirty="0"/>
            </a:b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id-ID" dirty="0" smtClean="0"/>
              <a:t>	Cari </a:t>
            </a:r>
            <a:r>
              <a:rPr lang="id-ID" dirty="0"/>
              <a:t>jurnal nasional dan internasional yang berhubungan dengan masalah kesehatan maternal, dan cara mengatasinya. Kemudian bandingkan, bagaimana penanganan kasus masalah kesehatan maternal di dalam dan di luar negri!</a:t>
            </a:r>
          </a:p>
          <a:p>
            <a:endParaRPr lang="id-ID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0034" y="1428736"/>
            <a:ext cx="7994524" cy="432913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err="1"/>
              <a:t>Capaian</a:t>
            </a:r>
            <a:r>
              <a:rPr lang="en-US" dirty="0"/>
              <a:t> </a:t>
            </a:r>
            <a:r>
              <a:rPr lang="en-US" dirty="0" err="1"/>
              <a:t>pembelajaran</a:t>
            </a:r>
            <a:r>
              <a:rPr lang="en-US" dirty="0"/>
              <a:t> yang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dicapai</a:t>
            </a:r>
            <a:r>
              <a:rPr lang="en-US" dirty="0"/>
              <a:t> </a:t>
            </a:r>
            <a:r>
              <a:rPr lang="en-US" dirty="0" err="1"/>
              <a:t>mahasiswa</a:t>
            </a:r>
            <a:r>
              <a:rPr lang="en-US" dirty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/>
              <a:t>bab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id-ID" dirty="0"/>
              <a:t>m</a:t>
            </a:r>
            <a:r>
              <a:rPr lang="en-US" dirty="0" err="1"/>
              <a:t>ahasiswa</a:t>
            </a:r>
            <a:r>
              <a:rPr lang="en-US" dirty="0"/>
              <a:t> </a:t>
            </a:r>
            <a:r>
              <a:rPr lang="en-US" dirty="0" err="1"/>
              <a:t>mampu</a:t>
            </a:r>
            <a:r>
              <a:rPr lang="en-US" dirty="0"/>
              <a:t> </a:t>
            </a:r>
            <a:r>
              <a:rPr lang="id-ID" dirty="0"/>
              <a:t>m</a:t>
            </a:r>
            <a:r>
              <a:rPr lang="en-US" dirty="0" err="1"/>
              <a:t>enguasai</a:t>
            </a:r>
            <a:r>
              <a:rPr lang="id-ID" dirty="0"/>
              <a:t> m</a:t>
            </a:r>
            <a:r>
              <a:rPr lang="en-US" dirty="0" err="1"/>
              <a:t>asalah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 </a:t>
            </a:r>
            <a:r>
              <a:rPr lang="en-US" dirty="0" err="1"/>
              <a:t>materna</a:t>
            </a:r>
            <a:r>
              <a:rPr lang="id-ID" dirty="0"/>
              <a:t>l.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id-ID" b="1" dirty="0" smtClean="0"/>
              <a:t>Kelainan usia kehamilan</a:t>
            </a:r>
            <a:r>
              <a:rPr lang="id-ID" dirty="0" smtClean="0"/>
              <a:t/>
            </a:r>
            <a:br>
              <a:rPr lang="id-ID" dirty="0" smtClean="0"/>
            </a:b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id-ID" dirty="0" smtClean="0"/>
              <a:t>Kehamilan </a:t>
            </a:r>
            <a:r>
              <a:rPr lang="id-ID" dirty="0"/>
              <a:t>normalnya berlangsung selama 37-42 minggu</a:t>
            </a:r>
          </a:p>
          <a:p>
            <a:pPr lvl="0"/>
            <a:r>
              <a:rPr lang="id-ID" dirty="0"/>
              <a:t>Kehamilan yang berakhir sebelum minggu ke-22, disebut abortus</a:t>
            </a:r>
          </a:p>
          <a:p>
            <a:pPr lvl="0"/>
            <a:r>
              <a:rPr lang="id-ID" dirty="0"/>
              <a:t>Kehamilan yang berakhir pada minggu ke-22 sampai ke-28, disebut immatur</a:t>
            </a:r>
          </a:p>
          <a:p>
            <a:pPr lvl="0"/>
            <a:r>
              <a:rPr lang="id-ID" dirty="0"/>
              <a:t>Kehamilan yang berakhir pada minggu ke-28 sampai ke-37, disebut prematur</a:t>
            </a:r>
          </a:p>
          <a:p>
            <a:pPr lvl="0"/>
            <a:r>
              <a:rPr lang="id-ID" dirty="0"/>
              <a:t>Kehamilan yang melebihi minggu ke-42, disebut serotinus</a:t>
            </a:r>
          </a:p>
          <a:p>
            <a:endParaRPr lang="id-ID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id-ID" b="1" dirty="0"/>
              <a:t>Perdarahan pada kehamilan</a:t>
            </a:r>
            <a:r>
              <a:rPr lang="id-ID" dirty="0"/>
              <a:t/>
            </a:r>
            <a:br>
              <a:rPr lang="id-ID" dirty="0"/>
            </a:b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buNone/>
            </a:pPr>
            <a:r>
              <a:rPr lang="id-ID" dirty="0" smtClean="0"/>
              <a:t>A. Pada </a:t>
            </a:r>
            <a:r>
              <a:rPr lang="id-ID" dirty="0"/>
              <a:t>kehamilan trimester pertama</a:t>
            </a:r>
          </a:p>
          <a:p>
            <a:pPr>
              <a:buNone/>
            </a:pPr>
            <a:r>
              <a:rPr lang="id-ID" dirty="0" smtClean="0"/>
              <a:t>1.  </a:t>
            </a:r>
            <a:r>
              <a:rPr lang="id-ID" dirty="0"/>
              <a:t>Abortus</a:t>
            </a:r>
          </a:p>
          <a:p>
            <a:pPr>
              <a:buNone/>
            </a:pPr>
            <a:r>
              <a:rPr lang="id-ID" dirty="0" smtClean="0"/>
              <a:t>		</a:t>
            </a:r>
            <a:r>
              <a:rPr lang="en-US" dirty="0" err="1" smtClean="0"/>
              <a:t>Abortus</a:t>
            </a:r>
            <a:r>
              <a:rPr lang="en-US" dirty="0" smtClean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berakhirnya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kehamilan</a:t>
            </a:r>
            <a:r>
              <a:rPr lang="en-US" dirty="0"/>
              <a:t> (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akibat-akibat</a:t>
            </a:r>
            <a:r>
              <a:rPr lang="en-US" dirty="0"/>
              <a:t> </a:t>
            </a:r>
            <a:r>
              <a:rPr lang="en-US" dirty="0" err="1"/>
              <a:t>tertentu</a:t>
            </a:r>
            <a:r>
              <a:rPr lang="en-US" dirty="0"/>
              <a:t>)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sebelum</a:t>
            </a:r>
            <a:r>
              <a:rPr lang="en-US" dirty="0"/>
              <a:t> </a:t>
            </a:r>
            <a:r>
              <a:rPr lang="en-US" dirty="0" err="1"/>
              <a:t>kehamilan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berusia</a:t>
            </a:r>
            <a:r>
              <a:rPr lang="en-US" dirty="0"/>
              <a:t> 22 </a:t>
            </a:r>
            <a:r>
              <a:rPr lang="en-US" dirty="0" err="1"/>
              <a:t>minggu</a:t>
            </a:r>
            <a:r>
              <a:rPr lang="en-US" dirty="0"/>
              <a:t>, </a:t>
            </a:r>
            <a:r>
              <a:rPr lang="en-US" dirty="0" err="1"/>
              <a:t>berat</a:t>
            </a:r>
            <a:r>
              <a:rPr lang="en-US" dirty="0"/>
              <a:t> </a:t>
            </a:r>
            <a:r>
              <a:rPr lang="en-US" dirty="0" err="1"/>
              <a:t>janin</a:t>
            </a:r>
            <a:r>
              <a:rPr lang="en-US" dirty="0"/>
              <a:t> </a:t>
            </a:r>
            <a:r>
              <a:rPr lang="en-US" dirty="0" err="1"/>
              <a:t>kurang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500 gram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buah</a:t>
            </a:r>
            <a:r>
              <a:rPr lang="en-US" dirty="0"/>
              <a:t> </a:t>
            </a:r>
            <a:r>
              <a:rPr lang="en-US" dirty="0" err="1"/>
              <a:t>kehamilan</a:t>
            </a:r>
            <a:r>
              <a:rPr lang="en-US" dirty="0"/>
              <a:t> </a:t>
            </a:r>
            <a:r>
              <a:rPr lang="en-US" dirty="0" err="1"/>
              <a:t>belum</a:t>
            </a:r>
            <a:r>
              <a:rPr lang="en-US" dirty="0"/>
              <a:t> </a:t>
            </a:r>
            <a:r>
              <a:rPr lang="en-US" dirty="0" err="1"/>
              <a:t>mampu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hidup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luar</a:t>
            </a:r>
            <a:r>
              <a:rPr lang="en-US" dirty="0"/>
              <a:t> </a:t>
            </a:r>
            <a:r>
              <a:rPr lang="en-US" dirty="0" err="1"/>
              <a:t>kandungan</a:t>
            </a:r>
            <a:r>
              <a:rPr lang="en-US" dirty="0"/>
              <a:t>. </a:t>
            </a:r>
            <a:r>
              <a:rPr lang="en-US" dirty="0" err="1"/>
              <a:t>Abortus</a:t>
            </a:r>
            <a:r>
              <a:rPr lang="en-US" dirty="0"/>
              <a:t> yang </a:t>
            </a:r>
            <a:r>
              <a:rPr lang="en-US" dirty="0" err="1"/>
              <a:t>berlangsung</a:t>
            </a:r>
            <a:r>
              <a:rPr lang="en-US" dirty="0"/>
              <a:t> </a:t>
            </a:r>
            <a:r>
              <a:rPr lang="en-US" dirty="0" err="1"/>
              <a:t>tanpa</a:t>
            </a:r>
            <a:r>
              <a:rPr lang="en-US" dirty="0"/>
              <a:t> </a:t>
            </a:r>
            <a:r>
              <a:rPr lang="en-US" dirty="0" err="1"/>
              <a:t>tindakan</a:t>
            </a:r>
            <a:r>
              <a:rPr lang="en-US" dirty="0"/>
              <a:t> </a:t>
            </a:r>
            <a:r>
              <a:rPr lang="en-US" dirty="0" err="1"/>
              <a:t>disebut</a:t>
            </a:r>
            <a:r>
              <a:rPr lang="en-US" dirty="0"/>
              <a:t> </a:t>
            </a:r>
            <a:r>
              <a:rPr lang="en-US" dirty="0" err="1"/>
              <a:t>abortus</a:t>
            </a:r>
            <a:r>
              <a:rPr lang="en-US" dirty="0"/>
              <a:t> </a:t>
            </a:r>
            <a:r>
              <a:rPr lang="en-US" dirty="0" err="1"/>
              <a:t>spontan</a:t>
            </a:r>
            <a:r>
              <a:rPr lang="en-US" dirty="0"/>
              <a:t>, </a:t>
            </a:r>
            <a:r>
              <a:rPr lang="en-US" dirty="0" err="1"/>
              <a:t>sedangkan</a:t>
            </a:r>
            <a:r>
              <a:rPr lang="en-US" dirty="0"/>
              <a:t> </a:t>
            </a:r>
            <a:r>
              <a:rPr lang="en-US" dirty="0" err="1"/>
              <a:t>abortus</a:t>
            </a:r>
            <a:r>
              <a:rPr lang="en-US" dirty="0"/>
              <a:t> yang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sengaja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tindakan</a:t>
            </a:r>
            <a:r>
              <a:rPr lang="en-US" dirty="0"/>
              <a:t> </a:t>
            </a:r>
            <a:r>
              <a:rPr lang="en-US" dirty="0" err="1"/>
              <a:t>disebut</a:t>
            </a:r>
            <a:r>
              <a:rPr lang="en-US" dirty="0"/>
              <a:t> </a:t>
            </a:r>
            <a:r>
              <a:rPr lang="en-US" dirty="0" err="1"/>
              <a:t>abortus</a:t>
            </a:r>
            <a:r>
              <a:rPr lang="en-US" dirty="0"/>
              <a:t> </a:t>
            </a:r>
            <a:r>
              <a:rPr lang="en-US" dirty="0" err="1"/>
              <a:t>provokatus</a:t>
            </a:r>
            <a:r>
              <a:rPr lang="en-US" dirty="0"/>
              <a:t>.</a:t>
            </a:r>
            <a:endParaRPr lang="id-ID" dirty="0"/>
          </a:p>
          <a:p>
            <a:endParaRPr lang="id-ID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id-ID" dirty="0" smtClean="0"/>
              <a:t>2. Hamil </a:t>
            </a:r>
            <a:r>
              <a:rPr lang="id-ID" dirty="0"/>
              <a:t>anggur</a:t>
            </a:r>
          </a:p>
          <a:p>
            <a:r>
              <a:rPr lang="id-ID" dirty="0"/>
              <a:t>    Pada kehamilan trimester </a:t>
            </a:r>
            <a:r>
              <a:rPr lang="id-ID" dirty="0" smtClean="0"/>
              <a:t>terakhir</a:t>
            </a:r>
          </a:p>
          <a:p>
            <a:pPr>
              <a:buNone/>
            </a:pPr>
            <a:r>
              <a:rPr lang="id-ID" dirty="0" smtClean="0"/>
              <a:t>3. Placenta </a:t>
            </a:r>
            <a:r>
              <a:rPr lang="id-ID" dirty="0"/>
              <a:t>praevia</a:t>
            </a:r>
          </a:p>
          <a:p>
            <a:r>
              <a:rPr lang="en-US" dirty="0" err="1"/>
              <a:t>Plasenta</a:t>
            </a:r>
            <a:r>
              <a:rPr lang="en-US" dirty="0"/>
              <a:t> </a:t>
            </a:r>
            <a:r>
              <a:rPr lang="en-US" dirty="0" err="1"/>
              <a:t>previa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plasenta</a:t>
            </a:r>
            <a:r>
              <a:rPr lang="en-US" dirty="0"/>
              <a:t> yang </a:t>
            </a:r>
            <a:r>
              <a:rPr lang="en-US" dirty="0" err="1"/>
              <a:t>berimplantasi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segmen</a:t>
            </a:r>
            <a:r>
              <a:rPr lang="en-US" dirty="0"/>
              <a:t> </a:t>
            </a:r>
            <a:r>
              <a:rPr lang="en-US" dirty="0" err="1"/>
              <a:t>bawah</a:t>
            </a:r>
            <a:r>
              <a:rPr lang="en-US" dirty="0"/>
              <a:t> </a:t>
            </a:r>
            <a:r>
              <a:rPr lang="en-US" dirty="0" err="1"/>
              <a:t>rahim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menutupi</a:t>
            </a:r>
            <a:r>
              <a:rPr lang="en-US" dirty="0"/>
              <a:t> </a:t>
            </a:r>
            <a:r>
              <a:rPr lang="en-US" dirty="0" err="1"/>
              <a:t>sebagian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seluruh</a:t>
            </a:r>
            <a:r>
              <a:rPr lang="en-US" dirty="0"/>
              <a:t> </a:t>
            </a:r>
            <a:r>
              <a:rPr lang="en-US" dirty="0" err="1"/>
              <a:t>ostium</a:t>
            </a:r>
            <a:r>
              <a:rPr lang="en-US" dirty="0"/>
              <a:t> uteri </a:t>
            </a:r>
            <a:r>
              <a:rPr lang="en-US" dirty="0" err="1"/>
              <a:t>internum.Gejala</a:t>
            </a:r>
            <a:r>
              <a:rPr lang="en-US" dirty="0"/>
              <a:t> </a:t>
            </a:r>
            <a:r>
              <a:rPr lang="en-US" dirty="0" err="1"/>
              <a:t>perdarahan</a:t>
            </a:r>
            <a:r>
              <a:rPr lang="en-US" dirty="0"/>
              <a:t> </a:t>
            </a:r>
            <a:r>
              <a:rPr lang="en-US" dirty="0" err="1"/>
              <a:t>awal</a:t>
            </a:r>
            <a:r>
              <a:rPr lang="en-US" dirty="0"/>
              <a:t> </a:t>
            </a:r>
            <a:r>
              <a:rPr lang="en-US" dirty="0" err="1"/>
              <a:t>plasenta</a:t>
            </a:r>
            <a:r>
              <a:rPr lang="en-US" dirty="0"/>
              <a:t> </a:t>
            </a:r>
            <a:r>
              <a:rPr lang="en-US" dirty="0" err="1"/>
              <a:t>previa</a:t>
            </a:r>
            <a:r>
              <a:rPr lang="en-US" dirty="0"/>
              <a:t>,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umumnya</a:t>
            </a:r>
            <a:r>
              <a:rPr lang="en-US" dirty="0"/>
              <a:t> 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berupa</a:t>
            </a:r>
            <a:r>
              <a:rPr lang="en-US" dirty="0"/>
              <a:t> </a:t>
            </a:r>
            <a:r>
              <a:rPr lang="en-US" dirty="0" err="1"/>
              <a:t>perdarahan</a:t>
            </a:r>
            <a:r>
              <a:rPr lang="en-US" dirty="0"/>
              <a:t> </a:t>
            </a:r>
            <a:r>
              <a:rPr lang="en-US" dirty="0" err="1"/>
              <a:t>bercak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ringan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umumnya</a:t>
            </a:r>
            <a:r>
              <a:rPr lang="en-US" dirty="0"/>
              <a:t> </a:t>
            </a:r>
            <a:r>
              <a:rPr lang="en-US" dirty="0" err="1"/>
              <a:t>berhenti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spontan</a:t>
            </a:r>
            <a:r>
              <a:rPr lang="en-US" dirty="0"/>
              <a:t>.</a:t>
            </a:r>
            <a:endParaRPr lang="id-ID" dirty="0"/>
          </a:p>
          <a:p>
            <a:endParaRPr lang="id-ID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4. Solutio placenta</a:t>
            </a:r>
            <a:br>
              <a:rPr lang="id-ID" dirty="0" smtClean="0"/>
            </a:b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Solution </a:t>
            </a:r>
            <a:r>
              <a:rPr lang="en-US" dirty="0" err="1"/>
              <a:t>plasenta</a:t>
            </a:r>
            <a:r>
              <a:rPr lang="en-US" dirty="0"/>
              <a:t> </a:t>
            </a:r>
            <a:r>
              <a:rPr lang="en-US" dirty="0" err="1"/>
              <a:t>ialah</a:t>
            </a:r>
            <a:r>
              <a:rPr lang="en-US" dirty="0"/>
              <a:t> </a:t>
            </a:r>
            <a:r>
              <a:rPr lang="en-US" dirty="0" err="1"/>
              <a:t>terlepasnya</a:t>
            </a:r>
            <a:r>
              <a:rPr lang="en-US" dirty="0"/>
              <a:t> </a:t>
            </a:r>
            <a:r>
              <a:rPr lang="en-US" dirty="0" err="1"/>
              <a:t>plasenta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tempat</a:t>
            </a:r>
            <a:r>
              <a:rPr lang="en-US" dirty="0"/>
              <a:t> </a:t>
            </a:r>
            <a:r>
              <a:rPr lang="en-US" dirty="0" err="1"/>
              <a:t>implantasinya</a:t>
            </a:r>
            <a:r>
              <a:rPr lang="en-US" dirty="0"/>
              <a:t> yang normal </a:t>
            </a:r>
            <a:r>
              <a:rPr lang="en-US" dirty="0" err="1"/>
              <a:t>pada</a:t>
            </a:r>
            <a:r>
              <a:rPr lang="en-US" dirty="0"/>
              <a:t> uterus, </a:t>
            </a:r>
            <a:r>
              <a:rPr lang="en-US" dirty="0" err="1"/>
              <a:t>sebelum</a:t>
            </a:r>
            <a:r>
              <a:rPr lang="en-US" dirty="0"/>
              <a:t> </a:t>
            </a:r>
            <a:r>
              <a:rPr lang="en-US" dirty="0" err="1"/>
              <a:t>janin</a:t>
            </a:r>
            <a:r>
              <a:rPr lang="en-US" dirty="0"/>
              <a:t> </a:t>
            </a:r>
            <a:r>
              <a:rPr lang="en-US" dirty="0" err="1"/>
              <a:t>dilahirkan</a:t>
            </a:r>
            <a:r>
              <a:rPr lang="en-US" dirty="0"/>
              <a:t>. </a:t>
            </a:r>
            <a:r>
              <a:rPr lang="en-US" dirty="0" err="1"/>
              <a:t>Definisi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berlaku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kehamilan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masa</a:t>
            </a:r>
            <a:r>
              <a:rPr lang="en-US" dirty="0"/>
              <a:t> </a:t>
            </a:r>
            <a:r>
              <a:rPr lang="en-US" dirty="0" err="1"/>
              <a:t>gestasi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22 </a:t>
            </a:r>
            <a:r>
              <a:rPr lang="en-US" dirty="0" err="1"/>
              <a:t>minggu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berta</a:t>
            </a:r>
            <a:r>
              <a:rPr lang="en-US" dirty="0"/>
              <a:t> </a:t>
            </a:r>
            <a:r>
              <a:rPr lang="en-US" dirty="0" err="1"/>
              <a:t>janin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500 gram. </a:t>
            </a:r>
            <a:endParaRPr lang="id-ID" dirty="0" smtClean="0"/>
          </a:p>
          <a:p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/>
              <a:t>solusio</a:t>
            </a:r>
            <a:r>
              <a:rPr lang="en-US" dirty="0"/>
              <a:t> </a:t>
            </a:r>
            <a:r>
              <a:rPr lang="en-US" dirty="0" err="1"/>
              <a:t>plasenta</a:t>
            </a:r>
            <a:r>
              <a:rPr lang="en-US" dirty="0"/>
              <a:t> </a:t>
            </a:r>
            <a:r>
              <a:rPr lang="en-US" dirty="0" err="1"/>
              <a:t>dimulai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terjadinya</a:t>
            </a:r>
            <a:r>
              <a:rPr lang="en-US" dirty="0"/>
              <a:t> </a:t>
            </a:r>
            <a:r>
              <a:rPr lang="en-US" dirty="0" err="1"/>
              <a:t>perdarahan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desidua</a:t>
            </a:r>
            <a:r>
              <a:rPr lang="en-US" dirty="0"/>
              <a:t> </a:t>
            </a:r>
            <a:r>
              <a:rPr lang="en-US" dirty="0" err="1"/>
              <a:t>basalis</a:t>
            </a:r>
            <a:r>
              <a:rPr lang="en-US" dirty="0"/>
              <a:t> yang </a:t>
            </a:r>
            <a:r>
              <a:rPr lang="en-US" dirty="0" err="1"/>
              <a:t>menyebabkan</a:t>
            </a:r>
            <a:r>
              <a:rPr lang="en-US" dirty="0"/>
              <a:t> hematoma </a:t>
            </a:r>
            <a:r>
              <a:rPr lang="en-US" dirty="0" err="1"/>
              <a:t>retroplasenter</a:t>
            </a:r>
            <a:r>
              <a:rPr lang="en-US" dirty="0"/>
              <a:t>. Hematoma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semakin</a:t>
            </a:r>
            <a:r>
              <a:rPr lang="en-US" dirty="0"/>
              <a:t> </a:t>
            </a:r>
            <a:r>
              <a:rPr lang="en-US" dirty="0" err="1"/>
              <a:t>membesar</a:t>
            </a:r>
            <a:r>
              <a:rPr lang="en-US" dirty="0"/>
              <a:t> kea rah </a:t>
            </a:r>
            <a:r>
              <a:rPr lang="en-US" dirty="0" err="1"/>
              <a:t>pinggir</a:t>
            </a:r>
            <a:r>
              <a:rPr lang="en-US" dirty="0"/>
              <a:t> </a:t>
            </a:r>
            <a:r>
              <a:rPr lang="en-US" dirty="0" err="1"/>
              <a:t>plasenta</a:t>
            </a:r>
            <a:r>
              <a:rPr lang="en-US" dirty="0"/>
              <a:t>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amniokhorion</a:t>
            </a:r>
            <a:r>
              <a:rPr lang="en-US" dirty="0"/>
              <a:t> </a:t>
            </a:r>
            <a:r>
              <a:rPr lang="en-US" dirty="0" err="1"/>
              <a:t>sampai</a:t>
            </a:r>
            <a:r>
              <a:rPr lang="en-US" dirty="0"/>
              <a:t> </a:t>
            </a:r>
            <a:r>
              <a:rPr lang="en-US" dirty="0" err="1"/>
              <a:t>terlepas</a:t>
            </a:r>
            <a:r>
              <a:rPr lang="en-US" dirty="0"/>
              <a:t>, </a:t>
            </a:r>
            <a:r>
              <a:rPr lang="en-US" dirty="0" err="1"/>
              <a:t>perdarahan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keluar</a:t>
            </a:r>
            <a:r>
              <a:rPr lang="en-US" dirty="0"/>
              <a:t> 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dirty="0" err="1"/>
              <a:t>ostium</a:t>
            </a:r>
            <a:r>
              <a:rPr lang="en-US" dirty="0"/>
              <a:t> uteri (</a:t>
            </a:r>
            <a:r>
              <a:rPr lang="en-US" b="1" dirty="0" err="1"/>
              <a:t>perdarahan</a:t>
            </a:r>
            <a:r>
              <a:rPr lang="en-US" b="1" dirty="0"/>
              <a:t> </a:t>
            </a:r>
            <a:r>
              <a:rPr lang="en-US" b="1" dirty="0" err="1"/>
              <a:t>keluar</a:t>
            </a:r>
            <a:r>
              <a:rPr lang="en-US" dirty="0"/>
              <a:t>), </a:t>
            </a:r>
            <a:r>
              <a:rPr lang="en-US" dirty="0" err="1"/>
              <a:t>sebaliknya</a:t>
            </a:r>
            <a:r>
              <a:rPr lang="en-US" dirty="0"/>
              <a:t> </a:t>
            </a:r>
            <a:r>
              <a:rPr lang="en-US" dirty="0" err="1"/>
              <a:t>apabila</a:t>
            </a:r>
            <a:r>
              <a:rPr lang="en-US" dirty="0"/>
              <a:t> </a:t>
            </a:r>
            <a:r>
              <a:rPr lang="en-US" dirty="0" err="1"/>
              <a:t>amniokhorion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terlepas</a:t>
            </a:r>
            <a:r>
              <a:rPr lang="en-US" dirty="0"/>
              <a:t>, </a:t>
            </a:r>
            <a:r>
              <a:rPr lang="en-US" dirty="0" err="1"/>
              <a:t>perdarahan</a:t>
            </a:r>
            <a:r>
              <a:rPr lang="en-US" dirty="0"/>
              <a:t> </a:t>
            </a:r>
            <a:r>
              <a:rPr lang="en-US" dirty="0" err="1"/>
              <a:t>tertampung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uterus (</a:t>
            </a:r>
            <a:r>
              <a:rPr lang="en-US" b="1" dirty="0" err="1"/>
              <a:t>perdarahan</a:t>
            </a:r>
            <a:r>
              <a:rPr lang="en-US" b="1" dirty="0"/>
              <a:t> </a:t>
            </a:r>
            <a:r>
              <a:rPr lang="en-US" b="1" dirty="0" err="1"/>
              <a:t>tersembunyi</a:t>
            </a:r>
            <a:r>
              <a:rPr lang="en-US" dirty="0"/>
              <a:t>).</a:t>
            </a:r>
            <a:endParaRPr lang="id-ID" dirty="0"/>
          </a:p>
          <a:p>
            <a:endParaRPr lang="id-ID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142976" y="2468880"/>
          <a:ext cx="7358114" cy="3317573"/>
        </p:xfrm>
        <a:graphic>
          <a:graphicData uri="http://schemas.openxmlformats.org/drawingml/2006/table">
            <a:tbl>
              <a:tblPr/>
              <a:tblGrid>
                <a:gridCol w="3604279"/>
                <a:gridCol w="3753835"/>
              </a:tblGrid>
              <a:tr h="47393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Perdarahan keluar</a:t>
                      </a:r>
                      <a:endParaRPr lang="id-ID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Perdarahan tersembunyi</a:t>
                      </a:r>
                      <a:endParaRPr lang="id-ID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47878">
                <a:tc>
                  <a:txBody>
                    <a:bodyPr/>
                    <a:lstStyle/>
                    <a:p>
                      <a:pPr indent="-22860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1.  Keadaan umum penderita relative lebih baik</a:t>
                      </a:r>
                      <a:endParaRPr lang="id-ID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860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  <a:cs typeface="Times New Roman"/>
                        </a:rPr>
                        <a:t>1.      </a:t>
                      </a:r>
                      <a:r>
                        <a:rPr lang="en-US" sz="1600" dirty="0" err="1">
                          <a:latin typeface="Times New Roman"/>
                          <a:ea typeface="Times New Roman"/>
                          <a:cs typeface="Times New Roman"/>
                        </a:rPr>
                        <a:t>Keadaan</a:t>
                      </a:r>
                      <a:r>
                        <a:rPr lang="en-US" sz="16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latin typeface="Times New Roman"/>
                          <a:ea typeface="Times New Roman"/>
                          <a:cs typeface="Times New Roman"/>
                        </a:rPr>
                        <a:t>penderita</a:t>
                      </a:r>
                      <a:r>
                        <a:rPr lang="en-US" sz="16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latin typeface="Times New Roman"/>
                          <a:ea typeface="Times New Roman"/>
                          <a:cs typeface="Times New Roman"/>
                        </a:rPr>
                        <a:t>lebih</a:t>
                      </a:r>
                      <a:r>
                        <a:rPr lang="en-US" sz="16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latin typeface="Times New Roman"/>
                          <a:ea typeface="Times New Roman"/>
                          <a:cs typeface="Times New Roman"/>
                        </a:rPr>
                        <a:t>jelek</a:t>
                      </a:r>
                      <a:endParaRPr lang="id-ID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47878">
                <a:tc>
                  <a:txBody>
                    <a:bodyPr/>
                    <a:lstStyle/>
                    <a:p>
                      <a:pPr indent="-22860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2.   Plasenta terepas sebagian atau inkomplit</a:t>
                      </a:r>
                      <a:endParaRPr lang="id-ID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860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2.   Plasenta terlepas luas, uterus kerang/tegang</a:t>
                      </a:r>
                      <a:endParaRPr lang="id-ID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47878">
                <a:tc>
                  <a:txBody>
                    <a:bodyPr/>
                    <a:lstStyle/>
                    <a:p>
                      <a:pPr indent="-22860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3.    Jarang berhubungan dengan hipertensi</a:t>
                      </a:r>
                      <a:endParaRPr lang="id-ID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860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  <a:cs typeface="Times New Roman"/>
                        </a:rPr>
                        <a:t>3.    </a:t>
                      </a:r>
                      <a:r>
                        <a:rPr lang="en-US" sz="1600" dirty="0" err="1">
                          <a:latin typeface="Times New Roman"/>
                          <a:ea typeface="Times New Roman"/>
                          <a:cs typeface="Times New Roman"/>
                        </a:rPr>
                        <a:t>Sering</a:t>
                      </a:r>
                      <a:r>
                        <a:rPr lang="en-US" sz="16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latin typeface="Times New Roman"/>
                          <a:ea typeface="Times New Roman"/>
                          <a:cs typeface="Times New Roman"/>
                        </a:rPr>
                        <a:t>berkaitan</a:t>
                      </a:r>
                      <a:r>
                        <a:rPr lang="en-US" sz="16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latin typeface="Times New Roman"/>
                          <a:ea typeface="Times New Roman"/>
                          <a:cs typeface="Times New Roman"/>
                        </a:rPr>
                        <a:t>dengan</a:t>
                      </a:r>
                      <a:r>
                        <a:rPr lang="en-US" sz="16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latin typeface="Times New Roman"/>
                          <a:ea typeface="Times New Roman"/>
                          <a:cs typeface="Times New Roman"/>
                        </a:rPr>
                        <a:t>hipertensi</a:t>
                      </a:r>
                      <a:endParaRPr lang="id-ID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42</TotalTime>
  <Words>1159</Words>
  <Application>Microsoft Office PowerPoint</Application>
  <PresentationFormat>On-screen Show (4:3)</PresentationFormat>
  <Paragraphs>97</Paragraphs>
  <Slides>32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Flow</vt:lpstr>
      <vt:lpstr>Masalah kesehatan maternal </vt:lpstr>
      <vt:lpstr>Slide 2</vt:lpstr>
      <vt:lpstr>Slide 3</vt:lpstr>
      <vt:lpstr>Capaian pembelajaran yang harus dicapai mahasiswa pada bab ini adalah mahasiswa mampu menguasai masalah kesehatan maternal.</vt:lpstr>
      <vt:lpstr>Kelainan usia kehamilan </vt:lpstr>
      <vt:lpstr>Perdarahan pada kehamilan </vt:lpstr>
      <vt:lpstr>Slide 7</vt:lpstr>
      <vt:lpstr>4. Solutio placenta </vt:lpstr>
      <vt:lpstr>Slide 9</vt:lpstr>
      <vt:lpstr>Hipertensi dalam kehamilan</vt:lpstr>
      <vt:lpstr>Slide 11</vt:lpstr>
      <vt:lpstr>Slide 12</vt:lpstr>
      <vt:lpstr>Slide 13</vt:lpstr>
      <vt:lpstr>Penjelasan tambahan  </vt:lpstr>
      <vt:lpstr>Slide 15</vt:lpstr>
      <vt:lpstr>Faktor Risiko</vt:lpstr>
      <vt:lpstr>Preeklampsia </vt:lpstr>
      <vt:lpstr>Preeclampsia Ringan </vt:lpstr>
      <vt:lpstr>Preeclampsia Berat </vt:lpstr>
      <vt:lpstr>Preeclampsia digolongkan preeclampsia berat bila ditemukan satu atau lebih gejala sebagai berikut: </vt:lpstr>
      <vt:lpstr>Eklampsia </vt:lpstr>
      <vt:lpstr>Slide 22</vt:lpstr>
      <vt:lpstr>Hipertensi kronik </vt:lpstr>
      <vt:lpstr>Slide 24</vt:lpstr>
      <vt:lpstr>Dampak hipertensi kronik pada kehamilan :</vt:lpstr>
      <vt:lpstr>Hipertensi kronik dengan superimposed preeclampsia </vt:lpstr>
      <vt:lpstr>  Ketuban pecah dini (KPD)</vt:lpstr>
      <vt:lpstr>Slide 28</vt:lpstr>
      <vt:lpstr>Slide 29</vt:lpstr>
      <vt:lpstr>Mekanisme Ketuban Pecah Dini </vt:lpstr>
      <vt:lpstr>RANGKUMAN  </vt:lpstr>
      <vt:lpstr>LATIHAN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Masalah kesehatan maternal</dc:title>
  <dc:creator>acer</dc:creator>
  <cp:lastModifiedBy>acer</cp:lastModifiedBy>
  <cp:revision>6</cp:revision>
  <dcterms:created xsi:type="dcterms:W3CDTF">2021-04-23T03:54:59Z</dcterms:created>
  <dcterms:modified xsi:type="dcterms:W3CDTF">2021-04-23T04:37:31Z</dcterms:modified>
</cp:coreProperties>
</file>