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B9D85-9878-40AF-B002-BBD442C99B96}" type="datetimeFigureOut">
              <a:rPr lang="id-ID" smtClean="0"/>
              <a:t>23/04/2021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5C907-503D-4B6D-96DA-4832A8DCB56E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B9D85-9878-40AF-B002-BBD442C99B96}" type="datetimeFigureOut">
              <a:rPr lang="id-ID" smtClean="0"/>
              <a:t>23/04/2021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5C907-503D-4B6D-96DA-4832A8DCB56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B9D85-9878-40AF-B002-BBD442C99B96}" type="datetimeFigureOut">
              <a:rPr lang="id-ID" smtClean="0"/>
              <a:t>23/04/2021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5C907-503D-4B6D-96DA-4832A8DCB56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B9D85-9878-40AF-B002-BBD442C99B96}" type="datetimeFigureOut">
              <a:rPr lang="id-ID" smtClean="0"/>
              <a:t>23/04/2021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5C907-503D-4B6D-96DA-4832A8DCB56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B9D85-9878-40AF-B002-BBD442C99B96}" type="datetimeFigureOut">
              <a:rPr lang="id-ID" smtClean="0"/>
              <a:t>23/04/2021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5C907-503D-4B6D-96DA-4832A8DCB56E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B9D85-9878-40AF-B002-BBD442C99B96}" type="datetimeFigureOut">
              <a:rPr lang="id-ID" smtClean="0"/>
              <a:t>23/04/2021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5C907-503D-4B6D-96DA-4832A8DCB56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B9D85-9878-40AF-B002-BBD442C99B96}" type="datetimeFigureOut">
              <a:rPr lang="id-ID" smtClean="0"/>
              <a:t>23/04/2021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5C907-503D-4B6D-96DA-4832A8DCB56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B9D85-9878-40AF-B002-BBD442C99B96}" type="datetimeFigureOut">
              <a:rPr lang="id-ID" smtClean="0"/>
              <a:t>23/04/2021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5C907-503D-4B6D-96DA-4832A8DCB56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B9D85-9878-40AF-B002-BBD442C99B96}" type="datetimeFigureOut">
              <a:rPr lang="id-ID" smtClean="0"/>
              <a:t>23/04/2021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5C907-503D-4B6D-96DA-4832A8DCB56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B9D85-9878-40AF-B002-BBD442C99B96}" type="datetimeFigureOut">
              <a:rPr lang="id-ID" smtClean="0"/>
              <a:t>23/04/2021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5C907-503D-4B6D-96DA-4832A8DCB56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B9D85-9878-40AF-B002-BBD442C99B96}" type="datetimeFigureOut">
              <a:rPr lang="id-ID" smtClean="0"/>
              <a:t>23/04/2021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F95C907-503D-4B6D-96DA-4832A8DCB56E}" type="slidenum">
              <a:rPr lang="id-ID" smtClean="0"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42B9D85-9878-40AF-B002-BBD442C99B96}" type="datetimeFigureOut">
              <a:rPr lang="id-ID" smtClean="0"/>
              <a:t>23/04/2021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F95C907-503D-4B6D-96DA-4832A8DCB56E}" type="slidenum">
              <a:rPr lang="id-ID" smtClean="0"/>
              <a:t>‹#›</a:t>
            </a:fld>
            <a:endParaRPr lang="id-ID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1643050"/>
            <a:ext cx="7851648" cy="1828800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Masalah</a:t>
            </a:r>
            <a:r>
              <a:rPr lang="en-US" b="1" dirty="0"/>
              <a:t> </a:t>
            </a:r>
            <a:r>
              <a:rPr lang="en-US" b="1" dirty="0" err="1"/>
              <a:t>kesehatan</a:t>
            </a:r>
            <a:r>
              <a:rPr lang="en-US" b="1" dirty="0"/>
              <a:t> maternal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Hipertensi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kehamilan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Hipertensi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kehamilan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5-15% </a:t>
            </a:r>
            <a:r>
              <a:rPr lang="en-US" dirty="0" err="1"/>
              <a:t>penyulit</a:t>
            </a:r>
            <a:r>
              <a:rPr lang="en-US" dirty="0"/>
              <a:t> </a:t>
            </a:r>
            <a:r>
              <a:rPr lang="en-US" dirty="0" err="1"/>
              <a:t>kehamilan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penyebab</a:t>
            </a:r>
            <a:r>
              <a:rPr lang="en-US" dirty="0"/>
              <a:t> </a:t>
            </a:r>
            <a:r>
              <a:rPr lang="en-US" dirty="0" err="1"/>
              <a:t>tertinggi</a:t>
            </a:r>
            <a:r>
              <a:rPr lang="en-US" dirty="0"/>
              <a:t> </a:t>
            </a:r>
            <a:r>
              <a:rPr lang="en-US" dirty="0" err="1"/>
              <a:t>mortalitas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morbiditas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bersalin.Hal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etiologi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,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perawatan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persalinan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ditangani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petugas</a:t>
            </a:r>
            <a:r>
              <a:rPr lang="en-US" dirty="0"/>
              <a:t> non medic </a:t>
            </a:r>
            <a:r>
              <a:rPr lang="en-US" dirty="0" err="1"/>
              <a:t>dan</a:t>
            </a:r>
            <a:r>
              <a:rPr lang="en-US" dirty="0"/>
              <a:t> system </a:t>
            </a:r>
            <a:r>
              <a:rPr lang="en-US" dirty="0" err="1"/>
              <a:t>rujukan</a:t>
            </a:r>
            <a:r>
              <a:rPr lang="en-US" dirty="0"/>
              <a:t> yang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sempurna</a:t>
            </a:r>
            <a:endParaRPr lang="id-ID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Klasifikasi</a:t>
            </a:r>
            <a:r>
              <a:rPr lang="en-US" dirty="0" smtClean="0"/>
              <a:t> yang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i="1" dirty="0" smtClean="0"/>
              <a:t>Report of the National High Blood Pressure Education Program Working Group on High Blood Pressure in Pregnancy </a:t>
            </a:r>
            <a:r>
              <a:rPr lang="en-US" dirty="0" err="1" smtClean="0"/>
              <a:t>tahun</a:t>
            </a:r>
            <a:r>
              <a:rPr lang="en-US" dirty="0" smtClean="0"/>
              <a:t> 2011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endParaRPr lang="id-ID" dirty="0" smtClean="0"/>
          </a:p>
          <a:p>
            <a:pPr algn="just">
              <a:buNone/>
            </a:pPr>
            <a:r>
              <a:rPr lang="en-US" dirty="0" smtClean="0"/>
              <a:t>1</a:t>
            </a:r>
            <a:r>
              <a:rPr lang="en-US" dirty="0"/>
              <a:t>)   </a:t>
            </a:r>
            <a:r>
              <a:rPr lang="en-US" dirty="0" err="1"/>
              <a:t>Hipertensi</a:t>
            </a:r>
            <a:r>
              <a:rPr lang="en-US" dirty="0"/>
              <a:t> </a:t>
            </a:r>
            <a:r>
              <a:rPr lang="en-US" dirty="0" err="1"/>
              <a:t>kronik</a:t>
            </a:r>
            <a:r>
              <a:rPr lang="en-US" dirty="0"/>
              <a:t>; </a:t>
            </a:r>
            <a:endParaRPr lang="id-ID" dirty="0"/>
          </a:p>
          <a:p>
            <a:pPr algn="just"/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hipertensi</a:t>
            </a:r>
            <a:r>
              <a:rPr lang="en-US" dirty="0"/>
              <a:t> yang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umur</a:t>
            </a:r>
            <a:r>
              <a:rPr lang="en-US" dirty="0"/>
              <a:t> </a:t>
            </a:r>
            <a:r>
              <a:rPr lang="en-US" dirty="0" err="1"/>
              <a:t>kehamilan</a:t>
            </a:r>
            <a:r>
              <a:rPr lang="en-US" dirty="0"/>
              <a:t> 20 </a:t>
            </a:r>
            <a:r>
              <a:rPr lang="en-US" dirty="0" err="1"/>
              <a:t>minggu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hipertensi</a:t>
            </a:r>
            <a:r>
              <a:rPr lang="en-US" dirty="0"/>
              <a:t> yang </a:t>
            </a:r>
            <a:r>
              <a:rPr lang="en-US" dirty="0" err="1"/>
              <a:t>pertema</a:t>
            </a:r>
            <a:r>
              <a:rPr lang="en-US" dirty="0"/>
              <a:t> kali </a:t>
            </a:r>
            <a:r>
              <a:rPr lang="en-US" dirty="0" err="1"/>
              <a:t>didiagnosis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umur</a:t>
            </a:r>
            <a:r>
              <a:rPr lang="en-US" dirty="0"/>
              <a:t> </a:t>
            </a:r>
            <a:r>
              <a:rPr lang="en-US" dirty="0" err="1"/>
              <a:t>kehamilan</a:t>
            </a:r>
            <a:r>
              <a:rPr lang="en-US" dirty="0"/>
              <a:t> 20 </a:t>
            </a:r>
            <a:r>
              <a:rPr lang="en-US" dirty="0" err="1"/>
              <a:t>minggu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hipertensi</a:t>
            </a:r>
            <a:r>
              <a:rPr lang="en-US" dirty="0"/>
              <a:t> </a:t>
            </a:r>
            <a:r>
              <a:rPr lang="en-US" dirty="0" err="1"/>
              <a:t>menetap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12 </a:t>
            </a:r>
            <a:r>
              <a:rPr lang="en-US" dirty="0" err="1"/>
              <a:t>minggu</a:t>
            </a:r>
            <a:r>
              <a:rPr lang="en-US" dirty="0"/>
              <a:t> </a:t>
            </a:r>
            <a:r>
              <a:rPr lang="en-US" dirty="0" err="1"/>
              <a:t>pascapersalinan</a:t>
            </a:r>
            <a:endParaRPr lang="id-ID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id-ID" dirty="0" smtClean="0"/>
              <a:t>2) </a:t>
            </a:r>
            <a:r>
              <a:rPr lang="en-US" dirty="0" err="1" smtClean="0"/>
              <a:t>Preeklampsia-eklampsia</a:t>
            </a:r>
            <a:r>
              <a:rPr lang="en-US" dirty="0"/>
              <a:t>; </a:t>
            </a:r>
            <a:endParaRPr lang="id-ID" dirty="0"/>
          </a:p>
          <a:p>
            <a:r>
              <a:rPr lang="en-US" dirty="0"/>
              <a:t>Preeclampsia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hipertensi</a:t>
            </a:r>
            <a:r>
              <a:rPr lang="en-US" dirty="0"/>
              <a:t> yang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20 </a:t>
            </a:r>
            <a:r>
              <a:rPr lang="en-US" dirty="0" err="1"/>
              <a:t>minggu</a:t>
            </a:r>
            <a:r>
              <a:rPr lang="en-US" dirty="0"/>
              <a:t> </a:t>
            </a:r>
            <a:r>
              <a:rPr lang="en-US" dirty="0" err="1"/>
              <a:t>kehamilan</a:t>
            </a:r>
            <a:r>
              <a:rPr lang="en-US" dirty="0"/>
              <a:t>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proteinuria</a:t>
            </a:r>
            <a:r>
              <a:rPr lang="en-US" dirty="0"/>
              <a:t>.</a:t>
            </a:r>
            <a:endParaRPr lang="id-ID" dirty="0"/>
          </a:p>
          <a:p>
            <a:r>
              <a:rPr lang="en-US" dirty="0" err="1"/>
              <a:t>Eklampsia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preeclampsia yang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kejang-kejang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koma</a:t>
            </a:r>
            <a:r>
              <a:rPr lang="en-US" dirty="0"/>
              <a:t>.</a:t>
            </a:r>
            <a:endParaRPr lang="id-ID" dirty="0"/>
          </a:p>
          <a:p>
            <a:pPr>
              <a:buNone/>
            </a:pPr>
            <a:r>
              <a:rPr lang="en-US" dirty="0"/>
              <a:t> </a:t>
            </a:r>
            <a:endParaRPr lang="id-ID" dirty="0"/>
          </a:p>
          <a:p>
            <a:pPr>
              <a:buNone/>
            </a:pPr>
            <a:r>
              <a:rPr lang="en-US" dirty="0"/>
              <a:t>3)    </a:t>
            </a:r>
            <a:r>
              <a:rPr lang="en-US" dirty="0" err="1"/>
              <a:t>Hipertensi</a:t>
            </a:r>
            <a:r>
              <a:rPr lang="en-US" dirty="0"/>
              <a:t> </a:t>
            </a:r>
            <a:r>
              <a:rPr lang="en-US" dirty="0" err="1"/>
              <a:t>kronik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i="1" dirty="0"/>
              <a:t>superimposed </a:t>
            </a:r>
            <a:r>
              <a:rPr lang="en-US" dirty="0"/>
              <a:t>preeclampsia; </a:t>
            </a:r>
            <a:endParaRPr lang="id-ID" dirty="0"/>
          </a:p>
          <a:p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hipertensi</a:t>
            </a:r>
            <a:r>
              <a:rPr lang="en-US" dirty="0"/>
              <a:t> </a:t>
            </a:r>
            <a:r>
              <a:rPr lang="en-US" dirty="0" err="1"/>
              <a:t>kronik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sertaitanda-tanda</a:t>
            </a:r>
            <a:r>
              <a:rPr lang="en-US" dirty="0"/>
              <a:t> preeclampsia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hipertensi</a:t>
            </a:r>
            <a:r>
              <a:rPr lang="en-US" dirty="0"/>
              <a:t> </a:t>
            </a:r>
            <a:r>
              <a:rPr lang="en-US" dirty="0" err="1"/>
              <a:t>kronik</a:t>
            </a:r>
            <a:r>
              <a:rPr lang="en-US" dirty="0"/>
              <a:t>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proteinuria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4</a:t>
            </a:r>
            <a:r>
              <a:rPr lang="en-US" dirty="0" smtClean="0"/>
              <a:t>)</a:t>
            </a:r>
            <a:r>
              <a:rPr lang="en-US" dirty="0"/>
              <a:t>   </a:t>
            </a:r>
            <a:r>
              <a:rPr lang="en-US" dirty="0" err="1"/>
              <a:t>Hipertensi</a:t>
            </a:r>
            <a:r>
              <a:rPr lang="en-US" dirty="0"/>
              <a:t> </a:t>
            </a:r>
            <a:r>
              <a:rPr lang="en-US" dirty="0" err="1"/>
              <a:t>gestasional</a:t>
            </a:r>
            <a:r>
              <a:rPr lang="en-US" dirty="0"/>
              <a:t>.</a:t>
            </a:r>
            <a:endParaRPr lang="id-ID" dirty="0"/>
          </a:p>
          <a:p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transient hypertension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hipertensi</a:t>
            </a:r>
            <a:r>
              <a:rPr lang="en-US" dirty="0"/>
              <a:t> yang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kehamilan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proteinuria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hipertensi</a:t>
            </a:r>
            <a:r>
              <a:rPr lang="en-US" dirty="0"/>
              <a:t> </a:t>
            </a:r>
            <a:r>
              <a:rPr lang="en-US" dirty="0" err="1"/>
              <a:t>menghilang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3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pascapersalinan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kehamilan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tanda-tanda</a:t>
            </a:r>
            <a:r>
              <a:rPr lang="en-US" dirty="0"/>
              <a:t> preeclampsia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proteinuria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>Penjelasan tambahan 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id-ID" dirty="0" smtClean="0"/>
              <a:t>1)</a:t>
            </a:r>
            <a:r>
              <a:rPr lang="en-US" dirty="0" err="1" smtClean="0"/>
              <a:t>Hipertensi</a:t>
            </a:r>
            <a:r>
              <a:rPr lang="en-US" dirty="0" smtClean="0"/>
              <a:t> </a:t>
            </a:r>
            <a:r>
              <a:rPr lang="en-US" dirty="0" err="1"/>
              <a:t>ialah</a:t>
            </a:r>
            <a:r>
              <a:rPr lang="en-US" dirty="0"/>
              <a:t> </a:t>
            </a:r>
            <a:r>
              <a:rPr lang="en-US" dirty="0" err="1"/>
              <a:t>tekanan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 </a:t>
            </a:r>
            <a:r>
              <a:rPr lang="en-US" dirty="0" err="1"/>
              <a:t>sistolik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diastolic ≥ 140/90 mmHg.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tekanan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 </a:t>
            </a:r>
            <a:r>
              <a:rPr lang="en-US" dirty="0" err="1"/>
              <a:t>sekurang-kurangnya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2 kali </a:t>
            </a:r>
            <a:r>
              <a:rPr lang="en-US" dirty="0" err="1"/>
              <a:t>selang</a:t>
            </a:r>
            <a:r>
              <a:rPr lang="en-US" dirty="0"/>
              <a:t> 4 jam. </a:t>
            </a:r>
            <a:r>
              <a:rPr lang="en-US" dirty="0" err="1"/>
              <a:t>Kenaikan</a:t>
            </a:r>
            <a:r>
              <a:rPr lang="en-US" dirty="0"/>
              <a:t> </a:t>
            </a:r>
            <a:r>
              <a:rPr lang="en-US" dirty="0" err="1"/>
              <a:t>tekanan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 </a:t>
            </a:r>
            <a:r>
              <a:rPr lang="en-US" dirty="0" err="1"/>
              <a:t>sistolik</a:t>
            </a:r>
            <a:r>
              <a:rPr lang="en-US" dirty="0"/>
              <a:t> ≥ 30 mmHg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kenaikan</a:t>
            </a:r>
            <a:r>
              <a:rPr lang="en-US" dirty="0"/>
              <a:t> </a:t>
            </a:r>
            <a:r>
              <a:rPr lang="en-US" dirty="0" err="1"/>
              <a:t>tekanan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 diastolic ≥ 15 mmHg </a:t>
            </a:r>
            <a:r>
              <a:rPr lang="en-US" dirty="0" err="1"/>
              <a:t>sebagai</a:t>
            </a:r>
            <a:r>
              <a:rPr lang="en-US" dirty="0"/>
              <a:t> parameter </a:t>
            </a:r>
            <a:r>
              <a:rPr lang="en-US" dirty="0" err="1"/>
              <a:t>hipertensi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. </a:t>
            </a:r>
            <a:endParaRPr lang="id-ID" dirty="0" smtClean="0"/>
          </a:p>
          <a:p>
            <a:endParaRPr lang="id-ID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1101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dirty="0" smtClean="0"/>
              <a:t>2) </a:t>
            </a:r>
            <a:r>
              <a:rPr lang="en-US" dirty="0" err="1" smtClean="0"/>
              <a:t>Proteinuria</a:t>
            </a:r>
            <a:r>
              <a:rPr lang="en-US" dirty="0" smtClean="0"/>
              <a:t> </a:t>
            </a:r>
            <a:r>
              <a:rPr lang="en-US" dirty="0" err="1"/>
              <a:t>ialah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300 mg protein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urin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24 jam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≥ 1+ dipstick.</a:t>
            </a:r>
            <a:endParaRPr lang="id-ID" dirty="0" smtClean="0"/>
          </a:p>
          <a:p>
            <a:pPr>
              <a:buNone/>
            </a:pPr>
            <a:r>
              <a:rPr lang="en-US" dirty="0"/>
              <a:t>3)Edema, </a:t>
            </a:r>
            <a:r>
              <a:rPr lang="en-US" dirty="0" err="1"/>
              <a:t>dahulu</a:t>
            </a:r>
            <a:r>
              <a:rPr lang="en-US" dirty="0"/>
              <a:t> edema </a:t>
            </a:r>
            <a:r>
              <a:rPr lang="en-US" dirty="0" err="1"/>
              <a:t>tungkai</a:t>
            </a:r>
            <a:r>
              <a:rPr lang="en-US" dirty="0"/>
              <a:t>,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tanda-tanda</a:t>
            </a:r>
            <a:r>
              <a:rPr lang="en-US" dirty="0"/>
              <a:t> preeclampsia,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sekarang</a:t>
            </a:r>
            <a:r>
              <a:rPr lang="en-US" dirty="0"/>
              <a:t> edema </a:t>
            </a:r>
            <a:r>
              <a:rPr lang="en-US" dirty="0" err="1"/>
              <a:t>tungkai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, </a:t>
            </a:r>
            <a:r>
              <a:rPr lang="en-US" dirty="0" err="1"/>
              <a:t>kecuali</a:t>
            </a:r>
            <a:r>
              <a:rPr lang="en-US" dirty="0"/>
              <a:t> edema </a:t>
            </a:r>
            <a:r>
              <a:rPr lang="en-US" dirty="0" err="1"/>
              <a:t>generalisata</a:t>
            </a:r>
            <a:r>
              <a:rPr lang="en-US" dirty="0"/>
              <a:t> (</a:t>
            </a:r>
            <a:r>
              <a:rPr lang="en-US" dirty="0" err="1"/>
              <a:t>anasarka</a:t>
            </a:r>
            <a:r>
              <a:rPr lang="en-US" dirty="0"/>
              <a:t>).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dipertimbangkan</a:t>
            </a:r>
            <a:r>
              <a:rPr lang="en-US" dirty="0"/>
              <a:t> factor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timbulnya</a:t>
            </a:r>
            <a:r>
              <a:rPr lang="en-US" dirty="0"/>
              <a:t> </a:t>
            </a:r>
            <a:r>
              <a:rPr lang="en-US" dirty="0" err="1"/>
              <a:t>hipertensi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kehamilan</a:t>
            </a:r>
            <a:r>
              <a:rPr lang="en-US" dirty="0"/>
              <a:t>,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didapatkan</a:t>
            </a:r>
            <a:r>
              <a:rPr lang="en-US" dirty="0"/>
              <a:t> edema </a:t>
            </a:r>
            <a:r>
              <a:rPr lang="en-US" dirty="0" err="1"/>
              <a:t>generalisata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kenaikan</a:t>
            </a:r>
            <a:r>
              <a:rPr lang="en-US" dirty="0"/>
              <a:t> </a:t>
            </a:r>
            <a:r>
              <a:rPr lang="en-US" dirty="0" err="1"/>
              <a:t>berat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&gt; 0,57 kg/</a:t>
            </a:r>
            <a:r>
              <a:rPr lang="en-US" dirty="0" err="1"/>
              <a:t>minggu</a:t>
            </a:r>
            <a:r>
              <a:rPr lang="en-US" dirty="0"/>
              <a:t>. </a:t>
            </a:r>
            <a:r>
              <a:rPr lang="en-US" dirty="0" err="1"/>
              <a:t>Primigravida</a:t>
            </a:r>
            <a:r>
              <a:rPr lang="en-US" dirty="0"/>
              <a:t>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kenaikan</a:t>
            </a:r>
            <a:r>
              <a:rPr lang="en-US" dirty="0"/>
              <a:t> </a:t>
            </a:r>
            <a:r>
              <a:rPr lang="en-US" dirty="0" err="1"/>
              <a:t>berat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&lt; 0,34 kg/</a:t>
            </a:r>
            <a:r>
              <a:rPr lang="en-US" dirty="0" err="1"/>
              <a:t>minggu</a:t>
            </a:r>
            <a:r>
              <a:rPr lang="en-US" dirty="0"/>
              <a:t>, </a:t>
            </a:r>
            <a:r>
              <a:rPr lang="en-US" dirty="0" err="1"/>
              <a:t>menurunkan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hipertensi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menaikkan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berat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bayi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. </a:t>
            </a:r>
            <a:endParaRPr lang="id-ID" dirty="0" smtClean="0"/>
          </a:p>
          <a:p>
            <a:endParaRPr lang="id-ID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Faktor</a:t>
            </a:r>
            <a:r>
              <a:rPr lang="en-US" b="1" dirty="0"/>
              <a:t> </a:t>
            </a:r>
            <a:r>
              <a:rPr lang="en-US" b="1" dirty="0" err="1"/>
              <a:t>Risiko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/>
              <a:t>Primigravida</a:t>
            </a:r>
            <a:r>
              <a:rPr lang="en-US" dirty="0"/>
              <a:t>, </a:t>
            </a:r>
            <a:r>
              <a:rPr lang="en-US" dirty="0" err="1"/>
              <a:t>primipaternitas</a:t>
            </a:r>
            <a:r>
              <a:rPr lang="en-US" dirty="0"/>
              <a:t>.</a:t>
            </a:r>
            <a:endParaRPr lang="id-ID" dirty="0" smtClean="0"/>
          </a:p>
          <a:p>
            <a:pPr lvl="0"/>
            <a:r>
              <a:rPr lang="en-US" dirty="0" err="1"/>
              <a:t>Hiperplasentosis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: </a:t>
            </a:r>
            <a:r>
              <a:rPr lang="en-US" dirty="0" err="1"/>
              <a:t>mola</a:t>
            </a:r>
            <a:r>
              <a:rPr lang="en-US" dirty="0"/>
              <a:t> </a:t>
            </a:r>
            <a:r>
              <a:rPr lang="en-US" dirty="0" err="1"/>
              <a:t>hidatidosa</a:t>
            </a:r>
            <a:r>
              <a:rPr lang="en-US" dirty="0"/>
              <a:t>, </a:t>
            </a:r>
            <a:r>
              <a:rPr lang="en-US" dirty="0" err="1"/>
              <a:t>kehamilan</a:t>
            </a:r>
            <a:r>
              <a:rPr lang="en-US" dirty="0"/>
              <a:t> multiple, diabetes mellitus, </a:t>
            </a:r>
            <a:r>
              <a:rPr lang="en-US" dirty="0" err="1"/>
              <a:t>hidrops</a:t>
            </a:r>
            <a:r>
              <a:rPr lang="en-US" dirty="0"/>
              <a:t> </a:t>
            </a:r>
            <a:r>
              <a:rPr lang="en-US" dirty="0" err="1"/>
              <a:t>fetalis</a:t>
            </a:r>
            <a:r>
              <a:rPr lang="en-US" dirty="0"/>
              <a:t>, </a:t>
            </a:r>
            <a:r>
              <a:rPr lang="en-US" dirty="0" err="1"/>
              <a:t>bayi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.</a:t>
            </a:r>
            <a:endParaRPr lang="id-ID" dirty="0" smtClean="0"/>
          </a:p>
          <a:p>
            <a:pPr lvl="0"/>
            <a:r>
              <a:rPr lang="en-US" dirty="0" err="1"/>
              <a:t>Umur</a:t>
            </a:r>
            <a:r>
              <a:rPr lang="en-US" dirty="0"/>
              <a:t> yang </a:t>
            </a:r>
            <a:r>
              <a:rPr lang="en-US" dirty="0" err="1"/>
              <a:t>ekstrim</a:t>
            </a:r>
            <a:r>
              <a:rPr lang="en-US" dirty="0"/>
              <a:t>.</a:t>
            </a:r>
            <a:endParaRPr lang="id-ID" dirty="0" smtClean="0"/>
          </a:p>
          <a:p>
            <a:pPr lvl="0"/>
            <a:r>
              <a:rPr lang="en-US" dirty="0" err="1"/>
              <a:t>Riwayat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preeclampsia/</a:t>
            </a:r>
            <a:r>
              <a:rPr lang="en-US" dirty="0" err="1"/>
              <a:t>eklampsia</a:t>
            </a:r>
            <a:endParaRPr lang="id-ID" dirty="0" smtClean="0"/>
          </a:p>
          <a:p>
            <a:pPr lvl="0"/>
            <a:r>
              <a:rPr lang="en-US" dirty="0" err="1"/>
              <a:t>Penyakit-penyakit</a:t>
            </a:r>
            <a:r>
              <a:rPr lang="en-US" dirty="0"/>
              <a:t> </a:t>
            </a:r>
            <a:r>
              <a:rPr lang="en-US" dirty="0" err="1"/>
              <a:t>ginjal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hipertensi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hamil</a:t>
            </a:r>
            <a:endParaRPr lang="id-ID" dirty="0" smtClean="0"/>
          </a:p>
          <a:p>
            <a:pPr lvl="0"/>
            <a:r>
              <a:rPr lang="en-US" dirty="0" err="1"/>
              <a:t>Obesitas</a:t>
            </a:r>
            <a:r>
              <a:rPr lang="en-US" dirty="0"/>
              <a:t> </a:t>
            </a:r>
            <a:endParaRPr lang="id-ID" dirty="0" smtClean="0"/>
          </a:p>
          <a:p>
            <a:endParaRPr lang="id-ID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Preeklampsia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Pree</a:t>
            </a:r>
            <a:r>
              <a:rPr lang="id-ID" dirty="0"/>
              <a:t>k</a:t>
            </a:r>
            <a:r>
              <a:rPr lang="en-US" dirty="0" err="1"/>
              <a:t>lampsia</a:t>
            </a:r>
            <a:r>
              <a:rPr lang="en-US" dirty="0"/>
              <a:t> </a:t>
            </a:r>
            <a:r>
              <a:rPr lang="en-US" dirty="0" err="1"/>
              <a:t>meerupakan</a:t>
            </a:r>
            <a:r>
              <a:rPr lang="en-US" dirty="0"/>
              <a:t> </a:t>
            </a:r>
            <a:r>
              <a:rPr lang="en-US" dirty="0" err="1"/>
              <a:t>penyulit</a:t>
            </a:r>
            <a:r>
              <a:rPr lang="en-US" dirty="0"/>
              <a:t> </a:t>
            </a:r>
            <a:r>
              <a:rPr lang="en-US" dirty="0" err="1"/>
              <a:t>kehamilan</a:t>
            </a:r>
            <a:r>
              <a:rPr lang="en-US" dirty="0"/>
              <a:t> yang </a:t>
            </a:r>
            <a:r>
              <a:rPr lang="en-US" dirty="0" err="1"/>
              <a:t>akut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ante, intra, </a:t>
            </a:r>
            <a:r>
              <a:rPr lang="en-US" dirty="0" err="1"/>
              <a:t>dan</a:t>
            </a:r>
            <a:r>
              <a:rPr lang="en-US" dirty="0"/>
              <a:t> postpartum. Dari </a:t>
            </a:r>
            <a:r>
              <a:rPr lang="en-US" dirty="0" err="1"/>
              <a:t>gejala-gejala</a:t>
            </a:r>
            <a:r>
              <a:rPr lang="en-US" dirty="0"/>
              <a:t> </a:t>
            </a:r>
            <a:r>
              <a:rPr lang="en-US" dirty="0" err="1"/>
              <a:t>klinik</a:t>
            </a:r>
            <a:r>
              <a:rPr lang="en-US" dirty="0"/>
              <a:t> preeclampsia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preeclampsia </a:t>
            </a:r>
            <a:r>
              <a:rPr lang="en-US" dirty="0" err="1"/>
              <a:t>ringan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preeclampsia </a:t>
            </a:r>
            <a:r>
              <a:rPr lang="en-US" dirty="0" err="1"/>
              <a:t>berat.Pembagian</a:t>
            </a:r>
            <a:r>
              <a:rPr lang="en-US" dirty="0"/>
              <a:t> preeclampsia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berat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ringan</a:t>
            </a:r>
            <a:r>
              <a:rPr lang="en-US" dirty="0"/>
              <a:t> </a:t>
            </a:r>
            <a:r>
              <a:rPr lang="en-US" dirty="0" err="1"/>
              <a:t>tidaklah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yang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, </a:t>
            </a:r>
            <a:r>
              <a:rPr lang="en-US" dirty="0" err="1"/>
              <a:t>sebab</a:t>
            </a:r>
            <a:r>
              <a:rPr lang="en-US" dirty="0"/>
              <a:t> </a:t>
            </a:r>
            <a:r>
              <a:rPr lang="en-US" dirty="0" err="1"/>
              <a:t>seringkali</a:t>
            </a:r>
            <a:r>
              <a:rPr lang="en-US" dirty="0"/>
              <a:t> </a:t>
            </a:r>
            <a:r>
              <a:rPr lang="en-US" dirty="0" err="1"/>
              <a:t>ditemukan</a:t>
            </a:r>
            <a:r>
              <a:rPr lang="en-US" dirty="0"/>
              <a:t> </a:t>
            </a:r>
            <a:r>
              <a:rPr lang="en-US" dirty="0" err="1"/>
              <a:t>penderita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preeclampsia </a:t>
            </a:r>
            <a:r>
              <a:rPr lang="en-US" dirty="0" err="1"/>
              <a:t>ringan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mendadak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kejang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jatuh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koma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Preeclampsia </a:t>
            </a:r>
            <a:r>
              <a:rPr lang="en-US" b="1" dirty="0" err="1"/>
              <a:t>Ringan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id-ID" dirty="0" smtClean="0"/>
              <a:t>		</a:t>
            </a:r>
            <a:r>
              <a:rPr lang="en-US" dirty="0" smtClean="0"/>
              <a:t>Preeclampsia </a:t>
            </a:r>
            <a:r>
              <a:rPr lang="en-US" dirty="0" err="1"/>
              <a:t>ringan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sindroma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 </a:t>
            </a:r>
            <a:r>
              <a:rPr lang="en-US" dirty="0" err="1"/>
              <a:t>kehamilan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menurunnya</a:t>
            </a:r>
            <a:r>
              <a:rPr lang="en-US" dirty="0"/>
              <a:t> </a:t>
            </a:r>
            <a:r>
              <a:rPr lang="en-US" dirty="0" err="1"/>
              <a:t>perfusi</a:t>
            </a:r>
            <a:r>
              <a:rPr lang="en-US" dirty="0"/>
              <a:t> organ yang </a:t>
            </a:r>
            <a:r>
              <a:rPr lang="en-US" dirty="0" err="1"/>
              <a:t>berakibat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vasospasme</a:t>
            </a:r>
            <a:r>
              <a:rPr lang="en-US" dirty="0"/>
              <a:t> </a:t>
            </a:r>
            <a:r>
              <a:rPr lang="en-US" dirty="0" err="1"/>
              <a:t>pembuluh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aktivasi</a:t>
            </a:r>
            <a:r>
              <a:rPr lang="en-US" dirty="0"/>
              <a:t> </a:t>
            </a:r>
            <a:r>
              <a:rPr lang="en-US" dirty="0" err="1"/>
              <a:t>endotel</a:t>
            </a:r>
            <a:r>
              <a:rPr lang="en-US" dirty="0"/>
              <a:t>.</a:t>
            </a:r>
            <a:endParaRPr lang="id-ID" dirty="0"/>
          </a:p>
          <a:p>
            <a:pPr lvl="0"/>
            <a:r>
              <a:rPr lang="en-US" dirty="0"/>
              <a:t>Diagnosis preeclampsia </a:t>
            </a:r>
            <a:r>
              <a:rPr lang="en-US" dirty="0" err="1"/>
              <a:t>ringan</a:t>
            </a:r>
            <a:r>
              <a:rPr lang="en-US" dirty="0"/>
              <a:t> </a:t>
            </a:r>
            <a:r>
              <a:rPr lang="en-US" dirty="0" err="1"/>
              <a:t>ditegakkan</a:t>
            </a:r>
            <a:r>
              <a:rPr lang="en-US" dirty="0"/>
              <a:t> </a:t>
            </a:r>
            <a:r>
              <a:rPr lang="en-US" dirty="0" err="1"/>
              <a:t>berdasar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timbulnys</a:t>
            </a:r>
            <a:r>
              <a:rPr lang="en-US" dirty="0"/>
              <a:t> </a:t>
            </a:r>
            <a:r>
              <a:rPr lang="en-US" dirty="0" err="1"/>
              <a:t>hipertensi</a:t>
            </a:r>
            <a:r>
              <a:rPr lang="en-US" dirty="0"/>
              <a:t>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proteinuria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edema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kehamilan</a:t>
            </a:r>
            <a:r>
              <a:rPr lang="en-US" dirty="0"/>
              <a:t> 20 </a:t>
            </a:r>
            <a:r>
              <a:rPr lang="en-US" dirty="0" err="1"/>
              <a:t>minggu</a:t>
            </a:r>
            <a:r>
              <a:rPr lang="en-US" dirty="0"/>
              <a:t>.</a:t>
            </a:r>
            <a:endParaRPr lang="id-ID" dirty="0"/>
          </a:p>
          <a:p>
            <a:pPr lvl="0"/>
            <a:r>
              <a:rPr lang="en-US" dirty="0" err="1"/>
              <a:t>Hipertensi</a:t>
            </a:r>
            <a:r>
              <a:rPr lang="en-US" dirty="0"/>
              <a:t>: </a:t>
            </a:r>
            <a:r>
              <a:rPr lang="en-US" dirty="0" err="1"/>
              <a:t>sistolik</a:t>
            </a:r>
            <a:r>
              <a:rPr lang="en-US" dirty="0"/>
              <a:t>/</a:t>
            </a:r>
            <a:r>
              <a:rPr lang="en-US" dirty="0" err="1"/>
              <a:t>distolik</a:t>
            </a:r>
            <a:r>
              <a:rPr lang="en-US" dirty="0"/>
              <a:t> ≥ 140/90 mmHg. </a:t>
            </a:r>
            <a:r>
              <a:rPr lang="en-US" dirty="0" err="1"/>
              <a:t>Kenaikan</a:t>
            </a:r>
            <a:r>
              <a:rPr lang="en-US" dirty="0"/>
              <a:t> </a:t>
            </a:r>
            <a:r>
              <a:rPr lang="en-US" dirty="0" err="1"/>
              <a:t>sistolik</a:t>
            </a:r>
            <a:r>
              <a:rPr lang="en-US" dirty="0"/>
              <a:t> ≥ 30 mmHg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kenaikan</a:t>
            </a:r>
            <a:r>
              <a:rPr lang="en-US" dirty="0"/>
              <a:t> diastolic ≥ 15 mmHg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criteria preeclampsia.</a:t>
            </a:r>
            <a:endParaRPr lang="id-ID" dirty="0"/>
          </a:p>
          <a:p>
            <a:pPr lvl="0"/>
            <a:r>
              <a:rPr lang="en-US" dirty="0" err="1"/>
              <a:t>Proteiunuria</a:t>
            </a:r>
            <a:r>
              <a:rPr lang="en-US" dirty="0"/>
              <a:t>: ≥ 300 mg/24 jam </a:t>
            </a:r>
            <a:r>
              <a:rPr lang="en-US" dirty="0" err="1"/>
              <a:t>atau</a:t>
            </a:r>
            <a:r>
              <a:rPr lang="en-US" dirty="0"/>
              <a:t> ≥ 1 + dipstick.</a:t>
            </a:r>
            <a:endParaRPr lang="id-ID" dirty="0"/>
          </a:p>
          <a:p>
            <a:pPr lvl="0"/>
            <a:r>
              <a:rPr lang="en-US" dirty="0"/>
              <a:t>Edema: edema local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dimasukkan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criteria preeclampsia, </a:t>
            </a:r>
            <a:r>
              <a:rPr lang="en-US" dirty="0" err="1"/>
              <a:t>kecuali</a:t>
            </a:r>
            <a:r>
              <a:rPr lang="en-US" dirty="0"/>
              <a:t> edema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lengan</a:t>
            </a:r>
            <a:r>
              <a:rPr lang="en-US" dirty="0"/>
              <a:t>, </a:t>
            </a:r>
            <a:r>
              <a:rPr lang="en-US" dirty="0" err="1"/>
              <a:t>muka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perut</a:t>
            </a:r>
            <a:r>
              <a:rPr lang="en-US" dirty="0"/>
              <a:t>, edema </a:t>
            </a:r>
            <a:r>
              <a:rPr lang="en-US" dirty="0" err="1"/>
              <a:t>generalisata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Preeclampsia </a:t>
            </a:r>
            <a:r>
              <a:rPr lang="en-US" b="1" dirty="0" err="1"/>
              <a:t>Berat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Preeclampsia </a:t>
            </a:r>
            <a:r>
              <a:rPr lang="en-US" dirty="0" err="1"/>
              <a:t>berat</a:t>
            </a:r>
            <a:r>
              <a:rPr lang="en-US" dirty="0"/>
              <a:t> </a:t>
            </a:r>
            <a:r>
              <a:rPr lang="en-US" dirty="0" err="1"/>
              <a:t>ialah</a:t>
            </a:r>
            <a:r>
              <a:rPr lang="en-US" dirty="0"/>
              <a:t> preeclampsia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tekanan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 </a:t>
            </a:r>
            <a:r>
              <a:rPr lang="en-US" dirty="0" err="1"/>
              <a:t>sistolik</a:t>
            </a:r>
            <a:r>
              <a:rPr lang="en-US" dirty="0"/>
              <a:t> ≥ 160 mmHg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tekanan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 diastolic ≥ 110 mmHg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proteinuria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5 </a:t>
            </a:r>
            <a:r>
              <a:rPr lang="en-US" dirty="0" smtClean="0"/>
              <a:t>g/24</a:t>
            </a:r>
            <a:r>
              <a:rPr lang="id-ID" dirty="0" smtClean="0"/>
              <a:t> 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d-ID" dirty="0" smtClean="0"/>
              <a:t>	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/>
              <a:t>maternal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yang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kehamilan</a:t>
            </a:r>
            <a:r>
              <a:rPr lang="en-US" dirty="0"/>
              <a:t>, agar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calon</a:t>
            </a:r>
            <a:r>
              <a:rPr lang="en-US" dirty="0"/>
              <a:t> </a:t>
            </a:r>
            <a:r>
              <a:rPr lang="en-US" dirty="0" err="1"/>
              <a:t>bayi</a:t>
            </a:r>
            <a:r>
              <a:rPr lang="en-US" dirty="0"/>
              <a:t> </a:t>
            </a:r>
            <a:r>
              <a:rPr lang="en-US" dirty="0" err="1"/>
              <a:t>terlahir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keadan</a:t>
            </a:r>
            <a:r>
              <a:rPr lang="en-US" dirty="0"/>
              <a:t> yang </a:t>
            </a:r>
            <a:r>
              <a:rPr lang="en-US" dirty="0" err="1"/>
              <a:t>sehat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 smtClean="0"/>
              <a:t>kecacatan</a:t>
            </a:r>
            <a:r>
              <a:rPr lang="id-ID" dirty="0" smtClean="0"/>
              <a:t>.</a:t>
            </a:r>
          </a:p>
          <a:p>
            <a:pPr marL="0" indent="0" algn="just">
              <a:buNone/>
            </a:pPr>
            <a:r>
              <a:rPr lang="id-ID" dirty="0" smtClean="0"/>
              <a:t>	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smtClean="0"/>
              <a:t>maternal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diketahui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 smtClean="0"/>
              <a:t>hamil</a:t>
            </a:r>
            <a:r>
              <a:rPr lang="en-US" dirty="0" smtClean="0"/>
              <a:t> </a:t>
            </a:r>
            <a:r>
              <a:rPr lang="en-US" dirty="0" err="1" smtClean="0"/>
              <a:t>khususnya</a:t>
            </a:r>
            <a:r>
              <a:rPr lang="en-US" dirty="0" smtClean="0"/>
              <a:t> agar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kehamilan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persalinan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yang </a:t>
            </a:r>
            <a:r>
              <a:rPr lang="en-US" dirty="0" err="1" smtClean="0"/>
              <a:t>diinginkan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diluar</a:t>
            </a:r>
            <a:r>
              <a:rPr lang="en-US" dirty="0" smtClean="0"/>
              <a:t> </a:t>
            </a:r>
            <a:r>
              <a:rPr lang="en-US" dirty="0" err="1" smtClean="0"/>
              <a:t>kehendak</a:t>
            </a:r>
            <a:r>
              <a:rPr lang="en-US" dirty="0" smtClean="0"/>
              <a:t>.</a:t>
            </a:r>
            <a:endParaRPr lang="id-ID" dirty="0" smtClean="0"/>
          </a:p>
          <a:p>
            <a:pPr marL="0" indent="0"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1214422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Preeclampsia </a:t>
            </a:r>
            <a:r>
              <a:rPr lang="en-US" sz="3200" dirty="0" err="1" smtClean="0"/>
              <a:t>digolongkan</a:t>
            </a:r>
            <a:r>
              <a:rPr lang="en-US" sz="3200" dirty="0" smtClean="0"/>
              <a:t> preeclampsia </a:t>
            </a:r>
            <a:r>
              <a:rPr lang="en-US" sz="3200" dirty="0" err="1" smtClean="0"/>
              <a:t>berat</a:t>
            </a:r>
            <a:r>
              <a:rPr lang="en-US" sz="3200" dirty="0" smtClean="0"/>
              <a:t> </a:t>
            </a:r>
            <a:r>
              <a:rPr lang="en-US" sz="3200" dirty="0" err="1" smtClean="0"/>
              <a:t>bila</a:t>
            </a:r>
            <a:r>
              <a:rPr lang="en-US" sz="3200" dirty="0" smtClean="0"/>
              <a:t> </a:t>
            </a:r>
            <a:r>
              <a:rPr lang="en-US" sz="3200" dirty="0" err="1" smtClean="0"/>
              <a:t>ditemukan</a:t>
            </a:r>
            <a:r>
              <a:rPr lang="en-US" sz="3200" dirty="0" smtClean="0"/>
              <a:t> </a:t>
            </a:r>
            <a:r>
              <a:rPr lang="en-US" sz="3200" dirty="0" err="1" smtClean="0"/>
              <a:t>satu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lebih</a:t>
            </a:r>
            <a:r>
              <a:rPr lang="en-US" sz="3200" dirty="0" smtClean="0"/>
              <a:t> </a:t>
            </a:r>
            <a:r>
              <a:rPr lang="en-US" sz="3200" dirty="0" err="1" smtClean="0"/>
              <a:t>gejala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berikut</a:t>
            </a:r>
            <a:r>
              <a:rPr lang="en-US" sz="3200" dirty="0" smtClean="0"/>
              <a:t>:</a:t>
            </a:r>
            <a:r>
              <a:rPr lang="id-ID" sz="3200" dirty="0" smtClean="0"/>
              <a:t/>
            </a:r>
            <a:br>
              <a:rPr lang="id-ID" sz="3200" dirty="0" smtClean="0"/>
            </a:b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3697295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US" dirty="0" err="1"/>
              <a:t>Tekanan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 </a:t>
            </a:r>
            <a:r>
              <a:rPr lang="en-US" dirty="0" err="1"/>
              <a:t>sistolik</a:t>
            </a:r>
            <a:r>
              <a:rPr lang="en-US" dirty="0"/>
              <a:t> ≥ 160 mmHg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tekanan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 diastolic ≥ 110 mmHg. </a:t>
            </a:r>
            <a:r>
              <a:rPr lang="en-US" dirty="0" err="1"/>
              <a:t>Tekanan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menurun</a:t>
            </a:r>
            <a:r>
              <a:rPr lang="en-US" dirty="0"/>
              <a:t>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hamil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dirawat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menjalani</a:t>
            </a:r>
            <a:r>
              <a:rPr lang="en-US" dirty="0"/>
              <a:t> </a:t>
            </a:r>
            <a:r>
              <a:rPr lang="en-US" dirty="0" err="1"/>
              <a:t>tirah</a:t>
            </a:r>
            <a:r>
              <a:rPr lang="en-US" dirty="0"/>
              <a:t> baring.</a:t>
            </a:r>
            <a:endParaRPr lang="id-ID" dirty="0"/>
          </a:p>
          <a:p>
            <a:pPr lvl="0"/>
            <a:r>
              <a:rPr lang="en-US" dirty="0" err="1"/>
              <a:t>Proteinuria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5 g/24 jam </a:t>
            </a:r>
            <a:r>
              <a:rPr lang="en-US" dirty="0" err="1"/>
              <a:t>atau</a:t>
            </a:r>
            <a:r>
              <a:rPr lang="en-US" dirty="0"/>
              <a:t> 4+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kualitatif</a:t>
            </a:r>
            <a:r>
              <a:rPr lang="en-US" dirty="0"/>
              <a:t>.</a:t>
            </a:r>
            <a:endParaRPr lang="id-ID" dirty="0"/>
          </a:p>
          <a:p>
            <a:pPr lvl="0"/>
            <a:r>
              <a:rPr lang="en-US" dirty="0" err="1"/>
              <a:t>Oliguria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urin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500 cc/24 jam.</a:t>
            </a:r>
            <a:endParaRPr lang="id-ID" dirty="0"/>
          </a:p>
          <a:p>
            <a:pPr lvl="0"/>
            <a:r>
              <a:rPr lang="en-US" dirty="0" err="1"/>
              <a:t>Kenaikan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kreatinin</a:t>
            </a:r>
            <a:r>
              <a:rPr lang="en-US" dirty="0"/>
              <a:t> plasma.</a:t>
            </a:r>
            <a:endParaRPr lang="id-ID" dirty="0"/>
          </a:p>
          <a:p>
            <a:pPr lvl="0"/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visus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serebal</a:t>
            </a:r>
            <a:r>
              <a:rPr lang="en-US" dirty="0"/>
              <a:t>: </a:t>
            </a:r>
            <a:r>
              <a:rPr lang="en-US" dirty="0" err="1"/>
              <a:t>penurunan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, </a:t>
            </a:r>
            <a:r>
              <a:rPr lang="en-US" dirty="0" err="1"/>
              <a:t>nyeri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, </a:t>
            </a:r>
            <a:r>
              <a:rPr lang="en-US" dirty="0" err="1"/>
              <a:t>skotoma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kabur</a:t>
            </a:r>
            <a:r>
              <a:rPr lang="en-US" dirty="0"/>
              <a:t>.</a:t>
            </a:r>
            <a:endParaRPr lang="id-ID" dirty="0"/>
          </a:p>
          <a:p>
            <a:pPr lvl="0"/>
            <a:r>
              <a:rPr lang="en-US" dirty="0" err="1"/>
              <a:t>Nyeri</a:t>
            </a:r>
            <a:r>
              <a:rPr lang="en-US" dirty="0"/>
              <a:t> </a:t>
            </a:r>
            <a:r>
              <a:rPr lang="en-US" dirty="0" err="1"/>
              <a:t>epigastrium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nyeri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kuadran</a:t>
            </a:r>
            <a:r>
              <a:rPr lang="en-US" dirty="0"/>
              <a:t> </a:t>
            </a:r>
            <a:r>
              <a:rPr lang="en-US" dirty="0" err="1"/>
              <a:t>kanan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abdomen (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terganggunya</a:t>
            </a:r>
            <a:r>
              <a:rPr lang="en-US" dirty="0"/>
              <a:t> </a:t>
            </a:r>
            <a:r>
              <a:rPr lang="en-US" dirty="0" err="1"/>
              <a:t>kapsul</a:t>
            </a:r>
            <a:r>
              <a:rPr lang="en-US" dirty="0"/>
              <a:t> </a:t>
            </a:r>
            <a:r>
              <a:rPr lang="en-US" dirty="0" err="1"/>
              <a:t>glisson</a:t>
            </a:r>
            <a:r>
              <a:rPr lang="en-US" dirty="0"/>
              <a:t>).</a:t>
            </a:r>
            <a:endParaRPr lang="id-ID" dirty="0"/>
          </a:p>
          <a:p>
            <a:pPr lvl="0"/>
            <a:r>
              <a:rPr lang="en-US" dirty="0"/>
              <a:t>Edema </a:t>
            </a:r>
            <a:r>
              <a:rPr lang="en-US" dirty="0" err="1"/>
              <a:t>paru-paru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sianosis</a:t>
            </a:r>
            <a:endParaRPr lang="id-ID" dirty="0"/>
          </a:p>
          <a:p>
            <a:pPr lvl="0"/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janin</a:t>
            </a:r>
            <a:r>
              <a:rPr lang="en-US" dirty="0"/>
              <a:t> intrauterine yang </a:t>
            </a:r>
            <a:r>
              <a:rPr lang="en-US" dirty="0" err="1"/>
              <a:t>terhambat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Eklampsia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Eklampsia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akut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penderita</a:t>
            </a:r>
            <a:r>
              <a:rPr lang="en-US" dirty="0"/>
              <a:t> preeclampsia, yang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kejang</a:t>
            </a:r>
            <a:r>
              <a:rPr lang="en-US" dirty="0"/>
              <a:t> </a:t>
            </a:r>
            <a:r>
              <a:rPr lang="en-US" dirty="0" err="1"/>
              <a:t>menyeluruh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koma.Sama</a:t>
            </a:r>
            <a:r>
              <a:rPr lang="en-US" dirty="0"/>
              <a:t> </a:t>
            </a:r>
            <a:r>
              <a:rPr lang="en-US" dirty="0" err="1"/>
              <a:t>halnya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preeclampsia, </a:t>
            </a:r>
            <a:r>
              <a:rPr lang="en-US" dirty="0" err="1"/>
              <a:t>eklampsia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ante, intra, </a:t>
            </a:r>
            <a:r>
              <a:rPr lang="en-US" dirty="0" err="1"/>
              <a:t>dan</a:t>
            </a:r>
            <a:r>
              <a:rPr lang="en-US" dirty="0"/>
              <a:t> postpartum. </a:t>
            </a:r>
            <a:r>
              <a:rPr lang="en-US" dirty="0" err="1"/>
              <a:t>Eklampsia</a:t>
            </a:r>
            <a:r>
              <a:rPr lang="en-US" dirty="0"/>
              <a:t> postpartum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24 jam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persalinan</a:t>
            </a:r>
            <a:endParaRPr lang="id-ID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Kejang-kejang</a:t>
            </a:r>
            <a:r>
              <a:rPr lang="en-US" dirty="0"/>
              <a:t>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kejang</a:t>
            </a:r>
            <a:r>
              <a:rPr lang="en-US" dirty="0"/>
              <a:t> </a:t>
            </a:r>
            <a:r>
              <a:rPr lang="en-US" dirty="0" err="1"/>
              <a:t>tonik.Kejang</a:t>
            </a:r>
            <a:r>
              <a:rPr lang="en-US" dirty="0"/>
              <a:t> </a:t>
            </a:r>
            <a:r>
              <a:rPr lang="en-US" dirty="0" err="1"/>
              <a:t>tonik</a:t>
            </a:r>
            <a:r>
              <a:rPr lang="en-US" dirty="0"/>
              <a:t> </a:t>
            </a:r>
            <a:r>
              <a:rPr lang="en-US" dirty="0" err="1"/>
              <a:t>disusul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kejang</a:t>
            </a:r>
            <a:r>
              <a:rPr lang="en-US" dirty="0"/>
              <a:t> </a:t>
            </a:r>
            <a:r>
              <a:rPr lang="en-US" dirty="0" err="1"/>
              <a:t>klonik</a:t>
            </a:r>
            <a:r>
              <a:rPr lang="en-US" dirty="0"/>
              <a:t>. Lama </a:t>
            </a:r>
            <a:r>
              <a:rPr lang="en-US" dirty="0" err="1"/>
              <a:t>kejang</a:t>
            </a:r>
            <a:r>
              <a:rPr lang="en-US" dirty="0"/>
              <a:t> </a:t>
            </a:r>
            <a:r>
              <a:rPr lang="en-US" dirty="0" err="1"/>
              <a:t>klonik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1 </a:t>
            </a:r>
            <a:r>
              <a:rPr lang="en-US" dirty="0" err="1"/>
              <a:t>menit</a:t>
            </a:r>
            <a:r>
              <a:rPr lang="en-US" dirty="0"/>
              <a:t>,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berangsur-angsur</a:t>
            </a:r>
            <a:r>
              <a:rPr lang="en-US" dirty="0"/>
              <a:t> </a:t>
            </a:r>
            <a:r>
              <a:rPr lang="en-US" dirty="0" err="1"/>
              <a:t>kontraksi</a:t>
            </a:r>
            <a:r>
              <a:rPr lang="en-US" dirty="0"/>
              <a:t> </a:t>
            </a:r>
            <a:r>
              <a:rPr lang="en-US" dirty="0" err="1"/>
              <a:t>melemah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akhirnya</a:t>
            </a:r>
            <a:r>
              <a:rPr lang="en-US" dirty="0"/>
              <a:t> </a:t>
            </a:r>
            <a:r>
              <a:rPr lang="en-US" dirty="0" err="1"/>
              <a:t>berhenti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penderita</a:t>
            </a:r>
            <a:r>
              <a:rPr lang="en-US" dirty="0"/>
              <a:t> </a:t>
            </a:r>
            <a:r>
              <a:rPr lang="en-US" dirty="0" err="1"/>
              <a:t>jatuh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koma</a:t>
            </a:r>
            <a:r>
              <a:rPr lang="en-US" dirty="0"/>
              <a:t>. </a:t>
            </a:r>
            <a:r>
              <a:rPr lang="en-US" dirty="0" err="1"/>
              <a:t>Koma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kejang</a:t>
            </a:r>
            <a:r>
              <a:rPr lang="en-US" dirty="0"/>
              <a:t>, </a:t>
            </a:r>
            <a:r>
              <a:rPr lang="en-US" dirty="0" err="1"/>
              <a:t>berlangsung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bervariasi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segera</a:t>
            </a:r>
            <a:r>
              <a:rPr lang="en-US" dirty="0"/>
              <a:t>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obat-obat</a:t>
            </a:r>
            <a:r>
              <a:rPr lang="en-US" dirty="0"/>
              <a:t> </a:t>
            </a:r>
            <a:r>
              <a:rPr lang="en-US" dirty="0" err="1"/>
              <a:t>antikejang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segera</a:t>
            </a:r>
            <a:r>
              <a:rPr lang="en-US" dirty="0"/>
              <a:t> </a:t>
            </a:r>
            <a:r>
              <a:rPr lang="en-US" dirty="0" err="1"/>
              <a:t>disusul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episode </a:t>
            </a:r>
            <a:r>
              <a:rPr lang="en-US" dirty="0" err="1"/>
              <a:t>kejang</a:t>
            </a:r>
            <a:r>
              <a:rPr lang="en-US" dirty="0"/>
              <a:t> </a:t>
            </a:r>
            <a:r>
              <a:rPr lang="en-US" dirty="0" err="1" smtClean="0"/>
              <a:t>berikutnya</a:t>
            </a:r>
            <a:r>
              <a:rPr lang="id-ID" dirty="0" smtClean="0"/>
              <a:t>. </a:t>
            </a:r>
            <a:r>
              <a:rPr lang="en-US" dirty="0" err="1"/>
              <a:t>Penderita</a:t>
            </a:r>
            <a:r>
              <a:rPr lang="en-US" dirty="0"/>
              <a:t> yang </a:t>
            </a:r>
            <a:r>
              <a:rPr lang="en-US" dirty="0" err="1"/>
              <a:t>sadar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koma</a:t>
            </a:r>
            <a:r>
              <a:rPr lang="en-US" dirty="0"/>
              <a:t>,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disorientasi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sedikit</a:t>
            </a:r>
            <a:r>
              <a:rPr lang="en-US" dirty="0"/>
              <a:t> </a:t>
            </a:r>
            <a:r>
              <a:rPr lang="en-US" dirty="0" err="1"/>
              <a:t>gelisah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Hipertensi</a:t>
            </a:r>
            <a:r>
              <a:rPr lang="en-US" b="1" dirty="0"/>
              <a:t> </a:t>
            </a:r>
            <a:r>
              <a:rPr lang="en-US" b="1" dirty="0" err="1"/>
              <a:t>kronik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Hipertensi</a:t>
            </a:r>
            <a:r>
              <a:rPr lang="en-US" dirty="0"/>
              <a:t> </a:t>
            </a:r>
            <a:r>
              <a:rPr lang="en-US" dirty="0" err="1"/>
              <a:t>kronik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kehamilan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hipertensi</a:t>
            </a:r>
            <a:r>
              <a:rPr lang="en-US" dirty="0"/>
              <a:t> yang </a:t>
            </a:r>
            <a:r>
              <a:rPr lang="en-US" dirty="0" err="1"/>
              <a:t>didapatkan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timbulnya</a:t>
            </a:r>
            <a:r>
              <a:rPr lang="en-US" dirty="0"/>
              <a:t> </a:t>
            </a:r>
            <a:r>
              <a:rPr lang="en-US" dirty="0" err="1"/>
              <a:t>kehamilan</a:t>
            </a:r>
            <a:r>
              <a:rPr lang="en-US" dirty="0"/>
              <a:t>.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hipertensi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kehamilan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hipertensi</a:t>
            </a:r>
            <a:r>
              <a:rPr lang="en-US" dirty="0"/>
              <a:t> </a:t>
            </a:r>
            <a:r>
              <a:rPr lang="en-US" dirty="0" err="1"/>
              <a:t>kronik</a:t>
            </a:r>
            <a:r>
              <a:rPr lang="en-US" dirty="0"/>
              <a:t>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didapatkan</a:t>
            </a:r>
            <a:r>
              <a:rPr lang="en-US" dirty="0"/>
              <a:t> </a:t>
            </a:r>
            <a:r>
              <a:rPr lang="en-US" dirty="0" err="1"/>
              <a:t>tekanan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 </a:t>
            </a:r>
            <a:r>
              <a:rPr lang="en-US" dirty="0" err="1"/>
              <a:t>sistolik</a:t>
            </a:r>
            <a:r>
              <a:rPr lang="en-US" dirty="0"/>
              <a:t> 140 mmHg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tekanan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 diastolic ≥ 90 mmHg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umur</a:t>
            </a:r>
            <a:r>
              <a:rPr lang="en-US" dirty="0"/>
              <a:t> </a:t>
            </a:r>
            <a:r>
              <a:rPr lang="en-US" dirty="0" err="1"/>
              <a:t>kehamilan</a:t>
            </a:r>
            <a:r>
              <a:rPr lang="en-US" dirty="0"/>
              <a:t> 20 </a:t>
            </a:r>
            <a:r>
              <a:rPr lang="en-US" dirty="0" err="1" smtClean="0"/>
              <a:t>minggu</a:t>
            </a:r>
            <a:r>
              <a:rPr lang="id-ID" dirty="0" smtClean="0"/>
              <a:t>. </a:t>
            </a:r>
            <a:endParaRPr lang="id-ID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Ciri-ciri</a:t>
            </a:r>
            <a:r>
              <a:rPr lang="en-US" dirty="0"/>
              <a:t> </a:t>
            </a:r>
            <a:r>
              <a:rPr lang="en-US" dirty="0" err="1"/>
              <a:t>hipertensi</a:t>
            </a:r>
            <a:r>
              <a:rPr lang="en-US" dirty="0"/>
              <a:t> </a:t>
            </a:r>
            <a:r>
              <a:rPr lang="en-US" dirty="0" err="1"/>
              <a:t>kronik</a:t>
            </a:r>
            <a:r>
              <a:rPr lang="en-US" dirty="0"/>
              <a:t> : </a:t>
            </a:r>
            <a:r>
              <a:rPr lang="en-US" dirty="0" err="1"/>
              <a:t>umur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relative </a:t>
            </a:r>
            <a:r>
              <a:rPr lang="en-US" dirty="0" err="1"/>
              <a:t>tua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35 </a:t>
            </a:r>
            <a:r>
              <a:rPr lang="en-US" dirty="0" err="1"/>
              <a:t>tahun</a:t>
            </a:r>
            <a:r>
              <a:rPr lang="en-US" dirty="0"/>
              <a:t>, </a:t>
            </a:r>
            <a:r>
              <a:rPr lang="en-US" dirty="0" err="1"/>
              <a:t>tekanan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,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ditemukan</a:t>
            </a:r>
            <a:r>
              <a:rPr lang="en-US" dirty="0"/>
              <a:t> </a:t>
            </a:r>
            <a:r>
              <a:rPr lang="en-US" dirty="0" err="1"/>
              <a:t>kelainan</a:t>
            </a:r>
            <a:r>
              <a:rPr lang="en-US" dirty="0"/>
              <a:t> </a:t>
            </a:r>
            <a:r>
              <a:rPr lang="en-US" dirty="0" err="1"/>
              <a:t>jantung</a:t>
            </a:r>
            <a:r>
              <a:rPr lang="en-US" dirty="0"/>
              <a:t> </a:t>
            </a:r>
            <a:r>
              <a:rPr lang="en-US" dirty="0" err="1"/>
              <a:t>ginjal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diabetes mellitus, </a:t>
            </a:r>
            <a:r>
              <a:rPr lang="en-US" dirty="0" err="1"/>
              <a:t>obesitas</a:t>
            </a:r>
            <a:r>
              <a:rPr lang="en-US" dirty="0"/>
              <a:t>, </a:t>
            </a:r>
            <a:r>
              <a:rPr lang="en-US" dirty="0" err="1"/>
              <a:t>penggunanaan</a:t>
            </a:r>
            <a:r>
              <a:rPr lang="en-US" dirty="0"/>
              <a:t> </a:t>
            </a:r>
            <a:r>
              <a:rPr lang="en-US" dirty="0" err="1"/>
              <a:t>obat-obat</a:t>
            </a:r>
            <a:r>
              <a:rPr lang="en-US" dirty="0"/>
              <a:t> </a:t>
            </a:r>
            <a:r>
              <a:rPr lang="en-US" dirty="0" err="1"/>
              <a:t>antihipertensi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kehamilan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Dampak</a:t>
            </a:r>
            <a:r>
              <a:rPr lang="en-US" b="1" dirty="0"/>
              <a:t> </a:t>
            </a:r>
            <a:r>
              <a:rPr lang="en-US" b="1" dirty="0" err="1"/>
              <a:t>hipertensi</a:t>
            </a:r>
            <a:r>
              <a:rPr lang="en-US" b="1" dirty="0"/>
              <a:t> </a:t>
            </a:r>
            <a:r>
              <a:rPr lang="en-US" b="1" dirty="0" err="1"/>
              <a:t>kronik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</a:t>
            </a:r>
            <a:r>
              <a:rPr lang="en-US" b="1" dirty="0" err="1"/>
              <a:t>kehamilan</a:t>
            </a:r>
            <a:r>
              <a:rPr lang="en-US" b="1" dirty="0"/>
              <a:t> :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perempuan</a:t>
            </a:r>
            <a:r>
              <a:rPr lang="en-US" dirty="0"/>
              <a:t> </a:t>
            </a:r>
            <a:r>
              <a:rPr lang="en-US" dirty="0" err="1"/>
              <a:t>hamil</a:t>
            </a:r>
            <a:r>
              <a:rPr lang="en-US" dirty="0"/>
              <a:t>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monoterapi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hipertensinya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hipertensi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terkendali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hipertensi</a:t>
            </a:r>
            <a:r>
              <a:rPr lang="en-US" dirty="0"/>
              <a:t> </a:t>
            </a:r>
            <a:r>
              <a:rPr lang="en-US" dirty="0" err="1"/>
              <a:t>kronik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berpengaruh</a:t>
            </a:r>
            <a:r>
              <a:rPr lang="en-US" dirty="0"/>
              <a:t> </a:t>
            </a:r>
            <a:r>
              <a:rPr lang="en-US" dirty="0" err="1"/>
              <a:t>buruk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kehamilan</a:t>
            </a:r>
            <a:r>
              <a:rPr lang="en-US" dirty="0"/>
              <a:t>, </a:t>
            </a:r>
            <a:r>
              <a:rPr lang="en-US" dirty="0" err="1"/>
              <a:t>meski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solusio</a:t>
            </a:r>
            <a:r>
              <a:rPr lang="en-US" dirty="0"/>
              <a:t> </a:t>
            </a:r>
            <a:r>
              <a:rPr lang="en-US" dirty="0" err="1"/>
              <a:t>plasenta</a:t>
            </a:r>
            <a:r>
              <a:rPr lang="en-US" dirty="0"/>
              <a:t>, </a:t>
            </a:r>
            <a:r>
              <a:rPr lang="en-US" dirty="0" err="1"/>
              <a:t>ataupun</a:t>
            </a:r>
            <a:r>
              <a:rPr lang="en-US" dirty="0"/>
              <a:t> superimposed preeclampsia</a:t>
            </a:r>
            <a:endParaRPr lang="id-ID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21442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Hipertensi</a:t>
            </a:r>
            <a:r>
              <a:rPr lang="en-US" b="1" dirty="0"/>
              <a:t> </a:t>
            </a:r>
            <a:r>
              <a:rPr lang="en-US" b="1" dirty="0" err="1"/>
              <a:t>kronik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superimposed preeclampsia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Diagnosis superimposed preeclampsia </a:t>
            </a:r>
            <a:r>
              <a:rPr lang="en-US" dirty="0" err="1"/>
              <a:t>sulit</a:t>
            </a:r>
            <a:r>
              <a:rPr lang="en-US" dirty="0"/>
              <a:t>, </a:t>
            </a:r>
            <a:r>
              <a:rPr lang="en-US" dirty="0" err="1"/>
              <a:t>apalagi</a:t>
            </a:r>
            <a:r>
              <a:rPr lang="en-US" dirty="0"/>
              <a:t> </a:t>
            </a:r>
            <a:r>
              <a:rPr lang="en-US" dirty="0" err="1"/>
              <a:t>hipertensi</a:t>
            </a:r>
            <a:r>
              <a:rPr lang="en-US" dirty="0"/>
              <a:t> </a:t>
            </a:r>
            <a:r>
              <a:rPr lang="en-US" dirty="0" err="1"/>
              <a:t>kronik</a:t>
            </a:r>
            <a:r>
              <a:rPr lang="en-US" dirty="0"/>
              <a:t>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kelainan</a:t>
            </a:r>
            <a:r>
              <a:rPr lang="en-US" dirty="0"/>
              <a:t> </a:t>
            </a:r>
            <a:r>
              <a:rPr lang="en-US" dirty="0" err="1"/>
              <a:t>ginjal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proteinuria</a:t>
            </a:r>
            <a:r>
              <a:rPr lang="en-US" dirty="0"/>
              <a:t>. </a:t>
            </a:r>
            <a:endParaRPr lang="id-ID" dirty="0" smtClean="0"/>
          </a:p>
          <a:p>
            <a:pPr algn="just">
              <a:buNone/>
            </a:pPr>
            <a:r>
              <a:rPr lang="id-ID" dirty="0"/>
              <a:t> </a:t>
            </a:r>
            <a:r>
              <a:rPr lang="id-ID" dirty="0" smtClean="0"/>
              <a:t>	</a:t>
            </a:r>
            <a:r>
              <a:rPr lang="en-US" dirty="0" err="1" smtClean="0"/>
              <a:t>Tanda-tanda</a:t>
            </a:r>
            <a:r>
              <a:rPr lang="en-US" dirty="0" smtClean="0"/>
              <a:t> </a:t>
            </a:r>
            <a:r>
              <a:rPr lang="en-US" dirty="0"/>
              <a:t>superimposed preeclampsia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hipertensi</a:t>
            </a:r>
            <a:r>
              <a:rPr lang="en-US" dirty="0"/>
              <a:t> </a:t>
            </a:r>
            <a:r>
              <a:rPr lang="en-US" dirty="0" err="1"/>
              <a:t>kronik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a)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proteinuria</a:t>
            </a:r>
            <a:r>
              <a:rPr lang="en-US" dirty="0"/>
              <a:t>, </a:t>
            </a:r>
            <a:r>
              <a:rPr lang="en-US" dirty="0" err="1"/>
              <a:t>gejala-gejala</a:t>
            </a:r>
            <a:r>
              <a:rPr lang="en-US" dirty="0"/>
              <a:t> neurologic, </a:t>
            </a:r>
            <a:r>
              <a:rPr lang="en-US" dirty="0" err="1"/>
              <a:t>nyeri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hebat</a:t>
            </a:r>
            <a:r>
              <a:rPr lang="en-US" dirty="0"/>
              <a:t>, </a:t>
            </a:r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visus</a:t>
            </a:r>
            <a:r>
              <a:rPr lang="en-US" dirty="0"/>
              <a:t>, edema </a:t>
            </a:r>
            <a:r>
              <a:rPr lang="en-US" dirty="0" err="1"/>
              <a:t>patologik</a:t>
            </a:r>
            <a:r>
              <a:rPr lang="en-US" dirty="0"/>
              <a:t> yang </a:t>
            </a:r>
            <a:r>
              <a:rPr lang="en-US" dirty="0" err="1"/>
              <a:t>menyeluruh</a:t>
            </a:r>
            <a:r>
              <a:rPr lang="en-US" dirty="0"/>
              <a:t>, </a:t>
            </a:r>
            <a:r>
              <a:rPr lang="en-US" dirty="0" err="1"/>
              <a:t>oliguria</a:t>
            </a:r>
            <a:r>
              <a:rPr lang="en-US" dirty="0"/>
              <a:t>, edema </a:t>
            </a:r>
            <a:r>
              <a:rPr lang="en-US" dirty="0" err="1"/>
              <a:t>paru</a:t>
            </a:r>
            <a:r>
              <a:rPr lang="en-US" dirty="0"/>
              <a:t>. b) </a:t>
            </a:r>
            <a:r>
              <a:rPr lang="en-US" dirty="0" err="1"/>
              <a:t>kelainan</a:t>
            </a:r>
            <a:r>
              <a:rPr lang="en-US" dirty="0"/>
              <a:t> </a:t>
            </a:r>
            <a:r>
              <a:rPr lang="en-US" dirty="0" err="1"/>
              <a:t>laboratorium</a:t>
            </a:r>
            <a:r>
              <a:rPr lang="en-US" dirty="0"/>
              <a:t> :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kenaikan</a:t>
            </a:r>
            <a:r>
              <a:rPr lang="en-US" dirty="0"/>
              <a:t> serum </a:t>
            </a:r>
            <a:r>
              <a:rPr lang="en-US" dirty="0" err="1"/>
              <a:t>kreatinin</a:t>
            </a:r>
            <a:r>
              <a:rPr lang="en-US" dirty="0"/>
              <a:t>, </a:t>
            </a:r>
            <a:r>
              <a:rPr lang="en-US" dirty="0" err="1"/>
              <a:t>trombositopenia</a:t>
            </a:r>
            <a:r>
              <a:rPr lang="en-US" dirty="0"/>
              <a:t>, </a:t>
            </a:r>
            <a:r>
              <a:rPr lang="en-US" dirty="0" err="1"/>
              <a:t>kenaikan</a:t>
            </a:r>
            <a:r>
              <a:rPr lang="en-US" dirty="0"/>
              <a:t> </a:t>
            </a:r>
            <a:r>
              <a:rPr lang="en-US" dirty="0" err="1"/>
              <a:t>transminase</a:t>
            </a:r>
            <a:r>
              <a:rPr lang="en-US" dirty="0"/>
              <a:t> serum </a:t>
            </a:r>
            <a:r>
              <a:rPr lang="en-US" dirty="0" err="1"/>
              <a:t>hepar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  </a:t>
            </a:r>
            <a:r>
              <a:rPr lang="id-ID" b="1" dirty="0"/>
              <a:t>Ketuban pecah dini (KPD)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Selaput</a:t>
            </a:r>
            <a:r>
              <a:rPr lang="en-US" dirty="0"/>
              <a:t> </a:t>
            </a:r>
            <a:r>
              <a:rPr lang="en-US" dirty="0" err="1"/>
              <a:t>ketuban</a:t>
            </a:r>
            <a:r>
              <a:rPr lang="en-US" dirty="0"/>
              <a:t> yang </a:t>
            </a:r>
            <a:r>
              <a:rPr lang="en-US" dirty="0" err="1"/>
              <a:t>membatasi</a:t>
            </a:r>
            <a:r>
              <a:rPr lang="en-US" dirty="0"/>
              <a:t> </a:t>
            </a:r>
            <a:r>
              <a:rPr lang="en-US" dirty="0" err="1"/>
              <a:t>rongga</a:t>
            </a:r>
            <a:r>
              <a:rPr lang="en-US" dirty="0"/>
              <a:t> amnion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amnion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korion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ikatannya.Lapisan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sel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sel</a:t>
            </a:r>
            <a:r>
              <a:rPr lang="en-US" dirty="0"/>
              <a:t> </a:t>
            </a:r>
            <a:r>
              <a:rPr lang="en-US" dirty="0" err="1"/>
              <a:t>epitel</a:t>
            </a:r>
            <a:r>
              <a:rPr lang="en-US" dirty="0"/>
              <a:t>, </a:t>
            </a:r>
            <a:r>
              <a:rPr lang="en-US" dirty="0" err="1"/>
              <a:t>sel</a:t>
            </a:r>
            <a:r>
              <a:rPr lang="en-US" dirty="0"/>
              <a:t> </a:t>
            </a:r>
            <a:r>
              <a:rPr lang="en-US" dirty="0" err="1"/>
              <a:t>mesenkim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sel</a:t>
            </a:r>
            <a:r>
              <a:rPr lang="en-US" dirty="0"/>
              <a:t> </a:t>
            </a:r>
            <a:r>
              <a:rPr lang="en-US" dirty="0" err="1"/>
              <a:t>trofoblas</a:t>
            </a:r>
            <a:r>
              <a:rPr lang="en-US" dirty="0"/>
              <a:t> yang </a:t>
            </a:r>
            <a:r>
              <a:rPr lang="en-US" dirty="0" err="1"/>
              <a:t>terikat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kolagen.Selaput</a:t>
            </a:r>
            <a:r>
              <a:rPr lang="en-US" dirty="0"/>
              <a:t> </a:t>
            </a:r>
            <a:r>
              <a:rPr lang="en-US" dirty="0" err="1"/>
              <a:t>ketuban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air </a:t>
            </a:r>
            <a:r>
              <a:rPr lang="en-US" dirty="0" err="1"/>
              <a:t>ketuban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melindungi</a:t>
            </a:r>
            <a:r>
              <a:rPr lang="en-US" dirty="0"/>
              <a:t> </a:t>
            </a:r>
            <a:r>
              <a:rPr lang="en-US" dirty="0" err="1"/>
              <a:t>janin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infeksi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Ketuban</a:t>
            </a:r>
            <a:r>
              <a:rPr lang="en-US" dirty="0"/>
              <a:t> </a:t>
            </a:r>
            <a:r>
              <a:rPr lang="en-US" dirty="0" err="1"/>
              <a:t>Pecah</a:t>
            </a:r>
            <a:r>
              <a:rPr lang="en-US" dirty="0"/>
              <a:t> </a:t>
            </a:r>
            <a:r>
              <a:rPr lang="en-US" dirty="0" err="1"/>
              <a:t>Dini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pecahnya</a:t>
            </a:r>
            <a:r>
              <a:rPr lang="en-US" dirty="0"/>
              <a:t> </a:t>
            </a:r>
            <a:r>
              <a:rPr lang="en-US" dirty="0" err="1"/>
              <a:t>selaput</a:t>
            </a:r>
            <a:r>
              <a:rPr lang="en-US" dirty="0"/>
              <a:t> </a:t>
            </a:r>
            <a:r>
              <a:rPr lang="en-US" dirty="0" err="1"/>
              <a:t>ketuban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persalinan</a:t>
            </a:r>
            <a:r>
              <a:rPr lang="en-US" dirty="0"/>
              <a:t>.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Ketuban</a:t>
            </a:r>
            <a:r>
              <a:rPr lang="en-US" dirty="0"/>
              <a:t> </a:t>
            </a:r>
            <a:r>
              <a:rPr lang="en-US" dirty="0" err="1"/>
              <a:t>Pecah</a:t>
            </a:r>
            <a:r>
              <a:rPr lang="en-US" dirty="0"/>
              <a:t> </a:t>
            </a:r>
            <a:r>
              <a:rPr lang="en-US" dirty="0" err="1"/>
              <a:t>Dini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</a:t>
            </a:r>
            <a:r>
              <a:rPr lang="en-US" dirty="0" err="1"/>
              <a:t>kehamilan</a:t>
            </a:r>
            <a:r>
              <a:rPr lang="en-US" dirty="0"/>
              <a:t> 37 </a:t>
            </a:r>
            <a:r>
              <a:rPr lang="en-US" dirty="0" err="1"/>
              <a:t>minggu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Ketuban</a:t>
            </a:r>
            <a:r>
              <a:rPr lang="en-US" dirty="0"/>
              <a:t> </a:t>
            </a:r>
            <a:r>
              <a:rPr lang="en-US" dirty="0" err="1"/>
              <a:t>Pecah</a:t>
            </a:r>
            <a:r>
              <a:rPr lang="en-US" dirty="0"/>
              <a:t> </a:t>
            </a:r>
            <a:r>
              <a:rPr lang="en-US" dirty="0" err="1"/>
              <a:t>Dini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kehamilan</a:t>
            </a:r>
            <a:r>
              <a:rPr lang="en-US" dirty="0"/>
              <a:t> premature.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normal 8-10 </a:t>
            </a:r>
            <a:r>
              <a:rPr lang="en-US" dirty="0" err="1"/>
              <a:t>perempuan</a:t>
            </a:r>
            <a:r>
              <a:rPr lang="en-US" dirty="0"/>
              <a:t> </a:t>
            </a:r>
            <a:r>
              <a:rPr lang="en-US" dirty="0" err="1"/>
              <a:t>hamil</a:t>
            </a:r>
            <a:r>
              <a:rPr lang="en-US" dirty="0"/>
              <a:t> </a:t>
            </a:r>
            <a:r>
              <a:rPr lang="en-US" dirty="0" err="1"/>
              <a:t>aterm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Ketuban</a:t>
            </a:r>
            <a:r>
              <a:rPr lang="en-US" dirty="0"/>
              <a:t> </a:t>
            </a:r>
            <a:r>
              <a:rPr lang="en-US" dirty="0" err="1"/>
              <a:t>Pecah</a:t>
            </a:r>
            <a:r>
              <a:rPr lang="en-US" dirty="0"/>
              <a:t> </a:t>
            </a:r>
            <a:r>
              <a:rPr lang="en-US" dirty="0" err="1"/>
              <a:t>Dini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Ketuban</a:t>
            </a:r>
            <a:r>
              <a:rPr lang="en-US" dirty="0"/>
              <a:t> </a:t>
            </a:r>
            <a:r>
              <a:rPr lang="en-US" dirty="0" err="1"/>
              <a:t>Pecah</a:t>
            </a:r>
            <a:r>
              <a:rPr lang="en-US" dirty="0"/>
              <a:t> </a:t>
            </a:r>
            <a:r>
              <a:rPr lang="en-US" dirty="0" err="1"/>
              <a:t>Dini</a:t>
            </a:r>
            <a:r>
              <a:rPr lang="en-US" dirty="0"/>
              <a:t> </a:t>
            </a:r>
            <a:r>
              <a:rPr lang="en-US" dirty="0" err="1"/>
              <a:t>Prematur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1% </a:t>
            </a:r>
            <a:r>
              <a:rPr lang="en-US" dirty="0" err="1"/>
              <a:t>kehamilan</a:t>
            </a:r>
            <a:r>
              <a:rPr lang="en-US" dirty="0"/>
              <a:t>. </a:t>
            </a:r>
            <a:r>
              <a:rPr lang="en-US" dirty="0" err="1"/>
              <a:t>Pecahnya</a:t>
            </a:r>
            <a:r>
              <a:rPr lang="en-US" dirty="0"/>
              <a:t> </a:t>
            </a:r>
            <a:r>
              <a:rPr lang="en-US" dirty="0" err="1"/>
              <a:t>selaput</a:t>
            </a:r>
            <a:r>
              <a:rPr lang="en-US" dirty="0"/>
              <a:t> </a:t>
            </a:r>
            <a:r>
              <a:rPr lang="en-US" dirty="0" err="1"/>
              <a:t>ketuban</a:t>
            </a:r>
            <a:r>
              <a:rPr lang="en-US" dirty="0"/>
              <a:t>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biokimia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kolagen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ekstra</a:t>
            </a:r>
            <a:r>
              <a:rPr lang="en-US" dirty="0"/>
              <a:t> </a:t>
            </a:r>
            <a:r>
              <a:rPr lang="en-US" dirty="0" err="1"/>
              <a:t>selular</a:t>
            </a:r>
            <a:r>
              <a:rPr lang="en-US" dirty="0"/>
              <a:t> amnion, </a:t>
            </a:r>
            <a:r>
              <a:rPr lang="en-US" dirty="0" err="1"/>
              <a:t>korion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apoptosis membrane </a:t>
            </a:r>
            <a:r>
              <a:rPr lang="en-US" dirty="0" err="1"/>
              <a:t>jannin</a:t>
            </a:r>
            <a:r>
              <a:rPr lang="en-US" dirty="0"/>
              <a:t>. Membrane </a:t>
            </a:r>
            <a:r>
              <a:rPr lang="en-US" dirty="0" err="1"/>
              <a:t>janin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desidua</a:t>
            </a:r>
            <a:r>
              <a:rPr lang="en-US" dirty="0"/>
              <a:t> </a:t>
            </a:r>
            <a:r>
              <a:rPr lang="en-US" dirty="0" err="1"/>
              <a:t>bereaksi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stimuli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infeksi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peregangan</a:t>
            </a:r>
            <a:r>
              <a:rPr lang="en-US" dirty="0"/>
              <a:t> </a:t>
            </a:r>
            <a:r>
              <a:rPr lang="en-US" dirty="0" err="1"/>
              <a:t>selaput</a:t>
            </a:r>
            <a:r>
              <a:rPr lang="en-US" dirty="0"/>
              <a:t> </a:t>
            </a:r>
            <a:r>
              <a:rPr lang="en-US" dirty="0" err="1"/>
              <a:t>ketuban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memproduksi</a:t>
            </a:r>
            <a:r>
              <a:rPr lang="en-US" dirty="0"/>
              <a:t> mediator </a:t>
            </a:r>
            <a:r>
              <a:rPr lang="en-US" dirty="0" err="1"/>
              <a:t>seperti</a:t>
            </a:r>
            <a:r>
              <a:rPr lang="en-US" dirty="0"/>
              <a:t> prostaglandin, </a:t>
            </a:r>
            <a:r>
              <a:rPr lang="en-US" dirty="0" err="1"/>
              <a:t>sitokini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protein hormone yang </a:t>
            </a:r>
            <a:r>
              <a:rPr lang="en-US" dirty="0" err="1"/>
              <a:t>merangsang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“matrix degrading enzyme”.</a:t>
            </a:r>
            <a:endParaRPr lang="id-ID" dirty="0"/>
          </a:p>
          <a:p>
            <a:endParaRPr lang="id-ID" dirty="0"/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d-ID" dirty="0" smtClean="0"/>
              <a:t>	</a:t>
            </a:r>
            <a:r>
              <a:rPr lang="en-US" dirty="0" smtClean="0"/>
              <a:t>Hal </a:t>
            </a:r>
            <a:r>
              <a:rPr lang="en-US" dirty="0"/>
              <a:t>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maternal </a:t>
            </a:r>
            <a:r>
              <a:rPr lang="en-US" dirty="0" err="1"/>
              <a:t>diantaranya</a:t>
            </a:r>
            <a:r>
              <a:rPr lang="en-US" dirty="0"/>
              <a:t> m</a:t>
            </a:r>
            <a:r>
              <a:rPr lang="id-ID" dirty="0"/>
              <a:t>enjaga personal higiene</a:t>
            </a:r>
            <a:r>
              <a:rPr lang="en-US" dirty="0"/>
              <a:t>, m</a:t>
            </a:r>
            <a:r>
              <a:rPr lang="id-ID" dirty="0"/>
              <a:t>engatur pola makan yang sehat dan bergizi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id-ID" dirty="0"/>
              <a:t>stirahat cukup</a:t>
            </a:r>
            <a:r>
              <a:rPr lang="en-US" dirty="0"/>
              <a:t>, o</a:t>
            </a:r>
            <a:r>
              <a:rPr lang="id-ID" dirty="0"/>
              <a:t>lahraga</a:t>
            </a:r>
            <a:r>
              <a:rPr lang="en-US" dirty="0"/>
              <a:t>, p</a:t>
            </a:r>
            <a:r>
              <a:rPr lang="id-ID" dirty="0"/>
              <a:t>eriksakan kandungan secara rutin</a:t>
            </a:r>
            <a:r>
              <a:rPr lang="en-US" dirty="0"/>
              <a:t>, m</a:t>
            </a:r>
            <a:r>
              <a:rPr lang="id-ID" dirty="0"/>
              <a:t>intalah resep obat khusus untuk ibu hamil</a:t>
            </a:r>
            <a:r>
              <a:rPr lang="en-US" dirty="0"/>
              <a:t>, t</a:t>
            </a:r>
            <a:r>
              <a:rPr lang="id-ID" dirty="0"/>
              <a:t>erhindar dari stress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s</a:t>
            </a:r>
            <a:r>
              <a:rPr lang="id-ID" dirty="0"/>
              <a:t>angat diperlukannya dukungan dari suami dan keluarga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Mekanisme</a:t>
            </a:r>
            <a:r>
              <a:rPr lang="en-US" b="1" dirty="0"/>
              <a:t> </a:t>
            </a:r>
            <a:r>
              <a:rPr lang="en-US" b="1" dirty="0" err="1"/>
              <a:t>Ketuban</a:t>
            </a:r>
            <a:r>
              <a:rPr lang="en-US" b="1" dirty="0"/>
              <a:t> </a:t>
            </a:r>
            <a:r>
              <a:rPr lang="en-US" b="1" dirty="0" err="1"/>
              <a:t>Pecah</a:t>
            </a:r>
            <a:r>
              <a:rPr lang="en-US" b="1" dirty="0"/>
              <a:t> </a:t>
            </a:r>
            <a:r>
              <a:rPr lang="en-US" b="1" dirty="0" err="1"/>
              <a:t>Dini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None/>
            </a:pPr>
            <a:r>
              <a:rPr lang="id-ID" dirty="0" smtClean="0"/>
              <a:t>	</a:t>
            </a:r>
            <a:r>
              <a:rPr lang="en-US" dirty="0" err="1" smtClean="0"/>
              <a:t>Ketuban</a:t>
            </a:r>
            <a:r>
              <a:rPr lang="en-US" dirty="0" smtClean="0"/>
              <a:t> </a:t>
            </a:r>
            <a:r>
              <a:rPr lang="en-US" dirty="0" err="1"/>
              <a:t>pecah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persalinann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kontraksi</a:t>
            </a:r>
            <a:r>
              <a:rPr lang="en-US" dirty="0"/>
              <a:t> uterus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peregangan</a:t>
            </a:r>
            <a:r>
              <a:rPr lang="en-US" dirty="0"/>
              <a:t> </a:t>
            </a:r>
            <a:r>
              <a:rPr lang="en-US" dirty="0" err="1"/>
              <a:t>berulang.Selaput</a:t>
            </a:r>
            <a:r>
              <a:rPr lang="en-US" dirty="0"/>
              <a:t> </a:t>
            </a:r>
            <a:r>
              <a:rPr lang="en-US" dirty="0" err="1"/>
              <a:t>ketuban</a:t>
            </a:r>
            <a:r>
              <a:rPr lang="en-US" dirty="0"/>
              <a:t> </a:t>
            </a:r>
            <a:r>
              <a:rPr lang="en-US" dirty="0" err="1"/>
              <a:t>pecah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biokimia</a:t>
            </a:r>
            <a:r>
              <a:rPr lang="en-US" dirty="0"/>
              <a:t> yang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selaput</a:t>
            </a:r>
            <a:r>
              <a:rPr lang="en-US" dirty="0"/>
              <a:t> </a:t>
            </a:r>
            <a:r>
              <a:rPr lang="en-US" dirty="0" err="1"/>
              <a:t>ketuban</a:t>
            </a:r>
            <a:r>
              <a:rPr lang="en-US" dirty="0"/>
              <a:t> inferior </a:t>
            </a:r>
            <a:r>
              <a:rPr lang="en-US" dirty="0" err="1"/>
              <a:t>rapuh</a:t>
            </a:r>
            <a:r>
              <a:rPr lang="en-US" dirty="0"/>
              <a:t>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selaput</a:t>
            </a:r>
            <a:r>
              <a:rPr lang="en-US" dirty="0"/>
              <a:t> </a:t>
            </a:r>
            <a:r>
              <a:rPr lang="en-US" dirty="0" err="1"/>
              <a:t>ketuban</a:t>
            </a:r>
            <a:r>
              <a:rPr lang="en-US" dirty="0"/>
              <a:t> </a:t>
            </a:r>
            <a:r>
              <a:rPr lang="en-US" dirty="0" err="1"/>
              <a:t>pecah</a:t>
            </a:r>
            <a:r>
              <a:rPr lang="en-US" dirty="0"/>
              <a:t>.</a:t>
            </a:r>
            <a:endParaRPr lang="id-ID" dirty="0"/>
          </a:p>
          <a:p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Ketuban</a:t>
            </a:r>
            <a:r>
              <a:rPr lang="en-US" dirty="0"/>
              <a:t> </a:t>
            </a:r>
            <a:r>
              <a:rPr lang="en-US" dirty="0" err="1"/>
              <a:t>Pecah</a:t>
            </a:r>
            <a:r>
              <a:rPr lang="en-US" dirty="0"/>
              <a:t> </a:t>
            </a:r>
            <a:r>
              <a:rPr lang="en-US" dirty="0" err="1"/>
              <a:t>Dini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:</a:t>
            </a:r>
            <a:endParaRPr lang="id-ID" dirty="0"/>
          </a:p>
          <a:p>
            <a:pPr lvl="0"/>
            <a:r>
              <a:rPr lang="en-US" dirty="0" err="1"/>
              <a:t>Berkurangnya</a:t>
            </a:r>
            <a:r>
              <a:rPr lang="en-US" dirty="0"/>
              <a:t> </a:t>
            </a:r>
            <a:r>
              <a:rPr lang="en-US" dirty="0" err="1"/>
              <a:t>asam</a:t>
            </a:r>
            <a:r>
              <a:rPr lang="en-US" dirty="0"/>
              <a:t> </a:t>
            </a:r>
            <a:r>
              <a:rPr lang="en-US" dirty="0" err="1"/>
              <a:t>askorbik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kolagen</a:t>
            </a:r>
            <a:endParaRPr lang="id-ID" dirty="0"/>
          </a:p>
          <a:p>
            <a:pPr lvl="0"/>
            <a:r>
              <a:rPr lang="en-US" dirty="0" err="1"/>
              <a:t>Kekurangan</a:t>
            </a:r>
            <a:r>
              <a:rPr lang="en-US" dirty="0"/>
              <a:t> </a:t>
            </a:r>
            <a:r>
              <a:rPr lang="en-US" dirty="0" err="1"/>
              <a:t>tembaga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asam</a:t>
            </a:r>
            <a:r>
              <a:rPr lang="en-US" dirty="0"/>
              <a:t> </a:t>
            </a:r>
            <a:r>
              <a:rPr lang="en-US" dirty="0" err="1"/>
              <a:t>askorbik</a:t>
            </a:r>
            <a:r>
              <a:rPr lang="en-US" dirty="0"/>
              <a:t> yang </a:t>
            </a:r>
            <a:r>
              <a:rPr lang="en-US" dirty="0" err="1"/>
              <a:t>berakibat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abnormal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merokok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id-ID" b="1" dirty="0"/>
              <a:t>RANGKUMAN 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Masalah-masalah</a:t>
            </a:r>
            <a:r>
              <a:rPr lang="en-US" dirty="0"/>
              <a:t> yang 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maternal </a:t>
            </a:r>
            <a:r>
              <a:rPr lang="en-US" dirty="0" err="1"/>
              <a:t>diantaranya</a:t>
            </a:r>
            <a:r>
              <a:rPr lang="en-US" dirty="0"/>
              <a:t> </a:t>
            </a:r>
            <a:r>
              <a:rPr lang="en-US" dirty="0" err="1"/>
              <a:t>hipertensi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kehamilan</a:t>
            </a:r>
            <a:r>
              <a:rPr lang="en-US" dirty="0"/>
              <a:t>, anemia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kehamilan</a:t>
            </a:r>
            <a:r>
              <a:rPr lang="en-US" dirty="0"/>
              <a:t>, </a:t>
            </a:r>
            <a:r>
              <a:rPr lang="en-US" dirty="0" err="1"/>
              <a:t>infeksi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kehamilan</a:t>
            </a:r>
            <a:r>
              <a:rPr lang="en-US" dirty="0"/>
              <a:t>, </a:t>
            </a:r>
            <a:r>
              <a:rPr lang="en-US" dirty="0" err="1"/>
              <a:t>ketuban</a:t>
            </a:r>
            <a:r>
              <a:rPr lang="en-US" dirty="0"/>
              <a:t> </a:t>
            </a:r>
            <a:r>
              <a:rPr lang="en-US" dirty="0" err="1"/>
              <a:t>pecah</a:t>
            </a:r>
            <a:r>
              <a:rPr lang="en-US" dirty="0"/>
              <a:t> </a:t>
            </a:r>
            <a:r>
              <a:rPr lang="en-US" dirty="0" err="1"/>
              <a:t>dini</a:t>
            </a:r>
            <a:r>
              <a:rPr lang="en-US" dirty="0"/>
              <a:t>, </a:t>
            </a:r>
            <a:r>
              <a:rPr lang="en-US" dirty="0" err="1"/>
              <a:t>perdarahan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kehamilan</a:t>
            </a:r>
            <a:r>
              <a:rPr lang="en-US" dirty="0"/>
              <a:t> </a:t>
            </a:r>
            <a:r>
              <a:rPr lang="en-US" dirty="0" err="1"/>
              <a:t>muda</a:t>
            </a:r>
            <a:r>
              <a:rPr lang="en-US" dirty="0"/>
              <a:t> 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trismester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abortus</a:t>
            </a:r>
            <a:r>
              <a:rPr lang="en-US" dirty="0"/>
              <a:t>, </a:t>
            </a:r>
            <a:r>
              <a:rPr lang="en-US" dirty="0" err="1"/>
              <a:t>hamil</a:t>
            </a:r>
            <a:r>
              <a:rPr lang="en-US" dirty="0"/>
              <a:t> </a:t>
            </a:r>
            <a:r>
              <a:rPr lang="en-US" dirty="0" err="1"/>
              <a:t>anggur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pendaharan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trismester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plasenta</a:t>
            </a:r>
            <a:r>
              <a:rPr lang="en-US" dirty="0"/>
              <a:t> </a:t>
            </a:r>
            <a:r>
              <a:rPr lang="en-US" dirty="0" err="1"/>
              <a:t>previa</a:t>
            </a:r>
            <a:r>
              <a:rPr lang="en-US" dirty="0"/>
              <a:t>, </a:t>
            </a:r>
            <a:r>
              <a:rPr lang="en-US" dirty="0" err="1"/>
              <a:t>solusio</a:t>
            </a:r>
            <a:r>
              <a:rPr lang="en-US" dirty="0"/>
              <a:t> </a:t>
            </a:r>
            <a:r>
              <a:rPr lang="en-US" dirty="0" err="1"/>
              <a:t>plasenta</a:t>
            </a:r>
            <a:r>
              <a:rPr lang="en-US" dirty="0"/>
              <a:t>. </a:t>
            </a:r>
            <a:endParaRPr lang="id-ID" dirty="0" smtClean="0"/>
          </a:p>
          <a:p>
            <a:endParaRPr lang="id-ID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id-ID" b="1" dirty="0"/>
              <a:t>LATIHAN 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id-ID" dirty="0" smtClean="0"/>
              <a:t>	Cari </a:t>
            </a:r>
            <a:r>
              <a:rPr lang="id-ID" dirty="0"/>
              <a:t>jurnal nasional dan internasional yang berhubungan dengan masalah kesehatan maternal, dan cara mengatasinya. Kemudian bandingkan, bagaimana penanganan kasus masalah kesehatan maternal di dalam dan di luar negri!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1428736"/>
            <a:ext cx="7994524" cy="432913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/>
              <a:t>Capaian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dicapai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bab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id-ID" dirty="0"/>
              <a:t>m</a:t>
            </a:r>
            <a:r>
              <a:rPr lang="en-US" dirty="0" err="1"/>
              <a:t>ahasiswa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id-ID" dirty="0"/>
              <a:t>m</a:t>
            </a:r>
            <a:r>
              <a:rPr lang="en-US" dirty="0" err="1"/>
              <a:t>enguasai</a:t>
            </a:r>
            <a:r>
              <a:rPr lang="id-ID" dirty="0"/>
              <a:t> m</a:t>
            </a:r>
            <a:r>
              <a:rPr lang="en-US" dirty="0" err="1"/>
              <a:t>asalah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materna</a:t>
            </a:r>
            <a:r>
              <a:rPr lang="id-ID" dirty="0"/>
              <a:t>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id-ID" b="1" dirty="0" smtClean="0"/>
              <a:t>Kelainan usia kehamilan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id-ID" dirty="0" smtClean="0"/>
              <a:t>Kehamilan </a:t>
            </a:r>
            <a:r>
              <a:rPr lang="id-ID" dirty="0"/>
              <a:t>normalnya berlangsung selama 37-42 minggu</a:t>
            </a:r>
          </a:p>
          <a:p>
            <a:pPr lvl="0"/>
            <a:r>
              <a:rPr lang="id-ID" dirty="0"/>
              <a:t>Kehamilan yang berakhir sebelum minggu ke-22, disebut abortus</a:t>
            </a:r>
          </a:p>
          <a:p>
            <a:pPr lvl="0"/>
            <a:r>
              <a:rPr lang="id-ID" dirty="0"/>
              <a:t>Kehamilan yang berakhir pada minggu ke-22 sampai ke-28, disebut immatur</a:t>
            </a:r>
          </a:p>
          <a:p>
            <a:pPr lvl="0"/>
            <a:r>
              <a:rPr lang="id-ID" dirty="0"/>
              <a:t>Kehamilan yang berakhir pada minggu ke-28 sampai ke-37, disebut prematur</a:t>
            </a:r>
          </a:p>
          <a:p>
            <a:pPr lvl="0"/>
            <a:r>
              <a:rPr lang="id-ID" dirty="0"/>
              <a:t>Kehamilan yang melebihi minggu ke-42, disebut serotinus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id-ID" b="1" dirty="0"/>
              <a:t>Perdarahan pada kehamilan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id-ID" dirty="0" smtClean="0"/>
              <a:t>A. Pada </a:t>
            </a:r>
            <a:r>
              <a:rPr lang="id-ID" dirty="0"/>
              <a:t>kehamilan trimester pertama</a:t>
            </a:r>
          </a:p>
          <a:p>
            <a:pPr>
              <a:buNone/>
            </a:pPr>
            <a:r>
              <a:rPr lang="id-ID" dirty="0" smtClean="0"/>
              <a:t>1.  </a:t>
            </a:r>
            <a:r>
              <a:rPr lang="id-ID" dirty="0"/>
              <a:t>Abortus</a:t>
            </a:r>
          </a:p>
          <a:p>
            <a:pPr>
              <a:buNone/>
            </a:pPr>
            <a:r>
              <a:rPr lang="id-ID" dirty="0" smtClean="0"/>
              <a:t>		</a:t>
            </a:r>
            <a:r>
              <a:rPr lang="en-US" dirty="0" err="1" smtClean="0"/>
              <a:t>Abortus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berakhirnya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kehamilan</a:t>
            </a:r>
            <a:r>
              <a:rPr lang="en-US" dirty="0"/>
              <a:t> (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akibat-akibat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)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kehamilan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berusia</a:t>
            </a:r>
            <a:r>
              <a:rPr lang="en-US" dirty="0"/>
              <a:t> 22 </a:t>
            </a:r>
            <a:r>
              <a:rPr lang="en-US" dirty="0" err="1"/>
              <a:t>minggu</a:t>
            </a:r>
            <a:r>
              <a:rPr lang="en-US" dirty="0"/>
              <a:t>, </a:t>
            </a:r>
            <a:r>
              <a:rPr lang="en-US" dirty="0" err="1"/>
              <a:t>berat</a:t>
            </a:r>
            <a:r>
              <a:rPr lang="en-US" dirty="0"/>
              <a:t> </a:t>
            </a:r>
            <a:r>
              <a:rPr lang="en-US" dirty="0" err="1"/>
              <a:t>janin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500 gram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kehamilan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kandungan</a:t>
            </a:r>
            <a:r>
              <a:rPr lang="en-US" dirty="0"/>
              <a:t>. </a:t>
            </a:r>
            <a:r>
              <a:rPr lang="en-US" dirty="0" err="1"/>
              <a:t>Abortus</a:t>
            </a:r>
            <a:r>
              <a:rPr lang="en-US" dirty="0"/>
              <a:t> yang </a:t>
            </a:r>
            <a:r>
              <a:rPr lang="en-US" dirty="0" err="1"/>
              <a:t>berlangsung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abortus</a:t>
            </a:r>
            <a:r>
              <a:rPr lang="en-US" dirty="0"/>
              <a:t> </a:t>
            </a:r>
            <a:r>
              <a:rPr lang="en-US" dirty="0" err="1"/>
              <a:t>spontan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abortus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sengaja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abortus</a:t>
            </a:r>
            <a:r>
              <a:rPr lang="en-US" dirty="0"/>
              <a:t> </a:t>
            </a:r>
            <a:r>
              <a:rPr lang="en-US" dirty="0" err="1"/>
              <a:t>provokatus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d-ID" dirty="0" smtClean="0"/>
              <a:t>2. Hamil </a:t>
            </a:r>
            <a:r>
              <a:rPr lang="id-ID" dirty="0"/>
              <a:t>anggur</a:t>
            </a:r>
          </a:p>
          <a:p>
            <a:r>
              <a:rPr lang="id-ID" dirty="0"/>
              <a:t>    Pada kehamilan trimester </a:t>
            </a:r>
            <a:r>
              <a:rPr lang="id-ID" dirty="0" smtClean="0"/>
              <a:t>terakhir</a:t>
            </a:r>
          </a:p>
          <a:p>
            <a:pPr>
              <a:buNone/>
            </a:pPr>
            <a:r>
              <a:rPr lang="id-ID" dirty="0" smtClean="0"/>
              <a:t>3. Placenta </a:t>
            </a:r>
            <a:r>
              <a:rPr lang="id-ID" dirty="0"/>
              <a:t>praevia</a:t>
            </a:r>
          </a:p>
          <a:p>
            <a:r>
              <a:rPr lang="en-US" dirty="0" err="1"/>
              <a:t>Plasenta</a:t>
            </a:r>
            <a:r>
              <a:rPr lang="en-US" dirty="0"/>
              <a:t> </a:t>
            </a:r>
            <a:r>
              <a:rPr lang="en-US" dirty="0" err="1"/>
              <a:t>previa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plasenta</a:t>
            </a:r>
            <a:r>
              <a:rPr lang="en-US" dirty="0"/>
              <a:t> yang </a:t>
            </a:r>
            <a:r>
              <a:rPr lang="en-US" dirty="0" err="1"/>
              <a:t>berimplantasi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segmen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rahim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menutupi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ostium</a:t>
            </a:r>
            <a:r>
              <a:rPr lang="en-US" dirty="0"/>
              <a:t> uteri </a:t>
            </a:r>
            <a:r>
              <a:rPr lang="en-US" dirty="0" err="1"/>
              <a:t>internum.Gejala</a:t>
            </a:r>
            <a:r>
              <a:rPr lang="en-US" dirty="0"/>
              <a:t> </a:t>
            </a:r>
            <a:r>
              <a:rPr lang="en-US" dirty="0" err="1"/>
              <a:t>perdarahan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plasenta</a:t>
            </a:r>
            <a:r>
              <a:rPr lang="en-US" dirty="0"/>
              <a:t> </a:t>
            </a:r>
            <a:r>
              <a:rPr lang="en-US" dirty="0" err="1"/>
              <a:t>previa</a:t>
            </a:r>
            <a:r>
              <a:rPr lang="en-US" dirty="0"/>
              <a:t>,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perdarahan</a:t>
            </a:r>
            <a:r>
              <a:rPr lang="en-US" dirty="0"/>
              <a:t> </a:t>
            </a:r>
            <a:r>
              <a:rPr lang="en-US" dirty="0" err="1"/>
              <a:t>bercak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ringan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berhenti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spontan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4. Solutio placenta</a:t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Solution </a:t>
            </a:r>
            <a:r>
              <a:rPr lang="en-US" dirty="0" err="1"/>
              <a:t>plasenta</a:t>
            </a:r>
            <a:r>
              <a:rPr lang="en-US" dirty="0"/>
              <a:t> </a:t>
            </a:r>
            <a:r>
              <a:rPr lang="en-US" dirty="0" err="1"/>
              <a:t>ialah</a:t>
            </a:r>
            <a:r>
              <a:rPr lang="en-US" dirty="0"/>
              <a:t> </a:t>
            </a:r>
            <a:r>
              <a:rPr lang="en-US" dirty="0" err="1"/>
              <a:t>terlepasnya</a:t>
            </a:r>
            <a:r>
              <a:rPr lang="en-US" dirty="0"/>
              <a:t> </a:t>
            </a:r>
            <a:r>
              <a:rPr lang="en-US" dirty="0" err="1"/>
              <a:t>plasenta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implantasinya</a:t>
            </a:r>
            <a:r>
              <a:rPr lang="en-US" dirty="0"/>
              <a:t> yang normal </a:t>
            </a:r>
            <a:r>
              <a:rPr lang="en-US" dirty="0" err="1"/>
              <a:t>pada</a:t>
            </a:r>
            <a:r>
              <a:rPr lang="en-US" dirty="0"/>
              <a:t> uterus,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janin</a:t>
            </a:r>
            <a:r>
              <a:rPr lang="en-US" dirty="0"/>
              <a:t> </a:t>
            </a:r>
            <a:r>
              <a:rPr lang="en-US" dirty="0" err="1"/>
              <a:t>dilahirkan</a:t>
            </a:r>
            <a:r>
              <a:rPr lang="en-US" dirty="0"/>
              <a:t>. </a:t>
            </a: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kehamilan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gestasi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22 </a:t>
            </a:r>
            <a:r>
              <a:rPr lang="en-US" dirty="0" err="1"/>
              <a:t>minggu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berta</a:t>
            </a:r>
            <a:r>
              <a:rPr lang="en-US" dirty="0"/>
              <a:t> </a:t>
            </a:r>
            <a:r>
              <a:rPr lang="en-US" dirty="0" err="1"/>
              <a:t>janin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500 gram. </a:t>
            </a:r>
            <a:endParaRPr lang="id-ID" dirty="0" smtClean="0"/>
          </a:p>
          <a:p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/>
              <a:t>solusio</a:t>
            </a:r>
            <a:r>
              <a:rPr lang="en-US" dirty="0"/>
              <a:t> </a:t>
            </a:r>
            <a:r>
              <a:rPr lang="en-US" dirty="0" err="1"/>
              <a:t>plasenta</a:t>
            </a:r>
            <a:r>
              <a:rPr lang="en-US" dirty="0"/>
              <a:t>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perdarahan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desidua</a:t>
            </a:r>
            <a:r>
              <a:rPr lang="en-US" dirty="0"/>
              <a:t> </a:t>
            </a:r>
            <a:r>
              <a:rPr lang="en-US" dirty="0" err="1"/>
              <a:t>basalis</a:t>
            </a:r>
            <a:r>
              <a:rPr lang="en-US" dirty="0"/>
              <a:t> yang </a:t>
            </a:r>
            <a:r>
              <a:rPr lang="en-US" dirty="0" err="1"/>
              <a:t>menyebabkan</a:t>
            </a:r>
            <a:r>
              <a:rPr lang="en-US" dirty="0"/>
              <a:t> hematoma </a:t>
            </a:r>
            <a:r>
              <a:rPr lang="en-US" dirty="0" err="1"/>
              <a:t>retroplasenter</a:t>
            </a:r>
            <a:r>
              <a:rPr lang="en-US" dirty="0"/>
              <a:t>. Hematoma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membesar</a:t>
            </a:r>
            <a:r>
              <a:rPr lang="en-US" dirty="0"/>
              <a:t> kea rah </a:t>
            </a:r>
            <a:r>
              <a:rPr lang="en-US" dirty="0" err="1"/>
              <a:t>pinggir</a:t>
            </a:r>
            <a:r>
              <a:rPr lang="en-US" dirty="0"/>
              <a:t> </a:t>
            </a:r>
            <a:r>
              <a:rPr lang="en-US" dirty="0" err="1"/>
              <a:t>plasenta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amniokhorion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terlepas</a:t>
            </a:r>
            <a:r>
              <a:rPr lang="en-US" dirty="0"/>
              <a:t>, </a:t>
            </a:r>
            <a:r>
              <a:rPr lang="en-US" dirty="0" err="1"/>
              <a:t>perdarahan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keluar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ostium</a:t>
            </a:r>
            <a:r>
              <a:rPr lang="en-US" dirty="0"/>
              <a:t> uteri (</a:t>
            </a:r>
            <a:r>
              <a:rPr lang="en-US" b="1" dirty="0" err="1"/>
              <a:t>perdarahan</a:t>
            </a:r>
            <a:r>
              <a:rPr lang="en-US" b="1" dirty="0"/>
              <a:t> </a:t>
            </a:r>
            <a:r>
              <a:rPr lang="en-US" b="1" dirty="0" err="1"/>
              <a:t>keluar</a:t>
            </a:r>
            <a:r>
              <a:rPr lang="en-US" dirty="0"/>
              <a:t>), </a:t>
            </a:r>
            <a:r>
              <a:rPr lang="en-US" dirty="0" err="1"/>
              <a:t>sebaliknya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amniokhorion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terlepas</a:t>
            </a:r>
            <a:r>
              <a:rPr lang="en-US" dirty="0"/>
              <a:t>, </a:t>
            </a:r>
            <a:r>
              <a:rPr lang="en-US" dirty="0" err="1"/>
              <a:t>perdarahan</a:t>
            </a:r>
            <a:r>
              <a:rPr lang="en-US" dirty="0"/>
              <a:t> </a:t>
            </a:r>
            <a:r>
              <a:rPr lang="en-US" dirty="0" err="1"/>
              <a:t>tertampung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uterus (</a:t>
            </a:r>
            <a:r>
              <a:rPr lang="en-US" b="1" dirty="0" err="1"/>
              <a:t>perdarahan</a:t>
            </a:r>
            <a:r>
              <a:rPr lang="en-US" b="1" dirty="0"/>
              <a:t> </a:t>
            </a:r>
            <a:r>
              <a:rPr lang="en-US" b="1" dirty="0" err="1"/>
              <a:t>tersembunyi</a:t>
            </a:r>
            <a:r>
              <a:rPr lang="en-US" dirty="0"/>
              <a:t>).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42976" y="2468880"/>
          <a:ext cx="7358114" cy="3317573"/>
        </p:xfrm>
        <a:graphic>
          <a:graphicData uri="http://schemas.openxmlformats.org/drawingml/2006/table">
            <a:tbl>
              <a:tblPr/>
              <a:tblGrid>
                <a:gridCol w="3604279"/>
                <a:gridCol w="3753835"/>
              </a:tblGrid>
              <a:tr h="47393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Perdarahan keluar</a:t>
                      </a:r>
                      <a:endParaRPr lang="id-ID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Perdarahan tersembunyi</a:t>
                      </a:r>
                      <a:endParaRPr lang="id-ID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878">
                <a:tc>
                  <a:txBody>
                    <a:bodyPr/>
                    <a:lstStyle/>
                    <a:p>
                      <a:pPr indent="-2286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1.  Keadaan umum penderita relative lebih baik</a:t>
                      </a:r>
                      <a:endParaRPr lang="id-ID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86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1.     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  <a:cs typeface="Times New Roman"/>
                        </a:rPr>
                        <a:t>Keadaan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  <a:cs typeface="Times New Roman"/>
                        </a:rPr>
                        <a:t>penderita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  <a:cs typeface="Times New Roman"/>
                        </a:rPr>
                        <a:t>lebih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  <a:cs typeface="Times New Roman"/>
                        </a:rPr>
                        <a:t>jelek</a:t>
                      </a:r>
                      <a:endParaRPr lang="id-ID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878">
                <a:tc>
                  <a:txBody>
                    <a:bodyPr/>
                    <a:lstStyle/>
                    <a:p>
                      <a:pPr indent="-2286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2.   Plasenta terepas sebagian atau inkomplit</a:t>
                      </a:r>
                      <a:endParaRPr lang="id-ID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86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2.   Plasenta terlepas luas, uterus kerang/tegang</a:t>
                      </a:r>
                      <a:endParaRPr lang="id-ID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878">
                <a:tc>
                  <a:txBody>
                    <a:bodyPr/>
                    <a:lstStyle/>
                    <a:p>
                      <a:pPr indent="-2286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3.    Jarang berhubungan dengan hipertensi</a:t>
                      </a:r>
                      <a:endParaRPr lang="id-ID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2286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3.    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  <a:cs typeface="Times New Roman"/>
                        </a:rPr>
                        <a:t>Sering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  <a:cs typeface="Times New Roman"/>
                        </a:rPr>
                        <a:t>berkaitan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  <a:cs typeface="Times New Roman"/>
                        </a:rPr>
                        <a:t>dengan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  <a:cs typeface="Times New Roman"/>
                        </a:rPr>
                        <a:t>hipertensi</a:t>
                      </a:r>
                      <a:endParaRPr lang="id-ID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</TotalTime>
  <Words>1159</Words>
  <Application>Microsoft Office PowerPoint</Application>
  <PresentationFormat>On-screen Show (4:3)</PresentationFormat>
  <Paragraphs>97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Flow</vt:lpstr>
      <vt:lpstr>Masalah kesehatan maternal </vt:lpstr>
      <vt:lpstr>Slide 2</vt:lpstr>
      <vt:lpstr>Slide 3</vt:lpstr>
      <vt:lpstr>Capaian pembelajaran yang harus dicapai mahasiswa pada bab ini adalah mahasiswa mampu menguasai masalah kesehatan maternal.</vt:lpstr>
      <vt:lpstr>Kelainan usia kehamilan </vt:lpstr>
      <vt:lpstr>Perdarahan pada kehamilan </vt:lpstr>
      <vt:lpstr>Slide 7</vt:lpstr>
      <vt:lpstr>4. Solutio placenta </vt:lpstr>
      <vt:lpstr>Slide 9</vt:lpstr>
      <vt:lpstr>Hipertensi dalam kehamilan</vt:lpstr>
      <vt:lpstr>Slide 11</vt:lpstr>
      <vt:lpstr>Slide 12</vt:lpstr>
      <vt:lpstr>Slide 13</vt:lpstr>
      <vt:lpstr>Penjelasan tambahan  </vt:lpstr>
      <vt:lpstr>Slide 15</vt:lpstr>
      <vt:lpstr>Faktor Risiko</vt:lpstr>
      <vt:lpstr>Preeklampsia </vt:lpstr>
      <vt:lpstr>Preeclampsia Ringan </vt:lpstr>
      <vt:lpstr>Preeclampsia Berat </vt:lpstr>
      <vt:lpstr>Preeclampsia digolongkan preeclampsia berat bila ditemukan satu atau lebih gejala sebagai berikut: </vt:lpstr>
      <vt:lpstr>Eklampsia </vt:lpstr>
      <vt:lpstr>Slide 22</vt:lpstr>
      <vt:lpstr>Hipertensi kronik </vt:lpstr>
      <vt:lpstr>Slide 24</vt:lpstr>
      <vt:lpstr>Dampak hipertensi kronik pada kehamilan :</vt:lpstr>
      <vt:lpstr>Hipertensi kronik dengan superimposed preeclampsia </vt:lpstr>
      <vt:lpstr>  Ketuban pecah dini (KPD)</vt:lpstr>
      <vt:lpstr>Slide 28</vt:lpstr>
      <vt:lpstr>Slide 29</vt:lpstr>
      <vt:lpstr>Mekanisme Ketuban Pecah Dini </vt:lpstr>
      <vt:lpstr>RANGKUMAN  </vt:lpstr>
      <vt:lpstr>LATIHAN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Masalah kesehatan maternal</dc:title>
  <dc:creator>acer</dc:creator>
  <cp:lastModifiedBy>acer</cp:lastModifiedBy>
  <cp:revision>6</cp:revision>
  <dcterms:created xsi:type="dcterms:W3CDTF">2021-04-23T03:54:59Z</dcterms:created>
  <dcterms:modified xsi:type="dcterms:W3CDTF">2021-04-23T04:37:31Z</dcterms:modified>
</cp:coreProperties>
</file>