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notesMasterIdLst>
    <p:notesMasterId r:id="rId15"/>
  </p:notesMasterIdLst>
  <p:handoutMasterIdLst>
    <p:handoutMasterId r:id="rId16"/>
  </p:handoutMasterIdLst>
  <p:sldIdLst>
    <p:sldId id="265" r:id="rId2"/>
    <p:sldId id="266" r:id="rId3"/>
    <p:sldId id="272" r:id="rId4"/>
    <p:sldId id="273" r:id="rId5"/>
    <p:sldId id="274" r:id="rId6"/>
    <p:sldId id="275" r:id="rId7"/>
    <p:sldId id="256" r:id="rId8"/>
    <p:sldId id="259" r:id="rId9"/>
    <p:sldId id="270" r:id="rId10"/>
    <p:sldId id="260" r:id="rId11"/>
    <p:sldId id="261" r:id="rId12"/>
    <p:sldId id="271" r:id="rId13"/>
    <p:sldId id="262" r:id="rId14"/>
  </p:sldIdLst>
  <p:sldSz cx="9144000" cy="6858000" type="screen4x3"/>
  <p:notesSz cx="6888163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4"/>
            <a:ext cx="2984871" cy="501016"/>
          </a:xfrm>
          <a:prstGeom prst="rect">
            <a:avLst/>
          </a:prstGeom>
        </p:spPr>
        <p:txBody>
          <a:bodyPr vert="horz" lIns="93507" tIns="46753" rIns="93507" bIns="4675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1701" y="4"/>
            <a:ext cx="2984871" cy="501016"/>
          </a:xfrm>
          <a:prstGeom prst="rect">
            <a:avLst/>
          </a:prstGeom>
        </p:spPr>
        <p:txBody>
          <a:bodyPr vert="horz" lIns="93507" tIns="46753" rIns="93507" bIns="46753" rtlCol="0"/>
          <a:lstStyle>
            <a:lvl1pPr algn="r">
              <a:defRPr sz="1200"/>
            </a:lvl1pPr>
          </a:lstStyle>
          <a:p>
            <a:fld id="{3D846088-E3D6-4389-B238-DB6AC6F59DEE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9517551"/>
            <a:ext cx="2984871" cy="501016"/>
          </a:xfrm>
          <a:prstGeom prst="rect">
            <a:avLst/>
          </a:prstGeom>
        </p:spPr>
        <p:txBody>
          <a:bodyPr vert="horz" lIns="93507" tIns="46753" rIns="93507" bIns="4675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1701" y="9517551"/>
            <a:ext cx="2984871" cy="501016"/>
          </a:xfrm>
          <a:prstGeom prst="rect">
            <a:avLst/>
          </a:prstGeom>
        </p:spPr>
        <p:txBody>
          <a:bodyPr vert="horz" lIns="93507" tIns="46753" rIns="93507" bIns="46753" rtlCol="0" anchor="b"/>
          <a:lstStyle>
            <a:lvl1pPr algn="r">
              <a:defRPr sz="1200"/>
            </a:lvl1pPr>
          </a:lstStyle>
          <a:p>
            <a:fld id="{7853BA9F-3082-497D-A167-128C91387D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5046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5394" cy="501131"/>
          </a:xfrm>
          <a:prstGeom prst="rect">
            <a:avLst/>
          </a:prstGeom>
        </p:spPr>
        <p:txBody>
          <a:bodyPr vert="horz" lIns="93507" tIns="46753" rIns="93507" bIns="4675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50" y="0"/>
            <a:ext cx="2985394" cy="501131"/>
          </a:xfrm>
          <a:prstGeom prst="rect">
            <a:avLst/>
          </a:prstGeom>
        </p:spPr>
        <p:txBody>
          <a:bodyPr vert="horz" lIns="93507" tIns="46753" rIns="93507" bIns="46753" rtlCol="0"/>
          <a:lstStyle>
            <a:lvl1pPr algn="r">
              <a:defRPr sz="1200"/>
            </a:lvl1pPr>
          </a:lstStyle>
          <a:p>
            <a:fld id="{87D2ED63-2788-42ED-A07F-6848F8221BAB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2475"/>
            <a:ext cx="5008563" cy="3757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507" tIns="46753" rIns="93507" bIns="4675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593" y="4760747"/>
            <a:ext cx="5510979" cy="4507859"/>
          </a:xfrm>
          <a:prstGeom prst="rect">
            <a:avLst/>
          </a:prstGeom>
        </p:spPr>
        <p:txBody>
          <a:bodyPr vert="horz" lIns="93507" tIns="46753" rIns="93507" bIns="4675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516849"/>
            <a:ext cx="2985394" cy="501131"/>
          </a:xfrm>
          <a:prstGeom prst="rect">
            <a:avLst/>
          </a:prstGeom>
        </p:spPr>
        <p:txBody>
          <a:bodyPr vert="horz" lIns="93507" tIns="46753" rIns="93507" bIns="4675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50" y="9516849"/>
            <a:ext cx="2985394" cy="501131"/>
          </a:xfrm>
          <a:prstGeom prst="rect">
            <a:avLst/>
          </a:prstGeom>
        </p:spPr>
        <p:txBody>
          <a:bodyPr vert="horz" lIns="93507" tIns="46753" rIns="93507" bIns="46753" rtlCol="0" anchor="b"/>
          <a:lstStyle>
            <a:lvl1pPr algn="r">
              <a:defRPr sz="1200"/>
            </a:lvl1pPr>
          </a:lstStyle>
          <a:p>
            <a:fld id="{4F5DC064-C74A-4B9E-90F3-8F0D23A22E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8057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C5FDC3-1301-49E4-BB29-2CD0F2CF32E9}" type="datetimeFigureOut">
              <a:rPr lang="en-US"/>
              <a:pPr>
                <a:defRPr/>
              </a:pPr>
              <a:t>2/14/2022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CCE7EC-0689-4A89-AF1E-8BA2530BB7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D8BD707-D9CF-40AE-B4C6-C98DA3205C09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3657600"/>
          </a:xfrm>
        </p:spPr>
        <p:txBody>
          <a:bodyPr>
            <a:normAutofit/>
          </a:bodyPr>
          <a:lstStyle/>
          <a:p>
            <a:pPr algn="ctr"/>
            <a:r>
              <a:rPr lang="id-ID" b="1" dirty="0" smtClean="0">
                <a:solidFill>
                  <a:srgbClr val="002060"/>
                </a:solidFill>
                <a:latin typeface="Adobe Caslon Pro Bold" pitchFamily="18" charset="0"/>
              </a:rPr>
              <a:t>KONTRAK PERKULIAHAN</a:t>
            </a:r>
            <a:r>
              <a:rPr lang="en-US" b="1" dirty="0" smtClean="0">
                <a:solidFill>
                  <a:srgbClr val="002060"/>
                </a:solidFill>
                <a:latin typeface="Adobe Caslon Pro Bold" pitchFamily="18" charset="0"/>
              </a:rPr>
              <a:t/>
            </a:r>
            <a:br>
              <a:rPr lang="en-US" b="1" dirty="0" smtClean="0">
                <a:solidFill>
                  <a:srgbClr val="002060"/>
                </a:solidFill>
                <a:latin typeface="Adobe Caslon Pro Bold" pitchFamily="18" charset="0"/>
              </a:rPr>
            </a:br>
            <a:r>
              <a:rPr lang="en-US" b="1" dirty="0" smtClean="0">
                <a:solidFill>
                  <a:srgbClr val="002060"/>
                </a:solidFill>
                <a:latin typeface="Adobe Caslon Pro Bold" pitchFamily="18" charset="0"/>
              </a:rPr>
              <a:t/>
            </a:r>
            <a:br>
              <a:rPr lang="en-US" b="1" dirty="0" smtClean="0">
                <a:solidFill>
                  <a:srgbClr val="002060"/>
                </a:solidFill>
                <a:latin typeface="Adobe Caslon Pro Bold" pitchFamily="18" charset="0"/>
              </a:rPr>
            </a:br>
            <a:r>
              <a:rPr lang="en-US" b="1" dirty="0" smtClean="0">
                <a:solidFill>
                  <a:srgbClr val="002060"/>
                </a:solidFill>
                <a:latin typeface="Adobe Caslon Pro Bold" pitchFamily="18" charset="0"/>
              </a:rPr>
              <a:t/>
            </a:r>
            <a:br>
              <a:rPr lang="en-US" b="1" dirty="0" smtClean="0">
                <a:solidFill>
                  <a:srgbClr val="002060"/>
                </a:solidFill>
                <a:latin typeface="Adobe Caslon Pro Bold" pitchFamily="18" charset="0"/>
              </a:rPr>
            </a:br>
            <a:endParaRPr lang="id-ID" b="1" dirty="0">
              <a:solidFill>
                <a:srgbClr val="FFFF00"/>
              </a:solidFill>
              <a:latin typeface="Adobe Caslon Pro Bold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Horizontal Scroll 3"/>
          <p:cNvSpPr/>
          <p:nvPr/>
        </p:nvSpPr>
        <p:spPr>
          <a:xfrm>
            <a:off x="1066800" y="2362200"/>
            <a:ext cx="6858000" cy="31242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8000" b="1" dirty="0" smtClean="0">
                <a:solidFill>
                  <a:schemeClr val="accent2">
                    <a:lumMod val="50000"/>
                  </a:schemeClr>
                </a:solidFill>
                <a:latin typeface="LilyUPC" pitchFamily="34" charset="-34"/>
                <a:cs typeface="LilyUPC" pitchFamily="34" charset="-34"/>
              </a:rPr>
              <a:t>VAKSIN DAN IMUNISASI</a:t>
            </a:r>
            <a:endParaRPr lang="en-US" sz="8000" b="1" dirty="0">
              <a:solidFill>
                <a:schemeClr val="accent2">
                  <a:lumMod val="50000"/>
                </a:schemeClr>
              </a:solidFill>
              <a:latin typeface="LilyUPC" pitchFamily="34" charset="-34"/>
              <a:cs typeface="LilyUPC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643735" y="7601"/>
            <a:ext cx="8037190" cy="1003300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600" kern="1200" cap="all">
                <a:effectLst>
                  <a:reflection blurRad="12700" stA="48000" endA="300" endPos="55000" dir="5400000" sy="-90000" algn="bl" rotWithShape="0"/>
                </a:effectLst>
              </a:rPr>
              <a:t>Kontrak Kuliah</a:t>
            </a:r>
          </a:p>
        </p:txBody>
      </p:sp>
      <p:sp>
        <p:nvSpPr>
          <p:cNvPr id="19456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304800" y="2057400"/>
            <a:ext cx="3810000" cy="3733800"/>
          </a:xfrm>
        </p:spPr>
        <p:txBody>
          <a:bodyPr>
            <a:normAutofit fontScale="92500" lnSpcReduction="10000"/>
          </a:bodyPr>
          <a:lstStyle/>
          <a:p>
            <a:pPr marL="573088" indent="-573088" eaLnBrk="1" hangingPunct="1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4000" dirty="0" smtClean="0">
                <a:solidFill>
                  <a:srgbClr val="CC6600"/>
                </a:solidFill>
              </a:rPr>
              <a:t>3.</a:t>
            </a:r>
            <a:r>
              <a:rPr lang="en-US" sz="4000" b="1" dirty="0" smtClean="0">
                <a:solidFill>
                  <a:srgbClr val="CC6600"/>
                </a:solidFill>
              </a:rPr>
              <a:t>	</a:t>
            </a:r>
            <a:r>
              <a:rPr lang="en-US" sz="4000" dirty="0" err="1" smtClean="0">
                <a:solidFill>
                  <a:srgbClr val="CC6600"/>
                </a:solidFill>
              </a:rPr>
              <a:t>Datang</a:t>
            </a:r>
            <a:r>
              <a:rPr lang="en-US" sz="4000" dirty="0" smtClean="0">
                <a:solidFill>
                  <a:srgbClr val="CC6600"/>
                </a:solidFill>
              </a:rPr>
              <a:t> </a:t>
            </a:r>
            <a:r>
              <a:rPr lang="en-US" sz="4000" dirty="0" err="1" smtClean="0">
                <a:solidFill>
                  <a:srgbClr val="CC6600"/>
                </a:solidFill>
              </a:rPr>
              <a:t>tepat</a:t>
            </a:r>
            <a:r>
              <a:rPr lang="en-US" sz="4000" dirty="0" smtClean="0">
                <a:solidFill>
                  <a:srgbClr val="CC6600"/>
                </a:solidFill>
              </a:rPr>
              <a:t> </a:t>
            </a:r>
            <a:r>
              <a:rPr lang="en-US" sz="4000" dirty="0" err="1" smtClean="0">
                <a:solidFill>
                  <a:srgbClr val="CC6600"/>
                </a:solidFill>
              </a:rPr>
              <a:t>waktu</a:t>
            </a:r>
            <a:r>
              <a:rPr lang="en-US" sz="4000" dirty="0" smtClean="0">
                <a:solidFill>
                  <a:srgbClr val="CC6600"/>
                </a:solidFill>
              </a:rPr>
              <a:t> </a:t>
            </a:r>
          </a:p>
          <a:p>
            <a:pPr marL="742950" indent="-742950" eaLnBrk="1" hangingPunct="1">
              <a:lnSpc>
                <a:spcPct val="110000"/>
              </a:lnSpc>
              <a:spcBef>
                <a:spcPts val="0"/>
              </a:spcBef>
              <a:buNone/>
            </a:pPr>
            <a:endParaRPr lang="en-US" sz="4000" b="1" dirty="0" smtClean="0">
              <a:solidFill>
                <a:srgbClr val="CC6600"/>
              </a:solidFill>
            </a:endParaRPr>
          </a:p>
          <a:p>
            <a:pPr marL="573088" indent="-573088" eaLnBrk="1" hangingPunct="1">
              <a:lnSpc>
                <a:spcPct val="110000"/>
              </a:lnSpc>
              <a:spcBef>
                <a:spcPts val="0"/>
              </a:spcBef>
              <a:buFontTx/>
              <a:buNone/>
            </a:pPr>
            <a:r>
              <a:rPr lang="en-US" sz="4000" dirty="0" smtClean="0">
                <a:solidFill>
                  <a:srgbClr val="CC6600"/>
                </a:solidFill>
              </a:rPr>
              <a:t>4.	</a:t>
            </a:r>
            <a:r>
              <a:rPr lang="id-ID" sz="4000" dirty="0" smtClean="0">
                <a:solidFill>
                  <a:srgbClr val="CC6600"/>
                </a:solidFill>
              </a:rPr>
              <a:t>Maksimal keterlambatan 10 menit</a:t>
            </a:r>
            <a:endParaRPr lang="en-US" sz="4000" dirty="0" smtClean="0">
              <a:solidFill>
                <a:srgbClr val="CC6600"/>
              </a:solidFill>
            </a:endParaRPr>
          </a:p>
          <a:p>
            <a:pPr eaLnBrk="1" hangingPunct="1"/>
            <a:endParaRPr lang="en-US" sz="4000" b="1" dirty="0" smtClean="0">
              <a:solidFill>
                <a:srgbClr val="CC6600"/>
              </a:solidFill>
            </a:endParaRPr>
          </a:p>
        </p:txBody>
      </p:sp>
      <p:pic>
        <p:nvPicPr>
          <p:cNvPr id="194565" name="Picture 5" descr="clock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24388" y="304800"/>
            <a:ext cx="4217987" cy="621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18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945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94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94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94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1945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1945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6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5589" name="Picture 5" descr="sleep-learni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2819400"/>
            <a:ext cx="5715000" cy="383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643735" y="6761"/>
            <a:ext cx="8037190" cy="892464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600" kern="1200" cap="all">
                <a:effectLst>
                  <a:reflection blurRad="12700" stA="48000" endA="300" endPos="55000" dir="5400000" sy="-90000" algn="bl" rotWithShape="0"/>
                </a:effectLst>
              </a:rPr>
              <a:t>Kontrak Kuliah</a:t>
            </a:r>
          </a:p>
        </p:txBody>
      </p:sp>
      <p:sp>
        <p:nvSpPr>
          <p:cNvPr id="19558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609600" y="1752600"/>
            <a:ext cx="8001000" cy="1143000"/>
          </a:xfrm>
        </p:spPr>
        <p:txBody>
          <a:bodyPr>
            <a:normAutofit/>
          </a:bodyPr>
          <a:lstStyle/>
          <a:p>
            <a:pPr marL="519113" indent="-519113" algn="ctr" eaLnBrk="1" hangingPunct="1">
              <a:spcBef>
                <a:spcPts val="0"/>
              </a:spcBef>
              <a:buFontTx/>
              <a:buNone/>
            </a:pPr>
            <a:r>
              <a:rPr lang="en-US" sz="2800" dirty="0" smtClean="0">
                <a:solidFill>
                  <a:srgbClr val="3333FF"/>
                </a:solidFill>
              </a:rPr>
              <a:t>5.	</a:t>
            </a:r>
            <a:r>
              <a:rPr lang="en-US" sz="2800" dirty="0" err="1" smtClean="0">
                <a:solidFill>
                  <a:srgbClr val="3333FF"/>
                </a:solidFill>
              </a:rPr>
              <a:t>Kehadiran</a:t>
            </a:r>
            <a:r>
              <a:rPr lang="en-US" sz="2800" dirty="0" smtClean="0">
                <a:solidFill>
                  <a:srgbClr val="3333FF"/>
                </a:solidFill>
              </a:rPr>
              <a:t> </a:t>
            </a:r>
            <a:r>
              <a:rPr lang="id-ID" sz="2800" dirty="0" smtClean="0">
                <a:solidFill>
                  <a:srgbClr val="3333FF"/>
                </a:solidFill>
              </a:rPr>
              <a:t>minimal 80%</a:t>
            </a:r>
            <a:r>
              <a:rPr lang="en-US" sz="2800" dirty="0" smtClean="0">
                <a:solidFill>
                  <a:srgbClr val="3333FF"/>
                </a:solidFill>
              </a:rPr>
              <a:t> </a:t>
            </a:r>
            <a:r>
              <a:rPr lang="en-US" sz="2800" dirty="0" err="1" smtClean="0">
                <a:solidFill>
                  <a:srgbClr val="3333FF"/>
                </a:solidFill>
              </a:rPr>
              <a:t>dari</a:t>
            </a:r>
            <a:r>
              <a:rPr lang="en-US" sz="2800" dirty="0" smtClean="0">
                <a:solidFill>
                  <a:srgbClr val="3333FF"/>
                </a:solidFill>
              </a:rPr>
              <a:t> </a:t>
            </a:r>
            <a:r>
              <a:rPr lang="en-US" sz="2800" dirty="0" err="1" smtClean="0">
                <a:solidFill>
                  <a:srgbClr val="3333FF"/>
                </a:solidFill>
              </a:rPr>
              <a:t>seluruh</a:t>
            </a:r>
            <a:r>
              <a:rPr lang="en-US" sz="2800" dirty="0" smtClean="0">
                <a:solidFill>
                  <a:srgbClr val="3333FF"/>
                </a:solidFill>
              </a:rPr>
              <a:t> </a:t>
            </a:r>
            <a:r>
              <a:rPr lang="en-US" sz="2800" dirty="0" err="1" smtClean="0">
                <a:solidFill>
                  <a:srgbClr val="3333FF"/>
                </a:solidFill>
              </a:rPr>
              <a:t>tatap</a:t>
            </a:r>
            <a:r>
              <a:rPr lang="en-US" sz="2800" dirty="0" smtClean="0">
                <a:solidFill>
                  <a:srgbClr val="3333FF"/>
                </a:solidFill>
              </a:rPr>
              <a:t> </a:t>
            </a:r>
            <a:r>
              <a:rPr lang="en-US" sz="2800" dirty="0" err="1" smtClean="0">
                <a:solidFill>
                  <a:srgbClr val="3333FF"/>
                </a:solidFill>
              </a:rPr>
              <a:t>muka</a:t>
            </a:r>
            <a:endParaRPr lang="en-US" sz="2800" dirty="0" smtClean="0">
              <a:solidFill>
                <a:srgbClr val="3333FF"/>
              </a:solidFill>
            </a:endParaRPr>
          </a:p>
          <a:p>
            <a:pPr algn="ctr" eaLnBrk="1" hangingPunct="1"/>
            <a:endParaRPr lang="en-US" sz="2800" b="1" dirty="0" smtClean="0">
              <a:solidFill>
                <a:srgbClr val="3333FF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18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600" decel="100000"/>
                                        <p:tgtEl>
                                          <p:spTgt spid="1955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600" decel="100000" fill="hold"/>
                                        <p:tgtEl>
                                          <p:spTgt spid="1955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00" decel="100000" fill="hold"/>
                                        <p:tgtEl>
                                          <p:spTgt spid="195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00" decel="100000" fill="hold"/>
                                        <p:tgtEl>
                                          <p:spTgt spid="195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95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95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70" decel="100000"/>
                                        <p:tgtEl>
                                          <p:spTgt spid="19558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770" decel="100000"/>
                                        <p:tgtEl>
                                          <p:spTgt spid="19558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558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195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5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195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5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58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525963"/>
          </a:xfrm>
        </p:spPr>
        <p:txBody>
          <a:bodyPr/>
          <a:lstStyle/>
          <a:p>
            <a:pPr marL="519113" lvl="1" indent="-519113">
              <a:spcBef>
                <a:spcPts val="0"/>
              </a:spcBef>
              <a:buNone/>
            </a:pPr>
            <a:r>
              <a:rPr lang="en-US" dirty="0" smtClean="0"/>
              <a:t>6.	</a:t>
            </a:r>
            <a:r>
              <a:rPr lang="en-US" dirty="0" err="1" smtClean="0"/>
              <a:t>Mahasiswa</a:t>
            </a:r>
            <a:r>
              <a:rPr lang="en-US" dirty="0" smtClean="0"/>
              <a:t> yang </a:t>
            </a:r>
            <a:r>
              <a:rPr lang="en-US" dirty="0" err="1" smtClean="0"/>
              <a:t>minta</a:t>
            </a:r>
            <a:r>
              <a:rPr lang="en-US" dirty="0" smtClean="0"/>
              <a:t> </a:t>
            </a:r>
            <a:r>
              <a:rPr lang="en-US" dirty="0" err="1" smtClean="0"/>
              <a:t>izin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absen</a:t>
            </a:r>
            <a:endParaRPr lang="id-ID" sz="2400" dirty="0" smtClean="0"/>
          </a:p>
          <a:p>
            <a:pPr marL="519113" indent="-519113">
              <a:spcBef>
                <a:spcPts val="0"/>
              </a:spcBef>
              <a:buNone/>
            </a:pPr>
            <a:endParaRPr lang="id-ID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24400" y="1295400"/>
            <a:ext cx="3810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643735" y="7601"/>
            <a:ext cx="8037190" cy="1003300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600" kern="1200" cap="all">
                <a:effectLst>
                  <a:reflection blurRad="12700" stA="48000" endA="300" endPos="55000" dir="5400000" sy="-90000" algn="bl" rotWithShape="0"/>
                </a:effectLst>
              </a:rPr>
              <a:t>Kontrak Kuliah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228600" y="1981200"/>
            <a:ext cx="2895600" cy="4144963"/>
          </a:xfrm>
        </p:spPr>
        <p:txBody>
          <a:bodyPr/>
          <a:lstStyle/>
          <a:p>
            <a:pPr marL="463550" indent="-463550" eaLnBrk="1" hangingPunct="1">
              <a:spcBef>
                <a:spcPts val="0"/>
              </a:spcBef>
              <a:buFontTx/>
              <a:buNone/>
            </a:pPr>
            <a:r>
              <a:rPr lang="en-US" sz="2800" dirty="0" smtClean="0">
                <a:solidFill>
                  <a:srgbClr val="9900CC"/>
                </a:solidFill>
              </a:rPr>
              <a:t>7.	</a:t>
            </a:r>
            <a:r>
              <a:rPr lang="en-US" sz="2800" dirty="0" err="1" smtClean="0">
                <a:solidFill>
                  <a:srgbClr val="9900CC"/>
                </a:solidFill>
              </a:rPr>
              <a:t>Menjaga</a:t>
            </a:r>
            <a:r>
              <a:rPr lang="en-US" sz="2800" dirty="0" smtClean="0">
                <a:solidFill>
                  <a:srgbClr val="9900CC"/>
                </a:solidFill>
              </a:rPr>
              <a:t> </a:t>
            </a:r>
            <a:r>
              <a:rPr lang="en-US" sz="2800" dirty="0" err="1" smtClean="0">
                <a:solidFill>
                  <a:srgbClr val="9900CC"/>
                </a:solidFill>
              </a:rPr>
              <a:t>ketenangan</a:t>
            </a:r>
            <a:r>
              <a:rPr lang="en-US" sz="2800" dirty="0" smtClean="0">
                <a:solidFill>
                  <a:srgbClr val="9900CC"/>
                </a:solidFill>
              </a:rPr>
              <a:t> </a:t>
            </a:r>
            <a:r>
              <a:rPr lang="en-US" sz="2800" dirty="0" err="1" smtClean="0">
                <a:solidFill>
                  <a:srgbClr val="9900CC"/>
                </a:solidFill>
              </a:rPr>
              <a:t>kelas</a:t>
            </a:r>
            <a:r>
              <a:rPr lang="en-US" sz="2800" dirty="0" smtClean="0">
                <a:solidFill>
                  <a:srgbClr val="9900CC"/>
                </a:solidFill>
              </a:rPr>
              <a:t> (yang </a:t>
            </a:r>
            <a:r>
              <a:rPr lang="en-US" sz="2800" dirty="0" err="1" smtClean="0">
                <a:solidFill>
                  <a:srgbClr val="9900CC"/>
                </a:solidFill>
              </a:rPr>
              <a:t>mengganggu</a:t>
            </a:r>
            <a:r>
              <a:rPr lang="en-US" sz="2800" dirty="0" smtClean="0">
                <a:solidFill>
                  <a:srgbClr val="9900CC"/>
                </a:solidFill>
              </a:rPr>
              <a:t> </a:t>
            </a:r>
            <a:r>
              <a:rPr lang="en-US" sz="2800" dirty="0" err="1" smtClean="0">
                <a:solidFill>
                  <a:srgbClr val="9900CC"/>
                </a:solidFill>
              </a:rPr>
              <a:t>harus</a:t>
            </a:r>
            <a:r>
              <a:rPr lang="en-US" sz="2800" dirty="0" smtClean="0">
                <a:solidFill>
                  <a:srgbClr val="9900CC"/>
                </a:solidFill>
              </a:rPr>
              <a:t> </a:t>
            </a:r>
            <a:r>
              <a:rPr lang="en-US" sz="2800" dirty="0" err="1" smtClean="0">
                <a:solidFill>
                  <a:srgbClr val="9900CC"/>
                </a:solidFill>
              </a:rPr>
              <a:t>keluar</a:t>
            </a:r>
            <a:r>
              <a:rPr lang="en-US" sz="2800" dirty="0" smtClean="0">
                <a:solidFill>
                  <a:srgbClr val="9900CC"/>
                </a:solidFill>
              </a:rPr>
              <a:t> </a:t>
            </a:r>
            <a:r>
              <a:rPr lang="en-US" sz="2800" dirty="0" err="1" smtClean="0">
                <a:solidFill>
                  <a:srgbClr val="9900CC"/>
                </a:solidFill>
              </a:rPr>
              <a:t>dari</a:t>
            </a:r>
            <a:r>
              <a:rPr lang="en-US" sz="2800" dirty="0" smtClean="0">
                <a:solidFill>
                  <a:srgbClr val="9900CC"/>
                </a:solidFill>
              </a:rPr>
              <a:t> </a:t>
            </a:r>
            <a:r>
              <a:rPr lang="en-US" sz="2800" dirty="0" err="1" smtClean="0">
                <a:solidFill>
                  <a:srgbClr val="9900CC"/>
                </a:solidFill>
              </a:rPr>
              <a:t>kelas</a:t>
            </a:r>
            <a:r>
              <a:rPr lang="en-US" sz="2800" dirty="0" smtClean="0">
                <a:solidFill>
                  <a:srgbClr val="9900CC"/>
                </a:solidFill>
              </a:rPr>
              <a:t>)</a:t>
            </a:r>
          </a:p>
          <a:p>
            <a:pPr eaLnBrk="1" hangingPunct="1"/>
            <a:endParaRPr lang="en-US" sz="2800" b="1" dirty="0" smtClean="0">
              <a:solidFill>
                <a:srgbClr val="9900CC"/>
              </a:solidFill>
            </a:endParaRPr>
          </a:p>
        </p:txBody>
      </p:sp>
      <p:pic>
        <p:nvPicPr>
          <p:cNvPr id="24584" name="Picture 8" descr="presentation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1173163"/>
            <a:ext cx="6172200" cy="5519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18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457200"/>
            <a:ext cx="8686800" cy="6096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id-ID" sz="2800" b="1" dirty="0" smtClean="0">
                <a:latin typeface="Arial" pitchFamily="34" charset="0"/>
                <a:cs typeface="Arial" pitchFamily="34" charset="0"/>
              </a:rPr>
              <a:t>MATA KULIAH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id-ID" sz="2800" b="1" dirty="0" smtClean="0">
                <a:latin typeface="Arial" pitchFamily="34" charset="0"/>
                <a:cs typeface="Arial" pitchFamily="34" charset="0"/>
              </a:rPr>
              <a:t>: VAKSIN DAN IMUNISASI</a:t>
            </a:r>
          </a:p>
          <a:p>
            <a:pPr>
              <a:buNone/>
            </a:pPr>
            <a:endParaRPr lang="id-ID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id-ID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id-ID" sz="2400" dirty="0" smtClean="0">
                <a:latin typeface="Arial" pitchFamily="34" charset="0"/>
                <a:cs typeface="Arial" pitchFamily="34" charset="0"/>
              </a:rPr>
              <a:t>JML SKS		:  2 SKS</a:t>
            </a:r>
          </a:p>
          <a:p>
            <a:pPr>
              <a:buNone/>
            </a:pPr>
            <a:r>
              <a:rPr lang="id-ID" sz="2400" dirty="0" smtClean="0">
                <a:latin typeface="Arial" pitchFamily="34" charset="0"/>
                <a:cs typeface="Arial" pitchFamily="34" charset="0"/>
              </a:rPr>
              <a:t>KODE MK		:  PP 6139</a:t>
            </a:r>
          </a:p>
          <a:p>
            <a:pPr>
              <a:buNone/>
            </a:pPr>
            <a:r>
              <a:rPr lang="id-ID" sz="2400" dirty="0" smtClean="0">
                <a:latin typeface="Arial" pitchFamily="34" charset="0"/>
                <a:cs typeface="Arial" pitchFamily="34" charset="0"/>
              </a:rPr>
              <a:t>PENEMPATAN	:  SEMESTER IV</a:t>
            </a:r>
          </a:p>
          <a:p>
            <a:pPr>
              <a:buNone/>
            </a:pPr>
            <a:r>
              <a:rPr lang="id-ID" sz="2400" dirty="0" smtClean="0">
                <a:latin typeface="Arial" pitchFamily="34" charset="0"/>
                <a:cs typeface="Arial" pitchFamily="34" charset="0"/>
              </a:rPr>
              <a:t>DOSEN PENGAJAR:  1.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MIRATU MEGASARI.SST,M.Kes</a:t>
            </a:r>
            <a:endParaRPr lang="id-ID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id-ID" sz="2400" dirty="0" smtClean="0">
                <a:latin typeface="Arial" pitchFamily="34" charset="0"/>
                <a:cs typeface="Arial" pitchFamily="34" charset="0"/>
              </a:rPr>
              <a:t>				   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2. JULI SELVI YANTI, SST,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M.Kes</a:t>
            </a:r>
          </a:p>
          <a:p>
            <a:pPr>
              <a:buNone/>
            </a:pPr>
            <a:r>
              <a:rPr lang="id-ID" sz="2400" dirty="0" smtClean="0">
                <a:latin typeface="Arial" pitchFamily="34" charset="0"/>
                <a:cs typeface="Arial" pitchFamily="34" charset="0"/>
              </a:rPr>
              <a:t>EVALUASI		:  Penugasan	:  20%</a:t>
            </a:r>
          </a:p>
          <a:p>
            <a:pPr>
              <a:buNone/>
            </a:pPr>
            <a:r>
              <a:rPr lang="id-ID" sz="2400" dirty="0" smtClean="0">
                <a:latin typeface="Arial" pitchFamily="34" charset="0"/>
                <a:cs typeface="Arial" pitchFamily="34" charset="0"/>
              </a:rPr>
              <a:t>				   UTS		:  30%</a:t>
            </a:r>
          </a:p>
          <a:p>
            <a:pPr>
              <a:buNone/>
            </a:pPr>
            <a:r>
              <a:rPr lang="id-ID" sz="2400" dirty="0" smtClean="0">
                <a:latin typeface="Arial" pitchFamily="34" charset="0"/>
                <a:cs typeface="Arial" pitchFamily="34" charset="0"/>
              </a:rPr>
              <a:t>				   UAS		:  40%</a:t>
            </a:r>
          </a:p>
          <a:p>
            <a:pPr>
              <a:buNone/>
            </a:pPr>
            <a:r>
              <a:rPr lang="id-ID" sz="2400" dirty="0" smtClean="0">
                <a:latin typeface="Arial" pitchFamily="34" charset="0"/>
                <a:cs typeface="Arial" pitchFamily="34" charset="0"/>
              </a:rPr>
              <a:t>				   Soft Skill	:  10%</a:t>
            </a:r>
          </a:p>
          <a:p>
            <a:pPr>
              <a:buNone/>
            </a:pPr>
            <a:endParaRPr lang="id-ID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id-ID" sz="2000" dirty="0" smtClean="0">
                <a:latin typeface="Arial" pitchFamily="34" charset="0"/>
                <a:cs typeface="Arial" pitchFamily="34" charset="0"/>
              </a:rPr>
              <a:t>	</a:t>
            </a:r>
            <a:endParaRPr lang="id-ID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457200"/>
            <a:ext cx="8686800" cy="6096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sz="2800" b="1" dirty="0" smtClean="0">
                <a:latin typeface="Arial" pitchFamily="34" charset="0"/>
                <a:cs typeface="Arial" pitchFamily="34" charset="0"/>
              </a:rPr>
              <a:t>POKOK BAHASAN</a:t>
            </a:r>
            <a:endParaRPr lang="id-ID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id-ID" sz="24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id-ID" sz="2800" dirty="0" smtClean="0"/>
          </a:p>
          <a:p>
            <a:pPr marL="457200" indent="-457200">
              <a:buFont typeface="+mj-lt"/>
              <a:buAutoNum type="arabicPeriod"/>
            </a:pPr>
            <a:r>
              <a:rPr lang="id-ID" sz="2800" dirty="0" smtClean="0"/>
              <a:t>Gambaran pengertian vaksin dan imunisasi, tujuan, kebijakan, strategi program vaksin dan imunisasi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800" dirty="0" smtClean="0"/>
              <a:t>Pengelolaan program imunisasi dan BIAS serta pencapaian program imunisasi 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800" dirty="0" smtClean="0"/>
              <a:t>Kebijakan, strategi, tugas, tanggung jawab, dan hubungan kerja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800" dirty="0" smtClean="0"/>
              <a:t>Kebijakan, strategi, tugas, tanggung jawab, dan hubungan kerja petugas vaksin dan imunisasi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800" dirty="0" smtClean="0"/>
              <a:t>PD3I, KIPI, dan jadwal imunisasi</a:t>
            </a:r>
          </a:p>
          <a:p>
            <a:pPr>
              <a:buNone/>
            </a:pPr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676400"/>
            <a:ext cx="8686800" cy="48768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6"/>
            </a:pPr>
            <a:r>
              <a:rPr lang="id-ID" sz="2800" dirty="0" smtClean="0"/>
              <a:t>Pengelolaan program imunisasi : sasaran, standar program imunisasi (logistik, pelayanan, tenaga), kegiatan khusus, kerjasama lintas program dan sektor, manajemen umum, uji potensi vaksin, PWS, indeks pemakaian vaksin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id-ID" sz="2800" dirty="0" smtClean="0"/>
              <a:t>Regulasi imunisasi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id-ID" sz="2800" dirty="0" smtClean="0"/>
              <a:t>Pencapaian program imunisasi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id-ID" sz="2800" dirty="0" smtClean="0"/>
              <a:t>Penyuluhan kesehatan tentang vaksin dan imunisasi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id-ID" sz="2800" dirty="0" smtClean="0"/>
              <a:t>Menyusun laporan pelaksanaan penyuluhan kesehatan tentang vaksin dan imunisasi</a:t>
            </a:r>
          </a:p>
          <a:p>
            <a:pPr marL="457200" indent="-457200">
              <a:buFont typeface="+mj-lt"/>
              <a:buAutoNum type="arabicPeriod" startAt="10"/>
            </a:pPr>
            <a:endParaRPr lang="id-ID" sz="2400" dirty="0" smtClean="0"/>
          </a:p>
          <a:p>
            <a:pPr marL="457200" indent="-457200">
              <a:buNone/>
            </a:pPr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457200"/>
            <a:ext cx="8686800" cy="6096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sz="2800" b="1" dirty="0" smtClean="0">
                <a:latin typeface="Arial" pitchFamily="34" charset="0"/>
                <a:cs typeface="Arial" pitchFamily="34" charset="0"/>
              </a:rPr>
              <a:t>BUKU RUJUKAN</a:t>
            </a:r>
            <a:endParaRPr lang="id-ID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id-ID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id-ID" sz="24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id-ID" sz="2800" dirty="0" smtClean="0"/>
              <a:t>Kemenkes RI. (2014). Buku Ajar Imunisasi.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800" dirty="0" smtClean="0"/>
              <a:t>Kemenkes RI. (2016). Pedoman Implementasi Bahan Ajar Materi Imunisasi dan Kesehatan Ibu dan Anak.</a:t>
            </a:r>
          </a:p>
          <a:p>
            <a:pPr>
              <a:buNone/>
            </a:pPr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457200"/>
            <a:ext cx="8686800" cy="6096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sz="2800" b="1" dirty="0" smtClean="0">
                <a:latin typeface="Arial" pitchFamily="34" charset="0"/>
                <a:cs typeface="Arial" pitchFamily="34" charset="0"/>
              </a:rPr>
              <a:t>NILAI ANGKA DAN NILAI MUTU</a:t>
            </a:r>
            <a:endParaRPr lang="id-ID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id-ID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id-ID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95400" y="1828800"/>
          <a:ext cx="6096000" cy="43586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>
                          <a:latin typeface="Arial" pitchFamily="34" charset="0"/>
                          <a:cs typeface="Arial" pitchFamily="34" charset="0"/>
                        </a:rPr>
                        <a:t>NILAI</a:t>
                      </a:r>
                      <a:endParaRPr lang="id-ID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>
                          <a:latin typeface="Arial" pitchFamily="34" charset="0"/>
                          <a:cs typeface="Arial" pitchFamily="34" charset="0"/>
                        </a:rPr>
                        <a:t>MUTU</a:t>
                      </a:r>
                      <a:endParaRPr lang="id-ID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>
                          <a:latin typeface="Arial" pitchFamily="34" charset="0"/>
                          <a:cs typeface="Arial" pitchFamily="34" charset="0"/>
                        </a:rPr>
                        <a:t>85 - 100</a:t>
                      </a:r>
                      <a:endParaRPr lang="id-ID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id-ID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>
                          <a:latin typeface="Arial" pitchFamily="34" charset="0"/>
                          <a:cs typeface="Arial" pitchFamily="34" charset="0"/>
                        </a:rPr>
                        <a:t>80 - 84</a:t>
                      </a:r>
                      <a:endParaRPr lang="id-ID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>
                          <a:latin typeface="Arial" pitchFamily="34" charset="0"/>
                          <a:cs typeface="Arial" pitchFamily="34" charset="0"/>
                        </a:rPr>
                        <a:t>A-</a:t>
                      </a:r>
                      <a:endParaRPr lang="id-ID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>
                          <a:latin typeface="Arial" pitchFamily="34" charset="0"/>
                          <a:cs typeface="Arial" pitchFamily="34" charset="0"/>
                        </a:rPr>
                        <a:t>75 - 79</a:t>
                      </a:r>
                      <a:endParaRPr lang="id-ID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>
                          <a:latin typeface="Arial" pitchFamily="34" charset="0"/>
                          <a:cs typeface="Arial" pitchFamily="34" charset="0"/>
                        </a:rPr>
                        <a:t>B+</a:t>
                      </a:r>
                      <a:endParaRPr lang="id-ID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>
                          <a:latin typeface="Arial" pitchFamily="34" charset="0"/>
                          <a:cs typeface="Arial" pitchFamily="34" charset="0"/>
                        </a:rPr>
                        <a:t>70 - 74</a:t>
                      </a:r>
                      <a:endParaRPr lang="id-ID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id-ID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>
                          <a:latin typeface="Arial" pitchFamily="34" charset="0"/>
                          <a:cs typeface="Arial" pitchFamily="34" charset="0"/>
                        </a:rPr>
                        <a:t>65 - 69</a:t>
                      </a:r>
                      <a:endParaRPr lang="id-ID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>
                          <a:latin typeface="Arial" pitchFamily="34" charset="0"/>
                          <a:cs typeface="Arial" pitchFamily="34" charset="0"/>
                        </a:rPr>
                        <a:t>B-</a:t>
                      </a:r>
                      <a:endParaRPr lang="id-ID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>
                          <a:latin typeface="Arial" pitchFamily="34" charset="0"/>
                          <a:cs typeface="Arial" pitchFamily="34" charset="0"/>
                        </a:rPr>
                        <a:t>60 - 64</a:t>
                      </a:r>
                      <a:endParaRPr lang="id-ID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>
                          <a:latin typeface="Arial" pitchFamily="34" charset="0"/>
                          <a:cs typeface="Arial" pitchFamily="34" charset="0"/>
                        </a:rPr>
                        <a:t>C+</a:t>
                      </a:r>
                      <a:endParaRPr lang="id-ID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>
                          <a:latin typeface="Arial" pitchFamily="34" charset="0"/>
                          <a:cs typeface="Arial" pitchFamily="34" charset="0"/>
                        </a:rPr>
                        <a:t>55 - 59</a:t>
                      </a:r>
                      <a:endParaRPr lang="id-ID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id-ID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>
                          <a:latin typeface="Arial" pitchFamily="34" charset="0"/>
                          <a:cs typeface="Arial" pitchFamily="34" charset="0"/>
                        </a:rPr>
                        <a:t>50 - 54</a:t>
                      </a:r>
                      <a:endParaRPr lang="id-ID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>
                          <a:latin typeface="Arial" pitchFamily="34" charset="0"/>
                          <a:cs typeface="Arial" pitchFamily="34" charset="0"/>
                        </a:rPr>
                        <a:t>C-</a:t>
                      </a:r>
                      <a:endParaRPr lang="id-ID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>
                          <a:latin typeface="Arial" pitchFamily="34" charset="0"/>
                          <a:cs typeface="Arial" pitchFamily="34" charset="0"/>
                        </a:rPr>
                        <a:t>40 - 49</a:t>
                      </a:r>
                      <a:endParaRPr lang="id-ID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id-ID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>
                          <a:latin typeface="Arial" pitchFamily="34" charset="0"/>
                          <a:cs typeface="Arial" pitchFamily="34" charset="0"/>
                        </a:rPr>
                        <a:t>&lt; 40</a:t>
                      </a:r>
                      <a:endParaRPr lang="id-ID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>
                          <a:latin typeface="Arial" pitchFamily="34" charset="0"/>
                          <a:cs typeface="Arial" pitchFamily="34" charset="0"/>
                        </a:rPr>
                        <a:t>E</a:t>
                      </a:r>
                      <a:endParaRPr lang="id-ID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36538"/>
            <a:ext cx="8686800" cy="1000125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600" kern="1200" cap="all">
                <a:effectLst>
                  <a:reflection blurRad="12700" stA="48000" endA="300" endPos="55000" dir="5400000" sy="-90000" algn="bl" rotWithShape="0"/>
                </a:effectLst>
              </a:rPr>
              <a:t>Strategi Pembelajaran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5334000" y="1219200"/>
            <a:ext cx="3429000" cy="4906963"/>
          </a:xfrm>
        </p:spPr>
        <p:txBody>
          <a:bodyPr>
            <a:normAutofit/>
          </a:bodyPr>
          <a:lstStyle/>
          <a:p>
            <a:pPr marL="0" indent="0" eaLnBrk="1" hangingPunct="1">
              <a:spcBef>
                <a:spcPts val="0"/>
              </a:spcBef>
              <a:buNone/>
            </a:pPr>
            <a:r>
              <a:rPr lang="en-US" sz="3200" b="1" dirty="0" err="1" smtClean="0">
                <a:solidFill>
                  <a:srgbClr val="0000CC"/>
                </a:solidFill>
              </a:rPr>
              <a:t>Kuliah</a:t>
            </a:r>
            <a:r>
              <a:rPr lang="en-US" sz="3200" b="1" dirty="0" smtClean="0">
                <a:solidFill>
                  <a:srgbClr val="0000CC"/>
                </a:solidFill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</a:rPr>
              <a:t>dalam</a:t>
            </a:r>
            <a:r>
              <a:rPr lang="en-US" sz="3200" b="1" dirty="0" smtClean="0">
                <a:solidFill>
                  <a:srgbClr val="0000CC"/>
                </a:solidFill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</a:rPr>
              <a:t>bentuk</a:t>
            </a:r>
            <a:r>
              <a:rPr lang="en-US" sz="3200" b="1" dirty="0" smtClean="0">
                <a:solidFill>
                  <a:srgbClr val="0000CC"/>
                </a:solidFill>
              </a:rPr>
              <a:t> </a:t>
            </a:r>
            <a:r>
              <a:rPr lang="id-ID" sz="3200" b="1" dirty="0" smtClean="0">
                <a:solidFill>
                  <a:srgbClr val="0000CC"/>
                </a:solidFill>
              </a:rPr>
              <a:t>:</a:t>
            </a:r>
          </a:p>
          <a:p>
            <a:pPr marL="395288" indent="-395288" eaLnBrk="1" hangingPunct="1">
              <a:spcBef>
                <a:spcPts val="0"/>
              </a:spcBef>
              <a:buNone/>
            </a:pPr>
            <a:r>
              <a:rPr lang="id-ID" sz="3200" b="1" dirty="0" smtClean="0">
                <a:solidFill>
                  <a:srgbClr val="0000CC"/>
                </a:solidFill>
              </a:rPr>
              <a:t>	- Discovery    </a:t>
            </a:r>
          </a:p>
          <a:p>
            <a:pPr marL="395288" indent="-395288" eaLnBrk="1" hangingPunct="1">
              <a:spcBef>
                <a:spcPts val="0"/>
              </a:spcBef>
              <a:buNone/>
            </a:pPr>
            <a:r>
              <a:rPr lang="id-ID" sz="3200" b="1" dirty="0" smtClean="0">
                <a:solidFill>
                  <a:srgbClr val="0000CC"/>
                </a:solidFill>
              </a:rPr>
              <a:t>      Learning</a:t>
            </a:r>
          </a:p>
          <a:p>
            <a:pPr marL="395288" indent="-395288" eaLnBrk="1" hangingPunct="1">
              <a:spcBef>
                <a:spcPts val="0"/>
              </a:spcBef>
              <a:buNone/>
            </a:pPr>
            <a:r>
              <a:rPr lang="id-ID" sz="3200" b="1" dirty="0" smtClean="0">
                <a:solidFill>
                  <a:srgbClr val="0000CC"/>
                </a:solidFill>
              </a:rPr>
              <a:t>	- Seminar</a:t>
            </a:r>
          </a:p>
          <a:p>
            <a:pPr marL="395288" indent="-395288" eaLnBrk="1" hangingPunct="1">
              <a:spcBef>
                <a:spcPts val="0"/>
              </a:spcBef>
              <a:buNone/>
            </a:pPr>
            <a:r>
              <a:rPr lang="id-ID" sz="3200" b="1" dirty="0" smtClean="0">
                <a:solidFill>
                  <a:srgbClr val="0000CC"/>
                </a:solidFill>
              </a:rPr>
              <a:t>	</a:t>
            </a:r>
            <a:endParaRPr lang="en-US" sz="3200" b="1" dirty="0" smtClean="0">
              <a:solidFill>
                <a:srgbClr val="0000CC"/>
              </a:solidFill>
            </a:endParaRPr>
          </a:p>
        </p:txBody>
      </p:sp>
      <p:pic>
        <p:nvPicPr>
          <p:cNvPr id="23557" name="Picture 5" descr="02_Ortwin_Knorr_teachi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295400"/>
            <a:ext cx="4762500" cy="476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0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643735" y="7601"/>
            <a:ext cx="8037190" cy="1003300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600" kern="1200" cap="all">
                <a:effectLst>
                  <a:reflection blurRad="12700" stA="48000" endA="300" endPos="55000" dir="5400000" sy="-90000" algn="bl" rotWithShape="0"/>
                </a:effectLst>
              </a:rPr>
              <a:t>Kontrak Kuliah</a:t>
            </a:r>
          </a:p>
        </p:txBody>
      </p:sp>
      <p:sp>
        <p:nvSpPr>
          <p:cNvPr id="18739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228600" y="1752600"/>
            <a:ext cx="3352800" cy="4525963"/>
          </a:xfrm>
        </p:spPr>
        <p:txBody>
          <a:bodyPr/>
          <a:lstStyle/>
          <a:p>
            <a:pPr marL="355600" indent="-355600" eaLnBrk="1" hangingPunct="1">
              <a:spcBef>
                <a:spcPts val="0"/>
              </a:spcBef>
              <a:buFontTx/>
              <a:buNone/>
            </a:pPr>
            <a:r>
              <a:rPr lang="id-ID" b="1" dirty="0" smtClean="0">
                <a:solidFill>
                  <a:srgbClr val="CC3399"/>
                </a:solidFill>
              </a:rPr>
              <a:t>1. </a:t>
            </a:r>
            <a:r>
              <a:rPr lang="en-US" b="1" dirty="0" err="1" smtClean="0">
                <a:solidFill>
                  <a:srgbClr val="CC3399"/>
                </a:solidFill>
              </a:rPr>
              <a:t>Mengikuti</a:t>
            </a:r>
            <a:r>
              <a:rPr lang="en-US" b="1" dirty="0" smtClean="0">
                <a:solidFill>
                  <a:srgbClr val="CC3399"/>
                </a:solidFill>
              </a:rPr>
              <a:t> </a:t>
            </a:r>
            <a:r>
              <a:rPr lang="en-US" b="1" dirty="0" err="1" smtClean="0">
                <a:solidFill>
                  <a:srgbClr val="CC3399"/>
                </a:solidFill>
              </a:rPr>
              <a:t>kuliah</a:t>
            </a:r>
            <a:r>
              <a:rPr lang="en-US" b="1" dirty="0" smtClean="0">
                <a:solidFill>
                  <a:srgbClr val="CC3399"/>
                </a:solidFill>
              </a:rPr>
              <a:t> </a:t>
            </a:r>
            <a:r>
              <a:rPr lang="en-US" b="1" dirty="0" err="1" smtClean="0">
                <a:solidFill>
                  <a:srgbClr val="CC3399"/>
                </a:solidFill>
              </a:rPr>
              <a:t>dan</a:t>
            </a:r>
            <a:r>
              <a:rPr lang="en-US" b="1" dirty="0" smtClean="0">
                <a:solidFill>
                  <a:srgbClr val="CC3399"/>
                </a:solidFill>
              </a:rPr>
              <a:t> </a:t>
            </a:r>
            <a:r>
              <a:rPr lang="en-US" b="1" dirty="0" err="1" smtClean="0">
                <a:solidFill>
                  <a:srgbClr val="CC3399"/>
                </a:solidFill>
              </a:rPr>
              <a:t>ujian</a:t>
            </a:r>
            <a:r>
              <a:rPr lang="en-US" b="1" dirty="0" smtClean="0">
                <a:solidFill>
                  <a:srgbClr val="CC3399"/>
                </a:solidFill>
              </a:rPr>
              <a:t>, </a:t>
            </a:r>
            <a:r>
              <a:rPr lang="en-US" b="1" dirty="0" err="1" smtClean="0">
                <a:solidFill>
                  <a:srgbClr val="CC3399"/>
                </a:solidFill>
              </a:rPr>
              <a:t>serta</a:t>
            </a:r>
            <a:r>
              <a:rPr lang="en-US" b="1" dirty="0" smtClean="0">
                <a:solidFill>
                  <a:srgbClr val="CC3399"/>
                </a:solidFill>
              </a:rPr>
              <a:t> </a:t>
            </a:r>
            <a:r>
              <a:rPr lang="en-US" b="1" dirty="0" err="1" smtClean="0">
                <a:solidFill>
                  <a:srgbClr val="CC3399"/>
                </a:solidFill>
              </a:rPr>
              <a:t>mengerjakan</a:t>
            </a:r>
            <a:r>
              <a:rPr lang="en-US" b="1" dirty="0" smtClean="0">
                <a:solidFill>
                  <a:srgbClr val="CC3399"/>
                </a:solidFill>
              </a:rPr>
              <a:t> </a:t>
            </a:r>
            <a:r>
              <a:rPr lang="en-US" b="1" dirty="0" err="1" smtClean="0">
                <a:solidFill>
                  <a:srgbClr val="CC3399"/>
                </a:solidFill>
              </a:rPr>
              <a:t>tugas</a:t>
            </a:r>
            <a:r>
              <a:rPr lang="en-US" b="1" dirty="0" smtClean="0">
                <a:solidFill>
                  <a:srgbClr val="CC3399"/>
                </a:solidFill>
              </a:rPr>
              <a:t> </a:t>
            </a:r>
            <a:r>
              <a:rPr lang="en-US" b="1" dirty="0" err="1" smtClean="0">
                <a:solidFill>
                  <a:srgbClr val="CC3399"/>
                </a:solidFill>
              </a:rPr>
              <a:t>presentasi</a:t>
            </a:r>
            <a:r>
              <a:rPr lang="en-US" b="1" dirty="0" smtClean="0">
                <a:solidFill>
                  <a:srgbClr val="CC3399"/>
                </a:solidFill>
              </a:rPr>
              <a:t> </a:t>
            </a:r>
            <a:r>
              <a:rPr lang="en-US" b="1" dirty="0" err="1" smtClean="0">
                <a:solidFill>
                  <a:srgbClr val="CC3399"/>
                </a:solidFill>
              </a:rPr>
              <a:t>dan</a:t>
            </a:r>
            <a:r>
              <a:rPr lang="en-US" b="1" dirty="0" smtClean="0">
                <a:solidFill>
                  <a:srgbClr val="CC3399"/>
                </a:solidFill>
              </a:rPr>
              <a:t> individual</a:t>
            </a:r>
          </a:p>
        </p:txBody>
      </p:sp>
      <p:pic>
        <p:nvPicPr>
          <p:cNvPr id="187404" name="Picture 12" descr="presentasi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15240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18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87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87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87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874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874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87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87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39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525963"/>
          </a:xfrm>
        </p:spPr>
        <p:txBody>
          <a:bodyPr/>
          <a:lstStyle/>
          <a:p>
            <a:pPr marL="395288" indent="-395288">
              <a:buNone/>
            </a:pPr>
            <a:r>
              <a:rPr lang="en-US" dirty="0" smtClean="0"/>
              <a:t>2.	</a:t>
            </a:r>
            <a:r>
              <a:rPr lang="id-ID" dirty="0" smtClean="0"/>
              <a:t>Menyelesaikan tugas pada waktunya sesuai kesepakatan</a:t>
            </a:r>
            <a:endParaRPr lang="id-ID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id-ID" dirty="0"/>
          </a:p>
        </p:txBody>
      </p:sp>
      <p:pic>
        <p:nvPicPr>
          <p:cNvPr id="5" name="Picture 4" descr="manual+boo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9600" y="1676400"/>
            <a:ext cx="4495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383</TotalTime>
  <Words>240</Words>
  <Application>Microsoft Office PowerPoint</Application>
  <PresentationFormat>On-screen Show (4:3)</PresentationFormat>
  <Paragraphs>76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Adobe Caslon Pro Bold</vt:lpstr>
      <vt:lpstr>Arial</vt:lpstr>
      <vt:lpstr>Calibri</vt:lpstr>
      <vt:lpstr>LilyUPC</vt:lpstr>
      <vt:lpstr>Tw Cen MT</vt:lpstr>
      <vt:lpstr>Wingdings</vt:lpstr>
      <vt:lpstr>Wingdings 2</vt:lpstr>
      <vt:lpstr>Median</vt:lpstr>
      <vt:lpstr>KONTRAK PERKULIAHAN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Strategi Pembelajaran</vt:lpstr>
      <vt:lpstr>Kontrak Kuliah</vt:lpstr>
      <vt:lpstr>PowerPoint Presentation</vt:lpstr>
      <vt:lpstr>Kontrak Kuliah</vt:lpstr>
      <vt:lpstr>Kontrak Kuliah</vt:lpstr>
      <vt:lpstr>PowerPoint Presentation</vt:lpstr>
      <vt:lpstr>Kontrak Kuliah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KONTRAK PERKULIAHAN BIOSTATISTIK INFERENS</dc:title>
  <dc:creator>TOSHIBA</dc:creator>
  <cp:lastModifiedBy>HP Pavillion</cp:lastModifiedBy>
  <cp:revision>49</cp:revision>
  <dcterms:created xsi:type="dcterms:W3CDTF">2006-08-16T00:00:00Z</dcterms:created>
  <dcterms:modified xsi:type="dcterms:W3CDTF">2022-02-14T03:44:47Z</dcterms:modified>
</cp:coreProperties>
</file>