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8BFA7-158A-4D6E-BD3D-A8A598FA0978}"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B94E0-6A0F-4846-8781-AA58EB859603}" type="slidenum">
              <a:rPr lang="en-US" smtClean="0"/>
              <a:t>‹#›</a:t>
            </a:fld>
            <a:endParaRPr lang="en-US"/>
          </a:p>
        </p:txBody>
      </p:sp>
    </p:spTree>
    <p:extLst>
      <p:ext uri="{BB962C8B-B14F-4D97-AF65-F5344CB8AC3E}">
        <p14:creationId xmlns:p14="http://schemas.microsoft.com/office/powerpoint/2010/main" val="113353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02D04-E47C-46AF-B961-E1170EB22A74}" type="slidenum">
              <a:rPr lang="id-ID" smtClean="0"/>
              <a:pPr fontAlgn="base">
                <a:spcBef>
                  <a:spcPct val="0"/>
                </a:spcBef>
                <a:spcAft>
                  <a:spcPct val="0"/>
                </a:spcAft>
                <a:defRPr/>
              </a:pPr>
              <a:t>8</a:t>
            </a:fld>
            <a:endParaRPr lang="id-ID" smtClean="0"/>
          </a:p>
        </p:txBody>
      </p:sp>
    </p:spTree>
    <p:extLst>
      <p:ext uri="{BB962C8B-B14F-4D97-AF65-F5344CB8AC3E}">
        <p14:creationId xmlns:p14="http://schemas.microsoft.com/office/powerpoint/2010/main" val="353934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40769"/>
            <a:ext cx="7772400" cy="1470025"/>
          </a:xfrm>
        </p:spPr>
        <p:txBody>
          <a:bodyPr>
            <a:normAutofit fontScale="90000"/>
          </a:bodyPr>
          <a:lstStyle/>
          <a:p>
            <a:pPr algn="ctr"/>
            <a:r>
              <a:rPr lang="en-ID" b="1" dirty="0" err="1" smtClean="0"/>
              <a:t>Penyakit</a:t>
            </a:r>
            <a:r>
              <a:rPr lang="en-ID" b="1" dirty="0" smtClean="0"/>
              <a:t> </a:t>
            </a:r>
            <a:r>
              <a:rPr lang="en-ID" b="1" dirty="0" err="1" smtClean="0"/>
              <a:t>Kongenital</a:t>
            </a:r>
            <a:r>
              <a:rPr lang="en-ID" b="1" dirty="0" smtClean="0"/>
              <a:t> </a:t>
            </a:r>
            <a:r>
              <a:rPr lang="en-ID" b="1" dirty="0" err="1" smtClean="0"/>
              <a:t>Sistem</a:t>
            </a:r>
            <a:r>
              <a:rPr lang="en-ID" b="1" dirty="0" smtClean="0"/>
              <a:t> </a:t>
            </a:r>
            <a:r>
              <a:rPr lang="en-ID" b="1" dirty="0" err="1" smtClean="0"/>
              <a:t>Hematology</a:t>
            </a:r>
            <a:r>
              <a:rPr lang="en-ID" b="1" dirty="0" smtClean="0"/>
              <a:t> </a:t>
            </a:r>
            <a:endParaRPr lang="en-US" b="1" dirty="0"/>
          </a:p>
        </p:txBody>
      </p:sp>
      <p:sp>
        <p:nvSpPr>
          <p:cNvPr id="3" name="Subtitle 2"/>
          <p:cNvSpPr>
            <a:spLocks noGrp="1"/>
          </p:cNvSpPr>
          <p:nvPr>
            <p:ph type="subTitle" idx="1"/>
          </p:nvPr>
        </p:nvSpPr>
        <p:spPr/>
        <p:txBody>
          <a:bodyPr/>
          <a:lstStyle/>
          <a:p>
            <a:r>
              <a:rPr lang="en-ID" dirty="0" err="1" smtClean="0"/>
              <a:t>Agnita</a:t>
            </a:r>
            <a:r>
              <a:rPr lang="en-ID" dirty="0" smtClean="0"/>
              <a:t> </a:t>
            </a:r>
            <a:r>
              <a:rPr lang="en-ID" dirty="0" err="1" smtClean="0"/>
              <a:t>Utami</a:t>
            </a:r>
            <a:endParaRPr lang="en-US" dirty="0"/>
          </a:p>
        </p:txBody>
      </p:sp>
    </p:spTree>
    <p:extLst>
      <p:ext uri="{BB962C8B-B14F-4D97-AF65-F5344CB8AC3E}">
        <p14:creationId xmlns:p14="http://schemas.microsoft.com/office/powerpoint/2010/main" val="70418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20624" indent="-384048">
              <a:buFont typeface="Wingdings 2"/>
              <a:buChar char=""/>
              <a:defRPr/>
            </a:pPr>
            <a:r>
              <a:rPr lang="id-ID" sz="2400" dirty="0" smtClean="0"/>
              <a:t>Penentuan defisiensi faktor yang spesifik memerlukan prosedur assay yang biasanya dilakukan dalam laboratorium khusus.deteksi karier pada penyakit hemofilia klasik dimungkinkan dengan menggunakan tes DNA dan merupakan pertimbangan penting dalam keluarga yang anak perempuannya mungkin telah mewarisi sifat pembawa tersebut. (Wong, 2008)</a:t>
            </a:r>
          </a:p>
          <a:p>
            <a:pPr marL="420624" indent="-384048">
              <a:buFont typeface="Wingdings 2"/>
              <a:buChar char=""/>
              <a:defRPr/>
            </a:pPr>
            <a:endParaRPr lang="id-ID" dirty="0"/>
          </a:p>
        </p:txBody>
      </p:sp>
      <p:sp>
        <p:nvSpPr>
          <p:cNvPr id="14338" name="Title 1"/>
          <p:cNvSpPr>
            <a:spLocks noGrp="1"/>
          </p:cNvSpPr>
          <p:nvPr>
            <p:ph type="title"/>
          </p:nvPr>
        </p:nvSpPr>
        <p:spPr/>
        <p:txBody>
          <a:bodyPr/>
          <a:lstStyle/>
          <a:p>
            <a:pPr eaLnBrk="1" hangingPunct="1"/>
            <a:r>
              <a:rPr lang="id-ID" smtClean="0"/>
              <a:t>PEMERIKSAAN DIAGNOSTIK </a:t>
            </a:r>
          </a:p>
        </p:txBody>
      </p:sp>
    </p:spTree>
    <p:extLst>
      <p:ext uri="{BB962C8B-B14F-4D97-AF65-F5344CB8AC3E}">
        <p14:creationId xmlns:p14="http://schemas.microsoft.com/office/powerpoint/2010/main" val="97669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1600201"/>
            <a:ext cx="8329613" cy="4829175"/>
          </a:xfrm>
        </p:spPr>
        <p:txBody>
          <a:bodyPr>
            <a:normAutofit/>
          </a:bodyPr>
          <a:lstStyle/>
          <a:p>
            <a:pPr marL="420624" indent="-384048">
              <a:buFont typeface="Wingdings 2"/>
              <a:buChar char=""/>
              <a:defRPr/>
            </a:pPr>
            <a:r>
              <a:rPr lang="id-ID" dirty="0" smtClean="0"/>
              <a:t>Terapi primer pada penyakit hemofilia adalah penggantian faktor pembekuan yang hilang. </a:t>
            </a:r>
          </a:p>
          <a:p>
            <a:pPr marL="420624" indent="-384048">
              <a:buFont typeface="Wingdings 2"/>
              <a:buChar char=""/>
              <a:defRPr/>
            </a:pPr>
            <a:r>
              <a:rPr lang="id-ID" dirty="0" smtClean="0"/>
              <a:t>Obat-obat lain dapat diikutsertakan dalam rancanagan terapi dan hal ini bergantung pada sumber perdarahan. </a:t>
            </a:r>
            <a:endParaRPr lang="en-ID" dirty="0" smtClean="0"/>
          </a:p>
          <a:p>
            <a:pPr marL="420624" indent="-384048">
              <a:buFont typeface="Wingdings 2"/>
              <a:buChar char=""/>
              <a:defRPr/>
            </a:pPr>
            <a:r>
              <a:rPr lang="id-ID" dirty="0" smtClean="0"/>
              <a:t>Kortikosteroid dapat diberikan pada kasus hematuria, hemartrosis akut dan sinovitis kronis. Obat anti-in</a:t>
            </a:r>
            <a:r>
              <a:rPr lang="en-ID" dirty="0" smtClean="0"/>
              <a:t>f</a:t>
            </a:r>
            <a:r>
              <a:rPr lang="id-ID" dirty="0" smtClean="0"/>
              <a:t>lamasi non steroid (NSAID), seperti ibuprofen, merupkan preparat yang efektif untuk meredakan nyeri akibat sinovitis; namun, NSAID harus diberikan dengan hati</a:t>
            </a:r>
            <a:r>
              <a:rPr lang="en-ID" dirty="0" smtClean="0"/>
              <a:t>-</a:t>
            </a:r>
            <a:r>
              <a:rPr lang="id-ID" dirty="0" smtClean="0"/>
              <a:t>hati karena akan menghambat fungsi trombosit (Dragone dan Karp 1996; Hilgarther dan Corrigan, 1995)</a:t>
            </a:r>
            <a:endParaRPr lang="id-ID" dirty="0"/>
          </a:p>
        </p:txBody>
      </p:sp>
      <p:sp>
        <p:nvSpPr>
          <p:cNvPr id="15362" name="Title 1"/>
          <p:cNvSpPr>
            <a:spLocks noGrp="1"/>
          </p:cNvSpPr>
          <p:nvPr>
            <p:ph type="title"/>
          </p:nvPr>
        </p:nvSpPr>
        <p:spPr/>
        <p:txBody>
          <a:bodyPr/>
          <a:lstStyle/>
          <a:p>
            <a:pPr eaLnBrk="1" hangingPunct="1"/>
            <a:r>
              <a:rPr lang="id-ID" dirty="0" smtClean="0"/>
              <a:t>PENATALAKSANAAN</a:t>
            </a:r>
          </a:p>
        </p:txBody>
      </p:sp>
    </p:spTree>
    <p:extLst>
      <p:ext uri="{BB962C8B-B14F-4D97-AF65-F5344CB8AC3E}">
        <p14:creationId xmlns:p14="http://schemas.microsoft.com/office/powerpoint/2010/main" val="328963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9212" y="1698171"/>
            <a:ext cx="8915400" cy="4415246"/>
          </a:xfrm>
        </p:spPr>
        <p:txBody>
          <a:bodyPr>
            <a:noAutofit/>
          </a:bodyPr>
          <a:lstStyle/>
          <a:p>
            <a:r>
              <a:rPr lang="en-ID" sz="2000" dirty="0" err="1" smtClean="0"/>
              <a:t>Tranfusi</a:t>
            </a:r>
            <a:r>
              <a:rPr lang="en-ID" sz="2000" dirty="0" smtClean="0"/>
              <a:t> </a:t>
            </a:r>
            <a:r>
              <a:rPr lang="en-ID" sz="2000" dirty="0" err="1" smtClean="0"/>
              <a:t>darah</a:t>
            </a:r>
            <a:endParaRPr lang="en-ID" sz="2000" dirty="0" smtClean="0"/>
          </a:p>
          <a:p>
            <a:pPr marL="109728" indent="0">
              <a:buNone/>
            </a:pPr>
            <a:r>
              <a:rPr lang="en-ID" sz="2000" dirty="0" err="1" smtClean="0"/>
              <a:t>Dapat</a:t>
            </a:r>
            <a:r>
              <a:rPr lang="en-ID" sz="2000" dirty="0" smtClean="0"/>
              <a:t> </a:t>
            </a:r>
            <a:r>
              <a:rPr lang="en-ID" sz="2000" dirty="0" err="1" smtClean="0"/>
              <a:t>diberikan</a:t>
            </a:r>
            <a:r>
              <a:rPr lang="en-ID" sz="2000" dirty="0" smtClean="0"/>
              <a:t> </a:t>
            </a:r>
            <a:r>
              <a:rPr lang="en-ID" sz="2000" dirty="0" err="1" smtClean="0"/>
              <a:t>tranfusi</a:t>
            </a:r>
            <a:r>
              <a:rPr lang="en-ID" sz="2000" dirty="0" smtClean="0"/>
              <a:t> plasma, </a:t>
            </a:r>
            <a:r>
              <a:rPr lang="en-ID" sz="2000" dirty="0" err="1" smtClean="0"/>
              <a:t>cryopresipitat</a:t>
            </a:r>
            <a:r>
              <a:rPr lang="en-ID" sz="2000" dirty="0" smtClean="0"/>
              <a:t> </a:t>
            </a:r>
            <a:r>
              <a:rPr lang="en-ID" sz="2000" dirty="0" err="1" smtClean="0"/>
              <a:t>dan</a:t>
            </a:r>
            <a:r>
              <a:rPr lang="en-ID" sz="2000" dirty="0" smtClean="0"/>
              <a:t> whole blood (</a:t>
            </a:r>
            <a:r>
              <a:rPr lang="en-ID" sz="2000" dirty="0" err="1" smtClean="0"/>
              <a:t>darah</a:t>
            </a:r>
            <a:r>
              <a:rPr lang="en-ID" sz="2000" dirty="0" smtClean="0"/>
              <a:t> </a:t>
            </a:r>
            <a:r>
              <a:rPr lang="en-ID" sz="2000" dirty="0" err="1" smtClean="0"/>
              <a:t>Lengkap</a:t>
            </a:r>
            <a:r>
              <a:rPr lang="en-ID" sz="2000" dirty="0" smtClean="0"/>
              <a:t>)</a:t>
            </a:r>
          </a:p>
          <a:p>
            <a:pPr marL="109728" indent="0">
              <a:buNone/>
            </a:pPr>
            <a:endParaRPr lang="en-ID" sz="2000" dirty="0"/>
          </a:p>
          <a:p>
            <a:pPr marL="109728" indent="0">
              <a:buNone/>
            </a:pPr>
            <a:r>
              <a:rPr lang="en-US" sz="2000" dirty="0" err="1" smtClean="0"/>
              <a:t>Cryopresipitat</a:t>
            </a:r>
            <a:r>
              <a:rPr lang="en-US" sz="2000" dirty="0" smtClean="0"/>
              <a:t> </a:t>
            </a:r>
            <a:r>
              <a:rPr lang="en-US" sz="2000" dirty="0" err="1" smtClean="0"/>
              <a:t>adalah</a:t>
            </a:r>
            <a:r>
              <a:rPr lang="en-US" sz="2000" dirty="0" smtClean="0"/>
              <a:t> </a:t>
            </a:r>
            <a:r>
              <a:rPr lang="en-US" sz="2000" dirty="0" err="1" smtClean="0"/>
              <a:t>Komponen</a:t>
            </a:r>
            <a:r>
              <a:rPr lang="en-US" sz="2000" dirty="0" smtClean="0"/>
              <a:t> </a:t>
            </a:r>
            <a:r>
              <a:rPr lang="en-US" sz="2000" dirty="0" err="1"/>
              <a:t>utama</a:t>
            </a:r>
            <a:r>
              <a:rPr lang="en-US" sz="2000" dirty="0"/>
              <a:t> yang </a:t>
            </a:r>
            <a:r>
              <a:rPr lang="en-US" sz="2000" dirty="0" err="1"/>
              <a:t>terdapat</a:t>
            </a:r>
            <a:r>
              <a:rPr lang="en-US" sz="2000" dirty="0"/>
              <a:t> di </a:t>
            </a:r>
            <a:r>
              <a:rPr lang="en-US" sz="2000" dirty="0" err="1"/>
              <a:t>dalamnya</a:t>
            </a:r>
            <a:r>
              <a:rPr lang="en-US" sz="2000" dirty="0"/>
              <a:t> </a:t>
            </a:r>
            <a:r>
              <a:rPr lang="en-US" sz="2000" dirty="0" err="1"/>
              <a:t>adalah</a:t>
            </a:r>
            <a:r>
              <a:rPr lang="en-US" sz="2000" dirty="0"/>
              <a:t> </a:t>
            </a:r>
            <a:r>
              <a:rPr lang="en-US" sz="2000" dirty="0" err="1"/>
              <a:t>faktor</a:t>
            </a:r>
            <a:r>
              <a:rPr lang="en-US" sz="2000" dirty="0"/>
              <a:t> VIII, </a:t>
            </a:r>
            <a:r>
              <a:rPr lang="en-US" sz="2000" dirty="0" err="1" smtClean="0"/>
              <a:t>faktor</a:t>
            </a:r>
            <a:r>
              <a:rPr lang="en-US" sz="2000" dirty="0"/>
              <a:t> </a:t>
            </a:r>
            <a:r>
              <a:rPr lang="en-US" sz="2000" dirty="0" err="1" smtClean="0"/>
              <a:t>pembekuan</a:t>
            </a:r>
            <a:r>
              <a:rPr lang="en-US" sz="2000" dirty="0" smtClean="0"/>
              <a:t> </a:t>
            </a:r>
            <a:r>
              <a:rPr lang="en-US" sz="2000" dirty="0"/>
              <a:t>XIII, </a:t>
            </a:r>
            <a:r>
              <a:rPr lang="en-US" sz="2000" dirty="0" err="1"/>
              <a:t>faktor</a:t>
            </a:r>
            <a:r>
              <a:rPr lang="en-US" sz="2000" dirty="0"/>
              <a:t> Von </a:t>
            </a:r>
            <a:r>
              <a:rPr lang="en-US" sz="2000" dirty="0" err="1"/>
              <a:t>Willbrand</a:t>
            </a:r>
            <a:r>
              <a:rPr lang="en-US" sz="2000" dirty="0"/>
              <a:t>, fibrinogen. </a:t>
            </a:r>
            <a:r>
              <a:rPr lang="en-US" sz="2000" dirty="0" err="1"/>
              <a:t>Penggunaannya</a:t>
            </a:r>
            <a:r>
              <a:rPr lang="en-US" sz="2000" dirty="0"/>
              <a:t> </a:t>
            </a:r>
            <a:r>
              <a:rPr lang="en-US" sz="2000" dirty="0" err="1"/>
              <a:t>ialah</a:t>
            </a:r>
            <a:r>
              <a:rPr lang="en-US" sz="2000" dirty="0"/>
              <a:t> </a:t>
            </a:r>
            <a:r>
              <a:rPr lang="en-US" sz="2000" dirty="0" err="1" smtClean="0"/>
              <a:t>untuk</a:t>
            </a:r>
            <a:r>
              <a:rPr lang="en-US" sz="2000" dirty="0"/>
              <a:t> </a:t>
            </a:r>
            <a:r>
              <a:rPr lang="sv-SE" sz="2000" dirty="0" smtClean="0"/>
              <a:t>menghentikan </a:t>
            </a:r>
            <a:r>
              <a:rPr lang="sv-SE" sz="2000" dirty="0"/>
              <a:t>perdarahan karena kurangnya faktor VIII di dalam darah </a:t>
            </a:r>
            <a:r>
              <a:rPr lang="sv-SE" sz="2000" dirty="0" smtClean="0"/>
              <a:t>penderita </a:t>
            </a:r>
            <a:r>
              <a:rPr lang="en-US" sz="2000" dirty="0" err="1" smtClean="0"/>
              <a:t>hemofili</a:t>
            </a:r>
            <a:r>
              <a:rPr lang="en-US" sz="2000" dirty="0" smtClean="0"/>
              <a:t> </a:t>
            </a:r>
            <a:r>
              <a:rPr lang="en-US" sz="2000" dirty="0"/>
              <a:t>A.</a:t>
            </a:r>
          </a:p>
          <a:p>
            <a:pPr marL="109728" indent="0">
              <a:buNone/>
            </a:pPr>
            <a:r>
              <a:rPr lang="en-US" sz="2000" dirty="0"/>
              <a:t>Cara </a:t>
            </a:r>
            <a:r>
              <a:rPr lang="en-US" sz="2000" dirty="0" err="1"/>
              <a:t>pemberian</a:t>
            </a:r>
            <a:r>
              <a:rPr lang="en-US" sz="2000" dirty="0"/>
              <a:t> </a:t>
            </a:r>
            <a:r>
              <a:rPr lang="en-US" sz="2000" dirty="0" err="1"/>
              <a:t>ialah</a:t>
            </a:r>
            <a:r>
              <a:rPr lang="en-US" sz="2000" dirty="0"/>
              <a:t> </a:t>
            </a:r>
            <a:r>
              <a:rPr lang="en-US" sz="2000" dirty="0" err="1"/>
              <a:t>dengan</a:t>
            </a:r>
            <a:r>
              <a:rPr lang="en-US" sz="2000" dirty="0"/>
              <a:t> </a:t>
            </a:r>
            <a:r>
              <a:rPr lang="en-US" sz="2000" dirty="0" err="1"/>
              <a:t>menyuntikkan</a:t>
            </a:r>
            <a:r>
              <a:rPr lang="en-US" sz="2000" dirty="0"/>
              <a:t> </a:t>
            </a:r>
            <a:r>
              <a:rPr lang="en-US" sz="2000" dirty="0" err="1"/>
              <a:t>intravena</a:t>
            </a:r>
            <a:r>
              <a:rPr lang="en-US" sz="2000" dirty="0"/>
              <a:t> </a:t>
            </a:r>
            <a:r>
              <a:rPr lang="en-US" sz="2000" dirty="0" err="1"/>
              <a:t>langsung</a:t>
            </a:r>
            <a:r>
              <a:rPr lang="en-US" sz="2000" dirty="0"/>
              <a:t>, </a:t>
            </a:r>
            <a:r>
              <a:rPr lang="en-US" sz="2000" dirty="0" err="1" smtClean="0"/>
              <a:t>tidak</a:t>
            </a:r>
            <a:r>
              <a:rPr lang="en-US" sz="2000" dirty="0"/>
              <a:t> </a:t>
            </a:r>
            <a:r>
              <a:rPr lang="en-US" sz="2000" dirty="0" err="1" smtClean="0"/>
              <a:t>melalui</a:t>
            </a:r>
            <a:r>
              <a:rPr lang="en-US" sz="2000" dirty="0" smtClean="0"/>
              <a:t> </a:t>
            </a:r>
            <a:r>
              <a:rPr lang="en-US" sz="2000" dirty="0" err="1"/>
              <a:t>tetesan</a:t>
            </a:r>
            <a:r>
              <a:rPr lang="en-US" sz="2000" dirty="0"/>
              <a:t> </a:t>
            </a:r>
            <a:r>
              <a:rPr lang="en-US" sz="2000" dirty="0" err="1"/>
              <a:t>infus</a:t>
            </a:r>
            <a:r>
              <a:rPr lang="en-US" sz="2000" dirty="0"/>
              <a:t>, </a:t>
            </a:r>
            <a:r>
              <a:rPr lang="en-US" sz="2000" dirty="0" err="1"/>
              <a:t>pemberian</a:t>
            </a:r>
            <a:r>
              <a:rPr lang="en-US" sz="2000" dirty="0"/>
              <a:t> </a:t>
            </a:r>
            <a:r>
              <a:rPr lang="en-US" sz="2000" dirty="0" err="1"/>
              <a:t>segera</a:t>
            </a:r>
            <a:r>
              <a:rPr lang="en-US" sz="2000" dirty="0"/>
              <a:t> </a:t>
            </a:r>
            <a:r>
              <a:rPr lang="en-US" sz="2000" dirty="0" err="1"/>
              <a:t>setelah</a:t>
            </a:r>
            <a:r>
              <a:rPr lang="en-US" sz="2000" dirty="0"/>
              <a:t> </a:t>
            </a:r>
            <a:r>
              <a:rPr lang="en-US" sz="2000" dirty="0" err="1"/>
              <a:t>komponen</a:t>
            </a:r>
            <a:r>
              <a:rPr lang="en-US" sz="2000" dirty="0"/>
              <a:t> </a:t>
            </a:r>
            <a:r>
              <a:rPr lang="en-US" sz="2000" dirty="0" err="1"/>
              <a:t>mencair</a:t>
            </a:r>
            <a:r>
              <a:rPr lang="en-US" sz="2000" dirty="0"/>
              <a:t>, </a:t>
            </a:r>
            <a:r>
              <a:rPr lang="en-US" sz="2000" dirty="0" err="1" smtClean="0"/>
              <a:t>sebab</a:t>
            </a:r>
            <a:r>
              <a:rPr lang="en-US" sz="2000" dirty="0"/>
              <a:t> </a:t>
            </a:r>
            <a:r>
              <a:rPr lang="fi-FI" sz="2000" dirty="0" smtClean="0"/>
              <a:t>komponen </a:t>
            </a:r>
            <a:r>
              <a:rPr lang="fi-FI" sz="2000" dirty="0"/>
              <a:t>ini tidak tahan pada suhu kamar.</a:t>
            </a:r>
            <a:endParaRPr lang="en-US" sz="2000" dirty="0"/>
          </a:p>
        </p:txBody>
      </p:sp>
      <p:sp>
        <p:nvSpPr>
          <p:cNvPr id="3" name="Title 2"/>
          <p:cNvSpPr>
            <a:spLocks noGrp="1"/>
          </p:cNvSpPr>
          <p:nvPr>
            <p:ph type="title"/>
          </p:nvPr>
        </p:nvSpPr>
        <p:spPr/>
        <p:txBody>
          <a:bodyPr/>
          <a:lstStyle/>
          <a:p>
            <a:r>
              <a:rPr lang="id-ID" dirty="0"/>
              <a:t>PENATALAKSANAAN</a:t>
            </a:r>
            <a:endParaRPr lang="en-US" dirty="0"/>
          </a:p>
        </p:txBody>
      </p:sp>
    </p:spTree>
    <p:extLst>
      <p:ext uri="{BB962C8B-B14F-4D97-AF65-F5344CB8AC3E}">
        <p14:creationId xmlns:p14="http://schemas.microsoft.com/office/powerpoint/2010/main" val="272744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376" y="1143000"/>
            <a:ext cx="5929313" cy="5500688"/>
          </a:xfrm>
        </p:spPr>
        <p:txBody>
          <a:bodyPr>
            <a:normAutofit fontScale="62500" lnSpcReduction="20000"/>
          </a:bodyPr>
          <a:lstStyle/>
          <a:p>
            <a:pPr marL="448056" lvl="1" indent="0">
              <a:buNone/>
              <a:defRPr/>
            </a:pPr>
            <a:r>
              <a:rPr lang="id-ID" sz="2800" dirty="0"/>
              <a:t>Hematologis</a:t>
            </a:r>
          </a:p>
          <a:p>
            <a:pPr marL="962406" lvl="1" indent="-514350">
              <a:buFont typeface="+mj-lt"/>
              <a:buAutoNum type="arabicPeriod"/>
              <a:defRPr/>
            </a:pPr>
            <a:r>
              <a:rPr lang="id-ID" sz="2800" dirty="0"/>
              <a:t>Hemoragi dan perdarahan lama</a:t>
            </a:r>
          </a:p>
          <a:p>
            <a:pPr marL="962406" lvl="1" indent="-514350">
              <a:buFont typeface="+mj-lt"/>
              <a:buAutoNum type="arabicPeriod"/>
              <a:defRPr/>
            </a:pPr>
            <a:r>
              <a:rPr lang="id-ID" sz="2800" dirty="0"/>
              <a:t>Memar superficial</a:t>
            </a:r>
          </a:p>
          <a:p>
            <a:pPr marL="962406" lvl="1" indent="-514350">
              <a:buFont typeface="+mj-lt"/>
              <a:buAutoNum type="arabicPeriod"/>
              <a:defRPr/>
            </a:pPr>
            <a:r>
              <a:rPr lang="id-ID" sz="2800" dirty="0"/>
              <a:t>Splenomegali</a:t>
            </a:r>
          </a:p>
          <a:p>
            <a:pPr marL="448056" lvl="1" indent="0">
              <a:buNone/>
              <a:defRPr/>
            </a:pPr>
            <a:r>
              <a:rPr lang="id-ID" sz="2800" dirty="0"/>
              <a:t>Genito</a:t>
            </a:r>
            <a:r>
              <a:rPr lang="en-ID" sz="2800" dirty="0"/>
              <a:t>u</a:t>
            </a:r>
            <a:r>
              <a:rPr lang="id-ID" sz="2800" dirty="0"/>
              <a:t>rinaria</a:t>
            </a:r>
          </a:p>
          <a:p>
            <a:pPr marL="962406" lvl="1" indent="-514350">
              <a:buFont typeface="+mj-lt"/>
              <a:buAutoNum type="arabicPeriod"/>
              <a:defRPr/>
            </a:pPr>
            <a:r>
              <a:rPr lang="id-ID" sz="2800" dirty="0"/>
              <a:t>Hematuria spontan</a:t>
            </a:r>
          </a:p>
          <a:p>
            <a:pPr marL="448056" lvl="1" indent="0">
              <a:buNone/>
              <a:defRPr/>
            </a:pPr>
            <a:r>
              <a:rPr lang="id-ID" sz="2800" dirty="0"/>
              <a:t>Musculoskeletal</a:t>
            </a:r>
          </a:p>
          <a:p>
            <a:pPr marL="962406" lvl="1" indent="-514350">
              <a:buFont typeface="+mj-lt"/>
              <a:buAutoNum type="arabicPeriod"/>
              <a:defRPr/>
            </a:pPr>
            <a:r>
              <a:rPr lang="id-ID" sz="2800" dirty="0"/>
              <a:t>Tanda dan gejala perdarahan otot profunda (nyeri, tegang pada area yang terkena, ROM terbatas), dan peningkatan suhu serta edema pada tempat perdarahan)</a:t>
            </a:r>
          </a:p>
          <a:p>
            <a:pPr marL="962406" lvl="1" indent="-514350">
              <a:buFont typeface="+mj-lt"/>
              <a:buAutoNum type="arabicPeriod"/>
              <a:defRPr/>
            </a:pPr>
            <a:r>
              <a:rPr lang="id-ID" sz="2800" dirty="0"/>
              <a:t>Tanda dan gejala hemartrosis (nyeri, ROM terbatas, dan peningkatan suhu, serta edema pada tempat perdarahan)</a:t>
            </a:r>
          </a:p>
          <a:p>
            <a:pPr marL="962406" lvl="1" indent="-514350">
              <a:buFont typeface="+mj-lt"/>
              <a:buAutoNum type="arabicPeriod"/>
              <a:defRPr/>
            </a:pPr>
            <a:r>
              <a:rPr lang="id-ID" sz="2800" dirty="0" smtClean="0"/>
              <a:t>Epistaksis</a:t>
            </a:r>
            <a:endParaRPr lang="id-ID" sz="2800" dirty="0"/>
          </a:p>
          <a:p>
            <a:pPr marL="962406" lvl="1" indent="-514350">
              <a:buFont typeface="+mj-lt"/>
              <a:buAutoNum type="arabicPeriod"/>
              <a:defRPr/>
            </a:pPr>
            <a:r>
              <a:rPr lang="id-ID" sz="2800" dirty="0"/>
              <a:t>Gusi berdarah</a:t>
            </a:r>
          </a:p>
          <a:p>
            <a:pPr marL="550926" indent="-514350">
              <a:buFont typeface="+mj-lt"/>
              <a:buAutoNum type="arabicPeriod"/>
              <a:defRPr/>
            </a:pPr>
            <a:endParaRPr lang="id-ID" dirty="0"/>
          </a:p>
        </p:txBody>
      </p:sp>
      <p:sp>
        <p:nvSpPr>
          <p:cNvPr id="17410" name="Title 1"/>
          <p:cNvSpPr>
            <a:spLocks noGrp="1"/>
          </p:cNvSpPr>
          <p:nvPr>
            <p:ph type="title"/>
          </p:nvPr>
        </p:nvSpPr>
        <p:spPr>
          <a:xfrm>
            <a:off x="1981200" y="274639"/>
            <a:ext cx="7467600" cy="796925"/>
          </a:xfrm>
        </p:spPr>
        <p:txBody>
          <a:bodyPr/>
          <a:lstStyle/>
          <a:p>
            <a:pPr eaLnBrk="1" hangingPunct="1"/>
            <a:r>
              <a:rPr lang="id-ID" smtClean="0"/>
              <a:t>PENGKAJIAN </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71439"/>
            <a:ext cx="29527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9" y="2786064"/>
            <a:ext cx="30003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9063" y="5000626"/>
            <a:ext cx="2786062"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4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523876" y="1600200"/>
            <a:ext cx="10144125" cy="4199709"/>
          </a:xfrm>
        </p:spPr>
        <p:txBody>
          <a:bodyPr/>
          <a:lstStyle/>
          <a:p>
            <a:pPr marL="1498600" lvl="3" indent="-457200">
              <a:buFont typeface="Franklin Gothic Book" pitchFamily="34" charset="0"/>
              <a:buAutoNum type="arabicPeriod"/>
            </a:pPr>
            <a:r>
              <a:rPr lang="id-ID" sz="1800" dirty="0" smtClean="0"/>
              <a:t>Resiko cedera (hemoragi) yang berhubungan dengan </a:t>
            </a:r>
            <a:r>
              <a:rPr lang="en-ID" sz="1800" dirty="0" smtClean="0"/>
              <a:t>proses </a:t>
            </a:r>
            <a:r>
              <a:rPr lang="id-ID" sz="1800" dirty="0" smtClean="0"/>
              <a:t>penyakit.</a:t>
            </a:r>
          </a:p>
          <a:p>
            <a:pPr marL="1498600" lvl="3" indent="-457200">
              <a:buFont typeface="Franklin Gothic Book" pitchFamily="34" charset="0"/>
              <a:buAutoNum type="arabicPeriod"/>
            </a:pPr>
            <a:r>
              <a:rPr lang="id-ID" sz="1800" dirty="0" smtClean="0"/>
              <a:t>Nyeri yang berhubungan dengan perdarahan dan pembengkakan</a:t>
            </a:r>
          </a:p>
          <a:p>
            <a:pPr marL="1498600" lvl="3" indent="-457200">
              <a:buFont typeface="Franklin Gothic Book" pitchFamily="34" charset="0"/>
              <a:buAutoNum type="arabicPeriod"/>
            </a:pPr>
            <a:r>
              <a:rPr lang="id-ID" sz="1800" dirty="0" smtClean="0"/>
              <a:t>Hambatan mobilitas fisik berhubungan dengan penurunan ROM akibat perdarahan dan pembengkakkan</a:t>
            </a:r>
            <a:endParaRPr lang="en-ID" sz="1800" dirty="0" smtClean="0"/>
          </a:p>
          <a:p>
            <a:pPr marL="1498600" lvl="3" indent="-457200">
              <a:buFont typeface="Franklin Gothic Book" pitchFamily="34" charset="0"/>
              <a:buAutoNum type="arabicPeriod"/>
            </a:pPr>
            <a:r>
              <a:rPr lang="en-US" sz="1800" dirty="0" err="1"/>
              <a:t>Intoleransi</a:t>
            </a:r>
            <a:r>
              <a:rPr lang="en-US" sz="1800" dirty="0"/>
              <a:t> </a:t>
            </a:r>
            <a:r>
              <a:rPr lang="en-US" sz="1800" dirty="0" err="1"/>
              <a:t>aktifitas</a:t>
            </a:r>
            <a:r>
              <a:rPr lang="en-US" sz="1800" dirty="0"/>
              <a:t> </a:t>
            </a:r>
            <a:r>
              <a:rPr lang="en-US" sz="1800" dirty="0" err="1"/>
              <a:t>berhubungan</a:t>
            </a:r>
            <a:r>
              <a:rPr lang="en-US" sz="1800" dirty="0"/>
              <a:t> </a:t>
            </a:r>
            <a:r>
              <a:rPr lang="en-US" sz="1800" dirty="0" err="1"/>
              <a:t>dengan</a:t>
            </a:r>
            <a:r>
              <a:rPr lang="en-US" sz="1800" dirty="0"/>
              <a:t> </a:t>
            </a:r>
            <a:r>
              <a:rPr lang="en-US" sz="1800" dirty="0" err="1"/>
              <a:t>Peningkatan</a:t>
            </a:r>
            <a:r>
              <a:rPr lang="en-US" sz="1800" dirty="0"/>
              <a:t> </a:t>
            </a:r>
            <a:r>
              <a:rPr lang="en-US" sz="1800" dirty="0" err="1"/>
              <a:t>tekanan</a:t>
            </a:r>
            <a:r>
              <a:rPr lang="en-US" sz="1800" dirty="0"/>
              <a:t> </a:t>
            </a:r>
            <a:r>
              <a:rPr lang="en-US" sz="1800" dirty="0" err="1"/>
              <a:t>antar</a:t>
            </a:r>
            <a:r>
              <a:rPr lang="en-US" sz="1800" dirty="0"/>
              <a:t> </a:t>
            </a:r>
            <a:r>
              <a:rPr lang="en-US" sz="1800" dirty="0" err="1"/>
              <a:t>sendi</a:t>
            </a:r>
            <a:r>
              <a:rPr lang="en-US" sz="1800" dirty="0"/>
              <a:t>.</a:t>
            </a:r>
            <a:endParaRPr lang="id-ID" sz="1800" dirty="0" smtClean="0"/>
          </a:p>
          <a:p>
            <a:pPr marL="1498600" lvl="3" indent="-457200">
              <a:buFont typeface="Franklin Gothic Book" pitchFamily="34" charset="0"/>
              <a:buAutoNum type="arabicPeriod"/>
            </a:pPr>
            <a:r>
              <a:rPr lang="id-ID" sz="1800" dirty="0" smtClean="0"/>
              <a:t>Deficit pengetahuan yang berhubungan dengan perawatan dirumah</a:t>
            </a:r>
          </a:p>
          <a:p>
            <a:pPr marL="550863" indent="-514350">
              <a:buFont typeface="Franklin Gothic Book" pitchFamily="34" charset="0"/>
              <a:buAutoNum type="arabicPeriod"/>
            </a:pPr>
            <a:endParaRPr lang="id-ID" dirty="0" smtClean="0"/>
          </a:p>
        </p:txBody>
      </p:sp>
      <p:sp>
        <p:nvSpPr>
          <p:cNvPr id="18434" name="Title 1"/>
          <p:cNvSpPr>
            <a:spLocks noGrp="1"/>
          </p:cNvSpPr>
          <p:nvPr>
            <p:ph type="title"/>
          </p:nvPr>
        </p:nvSpPr>
        <p:spPr/>
        <p:txBody>
          <a:bodyPr/>
          <a:lstStyle/>
          <a:p>
            <a:pPr eaLnBrk="1" hangingPunct="1"/>
            <a:r>
              <a:rPr lang="id-ID" dirty="0" smtClean="0"/>
              <a:t>DIAGNOS</a:t>
            </a:r>
            <a:r>
              <a:rPr lang="en-ID" dirty="0" smtClean="0"/>
              <a:t>IS KEPERAWATAN</a:t>
            </a:r>
            <a:endParaRPr lang="id-ID" dirty="0" smtClean="0"/>
          </a:p>
        </p:txBody>
      </p:sp>
    </p:spTree>
    <p:extLst>
      <p:ext uri="{BB962C8B-B14F-4D97-AF65-F5344CB8AC3E}">
        <p14:creationId xmlns:p14="http://schemas.microsoft.com/office/powerpoint/2010/main" val="4192143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2741474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99392"/>
            <a:ext cx="7772400" cy="1470025"/>
          </a:xfrm>
        </p:spPr>
        <p:txBody>
          <a:bodyPr/>
          <a:lstStyle/>
          <a:p>
            <a:pPr algn="l"/>
            <a:r>
              <a:rPr lang="en-ID" dirty="0" err="1" smtClean="0"/>
              <a:t>Talasemia</a:t>
            </a:r>
            <a:r>
              <a:rPr lang="en-ID" dirty="0" smtClean="0"/>
              <a:t> </a:t>
            </a:r>
            <a:endParaRPr lang="id-ID" dirty="0"/>
          </a:p>
        </p:txBody>
      </p:sp>
      <p:sp>
        <p:nvSpPr>
          <p:cNvPr id="3" name="Subtitle 2"/>
          <p:cNvSpPr>
            <a:spLocks noGrp="1"/>
          </p:cNvSpPr>
          <p:nvPr>
            <p:ph type="subTitle" idx="1"/>
          </p:nvPr>
        </p:nvSpPr>
        <p:spPr>
          <a:xfrm>
            <a:off x="1847528" y="1556792"/>
            <a:ext cx="8352928" cy="4968552"/>
          </a:xfrm>
          <a:solidFill>
            <a:schemeClr val="accent1">
              <a:lumMod val="20000"/>
              <a:lumOff val="80000"/>
            </a:schemeClr>
          </a:solidFill>
        </p:spPr>
        <p:txBody>
          <a:bodyPr>
            <a:normAutofit/>
          </a:bodyPr>
          <a:lstStyle/>
          <a:p>
            <a:pPr algn="just"/>
            <a:r>
              <a:rPr lang="id-ID" sz="2800" dirty="0" smtClean="0">
                <a:solidFill>
                  <a:srgbClr val="7030A0"/>
                </a:solidFill>
              </a:rPr>
              <a:t>Talasemia merupakan penyakit anemia hemolitik dimana terjadi kerusakan sel darah merah di dalam pembuluh darah sehingga umur eritrosit menjadi pendek (kurang dari 100 hari) (Ngastiyah, 2005).</a:t>
            </a:r>
          </a:p>
          <a:p>
            <a:pPr algn="just"/>
            <a:r>
              <a:rPr lang="id-ID" sz="2800" dirty="0" smtClean="0">
                <a:solidFill>
                  <a:srgbClr val="7030A0"/>
                </a:solidFill>
              </a:rPr>
              <a:t>Talasemia adalah suatu kelainan darah bawaan yang ditandai oleh defisiensi pada kecepatan produksi rantai globin yang spesifik dalam hemoglobin (Wong,2008).</a:t>
            </a:r>
          </a:p>
          <a:p>
            <a:endParaRPr lang="id-ID" dirty="0">
              <a:solidFill>
                <a:srgbClr val="7030A0"/>
              </a:solidFill>
            </a:endParaRPr>
          </a:p>
        </p:txBody>
      </p:sp>
    </p:spTree>
    <p:extLst>
      <p:ext uri="{BB962C8B-B14F-4D97-AF65-F5344CB8AC3E}">
        <p14:creationId xmlns:p14="http://schemas.microsoft.com/office/powerpoint/2010/main" val="283842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620689"/>
            <a:ext cx="8229600" cy="5386603"/>
          </a:xfrm>
        </p:spPr>
        <p:txBody>
          <a:bodyPr>
            <a:normAutofit/>
          </a:bodyPr>
          <a:lstStyle/>
          <a:p>
            <a:r>
              <a:rPr lang="en-ID" sz="2400" dirty="0" err="1" smtClean="0"/>
              <a:t>Talasemia</a:t>
            </a:r>
            <a:r>
              <a:rPr lang="en-ID" sz="2400" dirty="0" smtClean="0"/>
              <a:t> </a:t>
            </a:r>
            <a:r>
              <a:rPr lang="en-ID" sz="2400" dirty="0" err="1" smtClean="0"/>
              <a:t>dapat</a:t>
            </a:r>
            <a:r>
              <a:rPr lang="en-ID" sz="2400" dirty="0" smtClean="0"/>
              <a:t> </a:t>
            </a:r>
            <a:r>
              <a:rPr lang="en-ID" sz="2400" dirty="0" err="1" smtClean="0"/>
              <a:t>dibagi</a:t>
            </a:r>
            <a:r>
              <a:rPr lang="en-ID" sz="2400" dirty="0" smtClean="0"/>
              <a:t> </a:t>
            </a:r>
            <a:r>
              <a:rPr lang="en-ID" sz="2400" dirty="0" err="1" smtClean="0"/>
              <a:t>dalam</a:t>
            </a:r>
            <a:r>
              <a:rPr lang="en-ID" sz="2400" dirty="0" smtClean="0"/>
              <a:t> 3 </a:t>
            </a:r>
            <a:r>
              <a:rPr lang="en-ID" sz="2400" dirty="0" err="1" smtClean="0"/>
              <a:t>bentuk</a:t>
            </a:r>
            <a:endParaRPr lang="en-ID" sz="2400" dirty="0" smtClean="0"/>
          </a:p>
          <a:p>
            <a:pPr marL="624078" indent="-514350">
              <a:buAutoNum type="arabicPeriod"/>
            </a:pPr>
            <a:r>
              <a:rPr lang="en-ID" sz="2400" dirty="0" err="1" smtClean="0"/>
              <a:t>Talasemia</a:t>
            </a:r>
            <a:r>
              <a:rPr lang="en-ID" sz="2400" dirty="0" smtClean="0"/>
              <a:t> minor (</a:t>
            </a:r>
            <a:r>
              <a:rPr lang="en-ID" sz="2400" dirty="0" err="1" smtClean="0"/>
              <a:t>sifat</a:t>
            </a:r>
            <a:r>
              <a:rPr lang="en-ID" sz="2400" dirty="0" smtClean="0"/>
              <a:t> </a:t>
            </a:r>
            <a:r>
              <a:rPr lang="en-ID" sz="2400" dirty="0" err="1" smtClean="0"/>
              <a:t>pembawa</a:t>
            </a:r>
            <a:r>
              <a:rPr lang="en-ID" sz="2400" dirty="0" smtClean="0"/>
              <a:t> </a:t>
            </a:r>
            <a:r>
              <a:rPr lang="en-ID" sz="2400" dirty="0" err="1" smtClean="0"/>
              <a:t>talasemia</a:t>
            </a:r>
            <a:r>
              <a:rPr lang="en-ID" sz="2400" dirty="0" smtClean="0"/>
              <a:t>) yang </a:t>
            </a:r>
            <a:r>
              <a:rPr lang="en-ID" sz="2400" dirty="0" err="1" smtClean="0"/>
              <a:t>menghasilkan</a:t>
            </a:r>
            <a:r>
              <a:rPr lang="en-ID" sz="2400" dirty="0" smtClean="0"/>
              <a:t> </a:t>
            </a:r>
            <a:r>
              <a:rPr lang="en-ID" sz="2400" dirty="0" err="1" smtClean="0"/>
              <a:t>anemia</a:t>
            </a:r>
            <a:r>
              <a:rPr lang="en-ID" sz="2400" dirty="0" smtClean="0"/>
              <a:t> </a:t>
            </a:r>
            <a:r>
              <a:rPr lang="en-ID" sz="2400" dirty="0" err="1" smtClean="0"/>
              <a:t>mikrositik</a:t>
            </a:r>
            <a:r>
              <a:rPr lang="en-ID" sz="2400" dirty="0" smtClean="0"/>
              <a:t> </a:t>
            </a:r>
            <a:r>
              <a:rPr lang="en-ID" sz="2400" dirty="0" err="1" smtClean="0"/>
              <a:t>ringan</a:t>
            </a:r>
            <a:r>
              <a:rPr lang="en-ID" sz="2400" dirty="0" smtClean="0"/>
              <a:t>. </a:t>
            </a:r>
            <a:r>
              <a:rPr lang="en-ID" sz="2400" dirty="0" err="1" smtClean="0"/>
              <a:t>Tanpa</a:t>
            </a:r>
            <a:r>
              <a:rPr lang="en-ID" sz="2400" dirty="0" smtClean="0"/>
              <a:t> </a:t>
            </a:r>
            <a:r>
              <a:rPr lang="en-ID" sz="2400" dirty="0" err="1" smtClean="0"/>
              <a:t>gejala</a:t>
            </a:r>
            <a:r>
              <a:rPr lang="en-ID" sz="2400" dirty="0" smtClean="0"/>
              <a:t>, </a:t>
            </a:r>
            <a:r>
              <a:rPr lang="en-ID" sz="2400" dirty="0" err="1" smtClean="0"/>
              <a:t>secara</a:t>
            </a:r>
            <a:r>
              <a:rPr lang="en-ID" sz="2400" dirty="0" smtClean="0"/>
              <a:t> </a:t>
            </a:r>
            <a:r>
              <a:rPr lang="en-ID" sz="2400" dirty="0" err="1" smtClean="0"/>
              <a:t>kasat</a:t>
            </a:r>
            <a:r>
              <a:rPr lang="en-ID" sz="2400" dirty="0" smtClean="0"/>
              <a:t> </a:t>
            </a:r>
            <a:r>
              <a:rPr lang="en-ID" sz="2400" dirty="0" err="1" smtClean="0"/>
              <a:t>amat</a:t>
            </a:r>
            <a:r>
              <a:rPr lang="en-ID" sz="2400" dirty="0" smtClean="0"/>
              <a:t> </a:t>
            </a:r>
            <a:r>
              <a:rPr lang="en-ID" sz="2400" dirty="0" err="1" smtClean="0"/>
              <a:t>tampak</a:t>
            </a:r>
            <a:r>
              <a:rPr lang="en-ID" sz="2400" dirty="0" smtClean="0"/>
              <a:t> normal</a:t>
            </a:r>
          </a:p>
          <a:p>
            <a:pPr marL="624078" indent="-514350">
              <a:buAutoNum type="arabicPeriod"/>
            </a:pPr>
            <a:r>
              <a:rPr lang="en-ID" sz="2400" dirty="0" err="1" smtClean="0"/>
              <a:t>Talasemia</a:t>
            </a:r>
            <a:r>
              <a:rPr lang="en-ID" sz="2400" dirty="0" smtClean="0"/>
              <a:t> </a:t>
            </a:r>
            <a:r>
              <a:rPr lang="en-ID" sz="2400" dirty="0" err="1" smtClean="0"/>
              <a:t>intermedia</a:t>
            </a:r>
            <a:r>
              <a:rPr lang="en-ID" sz="2400" dirty="0" smtClean="0"/>
              <a:t> yang </a:t>
            </a:r>
            <a:r>
              <a:rPr lang="en-ID" sz="2400" dirty="0" err="1" smtClean="0"/>
              <a:t>dimanifestasikan</a:t>
            </a:r>
            <a:r>
              <a:rPr lang="en-ID" sz="2400" dirty="0" smtClean="0"/>
              <a:t> </a:t>
            </a:r>
            <a:r>
              <a:rPr lang="en-ID" sz="2400" dirty="0" err="1" smtClean="0"/>
              <a:t>dgn</a:t>
            </a:r>
            <a:r>
              <a:rPr lang="en-ID" sz="2400" dirty="0" smtClean="0"/>
              <a:t> </a:t>
            </a:r>
            <a:r>
              <a:rPr lang="en-ID" sz="2400" dirty="0" err="1" smtClean="0"/>
              <a:t>splenomegali</a:t>
            </a:r>
            <a:r>
              <a:rPr lang="en-ID" sz="2400" dirty="0" smtClean="0"/>
              <a:t>. </a:t>
            </a:r>
            <a:r>
              <a:rPr lang="en-ID" sz="2400" dirty="0" err="1" smtClean="0"/>
              <a:t>Perlu</a:t>
            </a:r>
            <a:r>
              <a:rPr lang="en-ID" sz="2400" dirty="0" smtClean="0"/>
              <a:t> </a:t>
            </a:r>
            <a:r>
              <a:rPr lang="en-ID" sz="2400" dirty="0" err="1" smtClean="0"/>
              <a:t>tranfusi</a:t>
            </a:r>
            <a:r>
              <a:rPr lang="en-ID" sz="2400" dirty="0" smtClean="0"/>
              <a:t> </a:t>
            </a:r>
            <a:r>
              <a:rPr lang="en-ID" sz="2400" dirty="0" err="1" smtClean="0"/>
              <a:t>tetapi</a:t>
            </a:r>
            <a:r>
              <a:rPr lang="en-ID" sz="2400" dirty="0" smtClean="0"/>
              <a:t> </a:t>
            </a:r>
            <a:r>
              <a:rPr lang="en-ID" sz="2400" dirty="0" err="1" smtClean="0"/>
              <a:t>tidak</a:t>
            </a:r>
            <a:r>
              <a:rPr lang="en-ID" sz="2400" dirty="0" smtClean="0"/>
              <a:t> </a:t>
            </a:r>
            <a:r>
              <a:rPr lang="en-ID" sz="2400" dirty="0" err="1" smtClean="0"/>
              <a:t>rutin</a:t>
            </a:r>
            <a:endParaRPr lang="en-ID" sz="2400" dirty="0" smtClean="0"/>
          </a:p>
          <a:p>
            <a:pPr marL="624078" indent="-514350">
              <a:buAutoNum type="arabicPeriod"/>
            </a:pPr>
            <a:r>
              <a:rPr lang="en-ID" sz="2400" dirty="0" err="1" smtClean="0"/>
              <a:t>Talasemia</a:t>
            </a:r>
            <a:r>
              <a:rPr lang="en-ID" sz="2400" dirty="0" smtClean="0"/>
              <a:t> mayor, </a:t>
            </a:r>
            <a:r>
              <a:rPr lang="en-ID" sz="2400" dirty="0" err="1" smtClean="0"/>
              <a:t>anemia</a:t>
            </a:r>
            <a:r>
              <a:rPr lang="en-ID" sz="2400" dirty="0" smtClean="0"/>
              <a:t> </a:t>
            </a:r>
            <a:r>
              <a:rPr lang="en-ID" sz="2400" dirty="0" err="1" smtClean="0"/>
              <a:t>berat</a:t>
            </a:r>
            <a:r>
              <a:rPr lang="en-ID" sz="2400" dirty="0" smtClean="0"/>
              <a:t> yang </a:t>
            </a:r>
            <a:r>
              <a:rPr lang="en-ID" sz="2400" dirty="0" err="1" smtClean="0"/>
              <a:t>diikuti</a:t>
            </a:r>
            <a:r>
              <a:rPr lang="en-ID" sz="2400" dirty="0" smtClean="0"/>
              <a:t> </a:t>
            </a:r>
            <a:r>
              <a:rPr lang="en-ID" sz="2400" dirty="0" err="1" smtClean="0"/>
              <a:t>dengan</a:t>
            </a:r>
            <a:r>
              <a:rPr lang="en-ID" sz="2400" dirty="0" smtClean="0"/>
              <a:t> </a:t>
            </a:r>
            <a:r>
              <a:rPr lang="en-ID" sz="2400" dirty="0" err="1" smtClean="0"/>
              <a:t>gagal</a:t>
            </a:r>
            <a:r>
              <a:rPr lang="en-ID" sz="2400" dirty="0" smtClean="0"/>
              <a:t> </a:t>
            </a:r>
            <a:r>
              <a:rPr lang="en-ID" sz="2400" dirty="0" err="1" smtClean="0"/>
              <a:t>jantung</a:t>
            </a:r>
            <a:r>
              <a:rPr lang="en-ID" sz="2400" dirty="0" smtClean="0"/>
              <a:t> </a:t>
            </a:r>
            <a:r>
              <a:rPr lang="en-ID" sz="2400" dirty="0" err="1" smtClean="0"/>
              <a:t>dan</a:t>
            </a:r>
            <a:r>
              <a:rPr lang="en-ID" sz="2400" dirty="0" smtClean="0"/>
              <a:t> </a:t>
            </a:r>
            <a:r>
              <a:rPr lang="en-ID" sz="2400" dirty="0" err="1" smtClean="0"/>
              <a:t>kematian</a:t>
            </a:r>
            <a:r>
              <a:rPr lang="en-ID" sz="2400" dirty="0" smtClean="0"/>
              <a:t> </a:t>
            </a:r>
            <a:r>
              <a:rPr lang="en-ID" sz="2400" dirty="0" err="1" smtClean="0"/>
              <a:t>dalam</a:t>
            </a:r>
            <a:r>
              <a:rPr lang="en-ID" sz="2400" dirty="0" smtClean="0"/>
              <a:t> </a:t>
            </a:r>
            <a:r>
              <a:rPr lang="en-ID" sz="2400" dirty="0" err="1" smtClean="0"/>
              <a:t>awal</a:t>
            </a:r>
            <a:r>
              <a:rPr lang="en-ID" sz="2400" dirty="0" smtClean="0"/>
              <a:t> </a:t>
            </a:r>
            <a:r>
              <a:rPr lang="en-ID" sz="2400" dirty="0" err="1" smtClean="0"/>
              <a:t>masa</a:t>
            </a:r>
            <a:r>
              <a:rPr lang="en-ID" sz="2400" dirty="0" smtClean="0"/>
              <a:t> </a:t>
            </a:r>
            <a:r>
              <a:rPr lang="en-ID" sz="2400" dirty="0" err="1" smtClean="0"/>
              <a:t>kanak-kanak</a:t>
            </a:r>
            <a:r>
              <a:rPr lang="en-ID" sz="2400" dirty="0" smtClean="0"/>
              <a:t> </a:t>
            </a:r>
            <a:r>
              <a:rPr lang="en-ID" sz="2400" dirty="0" err="1" smtClean="0"/>
              <a:t>jika</a:t>
            </a:r>
            <a:r>
              <a:rPr lang="en-ID" sz="2400" dirty="0" smtClean="0"/>
              <a:t> </a:t>
            </a:r>
            <a:r>
              <a:rPr lang="en-ID" sz="2400" dirty="0" err="1" smtClean="0"/>
              <a:t>tidak</a:t>
            </a:r>
            <a:r>
              <a:rPr lang="en-ID" sz="2400" dirty="0" smtClean="0"/>
              <a:t> </a:t>
            </a:r>
            <a:r>
              <a:rPr lang="en-ID" sz="2400" dirty="0" err="1" smtClean="0"/>
              <a:t>mendapat</a:t>
            </a:r>
            <a:r>
              <a:rPr lang="en-ID" sz="2400" dirty="0" smtClean="0"/>
              <a:t> </a:t>
            </a:r>
            <a:r>
              <a:rPr lang="en-ID" sz="2400" dirty="0" err="1" smtClean="0"/>
              <a:t>tranfusi</a:t>
            </a:r>
            <a:r>
              <a:rPr lang="en-ID" sz="2400" dirty="0" smtClean="0"/>
              <a:t>. </a:t>
            </a:r>
            <a:r>
              <a:rPr lang="en-ID" sz="2400" dirty="0" err="1" smtClean="0"/>
              <a:t>Memerlukan</a:t>
            </a:r>
            <a:r>
              <a:rPr lang="en-ID" sz="2400" dirty="0" smtClean="0"/>
              <a:t> </a:t>
            </a:r>
            <a:r>
              <a:rPr lang="en-ID" sz="2400" dirty="0" err="1" smtClean="0"/>
              <a:t>tranfusi</a:t>
            </a:r>
            <a:r>
              <a:rPr lang="en-ID" sz="2400" dirty="0" smtClean="0"/>
              <a:t>  </a:t>
            </a:r>
            <a:r>
              <a:rPr lang="en-ID" sz="2400" dirty="0" err="1" smtClean="0"/>
              <a:t>darah</a:t>
            </a:r>
            <a:r>
              <a:rPr lang="en-ID" sz="2400" dirty="0" smtClean="0"/>
              <a:t> </a:t>
            </a:r>
            <a:r>
              <a:rPr lang="en-ID" sz="2400" dirty="0" err="1" smtClean="0"/>
              <a:t>yg</a:t>
            </a:r>
            <a:r>
              <a:rPr lang="en-ID" sz="2400" dirty="0" smtClean="0"/>
              <a:t> </a:t>
            </a:r>
            <a:r>
              <a:rPr lang="en-ID" sz="2400" dirty="0" err="1" smtClean="0"/>
              <a:t>rutin</a:t>
            </a:r>
            <a:r>
              <a:rPr lang="en-ID" sz="2400" dirty="0" smtClean="0"/>
              <a:t> </a:t>
            </a:r>
            <a:r>
              <a:rPr lang="en-ID" sz="2400" dirty="0" err="1" smtClean="0"/>
              <a:t>dan</a:t>
            </a:r>
            <a:r>
              <a:rPr lang="en-ID" sz="2400" dirty="0" smtClean="0"/>
              <a:t> </a:t>
            </a:r>
            <a:r>
              <a:rPr lang="en-ID" sz="2400" dirty="0" err="1" smtClean="0"/>
              <a:t>adekuat</a:t>
            </a:r>
            <a:r>
              <a:rPr lang="en-ID" sz="2400" dirty="0" smtClean="0"/>
              <a:t> </a:t>
            </a:r>
            <a:r>
              <a:rPr lang="en-ID" sz="2400" dirty="0" err="1" smtClean="0"/>
              <a:t>seumur</a:t>
            </a:r>
            <a:r>
              <a:rPr lang="en-ID" sz="2400" dirty="0" smtClean="0"/>
              <a:t> </a:t>
            </a:r>
            <a:r>
              <a:rPr lang="en-ID" sz="2400" dirty="0" err="1" smtClean="0"/>
              <a:t>hidup</a:t>
            </a:r>
            <a:endParaRPr lang="en-ID" sz="2400" dirty="0" smtClean="0"/>
          </a:p>
          <a:p>
            <a:pPr marL="624078" indent="-514350">
              <a:buAutoNum type="arabicPeriod"/>
            </a:pPr>
            <a:endParaRPr lang="en-US" dirty="0"/>
          </a:p>
        </p:txBody>
      </p:sp>
    </p:spTree>
    <p:extLst>
      <p:ext uri="{BB962C8B-B14F-4D97-AF65-F5344CB8AC3E}">
        <p14:creationId xmlns:p14="http://schemas.microsoft.com/office/powerpoint/2010/main" val="371908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D" sz="2400" dirty="0" err="1" smtClean="0"/>
              <a:t>Pada</a:t>
            </a:r>
            <a:r>
              <a:rPr lang="en-ID" sz="2400" dirty="0" smtClean="0"/>
              <a:t> </a:t>
            </a:r>
            <a:r>
              <a:rPr lang="en-ID" sz="2400" dirty="0" err="1" smtClean="0"/>
              <a:t>pasien</a:t>
            </a:r>
            <a:r>
              <a:rPr lang="en-ID" sz="2400" dirty="0" smtClean="0"/>
              <a:t> </a:t>
            </a:r>
            <a:r>
              <a:rPr lang="en-ID" sz="2400" dirty="0" err="1" smtClean="0"/>
              <a:t>thalasemia</a:t>
            </a:r>
            <a:r>
              <a:rPr lang="en-ID" sz="2400" dirty="0" smtClean="0"/>
              <a:t> </a:t>
            </a:r>
            <a:r>
              <a:rPr lang="en-ID" sz="2400" dirty="0" err="1" smtClean="0"/>
              <a:t>terjadi</a:t>
            </a:r>
            <a:r>
              <a:rPr lang="en-ID" sz="2400" dirty="0" smtClean="0"/>
              <a:t> </a:t>
            </a:r>
            <a:r>
              <a:rPr lang="en-ID" sz="2400" dirty="0" err="1" smtClean="0"/>
              <a:t>gangguan</a:t>
            </a:r>
            <a:r>
              <a:rPr lang="en-ID" sz="2400" dirty="0" smtClean="0"/>
              <a:t> </a:t>
            </a:r>
            <a:r>
              <a:rPr lang="en-ID" sz="2400" dirty="0" err="1" smtClean="0"/>
              <a:t>sintesi</a:t>
            </a:r>
            <a:r>
              <a:rPr lang="en-ID" sz="2400" dirty="0" smtClean="0"/>
              <a:t> globin. </a:t>
            </a:r>
            <a:r>
              <a:rPr lang="en-ID" sz="2400" dirty="0" err="1" smtClean="0"/>
              <a:t>Ketidakseimbangan</a:t>
            </a:r>
            <a:r>
              <a:rPr lang="en-ID" sz="2400" dirty="0" smtClean="0"/>
              <a:t> </a:t>
            </a:r>
            <a:r>
              <a:rPr lang="en-ID" sz="2400" dirty="0" err="1" smtClean="0"/>
              <a:t>jumlah</a:t>
            </a:r>
            <a:r>
              <a:rPr lang="en-ID" sz="2400" dirty="0" smtClean="0"/>
              <a:t> </a:t>
            </a:r>
            <a:r>
              <a:rPr lang="en-ID" sz="2400" dirty="0" err="1" smtClean="0"/>
              <a:t>rantai</a:t>
            </a:r>
            <a:r>
              <a:rPr lang="en-ID" sz="2400" dirty="0" smtClean="0"/>
              <a:t> </a:t>
            </a:r>
            <a:r>
              <a:rPr lang="el-GR" sz="2400" dirty="0" smtClean="0"/>
              <a:t>α</a:t>
            </a:r>
            <a:r>
              <a:rPr lang="en-ID" sz="2400" dirty="0" smtClean="0"/>
              <a:t> </a:t>
            </a:r>
            <a:r>
              <a:rPr lang="en-ID" sz="2400" dirty="0" err="1" smtClean="0"/>
              <a:t>dan</a:t>
            </a:r>
            <a:r>
              <a:rPr lang="en-ID" sz="2400" dirty="0" smtClean="0"/>
              <a:t> </a:t>
            </a:r>
            <a:r>
              <a:rPr lang="el-GR" sz="2400" dirty="0" smtClean="0"/>
              <a:t>β</a:t>
            </a:r>
            <a:r>
              <a:rPr lang="en-ID" sz="2400" dirty="0" smtClean="0"/>
              <a:t> </a:t>
            </a:r>
            <a:r>
              <a:rPr lang="en-ID" sz="2400" dirty="0" err="1" smtClean="0"/>
              <a:t>yg</a:t>
            </a:r>
            <a:r>
              <a:rPr lang="en-ID" sz="2400" dirty="0" smtClean="0"/>
              <a:t> </a:t>
            </a:r>
            <a:r>
              <a:rPr lang="en-ID" sz="2400" dirty="0" err="1" smtClean="0"/>
              <a:t>disintesis</a:t>
            </a:r>
            <a:r>
              <a:rPr lang="en-ID" sz="2400" dirty="0" smtClean="0"/>
              <a:t> </a:t>
            </a:r>
            <a:r>
              <a:rPr lang="en-ID" sz="2400" dirty="0" err="1" smtClean="0"/>
              <a:t>menyebabkan</a:t>
            </a:r>
            <a:r>
              <a:rPr lang="en-ID" sz="2400" dirty="0" smtClean="0"/>
              <a:t> </a:t>
            </a:r>
            <a:r>
              <a:rPr lang="en-ID" sz="2400" dirty="0" err="1" smtClean="0"/>
              <a:t>hemoglobin</a:t>
            </a:r>
            <a:r>
              <a:rPr lang="en-ID" sz="2400" dirty="0" smtClean="0"/>
              <a:t> </a:t>
            </a:r>
            <a:r>
              <a:rPr lang="en-ID" sz="2400" dirty="0" err="1" smtClean="0"/>
              <a:t>tidak</a:t>
            </a:r>
            <a:r>
              <a:rPr lang="en-ID" sz="2400" dirty="0" smtClean="0"/>
              <a:t> </a:t>
            </a:r>
            <a:r>
              <a:rPr lang="en-ID" sz="2400" dirty="0" err="1" smtClean="0"/>
              <a:t>terbentuk</a:t>
            </a:r>
            <a:r>
              <a:rPr lang="en-ID" sz="2400" dirty="0" smtClean="0"/>
              <a:t> </a:t>
            </a:r>
            <a:r>
              <a:rPr lang="en-ID" sz="2400" dirty="0" err="1" smtClean="0"/>
              <a:t>secara</a:t>
            </a:r>
            <a:r>
              <a:rPr lang="en-ID" sz="2400" dirty="0"/>
              <a:t> </a:t>
            </a:r>
            <a:r>
              <a:rPr lang="en-ID" sz="2400" dirty="0" smtClean="0"/>
              <a:t>normal</a:t>
            </a:r>
          </a:p>
          <a:p>
            <a:r>
              <a:rPr lang="en-ID" sz="2400" dirty="0" err="1" smtClean="0"/>
              <a:t>Keadaan</a:t>
            </a:r>
            <a:r>
              <a:rPr lang="en-ID" sz="2400" dirty="0" smtClean="0"/>
              <a:t> unit </a:t>
            </a:r>
            <a:r>
              <a:rPr lang="en-ID" sz="2400" dirty="0" err="1" smtClean="0"/>
              <a:t>polipeptida</a:t>
            </a:r>
            <a:r>
              <a:rPr lang="en-ID" sz="2400" dirty="0" smtClean="0"/>
              <a:t> yang </a:t>
            </a:r>
            <a:r>
              <a:rPr lang="en-ID" sz="2400" dirty="0" err="1" smtClean="0"/>
              <a:t>tidak</a:t>
            </a:r>
            <a:r>
              <a:rPr lang="en-ID" sz="2400" dirty="0" smtClean="0"/>
              <a:t> </a:t>
            </a:r>
            <a:r>
              <a:rPr lang="en-ID" sz="2400" dirty="0" err="1" smtClean="0"/>
              <a:t>seimbang</a:t>
            </a:r>
            <a:r>
              <a:rPr lang="en-ID" sz="2400" dirty="0" smtClean="0"/>
              <a:t> </a:t>
            </a:r>
            <a:r>
              <a:rPr lang="en-ID" sz="2400" dirty="0" err="1" smtClean="0"/>
              <a:t>menyebabkan</a:t>
            </a:r>
            <a:r>
              <a:rPr lang="en-ID" sz="2400" dirty="0" smtClean="0"/>
              <a:t> </a:t>
            </a:r>
            <a:r>
              <a:rPr lang="en-ID" sz="2400" dirty="0" err="1" smtClean="0"/>
              <a:t>kelainan</a:t>
            </a:r>
            <a:r>
              <a:rPr lang="en-ID" sz="2400" dirty="0" smtClean="0"/>
              <a:t> </a:t>
            </a:r>
            <a:r>
              <a:rPr lang="en-ID" sz="2400" dirty="0" err="1" smtClean="0"/>
              <a:t>produksi</a:t>
            </a:r>
            <a:r>
              <a:rPr lang="en-ID" sz="2400" dirty="0" smtClean="0"/>
              <a:t> </a:t>
            </a:r>
            <a:r>
              <a:rPr lang="en-ID" sz="2400" dirty="0" err="1" smtClean="0"/>
              <a:t>hemoglobin</a:t>
            </a:r>
            <a:r>
              <a:rPr lang="en-ID" sz="2400" dirty="0" smtClean="0"/>
              <a:t> </a:t>
            </a:r>
            <a:r>
              <a:rPr lang="en-ID" sz="2400" dirty="0" err="1" smtClean="0"/>
              <a:t>secara</a:t>
            </a:r>
            <a:r>
              <a:rPr lang="en-ID" sz="2400" dirty="0" smtClean="0"/>
              <a:t> </a:t>
            </a:r>
            <a:r>
              <a:rPr lang="en-ID" sz="2400" dirty="0" err="1" smtClean="0"/>
              <a:t>kronis</a:t>
            </a:r>
            <a:r>
              <a:rPr lang="en-ID" sz="2400" dirty="0" smtClean="0"/>
              <a:t> </a:t>
            </a:r>
            <a:r>
              <a:rPr lang="en-ID" sz="2400" dirty="0" err="1" smtClean="0"/>
              <a:t>dan</a:t>
            </a:r>
            <a:r>
              <a:rPr lang="en-ID" sz="2400" dirty="0" smtClean="0"/>
              <a:t> </a:t>
            </a:r>
            <a:r>
              <a:rPr lang="en-ID" sz="2400" dirty="0" err="1" smtClean="0"/>
              <a:t>destruksi</a:t>
            </a:r>
            <a:r>
              <a:rPr lang="en-ID" sz="2400" dirty="0" smtClean="0"/>
              <a:t> </a:t>
            </a:r>
            <a:r>
              <a:rPr lang="en-ID" sz="2400" dirty="0" err="1" smtClean="0"/>
              <a:t>eritrosit</a:t>
            </a:r>
            <a:r>
              <a:rPr lang="en-ID" sz="2400" dirty="0" smtClean="0"/>
              <a:t> </a:t>
            </a:r>
            <a:r>
              <a:rPr lang="en-ID" sz="2400" dirty="0" err="1" smtClean="0"/>
              <a:t>sehingga</a:t>
            </a:r>
            <a:r>
              <a:rPr lang="en-ID" sz="2400" dirty="0" smtClean="0"/>
              <a:t> </a:t>
            </a:r>
            <a:r>
              <a:rPr lang="en-ID" sz="2400" dirty="0" err="1" smtClean="0"/>
              <a:t>menyebabkan</a:t>
            </a:r>
            <a:r>
              <a:rPr lang="en-ID" sz="2400" dirty="0" smtClean="0"/>
              <a:t> </a:t>
            </a:r>
            <a:r>
              <a:rPr lang="en-ID" sz="2400" dirty="0" err="1" smtClean="0"/>
              <a:t>anemia</a:t>
            </a:r>
            <a:r>
              <a:rPr lang="en-ID" sz="2400" dirty="0" smtClean="0"/>
              <a:t> </a:t>
            </a:r>
            <a:r>
              <a:rPr lang="en-ID" sz="2400" dirty="0" err="1" smtClean="0"/>
              <a:t>berat</a:t>
            </a:r>
            <a:r>
              <a:rPr lang="en-ID" sz="2400" dirty="0" smtClean="0"/>
              <a:t>.</a:t>
            </a:r>
          </a:p>
          <a:p>
            <a:endParaRPr lang="en-US" dirty="0"/>
          </a:p>
        </p:txBody>
      </p:sp>
      <p:sp>
        <p:nvSpPr>
          <p:cNvPr id="3" name="Title 2"/>
          <p:cNvSpPr>
            <a:spLocks noGrp="1"/>
          </p:cNvSpPr>
          <p:nvPr>
            <p:ph type="title"/>
          </p:nvPr>
        </p:nvSpPr>
        <p:spPr/>
        <p:txBody>
          <a:bodyPr/>
          <a:lstStyle/>
          <a:p>
            <a:r>
              <a:rPr lang="en-ID" dirty="0" err="1" smtClean="0"/>
              <a:t>Patofisiologi</a:t>
            </a:r>
            <a:r>
              <a:rPr lang="en-ID" dirty="0" smtClean="0"/>
              <a:t> </a:t>
            </a:r>
            <a:endParaRPr lang="en-US" dirty="0"/>
          </a:p>
        </p:txBody>
      </p:sp>
    </p:spTree>
    <p:extLst>
      <p:ext uri="{BB962C8B-B14F-4D97-AF65-F5344CB8AC3E}">
        <p14:creationId xmlns:p14="http://schemas.microsoft.com/office/powerpoint/2010/main" val="4259542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D" sz="2400" dirty="0" err="1" smtClean="0"/>
              <a:t>Anemia</a:t>
            </a:r>
            <a:endParaRPr lang="en-ID" sz="2400" dirty="0" smtClean="0"/>
          </a:p>
          <a:p>
            <a:r>
              <a:rPr lang="en-ID" sz="2400" dirty="0" err="1" smtClean="0"/>
              <a:t>Kelainan</a:t>
            </a:r>
            <a:r>
              <a:rPr lang="en-ID" sz="2400" dirty="0" smtClean="0"/>
              <a:t> </a:t>
            </a:r>
            <a:r>
              <a:rPr lang="en-ID" sz="2400" dirty="0" err="1" smtClean="0"/>
              <a:t>pertumbuhan</a:t>
            </a:r>
            <a:endParaRPr lang="en-ID" sz="2400" dirty="0" smtClean="0"/>
          </a:p>
          <a:p>
            <a:r>
              <a:rPr lang="en-ID" sz="2400" dirty="0" err="1" smtClean="0"/>
              <a:t>Kelainan</a:t>
            </a:r>
            <a:r>
              <a:rPr lang="en-ID" sz="2400" dirty="0" smtClean="0"/>
              <a:t> </a:t>
            </a:r>
            <a:r>
              <a:rPr lang="en-ID" sz="2400" dirty="0" err="1" smtClean="0"/>
              <a:t>pada</a:t>
            </a:r>
            <a:r>
              <a:rPr lang="en-ID" sz="2400" dirty="0" smtClean="0"/>
              <a:t> </a:t>
            </a:r>
            <a:r>
              <a:rPr lang="en-ID" sz="2400" dirty="0" err="1" smtClean="0"/>
              <a:t>tulang</a:t>
            </a:r>
            <a:r>
              <a:rPr lang="en-ID" sz="2400" dirty="0" smtClean="0"/>
              <a:t>. </a:t>
            </a:r>
            <a:r>
              <a:rPr lang="en-ID" sz="2400" dirty="0" err="1" smtClean="0"/>
              <a:t>Hipertrop</a:t>
            </a:r>
            <a:r>
              <a:rPr lang="en-ID" sz="2400" dirty="0" smtClean="0"/>
              <a:t> </a:t>
            </a:r>
            <a:r>
              <a:rPr lang="en-ID" sz="2400" dirty="0" err="1" smtClean="0"/>
              <a:t>jaringan</a:t>
            </a:r>
            <a:r>
              <a:rPr lang="en-ID" sz="2400" dirty="0" smtClean="0"/>
              <a:t> </a:t>
            </a:r>
            <a:r>
              <a:rPr lang="en-ID" sz="2400" dirty="0" err="1" smtClean="0"/>
              <a:t>eritropoetik</a:t>
            </a:r>
            <a:r>
              <a:rPr lang="en-ID" sz="2400" dirty="0" smtClean="0"/>
              <a:t> </a:t>
            </a:r>
            <a:r>
              <a:rPr lang="en-ID" sz="2400" dirty="0" err="1" smtClean="0"/>
              <a:t>menyebabkan</a:t>
            </a:r>
            <a:r>
              <a:rPr lang="en-ID" sz="2400" dirty="0" smtClean="0"/>
              <a:t> </a:t>
            </a:r>
            <a:r>
              <a:rPr lang="en-ID" sz="2400" dirty="0" err="1" smtClean="0"/>
              <a:t>sumsum</a:t>
            </a:r>
            <a:r>
              <a:rPr lang="en-ID" sz="2400" dirty="0" smtClean="0"/>
              <a:t> </a:t>
            </a:r>
            <a:r>
              <a:rPr lang="en-ID" sz="2400" dirty="0" err="1" smtClean="0"/>
              <a:t>tuang</a:t>
            </a:r>
            <a:r>
              <a:rPr lang="en-ID" sz="2400" dirty="0" smtClean="0"/>
              <a:t> </a:t>
            </a:r>
            <a:r>
              <a:rPr lang="en-ID" sz="2400" dirty="0" err="1" smtClean="0"/>
              <a:t>mengalami</a:t>
            </a:r>
            <a:r>
              <a:rPr lang="en-ID" sz="2400" dirty="0" smtClean="0"/>
              <a:t> </a:t>
            </a:r>
            <a:r>
              <a:rPr lang="en-ID" sz="2400" dirty="0" err="1" smtClean="0"/>
              <a:t>perluasan</a:t>
            </a:r>
            <a:r>
              <a:rPr lang="en-ID" sz="2400" dirty="0" smtClean="0"/>
              <a:t> </a:t>
            </a:r>
            <a:r>
              <a:rPr lang="en-ID" sz="2400" dirty="0" err="1" smtClean="0"/>
              <a:t>yg</a:t>
            </a:r>
            <a:r>
              <a:rPr lang="en-ID" sz="2400" dirty="0" smtClean="0"/>
              <a:t> </a:t>
            </a:r>
            <a:r>
              <a:rPr lang="en-ID" sz="2400" dirty="0" err="1" smtClean="0"/>
              <a:t>menyebabkan</a:t>
            </a:r>
            <a:r>
              <a:rPr lang="en-ID" sz="2400" dirty="0" smtClean="0"/>
              <a:t> </a:t>
            </a:r>
            <a:r>
              <a:rPr lang="en-ID" sz="2400" dirty="0" err="1" smtClean="0"/>
              <a:t>kelainan</a:t>
            </a:r>
            <a:r>
              <a:rPr lang="en-ID" sz="2400" dirty="0" smtClean="0"/>
              <a:t> </a:t>
            </a:r>
            <a:r>
              <a:rPr lang="en-ID" sz="2400" dirty="0" err="1" smtClean="0"/>
              <a:t>pada</a:t>
            </a:r>
            <a:r>
              <a:rPr lang="en-ID" sz="2400" dirty="0" smtClean="0"/>
              <a:t> </a:t>
            </a:r>
            <a:r>
              <a:rPr lang="en-ID" sz="2400" dirty="0" err="1" smtClean="0"/>
              <a:t>tulang</a:t>
            </a:r>
            <a:r>
              <a:rPr lang="en-ID" sz="2400" dirty="0" smtClean="0"/>
              <a:t> </a:t>
            </a:r>
            <a:r>
              <a:rPr lang="en-ID" sz="2400" dirty="0" err="1" smtClean="0"/>
              <a:t>spt</a:t>
            </a:r>
            <a:r>
              <a:rPr lang="en-ID" sz="2400" dirty="0" smtClean="0"/>
              <a:t> </a:t>
            </a:r>
            <a:r>
              <a:rPr lang="en-ID" sz="2400" dirty="0" err="1" smtClean="0"/>
              <a:t>gejala</a:t>
            </a:r>
            <a:r>
              <a:rPr lang="en-ID" sz="2400" dirty="0" smtClean="0"/>
              <a:t> </a:t>
            </a:r>
            <a:r>
              <a:rPr lang="en-ID" sz="2400" dirty="0" err="1" smtClean="0"/>
              <a:t>kepala</a:t>
            </a:r>
            <a:r>
              <a:rPr lang="en-ID" sz="2400" dirty="0" smtClean="0"/>
              <a:t> </a:t>
            </a:r>
            <a:r>
              <a:rPr lang="en-ID" sz="2400" dirty="0" err="1" smtClean="0"/>
              <a:t>membesar</a:t>
            </a:r>
            <a:r>
              <a:rPr lang="en-ID" sz="2400" dirty="0" smtClean="0"/>
              <a:t>, </a:t>
            </a:r>
            <a:r>
              <a:rPr lang="en-ID" sz="2400" dirty="0" err="1" smtClean="0"/>
              <a:t>penonjolan</a:t>
            </a:r>
            <a:r>
              <a:rPr lang="en-ID" sz="2400" dirty="0" smtClean="0"/>
              <a:t> </a:t>
            </a:r>
            <a:r>
              <a:rPr lang="en-ID" sz="2400" dirty="0" err="1" smtClean="0"/>
              <a:t>tulang</a:t>
            </a:r>
            <a:r>
              <a:rPr lang="en-ID" sz="2400" dirty="0" smtClean="0"/>
              <a:t> frontal </a:t>
            </a:r>
            <a:r>
              <a:rPr lang="en-ID" sz="2400" dirty="0" err="1" smtClean="0"/>
              <a:t>dan</a:t>
            </a:r>
            <a:r>
              <a:rPr lang="en-ID" sz="2400" dirty="0" smtClean="0"/>
              <a:t> parietal, </a:t>
            </a:r>
            <a:r>
              <a:rPr lang="en-ID" sz="2400" dirty="0" err="1" smtClean="0"/>
              <a:t>pangkal</a:t>
            </a:r>
            <a:r>
              <a:rPr lang="en-ID" sz="2400" dirty="0" smtClean="0"/>
              <a:t> </a:t>
            </a:r>
            <a:r>
              <a:rPr lang="en-ID" sz="2400" dirty="0" err="1" smtClean="0"/>
              <a:t>hidung</a:t>
            </a:r>
            <a:r>
              <a:rPr lang="en-ID" sz="2400" dirty="0" smtClean="0"/>
              <a:t> </a:t>
            </a:r>
            <a:r>
              <a:rPr lang="en-ID" sz="2400" dirty="0" err="1" smtClean="0"/>
              <a:t>menjadi</a:t>
            </a:r>
            <a:r>
              <a:rPr lang="en-ID" sz="2400" dirty="0" smtClean="0"/>
              <a:t> </a:t>
            </a:r>
            <a:r>
              <a:rPr lang="en-ID" sz="2400" dirty="0" err="1" smtClean="0"/>
              <a:t>datar</a:t>
            </a:r>
            <a:r>
              <a:rPr lang="en-ID" sz="2400" dirty="0" smtClean="0"/>
              <a:t>, </a:t>
            </a:r>
            <a:r>
              <a:rPr lang="en-ID" sz="2400" dirty="0" err="1" smtClean="0"/>
              <a:t>maksila</a:t>
            </a:r>
            <a:r>
              <a:rPr lang="en-ID" sz="2400" dirty="0" smtClean="0"/>
              <a:t> </a:t>
            </a:r>
            <a:r>
              <a:rPr lang="en-ID" sz="2400" dirty="0" err="1" smtClean="0"/>
              <a:t>membesar</a:t>
            </a:r>
            <a:r>
              <a:rPr lang="en-ID" sz="2400" dirty="0" smtClean="0"/>
              <a:t>, </a:t>
            </a:r>
            <a:r>
              <a:rPr lang="en-ID" sz="2400" dirty="0" err="1" smtClean="0"/>
              <a:t>geligi</a:t>
            </a:r>
            <a:r>
              <a:rPr lang="en-ID" sz="2400" dirty="0" smtClean="0"/>
              <a:t> </a:t>
            </a:r>
            <a:r>
              <a:rPr lang="en-ID" sz="2400" dirty="0" err="1" smtClean="0"/>
              <a:t>seri</a:t>
            </a:r>
            <a:r>
              <a:rPr lang="en-ID" sz="2400" dirty="0" smtClean="0"/>
              <a:t> </a:t>
            </a:r>
            <a:r>
              <a:rPr lang="en-ID" sz="2400" dirty="0" err="1" smtClean="0"/>
              <a:t>senral</a:t>
            </a:r>
            <a:r>
              <a:rPr lang="en-ID" sz="2400" dirty="0" smtClean="0"/>
              <a:t> </a:t>
            </a:r>
            <a:r>
              <a:rPr lang="en-ID" sz="2400" dirty="0" err="1" smtClean="0"/>
              <a:t>dan</a:t>
            </a:r>
            <a:r>
              <a:rPr lang="en-ID" sz="2400" dirty="0" smtClean="0"/>
              <a:t> </a:t>
            </a:r>
            <a:r>
              <a:rPr lang="en-ID" sz="2400" dirty="0" err="1" smtClean="0"/>
              <a:t>mata</a:t>
            </a:r>
            <a:r>
              <a:rPr lang="en-ID" sz="2400" dirty="0" smtClean="0"/>
              <a:t> </a:t>
            </a:r>
            <a:r>
              <a:rPr lang="en-ID" sz="2400" dirty="0" err="1" smtClean="0"/>
              <a:t>tampak</a:t>
            </a:r>
            <a:r>
              <a:rPr lang="en-ID" sz="2400" dirty="0" smtClean="0"/>
              <a:t> oriental</a:t>
            </a:r>
          </a:p>
        </p:txBody>
      </p:sp>
      <p:sp>
        <p:nvSpPr>
          <p:cNvPr id="3" name="Title 2"/>
          <p:cNvSpPr>
            <a:spLocks noGrp="1"/>
          </p:cNvSpPr>
          <p:nvPr>
            <p:ph type="title"/>
          </p:nvPr>
        </p:nvSpPr>
        <p:spPr/>
        <p:txBody>
          <a:bodyPr>
            <a:normAutofit/>
          </a:bodyPr>
          <a:lstStyle/>
          <a:p>
            <a:r>
              <a:rPr lang="en-ID" dirty="0" err="1" smtClean="0"/>
              <a:t>Manifestasi</a:t>
            </a:r>
            <a:r>
              <a:rPr lang="en-ID" dirty="0" smtClean="0"/>
              <a:t> </a:t>
            </a:r>
            <a:r>
              <a:rPr lang="en-ID" dirty="0" err="1" smtClean="0"/>
              <a:t>klinis</a:t>
            </a:r>
            <a:endParaRPr lang="en-US" dirty="0"/>
          </a:p>
        </p:txBody>
      </p:sp>
    </p:spTree>
    <p:extLst>
      <p:ext uri="{BB962C8B-B14F-4D97-AF65-F5344CB8AC3E}">
        <p14:creationId xmlns:p14="http://schemas.microsoft.com/office/powerpoint/2010/main" val="393965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1" y="274638"/>
            <a:ext cx="7470775" cy="1143000"/>
          </a:xfrm>
        </p:spPr>
        <p:txBody>
          <a:bodyPr/>
          <a:lstStyle/>
          <a:p>
            <a:pPr algn="ctr" eaLnBrk="1" hangingPunct="1"/>
            <a:r>
              <a:rPr lang="id-ID" smtClean="0">
                <a:latin typeface="Arial Black" pitchFamily="34" charset="0"/>
              </a:rPr>
              <a:t>HEMOFILIA</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4" y="1285876"/>
            <a:ext cx="41433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1" y="1214439"/>
            <a:ext cx="39290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4" y="4143376"/>
            <a:ext cx="41433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85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9212" y="927463"/>
            <a:ext cx="8915400" cy="4983759"/>
          </a:xfrm>
        </p:spPr>
        <p:txBody>
          <a:bodyPr/>
          <a:lstStyle/>
          <a:p>
            <a:r>
              <a:rPr lang="en-ID" sz="2400" dirty="0" smtClean="0"/>
              <a:t>Rona </a:t>
            </a:r>
            <a:r>
              <a:rPr lang="en-ID" sz="2400" dirty="0" err="1" smtClean="0"/>
              <a:t>wajah</a:t>
            </a:r>
            <a:r>
              <a:rPr lang="en-ID" sz="2400" dirty="0" smtClean="0"/>
              <a:t> </a:t>
            </a:r>
            <a:r>
              <a:rPr lang="en-ID" sz="2400" dirty="0" err="1" smtClean="0"/>
              <a:t>kelabu</a:t>
            </a:r>
            <a:r>
              <a:rPr lang="en-ID" sz="2400" dirty="0" smtClean="0"/>
              <a:t> </a:t>
            </a:r>
            <a:r>
              <a:rPr lang="en-ID" sz="2400" dirty="0" err="1" smtClean="0"/>
              <a:t>dan</a:t>
            </a:r>
            <a:r>
              <a:rPr lang="en-ID" sz="2400" dirty="0" smtClean="0"/>
              <a:t> </a:t>
            </a:r>
            <a:r>
              <a:rPr lang="en-ID" sz="2400" dirty="0" err="1" smtClean="0"/>
              <a:t>hiperpigmentasi</a:t>
            </a:r>
            <a:r>
              <a:rPr lang="en-ID" sz="2400" dirty="0" smtClean="0"/>
              <a:t> </a:t>
            </a:r>
            <a:r>
              <a:rPr lang="en-ID" sz="2400" dirty="0" err="1" smtClean="0"/>
              <a:t>kulit</a:t>
            </a:r>
            <a:r>
              <a:rPr lang="en-ID" sz="2400" dirty="0" smtClean="0"/>
              <a:t>. </a:t>
            </a:r>
            <a:r>
              <a:rPr lang="en-ID" sz="2400" dirty="0" err="1" smtClean="0"/>
              <a:t>Terjadi</a:t>
            </a:r>
            <a:r>
              <a:rPr lang="en-ID" sz="2400" dirty="0" smtClean="0"/>
              <a:t> </a:t>
            </a:r>
            <a:r>
              <a:rPr lang="en-ID" sz="2400" dirty="0" err="1" smtClean="0"/>
              <a:t>akibat</a:t>
            </a:r>
            <a:r>
              <a:rPr lang="en-ID" sz="2400" dirty="0" smtClean="0"/>
              <a:t> </a:t>
            </a:r>
            <a:r>
              <a:rPr lang="en-ID" sz="2400" dirty="0" err="1" smtClean="0"/>
              <a:t>penumpukan</a:t>
            </a:r>
            <a:r>
              <a:rPr lang="en-ID" sz="2400" dirty="0" smtClean="0"/>
              <a:t> </a:t>
            </a:r>
            <a:r>
              <a:rPr lang="en-ID" sz="2400" dirty="0" err="1" smtClean="0"/>
              <a:t>zat</a:t>
            </a:r>
            <a:r>
              <a:rPr lang="en-ID" sz="2400" dirty="0" smtClean="0"/>
              <a:t> </a:t>
            </a:r>
            <a:r>
              <a:rPr lang="en-ID" sz="2400" dirty="0" err="1" smtClean="0"/>
              <a:t>besi</a:t>
            </a:r>
            <a:endParaRPr lang="en-ID" sz="2400" dirty="0" smtClean="0"/>
          </a:p>
          <a:p>
            <a:pPr marL="109728"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2586446"/>
            <a:ext cx="2448272" cy="37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2580090"/>
            <a:ext cx="4320480" cy="372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210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9394" y="1493520"/>
            <a:ext cx="8915400" cy="3777622"/>
          </a:xfrm>
        </p:spPr>
        <p:txBody>
          <a:bodyPr>
            <a:noAutofit/>
          </a:bodyPr>
          <a:lstStyle/>
          <a:p>
            <a:pPr marL="109728" indent="0">
              <a:buNone/>
            </a:pPr>
            <a:r>
              <a:rPr lang="en-ID" sz="2400" dirty="0" err="1" smtClean="0"/>
              <a:t>Komplikasi</a:t>
            </a:r>
            <a:r>
              <a:rPr lang="en-ID" sz="2400" dirty="0" smtClean="0"/>
              <a:t> </a:t>
            </a:r>
            <a:r>
              <a:rPr lang="en-ID" sz="2400" dirty="0" err="1" smtClean="0"/>
              <a:t>thalasemia</a:t>
            </a:r>
            <a:r>
              <a:rPr lang="en-ID" sz="2400" dirty="0" smtClean="0"/>
              <a:t> </a:t>
            </a:r>
            <a:r>
              <a:rPr lang="en-ID" sz="2400" dirty="0" err="1" smtClean="0"/>
              <a:t>dapat</a:t>
            </a:r>
            <a:r>
              <a:rPr lang="en-ID" sz="2400" dirty="0" smtClean="0"/>
              <a:t> </a:t>
            </a:r>
            <a:r>
              <a:rPr lang="en-ID" sz="2400" dirty="0" err="1" smtClean="0"/>
              <a:t>terjadi</a:t>
            </a:r>
            <a:r>
              <a:rPr lang="en-ID" sz="2400" dirty="0" smtClean="0"/>
              <a:t> </a:t>
            </a:r>
            <a:r>
              <a:rPr lang="en-ID" sz="2400" dirty="0" err="1" smtClean="0"/>
              <a:t>pada</a:t>
            </a:r>
            <a:r>
              <a:rPr lang="en-ID" sz="2400" dirty="0" smtClean="0"/>
              <a:t> </a:t>
            </a:r>
            <a:r>
              <a:rPr lang="en-ID" sz="2400" dirty="0" err="1" smtClean="0"/>
              <a:t>beberapa</a:t>
            </a:r>
            <a:r>
              <a:rPr lang="en-ID" sz="2400" dirty="0" smtClean="0"/>
              <a:t> organ</a:t>
            </a:r>
          </a:p>
          <a:p>
            <a:r>
              <a:rPr lang="en-ID" sz="2400" dirty="0" err="1" smtClean="0"/>
              <a:t>Tulang</a:t>
            </a:r>
            <a:endParaRPr lang="en-ID" sz="2400" dirty="0"/>
          </a:p>
          <a:p>
            <a:r>
              <a:rPr lang="en-ID" sz="2400" dirty="0" err="1" smtClean="0"/>
              <a:t>Limpa</a:t>
            </a:r>
            <a:r>
              <a:rPr lang="en-ID" sz="2400" dirty="0" smtClean="0"/>
              <a:t> (</a:t>
            </a:r>
            <a:r>
              <a:rPr lang="en-ID" sz="2400" dirty="0" err="1" smtClean="0"/>
              <a:t>terjadi</a:t>
            </a:r>
            <a:r>
              <a:rPr lang="en-ID" sz="2400" dirty="0" smtClean="0"/>
              <a:t> </a:t>
            </a:r>
            <a:r>
              <a:rPr lang="en-ID" sz="2400" dirty="0" err="1" smtClean="0"/>
              <a:t>splenomegali</a:t>
            </a:r>
            <a:r>
              <a:rPr lang="en-ID" sz="2400" dirty="0" smtClean="0"/>
              <a:t> </a:t>
            </a:r>
            <a:r>
              <a:rPr lang="en-ID" sz="2400" dirty="0" err="1" smtClean="0"/>
              <a:t>akibat</a:t>
            </a:r>
            <a:r>
              <a:rPr lang="en-ID" sz="2400" dirty="0" smtClean="0"/>
              <a:t> </a:t>
            </a:r>
            <a:r>
              <a:rPr lang="en-ID" sz="2400" dirty="0" err="1" smtClean="0"/>
              <a:t>banyaknya</a:t>
            </a:r>
            <a:r>
              <a:rPr lang="en-ID" sz="2400" dirty="0" smtClean="0"/>
              <a:t> </a:t>
            </a:r>
            <a:r>
              <a:rPr lang="en-ID" sz="2400" dirty="0" err="1" smtClean="0"/>
              <a:t>darah</a:t>
            </a:r>
            <a:r>
              <a:rPr lang="en-ID" sz="2400" dirty="0" smtClean="0"/>
              <a:t> </a:t>
            </a:r>
            <a:r>
              <a:rPr lang="en-ID" sz="2400" dirty="0" err="1" smtClean="0"/>
              <a:t>yg</a:t>
            </a:r>
            <a:r>
              <a:rPr lang="en-ID" sz="2400" dirty="0" smtClean="0"/>
              <a:t> </a:t>
            </a:r>
            <a:r>
              <a:rPr lang="en-ID" sz="2400" dirty="0" err="1" smtClean="0"/>
              <a:t>tidak</a:t>
            </a:r>
            <a:r>
              <a:rPr lang="en-ID" sz="2400" dirty="0" smtClean="0"/>
              <a:t> </a:t>
            </a:r>
            <a:r>
              <a:rPr lang="en-ID" sz="2400" dirty="0" err="1" smtClean="0"/>
              <a:t>terpakai</a:t>
            </a:r>
            <a:r>
              <a:rPr lang="en-ID" sz="2400" dirty="0" smtClean="0"/>
              <a:t> </a:t>
            </a:r>
            <a:r>
              <a:rPr lang="en-ID" sz="2400" dirty="0" err="1" smtClean="0"/>
              <a:t>tertahan</a:t>
            </a:r>
            <a:r>
              <a:rPr lang="en-ID" sz="2400" dirty="0" smtClean="0"/>
              <a:t> </a:t>
            </a:r>
            <a:r>
              <a:rPr lang="en-ID" sz="2400" dirty="0" err="1" smtClean="0"/>
              <a:t>dalam</a:t>
            </a:r>
            <a:r>
              <a:rPr lang="en-ID" sz="2400" dirty="0" smtClean="0"/>
              <a:t> </a:t>
            </a:r>
            <a:r>
              <a:rPr lang="en-ID" sz="2400" dirty="0" err="1" smtClean="0"/>
              <a:t>limpa</a:t>
            </a:r>
            <a:r>
              <a:rPr lang="en-ID" sz="2400" dirty="0" smtClean="0"/>
              <a:t>)</a:t>
            </a:r>
          </a:p>
          <a:p>
            <a:r>
              <a:rPr lang="en-ID" sz="2400" dirty="0" err="1" smtClean="0"/>
              <a:t>Jantung</a:t>
            </a:r>
            <a:r>
              <a:rPr lang="en-ID" sz="2400" dirty="0" smtClean="0"/>
              <a:t> (</a:t>
            </a:r>
            <a:r>
              <a:rPr lang="en-ID" sz="2400" dirty="0" err="1" smtClean="0"/>
              <a:t>terjadi</a:t>
            </a:r>
            <a:r>
              <a:rPr lang="en-ID" sz="2400" dirty="0" smtClean="0"/>
              <a:t> </a:t>
            </a:r>
            <a:r>
              <a:rPr lang="en-ID" sz="2400" dirty="0" err="1" smtClean="0"/>
              <a:t>kardiomegali</a:t>
            </a:r>
            <a:r>
              <a:rPr lang="en-ID" sz="2400" dirty="0" smtClean="0"/>
              <a:t> </a:t>
            </a:r>
            <a:r>
              <a:rPr lang="en-ID" sz="2400" dirty="0" err="1" smtClean="0"/>
              <a:t>dan</a:t>
            </a:r>
            <a:r>
              <a:rPr lang="en-ID" sz="2400" dirty="0" smtClean="0"/>
              <a:t> </a:t>
            </a:r>
            <a:r>
              <a:rPr lang="en-ID" sz="2400" dirty="0" err="1" smtClean="0"/>
              <a:t>pompa</a:t>
            </a:r>
            <a:r>
              <a:rPr lang="en-ID" sz="2400" dirty="0" smtClean="0"/>
              <a:t> </a:t>
            </a:r>
            <a:r>
              <a:rPr lang="en-ID" sz="2400" dirty="0" err="1" smtClean="0"/>
              <a:t>jantung</a:t>
            </a:r>
            <a:r>
              <a:rPr lang="en-ID" sz="2400" dirty="0" smtClean="0"/>
              <a:t> </a:t>
            </a:r>
            <a:r>
              <a:rPr lang="en-ID" sz="2400" dirty="0" err="1" smtClean="0"/>
              <a:t>tidak</a:t>
            </a:r>
            <a:r>
              <a:rPr lang="en-ID" sz="2400" dirty="0" smtClean="0"/>
              <a:t> optimal </a:t>
            </a:r>
            <a:r>
              <a:rPr lang="en-ID" sz="2400" dirty="0" err="1" smtClean="0"/>
              <a:t>akibat</a:t>
            </a:r>
            <a:r>
              <a:rPr lang="en-ID" sz="2400" dirty="0" smtClean="0"/>
              <a:t> </a:t>
            </a:r>
            <a:r>
              <a:rPr lang="en-ID" sz="2400" dirty="0" err="1" smtClean="0"/>
              <a:t>kelebihan</a:t>
            </a:r>
            <a:r>
              <a:rPr lang="en-ID" sz="2400" dirty="0" smtClean="0"/>
              <a:t> </a:t>
            </a:r>
            <a:r>
              <a:rPr lang="en-ID" sz="2400" dirty="0" err="1" smtClean="0"/>
              <a:t>zat</a:t>
            </a:r>
            <a:r>
              <a:rPr lang="en-ID" sz="2400" dirty="0" smtClean="0"/>
              <a:t> </a:t>
            </a:r>
            <a:r>
              <a:rPr lang="en-ID" sz="2400" dirty="0" err="1" smtClean="0"/>
              <a:t>besi</a:t>
            </a:r>
            <a:r>
              <a:rPr lang="en-ID" sz="2400" dirty="0" smtClean="0"/>
              <a:t> yang </a:t>
            </a:r>
            <a:r>
              <a:rPr lang="en-ID" sz="2400" dirty="0" err="1" smtClean="0"/>
              <a:t>disimpan</a:t>
            </a:r>
            <a:r>
              <a:rPr lang="en-ID" sz="2400" dirty="0" smtClean="0"/>
              <a:t> </a:t>
            </a:r>
            <a:r>
              <a:rPr lang="en-ID" sz="2400" dirty="0" err="1" smtClean="0"/>
              <a:t>dalam</a:t>
            </a:r>
            <a:r>
              <a:rPr lang="en-ID" sz="2400" dirty="0" smtClean="0"/>
              <a:t> </a:t>
            </a:r>
            <a:r>
              <a:rPr lang="en-ID" sz="2400" dirty="0" err="1" smtClean="0"/>
              <a:t>jantung</a:t>
            </a:r>
            <a:r>
              <a:rPr lang="en-ID" sz="2400" dirty="0" smtClean="0"/>
              <a:t>)</a:t>
            </a:r>
          </a:p>
          <a:p>
            <a:r>
              <a:rPr lang="en-ID" sz="2400" dirty="0" err="1" smtClean="0"/>
              <a:t>Hepar</a:t>
            </a:r>
            <a:r>
              <a:rPr lang="en-ID" sz="2400" dirty="0" smtClean="0"/>
              <a:t> (</a:t>
            </a:r>
            <a:r>
              <a:rPr lang="en-ID" sz="2400" dirty="0" err="1" smtClean="0"/>
              <a:t>terjadi</a:t>
            </a:r>
            <a:r>
              <a:rPr lang="en-ID" sz="2400" dirty="0" smtClean="0"/>
              <a:t> </a:t>
            </a:r>
            <a:r>
              <a:rPr lang="en-ID" sz="2400" dirty="0" err="1" smtClean="0"/>
              <a:t>hepatomegali</a:t>
            </a:r>
            <a:r>
              <a:rPr lang="en-ID" sz="2400" dirty="0" smtClean="0"/>
              <a:t> </a:t>
            </a:r>
            <a:r>
              <a:rPr lang="en-ID" sz="2400" dirty="0" err="1" smtClean="0"/>
              <a:t>karena</a:t>
            </a:r>
            <a:r>
              <a:rPr lang="en-ID" sz="2400" dirty="0" smtClean="0"/>
              <a:t> </a:t>
            </a:r>
            <a:r>
              <a:rPr lang="en-ID" sz="2400" dirty="0" err="1" smtClean="0"/>
              <a:t>penumpukan</a:t>
            </a:r>
            <a:r>
              <a:rPr lang="en-ID" sz="2400" dirty="0" smtClean="0"/>
              <a:t> </a:t>
            </a:r>
            <a:r>
              <a:rPr lang="en-ID" sz="2400" dirty="0" err="1" smtClean="0"/>
              <a:t>zat</a:t>
            </a:r>
            <a:r>
              <a:rPr lang="en-ID" sz="2400" dirty="0" smtClean="0"/>
              <a:t> </a:t>
            </a:r>
            <a:r>
              <a:rPr lang="en-ID" sz="2400" dirty="0" err="1" smtClean="0"/>
              <a:t>besi</a:t>
            </a:r>
            <a:r>
              <a:rPr lang="en-ID" sz="2400" dirty="0" smtClean="0"/>
              <a:t> </a:t>
            </a:r>
            <a:r>
              <a:rPr lang="en-ID" sz="2400" dirty="0" err="1" smtClean="0"/>
              <a:t>pada</a:t>
            </a:r>
            <a:r>
              <a:rPr lang="en-ID" sz="2400" dirty="0" smtClean="0"/>
              <a:t> </a:t>
            </a:r>
            <a:r>
              <a:rPr lang="en-ID" sz="2400" dirty="0" err="1" smtClean="0"/>
              <a:t>parenkim</a:t>
            </a:r>
            <a:r>
              <a:rPr lang="en-ID" sz="2400" dirty="0" smtClean="0"/>
              <a:t> </a:t>
            </a:r>
            <a:r>
              <a:rPr lang="en-ID" sz="2400" dirty="0" err="1" smtClean="0"/>
              <a:t>hepar</a:t>
            </a:r>
            <a:r>
              <a:rPr lang="en-ID" sz="2400" dirty="0" smtClean="0"/>
              <a:t>)</a:t>
            </a:r>
          </a:p>
          <a:p>
            <a:endParaRPr lang="en-US" sz="2400" dirty="0"/>
          </a:p>
        </p:txBody>
      </p:sp>
      <p:sp>
        <p:nvSpPr>
          <p:cNvPr id="3" name="Title 2"/>
          <p:cNvSpPr>
            <a:spLocks noGrp="1"/>
          </p:cNvSpPr>
          <p:nvPr>
            <p:ph type="title"/>
          </p:nvPr>
        </p:nvSpPr>
        <p:spPr/>
        <p:txBody>
          <a:bodyPr/>
          <a:lstStyle/>
          <a:p>
            <a:r>
              <a:rPr lang="en-ID" b="1" dirty="0" err="1"/>
              <a:t>K</a:t>
            </a:r>
            <a:r>
              <a:rPr lang="en-ID" b="1" dirty="0" err="1" smtClean="0"/>
              <a:t>omplikasi</a:t>
            </a:r>
            <a:endParaRPr lang="en-US" b="1" dirty="0"/>
          </a:p>
        </p:txBody>
      </p:sp>
    </p:spTree>
    <p:extLst>
      <p:ext uri="{BB962C8B-B14F-4D97-AF65-F5344CB8AC3E}">
        <p14:creationId xmlns:p14="http://schemas.microsoft.com/office/powerpoint/2010/main" val="27284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D" sz="2400" dirty="0" err="1" smtClean="0"/>
              <a:t>Endokrin</a:t>
            </a:r>
            <a:r>
              <a:rPr lang="en-ID" sz="2400" dirty="0" smtClean="0"/>
              <a:t> (</a:t>
            </a:r>
            <a:r>
              <a:rPr lang="en-ID" sz="2400" dirty="0" err="1" smtClean="0"/>
              <a:t>terjadi</a:t>
            </a:r>
            <a:r>
              <a:rPr lang="en-ID" sz="2400" dirty="0" smtClean="0"/>
              <a:t> </a:t>
            </a:r>
            <a:r>
              <a:rPr lang="en-ID" sz="2400" dirty="0" err="1" smtClean="0"/>
              <a:t>gangguan</a:t>
            </a:r>
            <a:r>
              <a:rPr lang="en-ID" sz="2400" dirty="0" smtClean="0"/>
              <a:t> </a:t>
            </a:r>
            <a:r>
              <a:rPr lang="en-ID" sz="2400" dirty="0" err="1" smtClean="0"/>
              <a:t>produksi</a:t>
            </a:r>
            <a:r>
              <a:rPr lang="en-ID" sz="2400" dirty="0" smtClean="0"/>
              <a:t> growth hormone yang </a:t>
            </a:r>
            <a:r>
              <a:rPr lang="en-ID" sz="2400" dirty="0" err="1" smtClean="0"/>
              <a:t>menyebabkan</a:t>
            </a:r>
            <a:r>
              <a:rPr lang="en-ID" sz="2400" dirty="0" smtClean="0"/>
              <a:t> </a:t>
            </a:r>
            <a:r>
              <a:rPr lang="en-ID" sz="2400" dirty="0" err="1" smtClean="0"/>
              <a:t>gangguan</a:t>
            </a:r>
            <a:r>
              <a:rPr lang="en-ID" sz="2400" dirty="0" smtClean="0"/>
              <a:t> </a:t>
            </a:r>
            <a:r>
              <a:rPr lang="en-ID" sz="2400" dirty="0" err="1" smtClean="0"/>
              <a:t>pertumbuhan</a:t>
            </a:r>
            <a:r>
              <a:rPr lang="en-ID" sz="2400" dirty="0" smtClean="0"/>
              <a:t> </a:t>
            </a:r>
            <a:r>
              <a:rPr lang="en-ID" sz="2400" dirty="0" err="1" smtClean="0"/>
              <a:t>dan</a:t>
            </a:r>
            <a:r>
              <a:rPr lang="en-ID" sz="2400" dirty="0" smtClean="0"/>
              <a:t> </a:t>
            </a:r>
            <a:r>
              <a:rPr lang="en-ID" sz="2400" dirty="0" err="1" smtClean="0"/>
              <a:t>perkembangan</a:t>
            </a:r>
            <a:r>
              <a:rPr lang="en-ID" sz="2400" dirty="0" smtClean="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27165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315416"/>
            <a:ext cx="7772400" cy="1470025"/>
          </a:xfrm>
        </p:spPr>
        <p:txBody>
          <a:bodyPr/>
          <a:lstStyle/>
          <a:p>
            <a:r>
              <a:rPr lang="en-US" dirty="0" smtClean="0"/>
              <a:t>PENATALAKSANAAN</a:t>
            </a:r>
            <a:endParaRPr lang="id-ID" dirty="0"/>
          </a:p>
        </p:txBody>
      </p:sp>
      <p:sp>
        <p:nvSpPr>
          <p:cNvPr id="3" name="Subtitle 2"/>
          <p:cNvSpPr>
            <a:spLocks noGrp="1"/>
          </p:cNvSpPr>
          <p:nvPr>
            <p:ph type="subTitle" idx="1"/>
          </p:nvPr>
        </p:nvSpPr>
        <p:spPr>
          <a:xfrm>
            <a:off x="2063552" y="1268760"/>
            <a:ext cx="7992888" cy="4968552"/>
          </a:xfrm>
        </p:spPr>
        <p:txBody>
          <a:bodyPr>
            <a:noAutofit/>
          </a:bodyPr>
          <a:lstStyle/>
          <a:p>
            <a:pPr algn="just"/>
            <a:r>
              <a:rPr lang="id-ID" sz="2400" dirty="0">
                <a:solidFill>
                  <a:schemeClr val="tx1"/>
                </a:solidFill>
              </a:rPr>
              <a:t>Hingga kini belum ada obat yang tepat untuk menyembuhkan pasien Talasemia. </a:t>
            </a:r>
            <a:endParaRPr lang="en-US" sz="2400" dirty="0" smtClean="0">
              <a:solidFill>
                <a:schemeClr val="tx1"/>
              </a:solidFill>
            </a:endParaRPr>
          </a:p>
          <a:p>
            <a:pPr algn="just"/>
            <a:r>
              <a:rPr lang="id-ID" sz="2400" dirty="0" smtClean="0">
                <a:solidFill>
                  <a:schemeClr val="tx1"/>
                </a:solidFill>
              </a:rPr>
              <a:t>Transfusi </a:t>
            </a:r>
            <a:r>
              <a:rPr lang="id-ID" sz="2400" dirty="0">
                <a:solidFill>
                  <a:schemeClr val="tx1"/>
                </a:solidFill>
              </a:rPr>
              <a:t>darah diberikan jika kadar Hb telah rendah sekali (kurang dari 6 g%) atau bila anak terlihat lemah tak ada nafsu makan. </a:t>
            </a:r>
            <a:endParaRPr lang="en-US" sz="2400" dirty="0" smtClean="0">
              <a:solidFill>
                <a:schemeClr val="tx1"/>
              </a:solidFill>
            </a:endParaRPr>
          </a:p>
          <a:p>
            <a:pPr algn="just"/>
            <a:r>
              <a:rPr lang="id-ID" sz="2400" dirty="0" smtClean="0">
                <a:solidFill>
                  <a:schemeClr val="tx1"/>
                </a:solidFill>
              </a:rPr>
              <a:t>Splenektomi </a:t>
            </a:r>
            <a:r>
              <a:rPr lang="id-ID" sz="2400" dirty="0">
                <a:solidFill>
                  <a:schemeClr val="tx1"/>
                </a:solidFill>
              </a:rPr>
              <a:t>dilakukan pada anak yang lebih tua dari umur 2 tahun sebelum terjadi pembesaran limpa atau hemosiderosis. Disamping itu diberikan berbagai vitamin, tetapi preparat yang mengandung zat besi tidak diperbolehkan.</a:t>
            </a:r>
          </a:p>
          <a:p>
            <a:pPr algn="just"/>
            <a:endParaRPr lang="id-ID" sz="2000" dirty="0">
              <a:solidFill>
                <a:schemeClr val="tx1"/>
              </a:solidFill>
            </a:endParaRPr>
          </a:p>
          <a:p>
            <a:pPr algn="just"/>
            <a:endParaRPr lang="id-ID" sz="2000" dirty="0">
              <a:solidFill>
                <a:schemeClr val="tx1"/>
              </a:solidFill>
            </a:endParaRPr>
          </a:p>
        </p:txBody>
      </p:sp>
    </p:spTree>
    <p:extLst>
      <p:ext uri="{BB962C8B-B14F-4D97-AF65-F5344CB8AC3E}">
        <p14:creationId xmlns:p14="http://schemas.microsoft.com/office/powerpoint/2010/main" val="3306123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548681"/>
            <a:ext cx="8229600" cy="5458611"/>
          </a:xfrm>
        </p:spPr>
        <p:txBody>
          <a:bodyPr>
            <a:normAutofit fontScale="70000" lnSpcReduction="20000"/>
          </a:bodyPr>
          <a:lstStyle/>
          <a:p>
            <a:pPr algn="just"/>
            <a:r>
              <a:rPr lang="id-ID" sz="2800" dirty="0"/>
              <a:t>Terapi suportif bertujuan untuk menambah dan mempertahankan kadar hb yang cukup untuk mencegah ekspansi sumsung tulang dan deformitas tulang yang diakibatkannya, serta menyediakan eritrosit dengan jumlah cukup untuk mendukung pertumbuhan dan aktifitas fisik yang normal. Tansfusi darah merupakan dasar penatalaksanaan medis. Studi terbaru telah mengevakuasi manfaat mempertambahkan kadar hb diatas 10 g/dl, suatu tujuan yang memerlukan terapi tranfusi setiap 3 minggu sekali, keuntungan terapi ini meliputi:</a:t>
            </a:r>
          </a:p>
          <a:p>
            <a:pPr marL="265113" indent="-265113" algn="just">
              <a:buAutoNum type="arabicPeriod"/>
            </a:pPr>
            <a:r>
              <a:rPr lang="id-ID" sz="2800" dirty="0"/>
              <a:t>Peningkatan kesehatan fisik dan psikologis karena anak mampu turut serta dalam aktivitas norm</a:t>
            </a:r>
            <a:r>
              <a:rPr lang="en-US" sz="2800" dirty="0"/>
              <a:t>al</a:t>
            </a:r>
          </a:p>
          <a:p>
            <a:pPr marL="265113" indent="-265113" algn="just">
              <a:buAutoNum type="arabicPeriod"/>
            </a:pPr>
            <a:r>
              <a:rPr lang="id-ID" sz="2800" dirty="0"/>
              <a:t>Penurunan kardiomegali dan hepatosplenomegali</a:t>
            </a:r>
          </a:p>
          <a:p>
            <a:pPr marL="265113" indent="-265113" algn="just">
              <a:buFont typeface="+mj-lt"/>
              <a:buAutoNum type="arabicPeriod"/>
            </a:pPr>
            <a:r>
              <a:rPr lang="id-ID" sz="2800" dirty="0"/>
              <a:t>Perubahan pada tulang lebih sedikit</a:t>
            </a:r>
            <a:endParaRPr lang="en-US" sz="2800" dirty="0"/>
          </a:p>
          <a:p>
            <a:pPr marL="265113" indent="-265113" algn="just">
              <a:buFont typeface="+mj-lt"/>
              <a:buAutoNum type="arabicPeriod"/>
            </a:pPr>
            <a:r>
              <a:rPr lang="id-ID" sz="2800" dirty="0"/>
              <a:t>Pertumbuhan dan perkembangan normal atau mendekati normal sampai usia pubertas</a:t>
            </a:r>
          </a:p>
          <a:p>
            <a:pPr marL="265113" indent="-265113" algn="just">
              <a:buFont typeface="+mj-lt"/>
              <a:buAutoNum type="arabicPeriod"/>
            </a:pPr>
            <a:r>
              <a:rPr lang="id-ID" sz="2800" dirty="0"/>
              <a:t>Frekuensi infeksi lebih sediki</a:t>
            </a:r>
            <a:r>
              <a:rPr lang="en-ID" sz="2800" dirty="0"/>
              <a:t>t</a:t>
            </a:r>
            <a:endParaRPr lang="en-US" dirty="0"/>
          </a:p>
        </p:txBody>
      </p:sp>
    </p:spTree>
    <p:extLst>
      <p:ext uri="{BB962C8B-B14F-4D97-AF65-F5344CB8AC3E}">
        <p14:creationId xmlns:p14="http://schemas.microsoft.com/office/powerpoint/2010/main" val="1985034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16633"/>
            <a:ext cx="7772400" cy="1470025"/>
          </a:xfrm>
        </p:spPr>
        <p:txBody>
          <a:bodyPr>
            <a:normAutofit fontScale="90000"/>
          </a:bodyPr>
          <a:lstStyle/>
          <a:p>
            <a:r>
              <a:rPr lang="en-US" dirty="0" smtClean="0"/>
              <a:t>JENIS TRANSFUSI DARAH</a:t>
            </a:r>
            <a:endParaRPr lang="id-ID" dirty="0"/>
          </a:p>
        </p:txBody>
      </p:sp>
      <p:sp>
        <p:nvSpPr>
          <p:cNvPr id="3" name="Subtitle 2"/>
          <p:cNvSpPr>
            <a:spLocks noGrp="1"/>
          </p:cNvSpPr>
          <p:nvPr>
            <p:ph type="subTitle" idx="1"/>
          </p:nvPr>
        </p:nvSpPr>
        <p:spPr>
          <a:xfrm>
            <a:off x="2135560" y="1700808"/>
            <a:ext cx="7776864" cy="3937992"/>
          </a:xfrm>
          <a:solidFill>
            <a:schemeClr val="bg1">
              <a:lumMod val="95000"/>
            </a:schemeClr>
          </a:solidFill>
        </p:spPr>
        <p:txBody>
          <a:bodyPr>
            <a:normAutofit/>
          </a:bodyPr>
          <a:lstStyle/>
          <a:p>
            <a:pPr algn="just"/>
            <a:r>
              <a:rPr lang="id-ID" sz="2000" dirty="0" smtClean="0">
                <a:solidFill>
                  <a:schemeClr val="tx1"/>
                </a:solidFill>
              </a:rPr>
              <a:t>Tranfusi darah pada penderita talasemia  adalah jenis transfusi PRC (Packed Red Cell) yang merupakan sel darah merah (eritrosit). Pemberian PRC ditujukan pada penderita talasemia, karena pada penderita talasemia terjadi kerusakan sel darah merah didalam pembuluh darah sehingga umur eritrosit menjadi pendek (kurang dari 100 hari). Pemberian transfusi dilakukan untuk mempertahankan kadar hemoglobin dalam kisaran 10-12 g%. </a:t>
            </a:r>
            <a:endParaRPr lang="id-ID" sz="2000" dirty="0">
              <a:solidFill>
                <a:schemeClr val="tx1"/>
              </a:solidFill>
            </a:endParaRPr>
          </a:p>
        </p:txBody>
      </p:sp>
    </p:spTree>
    <p:extLst>
      <p:ext uri="{BB962C8B-B14F-4D97-AF65-F5344CB8AC3E}">
        <p14:creationId xmlns:p14="http://schemas.microsoft.com/office/powerpoint/2010/main" val="3981318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71400"/>
            <a:ext cx="7772400" cy="1470025"/>
          </a:xfrm>
        </p:spPr>
        <p:txBody>
          <a:bodyPr/>
          <a:lstStyle/>
          <a:p>
            <a:r>
              <a:rPr lang="en-US" dirty="0"/>
              <a:t>C</a:t>
            </a:r>
            <a:r>
              <a:rPr lang="en-US" dirty="0" smtClean="0"/>
              <a:t>ARA PERHITUNGAN</a:t>
            </a:r>
            <a:endParaRPr lang="id-ID" dirty="0"/>
          </a:p>
        </p:txBody>
      </p:sp>
      <p:sp>
        <p:nvSpPr>
          <p:cNvPr id="3" name="Subtitle 2"/>
          <p:cNvSpPr>
            <a:spLocks noGrp="1"/>
          </p:cNvSpPr>
          <p:nvPr>
            <p:ph type="subTitle" idx="1"/>
          </p:nvPr>
        </p:nvSpPr>
        <p:spPr>
          <a:xfrm>
            <a:off x="2063552" y="1196752"/>
            <a:ext cx="7920880" cy="4392488"/>
          </a:xfrm>
          <a:solidFill>
            <a:schemeClr val="bg1">
              <a:lumMod val="95000"/>
            </a:schemeClr>
          </a:solidFill>
        </p:spPr>
        <p:txBody>
          <a:bodyPr>
            <a:normAutofit fontScale="92500" lnSpcReduction="10000"/>
          </a:bodyPr>
          <a:lstStyle/>
          <a:p>
            <a:pPr algn="just"/>
            <a:r>
              <a:rPr lang="id-ID" sz="2200" dirty="0">
                <a:solidFill>
                  <a:schemeClr val="tx1"/>
                </a:solidFill>
              </a:rPr>
              <a:t>Hb penderita dipertahankan antara  10-12 g/dl. Dengan kedaan ini akan memberikan supresi sumsum tualang yang adekuat, menurunkan tingkat akumulasi besi,  dan dapat mempertahankan pertumbuhan dan perkembangan penderita. Pemberian darah dalam bentuk PRC (packed red cell), 3 ml/kg BB untuk setiap kenaikan Hb 1 g/dl.</a:t>
            </a:r>
          </a:p>
          <a:p>
            <a:pPr algn="just"/>
            <a:r>
              <a:rPr lang="id-ID" sz="2200" dirty="0">
                <a:solidFill>
                  <a:schemeClr val="tx1"/>
                </a:solidFill>
              </a:rPr>
              <a:t>Jumlah PRC yang diperlukan:</a:t>
            </a:r>
          </a:p>
          <a:p>
            <a:pPr algn="just"/>
            <a:r>
              <a:rPr lang="id-ID" sz="2200" dirty="0">
                <a:solidFill>
                  <a:schemeClr val="accent2"/>
                </a:solidFill>
              </a:rPr>
              <a:t>4ml x (Hb sasaran–Hb saat ini) x BB saat ini</a:t>
            </a:r>
          </a:p>
          <a:p>
            <a:pPr algn="just"/>
            <a:r>
              <a:rPr lang="id-ID" sz="2200" dirty="0">
                <a:solidFill>
                  <a:schemeClr val="tx1"/>
                </a:solidFill>
              </a:rPr>
              <a:t>Contoh: misal seorang pasien talasemia sebelum tranfusi mempunyai Hb (Hb pre-tranfusion) 7.6 dl/g, mempunyai berat badan 35 kg. Jadi jumlah PRC yang dibutuhkan untuk menaikkan Hb nya menjadi 12 dl/g (Hb sasaran) adalah:</a:t>
            </a:r>
          </a:p>
          <a:p>
            <a:pPr algn="just"/>
            <a:r>
              <a:rPr lang="id-ID" sz="2200" dirty="0">
                <a:solidFill>
                  <a:schemeClr val="tx1"/>
                </a:solidFill>
              </a:rPr>
              <a:t>Volume PRC(ml) = 4 x (12-7.6)dl/g x 35 kg = 616 ml</a:t>
            </a:r>
          </a:p>
          <a:p>
            <a:pPr algn="just"/>
            <a:endParaRPr lang="id-ID" sz="2200" dirty="0">
              <a:solidFill>
                <a:schemeClr val="tx1"/>
              </a:solidFill>
            </a:endParaRPr>
          </a:p>
        </p:txBody>
      </p:sp>
    </p:spTree>
    <p:extLst>
      <p:ext uri="{BB962C8B-B14F-4D97-AF65-F5344CB8AC3E}">
        <p14:creationId xmlns:p14="http://schemas.microsoft.com/office/powerpoint/2010/main" val="1119034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44625"/>
            <a:ext cx="7772400" cy="1470025"/>
          </a:xfrm>
        </p:spPr>
        <p:txBody>
          <a:bodyPr>
            <a:normAutofit/>
          </a:bodyPr>
          <a:lstStyle/>
          <a:p>
            <a:pPr algn="l"/>
            <a:r>
              <a:rPr lang="en-US" sz="4000" dirty="0"/>
              <a:t>HAL YANG HARUS DIHINDARI OLEH PENDERITA TALASEMIA</a:t>
            </a:r>
            <a:endParaRPr lang="id-ID" sz="4000" dirty="0"/>
          </a:p>
        </p:txBody>
      </p:sp>
      <p:sp>
        <p:nvSpPr>
          <p:cNvPr id="3" name="Subtitle 2"/>
          <p:cNvSpPr>
            <a:spLocks noGrp="1"/>
          </p:cNvSpPr>
          <p:nvPr>
            <p:ph type="subTitle" idx="1"/>
          </p:nvPr>
        </p:nvSpPr>
        <p:spPr>
          <a:xfrm>
            <a:off x="2063552" y="1844824"/>
            <a:ext cx="8136904" cy="4176464"/>
          </a:xfrm>
          <a:solidFill>
            <a:schemeClr val="bg1">
              <a:lumMod val="95000"/>
            </a:schemeClr>
          </a:solidFill>
        </p:spPr>
        <p:txBody>
          <a:bodyPr>
            <a:normAutofit/>
          </a:bodyPr>
          <a:lstStyle/>
          <a:p>
            <a:pPr algn="just"/>
            <a:r>
              <a:rPr lang="id-ID" sz="2000" dirty="0" smtClean="0">
                <a:solidFill>
                  <a:schemeClr val="tx1"/>
                </a:solidFill>
              </a:rPr>
              <a:t>Penderita talasemia diharuskan menghindari makan yang di asinkan atau diasamkan dan produk fermentasi yang dapat meningkatkan penyerapan zat besi dalam tubuh. </a:t>
            </a:r>
            <a:endParaRPr lang="en-US" sz="2000" dirty="0" smtClean="0">
              <a:solidFill>
                <a:schemeClr val="tx1"/>
              </a:solidFill>
            </a:endParaRPr>
          </a:p>
          <a:p>
            <a:pPr algn="just"/>
            <a:r>
              <a:rPr lang="id-ID" sz="2000" dirty="0" smtClean="0">
                <a:solidFill>
                  <a:schemeClr val="tx1"/>
                </a:solidFill>
              </a:rPr>
              <a:t>Pasien dengan talasemia biasanya diminta untuk menjalankan diet zat besi. </a:t>
            </a:r>
            <a:endParaRPr lang="en-US" sz="2000" dirty="0" smtClean="0">
              <a:solidFill>
                <a:schemeClr val="tx1"/>
              </a:solidFill>
            </a:endParaRPr>
          </a:p>
          <a:p>
            <a:pPr algn="just"/>
            <a:r>
              <a:rPr lang="id-ID" sz="2000" dirty="0" smtClean="0">
                <a:solidFill>
                  <a:schemeClr val="tx1"/>
                </a:solidFill>
              </a:rPr>
              <a:t>Makanan yang tidak boleh dimakan olen penderita talasemia antara lain adalah daging bewarna merah, hati, sayur-mayur bewarna hijau, roti, gandum, telur ayam, telur bebek serta meminum alkohol semua makanan tersebut adalah sumber zat besi tinggi</a:t>
            </a:r>
            <a:endParaRPr lang="id-ID" sz="2000" dirty="0">
              <a:solidFill>
                <a:schemeClr val="tx1"/>
              </a:solidFill>
            </a:endParaRPr>
          </a:p>
        </p:txBody>
      </p:sp>
    </p:spTree>
    <p:extLst>
      <p:ext uri="{BB962C8B-B14F-4D97-AF65-F5344CB8AC3E}">
        <p14:creationId xmlns:p14="http://schemas.microsoft.com/office/powerpoint/2010/main" val="191321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D" sz="2000" dirty="0" err="1" smtClean="0"/>
              <a:t>Askep</a:t>
            </a:r>
            <a:r>
              <a:rPr lang="en-ID" sz="2000" dirty="0" smtClean="0"/>
              <a:t> </a:t>
            </a:r>
            <a:r>
              <a:rPr lang="en-ID" sz="2000" dirty="0" err="1" smtClean="0"/>
              <a:t>bertujuan</a:t>
            </a:r>
            <a:r>
              <a:rPr lang="en-ID" sz="2000" dirty="0" smtClean="0"/>
              <a:t> </a:t>
            </a:r>
            <a:r>
              <a:rPr lang="en-ID" sz="2000" dirty="0" err="1" smtClean="0"/>
              <a:t>untuk</a:t>
            </a:r>
            <a:endParaRPr lang="en-ID" sz="2000" dirty="0" smtClean="0"/>
          </a:p>
          <a:p>
            <a:pPr marL="624078" indent="-514350">
              <a:buAutoNum type="arabicPeriod"/>
            </a:pPr>
            <a:r>
              <a:rPr lang="en-ID" sz="2000" dirty="0" err="1" smtClean="0"/>
              <a:t>Meningkatkan</a:t>
            </a:r>
            <a:r>
              <a:rPr lang="en-ID" sz="2000" dirty="0" smtClean="0"/>
              <a:t> </a:t>
            </a:r>
            <a:r>
              <a:rPr lang="en-ID" sz="2000" dirty="0" err="1" smtClean="0"/>
              <a:t>kepatuhan</a:t>
            </a:r>
            <a:r>
              <a:rPr lang="en-ID" sz="2000" dirty="0" smtClean="0"/>
              <a:t> </a:t>
            </a:r>
            <a:r>
              <a:rPr lang="en-ID" sz="2000" dirty="0" err="1" smtClean="0"/>
              <a:t>dalam</a:t>
            </a:r>
            <a:r>
              <a:rPr lang="en-ID" sz="2000" dirty="0" smtClean="0"/>
              <a:t> </a:t>
            </a:r>
            <a:r>
              <a:rPr lang="en-ID" sz="2000" dirty="0" err="1" smtClean="0"/>
              <a:t>menjalani</a:t>
            </a:r>
            <a:r>
              <a:rPr lang="en-ID" sz="2000" dirty="0" smtClean="0"/>
              <a:t> </a:t>
            </a:r>
            <a:r>
              <a:rPr lang="en-ID" sz="2000" dirty="0" err="1" smtClean="0"/>
              <a:t>tranfusi</a:t>
            </a:r>
            <a:r>
              <a:rPr lang="en-ID" sz="2000" dirty="0" smtClean="0"/>
              <a:t> </a:t>
            </a:r>
            <a:r>
              <a:rPr lang="en-ID" sz="2000" dirty="0" err="1" smtClean="0"/>
              <a:t>dan</a:t>
            </a:r>
            <a:r>
              <a:rPr lang="en-ID" sz="2000" dirty="0" smtClean="0"/>
              <a:t> </a:t>
            </a:r>
            <a:r>
              <a:rPr lang="en-ID" sz="2000" dirty="0" err="1" smtClean="0"/>
              <a:t>terapi</a:t>
            </a:r>
            <a:r>
              <a:rPr lang="en-ID" sz="2000" dirty="0" smtClean="0"/>
              <a:t> </a:t>
            </a:r>
            <a:r>
              <a:rPr lang="en-ID" sz="2000" dirty="0" err="1" smtClean="0"/>
              <a:t>kelasi</a:t>
            </a:r>
            <a:endParaRPr lang="en-ID" sz="2000" dirty="0" smtClean="0"/>
          </a:p>
          <a:p>
            <a:pPr marL="624078" indent="-514350">
              <a:buAutoNum type="arabicPeriod"/>
            </a:pPr>
            <a:r>
              <a:rPr lang="en-ID" sz="2000" dirty="0" err="1" smtClean="0"/>
              <a:t>Membantu</a:t>
            </a:r>
            <a:r>
              <a:rPr lang="en-ID" sz="2000" dirty="0" smtClean="0"/>
              <a:t> </a:t>
            </a:r>
            <a:r>
              <a:rPr lang="en-ID" sz="2000" dirty="0" err="1" smtClean="0"/>
              <a:t>anak</a:t>
            </a:r>
            <a:r>
              <a:rPr lang="en-ID" sz="2000" dirty="0" smtClean="0"/>
              <a:t> </a:t>
            </a:r>
            <a:r>
              <a:rPr lang="en-ID" sz="2000" dirty="0" err="1" smtClean="0"/>
              <a:t>dalam</a:t>
            </a:r>
            <a:r>
              <a:rPr lang="en-ID" sz="2000" dirty="0" smtClean="0"/>
              <a:t> </a:t>
            </a:r>
            <a:r>
              <a:rPr lang="en-ID" sz="2000" dirty="0" err="1" smtClean="0"/>
              <a:t>menghadapi</a:t>
            </a:r>
            <a:r>
              <a:rPr lang="en-ID" sz="2000" dirty="0" smtClean="0"/>
              <a:t> </a:t>
            </a:r>
            <a:r>
              <a:rPr lang="en-ID" sz="2000" dirty="0" err="1" smtClean="0"/>
              <a:t>terapi</a:t>
            </a:r>
            <a:r>
              <a:rPr lang="en-ID" sz="2000" dirty="0" smtClean="0"/>
              <a:t> yang </a:t>
            </a:r>
            <a:r>
              <a:rPr lang="en-ID" sz="2000" dirty="0" err="1" smtClean="0"/>
              <a:t>menimbulkan</a:t>
            </a:r>
            <a:r>
              <a:rPr lang="en-ID" sz="2000" dirty="0" smtClean="0"/>
              <a:t> rasa </a:t>
            </a:r>
            <a:r>
              <a:rPr lang="en-ID" sz="2000" dirty="0" err="1" smtClean="0"/>
              <a:t>cemas</a:t>
            </a:r>
            <a:r>
              <a:rPr lang="en-ID" sz="2000" dirty="0" smtClean="0"/>
              <a:t> </a:t>
            </a:r>
            <a:r>
              <a:rPr lang="en-ID" sz="2000" dirty="0" err="1" smtClean="0"/>
              <a:t>dan</a:t>
            </a:r>
            <a:r>
              <a:rPr lang="en-ID" sz="2000" dirty="0" smtClean="0"/>
              <a:t> </a:t>
            </a:r>
            <a:r>
              <a:rPr lang="en-ID" sz="2000" dirty="0" err="1" smtClean="0"/>
              <a:t>efek</a:t>
            </a:r>
            <a:r>
              <a:rPr lang="en-ID" sz="2000" dirty="0" smtClean="0"/>
              <a:t> </a:t>
            </a:r>
            <a:r>
              <a:rPr lang="en-ID" sz="2000" dirty="0" err="1" smtClean="0"/>
              <a:t>penyakit</a:t>
            </a:r>
            <a:endParaRPr lang="en-ID" sz="2000" dirty="0" smtClean="0"/>
          </a:p>
          <a:p>
            <a:pPr marL="624078" indent="-514350">
              <a:buAutoNum type="arabicPeriod"/>
            </a:pPr>
            <a:r>
              <a:rPr lang="en-ID" sz="2000" dirty="0" err="1" smtClean="0"/>
              <a:t>Membantu</a:t>
            </a:r>
            <a:r>
              <a:rPr lang="en-ID" sz="2000" dirty="0" smtClean="0"/>
              <a:t> </a:t>
            </a:r>
            <a:r>
              <a:rPr lang="en-ID" sz="2000" dirty="0" err="1" smtClean="0"/>
              <a:t>penyesuaian</a:t>
            </a:r>
            <a:r>
              <a:rPr lang="en-ID" sz="2000" dirty="0" smtClean="0"/>
              <a:t> </a:t>
            </a:r>
            <a:r>
              <a:rPr lang="en-ID" sz="2000" dirty="0" err="1" smtClean="0"/>
              <a:t>diri</a:t>
            </a:r>
            <a:r>
              <a:rPr lang="en-ID" sz="2000" dirty="0" smtClean="0"/>
              <a:t> </a:t>
            </a:r>
            <a:r>
              <a:rPr lang="en-ID" sz="2000" dirty="0" err="1" smtClean="0"/>
              <a:t>anak</a:t>
            </a:r>
            <a:r>
              <a:rPr lang="en-ID" sz="2000" dirty="0" smtClean="0"/>
              <a:t> </a:t>
            </a:r>
            <a:r>
              <a:rPr lang="en-ID" sz="2000" dirty="0" err="1" smtClean="0"/>
              <a:t>dan</a:t>
            </a:r>
            <a:r>
              <a:rPr lang="en-ID" sz="2000" dirty="0" smtClean="0"/>
              <a:t> </a:t>
            </a:r>
            <a:r>
              <a:rPr lang="en-ID" sz="2000" dirty="0" err="1" smtClean="0"/>
              <a:t>keluarganya</a:t>
            </a:r>
            <a:r>
              <a:rPr lang="en-ID" sz="2000" dirty="0" smtClean="0"/>
              <a:t> </a:t>
            </a:r>
            <a:r>
              <a:rPr lang="en-ID" sz="2000" dirty="0" err="1" smtClean="0"/>
              <a:t>terhadap</a:t>
            </a:r>
            <a:r>
              <a:rPr lang="en-ID" sz="2000" dirty="0" smtClean="0"/>
              <a:t> </a:t>
            </a:r>
            <a:r>
              <a:rPr lang="en-ID" sz="2000" dirty="0" err="1" smtClean="0"/>
              <a:t>penyakit</a:t>
            </a:r>
            <a:r>
              <a:rPr lang="en-ID" sz="2000" dirty="0" smtClean="0"/>
              <a:t> </a:t>
            </a:r>
            <a:r>
              <a:rPr lang="en-ID" sz="2000" dirty="0" err="1" smtClean="0"/>
              <a:t>kronis</a:t>
            </a:r>
            <a:endParaRPr lang="en-ID" sz="2000" dirty="0" smtClean="0"/>
          </a:p>
          <a:p>
            <a:pPr marL="624078" indent="-514350">
              <a:buAutoNum type="arabicPeriod"/>
            </a:pPr>
            <a:r>
              <a:rPr lang="en-ID" sz="2000" dirty="0" err="1" smtClean="0"/>
              <a:t>Mengamati</a:t>
            </a:r>
            <a:r>
              <a:rPr lang="en-ID" sz="2000" dirty="0" smtClean="0"/>
              <a:t> </a:t>
            </a:r>
            <a:r>
              <a:rPr lang="en-ID" sz="2000" dirty="0" err="1" smtClean="0"/>
              <a:t>komplikasi</a:t>
            </a:r>
            <a:r>
              <a:rPr lang="en-ID" sz="2000" dirty="0" smtClean="0"/>
              <a:t> yang </a:t>
            </a:r>
            <a:r>
              <a:rPr lang="en-ID" sz="2000" dirty="0" err="1" smtClean="0"/>
              <a:t>dapat</a:t>
            </a:r>
            <a:r>
              <a:rPr lang="en-ID" sz="2000" dirty="0" smtClean="0"/>
              <a:t> </a:t>
            </a:r>
            <a:r>
              <a:rPr lang="en-ID" sz="2000" dirty="0" err="1" smtClean="0"/>
              <a:t>terjadi</a:t>
            </a:r>
            <a:r>
              <a:rPr lang="en-ID" sz="2000" dirty="0" smtClean="0"/>
              <a:t> </a:t>
            </a:r>
            <a:r>
              <a:rPr lang="en-ID" sz="2000" dirty="0" err="1" smtClean="0"/>
              <a:t>pada</a:t>
            </a:r>
            <a:r>
              <a:rPr lang="en-ID" sz="2000" dirty="0" smtClean="0"/>
              <a:t> </a:t>
            </a:r>
            <a:r>
              <a:rPr lang="en-ID" sz="2000" dirty="0" err="1" smtClean="0"/>
              <a:t>tranfusi</a:t>
            </a:r>
            <a:r>
              <a:rPr lang="en-ID" sz="2000" dirty="0" smtClean="0"/>
              <a:t> </a:t>
            </a:r>
            <a:r>
              <a:rPr lang="en-ID" sz="2000" dirty="0" err="1" smtClean="0"/>
              <a:t>darah</a:t>
            </a:r>
            <a:r>
              <a:rPr lang="en-ID" sz="2000" dirty="0" smtClean="0"/>
              <a:t> yang </a:t>
            </a:r>
            <a:r>
              <a:rPr lang="en-ID" sz="2000" dirty="0" err="1" smtClean="0"/>
              <a:t>berkali</a:t>
            </a:r>
            <a:r>
              <a:rPr lang="en-ID" sz="2000" dirty="0" smtClean="0"/>
              <a:t>-kali</a:t>
            </a:r>
            <a:endParaRPr lang="en-US" sz="2000" dirty="0"/>
          </a:p>
        </p:txBody>
      </p:sp>
      <p:sp>
        <p:nvSpPr>
          <p:cNvPr id="3" name="Title 2"/>
          <p:cNvSpPr>
            <a:spLocks noGrp="1"/>
          </p:cNvSpPr>
          <p:nvPr>
            <p:ph type="title"/>
          </p:nvPr>
        </p:nvSpPr>
        <p:spPr/>
        <p:txBody>
          <a:bodyPr/>
          <a:lstStyle/>
          <a:p>
            <a:r>
              <a:rPr lang="en-ID" dirty="0" smtClean="0"/>
              <a:t>PERTIMBANGAN KEPERAWATAN</a:t>
            </a:r>
            <a:endParaRPr lang="en-US" dirty="0"/>
          </a:p>
        </p:txBody>
      </p:sp>
    </p:spTree>
    <p:extLst>
      <p:ext uri="{BB962C8B-B14F-4D97-AF65-F5344CB8AC3E}">
        <p14:creationId xmlns:p14="http://schemas.microsoft.com/office/powerpoint/2010/main" val="1624833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err="1"/>
              <a:t>Perubahan</a:t>
            </a:r>
            <a:r>
              <a:rPr lang="en-US" sz="2000" dirty="0"/>
              <a:t> </a:t>
            </a:r>
            <a:r>
              <a:rPr lang="en-US" sz="2000" dirty="0" err="1"/>
              <a:t>perfusi</a:t>
            </a:r>
            <a:r>
              <a:rPr lang="en-US" sz="2000" dirty="0"/>
              <a:t> </a:t>
            </a:r>
            <a:r>
              <a:rPr lang="en-US" sz="2000" dirty="0" err="1"/>
              <a:t>jaringan</a:t>
            </a:r>
            <a:r>
              <a:rPr lang="en-US" sz="2000" dirty="0"/>
              <a:t> </a:t>
            </a:r>
            <a:r>
              <a:rPr lang="en-US" sz="2000" dirty="0" err="1"/>
              <a:t>berhubungan</a:t>
            </a:r>
            <a:r>
              <a:rPr lang="en-US" sz="2000" dirty="0"/>
              <a:t> </a:t>
            </a:r>
            <a:r>
              <a:rPr lang="en-US" sz="2000" dirty="0" err="1"/>
              <a:t>dengan</a:t>
            </a:r>
            <a:r>
              <a:rPr lang="en-US" sz="2000" dirty="0"/>
              <a:t> </a:t>
            </a:r>
            <a:r>
              <a:rPr lang="en-US" sz="2000" dirty="0" err="1"/>
              <a:t>penurunan</a:t>
            </a:r>
            <a:r>
              <a:rPr lang="en-US" sz="2000" dirty="0"/>
              <a:t> </a:t>
            </a:r>
            <a:r>
              <a:rPr lang="en-US" sz="2000" dirty="0" err="1"/>
              <a:t>komponen</a:t>
            </a:r>
            <a:r>
              <a:rPr lang="en-US" sz="2000" dirty="0"/>
              <a:t> </a:t>
            </a:r>
            <a:r>
              <a:rPr lang="en-US" sz="2000" dirty="0" err="1"/>
              <a:t>seluleryang</a:t>
            </a:r>
            <a:r>
              <a:rPr lang="en-US" sz="2000" dirty="0"/>
              <a:t> </a:t>
            </a:r>
            <a:r>
              <a:rPr lang="en-US" sz="2000" dirty="0" err="1"/>
              <a:t>diperlukan</a:t>
            </a:r>
            <a:r>
              <a:rPr lang="en-US" sz="2000" dirty="0"/>
              <a:t> </a:t>
            </a:r>
            <a:r>
              <a:rPr lang="en-US" sz="2000" dirty="0" err="1"/>
              <a:t>untuk</a:t>
            </a:r>
            <a:r>
              <a:rPr lang="en-US" sz="2000" dirty="0"/>
              <a:t> </a:t>
            </a:r>
            <a:r>
              <a:rPr lang="en-US" sz="2000" dirty="0" err="1"/>
              <a:t>pengiriman</a:t>
            </a:r>
            <a:r>
              <a:rPr lang="en-US" sz="2000" dirty="0"/>
              <a:t> O2 </a:t>
            </a:r>
            <a:r>
              <a:rPr lang="en-US" sz="2000" dirty="0" err="1"/>
              <a:t>ke</a:t>
            </a:r>
            <a:r>
              <a:rPr lang="en-US" sz="2000" dirty="0"/>
              <a:t> </a:t>
            </a:r>
            <a:r>
              <a:rPr lang="en-US" sz="2000" dirty="0" err="1" smtClean="0"/>
              <a:t>sel</a:t>
            </a:r>
            <a:endParaRPr lang="en-US" sz="2000" dirty="0" smtClean="0"/>
          </a:p>
          <a:p>
            <a:r>
              <a:rPr lang="en-US" sz="2000" dirty="0" err="1"/>
              <a:t>Intoleransi</a:t>
            </a:r>
            <a:r>
              <a:rPr lang="en-US" sz="2000" dirty="0"/>
              <a:t> </a:t>
            </a:r>
            <a:r>
              <a:rPr lang="en-US" sz="2000" dirty="0" err="1"/>
              <a:t>aktivitas</a:t>
            </a:r>
            <a:r>
              <a:rPr lang="en-US" sz="2000" dirty="0"/>
              <a:t> </a:t>
            </a:r>
            <a:r>
              <a:rPr lang="en-US" sz="2000" dirty="0" err="1"/>
              <a:t>berhubungan</a:t>
            </a:r>
            <a:r>
              <a:rPr lang="en-US" sz="2000" dirty="0"/>
              <a:t> </a:t>
            </a:r>
            <a:r>
              <a:rPr lang="en-US" sz="2000" dirty="0" err="1"/>
              <a:t>dengan</a:t>
            </a:r>
            <a:r>
              <a:rPr lang="en-US" sz="2000" dirty="0"/>
              <a:t> </a:t>
            </a:r>
            <a:r>
              <a:rPr lang="en-US" sz="2000" dirty="0" err="1"/>
              <a:t>ketidakseimbangan</a:t>
            </a:r>
            <a:r>
              <a:rPr lang="en-US" sz="2000" dirty="0"/>
              <a:t> </a:t>
            </a:r>
            <a:r>
              <a:rPr lang="en-US" sz="2000" dirty="0" err="1"/>
              <a:t>antara</a:t>
            </a:r>
            <a:r>
              <a:rPr lang="en-US" sz="2000" dirty="0"/>
              <a:t> </a:t>
            </a:r>
            <a:r>
              <a:rPr lang="en-US" sz="2000" dirty="0" err="1"/>
              <a:t>suplai</a:t>
            </a:r>
            <a:r>
              <a:rPr lang="en-US" sz="2000" dirty="0"/>
              <a:t> O2 </a:t>
            </a:r>
            <a:r>
              <a:rPr lang="en-US" sz="2000" dirty="0" err="1" smtClean="0"/>
              <a:t>dankebutuhan</a:t>
            </a:r>
            <a:endParaRPr lang="en-US" sz="2000" dirty="0" smtClean="0"/>
          </a:p>
          <a:p>
            <a:r>
              <a:rPr lang="en-US" sz="2000" dirty="0" err="1"/>
              <a:t>P</a:t>
            </a:r>
            <a:r>
              <a:rPr lang="en-US" sz="2000" dirty="0" err="1" smtClean="0"/>
              <a:t>erubahan</a:t>
            </a:r>
            <a:r>
              <a:rPr lang="en-US" sz="2000" dirty="0" smtClean="0"/>
              <a:t> </a:t>
            </a:r>
            <a:r>
              <a:rPr lang="en-US" sz="2000" dirty="0" err="1"/>
              <a:t>nutrisi</a:t>
            </a:r>
            <a:r>
              <a:rPr lang="en-US" sz="2000" dirty="0"/>
              <a:t> </a:t>
            </a:r>
            <a:r>
              <a:rPr lang="en-US" sz="2000" dirty="0" err="1"/>
              <a:t>kurang</a:t>
            </a:r>
            <a:r>
              <a:rPr lang="en-US" sz="2000" dirty="0"/>
              <a:t> </a:t>
            </a:r>
            <a:r>
              <a:rPr lang="en-US" sz="2000" dirty="0" err="1"/>
              <a:t>dari</a:t>
            </a:r>
            <a:r>
              <a:rPr lang="en-US" sz="2000" dirty="0"/>
              <a:t> </a:t>
            </a:r>
            <a:r>
              <a:rPr lang="en-US" sz="2000" dirty="0" err="1"/>
              <a:t>kebutuhan</a:t>
            </a:r>
            <a:r>
              <a:rPr lang="en-US" sz="2000" dirty="0"/>
              <a:t> </a:t>
            </a:r>
            <a:r>
              <a:rPr lang="en-US" sz="2000" dirty="0" err="1"/>
              <a:t>tubuh</a:t>
            </a:r>
            <a:r>
              <a:rPr lang="en-US" sz="2000" dirty="0"/>
              <a:t> </a:t>
            </a:r>
            <a:r>
              <a:rPr lang="en-US" sz="2000" dirty="0" err="1"/>
              <a:t>berhubungan</a:t>
            </a:r>
            <a:r>
              <a:rPr lang="en-US" sz="2000" dirty="0"/>
              <a:t> </a:t>
            </a:r>
            <a:r>
              <a:rPr lang="en-US" sz="2000" dirty="0" err="1"/>
              <a:t>dengan</a:t>
            </a:r>
            <a:r>
              <a:rPr lang="en-US" sz="2000" dirty="0"/>
              <a:t> </a:t>
            </a:r>
            <a:r>
              <a:rPr lang="en-US" sz="2000" dirty="0" err="1"/>
              <a:t>kegagalan</a:t>
            </a:r>
            <a:r>
              <a:rPr lang="en-US" sz="2000" dirty="0"/>
              <a:t> </a:t>
            </a:r>
            <a:r>
              <a:rPr lang="en-US" sz="2000" dirty="0" err="1"/>
              <a:t>untukmencerna</a:t>
            </a:r>
            <a:r>
              <a:rPr lang="en-US" sz="2000" dirty="0"/>
              <a:t> / </a:t>
            </a:r>
            <a:r>
              <a:rPr lang="en-US" sz="2000" dirty="0" err="1"/>
              <a:t>ketidakmampuan</a:t>
            </a:r>
            <a:r>
              <a:rPr lang="en-US" sz="2000" dirty="0"/>
              <a:t> </a:t>
            </a:r>
            <a:r>
              <a:rPr lang="en-US" sz="2000" dirty="0" err="1"/>
              <a:t>mencerna</a:t>
            </a:r>
            <a:r>
              <a:rPr lang="en-US" sz="2000" dirty="0"/>
              <a:t> </a:t>
            </a:r>
            <a:r>
              <a:rPr lang="en-US" sz="2000" dirty="0" err="1"/>
              <a:t>makanan</a:t>
            </a:r>
            <a:r>
              <a:rPr lang="en-US" sz="2000" dirty="0"/>
              <a:t> / </a:t>
            </a:r>
            <a:r>
              <a:rPr lang="en-US" sz="2000" dirty="0" err="1"/>
              <a:t>absorbsi</a:t>
            </a:r>
            <a:r>
              <a:rPr lang="en-US" sz="2000" dirty="0"/>
              <a:t> </a:t>
            </a:r>
            <a:r>
              <a:rPr lang="en-US" sz="2000" dirty="0" err="1"/>
              <a:t>nutrien</a:t>
            </a:r>
            <a:r>
              <a:rPr lang="en-US" sz="2000" dirty="0"/>
              <a:t> yang </a:t>
            </a:r>
            <a:r>
              <a:rPr lang="en-US" sz="2000" dirty="0" err="1"/>
              <a:t>diperlukan</a:t>
            </a:r>
            <a:r>
              <a:rPr lang="en-US" sz="2000" dirty="0"/>
              <a:t> </a:t>
            </a:r>
            <a:r>
              <a:rPr lang="en-US" sz="2000" dirty="0" err="1"/>
              <a:t>untuk</a:t>
            </a:r>
            <a:r>
              <a:rPr lang="en-US" sz="2000" dirty="0"/>
              <a:t> </a:t>
            </a:r>
            <a:r>
              <a:rPr lang="en-US" sz="2000" dirty="0" err="1"/>
              <a:t>pembentukan</a:t>
            </a:r>
            <a:r>
              <a:rPr lang="en-US" sz="2000" dirty="0"/>
              <a:t> </a:t>
            </a:r>
            <a:r>
              <a:rPr lang="en-US" sz="2000" dirty="0" err="1"/>
              <a:t>sel</a:t>
            </a:r>
            <a:r>
              <a:rPr lang="en-US" sz="2000" dirty="0"/>
              <a:t> </a:t>
            </a:r>
            <a:r>
              <a:rPr lang="en-US" sz="2000" dirty="0" err="1"/>
              <a:t>darah</a:t>
            </a:r>
            <a:r>
              <a:rPr lang="en-US" sz="2000" dirty="0"/>
              <a:t> </a:t>
            </a:r>
            <a:r>
              <a:rPr lang="en-US" sz="2000" dirty="0" err="1"/>
              <a:t>merah</a:t>
            </a:r>
            <a:r>
              <a:rPr lang="en-US" sz="2000" dirty="0"/>
              <a:t> normal</a:t>
            </a:r>
          </a:p>
        </p:txBody>
      </p:sp>
      <p:sp>
        <p:nvSpPr>
          <p:cNvPr id="3" name="Title 2"/>
          <p:cNvSpPr>
            <a:spLocks noGrp="1"/>
          </p:cNvSpPr>
          <p:nvPr>
            <p:ph type="title"/>
          </p:nvPr>
        </p:nvSpPr>
        <p:spPr/>
        <p:txBody>
          <a:bodyPr/>
          <a:lstStyle/>
          <a:p>
            <a:r>
              <a:rPr lang="en-ID" dirty="0" smtClean="0"/>
              <a:t>Diagnosis </a:t>
            </a:r>
            <a:r>
              <a:rPr lang="en-ID" dirty="0" err="1" smtClean="0"/>
              <a:t>Keperawatan</a:t>
            </a:r>
            <a:endParaRPr lang="en-US" dirty="0"/>
          </a:p>
        </p:txBody>
      </p:sp>
    </p:spTree>
    <p:extLst>
      <p:ext uri="{BB962C8B-B14F-4D97-AF65-F5344CB8AC3E}">
        <p14:creationId xmlns:p14="http://schemas.microsoft.com/office/powerpoint/2010/main" val="225334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577" y="357189"/>
            <a:ext cx="5673799" cy="5786437"/>
          </a:xfrm>
        </p:spPr>
        <p:txBody>
          <a:bodyPr>
            <a:normAutofit/>
          </a:bodyPr>
          <a:lstStyle/>
          <a:p>
            <a:pPr marL="420624" indent="-384048">
              <a:buNone/>
              <a:defRPr/>
            </a:pPr>
            <a:r>
              <a:rPr lang="id-ID" dirty="0" smtClean="0"/>
              <a:t>	</a:t>
            </a:r>
            <a:r>
              <a:rPr lang="id-ID" sz="2400" dirty="0" smtClean="0"/>
              <a:t>Hemofilia merupakan penyakit pembekuan darah congenital yang disebabkan karena kekurangan factor pembekuan darah, yakni factor VII</a:t>
            </a:r>
            <a:r>
              <a:rPr lang="en-ID" sz="2400" dirty="0" smtClean="0"/>
              <a:t>I</a:t>
            </a:r>
            <a:r>
              <a:rPr lang="id-ID" sz="2400" dirty="0" smtClean="0"/>
              <a:t> dan factor IX. Factor tersebut merupakan protein plasma yang merupakan komponen yang sangat dibutuhkan oleh pembekuan darah khususnya dalam pembentukan bekuan fibrin pada daerah trauma</a:t>
            </a:r>
            <a:r>
              <a:rPr lang="id-ID" dirty="0" smtClean="0"/>
              <a:t>.</a:t>
            </a:r>
          </a:p>
          <a:p>
            <a:pPr marL="420624" indent="-384048">
              <a:buFont typeface="Wingdings 2"/>
              <a:buChar char=""/>
              <a:defRPr/>
            </a:pPr>
            <a:endParaRPr lang="id-ID" dirty="0"/>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813" y="142875"/>
            <a:ext cx="24955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3643313"/>
            <a:ext cx="25717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06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err="1"/>
              <a:t>Resiko</a:t>
            </a:r>
            <a:r>
              <a:rPr lang="en-US" sz="2000" dirty="0"/>
              <a:t> </a:t>
            </a:r>
            <a:r>
              <a:rPr lang="en-US" sz="2000" dirty="0" err="1"/>
              <a:t>terjadi</a:t>
            </a:r>
            <a:r>
              <a:rPr lang="en-US" sz="2000" dirty="0"/>
              <a:t> </a:t>
            </a:r>
            <a:r>
              <a:rPr lang="en-US" sz="2000" dirty="0" err="1"/>
              <a:t>kerusakan</a:t>
            </a:r>
            <a:r>
              <a:rPr lang="en-US" sz="2000" dirty="0"/>
              <a:t> </a:t>
            </a:r>
            <a:r>
              <a:rPr lang="en-US" sz="2000" dirty="0" err="1"/>
              <a:t>integritas</a:t>
            </a:r>
            <a:r>
              <a:rPr lang="en-US" sz="2000" dirty="0"/>
              <a:t> </a:t>
            </a:r>
            <a:r>
              <a:rPr lang="en-US" sz="2000" dirty="0" err="1"/>
              <a:t>kulit</a:t>
            </a:r>
            <a:r>
              <a:rPr lang="en-US" sz="2000" dirty="0"/>
              <a:t> </a:t>
            </a:r>
            <a:r>
              <a:rPr lang="en-US" sz="2000" dirty="0" err="1"/>
              <a:t>berhubungan</a:t>
            </a:r>
            <a:r>
              <a:rPr lang="en-US" sz="2000" dirty="0"/>
              <a:t> </a:t>
            </a:r>
            <a:r>
              <a:rPr lang="en-US" sz="2000" dirty="0" err="1"/>
              <a:t>dengan</a:t>
            </a:r>
            <a:r>
              <a:rPr lang="en-US" sz="2000" dirty="0"/>
              <a:t> </a:t>
            </a:r>
            <a:r>
              <a:rPr lang="en-US" sz="2000" dirty="0" err="1"/>
              <a:t>perubahan</a:t>
            </a:r>
            <a:r>
              <a:rPr lang="en-US" sz="2000" dirty="0"/>
              <a:t> </a:t>
            </a:r>
            <a:r>
              <a:rPr lang="en-US" sz="2000" dirty="0" err="1"/>
              <a:t>sirkulasi</a:t>
            </a:r>
            <a:r>
              <a:rPr lang="en-US" sz="2000" dirty="0"/>
              <a:t> </a:t>
            </a:r>
            <a:r>
              <a:rPr lang="en-US" sz="2000" dirty="0" err="1" smtClean="0"/>
              <a:t>dan</a:t>
            </a:r>
            <a:r>
              <a:rPr lang="en-US" sz="2000" dirty="0" smtClean="0"/>
              <a:t> </a:t>
            </a:r>
            <a:r>
              <a:rPr lang="en-US" sz="2000" dirty="0" err="1" smtClean="0"/>
              <a:t>neurologis</a:t>
            </a:r>
            <a:r>
              <a:rPr lang="en-US" sz="2000" dirty="0"/>
              <a:t>.</a:t>
            </a:r>
          </a:p>
          <a:p>
            <a:r>
              <a:rPr lang="en-US" sz="2000" dirty="0" err="1" smtClean="0"/>
              <a:t>R</a:t>
            </a:r>
            <a:r>
              <a:rPr lang="en-US" sz="2000" dirty="0" err="1"/>
              <a:t>i</a:t>
            </a:r>
            <a:r>
              <a:rPr lang="en-US" sz="2000" dirty="0" err="1" smtClean="0"/>
              <a:t>siko</a:t>
            </a:r>
            <a:r>
              <a:rPr lang="en-US" sz="2000" dirty="0" smtClean="0"/>
              <a:t> </a:t>
            </a:r>
            <a:r>
              <a:rPr lang="en-US" sz="2000" dirty="0" err="1"/>
              <a:t>infeksi</a:t>
            </a:r>
            <a:r>
              <a:rPr lang="en-US" sz="2000" dirty="0"/>
              <a:t> </a:t>
            </a:r>
            <a:r>
              <a:rPr lang="en-US" sz="2000" dirty="0" err="1"/>
              <a:t>berhubungan</a:t>
            </a:r>
            <a:r>
              <a:rPr lang="en-US" sz="2000" dirty="0"/>
              <a:t> </a:t>
            </a:r>
            <a:r>
              <a:rPr lang="en-US" sz="2000" dirty="0" err="1"/>
              <a:t>dengan</a:t>
            </a:r>
            <a:r>
              <a:rPr lang="en-US" sz="2000" dirty="0"/>
              <a:t> </a:t>
            </a:r>
            <a:r>
              <a:rPr lang="en-US" sz="2000" dirty="0" err="1"/>
              <a:t>pertahanan</a:t>
            </a:r>
            <a:r>
              <a:rPr lang="en-US" sz="2000" dirty="0"/>
              <a:t> </a:t>
            </a:r>
            <a:r>
              <a:rPr lang="en-US" sz="2000" dirty="0" err="1"/>
              <a:t>sekunder</a:t>
            </a:r>
            <a:r>
              <a:rPr lang="en-US" sz="2000" dirty="0"/>
              <a:t> </a:t>
            </a:r>
            <a:r>
              <a:rPr lang="en-US" sz="2000" dirty="0" err="1"/>
              <a:t>tidak</a:t>
            </a:r>
            <a:r>
              <a:rPr lang="en-US" sz="2000" dirty="0"/>
              <a:t> </a:t>
            </a:r>
            <a:r>
              <a:rPr lang="en-US" sz="2000" dirty="0" err="1"/>
              <a:t>adekuat</a:t>
            </a:r>
            <a:endParaRPr lang="en-US" sz="2000" dirty="0"/>
          </a:p>
          <a:p>
            <a:r>
              <a:rPr lang="en-US" sz="2000" dirty="0" err="1"/>
              <a:t>Kurang</a:t>
            </a:r>
            <a:r>
              <a:rPr lang="en-US" sz="2000" dirty="0"/>
              <a:t> </a:t>
            </a:r>
            <a:r>
              <a:rPr lang="en-US" sz="2000" dirty="0" err="1"/>
              <a:t>pengetahuan</a:t>
            </a:r>
            <a:r>
              <a:rPr lang="en-US" sz="2000" dirty="0"/>
              <a:t> </a:t>
            </a:r>
            <a:r>
              <a:rPr lang="en-US" sz="2000" dirty="0" err="1"/>
              <a:t>tentang</a:t>
            </a:r>
            <a:r>
              <a:rPr lang="en-US" sz="2000" dirty="0"/>
              <a:t> prognosis </a:t>
            </a:r>
            <a:r>
              <a:rPr lang="en-US" sz="2000" dirty="0" err="1"/>
              <a:t>dan</a:t>
            </a:r>
            <a:r>
              <a:rPr lang="en-US" sz="2000" dirty="0"/>
              <a:t> </a:t>
            </a:r>
            <a:r>
              <a:rPr lang="en-US" sz="2000" dirty="0" err="1"/>
              <a:t>kebutuhan</a:t>
            </a:r>
            <a:r>
              <a:rPr lang="en-US" sz="2000" dirty="0"/>
              <a:t> </a:t>
            </a:r>
            <a:r>
              <a:rPr lang="en-US" sz="2000" dirty="0" err="1"/>
              <a:t>pengobatan</a:t>
            </a:r>
            <a:r>
              <a:rPr lang="en-US" sz="2000" dirty="0"/>
              <a:t> </a:t>
            </a:r>
            <a:r>
              <a:rPr lang="en-US" sz="2000" dirty="0" err="1"/>
              <a:t>berhubungan</a:t>
            </a:r>
            <a:r>
              <a:rPr lang="en-US" sz="2000" dirty="0"/>
              <a:t> </a:t>
            </a:r>
            <a:r>
              <a:rPr lang="en-US" sz="2000" dirty="0" err="1"/>
              <a:t>dengansalah</a:t>
            </a:r>
            <a:r>
              <a:rPr lang="en-US" sz="2000" dirty="0"/>
              <a:t> </a:t>
            </a:r>
            <a:r>
              <a:rPr lang="en-US" sz="2000" dirty="0" err="1"/>
              <a:t>interpretasi</a:t>
            </a:r>
            <a:r>
              <a:rPr lang="en-US" sz="2000" dirty="0"/>
              <a:t> </a:t>
            </a:r>
            <a:r>
              <a:rPr lang="en-US" sz="2000" dirty="0" err="1"/>
              <a:t>informasi</a:t>
            </a:r>
            <a:r>
              <a:rPr lang="en-US" sz="2000" dirty="0"/>
              <a:t> </a:t>
            </a:r>
            <a:r>
              <a:rPr lang="en-US" sz="2000" dirty="0" err="1"/>
              <a:t>dan</a:t>
            </a:r>
            <a:r>
              <a:rPr lang="en-US" sz="2000" dirty="0"/>
              <a:t> </a:t>
            </a:r>
            <a:r>
              <a:rPr lang="en-US" sz="2000" dirty="0" err="1"/>
              <a:t>tidak</a:t>
            </a:r>
            <a:r>
              <a:rPr lang="en-US" sz="2000" dirty="0"/>
              <a:t> </a:t>
            </a:r>
            <a:r>
              <a:rPr lang="en-US" sz="2000" dirty="0" err="1"/>
              <a:t>mengenal</a:t>
            </a:r>
            <a:r>
              <a:rPr lang="en-US" sz="2000" dirty="0"/>
              <a:t> </a:t>
            </a:r>
            <a:r>
              <a:rPr lang="en-US" sz="2000" dirty="0" err="1"/>
              <a:t>sumber</a:t>
            </a:r>
            <a:r>
              <a:rPr lang="en-US" sz="2000" dirty="0"/>
              <a:t> </a:t>
            </a:r>
            <a:r>
              <a:rPr lang="en-US" sz="2000" dirty="0" err="1"/>
              <a:t>informasi</a:t>
            </a:r>
            <a:r>
              <a:rPr lang="en-US" sz="2000" dirty="0"/>
              <a:t/>
            </a:r>
            <a:br>
              <a:rPr lang="en-US" sz="2000" dirty="0"/>
            </a:br>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85905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err="1"/>
              <a:t>Darah</a:t>
            </a:r>
            <a:r>
              <a:rPr lang="en-US" sz="2400" dirty="0"/>
              <a:t> </a:t>
            </a:r>
            <a:r>
              <a:rPr lang="en-US" sz="2400" dirty="0" err="1"/>
              <a:t>pada</a:t>
            </a:r>
            <a:r>
              <a:rPr lang="en-US" sz="2400" dirty="0"/>
              <a:t> </a:t>
            </a:r>
            <a:r>
              <a:rPr lang="en-US" sz="2400" dirty="0" err="1"/>
              <a:t>seorang</a:t>
            </a:r>
            <a:r>
              <a:rPr lang="en-US" sz="2400" dirty="0"/>
              <a:t> </a:t>
            </a:r>
            <a:r>
              <a:rPr lang="en-US" sz="2400" dirty="0" err="1"/>
              <a:t>penderita</a:t>
            </a:r>
            <a:r>
              <a:rPr lang="en-US" sz="2400" dirty="0"/>
              <a:t> </a:t>
            </a:r>
            <a:r>
              <a:rPr lang="en-US" sz="2400" dirty="0" err="1"/>
              <a:t>hemofilia</a:t>
            </a:r>
            <a:r>
              <a:rPr lang="en-US" sz="2400" dirty="0"/>
              <a:t> </a:t>
            </a:r>
            <a:r>
              <a:rPr lang="en-US" sz="2400" dirty="0" err="1"/>
              <a:t>tidak</a:t>
            </a:r>
            <a:r>
              <a:rPr lang="en-US" sz="2400" dirty="0"/>
              <a:t> </a:t>
            </a:r>
            <a:r>
              <a:rPr lang="en-US" sz="2400" dirty="0" err="1"/>
              <a:t>dapat</a:t>
            </a:r>
            <a:r>
              <a:rPr lang="en-US" sz="2400" dirty="0"/>
              <a:t> </a:t>
            </a:r>
            <a:r>
              <a:rPr lang="en-US" sz="2400" dirty="0" err="1"/>
              <a:t>membeku</a:t>
            </a:r>
            <a:r>
              <a:rPr lang="en-US" sz="2400" dirty="0"/>
              <a:t> </a:t>
            </a:r>
            <a:r>
              <a:rPr lang="en-US" sz="2400" dirty="0" err="1" smtClean="0"/>
              <a:t>dengan</a:t>
            </a:r>
            <a:r>
              <a:rPr lang="en-US" sz="2400" dirty="0"/>
              <a:t> </a:t>
            </a:r>
            <a:r>
              <a:rPr lang="en-US" sz="2400" dirty="0" err="1" smtClean="0"/>
              <a:t>sendirinya</a:t>
            </a:r>
            <a:r>
              <a:rPr lang="en-US" sz="2400" dirty="0" smtClean="0"/>
              <a:t> </a:t>
            </a:r>
            <a:r>
              <a:rPr lang="en-US" sz="2400" dirty="0" err="1"/>
              <a:t>secara</a:t>
            </a:r>
            <a:r>
              <a:rPr lang="en-US" sz="2400" dirty="0"/>
              <a:t> normal. </a:t>
            </a:r>
            <a:endParaRPr lang="en-US" sz="2400" dirty="0" smtClean="0"/>
          </a:p>
          <a:p>
            <a:r>
              <a:rPr lang="en-US" sz="2400" dirty="0" smtClean="0"/>
              <a:t>Proses </a:t>
            </a:r>
            <a:r>
              <a:rPr lang="en-US" sz="2400" dirty="0" err="1"/>
              <a:t>pembekuan</a:t>
            </a:r>
            <a:r>
              <a:rPr lang="en-US" sz="2400" dirty="0"/>
              <a:t> </a:t>
            </a:r>
            <a:r>
              <a:rPr lang="en-US" sz="2400" dirty="0" err="1"/>
              <a:t>darah</a:t>
            </a:r>
            <a:r>
              <a:rPr lang="en-US" sz="2400" dirty="0"/>
              <a:t> </a:t>
            </a:r>
            <a:r>
              <a:rPr lang="en-US" sz="2400" dirty="0" err="1"/>
              <a:t>pada</a:t>
            </a:r>
            <a:r>
              <a:rPr lang="en-US" sz="2400" dirty="0"/>
              <a:t> </a:t>
            </a:r>
            <a:r>
              <a:rPr lang="en-US" sz="2400" dirty="0" err="1"/>
              <a:t>seorang</a:t>
            </a:r>
            <a:r>
              <a:rPr lang="en-US" sz="2400" dirty="0"/>
              <a:t> </a:t>
            </a:r>
            <a:r>
              <a:rPr lang="en-US" sz="2400" dirty="0" err="1"/>
              <a:t>penderita</a:t>
            </a:r>
            <a:r>
              <a:rPr lang="en-US" sz="2400" dirty="0"/>
              <a:t> </a:t>
            </a:r>
            <a:r>
              <a:rPr lang="en-US" sz="2400" dirty="0" err="1" smtClean="0"/>
              <a:t>hemofilia</a:t>
            </a:r>
            <a:r>
              <a:rPr lang="en-US" sz="2400" dirty="0"/>
              <a:t> </a:t>
            </a:r>
            <a:r>
              <a:rPr lang="en-US" sz="2400" dirty="0" err="1" smtClean="0"/>
              <a:t>tidak</a:t>
            </a:r>
            <a:r>
              <a:rPr lang="en-US" sz="2400" dirty="0" smtClean="0"/>
              <a:t> </a:t>
            </a:r>
            <a:r>
              <a:rPr lang="en-US" sz="2400" dirty="0" err="1"/>
              <a:t>secepat</a:t>
            </a:r>
            <a:r>
              <a:rPr lang="en-US" sz="2400" dirty="0"/>
              <a:t> </a:t>
            </a:r>
            <a:r>
              <a:rPr lang="en-US" sz="2400" dirty="0" err="1"/>
              <a:t>dan</a:t>
            </a:r>
            <a:r>
              <a:rPr lang="en-US" sz="2400" dirty="0"/>
              <a:t> </a:t>
            </a:r>
            <a:r>
              <a:rPr lang="en-US" sz="2400" dirty="0" err="1"/>
              <a:t>sebanyak</a:t>
            </a:r>
            <a:r>
              <a:rPr lang="en-US" sz="2400" dirty="0"/>
              <a:t> orang lain yang normal. </a:t>
            </a:r>
            <a:r>
              <a:rPr lang="en-US" sz="2400" dirty="0" err="1" smtClean="0"/>
              <a:t>Dibutuhkan</a:t>
            </a:r>
            <a:r>
              <a:rPr lang="en-US" sz="2400" dirty="0" smtClean="0"/>
              <a:t> </a:t>
            </a:r>
            <a:r>
              <a:rPr lang="en-US" sz="2400" dirty="0" err="1" smtClean="0"/>
              <a:t>waktu</a:t>
            </a:r>
            <a:r>
              <a:rPr lang="en-US" sz="2400" dirty="0" smtClean="0"/>
              <a:t> yang </a:t>
            </a:r>
            <a:r>
              <a:rPr lang="en-US" sz="2400" dirty="0" err="1" smtClean="0"/>
              <a:t>lebih</a:t>
            </a:r>
            <a:r>
              <a:rPr lang="en-US" sz="2400" dirty="0" smtClean="0"/>
              <a:t> lama </a:t>
            </a:r>
            <a:r>
              <a:rPr lang="en-US" sz="2400" dirty="0" err="1" smtClean="0"/>
              <a:t>untuk</a:t>
            </a:r>
            <a:r>
              <a:rPr lang="en-US" sz="2400" dirty="0" smtClean="0"/>
              <a:t> </a:t>
            </a:r>
            <a:r>
              <a:rPr lang="en-US" sz="2400" dirty="0" err="1" smtClean="0"/>
              <a:t>pembekuan</a:t>
            </a:r>
            <a:r>
              <a:rPr lang="en-US" sz="2400" dirty="0" smtClean="0"/>
              <a:t> </a:t>
            </a:r>
            <a:r>
              <a:rPr lang="en-US" sz="2400" dirty="0" err="1" smtClean="0"/>
              <a:t>darah</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40151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666876" y="1052737"/>
            <a:ext cx="7781925" cy="5073427"/>
          </a:xfrm>
        </p:spPr>
        <p:txBody>
          <a:bodyPr/>
          <a:lstStyle/>
          <a:p>
            <a:pPr eaLnBrk="1" hangingPunct="1">
              <a:buFont typeface="Wingdings 2" pitchFamily="18" charset="2"/>
              <a:buNone/>
            </a:pPr>
            <a:r>
              <a:rPr lang="id-ID" dirty="0" smtClean="0"/>
              <a:t>	</a:t>
            </a:r>
            <a:r>
              <a:rPr lang="id-ID" sz="2400" dirty="0" smtClean="0"/>
              <a:t>Hemofilia disebabkan oleh adanya defek pada salah satu gen yang bertanggung jawab terhadap produksi faktor pembekuan darah VIII atau </a:t>
            </a:r>
            <a:r>
              <a:rPr lang="en-ID" sz="2400" dirty="0" smtClean="0"/>
              <a:t>I</a:t>
            </a:r>
            <a:r>
              <a:rPr lang="id-ID" sz="2400" dirty="0" smtClean="0"/>
              <a:t>X. Gen tersebut berlokasi di kromosom X.</a:t>
            </a:r>
            <a:r>
              <a:rPr lang="id-ID" sz="2400" b="1" dirty="0" smtClean="0"/>
              <a:t> </a:t>
            </a:r>
            <a:endParaRPr lang="id-ID" sz="2400" dirty="0" smtClean="0"/>
          </a:p>
          <a:p>
            <a:pPr eaLnBrk="1" hangingPunct="1">
              <a:buFont typeface="Wingdings 2" pitchFamily="18" charset="2"/>
              <a:buNone/>
            </a:pPr>
            <a:r>
              <a:rPr lang="id-ID" sz="2400" dirty="0" smtClean="0"/>
              <a:t>	Laki-laki yang memiliki kelainan genetika di kromosom X-nya akan menderita hemofilia. Perempuan harus memiliki kelainan genetika di kedua kromosom X-nya untuk dapat menjadi hemofilia (sangat jarang). </a:t>
            </a:r>
          </a:p>
        </p:txBody>
      </p:sp>
      <p:sp>
        <p:nvSpPr>
          <p:cNvPr id="2" name="Title 1"/>
          <p:cNvSpPr>
            <a:spLocks noGrp="1"/>
          </p:cNvSpPr>
          <p:nvPr>
            <p:ph type="title"/>
          </p:nvPr>
        </p:nvSpPr>
        <p:spPr>
          <a:xfrm>
            <a:off x="1981200" y="274638"/>
            <a:ext cx="7467600" cy="654050"/>
          </a:xfrm>
        </p:spPr>
        <p:txBody>
          <a:bodyPr>
            <a:normAutofit/>
          </a:bodyPr>
          <a:lstStyle/>
          <a:p>
            <a:pPr>
              <a:defRPr/>
            </a:pPr>
            <a:r>
              <a:rPr lang="id-ID" dirty="0" smtClean="0"/>
              <a:t>ETIOLOGI </a:t>
            </a:r>
            <a:endParaRPr lang="id-ID" dirty="0"/>
          </a:p>
        </p:txBody>
      </p:sp>
    </p:spTree>
    <p:extLst>
      <p:ext uri="{BB962C8B-B14F-4D97-AF65-F5344CB8AC3E}">
        <p14:creationId xmlns:p14="http://schemas.microsoft.com/office/powerpoint/2010/main" val="3203336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42876"/>
            <a:ext cx="85725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3500438"/>
            <a:ext cx="8572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720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a:bodyPr>
          <a:lstStyle/>
          <a:p>
            <a:pPr eaLnBrk="1" hangingPunct="1"/>
            <a:r>
              <a:rPr lang="id-ID" sz="2400" dirty="0" smtClean="0"/>
              <a:t>Hemofilia A (hemofilia klasik, hemofilia faktor VIII) </a:t>
            </a:r>
          </a:p>
          <a:p>
            <a:pPr eaLnBrk="1" hangingPunct="1"/>
            <a:r>
              <a:rPr lang="id-ID" sz="2400" dirty="0" smtClean="0"/>
              <a:t>Hemofilia B (penyakit Christmas, hemofilia faktor IX) </a:t>
            </a:r>
          </a:p>
        </p:txBody>
      </p:sp>
      <p:sp>
        <p:nvSpPr>
          <p:cNvPr id="11266" name="Title 1"/>
          <p:cNvSpPr>
            <a:spLocks noGrp="1"/>
          </p:cNvSpPr>
          <p:nvPr>
            <p:ph type="title"/>
          </p:nvPr>
        </p:nvSpPr>
        <p:spPr/>
        <p:txBody>
          <a:bodyPr/>
          <a:lstStyle/>
          <a:p>
            <a:pPr eaLnBrk="1" hangingPunct="1"/>
            <a:r>
              <a:rPr lang="id-ID" smtClean="0"/>
              <a:t>KLASIFIKASI </a:t>
            </a:r>
          </a:p>
        </p:txBody>
      </p:sp>
    </p:spTree>
    <p:extLst>
      <p:ext uri="{BB962C8B-B14F-4D97-AF65-F5344CB8AC3E}">
        <p14:creationId xmlns:p14="http://schemas.microsoft.com/office/powerpoint/2010/main" val="2439842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875" y="571501"/>
            <a:ext cx="5429250" cy="5643563"/>
          </a:xfrm>
        </p:spPr>
        <p:txBody>
          <a:bodyPr>
            <a:normAutofit/>
          </a:bodyPr>
          <a:lstStyle/>
          <a:p>
            <a:pPr marL="550926" indent="-514350">
              <a:buFont typeface="+mj-lt"/>
              <a:buAutoNum type="arabicPeriod"/>
              <a:defRPr/>
            </a:pPr>
            <a:r>
              <a:rPr lang="id-ID" dirty="0" smtClean="0"/>
              <a:t>Perdarahan berkepanjangan pada setiap tempat dari atau di dalam tubuh</a:t>
            </a:r>
          </a:p>
          <a:p>
            <a:pPr marL="550926" indent="-514350">
              <a:buFont typeface="+mj-lt"/>
              <a:buAutoNum type="arabicPeriod"/>
              <a:defRPr/>
            </a:pPr>
            <a:r>
              <a:rPr lang="id-ID" dirty="0" smtClean="0"/>
              <a:t>Perdarahan akibat trauma tanggalnya gigi susu, sirkumsisi, luka tersayat, epistaksis, injeksi</a:t>
            </a:r>
          </a:p>
          <a:p>
            <a:pPr marL="550926" indent="-514350">
              <a:buFont typeface="+mj-lt"/>
              <a:buAutoNum type="arabicPeriod"/>
              <a:defRPr/>
            </a:pPr>
            <a:r>
              <a:rPr lang="id-ID" dirty="0" smtClean="0"/>
              <a:t>Memar yang berlebihan bahkan akibat cedera ringan seperti terjatuh</a:t>
            </a:r>
          </a:p>
          <a:p>
            <a:pPr marL="550926" indent="-514350">
              <a:buFont typeface="+mj-lt"/>
              <a:buAutoNum type="arabicPeriod"/>
              <a:defRPr/>
            </a:pPr>
            <a:r>
              <a:rPr lang="id-ID" dirty="0" smtClean="0"/>
              <a:t>Perdarahan subkutan dan intramuscular.</a:t>
            </a:r>
          </a:p>
          <a:p>
            <a:pPr marL="550926" indent="-514350">
              <a:buFont typeface="+mj-lt"/>
              <a:buAutoNum type="arabicPeriod"/>
              <a:defRPr/>
            </a:pPr>
            <a:r>
              <a:rPr lang="id-ID" dirty="0" smtClean="0"/>
              <a:t>Hemartrosis (perdarahan kedalam rongga sendi), khususnya sendi lutut, pergelangan kaki, dan siku</a:t>
            </a:r>
          </a:p>
          <a:p>
            <a:pPr marL="550926" indent="-514350">
              <a:buFont typeface="+mj-lt"/>
              <a:buAutoNum type="arabicPeriod"/>
              <a:defRPr/>
            </a:pPr>
            <a:r>
              <a:rPr lang="id-ID" dirty="0" smtClean="0"/>
              <a:t>Hematoma nyeri, pembengkakan, dan gerakan terbatas</a:t>
            </a:r>
          </a:p>
          <a:p>
            <a:pPr marL="550926" indent="-514350">
              <a:buFont typeface="+mj-lt"/>
              <a:buAutoNum type="arabicPeriod"/>
              <a:defRPr/>
            </a:pPr>
            <a:r>
              <a:rPr lang="id-ID" dirty="0" smtClean="0"/>
              <a:t>Hematuria spontan (Wong, 2008)</a:t>
            </a:r>
          </a:p>
          <a:p>
            <a:pPr marL="550926" indent="-514350">
              <a:buFont typeface="+mj-lt"/>
              <a:buAutoNum type="arabicPeriod"/>
              <a:defRPr/>
            </a:pPr>
            <a:endParaRPr lang="id-ID" dirty="0"/>
          </a:p>
        </p:txBody>
      </p:sp>
      <p:sp>
        <p:nvSpPr>
          <p:cNvPr id="2" name="Title 1"/>
          <p:cNvSpPr>
            <a:spLocks noGrp="1"/>
          </p:cNvSpPr>
          <p:nvPr>
            <p:ph type="title"/>
          </p:nvPr>
        </p:nvSpPr>
        <p:spPr>
          <a:xfrm>
            <a:off x="1981201" y="0"/>
            <a:ext cx="6900863" cy="571500"/>
          </a:xfrm>
        </p:spPr>
        <p:txBody>
          <a:bodyPr>
            <a:normAutofit fontScale="90000"/>
          </a:bodyPr>
          <a:lstStyle/>
          <a:p>
            <a:pPr>
              <a:defRPr/>
            </a:pPr>
            <a:r>
              <a:rPr lang="id-ID" dirty="0" smtClean="0"/>
              <a:t>MANIFESTASI KLINIS </a:t>
            </a:r>
            <a:endParaRPr lang="id-ID"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9" y="285751"/>
            <a:ext cx="3286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689" y="2500314"/>
            <a:ext cx="3286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689" y="4429125"/>
            <a:ext cx="35718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5438" y="5500688"/>
            <a:ext cx="54292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76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524000" y="1285876"/>
            <a:ext cx="4972050" cy="4525963"/>
          </a:xfrm>
        </p:spPr>
        <p:txBody>
          <a:bodyPr>
            <a:normAutofit/>
          </a:bodyPr>
          <a:lstStyle/>
          <a:p>
            <a:pPr marL="550863" indent="-514350">
              <a:buFont typeface="Franklin Gothic Book" pitchFamily="34" charset="0"/>
              <a:buAutoNum type="arabicPeriod"/>
            </a:pPr>
            <a:r>
              <a:rPr lang="id-ID" sz="2000" dirty="0" smtClean="0"/>
              <a:t>Timbulnya inhibitor. </a:t>
            </a:r>
          </a:p>
          <a:p>
            <a:pPr marL="550863" indent="-514350">
              <a:buFont typeface="Franklin Gothic Book" pitchFamily="34" charset="0"/>
              <a:buAutoNum type="arabicPeriod"/>
            </a:pPr>
            <a:r>
              <a:rPr lang="id-ID" sz="2000" dirty="0" smtClean="0"/>
              <a:t>Kerusakan sendi akibat perdarahan berulang. </a:t>
            </a:r>
          </a:p>
          <a:p>
            <a:pPr marL="550863" indent="-514350">
              <a:buFont typeface="Franklin Gothic Book" pitchFamily="34" charset="0"/>
              <a:buAutoNum type="arabicPeriod"/>
            </a:pPr>
            <a:r>
              <a:rPr lang="id-ID" sz="2000" dirty="0" smtClean="0"/>
              <a:t>Infeksi yang ditularkan oleh darah seperti HIV, hepatitis B dan hepatitis C yang ditularkan melalui konsentrat faktor pada waktu sebelumnya.</a:t>
            </a:r>
          </a:p>
          <a:p>
            <a:pPr marL="550863" indent="-514350">
              <a:buFont typeface="Franklin Gothic Book" pitchFamily="34" charset="0"/>
              <a:buAutoNum type="arabicPeriod"/>
            </a:pPr>
            <a:endParaRPr lang="id-ID" dirty="0" smtClean="0"/>
          </a:p>
        </p:txBody>
      </p:sp>
      <p:sp>
        <p:nvSpPr>
          <p:cNvPr id="13314" name="Title 1"/>
          <p:cNvSpPr>
            <a:spLocks noGrp="1"/>
          </p:cNvSpPr>
          <p:nvPr>
            <p:ph type="title"/>
          </p:nvPr>
        </p:nvSpPr>
        <p:spPr>
          <a:xfrm>
            <a:off x="1981200" y="274638"/>
            <a:ext cx="7467600" cy="868362"/>
          </a:xfrm>
        </p:spPr>
        <p:txBody>
          <a:bodyPr/>
          <a:lstStyle/>
          <a:p>
            <a:pPr eaLnBrk="1" hangingPunct="1"/>
            <a:r>
              <a:rPr lang="id-ID" smtClean="0"/>
              <a:t>KOMPLIKASI </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6" y="142875"/>
            <a:ext cx="4295775"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1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83</TotalTime>
  <Words>1374</Words>
  <Application>Microsoft Office PowerPoint</Application>
  <PresentationFormat>Widescreen</PresentationFormat>
  <Paragraphs>112</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Century Gothic</vt:lpstr>
      <vt:lpstr>Franklin Gothic Book</vt:lpstr>
      <vt:lpstr>Wingdings 2</vt:lpstr>
      <vt:lpstr>Wingdings 3</vt:lpstr>
      <vt:lpstr>Wisp</vt:lpstr>
      <vt:lpstr>Penyakit Kongenital Sistem Hematology </vt:lpstr>
      <vt:lpstr>HEMOFILIA</vt:lpstr>
      <vt:lpstr>PowerPoint Presentation</vt:lpstr>
      <vt:lpstr>PowerPoint Presentation</vt:lpstr>
      <vt:lpstr>ETIOLOGI </vt:lpstr>
      <vt:lpstr>PowerPoint Presentation</vt:lpstr>
      <vt:lpstr>KLASIFIKASI </vt:lpstr>
      <vt:lpstr>MANIFESTASI KLINIS </vt:lpstr>
      <vt:lpstr>KOMPLIKASI </vt:lpstr>
      <vt:lpstr>PEMERIKSAAN DIAGNOSTIK </vt:lpstr>
      <vt:lpstr>PENATALAKSANAAN</vt:lpstr>
      <vt:lpstr>PENATALAKSANAAN</vt:lpstr>
      <vt:lpstr>PENGKAJIAN </vt:lpstr>
      <vt:lpstr>DIAGNOSIS KEPERAWATAN</vt:lpstr>
      <vt:lpstr>PowerPoint Presentation</vt:lpstr>
      <vt:lpstr>Talasemia </vt:lpstr>
      <vt:lpstr>PowerPoint Presentation</vt:lpstr>
      <vt:lpstr>Patofisiologi </vt:lpstr>
      <vt:lpstr>Manifestasi klinis</vt:lpstr>
      <vt:lpstr>PowerPoint Presentation</vt:lpstr>
      <vt:lpstr>Komplikasi</vt:lpstr>
      <vt:lpstr>PowerPoint Presentation</vt:lpstr>
      <vt:lpstr>PENATALAKSANAAN</vt:lpstr>
      <vt:lpstr>PowerPoint Presentation</vt:lpstr>
      <vt:lpstr>JENIS TRANSFUSI DARAH</vt:lpstr>
      <vt:lpstr>CARA PERHITUNGAN</vt:lpstr>
      <vt:lpstr>HAL YANG HARUS DIHINDARI OLEH PENDERITA TALASEMIA</vt:lpstr>
      <vt:lpstr>PERTIMBANGAN KEPERAWATAN</vt:lpstr>
      <vt:lpstr>Diagnosis Keperawatan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cp:revision>
  <dcterms:created xsi:type="dcterms:W3CDTF">2020-10-13T17:09:20Z</dcterms:created>
  <dcterms:modified xsi:type="dcterms:W3CDTF">2020-10-14T07:51:47Z</dcterms:modified>
</cp:coreProperties>
</file>