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77" r:id="rId5"/>
    <p:sldId id="278" r:id="rId6"/>
    <p:sldId id="259" r:id="rId7"/>
    <p:sldId id="295" r:id="rId8"/>
    <p:sldId id="261" r:id="rId9"/>
    <p:sldId id="279" r:id="rId10"/>
    <p:sldId id="293" r:id="rId11"/>
    <p:sldId id="294" r:id="rId12"/>
    <p:sldId id="260" r:id="rId13"/>
    <p:sldId id="262" r:id="rId14"/>
    <p:sldId id="263" r:id="rId15"/>
    <p:sldId id="280" r:id="rId16"/>
    <p:sldId id="265" r:id="rId17"/>
    <p:sldId id="264" r:id="rId18"/>
    <p:sldId id="266" r:id="rId19"/>
    <p:sldId id="281" r:id="rId20"/>
    <p:sldId id="267" r:id="rId21"/>
    <p:sldId id="282" r:id="rId22"/>
    <p:sldId id="268" r:id="rId23"/>
    <p:sldId id="283" r:id="rId24"/>
    <p:sldId id="269" r:id="rId25"/>
    <p:sldId id="284" r:id="rId26"/>
    <p:sldId id="270" r:id="rId27"/>
    <p:sldId id="285" r:id="rId28"/>
    <p:sldId id="271" r:id="rId29"/>
    <p:sldId id="296" r:id="rId30"/>
    <p:sldId id="297" r:id="rId31"/>
    <p:sldId id="287" r:id="rId32"/>
    <p:sldId id="273" r:id="rId33"/>
    <p:sldId id="298" r:id="rId34"/>
    <p:sldId id="299" r:id="rId35"/>
    <p:sldId id="286" r:id="rId36"/>
    <p:sldId id="272" r:id="rId37"/>
    <p:sldId id="288" r:id="rId38"/>
    <p:sldId id="301" r:id="rId39"/>
    <p:sldId id="300" r:id="rId40"/>
    <p:sldId id="274" r:id="rId41"/>
    <p:sldId id="289" r:id="rId42"/>
    <p:sldId id="275" r:id="rId43"/>
    <p:sldId id="290" r:id="rId44"/>
    <p:sldId id="302" r:id="rId45"/>
    <p:sldId id="276" r:id="rId46"/>
    <p:sldId id="291"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FFCC66"/>
    <a:srgbClr val="CC99FF"/>
    <a:srgbClr val="CCECFF"/>
    <a:srgbClr val="FF99CC"/>
    <a:srgbClr val="FFCC99"/>
    <a:srgbClr val="73DE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56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CA4B17-2641-40BF-BB9D-6AFBD4C3AAC8}" type="doc">
      <dgm:prSet loTypeId="urn:microsoft.com/office/officeart/2009/layout/ReverseList" loCatId="relationship" qsTypeId="urn:microsoft.com/office/officeart/2005/8/quickstyle/simple2" qsCatId="simple" csTypeId="urn:microsoft.com/office/officeart/2005/8/colors/accent2_1" csCatId="accent2" phldr="1"/>
      <dgm:spPr/>
      <dgm:t>
        <a:bodyPr/>
        <a:lstStyle/>
        <a:p>
          <a:endParaRPr lang="en-US"/>
        </a:p>
      </dgm:t>
    </dgm:pt>
    <dgm:pt modelId="{6A89937D-FA4F-43FC-9531-F15061AF1DE1}">
      <dgm:prSet phldrT="[Text]" custT="1"/>
      <dgm:spPr/>
      <dgm:t>
        <a:bodyPr/>
        <a:lstStyle/>
        <a:p>
          <a:pPr marL="457200" indent="-457200"/>
          <a:r>
            <a:rPr lang="en-US" sz="2800" b="1" dirty="0">
              <a:latin typeface="BatangChe" panose="02030609000101010101" pitchFamily="49" charset="-127"/>
              <a:ea typeface="BatangChe" panose="02030609000101010101" pitchFamily="49" charset="-127"/>
            </a:rPr>
            <a:t>1. </a:t>
          </a:r>
          <a:r>
            <a:rPr lang="id-ID" sz="2800" b="1" dirty="0">
              <a:latin typeface="BatangChe" panose="02030609000101010101" pitchFamily="49" charset="-127"/>
              <a:ea typeface="BatangChe" panose="02030609000101010101" pitchFamily="49" charset="-127"/>
            </a:rPr>
            <a:t>Kontap </a:t>
          </a:r>
          <a:r>
            <a:rPr lang="en-US" sz="2800" b="1" dirty="0">
              <a:latin typeface="BatangChe" panose="02030609000101010101" pitchFamily="49" charset="-127"/>
              <a:ea typeface="BatangChe" panose="02030609000101010101" pitchFamily="49" charset="-127"/>
            </a:rPr>
            <a:t>  </a:t>
          </a:r>
          <a:r>
            <a:rPr lang="id-ID" sz="2800" b="1" dirty="0">
              <a:latin typeface="BatangChe" panose="02030609000101010101" pitchFamily="49" charset="-127"/>
              <a:ea typeface="BatangChe" panose="02030609000101010101" pitchFamily="49" charset="-127"/>
            </a:rPr>
            <a:t>wanita </a:t>
          </a:r>
          <a:endParaRPr lang="en-US" sz="2800" b="1" dirty="0">
            <a:latin typeface="BatangChe" panose="02030609000101010101" pitchFamily="49" charset="-127"/>
            <a:ea typeface="BatangChe" panose="02030609000101010101" pitchFamily="49" charset="-127"/>
          </a:endParaRPr>
        </a:p>
        <a:p>
          <a:r>
            <a:rPr lang="en-US" sz="2800" b="1" dirty="0">
              <a:latin typeface="BatangChe" panose="02030609000101010101" pitchFamily="49" charset="-127"/>
              <a:ea typeface="BatangChe" panose="02030609000101010101" pitchFamily="49" charset="-127"/>
            </a:rPr>
            <a:t>  </a:t>
          </a:r>
          <a:r>
            <a:rPr lang="id-ID" sz="2800" b="1" dirty="0">
              <a:latin typeface="BatangChe" panose="02030609000101010101" pitchFamily="49" charset="-127"/>
              <a:ea typeface="BatangChe" panose="02030609000101010101" pitchFamily="49" charset="-127"/>
            </a:rPr>
            <a:t>( MOW )</a:t>
          </a:r>
          <a:endParaRPr lang="en-US" sz="2800" b="1" dirty="0">
            <a:latin typeface="BatangChe" panose="02030609000101010101" pitchFamily="49" charset="-127"/>
            <a:ea typeface="BatangChe" panose="02030609000101010101" pitchFamily="49" charset="-127"/>
          </a:endParaRPr>
        </a:p>
      </dgm:t>
    </dgm:pt>
    <dgm:pt modelId="{543BC1E4-C995-4160-960E-8FB5ACE6C8DE}" type="parTrans" cxnId="{C1EA4D4D-5FAB-4A1E-AB22-1F4B2CD1F978}">
      <dgm:prSet/>
      <dgm:spPr/>
      <dgm:t>
        <a:bodyPr/>
        <a:lstStyle/>
        <a:p>
          <a:endParaRPr lang="en-US"/>
        </a:p>
      </dgm:t>
    </dgm:pt>
    <dgm:pt modelId="{193571EE-67E4-47EE-A296-668F9BF2F247}" type="sibTrans" cxnId="{C1EA4D4D-5FAB-4A1E-AB22-1F4B2CD1F978}">
      <dgm:prSet/>
      <dgm:spPr/>
      <dgm:t>
        <a:bodyPr/>
        <a:lstStyle/>
        <a:p>
          <a:endParaRPr lang="en-US"/>
        </a:p>
      </dgm:t>
    </dgm:pt>
    <dgm:pt modelId="{75373C4A-FFC4-4A67-AAF0-BB1ABFD86484}">
      <dgm:prSet phldrT="[Text]" custT="1"/>
      <dgm:spPr/>
      <dgm:t>
        <a:bodyPr/>
        <a:lstStyle/>
        <a:p>
          <a:endParaRPr lang="en-US" sz="2800" b="1" dirty="0">
            <a:latin typeface="BatangChe" panose="02030609000101010101" pitchFamily="49" charset="-127"/>
            <a:ea typeface="BatangChe" panose="02030609000101010101" pitchFamily="49" charset="-127"/>
          </a:endParaRPr>
        </a:p>
        <a:p>
          <a:endParaRPr lang="en-US" sz="2800" b="1" dirty="0">
            <a:latin typeface="BatangChe" panose="02030609000101010101" pitchFamily="49" charset="-127"/>
            <a:ea typeface="BatangChe" panose="02030609000101010101" pitchFamily="49" charset="-127"/>
          </a:endParaRPr>
        </a:p>
        <a:p>
          <a:pPr marL="339725" indent="-339725"/>
          <a:r>
            <a:rPr lang="id-ID" sz="2800" b="1" dirty="0">
              <a:latin typeface="BatangChe" panose="02030609000101010101" pitchFamily="49" charset="-127"/>
              <a:ea typeface="BatangChe" panose="02030609000101010101" pitchFamily="49" charset="-127"/>
            </a:rPr>
            <a:t>2.Kontap pria </a:t>
          </a:r>
          <a:endParaRPr lang="en-US" sz="2800" b="1" dirty="0">
            <a:latin typeface="BatangChe" panose="02030609000101010101" pitchFamily="49" charset="-127"/>
            <a:ea typeface="BatangChe" panose="02030609000101010101" pitchFamily="49" charset="-127"/>
          </a:endParaRPr>
        </a:p>
        <a:p>
          <a:pPr marL="339725" indent="-339725"/>
          <a:r>
            <a:rPr lang="en-US" sz="2800" b="1" dirty="0">
              <a:latin typeface="BatangChe" panose="02030609000101010101" pitchFamily="49" charset="-127"/>
              <a:ea typeface="BatangChe" panose="02030609000101010101" pitchFamily="49" charset="-127"/>
            </a:rPr>
            <a:t> </a:t>
          </a:r>
          <a:r>
            <a:rPr lang="id-ID" sz="2800" b="1" dirty="0">
              <a:latin typeface="BatangChe" panose="02030609000101010101" pitchFamily="49" charset="-127"/>
              <a:ea typeface="BatangChe" panose="02030609000101010101" pitchFamily="49" charset="-127"/>
            </a:rPr>
            <a:t>( MOP )</a:t>
          </a:r>
          <a:endParaRPr lang="en-US" sz="2800" b="1" dirty="0">
            <a:latin typeface="BatangChe" panose="02030609000101010101" pitchFamily="49" charset="-127"/>
            <a:ea typeface="BatangChe" panose="02030609000101010101" pitchFamily="49" charset="-127"/>
          </a:endParaRPr>
        </a:p>
        <a:p>
          <a:endParaRPr lang="en-US" sz="2800" b="1" dirty="0">
            <a:latin typeface="BatangChe" panose="02030609000101010101" pitchFamily="49" charset="-127"/>
            <a:ea typeface="BatangChe" panose="02030609000101010101" pitchFamily="49" charset="-127"/>
          </a:endParaRPr>
        </a:p>
      </dgm:t>
    </dgm:pt>
    <dgm:pt modelId="{D88E1F98-0E45-486C-ADC3-8327F9799F11}" type="parTrans" cxnId="{8FD6EA5B-1A7E-4489-9250-C81B8B36CFCA}">
      <dgm:prSet/>
      <dgm:spPr/>
      <dgm:t>
        <a:bodyPr/>
        <a:lstStyle/>
        <a:p>
          <a:endParaRPr lang="en-US"/>
        </a:p>
      </dgm:t>
    </dgm:pt>
    <dgm:pt modelId="{8768D28A-EBD4-45E0-953A-1B0D1DBD6444}" type="sibTrans" cxnId="{8FD6EA5B-1A7E-4489-9250-C81B8B36CFCA}">
      <dgm:prSet/>
      <dgm:spPr/>
      <dgm:t>
        <a:bodyPr/>
        <a:lstStyle/>
        <a:p>
          <a:endParaRPr lang="en-US"/>
        </a:p>
      </dgm:t>
    </dgm:pt>
    <dgm:pt modelId="{A3F7F505-42B2-4C18-9CE6-7D784A3053ED}" type="pres">
      <dgm:prSet presAssocID="{69CA4B17-2641-40BF-BB9D-6AFBD4C3AAC8}" presName="Name0" presStyleCnt="0">
        <dgm:presLayoutVars>
          <dgm:chMax val="2"/>
          <dgm:chPref val="2"/>
          <dgm:animLvl val="lvl"/>
        </dgm:presLayoutVars>
      </dgm:prSet>
      <dgm:spPr/>
    </dgm:pt>
    <dgm:pt modelId="{988B10A2-7772-4DFE-80DD-7DFECE7AD1DF}" type="pres">
      <dgm:prSet presAssocID="{69CA4B17-2641-40BF-BB9D-6AFBD4C3AAC8}" presName="LeftText" presStyleLbl="revTx" presStyleIdx="0" presStyleCnt="0">
        <dgm:presLayoutVars>
          <dgm:bulletEnabled val="1"/>
        </dgm:presLayoutVars>
      </dgm:prSet>
      <dgm:spPr/>
    </dgm:pt>
    <dgm:pt modelId="{C6BFD403-A78B-413D-BEE0-ED07E6F80B7F}" type="pres">
      <dgm:prSet presAssocID="{69CA4B17-2641-40BF-BB9D-6AFBD4C3AAC8}" presName="LeftNode" presStyleLbl="bgImgPlace1" presStyleIdx="0" presStyleCnt="2" custScaleX="129126">
        <dgm:presLayoutVars>
          <dgm:chMax val="2"/>
          <dgm:chPref val="2"/>
        </dgm:presLayoutVars>
      </dgm:prSet>
      <dgm:spPr/>
    </dgm:pt>
    <dgm:pt modelId="{6D57F967-CB5B-4128-9788-17DDFD087313}" type="pres">
      <dgm:prSet presAssocID="{69CA4B17-2641-40BF-BB9D-6AFBD4C3AAC8}" presName="RightText" presStyleLbl="revTx" presStyleIdx="0" presStyleCnt="0">
        <dgm:presLayoutVars>
          <dgm:bulletEnabled val="1"/>
        </dgm:presLayoutVars>
      </dgm:prSet>
      <dgm:spPr/>
    </dgm:pt>
    <dgm:pt modelId="{325EFB3D-43DE-4C3D-9119-57D6F8BC0010}" type="pres">
      <dgm:prSet presAssocID="{69CA4B17-2641-40BF-BB9D-6AFBD4C3AAC8}" presName="RightNode" presStyleLbl="bgImgPlace1" presStyleIdx="1" presStyleCnt="2" custScaleX="114564">
        <dgm:presLayoutVars>
          <dgm:chMax val="0"/>
          <dgm:chPref val="0"/>
        </dgm:presLayoutVars>
      </dgm:prSet>
      <dgm:spPr/>
    </dgm:pt>
    <dgm:pt modelId="{A35F0B72-51B0-4E32-B40C-1A86233281A6}" type="pres">
      <dgm:prSet presAssocID="{69CA4B17-2641-40BF-BB9D-6AFBD4C3AAC8}" presName="TopArrow" presStyleLbl="node1" presStyleIdx="0" presStyleCnt="2"/>
      <dgm:spPr/>
    </dgm:pt>
    <dgm:pt modelId="{4FB77A53-20D0-4514-8CDF-C378F5A66072}" type="pres">
      <dgm:prSet presAssocID="{69CA4B17-2641-40BF-BB9D-6AFBD4C3AAC8}" presName="BottomArrow" presStyleLbl="node1" presStyleIdx="1" presStyleCnt="2"/>
      <dgm:spPr/>
    </dgm:pt>
  </dgm:ptLst>
  <dgm:cxnLst>
    <dgm:cxn modelId="{8FD6EA5B-1A7E-4489-9250-C81B8B36CFCA}" srcId="{69CA4B17-2641-40BF-BB9D-6AFBD4C3AAC8}" destId="{75373C4A-FFC4-4A67-AAF0-BB1ABFD86484}" srcOrd="1" destOrd="0" parTransId="{D88E1F98-0E45-486C-ADC3-8327F9799F11}" sibTransId="{8768D28A-EBD4-45E0-953A-1B0D1DBD6444}"/>
    <dgm:cxn modelId="{C1EA4D4D-5FAB-4A1E-AB22-1F4B2CD1F978}" srcId="{69CA4B17-2641-40BF-BB9D-6AFBD4C3AAC8}" destId="{6A89937D-FA4F-43FC-9531-F15061AF1DE1}" srcOrd="0" destOrd="0" parTransId="{543BC1E4-C995-4160-960E-8FB5ACE6C8DE}" sibTransId="{193571EE-67E4-47EE-A296-668F9BF2F247}"/>
    <dgm:cxn modelId="{8FB0D258-2344-4B5A-AB0D-80684510B546}" type="presOf" srcId="{6A89937D-FA4F-43FC-9531-F15061AF1DE1}" destId="{988B10A2-7772-4DFE-80DD-7DFECE7AD1DF}" srcOrd="0" destOrd="0" presId="urn:microsoft.com/office/officeart/2009/layout/ReverseList"/>
    <dgm:cxn modelId="{78D5DEC1-D7FE-4F0E-B579-86C71C1CE14A}" type="presOf" srcId="{6A89937D-FA4F-43FC-9531-F15061AF1DE1}" destId="{C6BFD403-A78B-413D-BEE0-ED07E6F80B7F}" srcOrd="1" destOrd="0" presId="urn:microsoft.com/office/officeart/2009/layout/ReverseList"/>
    <dgm:cxn modelId="{87231FF1-88E1-438F-A4CC-0A151C81AA4D}" type="presOf" srcId="{75373C4A-FFC4-4A67-AAF0-BB1ABFD86484}" destId="{325EFB3D-43DE-4C3D-9119-57D6F8BC0010}" srcOrd="1" destOrd="0" presId="urn:microsoft.com/office/officeart/2009/layout/ReverseList"/>
    <dgm:cxn modelId="{77A1FFF6-EE08-469C-B83E-997B4A975F0C}" type="presOf" srcId="{69CA4B17-2641-40BF-BB9D-6AFBD4C3AAC8}" destId="{A3F7F505-42B2-4C18-9CE6-7D784A3053ED}" srcOrd="0" destOrd="0" presId="urn:microsoft.com/office/officeart/2009/layout/ReverseList"/>
    <dgm:cxn modelId="{862FE6FF-FC8A-45FD-B261-94DD53E107B9}" type="presOf" srcId="{75373C4A-FFC4-4A67-AAF0-BB1ABFD86484}" destId="{6D57F967-CB5B-4128-9788-17DDFD087313}" srcOrd="0" destOrd="0" presId="urn:microsoft.com/office/officeart/2009/layout/ReverseList"/>
    <dgm:cxn modelId="{B1EE452B-00DB-48B4-BAA0-E7DB3065381E}" type="presParOf" srcId="{A3F7F505-42B2-4C18-9CE6-7D784A3053ED}" destId="{988B10A2-7772-4DFE-80DD-7DFECE7AD1DF}" srcOrd="0" destOrd="0" presId="urn:microsoft.com/office/officeart/2009/layout/ReverseList"/>
    <dgm:cxn modelId="{E9A7BF02-C6E7-4091-BA23-39457C1B1B5A}" type="presParOf" srcId="{A3F7F505-42B2-4C18-9CE6-7D784A3053ED}" destId="{C6BFD403-A78B-413D-BEE0-ED07E6F80B7F}" srcOrd="1" destOrd="0" presId="urn:microsoft.com/office/officeart/2009/layout/ReverseList"/>
    <dgm:cxn modelId="{2FBFC3F0-41A1-45D9-90EF-E188B0E2C5A1}" type="presParOf" srcId="{A3F7F505-42B2-4C18-9CE6-7D784A3053ED}" destId="{6D57F967-CB5B-4128-9788-17DDFD087313}" srcOrd="2" destOrd="0" presId="urn:microsoft.com/office/officeart/2009/layout/ReverseList"/>
    <dgm:cxn modelId="{7B06C950-6FC7-4649-B7B9-09233D34D17E}" type="presParOf" srcId="{A3F7F505-42B2-4C18-9CE6-7D784A3053ED}" destId="{325EFB3D-43DE-4C3D-9119-57D6F8BC0010}" srcOrd="3" destOrd="0" presId="urn:microsoft.com/office/officeart/2009/layout/ReverseList"/>
    <dgm:cxn modelId="{EB6903D7-74DF-4FE3-BC87-24E7E29C0E9F}" type="presParOf" srcId="{A3F7F505-42B2-4C18-9CE6-7D784A3053ED}" destId="{A35F0B72-51B0-4E32-B40C-1A86233281A6}" srcOrd="4" destOrd="0" presId="urn:microsoft.com/office/officeart/2009/layout/ReverseList"/>
    <dgm:cxn modelId="{3EE6A2DF-F079-46E8-98E3-FD1A170F1C94}" type="presParOf" srcId="{A3F7F505-42B2-4C18-9CE6-7D784A3053ED}" destId="{4FB77A53-20D0-4514-8CDF-C378F5A66072}" srcOrd="5" destOrd="0" presId="urn:microsoft.com/office/officeart/2009/layout/Revers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BFD403-A78B-413D-BEE0-ED07E6F80B7F}">
      <dsp:nvSpPr>
        <dsp:cNvPr id="0" name=""/>
        <dsp:cNvSpPr/>
      </dsp:nvSpPr>
      <dsp:spPr>
        <a:xfrm rot="16200000">
          <a:off x="2418364" y="1145292"/>
          <a:ext cx="2988327" cy="2358079"/>
        </a:xfrm>
        <a:prstGeom prst="round2SameRect">
          <a:avLst>
            <a:gd name="adj1" fmla="val 16670"/>
            <a:gd name="adj2" fmla="val 0"/>
          </a:avLst>
        </a:prstGeom>
        <a:solidFill>
          <a:schemeClr val="accent2">
            <a:tint val="40000"/>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txBody>
        <a:bodyPr spcFirstLastPara="0" vert="horz" wrap="square" lIns="106680" tIns="177800" rIns="160020" bIns="177800" numCol="1" spcCol="1270" anchor="t" anchorCtr="0">
          <a:noAutofit/>
        </a:bodyPr>
        <a:lstStyle/>
        <a:p>
          <a:pPr marL="457200" lvl="0" indent="-457200" algn="l" defTabSz="1244600">
            <a:lnSpc>
              <a:spcPct val="90000"/>
            </a:lnSpc>
            <a:spcBef>
              <a:spcPct val="0"/>
            </a:spcBef>
            <a:spcAft>
              <a:spcPct val="35000"/>
            </a:spcAft>
            <a:buNone/>
          </a:pPr>
          <a:r>
            <a:rPr lang="en-US" sz="2800" b="1" kern="1200" dirty="0">
              <a:latin typeface="BatangChe" panose="02030609000101010101" pitchFamily="49" charset="-127"/>
              <a:ea typeface="BatangChe" panose="02030609000101010101" pitchFamily="49" charset="-127"/>
            </a:rPr>
            <a:t>1. </a:t>
          </a:r>
          <a:r>
            <a:rPr lang="id-ID" sz="2800" b="1" kern="1200" dirty="0">
              <a:latin typeface="BatangChe" panose="02030609000101010101" pitchFamily="49" charset="-127"/>
              <a:ea typeface="BatangChe" panose="02030609000101010101" pitchFamily="49" charset="-127"/>
            </a:rPr>
            <a:t>Kontap </a:t>
          </a:r>
          <a:r>
            <a:rPr lang="en-US" sz="2800" b="1" kern="1200" dirty="0">
              <a:latin typeface="BatangChe" panose="02030609000101010101" pitchFamily="49" charset="-127"/>
              <a:ea typeface="BatangChe" panose="02030609000101010101" pitchFamily="49" charset="-127"/>
            </a:rPr>
            <a:t>  </a:t>
          </a:r>
          <a:r>
            <a:rPr lang="id-ID" sz="2800" b="1" kern="1200" dirty="0">
              <a:latin typeface="BatangChe" panose="02030609000101010101" pitchFamily="49" charset="-127"/>
              <a:ea typeface="BatangChe" panose="02030609000101010101" pitchFamily="49" charset="-127"/>
            </a:rPr>
            <a:t>wanita </a:t>
          </a:r>
          <a:endParaRPr lang="en-US" sz="2800" b="1" kern="1200" dirty="0">
            <a:latin typeface="BatangChe" panose="02030609000101010101" pitchFamily="49" charset="-127"/>
            <a:ea typeface="BatangChe" panose="02030609000101010101" pitchFamily="49" charset="-127"/>
          </a:endParaRPr>
        </a:p>
        <a:p>
          <a:pPr lvl="0" algn="l" defTabSz="1244600">
            <a:lnSpc>
              <a:spcPct val="90000"/>
            </a:lnSpc>
            <a:spcBef>
              <a:spcPct val="0"/>
            </a:spcBef>
            <a:spcAft>
              <a:spcPct val="35000"/>
            </a:spcAft>
            <a:buNone/>
          </a:pPr>
          <a:r>
            <a:rPr lang="en-US" sz="2800" b="1" kern="1200" dirty="0">
              <a:latin typeface="BatangChe" panose="02030609000101010101" pitchFamily="49" charset="-127"/>
              <a:ea typeface="BatangChe" panose="02030609000101010101" pitchFamily="49" charset="-127"/>
            </a:rPr>
            <a:t>  </a:t>
          </a:r>
          <a:r>
            <a:rPr lang="id-ID" sz="2800" b="1" kern="1200" dirty="0">
              <a:latin typeface="BatangChe" panose="02030609000101010101" pitchFamily="49" charset="-127"/>
              <a:ea typeface="BatangChe" panose="02030609000101010101" pitchFamily="49" charset="-127"/>
            </a:rPr>
            <a:t>( MOW )</a:t>
          </a:r>
          <a:endParaRPr lang="en-US" sz="2800" b="1" kern="1200" dirty="0">
            <a:latin typeface="BatangChe" panose="02030609000101010101" pitchFamily="49" charset="-127"/>
            <a:ea typeface="BatangChe" panose="02030609000101010101" pitchFamily="49" charset="-127"/>
          </a:endParaRPr>
        </a:p>
      </dsp:txBody>
      <dsp:txXfrm rot="5400000">
        <a:off x="2848621" y="945302"/>
        <a:ext cx="2242946" cy="2758061"/>
      </dsp:txXfrm>
    </dsp:sp>
    <dsp:sp modelId="{325EFB3D-43DE-4C3D-9119-57D6F8BC0010}">
      <dsp:nvSpPr>
        <dsp:cNvPr id="0" name=""/>
        <dsp:cNvSpPr/>
      </dsp:nvSpPr>
      <dsp:spPr>
        <a:xfrm rot="5400000">
          <a:off x="4327472" y="1278257"/>
          <a:ext cx="2988327" cy="2092150"/>
        </a:xfrm>
        <a:prstGeom prst="round2SameRect">
          <a:avLst>
            <a:gd name="adj1" fmla="val 16670"/>
            <a:gd name="adj2" fmla="val 0"/>
          </a:avLst>
        </a:prstGeom>
        <a:solidFill>
          <a:schemeClr val="accent2">
            <a:tint val="40000"/>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txBody>
        <a:bodyPr spcFirstLastPara="0" vert="horz" wrap="square" lIns="160020" tIns="177800" rIns="106680" bIns="177800" numCol="1" spcCol="1270" anchor="t" anchorCtr="0">
          <a:noAutofit/>
        </a:bodyPr>
        <a:lstStyle/>
        <a:p>
          <a:pPr lvl="0" algn="l" defTabSz="1244600">
            <a:lnSpc>
              <a:spcPct val="90000"/>
            </a:lnSpc>
            <a:spcBef>
              <a:spcPct val="0"/>
            </a:spcBef>
            <a:spcAft>
              <a:spcPct val="35000"/>
            </a:spcAft>
            <a:buNone/>
          </a:pPr>
          <a:endParaRPr lang="en-US" sz="2800" b="1" kern="1200" dirty="0">
            <a:latin typeface="BatangChe" panose="02030609000101010101" pitchFamily="49" charset="-127"/>
            <a:ea typeface="BatangChe" panose="02030609000101010101" pitchFamily="49" charset="-127"/>
          </a:endParaRPr>
        </a:p>
        <a:p>
          <a:pPr lvl="0" algn="l" defTabSz="1244600">
            <a:lnSpc>
              <a:spcPct val="90000"/>
            </a:lnSpc>
            <a:spcBef>
              <a:spcPct val="0"/>
            </a:spcBef>
            <a:spcAft>
              <a:spcPct val="35000"/>
            </a:spcAft>
            <a:buNone/>
          </a:pPr>
          <a:endParaRPr lang="en-US" sz="2800" b="1" kern="1200" dirty="0">
            <a:latin typeface="BatangChe" panose="02030609000101010101" pitchFamily="49" charset="-127"/>
            <a:ea typeface="BatangChe" panose="02030609000101010101" pitchFamily="49" charset="-127"/>
          </a:endParaRPr>
        </a:p>
        <a:p>
          <a:pPr marL="339725" lvl="0" indent="-339725" algn="l" defTabSz="1244600">
            <a:lnSpc>
              <a:spcPct val="90000"/>
            </a:lnSpc>
            <a:spcBef>
              <a:spcPct val="0"/>
            </a:spcBef>
            <a:spcAft>
              <a:spcPct val="35000"/>
            </a:spcAft>
            <a:buNone/>
          </a:pPr>
          <a:r>
            <a:rPr lang="id-ID" sz="2800" b="1" kern="1200" dirty="0">
              <a:latin typeface="BatangChe" panose="02030609000101010101" pitchFamily="49" charset="-127"/>
              <a:ea typeface="BatangChe" panose="02030609000101010101" pitchFamily="49" charset="-127"/>
            </a:rPr>
            <a:t>2.Kontap pria </a:t>
          </a:r>
          <a:endParaRPr lang="en-US" sz="2800" b="1" kern="1200" dirty="0">
            <a:latin typeface="BatangChe" panose="02030609000101010101" pitchFamily="49" charset="-127"/>
            <a:ea typeface="BatangChe" panose="02030609000101010101" pitchFamily="49" charset="-127"/>
          </a:endParaRPr>
        </a:p>
        <a:p>
          <a:pPr marL="339725" lvl="0" indent="-339725" algn="l" defTabSz="1244600">
            <a:lnSpc>
              <a:spcPct val="90000"/>
            </a:lnSpc>
            <a:spcBef>
              <a:spcPct val="0"/>
            </a:spcBef>
            <a:spcAft>
              <a:spcPct val="35000"/>
            </a:spcAft>
            <a:buNone/>
          </a:pPr>
          <a:r>
            <a:rPr lang="en-US" sz="2800" b="1" kern="1200" dirty="0">
              <a:latin typeface="BatangChe" panose="02030609000101010101" pitchFamily="49" charset="-127"/>
              <a:ea typeface="BatangChe" panose="02030609000101010101" pitchFamily="49" charset="-127"/>
            </a:rPr>
            <a:t> </a:t>
          </a:r>
          <a:r>
            <a:rPr lang="id-ID" sz="2800" b="1" kern="1200" dirty="0">
              <a:latin typeface="BatangChe" panose="02030609000101010101" pitchFamily="49" charset="-127"/>
              <a:ea typeface="BatangChe" panose="02030609000101010101" pitchFamily="49" charset="-127"/>
            </a:rPr>
            <a:t>( MOP )</a:t>
          </a:r>
          <a:endParaRPr lang="en-US" sz="2800" b="1" kern="1200" dirty="0">
            <a:latin typeface="BatangChe" panose="02030609000101010101" pitchFamily="49" charset="-127"/>
            <a:ea typeface="BatangChe" panose="02030609000101010101" pitchFamily="49" charset="-127"/>
          </a:endParaRPr>
        </a:p>
        <a:p>
          <a:pPr lvl="0" algn="l" defTabSz="1244600">
            <a:lnSpc>
              <a:spcPct val="90000"/>
            </a:lnSpc>
            <a:spcBef>
              <a:spcPct val="0"/>
            </a:spcBef>
            <a:spcAft>
              <a:spcPct val="35000"/>
            </a:spcAft>
            <a:buNone/>
          </a:pPr>
          <a:endParaRPr lang="en-US" sz="2800" b="1" kern="1200" dirty="0">
            <a:latin typeface="BatangChe" panose="02030609000101010101" pitchFamily="49" charset="-127"/>
            <a:ea typeface="BatangChe" panose="02030609000101010101" pitchFamily="49" charset="-127"/>
          </a:endParaRPr>
        </a:p>
      </dsp:txBody>
      <dsp:txXfrm rot="-5400000">
        <a:off x="4775561" y="932318"/>
        <a:ext cx="1990001" cy="2784029"/>
      </dsp:txXfrm>
    </dsp:sp>
    <dsp:sp modelId="{A35F0B72-51B0-4E32-B40C-1A86233281A6}">
      <dsp:nvSpPr>
        <dsp:cNvPr id="0" name=""/>
        <dsp:cNvSpPr/>
      </dsp:nvSpPr>
      <dsp:spPr>
        <a:xfrm>
          <a:off x="3912341" y="0"/>
          <a:ext cx="1909108" cy="1909015"/>
        </a:xfrm>
        <a:prstGeom prst="circularArrow">
          <a:avLst>
            <a:gd name="adj1" fmla="val 12500"/>
            <a:gd name="adj2" fmla="val 1142322"/>
            <a:gd name="adj3" fmla="val 20457678"/>
            <a:gd name="adj4" fmla="val 10800000"/>
            <a:gd name="adj5" fmla="val 125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4FB77A53-20D0-4514-8CDF-C378F5A66072}">
      <dsp:nvSpPr>
        <dsp:cNvPr id="0" name=""/>
        <dsp:cNvSpPr/>
      </dsp:nvSpPr>
      <dsp:spPr>
        <a:xfrm rot="10800000">
          <a:off x="3912341" y="2739184"/>
          <a:ext cx="1909108" cy="1909015"/>
        </a:xfrm>
        <a:prstGeom prst="circularArrow">
          <a:avLst>
            <a:gd name="adj1" fmla="val 12500"/>
            <a:gd name="adj2" fmla="val 1142322"/>
            <a:gd name="adj3" fmla="val 20457678"/>
            <a:gd name="adj4" fmla="val 10800000"/>
            <a:gd name="adj5" fmla="val 125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C0A9D94-35F3-47EB-9976-7F4B80D54E3B}" type="datetimeFigureOut">
              <a:rPr lang="en-US" smtClean="0"/>
              <a:t>9/20/2021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69729-F3AB-4CC2-B4B6-F342862FBC2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0A9D94-35F3-47EB-9976-7F4B80D54E3B}" type="datetimeFigureOut">
              <a:rPr lang="en-US" smtClean="0"/>
              <a:t>9/20/2021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69729-F3AB-4CC2-B4B6-F342862FBC2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0A9D94-35F3-47EB-9976-7F4B80D54E3B}" type="datetimeFigureOut">
              <a:rPr lang="en-US" smtClean="0"/>
              <a:t>9/20/2021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69729-F3AB-4CC2-B4B6-F342862FBC2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0A9D94-35F3-47EB-9976-7F4B80D54E3B}" type="datetimeFigureOut">
              <a:rPr lang="en-US" smtClean="0"/>
              <a:t>9/20/2021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69729-F3AB-4CC2-B4B6-F342862FBC2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0A9D94-35F3-47EB-9976-7F4B80D54E3B}" type="datetimeFigureOut">
              <a:rPr lang="en-US" smtClean="0"/>
              <a:t>9/20/2021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69729-F3AB-4CC2-B4B6-F342862FBC2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C0A9D94-35F3-47EB-9976-7F4B80D54E3B}" type="datetimeFigureOut">
              <a:rPr lang="en-US" smtClean="0"/>
              <a:t>9/20/2021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D69729-F3AB-4CC2-B4B6-F342862FBC2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C0A9D94-35F3-47EB-9976-7F4B80D54E3B}" type="datetimeFigureOut">
              <a:rPr lang="en-US" smtClean="0"/>
              <a:t>9/20/2021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D69729-F3AB-4CC2-B4B6-F342862FBC2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0A9D94-35F3-47EB-9976-7F4B80D54E3B}" type="datetimeFigureOut">
              <a:rPr lang="en-US" smtClean="0"/>
              <a:t>9/20/2021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D69729-F3AB-4CC2-B4B6-F342862FBC2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0A9D94-35F3-47EB-9976-7F4B80D54E3B}" type="datetimeFigureOut">
              <a:rPr lang="en-US" smtClean="0"/>
              <a:t>9/20/2021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D69729-F3AB-4CC2-B4B6-F342862FBC2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C0A9D94-35F3-47EB-9976-7F4B80D54E3B}" type="datetimeFigureOut">
              <a:rPr lang="en-US" smtClean="0"/>
              <a:t>9/20/2021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D69729-F3AB-4CC2-B4B6-F342862FBC2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C0A9D94-35F3-47EB-9976-7F4B80D54E3B}" type="datetimeFigureOut">
              <a:rPr lang="en-US" smtClean="0"/>
              <a:t>9/20/2021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D69729-F3AB-4CC2-B4B6-F342862FBC2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0A9D94-35F3-47EB-9976-7F4B80D54E3B}" type="datetimeFigureOut">
              <a:rPr lang="en-US" smtClean="0"/>
              <a:t>9/20/2021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D69729-F3AB-4CC2-B4B6-F342862FBC2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609600"/>
            <a:ext cx="4876800" cy="1143000"/>
          </a:xfrm>
        </p:spPr>
        <p:txBody>
          <a:bodyPr>
            <a:normAutofit fontScale="90000"/>
          </a:bodyPr>
          <a:lstStyle/>
          <a:p>
            <a:r>
              <a:rPr lang="id-ID" sz="4800" b="1" dirty="0">
                <a:latin typeface="BatangChe" panose="02030609000101010101" pitchFamily="49" charset="-127"/>
                <a:ea typeface="BatangChe" panose="02030609000101010101" pitchFamily="49" charset="-127"/>
              </a:rPr>
              <a:t>Kontrasepsi mantap (kontap)</a:t>
            </a:r>
            <a:endParaRPr lang="en-US" sz="4800" b="1" dirty="0">
              <a:latin typeface="Bernard MT Condensed" panose="02050806060905020404" pitchFamily="18" charset="0"/>
            </a:endParaRPr>
          </a:p>
        </p:txBody>
      </p:sp>
      <p:sp>
        <p:nvSpPr>
          <p:cNvPr id="3" name="Content Placeholder 2"/>
          <p:cNvSpPr>
            <a:spLocks noGrp="1"/>
          </p:cNvSpPr>
          <p:nvPr>
            <p:ph idx="1"/>
          </p:nvPr>
        </p:nvSpPr>
        <p:spPr>
          <a:xfrm>
            <a:off x="304800" y="2438400"/>
            <a:ext cx="8534400" cy="3840163"/>
          </a:xfrm>
          <a:solidFill>
            <a:srgbClr val="FFCC99"/>
          </a:solidFill>
        </p:spPr>
        <p:txBody>
          <a:bodyPr>
            <a:normAutofit/>
          </a:bodyPr>
          <a:lstStyle/>
          <a:p>
            <a:r>
              <a:rPr lang="id-ID" sz="2800" dirty="0">
                <a:latin typeface="BatangChe" panose="02030609000101010101" pitchFamily="49" charset="-127"/>
                <a:ea typeface="BatangChe" panose="02030609000101010101" pitchFamily="49" charset="-127"/>
              </a:rPr>
              <a:t>suatu tindakan untuk membatasi keturunan dalam jangka waktu</a:t>
            </a:r>
            <a:r>
              <a:rPr lang="en-US" sz="2800" dirty="0">
                <a:latin typeface="BatangChe" panose="02030609000101010101" pitchFamily="49" charset="-127"/>
                <a:ea typeface="BatangChe" panose="02030609000101010101" pitchFamily="49" charset="-127"/>
              </a:rPr>
              <a:t> </a:t>
            </a:r>
            <a:r>
              <a:rPr lang="id-ID" sz="2800" dirty="0">
                <a:latin typeface="BatangChe" panose="02030609000101010101" pitchFamily="49" charset="-127"/>
                <a:ea typeface="BatangChe" panose="02030609000101010101" pitchFamily="49" charset="-127"/>
              </a:rPr>
              <a:t>yang tidak terbatas, </a:t>
            </a:r>
            <a:endParaRPr lang="en-US" sz="2800" dirty="0">
              <a:latin typeface="BatangChe" panose="02030609000101010101" pitchFamily="49" charset="-127"/>
              <a:ea typeface="BatangChe" panose="02030609000101010101" pitchFamily="49" charset="-127"/>
            </a:endParaRPr>
          </a:p>
          <a:p>
            <a:r>
              <a:rPr lang="id-ID" sz="2800" dirty="0">
                <a:latin typeface="BatangChe" panose="02030609000101010101" pitchFamily="49" charset="-127"/>
                <a:ea typeface="BatangChe" panose="02030609000101010101" pitchFamily="49" charset="-127"/>
              </a:rPr>
              <a:t>yang dilakukan terhadap salah seorang dari pasangan suami isteri</a:t>
            </a:r>
            <a:r>
              <a:rPr lang="en-US" sz="2800" dirty="0">
                <a:latin typeface="BatangChe" panose="02030609000101010101" pitchFamily="49" charset="-127"/>
                <a:ea typeface="BatangChe" panose="02030609000101010101" pitchFamily="49" charset="-127"/>
              </a:rPr>
              <a:t> </a:t>
            </a:r>
            <a:r>
              <a:rPr lang="id-ID" sz="2800" dirty="0">
                <a:latin typeface="BatangChe" panose="02030609000101010101" pitchFamily="49" charset="-127"/>
                <a:ea typeface="BatangChe" panose="02030609000101010101" pitchFamily="49" charset="-127"/>
              </a:rPr>
              <a:t>atas permintaan yang bersangkutan, secara mantap dan sukarela. </a:t>
            </a:r>
            <a:endParaRPr lang="en-US" sz="2800" dirty="0">
              <a:latin typeface="BatangChe" panose="02030609000101010101" pitchFamily="49" charset="-127"/>
              <a:ea typeface="BatangChe" panose="02030609000101010101" pitchFamily="49" charset="-127"/>
            </a:endParaRPr>
          </a:p>
          <a:p>
            <a:r>
              <a:rPr lang="id-ID" sz="2800" dirty="0">
                <a:latin typeface="BatangChe" panose="02030609000101010101" pitchFamily="49" charset="-127"/>
                <a:ea typeface="BatangChe" panose="02030609000101010101" pitchFamily="49" charset="-127"/>
              </a:rPr>
              <a:t>Kontap dapat diikuti baik oleh wanita</a:t>
            </a:r>
            <a:r>
              <a:rPr lang="en-US" sz="2800" dirty="0">
                <a:latin typeface="BatangChe" panose="02030609000101010101" pitchFamily="49" charset="-127"/>
                <a:ea typeface="BatangChe" panose="02030609000101010101" pitchFamily="49" charset="-127"/>
              </a:rPr>
              <a:t> </a:t>
            </a:r>
            <a:r>
              <a:rPr lang="id-ID" sz="2800" dirty="0">
                <a:latin typeface="BatangChe" panose="02030609000101010101" pitchFamily="49" charset="-127"/>
                <a:ea typeface="BatangChe" panose="02030609000101010101" pitchFamily="49" charset="-127"/>
              </a:rPr>
              <a:t>maupun pria.</a:t>
            </a:r>
            <a:endParaRPr lang="en-US" sz="2800" dirty="0">
              <a:latin typeface="BatangChe" panose="02030609000101010101" pitchFamily="49" charset="-127"/>
              <a:ea typeface="BatangChe" panose="02030609000101010101" pitchFamily="49" charset="-127"/>
            </a:endParaRPr>
          </a:p>
          <a:p>
            <a:endParaRPr lang="en-US" sz="2800" dirty="0">
              <a:latin typeface="BatangChe" panose="02030609000101010101" pitchFamily="49" charset="-127"/>
              <a:ea typeface="BatangChe" panose="02030609000101010101" pitchFamily="49" charset="-127"/>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0"/>
            <a:ext cx="8610600" cy="4191000"/>
          </a:xfrm>
        </p:spPr>
        <p:txBody>
          <a:bodyPr>
            <a:normAutofit fontScale="77500" lnSpcReduction="20000"/>
          </a:bodyPr>
          <a:lstStyle/>
          <a:p>
            <a:pPr marL="0" indent="0">
              <a:buNone/>
            </a:pPr>
            <a:r>
              <a:rPr lang="en-US" b="1" dirty="0" err="1"/>
              <a:t>Menurut</a:t>
            </a:r>
            <a:r>
              <a:rPr lang="en-US" b="1" dirty="0"/>
              <a:t> </a:t>
            </a:r>
            <a:r>
              <a:rPr lang="en-US" b="1" dirty="0" err="1"/>
              <a:t>Affandi</a:t>
            </a:r>
            <a:r>
              <a:rPr lang="en-US" b="1" dirty="0"/>
              <a:t> (2011), </a:t>
            </a:r>
            <a:r>
              <a:rPr lang="en-US" b="1" dirty="0" err="1"/>
              <a:t>syarat</a:t>
            </a:r>
            <a:r>
              <a:rPr lang="en-US" b="1" dirty="0"/>
              <a:t> </a:t>
            </a:r>
            <a:r>
              <a:rPr lang="en-US" b="1" dirty="0" err="1"/>
              <a:t>atau</a:t>
            </a:r>
            <a:r>
              <a:rPr lang="en-US" b="1" dirty="0"/>
              <a:t> </a:t>
            </a:r>
            <a:r>
              <a:rPr lang="en-US" b="1" dirty="0" err="1"/>
              <a:t>ketentuan</a:t>
            </a:r>
            <a:r>
              <a:rPr lang="en-US" b="1" dirty="0"/>
              <a:t>  </a:t>
            </a:r>
            <a:r>
              <a:rPr lang="en-US" b="1" dirty="0" err="1"/>
              <a:t>istri</a:t>
            </a:r>
            <a:r>
              <a:rPr lang="en-US" b="1" dirty="0"/>
              <a:t> </a:t>
            </a:r>
            <a:r>
              <a:rPr lang="en-US" b="1" dirty="0" err="1"/>
              <a:t>atau</a:t>
            </a:r>
            <a:r>
              <a:rPr lang="en-US" b="1" dirty="0"/>
              <a:t> </a:t>
            </a:r>
            <a:r>
              <a:rPr lang="en-US" b="1" dirty="0" err="1"/>
              <a:t>wanita</a:t>
            </a:r>
            <a:r>
              <a:rPr lang="en-US" b="1" dirty="0"/>
              <a:t> yang </a:t>
            </a:r>
            <a:r>
              <a:rPr lang="en-US" b="1" dirty="0" err="1"/>
              <a:t>bolehuntuk</a:t>
            </a:r>
            <a:r>
              <a:rPr lang="en-US" b="1" dirty="0"/>
              <a:t> </a:t>
            </a:r>
            <a:r>
              <a:rPr lang="en-US" b="1" dirty="0" err="1"/>
              <a:t>melakukan</a:t>
            </a:r>
            <a:r>
              <a:rPr lang="en-US" b="1" dirty="0"/>
              <a:t> MOW </a:t>
            </a:r>
            <a:r>
              <a:rPr lang="en-US" b="1" dirty="0" err="1"/>
              <a:t>yaitu</a:t>
            </a:r>
            <a:r>
              <a:rPr lang="en-US" b="1" dirty="0"/>
              <a:t> :</a:t>
            </a:r>
          </a:p>
          <a:p>
            <a:r>
              <a:rPr lang="en-US" dirty="0" err="1"/>
              <a:t>Usia</a:t>
            </a:r>
            <a:r>
              <a:rPr lang="en-US" dirty="0"/>
              <a:t> &gt; 26</a:t>
            </a:r>
          </a:p>
          <a:p>
            <a:r>
              <a:rPr lang="en-US" dirty="0" err="1"/>
              <a:t>Paritas</a:t>
            </a:r>
            <a:r>
              <a:rPr lang="en-US" dirty="0"/>
              <a:t> &gt;2</a:t>
            </a:r>
          </a:p>
          <a:p>
            <a:r>
              <a:rPr lang="en-US" dirty="0"/>
              <a:t>Yakin </a:t>
            </a:r>
            <a:r>
              <a:rPr lang="en-US" dirty="0" err="1"/>
              <a:t>telah</a:t>
            </a:r>
            <a:r>
              <a:rPr lang="en-US" dirty="0"/>
              <a:t> </a:t>
            </a:r>
            <a:r>
              <a:rPr lang="en-US" dirty="0" err="1"/>
              <a:t>mempunyai</a:t>
            </a:r>
            <a:r>
              <a:rPr lang="en-US" dirty="0"/>
              <a:t> </a:t>
            </a:r>
            <a:r>
              <a:rPr lang="en-US" dirty="0" err="1"/>
              <a:t>besar</a:t>
            </a:r>
            <a:r>
              <a:rPr lang="en-US" dirty="0"/>
              <a:t> </a:t>
            </a:r>
            <a:r>
              <a:rPr lang="en-US" dirty="0" err="1"/>
              <a:t>keluarga</a:t>
            </a:r>
            <a:r>
              <a:rPr lang="en-US" dirty="0"/>
              <a:t> yang </a:t>
            </a:r>
            <a:r>
              <a:rPr lang="en-US" dirty="0" err="1"/>
              <a:t>sesuai</a:t>
            </a:r>
            <a:r>
              <a:rPr lang="en-US" dirty="0"/>
              <a:t> </a:t>
            </a:r>
            <a:r>
              <a:rPr lang="en-US" dirty="0" err="1"/>
              <a:t>dengan</a:t>
            </a:r>
            <a:r>
              <a:rPr lang="en-US" dirty="0"/>
              <a:t> </a:t>
            </a:r>
            <a:r>
              <a:rPr lang="en-US" dirty="0" err="1"/>
              <a:t>kehendaknya</a:t>
            </a:r>
            <a:r>
              <a:rPr lang="en-US" dirty="0"/>
              <a:t>.</a:t>
            </a:r>
          </a:p>
          <a:p>
            <a:r>
              <a:rPr lang="en-US" dirty="0" err="1"/>
              <a:t>Pada</a:t>
            </a:r>
            <a:r>
              <a:rPr lang="en-US" dirty="0"/>
              <a:t> </a:t>
            </a:r>
            <a:r>
              <a:rPr lang="en-US" dirty="0" err="1"/>
              <a:t>kehamilannya</a:t>
            </a:r>
            <a:r>
              <a:rPr lang="en-US" dirty="0"/>
              <a:t> </a:t>
            </a:r>
            <a:r>
              <a:rPr lang="en-US" dirty="0" err="1"/>
              <a:t>akan</a:t>
            </a:r>
            <a:r>
              <a:rPr lang="en-US" dirty="0"/>
              <a:t> </a:t>
            </a:r>
            <a:r>
              <a:rPr lang="en-US" dirty="0" err="1"/>
              <a:t>menimbulkan</a:t>
            </a:r>
            <a:r>
              <a:rPr lang="en-US" dirty="0"/>
              <a:t> </a:t>
            </a:r>
            <a:r>
              <a:rPr lang="en-US" dirty="0" err="1"/>
              <a:t>risiko</a:t>
            </a:r>
            <a:r>
              <a:rPr lang="en-US" dirty="0"/>
              <a:t> </a:t>
            </a:r>
            <a:r>
              <a:rPr lang="en-US" dirty="0" err="1"/>
              <a:t>kesehatan</a:t>
            </a:r>
            <a:r>
              <a:rPr lang="en-US" dirty="0"/>
              <a:t> yang </a:t>
            </a:r>
            <a:r>
              <a:rPr lang="en-US" dirty="0" err="1"/>
              <a:t>serius</a:t>
            </a:r>
            <a:r>
              <a:rPr lang="en-US" dirty="0"/>
              <a:t>.</a:t>
            </a:r>
          </a:p>
          <a:p>
            <a:r>
              <a:rPr lang="en-US" dirty="0" err="1"/>
              <a:t>Pasca</a:t>
            </a:r>
            <a:r>
              <a:rPr lang="en-US" dirty="0"/>
              <a:t> </a:t>
            </a:r>
            <a:r>
              <a:rPr lang="en-US" dirty="0" err="1"/>
              <a:t>persalinan</a:t>
            </a:r>
            <a:endParaRPr lang="en-US" dirty="0"/>
          </a:p>
          <a:p>
            <a:r>
              <a:rPr lang="en-US" dirty="0" err="1"/>
              <a:t>Pasca</a:t>
            </a:r>
            <a:r>
              <a:rPr lang="en-US" dirty="0"/>
              <a:t> </a:t>
            </a:r>
            <a:r>
              <a:rPr lang="en-US" dirty="0" err="1"/>
              <a:t>keguguran</a:t>
            </a:r>
            <a:endParaRPr lang="en-US" dirty="0"/>
          </a:p>
          <a:p>
            <a:r>
              <a:rPr lang="en-US" dirty="0" err="1"/>
              <a:t>Paham</a:t>
            </a:r>
            <a:r>
              <a:rPr lang="en-US" dirty="0"/>
              <a:t> </a:t>
            </a:r>
            <a:r>
              <a:rPr lang="en-US" dirty="0" err="1"/>
              <a:t>dan</a:t>
            </a:r>
            <a:r>
              <a:rPr lang="en-US" dirty="0"/>
              <a:t> </a:t>
            </a:r>
            <a:r>
              <a:rPr lang="en-US" dirty="0" err="1"/>
              <a:t>secara</a:t>
            </a:r>
            <a:r>
              <a:rPr lang="en-US" dirty="0"/>
              <a:t> </a:t>
            </a:r>
            <a:r>
              <a:rPr lang="en-US" dirty="0" err="1"/>
              <a:t>sukarela</a:t>
            </a:r>
            <a:r>
              <a:rPr lang="en-US" dirty="0"/>
              <a:t> </a:t>
            </a:r>
            <a:r>
              <a:rPr lang="en-US" dirty="0" err="1"/>
              <a:t>setuju</a:t>
            </a:r>
            <a:r>
              <a:rPr lang="en-US" dirty="0"/>
              <a:t> </a:t>
            </a:r>
            <a:r>
              <a:rPr lang="en-US" dirty="0" err="1"/>
              <a:t>dengan</a:t>
            </a:r>
            <a:r>
              <a:rPr lang="en-US" dirty="0"/>
              <a:t> </a:t>
            </a:r>
            <a:r>
              <a:rPr lang="en-US" dirty="0" err="1"/>
              <a:t>prosedur</a:t>
            </a:r>
            <a:r>
              <a:rPr lang="en-US" dirty="0"/>
              <a:t> </a:t>
            </a:r>
            <a:r>
              <a:rPr lang="en-US" dirty="0" err="1"/>
              <a:t>ini</a:t>
            </a:r>
            <a:endParaRPr lang="en-US" dirty="0"/>
          </a:p>
          <a:p>
            <a:pPr marL="0" indent="0">
              <a:buNone/>
            </a:pPr>
            <a:endParaRPr lang="en-US" dirty="0"/>
          </a:p>
        </p:txBody>
      </p:sp>
      <p:sp>
        <p:nvSpPr>
          <p:cNvPr id="6" name="Oval 5"/>
          <p:cNvSpPr/>
          <p:nvPr/>
        </p:nvSpPr>
        <p:spPr>
          <a:xfrm>
            <a:off x="1981200" y="609600"/>
            <a:ext cx="6553200" cy="106680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buNone/>
            </a:pPr>
            <a:r>
              <a:rPr lang="en-US" sz="2400" b="1" dirty="0"/>
              <a:t>	</a:t>
            </a:r>
            <a:r>
              <a:rPr lang="en-US" sz="2400" b="1" dirty="0" err="1"/>
              <a:t>Indikasi</a:t>
            </a:r>
            <a:r>
              <a:rPr lang="en-US" sz="2400" b="1" dirty="0"/>
              <a:t> </a:t>
            </a:r>
            <a:r>
              <a:rPr lang="id-ID" sz="2400" b="1" dirty="0"/>
              <a:t>MOW ( Tubektomi )</a:t>
            </a:r>
            <a:endParaRPr lang="en-US" sz="2400" dirty="0"/>
          </a:p>
        </p:txBody>
      </p:sp>
    </p:spTree>
    <p:extLst>
      <p:ext uri="{BB962C8B-B14F-4D97-AF65-F5344CB8AC3E}">
        <p14:creationId xmlns:p14="http://schemas.microsoft.com/office/powerpoint/2010/main" val="430520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438400"/>
            <a:ext cx="8686800" cy="3916363"/>
          </a:xfrm>
        </p:spPr>
        <p:txBody>
          <a:bodyPr>
            <a:normAutofit fontScale="85000" lnSpcReduction="20000"/>
          </a:bodyPr>
          <a:lstStyle/>
          <a:p>
            <a:pPr marL="0" indent="0">
              <a:buNone/>
            </a:pPr>
            <a:r>
              <a:rPr lang="en-US" b="1" dirty="0" err="1"/>
              <a:t>Menurut</a:t>
            </a:r>
            <a:r>
              <a:rPr lang="en-US" b="1" dirty="0"/>
              <a:t> </a:t>
            </a:r>
            <a:r>
              <a:rPr lang="en-US" b="1" dirty="0" err="1"/>
              <a:t>Affandi</a:t>
            </a:r>
            <a:r>
              <a:rPr lang="en-US" b="1" dirty="0"/>
              <a:t> (2011), </a:t>
            </a:r>
            <a:r>
              <a:rPr lang="en-US" b="1" dirty="0" err="1"/>
              <a:t>syarat</a:t>
            </a:r>
            <a:r>
              <a:rPr lang="en-US" b="1" dirty="0"/>
              <a:t> </a:t>
            </a:r>
            <a:r>
              <a:rPr lang="en-US" b="1" dirty="0" err="1"/>
              <a:t>atau</a:t>
            </a:r>
            <a:r>
              <a:rPr lang="en-US" b="1" dirty="0"/>
              <a:t> </a:t>
            </a:r>
            <a:r>
              <a:rPr lang="en-US" b="1" dirty="0" err="1"/>
              <a:t>ketentuan</a:t>
            </a:r>
            <a:r>
              <a:rPr lang="en-US" b="1" dirty="0"/>
              <a:t> yang </a:t>
            </a:r>
            <a:r>
              <a:rPr lang="en-US" b="1" dirty="0" err="1"/>
              <a:t>tidak</a:t>
            </a:r>
            <a:r>
              <a:rPr lang="en-US" b="1" dirty="0"/>
              <a:t> </a:t>
            </a:r>
            <a:r>
              <a:rPr lang="en-US" b="1" dirty="0" err="1"/>
              <a:t>boleh</a:t>
            </a:r>
            <a:r>
              <a:rPr lang="en-US" b="1" dirty="0"/>
              <a:t> </a:t>
            </a:r>
            <a:r>
              <a:rPr lang="en-US" b="1" dirty="0" err="1"/>
              <a:t>istri</a:t>
            </a:r>
            <a:r>
              <a:rPr lang="en-US" b="1" dirty="0"/>
              <a:t> </a:t>
            </a:r>
            <a:r>
              <a:rPr lang="en-US" b="1" dirty="0" err="1"/>
              <a:t>atau</a:t>
            </a:r>
            <a:r>
              <a:rPr lang="en-US" b="1" dirty="0"/>
              <a:t> </a:t>
            </a:r>
            <a:r>
              <a:rPr lang="en-US" b="1" dirty="0" err="1"/>
              <a:t>wanita</a:t>
            </a:r>
            <a:r>
              <a:rPr lang="en-US" b="1" dirty="0"/>
              <a:t> </a:t>
            </a:r>
            <a:r>
              <a:rPr lang="en-US" b="1" dirty="0" err="1"/>
              <a:t>untuk</a:t>
            </a:r>
            <a:r>
              <a:rPr lang="en-US" b="1" dirty="0"/>
              <a:t> </a:t>
            </a:r>
            <a:r>
              <a:rPr lang="en-US" b="1" dirty="0" err="1"/>
              <a:t>melakukan</a:t>
            </a:r>
            <a:r>
              <a:rPr lang="en-US" b="1" dirty="0"/>
              <a:t> MOW </a:t>
            </a:r>
            <a:r>
              <a:rPr lang="en-US" b="1" dirty="0" err="1"/>
              <a:t>yaitu</a:t>
            </a:r>
            <a:r>
              <a:rPr lang="en-US" b="1" dirty="0"/>
              <a:t> :</a:t>
            </a:r>
          </a:p>
          <a:p>
            <a:r>
              <a:rPr lang="en-US" dirty="0" err="1"/>
              <a:t>Hamil</a:t>
            </a:r>
            <a:r>
              <a:rPr lang="en-US" dirty="0"/>
              <a:t> (</a:t>
            </a:r>
            <a:r>
              <a:rPr lang="en-US" dirty="0" err="1"/>
              <a:t>sudah</a:t>
            </a:r>
            <a:r>
              <a:rPr lang="en-US" dirty="0"/>
              <a:t> </a:t>
            </a:r>
            <a:r>
              <a:rPr lang="en-US" dirty="0" err="1"/>
              <a:t>terdeteksi</a:t>
            </a:r>
            <a:r>
              <a:rPr lang="en-US" dirty="0"/>
              <a:t> </a:t>
            </a:r>
            <a:r>
              <a:rPr lang="en-US" dirty="0" err="1"/>
              <a:t>atau</a:t>
            </a:r>
            <a:r>
              <a:rPr lang="en-US" dirty="0"/>
              <a:t> </a:t>
            </a:r>
            <a:r>
              <a:rPr lang="en-US" dirty="0" err="1"/>
              <a:t>dicurigai</a:t>
            </a:r>
            <a:r>
              <a:rPr lang="en-US" dirty="0"/>
              <a:t>)</a:t>
            </a:r>
          </a:p>
          <a:p>
            <a:r>
              <a:rPr lang="en-US" dirty="0" err="1"/>
              <a:t>Perdarahan</a:t>
            </a:r>
            <a:r>
              <a:rPr lang="en-US" dirty="0"/>
              <a:t> </a:t>
            </a:r>
            <a:r>
              <a:rPr lang="en-US" dirty="0" err="1"/>
              <a:t>pervagilam</a:t>
            </a:r>
            <a:r>
              <a:rPr lang="en-US" dirty="0"/>
              <a:t> yang </a:t>
            </a:r>
            <a:r>
              <a:rPr lang="en-US" dirty="0" err="1"/>
              <a:t>belum</a:t>
            </a:r>
            <a:r>
              <a:rPr lang="en-US" dirty="0"/>
              <a:t> </a:t>
            </a:r>
            <a:r>
              <a:rPr lang="en-US" dirty="0" err="1"/>
              <a:t>terjelaskan</a:t>
            </a:r>
            <a:endParaRPr lang="en-US" dirty="0"/>
          </a:p>
          <a:p>
            <a:r>
              <a:rPr lang="en-US" dirty="0" err="1"/>
              <a:t>Infeksi</a:t>
            </a:r>
            <a:r>
              <a:rPr lang="en-US" dirty="0"/>
              <a:t> </a:t>
            </a:r>
            <a:r>
              <a:rPr lang="en-US" dirty="0" err="1"/>
              <a:t>sistemik</a:t>
            </a:r>
            <a:r>
              <a:rPr lang="en-US" dirty="0"/>
              <a:t> </a:t>
            </a:r>
            <a:r>
              <a:rPr lang="en-US" dirty="0" err="1"/>
              <a:t>atau</a:t>
            </a:r>
            <a:r>
              <a:rPr lang="en-US" dirty="0"/>
              <a:t> </a:t>
            </a:r>
            <a:r>
              <a:rPr lang="en-US" dirty="0" err="1"/>
              <a:t>pelvik</a:t>
            </a:r>
            <a:r>
              <a:rPr lang="en-US" dirty="0"/>
              <a:t> yang </a:t>
            </a:r>
            <a:r>
              <a:rPr lang="en-US" dirty="0" err="1"/>
              <a:t>akut</a:t>
            </a:r>
            <a:endParaRPr lang="en-US" dirty="0"/>
          </a:p>
          <a:p>
            <a:r>
              <a:rPr lang="en-US" dirty="0" err="1"/>
              <a:t>Tidak</a:t>
            </a:r>
            <a:r>
              <a:rPr lang="en-US" dirty="0"/>
              <a:t> </a:t>
            </a:r>
            <a:r>
              <a:rPr lang="en-US" dirty="0" err="1"/>
              <a:t>boleh</a:t>
            </a:r>
            <a:r>
              <a:rPr lang="en-US" dirty="0"/>
              <a:t> </a:t>
            </a:r>
            <a:r>
              <a:rPr lang="en-US" dirty="0" err="1"/>
              <a:t>menjalani</a:t>
            </a:r>
            <a:r>
              <a:rPr lang="en-US" dirty="0"/>
              <a:t> proses </a:t>
            </a:r>
            <a:r>
              <a:rPr lang="en-US" dirty="0" err="1"/>
              <a:t>pembedahan</a:t>
            </a:r>
            <a:endParaRPr lang="en-US" dirty="0"/>
          </a:p>
          <a:p>
            <a:r>
              <a:rPr lang="en-US" dirty="0" err="1"/>
              <a:t>Kurang</a:t>
            </a:r>
            <a:r>
              <a:rPr lang="en-US" dirty="0"/>
              <a:t> </a:t>
            </a:r>
            <a:r>
              <a:rPr lang="en-US" dirty="0" err="1"/>
              <a:t>pasti</a:t>
            </a:r>
            <a:r>
              <a:rPr lang="en-US" dirty="0"/>
              <a:t> </a:t>
            </a:r>
            <a:r>
              <a:rPr lang="en-US" dirty="0" err="1"/>
              <a:t>mengenai</a:t>
            </a:r>
            <a:r>
              <a:rPr lang="en-US" dirty="0"/>
              <a:t> </a:t>
            </a:r>
            <a:r>
              <a:rPr lang="en-US" dirty="0" err="1"/>
              <a:t>keinginannya</a:t>
            </a:r>
            <a:r>
              <a:rPr lang="en-US" dirty="0"/>
              <a:t> </a:t>
            </a:r>
            <a:r>
              <a:rPr lang="en-US" dirty="0" err="1"/>
              <a:t>untuk</a:t>
            </a:r>
            <a:r>
              <a:rPr lang="en-US" dirty="0"/>
              <a:t> </a:t>
            </a:r>
            <a:r>
              <a:rPr lang="en-US" dirty="0" err="1"/>
              <a:t>fertilitas</a:t>
            </a:r>
            <a:r>
              <a:rPr lang="en-US" dirty="0"/>
              <a:t> di masa </a:t>
            </a:r>
            <a:r>
              <a:rPr lang="en-US" dirty="0" err="1"/>
              <a:t>depan</a:t>
            </a:r>
            <a:endParaRPr lang="en-US" dirty="0"/>
          </a:p>
          <a:p>
            <a:r>
              <a:rPr lang="en-US" dirty="0" err="1"/>
              <a:t>Belum</a:t>
            </a:r>
            <a:r>
              <a:rPr lang="en-US" dirty="0"/>
              <a:t> </a:t>
            </a:r>
            <a:r>
              <a:rPr lang="en-US" dirty="0" err="1"/>
              <a:t>memberikan</a:t>
            </a:r>
            <a:r>
              <a:rPr lang="en-US" dirty="0"/>
              <a:t> </a:t>
            </a:r>
            <a:r>
              <a:rPr lang="en-US" dirty="0" err="1"/>
              <a:t>persetujuan</a:t>
            </a:r>
            <a:r>
              <a:rPr lang="en-US" dirty="0"/>
              <a:t> </a:t>
            </a:r>
            <a:r>
              <a:rPr lang="en-US" dirty="0" err="1"/>
              <a:t>tertulis</a:t>
            </a:r>
            <a:endParaRPr lang="en-US" dirty="0"/>
          </a:p>
          <a:p>
            <a:endParaRPr lang="en-US" dirty="0"/>
          </a:p>
        </p:txBody>
      </p:sp>
      <p:sp>
        <p:nvSpPr>
          <p:cNvPr id="4" name="Title 3"/>
          <p:cNvSpPr>
            <a:spLocks noGrp="1"/>
          </p:cNvSpPr>
          <p:nvPr>
            <p:ph type="title"/>
          </p:nvPr>
        </p:nvSpPr>
        <p:spPr>
          <a:xfrm>
            <a:off x="2133600" y="609600"/>
            <a:ext cx="6553200" cy="808038"/>
          </a:xfrm>
        </p:spPr>
        <p:txBody>
          <a:bodyPr>
            <a:normAutofit/>
          </a:bodyPr>
          <a:lstStyle/>
          <a:p>
            <a:r>
              <a:rPr lang="en-US" sz="2800" dirty="0" err="1">
                <a:latin typeface="Aharoni" panose="02010803020104030203" pitchFamily="2" charset="-79"/>
                <a:cs typeface="Aharoni" panose="02010803020104030203" pitchFamily="2" charset="-79"/>
              </a:rPr>
              <a:t>Kontra</a:t>
            </a:r>
            <a:r>
              <a:rPr lang="en-US" sz="2800" dirty="0">
                <a:latin typeface="Aharoni" panose="02010803020104030203" pitchFamily="2" charset="-79"/>
                <a:cs typeface="Aharoni" panose="02010803020104030203" pitchFamily="2" charset="-79"/>
              </a:rPr>
              <a:t> </a:t>
            </a:r>
            <a:r>
              <a:rPr lang="en-US" sz="2800" dirty="0" err="1">
                <a:latin typeface="Aharoni" panose="02010803020104030203" pitchFamily="2" charset="-79"/>
                <a:cs typeface="Aharoni" panose="02010803020104030203" pitchFamily="2" charset="-79"/>
              </a:rPr>
              <a:t>indikasi</a:t>
            </a:r>
            <a:r>
              <a:rPr lang="en-US" sz="2800" dirty="0">
                <a:latin typeface="Aharoni" panose="02010803020104030203" pitchFamily="2" charset="-79"/>
                <a:cs typeface="Aharoni" panose="02010803020104030203" pitchFamily="2" charset="-79"/>
              </a:rPr>
              <a:t> </a:t>
            </a:r>
            <a:r>
              <a:rPr lang="en-US" sz="2800" dirty="0" err="1">
                <a:latin typeface="Aharoni" panose="02010803020104030203" pitchFamily="2" charset="-79"/>
                <a:cs typeface="Aharoni" panose="02010803020104030203" pitchFamily="2" charset="-79"/>
              </a:rPr>
              <a:t>tubektomi</a:t>
            </a:r>
            <a:endParaRPr lang="en-US" sz="28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333382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133600"/>
            <a:ext cx="9372600" cy="5029200"/>
          </a:xfrm>
        </p:spPr>
        <p:txBody>
          <a:bodyPr>
            <a:noAutofit/>
          </a:bodyPr>
          <a:lstStyle/>
          <a:p>
            <a:pPr>
              <a:buNone/>
            </a:pPr>
            <a:r>
              <a:rPr lang="en-US" sz="1800" b="1" dirty="0">
                <a:solidFill>
                  <a:srgbClr val="FF0000"/>
                </a:solidFill>
                <a:latin typeface="BatangChe" panose="02030609000101010101" pitchFamily="49" charset="-127"/>
                <a:ea typeface="BatangChe" panose="02030609000101010101" pitchFamily="49" charset="-127"/>
              </a:rPr>
              <a:t>1. </a:t>
            </a:r>
            <a:r>
              <a:rPr lang="id-ID" sz="1800" b="1" dirty="0">
                <a:solidFill>
                  <a:srgbClr val="FF0000"/>
                </a:solidFill>
                <a:latin typeface="BatangChe" panose="02030609000101010101" pitchFamily="49" charset="-127"/>
                <a:ea typeface="BatangChe" panose="02030609000101010101" pitchFamily="49" charset="-127"/>
              </a:rPr>
              <a:t>Penyinaran</a:t>
            </a:r>
            <a:endParaRPr lang="en-US" sz="1800" b="1" dirty="0">
              <a:solidFill>
                <a:srgbClr val="FF0000"/>
              </a:solidFill>
              <a:latin typeface="BatangChe" panose="02030609000101010101" pitchFamily="49" charset="-127"/>
              <a:ea typeface="BatangChe" panose="02030609000101010101" pitchFamily="49" charset="-127"/>
            </a:endParaRPr>
          </a:p>
          <a:p>
            <a:pPr>
              <a:buNone/>
            </a:pPr>
            <a:r>
              <a:rPr lang="id-ID" sz="1800" dirty="0">
                <a:latin typeface="BatangChe" panose="02030609000101010101" pitchFamily="49" charset="-127"/>
                <a:ea typeface="BatangChe" panose="02030609000101010101" pitchFamily="49" charset="-127"/>
              </a:rPr>
              <a:t>Penggunaan sinar LASER untuk oklusi tuba.</a:t>
            </a:r>
            <a:endParaRPr lang="en-US" sz="1800" dirty="0">
              <a:latin typeface="BatangChe" panose="02030609000101010101" pitchFamily="49" charset="-127"/>
              <a:ea typeface="BatangChe" panose="02030609000101010101" pitchFamily="49" charset="-127"/>
            </a:endParaRPr>
          </a:p>
          <a:p>
            <a:pPr>
              <a:buNone/>
            </a:pPr>
            <a:r>
              <a:rPr lang="id-ID" sz="1800" dirty="0">
                <a:latin typeface="BatangChe" panose="02030609000101010101" pitchFamily="49" charset="-127"/>
                <a:ea typeface="BatangChe" panose="02030609000101010101" pitchFamily="49" charset="-127"/>
              </a:rPr>
              <a:t> </a:t>
            </a:r>
            <a:endParaRPr lang="en-US" sz="1800" dirty="0">
              <a:latin typeface="BatangChe" panose="02030609000101010101" pitchFamily="49" charset="-127"/>
              <a:ea typeface="BatangChe" panose="02030609000101010101" pitchFamily="49" charset="-127"/>
            </a:endParaRPr>
          </a:p>
          <a:p>
            <a:pPr>
              <a:buNone/>
            </a:pPr>
            <a:r>
              <a:rPr lang="id-ID" sz="1800" b="1" dirty="0">
                <a:latin typeface="BatangChe" panose="02030609000101010101" pitchFamily="49" charset="-127"/>
                <a:ea typeface="BatangChe" panose="02030609000101010101" pitchFamily="49" charset="-127"/>
              </a:rPr>
              <a:t>Keuntungan:</a:t>
            </a:r>
            <a:endParaRPr lang="en-US" sz="1800" b="1" dirty="0">
              <a:latin typeface="BatangChe" panose="02030609000101010101" pitchFamily="49" charset="-127"/>
              <a:ea typeface="BatangChe" panose="02030609000101010101" pitchFamily="49" charset="-127"/>
            </a:endParaRPr>
          </a:p>
          <a:p>
            <a:pPr>
              <a:buNone/>
            </a:pPr>
            <a:r>
              <a:rPr lang="id-ID" sz="1800" dirty="0">
                <a:latin typeface="BatangChe" panose="02030609000101010101" pitchFamily="49" charset="-127"/>
                <a:ea typeface="BatangChe" panose="02030609000101010101" pitchFamily="49" charset="-127"/>
              </a:rPr>
              <a:t>   a)      Kerusakan tuba falopii terbatas </a:t>
            </a:r>
            <a:endParaRPr lang="en-US" sz="1800" dirty="0">
              <a:latin typeface="BatangChe" panose="02030609000101010101" pitchFamily="49" charset="-127"/>
              <a:ea typeface="BatangChe" panose="02030609000101010101" pitchFamily="49" charset="-127"/>
            </a:endParaRPr>
          </a:p>
          <a:p>
            <a:pPr>
              <a:buNone/>
            </a:pPr>
            <a:r>
              <a:rPr lang="id-ID" sz="1800" dirty="0">
                <a:latin typeface="BatangChe" panose="02030609000101010101" pitchFamily="49" charset="-127"/>
                <a:ea typeface="BatangChe" panose="02030609000101010101" pitchFamily="49" charset="-127"/>
              </a:rPr>
              <a:t>   b)      Morbiditas rendah</a:t>
            </a:r>
            <a:endParaRPr lang="en-US" sz="1800" dirty="0">
              <a:latin typeface="BatangChe" panose="02030609000101010101" pitchFamily="49" charset="-127"/>
              <a:ea typeface="BatangChe" panose="02030609000101010101" pitchFamily="49" charset="-127"/>
            </a:endParaRPr>
          </a:p>
          <a:p>
            <a:pPr>
              <a:buNone/>
            </a:pPr>
            <a:r>
              <a:rPr lang="id-ID" sz="1800" dirty="0">
                <a:latin typeface="BatangChe" panose="02030609000101010101" pitchFamily="49" charset="-127"/>
                <a:ea typeface="BatangChe" panose="02030609000101010101" pitchFamily="49" charset="-127"/>
              </a:rPr>
              <a:t>   c)      Dapat dikerjakan dengan laparoskopi histeroskopi atau laparatomi</a:t>
            </a:r>
            <a:endParaRPr lang="en-US" sz="1800" dirty="0">
              <a:latin typeface="BatangChe" panose="02030609000101010101" pitchFamily="49" charset="-127"/>
              <a:ea typeface="BatangChe" panose="02030609000101010101" pitchFamily="49" charset="-127"/>
            </a:endParaRPr>
          </a:p>
          <a:p>
            <a:pPr>
              <a:buNone/>
            </a:pPr>
            <a:r>
              <a:rPr lang="id-ID" sz="1800" dirty="0">
                <a:latin typeface="BatangChe" panose="02030609000101010101" pitchFamily="49" charset="-127"/>
                <a:ea typeface="BatangChe" panose="02030609000101010101" pitchFamily="49" charset="-127"/>
              </a:rPr>
              <a:t> </a:t>
            </a:r>
            <a:endParaRPr lang="en-US" sz="1800" dirty="0">
              <a:latin typeface="BatangChe" panose="02030609000101010101" pitchFamily="49" charset="-127"/>
              <a:ea typeface="BatangChe" panose="02030609000101010101" pitchFamily="49" charset="-127"/>
            </a:endParaRPr>
          </a:p>
          <a:p>
            <a:pPr>
              <a:buNone/>
            </a:pPr>
            <a:r>
              <a:rPr lang="id-ID" sz="1800" b="1" dirty="0">
                <a:latin typeface="BatangChe" panose="02030609000101010101" pitchFamily="49" charset="-127"/>
                <a:ea typeface="BatangChe" panose="02030609000101010101" pitchFamily="49" charset="-127"/>
              </a:rPr>
              <a:t>Kerugian:</a:t>
            </a:r>
            <a:endParaRPr lang="en-US" sz="1800" b="1" dirty="0">
              <a:latin typeface="BatangChe" panose="02030609000101010101" pitchFamily="49" charset="-127"/>
              <a:ea typeface="BatangChe" panose="02030609000101010101" pitchFamily="49" charset="-127"/>
            </a:endParaRPr>
          </a:p>
          <a:p>
            <a:pPr>
              <a:buNone/>
            </a:pPr>
            <a:r>
              <a:rPr lang="id-ID" sz="1800" dirty="0">
                <a:latin typeface="BatangChe" panose="02030609000101010101" pitchFamily="49" charset="-127"/>
                <a:ea typeface="BatangChe" panose="02030609000101010101" pitchFamily="49" charset="-127"/>
              </a:rPr>
              <a:t>   a)      Memerlukan peralatan yang mahal </a:t>
            </a:r>
            <a:endParaRPr lang="en-US" sz="1800" dirty="0">
              <a:latin typeface="BatangChe" panose="02030609000101010101" pitchFamily="49" charset="-127"/>
              <a:ea typeface="BatangChe" panose="02030609000101010101" pitchFamily="49" charset="-127"/>
            </a:endParaRPr>
          </a:p>
          <a:p>
            <a:pPr>
              <a:buNone/>
            </a:pPr>
            <a:r>
              <a:rPr lang="id-ID" sz="1800" dirty="0">
                <a:latin typeface="BatangChe" panose="02030609000101010101" pitchFamily="49" charset="-127"/>
                <a:ea typeface="BatangChe" panose="02030609000101010101" pitchFamily="49" charset="-127"/>
              </a:rPr>
              <a:t>   b)      Memerlukan latihan khusus</a:t>
            </a:r>
            <a:endParaRPr lang="en-US" sz="1800" dirty="0">
              <a:latin typeface="BatangChe" panose="02030609000101010101" pitchFamily="49" charset="-127"/>
              <a:ea typeface="BatangChe" panose="02030609000101010101" pitchFamily="49" charset="-127"/>
            </a:endParaRPr>
          </a:p>
          <a:p>
            <a:pPr>
              <a:buNone/>
            </a:pPr>
            <a:r>
              <a:rPr lang="id-ID" sz="1800" dirty="0">
                <a:latin typeface="BatangChe" panose="02030609000101010101" pitchFamily="49" charset="-127"/>
                <a:ea typeface="BatangChe" panose="02030609000101010101" pitchFamily="49" charset="-127"/>
              </a:rPr>
              <a:t>   c)      Belum ditentukan standardisasi prosedur ini</a:t>
            </a:r>
            <a:endParaRPr lang="en-US" sz="1800" dirty="0">
              <a:latin typeface="BatangChe" panose="02030609000101010101" pitchFamily="49" charset="-127"/>
              <a:ea typeface="BatangChe" panose="02030609000101010101" pitchFamily="49" charset="-127"/>
            </a:endParaRPr>
          </a:p>
          <a:p>
            <a:pPr>
              <a:buNone/>
            </a:pPr>
            <a:r>
              <a:rPr lang="id-ID" sz="1800" dirty="0">
                <a:latin typeface="BatangChe" panose="02030609000101010101" pitchFamily="49" charset="-127"/>
                <a:ea typeface="BatangChe" panose="02030609000101010101" pitchFamily="49" charset="-127"/>
              </a:rPr>
              <a:t>   d)     Potensi reversibilitas belum diketahui </a:t>
            </a:r>
            <a:endParaRPr lang="en-US" sz="1800" dirty="0">
              <a:latin typeface="BatangChe" panose="02030609000101010101" pitchFamily="49" charset="-127"/>
              <a:ea typeface="BatangChe" panose="02030609000101010101" pitchFamily="49" charset="-127"/>
            </a:endParaRPr>
          </a:p>
          <a:p>
            <a:pPr>
              <a:buNone/>
            </a:pPr>
            <a:endParaRPr lang="en-US" sz="1800" dirty="0">
              <a:latin typeface="BatangChe" panose="02030609000101010101" pitchFamily="49" charset="-127"/>
              <a:ea typeface="BatangChe" panose="02030609000101010101" pitchFamily="49" charset="-127"/>
            </a:endParaRPr>
          </a:p>
        </p:txBody>
      </p:sp>
      <p:sp>
        <p:nvSpPr>
          <p:cNvPr id="4" name="Rectangle 3"/>
          <p:cNvSpPr/>
          <p:nvPr/>
        </p:nvSpPr>
        <p:spPr>
          <a:xfrm>
            <a:off x="2590800" y="791497"/>
            <a:ext cx="4419600" cy="6096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sz="3600" dirty="0">
                <a:latin typeface="Bernard MT Condensed" panose="02050806060905020404" pitchFamily="18" charset="0"/>
              </a:rPr>
              <a:t>Teknik </a:t>
            </a:r>
            <a:endParaRPr lang="en-US" sz="3600" dirty="0">
              <a:latin typeface="Bernard MT Condensed" panose="020508060609050204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0000"/>
                </a:solidFill>
                <a:latin typeface="Bernard MT Condensed" panose="02050806060905020404" pitchFamily="18" charset="0"/>
              </a:rPr>
              <a:t>2. </a:t>
            </a:r>
            <a:r>
              <a:rPr lang="id-ID" dirty="0">
                <a:solidFill>
                  <a:srgbClr val="FF0000"/>
                </a:solidFill>
                <a:latin typeface="Bernard MT Condensed" panose="02050806060905020404" pitchFamily="18" charset="0"/>
              </a:rPr>
              <a:t>Operatif </a:t>
            </a:r>
            <a:endParaRPr lang="en-US" dirty="0">
              <a:solidFill>
                <a:srgbClr val="FF0000"/>
              </a:solidFill>
              <a:latin typeface="Bernard MT Condensed" panose="02050806060905020404" pitchFamily="18" charset="0"/>
            </a:endParaRPr>
          </a:p>
        </p:txBody>
      </p:sp>
      <p:sp>
        <p:nvSpPr>
          <p:cNvPr id="3" name="Content Placeholder 2"/>
          <p:cNvSpPr>
            <a:spLocks noGrp="1"/>
          </p:cNvSpPr>
          <p:nvPr>
            <p:ph idx="1"/>
          </p:nvPr>
        </p:nvSpPr>
        <p:spPr>
          <a:xfrm>
            <a:off x="304800" y="2209800"/>
            <a:ext cx="8610600" cy="4525963"/>
          </a:xfrm>
        </p:spPr>
        <p:txBody>
          <a:bodyPr>
            <a:normAutofit fontScale="92500" lnSpcReduction="20000"/>
          </a:bodyPr>
          <a:lstStyle/>
          <a:p>
            <a:pPr>
              <a:buNone/>
            </a:pPr>
            <a:r>
              <a:rPr lang="id-ID" dirty="0">
                <a:latin typeface="BatangChe" panose="02030609000101010101" pitchFamily="49" charset="-127"/>
                <a:ea typeface="BatangChe" panose="02030609000101010101" pitchFamily="49" charset="-127"/>
              </a:rPr>
              <a:t>Dapat dilakukan dengan 3 cara :</a:t>
            </a:r>
            <a:endParaRPr lang="en-US" dirty="0">
              <a:latin typeface="BatangChe" panose="02030609000101010101" pitchFamily="49" charset="-127"/>
              <a:ea typeface="BatangChe" panose="02030609000101010101" pitchFamily="49" charset="-127"/>
            </a:endParaRPr>
          </a:p>
          <a:p>
            <a:pPr>
              <a:buNone/>
            </a:pPr>
            <a:r>
              <a:rPr lang="id-ID" b="1" dirty="0">
                <a:latin typeface="BatangChe" panose="02030609000101010101" pitchFamily="49" charset="-127"/>
                <a:ea typeface="BatangChe" panose="02030609000101010101" pitchFamily="49" charset="-127"/>
              </a:rPr>
              <a:t>1</a:t>
            </a:r>
            <a:r>
              <a:rPr lang="en-US" b="1" dirty="0">
                <a:latin typeface="BatangChe" panose="02030609000101010101" pitchFamily="49" charset="-127"/>
                <a:ea typeface="BatangChe" panose="02030609000101010101" pitchFamily="49" charset="-127"/>
              </a:rPr>
              <a:t>.</a:t>
            </a:r>
            <a:r>
              <a:rPr lang="id-ID" b="1" dirty="0">
                <a:latin typeface="BatangChe" panose="02030609000101010101" pitchFamily="49" charset="-127"/>
                <a:ea typeface="BatangChe" panose="02030609000101010101" pitchFamily="49" charset="-127"/>
              </a:rPr>
              <a:t>Abdominal</a:t>
            </a:r>
            <a:endParaRPr lang="en-US" b="1" dirty="0">
              <a:latin typeface="BatangChe" panose="02030609000101010101" pitchFamily="49" charset="-127"/>
              <a:ea typeface="BatangChe" panose="02030609000101010101" pitchFamily="49" charset="-127"/>
            </a:endParaRPr>
          </a:p>
          <a:p>
            <a:pPr>
              <a:buNone/>
            </a:pPr>
            <a:r>
              <a:rPr lang="id-ID" b="1" dirty="0">
                <a:solidFill>
                  <a:schemeClr val="accent6">
                    <a:lumMod val="75000"/>
                  </a:schemeClr>
                </a:solidFill>
                <a:latin typeface="BatangChe" panose="02030609000101010101" pitchFamily="49" charset="-127"/>
                <a:ea typeface="BatangChe" panose="02030609000101010101" pitchFamily="49" charset="-127"/>
              </a:rPr>
              <a:t>a)Laparotomi</a:t>
            </a:r>
            <a:endParaRPr lang="en-US" b="1" dirty="0">
              <a:solidFill>
                <a:schemeClr val="accent6">
                  <a:lumMod val="75000"/>
                </a:schemeClr>
              </a:solidFill>
              <a:latin typeface="BatangChe" panose="02030609000101010101" pitchFamily="49" charset="-127"/>
              <a:ea typeface="BatangChe" panose="02030609000101010101" pitchFamily="49" charset="-127"/>
            </a:endParaRPr>
          </a:p>
          <a:p>
            <a:pPr indent="-61913">
              <a:buNone/>
            </a:pPr>
            <a:r>
              <a:rPr lang="en-US" dirty="0">
                <a:latin typeface="BatangChe" panose="02030609000101010101" pitchFamily="49" charset="-127"/>
                <a:ea typeface="BatangChe" panose="02030609000101010101" pitchFamily="49" charset="-127"/>
              </a:rPr>
              <a:t>	</a:t>
            </a:r>
            <a:r>
              <a:rPr lang="id-ID" dirty="0">
                <a:latin typeface="Arial Narrow" panose="020B0606020202030204" pitchFamily="34" charset="0"/>
                <a:ea typeface="BatangChe" panose="02030609000101010101" pitchFamily="49" charset="-127"/>
              </a:rPr>
              <a:t>Laparotomi saja untuk kontap wanita tidak dianjurkan karena diperlukan insisi yang panjang dan anestesi umum atau anestesi spinal.Laparotomi hanya diperlukan bila cara-cara kontap lainnya gagal atau timbulkomplikasi sehingga sehingga memerlukaninsisi yang lebih besar. Atau jika padakeadaan lain, jika kontap bukan meriupakan operasi utama, tetapi sebagai pelengkapmisalnya padasectio sesaria, KET dll.</a:t>
            </a:r>
            <a:endParaRPr lang="en-US" dirty="0">
              <a:latin typeface="Arial Narrow" panose="020B0606020202030204" pitchFamily="34" charset="0"/>
              <a:ea typeface="BatangChe" panose="02030609000101010101" pitchFamily="49" charset="-127"/>
            </a:endParaRPr>
          </a:p>
          <a:p>
            <a:pPr>
              <a:buNone/>
            </a:pPr>
            <a:endParaRPr lang="en-US" dirty="0">
              <a:latin typeface="Arial Narrow" panose="020B0606020202030204" pitchFamily="34" charset="0"/>
              <a:ea typeface="BatangChe" panose="02030609000101010101" pitchFamily="49" charset="-127"/>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0"/>
            <a:ext cx="8763000" cy="4267200"/>
          </a:xfrm>
        </p:spPr>
        <p:txBody>
          <a:bodyPr>
            <a:normAutofit fontScale="77500" lnSpcReduction="20000"/>
          </a:bodyPr>
          <a:lstStyle/>
          <a:p>
            <a:pPr>
              <a:buNone/>
            </a:pPr>
            <a:r>
              <a:rPr lang="id-ID" b="1" dirty="0">
                <a:latin typeface="BatangChe" panose="02030609000101010101" pitchFamily="49" charset="-127"/>
                <a:ea typeface="BatangChe" panose="02030609000101010101" pitchFamily="49" charset="-127"/>
              </a:rPr>
              <a:t> </a:t>
            </a:r>
            <a:r>
              <a:rPr lang="id-ID" b="1" dirty="0">
                <a:solidFill>
                  <a:schemeClr val="accent6">
                    <a:lumMod val="75000"/>
                  </a:schemeClr>
                </a:solidFill>
                <a:latin typeface="BatangChe" panose="02030609000101010101" pitchFamily="49" charset="-127"/>
                <a:ea typeface="BatangChe" panose="02030609000101010101" pitchFamily="49" charset="-127"/>
              </a:rPr>
              <a:t>b)</a:t>
            </a:r>
            <a:r>
              <a:rPr lang="en-US" b="1" dirty="0">
                <a:solidFill>
                  <a:schemeClr val="accent6">
                    <a:lumMod val="75000"/>
                  </a:schemeClr>
                </a:solidFill>
                <a:latin typeface="BatangChe" panose="02030609000101010101" pitchFamily="49" charset="-127"/>
                <a:ea typeface="BatangChe" panose="02030609000101010101" pitchFamily="49" charset="-127"/>
              </a:rPr>
              <a:t> </a:t>
            </a:r>
            <a:r>
              <a:rPr lang="id-ID" b="1" dirty="0">
                <a:solidFill>
                  <a:schemeClr val="accent6">
                    <a:lumMod val="75000"/>
                  </a:schemeClr>
                </a:solidFill>
                <a:latin typeface="BatangChe" panose="02030609000101010101" pitchFamily="49" charset="-127"/>
                <a:ea typeface="BatangChe" panose="02030609000101010101" pitchFamily="49" charset="-127"/>
              </a:rPr>
              <a:t>Mini- Laparatomi</a:t>
            </a:r>
            <a:endParaRPr lang="en-US" b="1" dirty="0">
              <a:solidFill>
                <a:schemeClr val="accent6">
                  <a:lumMod val="75000"/>
                </a:schemeClr>
              </a:solidFill>
              <a:latin typeface="BatangChe" panose="02030609000101010101" pitchFamily="49" charset="-127"/>
              <a:ea typeface="BatangChe" panose="02030609000101010101" pitchFamily="49" charset="-127"/>
            </a:endParaRPr>
          </a:p>
          <a:p>
            <a:pPr indent="-3175">
              <a:buNone/>
            </a:pP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Waktu operasi</a:t>
            </a:r>
            <a:endParaRPr lang="en-US" b="1" dirty="0">
              <a:latin typeface="BatangChe" panose="02030609000101010101" pitchFamily="49" charset="-127"/>
              <a:ea typeface="BatangChe" panose="02030609000101010101" pitchFamily="49" charset="-127"/>
            </a:endParaRPr>
          </a:p>
          <a:p>
            <a:pPr marL="914400" indent="-457200">
              <a:buNone/>
            </a:pPr>
            <a:r>
              <a:rPr lang="id-ID" b="1" dirty="0">
                <a:latin typeface="BatangChe" panose="02030609000101010101" pitchFamily="49" charset="-127"/>
                <a:ea typeface="BatangChe" panose="02030609000101010101" pitchFamily="49" charset="-127"/>
              </a:rPr>
              <a:t>(1)</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Post-partum</a:t>
            </a:r>
            <a:endParaRPr lang="en-US" b="1" dirty="0">
              <a:latin typeface="BatangChe" panose="02030609000101010101" pitchFamily="49" charset="-127"/>
              <a:ea typeface="BatangChe" panose="02030609000101010101" pitchFamily="49" charset="-127"/>
            </a:endParaRPr>
          </a:p>
          <a:p>
            <a:pPr marL="914400" indent="-457200">
              <a:buNone/>
            </a:pPr>
            <a:r>
              <a:rPr lang="id-ID" b="1" dirty="0">
                <a:latin typeface="BatangChe" panose="02030609000101010101" pitchFamily="49" charset="-127"/>
                <a:ea typeface="BatangChe" panose="02030609000101010101" pitchFamily="49" charset="-127"/>
              </a:rPr>
              <a:t>(2)</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Post-abortus</a:t>
            </a:r>
            <a:endParaRPr lang="en-US" b="1" dirty="0">
              <a:latin typeface="BatangChe" panose="02030609000101010101" pitchFamily="49" charset="-127"/>
              <a:ea typeface="BatangChe" panose="02030609000101010101" pitchFamily="49" charset="-127"/>
            </a:endParaRPr>
          </a:p>
          <a:p>
            <a:pPr marL="973138" indent="-515938">
              <a:buNone/>
            </a:pPr>
            <a:r>
              <a:rPr lang="id-ID" b="1" dirty="0">
                <a:latin typeface="BatangChe" panose="02030609000101010101" pitchFamily="49" charset="-127"/>
                <a:ea typeface="BatangChe" panose="02030609000101010101" pitchFamily="49" charset="-127"/>
              </a:rPr>
              <a:t>(3)</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Interval (dilakukan pada saat bukan post-partum atau post-</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abortus)</a:t>
            </a:r>
            <a:endParaRPr lang="en-US" b="1" dirty="0">
              <a:latin typeface="BatangChe" panose="02030609000101010101" pitchFamily="49" charset="-127"/>
              <a:ea typeface="BatangChe" panose="02030609000101010101" pitchFamily="49" charset="-127"/>
            </a:endParaRPr>
          </a:p>
          <a:p>
            <a:pPr>
              <a:buNone/>
            </a:pPr>
            <a:r>
              <a:rPr lang="id-ID" b="1" dirty="0">
                <a:latin typeface="BatangChe" panose="02030609000101010101" pitchFamily="49" charset="-127"/>
                <a:ea typeface="BatangChe" panose="02030609000101010101" pitchFamily="49" charset="-127"/>
              </a:rPr>
              <a:t> </a:t>
            </a:r>
            <a:endParaRPr lang="en-US" b="1" dirty="0">
              <a:latin typeface="BatangChe" panose="02030609000101010101" pitchFamily="49" charset="-127"/>
              <a:ea typeface="BatangChe" panose="02030609000101010101" pitchFamily="49" charset="-127"/>
            </a:endParaRPr>
          </a:p>
          <a:p>
            <a:pPr>
              <a:buNone/>
            </a:pP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Tempat Insisi</a:t>
            </a:r>
            <a:endParaRPr lang="en-US" b="1" dirty="0">
              <a:latin typeface="BatangChe" panose="02030609000101010101" pitchFamily="49" charset="-127"/>
              <a:ea typeface="BatangChe" panose="02030609000101010101" pitchFamily="49" charset="-127"/>
            </a:endParaRPr>
          </a:p>
          <a:p>
            <a:pPr indent="114300">
              <a:buNone/>
            </a:pPr>
            <a:r>
              <a:rPr lang="id-ID" b="1" dirty="0">
                <a:latin typeface="BatangChe" panose="02030609000101010101" pitchFamily="49" charset="-127"/>
                <a:ea typeface="BatangChe" panose="02030609000101010101" pitchFamily="49" charset="-127"/>
              </a:rPr>
              <a:t>(1)</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Sub-umbilikal / infra-umbilika</a:t>
            </a:r>
            <a:endParaRPr lang="en-US" b="1" dirty="0">
              <a:latin typeface="BatangChe" panose="02030609000101010101" pitchFamily="49" charset="-127"/>
              <a:ea typeface="BatangChe" panose="02030609000101010101" pitchFamily="49" charset="-127"/>
            </a:endParaRPr>
          </a:p>
          <a:p>
            <a:pPr indent="114300">
              <a:buNone/>
            </a:pPr>
            <a:r>
              <a:rPr lang="id-ID" b="1" dirty="0">
                <a:latin typeface="BatangChe" panose="02030609000101010101" pitchFamily="49" charset="-127"/>
                <a:ea typeface="BatangChe" panose="02030609000101010101" pitchFamily="49" charset="-127"/>
              </a:rPr>
              <a:t>(2)</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Supra-pubis / Mini-Pfannenstiel</a:t>
            </a:r>
            <a:endParaRPr lang="en-US" b="1" dirty="0">
              <a:latin typeface="BatangChe" panose="02030609000101010101" pitchFamily="49" charset="-127"/>
              <a:ea typeface="BatangChe" panose="02030609000101010101" pitchFamily="49" charset="-127"/>
            </a:endParaRPr>
          </a:p>
          <a:p>
            <a:pPr>
              <a:buNone/>
            </a:pPr>
            <a:r>
              <a:rPr lang="id-ID" b="1" dirty="0">
                <a:latin typeface="BatangChe" panose="02030609000101010101" pitchFamily="49" charset="-127"/>
                <a:ea typeface="BatangChe" panose="02030609000101010101" pitchFamily="49" charset="-127"/>
              </a:rPr>
              <a:t> </a:t>
            </a:r>
            <a:endParaRPr lang="en-US" b="1" dirty="0">
              <a:latin typeface="BatangChe" panose="02030609000101010101" pitchFamily="49" charset="-127"/>
              <a:ea typeface="BatangChe" panose="02030609000101010101" pitchFamily="49" charset="-127"/>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19400" y="381000"/>
            <a:ext cx="6019800" cy="6172200"/>
          </a:xfrm>
        </p:spPr>
        <p:txBody>
          <a:bodyPr>
            <a:normAutofit fontScale="77500" lnSpcReduction="20000"/>
          </a:bodyPr>
          <a:lstStyle/>
          <a:p>
            <a:pPr>
              <a:buNone/>
            </a:pPr>
            <a:r>
              <a:rPr lang="id-ID" b="1" dirty="0">
                <a:latin typeface="Agency FB" panose="020B0503020202020204" pitchFamily="34" charset="0"/>
              </a:rPr>
              <a:t>Keuntungan:</a:t>
            </a:r>
            <a:endParaRPr lang="en-US" b="1" dirty="0">
              <a:latin typeface="Agency FB" panose="020B0503020202020204" pitchFamily="34" charset="0"/>
            </a:endParaRPr>
          </a:p>
          <a:p>
            <a:pPr>
              <a:buNone/>
            </a:pPr>
            <a:r>
              <a:rPr lang="id-ID" dirty="0">
                <a:latin typeface="Agency FB" panose="020B0503020202020204" pitchFamily="34" charset="0"/>
              </a:rPr>
              <a:t>1.</a:t>
            </a:r>
            <a:r>
              <a:rPr lang="en-US" dirty="0">
                <a:latin typeface="Agency FB" panose="020B0503020202020204" pitchFamily="34" charset="0"/>
              </a:rPr>
              <a:t> </a:t>
            </a:r>
            <a:r>
              <a:rPr lang="id-ID" dirty="0">
                <a:latin typeface="Agency FB" panose="020B0503020202020204" pitchFamily="34" charset="0"/>
              </a:rPr>
              <a:t>Mudah dipelajari</a:t>
            </a:r>
            <a:endParaRPr lang="en-US" dirty="0">
              <a:latin typeface="Agency FB" panose="020B0503020202020204" pitchFamily="34" charset="0"/>
            </a:endParaRPr>
          </a:p>
          <a:p>
            <a:pPr marL="280988" indent="-280988">
              <a:buNone/>
            </a:pPr>
            <a:r>
              <a:rPr lang="id-ID" dirty="0">
                <a:latin typeface="Agency FB" panose="020B0503020202020204" pitchFamily="34" charset="0"/>
              </a:rPr>
              <a:t>2.</a:t>
            </a:r>
            <a:r>
              <a:rPr lang="en-US" dirty="0">
                <a:latin typeface="Agency FB" panose="020B0503020202020204" pitchFamily="34" charset="0"/>
              </a:rPr>
              <a:t> </a:t>
            </a:r>
            <a:r>
              <a:rPr lang="id-ID" dirty="0">
                <a:latin typeface="Agency FB" panose="020B0503020202020204" pitchFamily="34" charset="0"/>
              </a:rPr>
              <a:t>Dapat dikerjakan oleh setiap tenaga medis yang memiliki dasar-dasar ilmu bedah dan keterampilan bedah</a:t>
            </a:r>
            <a:endParaRPr lang="en-US" dirty="0">
              <a:latin typeface="Agency FB" panose="020B0503020202020204" pitchFamily="34" charset="0"/>
            </a:endParaRPr>
          </a:p>
          <a:p>
            <a:pPr marL="280988" indent="-280988">
              <a:buNone/>
            </a:pPr>
            <a:r>
              <a:rPr lang="id-ID" dirty="0">
                <a:latin typeface="Agency FB" panose="020B0503020202020204" pitchFamily="34" charset="0"/>
              </a:rPr>
              <a:t>3.</a:t>
            </a:r>
            <a:r>
              <a:rPr lang="en-US" dirty="0">
                <a:latin typeface="Agency FB" panose="020B0503020202020204" pitchFamily="34" charset="0"/>
              </a:rPr>
              <a:t> </a:t>
            </a:r>
            <a:r>
              <a:rPr lang="id-ID" dirty="0">
                <a:latin typeface="Agency FB" panose="020B0503020202020204" pitchFamily="34" charset="0"/>
              </a:rPr>
              <a:t>Hanya memerlukan alat-alat sederhana dan tidak mahal, terutama alat-alat bedahstandar </a:t>
            </a:r>
            <a:endParaRPr lang="en-US" dirty="0">
              <a:latin typeface="Agency FB" panose="020B0503020202020204" pitchFamily="34" charset="0"/>
            </a:endParaRPr>
          </a:p>
          <a:p>
            <a:pPr>
              <a:buNone/>
            </a:pPr>
            <a:r>
              <a:rPr lang="id-ID" dirty="0">
                <a:latin typeface="Agency FB" panose="020B0503020202020204" pitchFamily="34" charset="0"/>
              </a:rPr>
              <a:t>4.</a:t>
            </a:r>
            <a:r>
              <a:rPr lang="en-US" dirty="0">
                <a:latin typeface="Agency FB" panose="020B0503020202020204" pitchFamily="34" charset="0"/>
              </a:rPr>
              <a:t> </a:t>
            </a:r>
            <a:r>
              <a:rPr lang="id-ID" dirty="0">
                <a:latin typeface="Agency FB" panose="020B0503020202020204" pitchFamily="34" charset="0"/>
              </a:rPr>
              <a:t>Komplikasibiasanya hanya komplikasi minor </a:t>
            </a:r>
            <a:endParaRPr lang="en-US" dirty="0">
              <a:latin typeface="Agency FB" panose="020B0503020202020204" pitchFamily="34" charset="0"/>
            </a:endParaRPr>
          </a:p>
          <a:p>
            <a:pPr>
              <a:buNone/>
            </a:pPr>
            <a:r>
              <a:rPr lang="id-ID" dirty="0">
                <a:latin typeface="Agency FB" panose="020B0503020202020204" pitchFamily="34" charset="0"/>
              </a:rPr>
              <a:t>5.</a:t>
            </a:r>
            <a:r>
              <a:rPr lang="en-US" dirty="0">
                <a:latin typeface="Agency FB" panose="020B0503020202020204" pitchFamily="34" charset="0"/>
              </a:rPr>
              <a:t> </a:t>
            </a:r>
            <a:r>
              <a:rPr lang="id-ID" dirty="0">
                <a:latin typeface="Agency FB" panose="020B0503020202020204" pitchFamily="34" charset="0"/>
              </a:rPr>
              <a:t>Dapat dilakukan segera setelah melahirkan</a:t>
            </a:r>
            <a:endParaRPr lang="en-US" dirty="0">
              <a:latin typeface="Agency FB" panose="020B0503020202020204" pitchFamily="34" charset="0"/>
            </a:endParaRPr>
          </a:p>
          <a:p>
            <a:pPr>
              <a:buNone/>
            </a:pPr>
            <a:endParaRPr lang="en-US" dirty="0">
              <a:latin typeface="Agency FB" panose="020B0503020202020204" pitchFamily="34" charset="0"/>
            </a:endParaRPr>
          </a:p>
          <a:p>
            <a:pPr>
              <a:buNone/>
            </a:pPr>
            <a:r>
              <a:rPr lang="id-ID" b="1" dirty="0">
                <a:latin typeface="Agency FB" panose="020B0503020202020204" pitchFamily="34" charset="0"/>
              </a:rPr>
              <a:t>Kerugian:</a:t>
            </a:r>
            <a:endParaRPr lang="en-US" b="1" dirty="0">
              <a:latin typeface="Agency FB" panose="020B0503020202020204" pitchFamily="34" charset="0"/>
            </a:endParaRPr>
          </a:p>
          <a:p>
            <a:pPr>
              <a:buNone/>
            </a:pPr>
            <a:r>
              <a:rPr lang="id-ID" dirty="0">
                <a:latin typeface="Agency FB" panose="020B0503020202020204" pitchFamily="34" charset="0"/>
              </a:rPr>
              <a:t>1.</a:t>
            </a:r>
            <a:r>
              <a:rPr lang="en-US" dirty="0">
                <a:latin typeface="Agency FB" panose="020B0503020202020204" pitchFamily="34" charset="0"/>
              </a:rPr>
              <a:t> </a:t>
            </a:r>
            <a:r>
              <a:rPr lang="id-ID" dirty="0">
                <a:latin typeface="Agency FB" panose="020B0503020202020204" pitchFamily="34" charset="0"/>
              </a:rPr>
              <a:t>Waktu operasi lebih lama</a:t>
            </a:r>
            <a:endParaRPr lang="en-US" dirty="0">
              <a:latin typeface="Agency FB" panose="020B0503020202020204" pitchFamily="34" charset="0"/>
            </a:endParaRPr>
          </a:p>
          <a:p>
            <a:pPr>
              <a:buNone/>
            </a:pPr>
            <a:r>
              <a:rPr lang="id-ID" dirty="0">
                <a:latin typeface="Agency FB" panose="020B0503020202020204" pitchFamily="34" charset="0"/>
              </a:rPr>
              <a:t>2.</a:t>
            </a:r>
            <a:r>
              <a:rPr lang="en-US" dirty="0">
                <a:latin typeface="Agency FB" panose="020B0503020202020204" pitchFamily="34" charset="0"/>
              </a:rPr>
              <a:t> </a:t>
            </a:r>
            <a:r>
              <a:rPr lang="id-ID" dirty="0">
                <a:latin typeface="Agency FB" panose="020B0503020202020204" pitchFamily="34" charset="0"/>
              </a:rPr>
              <a:t>Sukar dilakuakn pada wanita yang sangat gemuk </a:t>
            </a:r>
            <a:endParaRPr lang="en-US" dirty="0">
              <a:latin typeface="Agency FB" panose="020B0503020202020204" pitchFamily="34" charset="0"/>
            </a:endParaRPr>
          </a:p>
          <a:p>
            <a:pPr marL="280988" indent="-280988">
              <a:buNone/>
            </a:pPr>
            <a:r>
              <a:rPr lang="id-ID" dirty="0">
                <a:latin typeface="Agency FB" panose="020B0503020202020204" pitchFamily="34" charset="0"/>
              </a:rPr>
              <a:t>3.</a:t>
            </a:r>
            <a:r>
              <a:rPr lang="en-US" dirty="0">
                <a:latin typeface="Agency FB" panose="020B0503020202020204" pitchFamily="34" charset="0"/>
              </a:rPr>
              <a:t> </a:t>
            </a:r>
            <a:r>
              <a:rPr lang="id-ID" dirty="0">
                <a:latin typeface="Agency FB" panose="020B0503020202020204" pitchFamily="34" charset="0"/>
              </a:rPr>
              <a:t>Meninggalkan bekas luka kecil yang masih dapat terlihat</a:t>
            </a:r>
            <a:endParaRPr lang="en-US" dirty="0">
              <a:latin typeface="Agency FB" panose="020B0503020202020204" pitchFamily="34" charset="0"/>
            </a:endParaRPr>
          </a:p>
          <a:p>
            <a:pPr>
              <a:buNone/>
            </a:pPr>
            <a:r>
              <a:rPr lang="id-ID" dirty="0">
                <a:latin typeface="Agency FB" panose="020B0503020202020204" pitchFamily="34" charset="0"/>
              </a:rPr>
              <a:t>4. Nyeri singkat</a:t>
            </a:r>
            <a:endParaRPr lang="en-US" dirty="0">
              <a:latin typeface="Agency FB" panose="020B0503020202020204" pitchFamily="34" charset="0"/>
            </a:endParaRPr>
          </a:p>
          <a:p>
            <a:pPr>
              <a:buNone/>
            </a:pPr>
            <a:r>
              <a:rPr lang="id-ID" dirty="0">
                <a:latin typeface="Agency FB" panose="020B0503020202020204" pitchFamily="34" charset="0"/>
              </a:rPr>
              <a:t>5.</a:t>
            </a:r>
            <a:r>
              <a:rPr lang="en-US" dirty="0">
                <a:latin typeface="Agency FB" panose="020B0503020202020204" pitchFamily="34" charset="0"/>
              </a:rPr>
              <a:t> </a:t>
            </a:r>
            <a:r>
              <a:rPr lang="id-ID" dirty="0">
                <a:latin typeface="Agency FB" panose="020B0503020202020204" pitchFamily="34" charset="0"/>
              </a:rPr>
              <a:t>Angka kejadian infeksi lebih tinggi daripada laparoskopi</a:t>
            </a:r>
            <a:endParaRPr lang="en-US" dirty="0">
              <a:latin typeface="Agency FB" panose="020B0503020202020204" pitchFamily="34" charset="0"/>
            </a:endParaRPr>
          </a:p>
        </p:txBody>
      </p:sp>
    </p:spTree>
    <p:extLst>
      <p:ext uri="{BB962C8B-B14F-4D97-AF65-F5344CB8AC3E}">
        <p14:creationId xmlns:p14="http://schemas.microsoft.com/office/powerpoint/2010/main" val="4071651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38400" y="381000"/>
            <a:ext cx="6477000" cy="6172200"/>
          </a:xfrm>
        </p:spPr>
        <p:style>
          <a:lnRef idx="1">
            <a:schemeClr val="accent5"/>
          </a:lnRef>
          <a:fillRef idx="2">
            <a:schemeClr val="accent5"/>
          </a:fillRef>
          <a:effectRef idx="1">
            <a:schemeClr val="accent5"/>
          </a:effectRef>
          <a:fontRef idx="minor">
            <a:schemeClr val="dk1"/>
          </a:fontRef>
        </p:style>
        <p:txBody>
          <a:bodyPr>
            <a:normAutofit fontScale="55000" lnSpcReduction="20000"/>
          </a:bodyPr>
          <a:lstStyle/>
          <a:p>
            <a:pPr>
              <a:buNone/>
            </a:pPr>
            <a:r>
              <a:rPr lang="id-ID" b="1" dirty="0">
                <a:solidFill>
                  <a:schemeClr val="accent6">
                    <a:lumMod val="75000"/>
                  </a:schemeClr>
                </a:solidFill>
                <a:latin typeface="BatangChe" panose="02030609000101010101" pitchFamily="49" charset="-127"/>
                <a:ea typeface="BatangChe" panose="02030609000101010101" pitchFamily="49" charset="-127"/>
              </a:rPr>
              <a:t>c)</a:t>
            </a:r>
            <a:r>
              <a:rPr lang="en-US" b="1" dirty="0">
                <a:solidFill>
                  <a:schemeClr val="accent6">
                    <a:lumMod val="75000"/>
                  </a:schemeClr>
                </a:solidFill>
                <a:latin typeface="BatangChe" panose="02030609000101010101" pitchFamily="49" charset="-127"/>
                <a:ea typeface="BatangChe" panose="02030609000101010101" pitchFamily="49" charset="-127"/>
              </a:rPr>
              <a:t> </a:t>
            </a:r>
            <a:r>
              <a:rPr lang="id-ID" b="1" dirty="0">
                <a:solidFill>
                  <a:schemeClr val="accent6">
                    <a:lumMod val="75000"/>
                  </a:schemeClr>
                </a:solidFill>
                <a:latin typeface="BatangChe" panose="02030609000101010101" pitchFamily="49" charset="-127"/>
                <a:ea typeface="BatangChe" panose="02030609000101010101" pitchFamily="49" charset="-127"/>
              </a:rPr>
              <a:t>Laparoskopi</a:t>
            </a:r>
            <a:endParaRPr lang="en-US" b="1" dirty="0">
              <a:solidFill>
                <a:schemeClr val="accent6">
                  <a:lumMod val="75000"/>
                </a:schemeClr>
              </a:solidFill>
              <a:latin typeface="BatangChe" panose="02030609000101010101" pitchFamily="49" charset="-127"/>
              <a:ea typeface="BatangChe" panose="02030609000101010101" pitchFamily="49" charset="-127"/>
            </a:endParaRPr>
          </a:p>
          <a:p>
            <a:pPr marL="236538" indent="0">
              <a:buNone/>
            </a:pPr>
            <a:r>
              <a:rPr lang="id-ID" dirty="0"/>
              <a:t>Adalah suatu pemeriksaan endoskopik dari bagian dalam rongga peritoneum denganalat laparoskop yang dimasukkan melalui dinding anterior abdomen.</a:t>
            </a:r>
            <a:endParaRPr lang="en-US" dirty="0"/>
          </a:p>
          <a:p>
            <a:pPr>
              <a:buNone/>
            </a:pPr>
            <a:r>
              <a:rPr lang="id-ID" dirty="0"/>
              <a:t> </a:t>
            </a:r>
            <a:endParaRPr lang="en-US" dirty="0"/>
          </a:p>
          <a:p>
            <a:pPr>
              <a:buNone/>
            </a:pPr>
            <a:r>
              <a:rPr lang="id-ID" b="1" dirty="0"/>
              <a:t>Keuntungan: </a:t>
            </a:r>
            <a:endParaRPr lang="en-US" b="1" dirty="0"/>
          </a:p>
          <a:p>
            <a:pPr>
              <a:buNone/>
            </a:pPr>
            <a:r>
              <a:rPr lang="id-ID" dirty="0"/>
              <a:t>1.</a:t>
            </a:r>
            <a:r>
              <a:rPr lang="en-US" dirty="0"/>
              <a:t> </a:t>
            </a:r>
            <a:r>
              <a:rPr lang="id-ID" dirty="0"/>
              <a:t>Komplikasi rendah</a:t>
            </a:r>
            <a:endParaRPr lang="en-US" dirty="0"/>
          </a:p>
          <a:p>
            <a:pPr>
              <a:buNone/>
            </a:pPr>
            <a:r>
              <a:rPr lang="id-ID" dirty="0"/>
              <a:t>2.</a:t>
            </a:r>
            <a:r>
              <a:rPr lang="en-US" dirty="0"/>
              <a:t> </a:t>
            </a:r>
            <a:r>
              <a:rPr lang="id-ID" dirty="0"/>
              <a:t>Cepat ( rata-rata 5-15 menit )</a:t>
            </a:r>
            <a:endParaRPr lang="en-US" dirty="0"/>
          </a:p>
          <a:p>
            <a:pPr>
              <a:buNone/>
            </a:pPr>
            <a:r>
              <a:rPr lang="id-ID" dirty="0"/>
              <a:t>3.</a:t>
            </a:r>
            <a:r>
              <a:rPr lang="en-US" dirty="0"/>
              <a:t> </a:t>
            </a:r>
            <a:r>
              <a:rPr lang="id-ID" dirty="0"/>
              <a:t>Insisi kecil sehingga luka parut rendah sekali</a:t>
            </a:r>
            <a:endParaRPr lang="en-US" dirty="0"/>
          </a:p>
          <a:p>
            <a:pPr>
              <a:buNone/>
            </a:pPr>
            <a:r>
              <a:rPr lang="id-ID" dirty="0"/>
              <a:t>4.</a:t>
            </a:r>
            <a:r>
              <a:rPr lang="en-US" dirty="0"/>
              <a:t> </a:t>
            </a:r>
            <a:r>
              <a:rPr lang="id-ID" dirty="0"/>
              <a:t>Dapat dipakai juga untuk diagnostik maupun terapi</a:t>
            </a:r>
            <a:endParaRPr lang="en-US" dirty="0"/>
          </a:p>
          <a:p>
            <a:pPr marL="236538" indent="-236538">
              <a:buNone/>
            </a:pPr>
            <a:r>
              <a:rPr lang="id-ID" dirty="0"/>
              <a:t>5.</a:t>
            </a:r>
            <a:r>
              <a:rPr lang="en-US" dirty="0"/>
              <a:t> </a:t>
            </a:r>
            <a:r>
              <a:rPr lang="id-ID" dirty="0"/>
              <a:t>Kurang memnyebabkan rasa sakit bila dibanding dengan mini- laparatomi</a:t>
            </a:r>
            <a:endParaRPr lang="en-US" dirty="0"/>
          </a:p>
          <a:p>
            <a:pPr>
              <a:buNone/>
            </a:pPr>
            <a:r>
              <a:rPr lang="id-ID" dirty="0"/>
              <a:t>6.</a:t>
            </a:r>
            <a:r>
              <a:rPr lang="en-US" dirty="0"/>
              <a:t> </a:t>
            </a:r>
            <a:r>
              <a:rPr lang="id-ID" dirty="0"/>
              <a:t>Sangat berguna jika jumlah calon akseptor banyak</a:t>
            </a:r>
            <a:endParaRPr lang="en-US" dirty="0"/>
          </a:p>
          <a:p>
            <a:pPr>
              <a:buNone/>
            </a:pPr>
            <a:r>
              <a:rPr lang="id-ID" dirty="0"/>
              <a:t> </a:t>
            </a:r>
            <a:endParaRPr lang="en-US" dirty="0"/>
          </a:p>
          <a:p>
            <a:pPr>
              <a:buNone/>
            </a:pPr>
            <a:r>
              <a:rPr lang="id-ID" b="1" dirty="0"/>
              <a:t>Kerugian:</a:t>
            </a:r>
            <a:endParaRPr lang="en-US" b="1" dirty="0"/>
          </a:p>
          <a:p>
            <a:pPr>
              <a:buNone/>
            </a:pPr>
            <a:r>
              <a:rPr lang="id-ID" dirty="0"/>
              <a:t>1.</a:t>
            </a:r>
            <a:r>
              <a:rPr lang="en-US" dirty="0"/>
              <a:t> </a:t>
            </a:r>
            <a:r>
              <a:rPr lang="id-ID" dirty="0"/>
              <a:t>Risiko komplikasi bisa serius.</a:t>
            </a:r>
            <a:endParaRPr lang="en-US" dirty="0"/>
          </a:p>
          <a:p>
            <a:pPr>
              <a:buNone/>
            </a:pPr>
            <a:r>
              <a:rPr lang="id-ID" dirty="0"/>
              <a:t>2.</a:t>
            </a:r>
            <a:r>
              <a:rPr lang="en-US" dirty="0"/>
              <a:t> </a:t>
            </a:r>
            <a:r>
              <a:rPr lang="id-ID" dirty="0"/>
              <a:t>Memerlukan pneumo-peritoneum dengan segala akibatnya</a:t>
            </a:r>
            <a:endParaRPr lang="en-US" dirty="0"/>
          </a:p>
          <a:p>
            <a:pPr>
              <a:buNone/>
            </a:pPr>
            <a:r>
              <a:rPr lang="id-ID" dirty="0"/>
              <a:t>3.</a:t>
            </a:r>
            <a:r>
              <a:rPr lang="en-US" dirty="0"/>
              <a:t> </a:t>
            </a:r>
            <a:r>
              <a:rPr lang="id-ID" dirty="0"/>
              <a:t>Lebih sukar dipelajari</a:t>
            </a:r>
            <a:endParaRPr lang="en-US" dirty="0"/>
          </a:p>
          <a:p>
            <a:pPr marL="236538" indent="-236538">
              <a:buNone/>
            </a:pPr>
            <a:r>
              <a:rPr lang="id-ID" dirty="0"/>
              <a:t>4.</a:t>
            </a:r>
            <a:r>
              <a:rPr lang="en-US" dirty="0"/>
              <a:t> </a:t>
            </a:r>
            <a:r>
              <a:rPr lang="id-ID" dirty="0"/>
              <a:t>Memerlukan keahlian dan ketrampilan khusus dalam bedah abdomen</a:t>
            </a:r>
            <a:endParaRPr lang="en-US" dirty="0"/>
          </a:p>
          <a:p>
            <a:pPr>
              <a:buNone/>
            </a:pPr>
            <a:r>
              <a:rPr lang="id-ID" dirty="0"/>
              <a:t>5.</a:t>
            </a:r>
            <a:r>
              <a:rPr lang="en-US" dirty="0"/>
              <a:t> </a:t>
            </a:r>
            <a:r>
              <a:rPr lang="id-ID" dirty="0"/>
              <a:t>Harga peralatan mahal dan memerlukan perawatan yang teliti</a:t>
            </a:r>
            <a:endParaRPr lang="en-US" dirty="0"/>
          </a:p>
          <a:p>
            <a:pPr>
              <a:buNone/>
            </a:pPr>
            <a:r>
              <a:rPr lang="id-ID" dirty="0"/>
              <a:t>6.</a:t>
            </a:r>
            <a:r>
              <a:rPr lang="en-US" dirty="0"/>
              <a:t> </a:t>
            </a:r>
            <a:r>
              <a:rPr lang="id-ID" dirty="0"/>
              <a:t>Tidak dianjurkan untuk dilakukan segera post-partum.</a:t>
            </a:r>
            <a:endParaRPr lang="en-US" dirty="0"/>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8610600" cy="6126163"/>
          </a:xfrm>
        </p:spPr>
        <p:style>
          <a:lnRef idx="2">
            <a:schemeClr val="accent5"/>
          </a:lnRef>
          <a:fillRef idx="1">
            <a:schemeClr val="lt1"/>
          </a:fillRef>
          <a:effectRef idx="0">
            <a:schemeClr val="accent5"/>
          </a:effectRef>
          <a:fontRef idx="minor">
            <a:schemeClr val="dk1"/>
          </a:fontRef>
        </p:style>
        <p:txBody>
          <a:bodyPr>
            <a:normAutofit fontScale="62500" lnSpcReduction="20000"/>
          </a:bodyPr>
          <a:lstStyle/>
          <a:p>
            <a:pPr>
              <a:buNone/>
            </a:pPr>
            <a:r>
              <a:rPr lang="id-ID" sz="4400" b="1" dirty="0">
                <a:latin typeface="BatangChe" panose="02030609000101010101" pitchFamily="49" charset="-127"/>
                <a:ea typeface="BatangChe" panose="02030609000101010101" pitchFamily="49" charset="-127"/>
              </a:rPr>
              <a:t>2.</a:t>
            </a:r>
            <a:r>
              <a:rPr lang="en-US" sz="4400" b="1" dirty="0">
                <a:latin typeface="BatangChe" panose="02030609000101010101" pitchFamily="49" charset="-127"/>
                <a:ea typeface="BatangChe" panose="02030609000101010101" pitchFamily="49" charset="-127"/>
              </a:rPr>
              <a:t> </a:t>
            </a:r>
            <a:r>
              <a:rPr lang="id-ID" sz="4400" b="1" dirty="0">
                <a:latin typeface="BatangChe" panose="02030609000101010101" pitchFamily="49" charset="-127"/>
                <a:ea typeface="BatangChe" panose="02030609000101010101" pitchFamily="49" charset="-127"/>
              </a:rPr>
              <a:t>Vaginal</a:t>
            </a:r>
            <a:endParaRPr lang="en-US" dirty="0">
              <a:solidFill>
                <a:srgbClr val="FFFF00"/>
              </a:solidFill>
            </a:endParaRPr>
          </a:p>
          <a:p>
            <a:pPr indent="-106363">
              <a:buNone/>
            </a:pPr>
            <a:r>
              <a:rPr lang="id-ID" sz="4400" b="1" dirty="0">
                <a:solidFill>
                  <a:srgbClr val="00B050"/>
                </a:solidFill>
              </a:rPr>
              <a:t>a)</a:t>
            </a:r>
            <a:r>
              <a:rPr lang="en-US" sz="4400" b="1" dirty="0">
                <a:solidFill>
                  <a:srgbClr val="00B050"/>
                </a:solidFill>
              </a:rPr>
              <a:t>  </a:t>
            </a:r>
            <a:r>
              <a:rPr lang="id-ID" sz="4400" b="1" dirty="0">
                <a:solidFill>
                  <a:srgbClr val="00B050"/>
                </a:solidFill>
              </a:rPr>
              <a:t>Kolpotomi</a:t>
            </a:r>
            <a:endParaRPr lang="en-US" sz="4400" b="1" dirty="0">
              <a:solidFill>
                <a:srgbClr val="00B050"/>
              </a:solidFill>
            </a:endParaRPr>
          </a:p>
          <a:p>
            <a:pPr marL="738188" indent="-222250"/>
            <a:r>
              <a:rPr lang="id-ID" dirty="0"/>
              <a:t>Cara yang dikenal yaitu kolpotomi posterior dan kolpotomi anterior. Kolpotomi posterior lebih sering dipakai.</a:t>
            </a:r>
            <a:endParaRPr lang="en-US" dirty="0"/>
          </a:p>
          <a:p>
            <a:pPr marL="738188" indent="-222250"/>
            <a:r>
              <a:rPr lang="id-ID" dirty="0"/>
              <a:t>Tekniknya dengan membuka cavum douglas yang terletak diantara dinding depan rectum dan dinding belakang uterus melalui vagina untuk sampai ke tuba fallopii.</a:t>
            </a:r>
            <a:endParaRPr lang="en-US" dirty="0"/>
          </a:p>
          <a:p>
            <a:pPr marL="738188" indent="-222250"/>
            <a:r>
              <a:rPr lang="id-ID" dirty="0"/>
              <a:t>Kolpotomi anterior dilakukan dengan caraperitoneum diinsisi diantara kandung kencing dan uterus, kemudian uterus diputar sehingga tuba fallopii terlihat.</a:t>
            </a:r>
            <a:endParaRPr lang="en-US" dirty="0"/>
          </a:p>
          <a:p>
            <a:pPr>
              <a:buNone/>
            </a:pPr>
            <a:r>
              <a:rPr lang="id-ID" dirty="0"/>
              <a:t> </a:t>
            </a:r>
            <a:endParaRPr lang="en-US" dirty="0"/>
          </a:p>
          <a:p>
            <a:pPr>
              <a:buNone/>
            </a:pPr>
            <a:r>
              <a:rPr lang="id-ID" dirty="0"/>
              <a:t>Keuntungan:</a:t>
            </a:r>
            <a:endParaRPr lang="en-US" dirty="0"/>
          </a:p>
          <a:p>
            <a:pPr>
              <a:buNone/>
            </a:pPr>
            <a:r>
              <a:rPr lang="id-ID" dirty="0"/>
              <a:t>1.</a:t>
            </a:r>
            <a:r>
              <a:rPr lang="en-US" dirty="0"/>
              <a:t> </a:t>
            </a:r>
            <a:r>
              <a:rPr lang="id-ID" dirty="0"/>
              <a:t>Dapat dilakukan dengan rawat jalan</a:t>
            </a:r>
            <a:endParaRPr lang="en-US" dirty="0"/>
          </a:p>
          <a:p>
            <a:pPr>
              <a:buNone/>
            </a:pPr>
            <a:r>
              <a:rPr lang="id-ID" dirty="0"/>
              <a:t>2.</a:t>
            </a:r>
            <a:r>
              <a:rPr lang="en-US" dirty="0"/>
              <a:t> </a:t>
            </a:r>
            <a:r>
              <a:rPr lang="id-ID" dirty="0"/>
              <a:t>Hanya memerlukan waktu sekitar 5-15 menit</a:t>
            </a:r>
            <a:endParaRPr lang="en-US" dirty="0"/>
          </a:p>
          <a:p>
            <a:pPr>
              <a:buNone/>
            </a:pPr>
            <a:r>
              <a:rPr lang="id-ID" dirty="0"/>
              <a:t>3.</a:t>
            </a:r>
            <a:r>
              <a:rPr lang="en-US" dirty="0"/>
              <a:t> </a:t>
            </a:r>
            <a:r>
              <a:rPr lang="id-ID" dirty="0"/>
              <a:t>Cukup dengan neurolept-analgesia + anestesi lokal</a:t>
            </a:r>
            <a:endParaRPr lang="en-US" dirty="0"/>
          </a:p>
          <a:p>
            <a:pPr>
              <a:buNone/>
            </a:pPr>
            <a:r>
              <a:rPr lang="id-ID" dirty="0"/>
              <a:t>4.</a:t>
            </a:r>
            <a:r>
              <a:rPr lang="en-US" dirty="0"/>
              <a:t> </a:t>
            </a:r>
            <a:r>
              <a:rPr lang="id-ID" dirty="0"/>
              <a:t>Rasa sakit post-operatif lebih kecil dibandingkan cara-cara kontap lainnya</a:t>
            </a:r>
            <a:endParaRPr lang="en-US" dirty="0"/>
          </a:p>
          <a:p>
            <a:pPr>
              <a:buNone/>
            </a:pPr>
            <a:r>
              <a:rPr lang="id-ID" dirty="0"/>
              <a:t>5.</a:t>
            </a:r>
            <a:r>
              <a:rPr lang="en-US" dirty="0"/>
              <a:t> </a:t>
            </a:r>
            <a:r>
              <a:rPr lang="id-ID" dirty="0"/>
              <a:t>Tidak ada insisi abdominal sehingga tidak ada bekas luka parut eksternal</a:t>
            </a:r>
            <a:endParaRPr lang="en-US" dirty="0"/>
          </a:p>
          <a:p>
            <a:pPr>
              <a:buNone/>
            </a:pPr>
            <a:r>
              <a:rPr lang="id-ID" dirty="0"/>
              <a:t>6.</a:t>
            </a:r>
            <a:r>
              <a:rPr lang="en-US" dirty="0"/>
              <a:t> </a:t>
            </a:r>
            <a:r>
              <a:rPr lang="id-ID" dirty="0"/>
              <a:t>Peralatan yang dipakai sederhana, murah dan mudah pemeliharaanya.</a:t>
            </a:r>
            <a:endParaRPr lang="en-US" dirty="0"/>
          </a:p>
          <a:p>
            <a:pPr>
              <a:buNone/>
            </a:pPr>
            <a:r>
              <a:rPr lang="id-ID" dirty="0"/>
              <a:t>7.</a:t>
            </a:r>
            <a:r>
              <a:rPr lang="en-US" dirty="0"/>
              <a:t> </a:t>
            </a:r>
            <a:r>
              <a:rPr lang="id-ID" dirty="0"/>
              <a:t>Morbiditas dan komplikasi mayor rendah</a:t>
            </a:r>
            <a:endParaRPr lang="en-US" dirty="0"/>
          </a:p>
          <a:p>
            <a:pPr>
              <a:buNone/>
            </a:pPr>
            <a:r>
              <a:rPr lang="id-ID" dirty="0"/>
              <a:t>8.</a:t>
            </a:r>
            <a:r>
              <a:rPr lang="en-US" dirty="0"/>
              <a:t> </a:t>
            </a:r>
            <a:r>
              <a:rPr lang="id-ID" dirty="0"/>
              <a:t>Angka kegagalan rendah ( kira-kira 1% ) </a:t>
            </a:r>
            <a:endParaRPr lang="en-US" dirty="0"/>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914400"/>
            <a:ext cx="6553200" cy="533400"/>
          </a:xfrm>
        </p:spPr>
        <p:txBody>
          <a:bodyPr>
            <a:normAutofit fontScale="90000"/>
          </a:bodyPr>
          <a:lstStyle/>
          <a:p>
            <a:r>
              <a:rPr lang="id-ID" b="1" dirty="0">
                <a:solidFill>
                  <a:srgbClr val="00B050"/>
                </a:solidFill>
                <a:latin typeface="BatangChe" panose="02030609000101010101" pitchFamily="49" charset="-127"/>
                <a:ea typeface="BatangChe" panose="02030609000101010101" pitchFamily="49" charset="-127"/>
              </a:rPr>
              <a:t>b)Kuldoskop</a:t>
            </a:r>
            <a:r>
              <a:rPr lang="en-US" b="1" dirty="0" err="1">
                <a:solidFill>
                  <a:srgbClr val="00B050"/>
                </a:solidFill>
                <a:latin typeface="BatangChe" panose="02030609000101010101" pitchFamily="49" charset="-127"/>
                <a:ea typeface="BatangChe" panose="02030609000101010101" pitchFamily="49" charset="-127"/>
              </a:rPr>
              <a:t>i</a:t>
            </a:r>
            <a:endParaRPr lang="en-US" b="1" dirty="0">
              <a:solidFill>
                <a:srgbClr val="00B050"/>
              </a:solidFill>
              <a:latin typeface="BatangChe" panose="02030609000101010101" pitchFamily="49" charset="-127"/>
              <a:ea typeface="BatangChe" panose="02030609000101010101" pitchFamily="49" charset="-127"/>
            </a:endParaRPr>
          </a:p>
        </p:txBody>
      </p:sp>
      <p:sp>
        <p:nvSpPr>
          <p:cNvPr id="3" name="Content Placeholder 2"/>
          <p:cNvSpPr>
            <a:spLocks noGrp="1"/>
          </p:cNvSpPr>
          <p:nvPr>
            <p:ph idx="1"/>
          </p:nvPr>
        </p:nvSpPr>
        <p:spPr>
          <a:xfrm>
            <a:off x="228600" y="2514600"/>
            <a:ext cx="8458200" cy="4038600"/>
          </a:xfrm>
        </p:spPr>
        <p:txBody>
          <a:bodyPr>
            <a:normAutofit fontScale="77500" lnSpcReduction="20000"/>
          </a:bodyPr>
          <a:lstStyle/>
          <a:p>
            <a:r>
              <a:rPr lang="id-ID" dirty="0">
                <a:latin typeface="Arial Narrow" panose="020B0606020202030204" pitchFamily="34" charset="0"/>
              </a:rPr>
              <a:t>Pada kuldoskopi, rongga pelvis dapat dilihat melalui alat kuldoskop yang dimasukkan melalui fornix posterior melalui cavum douglas, yaitu suatu kantong peritoneum yang terletak diantara dinding depan rectum dan dinding belakang uterus.</a:t>
            </a:r>
            <a:endParaRPr lang="en-US" dirty="0">
              <a:latin typeface="Arial Narrow" panose="020B0606020202030204" pitchFamily="34" charset="0"/>
            </a:endParaRPr>
          </a:p>
          <a:p>
            <a:r>
              <a:rPr lang="id-ID" dirty="0">
                <a:latin typeface="Arial Narrow" panose="020B0606020202030204" pitchFamily="34" charset="0"/>
              </a:rPr>
              <a:t>Dengan adanya laparoskopi trans-abdominal, maka kuldoskopi kurang mendapatkanminat sehingga sekarang jarang dilakukan.Waktu operasi Kuldoskopi post-partum atau post-abortus sebaiknya dikerjakan minimal 5 minggusetelah melahirkan atau 2-4 minggu setelah abortus.</a:t>
            </a:r>
            <a:endParaRPr lang="en-US" dirty="0">
              <a:latin typeface="Arial Narrow" panose="020B0606020202030204" pitchFamily="34" charset="0"/>
            </a:endParaRPr>
          </a:p>
          <a:p>
            <a:r>
              <a:rPr lang="id-ID" dirty="0">
                <a:latin typeface="Arial Narrow" panose="020B0606020202030204" pitchFamily="34" charset="0"/>
              </a:rPr>
              <a:t>Sebagai prosedur interval, kuldoskopi paling baik dikerjakan selama fase dini darisiklus haid ( tidak ada kehamilan).</a:t>
            </a:r>
            <a:endParaRPr lang="en-US" dirty="0">
              <a:latin typeface="Arial Narrow" panose="020B0606020202030204" pitchFamily="34" charset="0"/>
            </a:endParaRPr>
          </a:p>
          <a:p>
            <a:pPr>
              <a:buNone/>
            </a:pPr>
            <a:r>
              <a:rPr lang="id-ID" dirty="0">
                <a:latin typeface="Arial Narrow" panose="020B0606020202030204" pitchFamily="34" charset="0"/>
              </a:rPr>
              <a:t> </a:t>
            </a:r>
            <a:endParaRPr lang="en-US" dirty="0">
              <a:latin typeface="Arial Narrow" panose="020B0606020202030204" pitchFamily="34" charset="0"/>
            </a:endParaRPr>
          </a:p>
          <a:p>
            <a:pPr>
              <a:buNone/>
            </a:pPr>
            <a:endParaRPr lang="en-US" dirty="0">
              <a:latin typeface="Arial Narrow" panose="020B060602020203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09800"/>
            <a:ext cx="8763000" cy="4419600"/>
          </a:xfrm>
        </p:spPr>
        <p:txBody>
          <a:bodyPr>
            <a:normAutofit fontScale="62500" lnSpcReduction="20000"/>
          </a:bodyPr>
          <a:lstStyle/>
          <a:p>
            <a:pPr>
              <a:buNone/>
            </a:pPr>
            <a:r>
              <a:rPr lang="id-ID" b="1" dirty="0">
                <a:latin typeface="BatangChe" panose="02030609000101010101" pitchFamily="49" charset="-127"/>
                <a:ea typeface="BatangChe" panose="02030609000101010101" pitchFamily="49" charset="-127"/>
              </a:rPr>
              <a:t>Keuntungan:</a:t>
            </a:r>
            <a:endParaRPr lang="en-US" b="1"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1.</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Tidak meninggalkan luka parut eksternal</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2.</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Cukup dengan neurolept-analgesia + anestesi lokal</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3.</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Dapat dikerjakan secara rawat jalan</a:t>
            </a:r>
            <a:endParaRPr lang="en-US" dirty="0">
              <a:latin typeface="BatangChe" panose="02030609000101010101" pitchFamily="49" charset="-127"/>
              <a:ea typeface="BatangChe" panose="02030609000101010101" pitchFamily="49" charset="-127"/>
            </a:endParaRPr>
          </a:p>
          <a:p>
            <a:pPr marL="398463" indent="-398463">
              <a:buNone/>
            </a:pPr>
            <a:r>
              <a:rPr lang="id-ID" dirty="0">
                <a:latin typeface="BatangChe" panose="02030609000101010101" pitchFamily="49" charset="-127"/>
                <a:ea typeface="BatangChe" panose="02030609000101010101" pitchFamily="49" charset="-127"/>
              </a:rPr>
              <a:t>4.</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Peralatan lebih sederhana dan lebih murah bila dibandingkan </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dengan</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laparoskopi.</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5.</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Waktu operasi singkat</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6.</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Komplikasi dan morbiditas rendah</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7.</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Tidak memerlukan pneumo-peritoneum buatan</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8.</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Elektro-koagulasi jarang dikerjakan.</a:t>
            </a:r>
            <a:endParaRPr lang="en-US" dirty="0">
              <a:latin typeface="BatangChe" panose="02030609000101010101" pitchFamily="49" charset="-127"/>
              <a:ea typeface="BatangChe" panose="02030609000101010101" pitchFamily="49" charset="-127"/>
            </a:endParaRPr>
          </a:p>
          <a:p>
            <a:pPr>
              <a:buNone/>
            </a:pPr>
            <a:r>
              <a:rPr lang="id-ID" b="1" dirty="0">
                <a:latin typeface="BatangChe" panose="02030609000101010101" pitchFamily="49" charset="-127"/>
                <a:ea typeface="BatangChe" panose="02030609000101010101" pitchFamily="49" charset="-127"/>
              </a:rPr>
              <a:t> </a:t>
            </a:r>
            <a:endParaRPr lang="en-US" b="1" dirty="0">
              <a:latin typeface="BatangChe" panose="02030609000101010101" pitchFamily="49" charset="-127"/>
              <a:ea typeface="BatangChe" panose="02030609000101010101" pitchFamily="49" charset="-127"/>
            </a:endParaRPr>
          </a:p>
          <a:p>
            <a:pPr>
              <a:buNone/>
            </a:pPr>
            <a:r>
              <a:rPr lang="id-ID" b="1" dirty="0">
                <a:latin typeface="BatangChe" panose="02030609000101010101" pitchFamily="49" charset="-127"/>
                <a:ea typeface="BatangChe" panose="02030609000101010101" pitchFamily="49" charset="-127"/>
              </a:rPr>
              <a:t>Kerugian:</a:t>
            </a:r>
            <a:endParaRPr lang="en-US" b="1" dirty="0">
              <a:latin typeface="BatangChe" panose="02030609000101010101" pitchFamily="49" charset="-127"/>
              <a:ea typeface="BatangChe" panose="02030609000101010101" pitchFamily="49" charset="-127"/>
            </a:endParaRPr>
          </a:p>
          <a:p>
            <a:pPr marL="0" indent="0">
              <a:buNone/>
            </a:pPr>
            <a:r>
              <a:rPr lang="id-ID" dirty="0">
                <a:latin typeface="BatangChe" panose="02030609000101010101" pitchFamily="49" charset="-127"/>
                <a:ea typeface="BatangChe" panose="02030609000101010101" pitchFamily="49" charset="-127"/>
              </a:rPr>
              <a:t>Harus dilakukan dengan posisiknee-chest yang mungkin kurang menyenangkan.</a:t>
            </a:r>
            <a:endParaRPr lang="en-US" dirty="0">
              <a:latin typeface="BatangChe" panose="02030609000101010101" pitchFamily="49" charset="-127"/>
              <a:ea typeface="BatangChe" panose="02030609000101010101" pitchFamily="49" charset="-127"/>
            </a:endParaRPr>
          </a:p>
          <a:p>
            <a:pPr marL="0" indent="0">
              <a:buNone/>
            </a:pPr>
            <a:endParaRPr lang="en-US" dirty="0">
              <a:latin typeface="BatangChe" panose="02030609000101010101" pitchFamily="49" charset="-127"/>
              <a:ea typeface="BatangChe" panose="02030609000101010101" pitchFamily="49" charset="-127"/>
            </a:endParaRPr>
          </a:p>
        </p:txBody>
      </p:sp>
    </p:spTree>
    <p:extLst>
      <p:ext uri="{BB962C8B-B14F-4D97-AF65-F5344CB8AC3E}">
        <p14:creationId xmlns:p14="http://schemas.microsoft.com/office/powerpoint/2010/main" val="1248437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286000"/>
            <a:ext cx="6781800" cy="1774825"/>
          </a:xfrm>
          <a:solidFill>
            <a:srgbClr val="FF99CC"/>
          </a:solidFill>
        </p:spPr>
        <p:txBody>
          <a:bodyPr/>
          <a:lstStyle/>
          <a:p>
            <a:r>
              <a:rPr lang="en-US" b="1" dirty="0">
                <a:latin typeface="BatangChe" panose="02030609000101010101" pitchFamily="49" charset="-127"/>
                <a:ea typeface="BatangChe" panose="02030609000101010101" pitchFamily="49" charset="-127"/>
              </a:rPr>
              <a:t>KONTRASEPSI MANTAP </a:t>
            </a:r>
            <a:br>
              <a:rPr lang="en-US" b="1" dirty="0">
                <a:latin typeface="BatangChe" panose="02030609000101010101" pitchFamily="49" charset="-127"/>
                <a:ea typeface="BatangChe" panose="02030609000101010101" pitchFamily="49" charset="-127"/>
              </a:rPr>
            </a:br>
            <a:r>
              <a:rPr lang="en-US" b="1" dirty="0">
                <a:latin typeface="BatangChe" panose="02030609000101010101" pitchFamily="49" charset="-127"/>
                <a:ea typeface="BatangChe" panose="02030609000101010101" pitchFamily="49" charset="-127"/>
              </a:rPr>
              <a:t>(TUBEKTOMI,VASEKTOMI)</a:t>
            </a:r>
          </a:p>
        </p:txBody>
      </p:sp>
      <p:sp>
        <p:nvSpPr>
          <p:cNvPr id="3" name="Subtitle 2"/>
          <p:cNvSpPr>
            <a:spLocks noGrp="1"/>
          </p:cNvSpPr>
          <p:nvPr>
            <p:ph type="subTitle" idx="1"/>
          </p:nvPr>
        </p:nvSpPr>
        <p:spPr>
          <a:xfrm>
            <a:off x="3733800" y="4953000"/>
            <a:ext cx="5105400" cy="1219200"/>
          </a:xfrm>
          <a:solidFill>
            <a:srgbClr val="99FF66"/>
          </a:solidFill>
        </p:spPr>
        <p:txBody>
          <a:bodyPr>
            <a:normAutofit/>
          </a:bodyPr>
          <a:lstStyle/>
          <a:p>
            <a:r>
              <a:rPr lang="en-US" dirty="0">
                <a:solidFill>
                  <a:schemeClr val="tx1"/>
                </a:solidFill>
              </a:rPr>
              <a:t>OLEH </a:t>
            </a:r>
          </a:p>
          <a:p>
            <a:r>
              <a:rPr lang="id-ID" dirty="0">
                <a:solidFill>
                  <a:schemeClr val="tx1"/>
                </a:solidFill>
              </a:rPr>
              <a:t>NELLY KARLINAH</a:t>
            </a:r>
            <a:endParaRPr lang="en-US" dirty="0">
              <a:solidFill>
                <a:schemeClr val="tx1"/>
              </a:solidFill>
            </a:endParaRPr>
          </a:p>
        </p:txBody>
      </p:sp>
      <p:sp>
        <p:nvSpPr>
          <p:cNvPr id="4" name="Down Arrow 3"/>
          <p:cNvSpPr/>
          <p:nvPr/>
        </p:nvSpPr>
        <p:spPr>
          <a:xfrm>
            <a:off x="5181600" y="3925529"/>
            <a:ext cx="1752600" cy="1066800"/>
          </a:xfrm>
          <a:prstGeom prst="downArrow">
            <a:avLst/>
          </a:prstGeom>
          <a:solidFill>
            <a:srgbClr val="FFCC99"/>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1219200"/>
            <a:ext cx="5562600" cy="685800"/>
          </a:xfrm>
        </p:spPr>
        <p:txBody>
          <a:bodyPr>
            <a:normAutofit/>
          </a:bodyPr>
          <a:lstStyle/>
          <a:p>
            <a:r>
              <a:rPr lang="id-ID" sz="3200" b="1" dirty="0">
                <a:latin typeface="BatangChe" panose="02030609000101010101" pitchFamily="49" charset="-127"/>
                <a:ea typeface="BatangChe" panose="02030609000101010101" pitchFamily="49" charset="-127"/>
              </a:rPr>
              <a:t>3)Transcervikal</a:t>
            </a:r>
            <a:endParaRPr lang="en-US" sz="3200" b="1" dirty="0">
              <a:latin typeface="BatangChe" panose="02030609000101010101" pitchFamily="49" charset="-127"/>
              <a:ea typeface="BatangChe" panose="02030609000101010101" pitchFamily="49" charset="-127"/>
            </a:endParaRPr>
          </a:p>
        </p:txBody>
      </p:sp>
      <p:sp>
        <p:nvSpPr>
          <p:cNvPr id="3" name="Content Placeholder 2"/>
          <p:cNvSpPr>
            <a:spLocks noGrp="1"/>
          </p:cNvSpPr>
          <p:nvPr>
            <p:ph idx="1"/>
          </p:nvPr>
        </p:nvSpPr>
        <p:spPr>
          <a:xfrm>
            <a:off x="457200" y="2286000"/>
            <a:ext cx="8229600" cy="4191000"/>
          </a:xfrm>
        </p:spPr>
        <p:txBody>
          <a:bodyPr>
            <a:normAutofit fontScale="85000" lnSpcReduction="20000"/>
          </a:bodyPr>
          <a:lstStyle/>
          <a:p>
            <a:r>
              <a:rPr lang="id-ID" dirty="0"/>
              <a:t>Merupakan metode kontrasepsi dimana oklusi tuba fallopii dilakukan melaui cervix uteri.</a:t>
            </a:r>
            <a:endParaRPr lang="en-US" dirty="0"/>
          </a:p>
          <a:p>
            <a:r>
              <a:rPr lang="id-ID" dirty="0"/>
              <a:t>Metode ini belum banyak dikerjakan dan pada umumnya masih dalam tahap eksperimental.</a:t>
            </a:r>
            <a:endParaRPr lang="en-US" dirty="0"/>
          </a:p>
          <a:p>
            <a:pPr>
              <a:buNone/>
            </a:pPr>
            <a:r>
              <a:rPr lang="id-ID" b="1" dirty="0">
                <a:solidFill>
                  <a:srgbClr val="0070C0"/>
                </a:solidFill>
                <a:latin typeface="BatangChe" panose="02030609000101010101" pitchFamily="49" charset="-127"/>
                <a:ea typeface="BatangChe" panose="02030609000101010101" pitchFamily="49" charset="-127"/>
              </a:rPr>
              <a:t> </a:t>
            </a:r>
            <a:endParaRPr lang="en-US" b="1" dirty="0">
              <a:solidFill>
                <a:srgbClr val="0070C0"/>
              </a:solidFill>
              <a:latin typeface="BatangChe" panose="02030609000101010101" pitchFamily="49" charset="-127"/>
              <a:ea typeface="BatangChe" panose="02030609000101010101" pitchFamily="49" charset="-127"/>
            </a:endParaRPr>
          </a:p>
          <a:p>
            <a:pPr>
              <a:buNone/>
            </a:pPr>
            <a:r>
              <a:rPr lang="id-ID" b="1" dirty="0">
                <a:solidFill>
                  <a:srgbClr val="0070C0"/>
                </a:solidFill>
                <a:latin typeface="BatangChe" panose="02030609000101010101" pitchFamily="49" charset="-127"/>
                <a:ea typeface="BatangChe" panose="02030609000101010101" pitchFamily="49" charset="-127"/>
              </a:rPr>
              <a:t>a)Histeroskopi</a:t>
            </a:r>
            <a:endParaRPr lang="en-US" b="1" dirty="0">
              <a:solidFill>
                <a:srgbClr val="0070C0"/>
              </a:solidFill>
              <a:latin typeface="BatangChe" panose="02030609000101010101" pitchFamily="49" charset="-127"/>
              <a:ea typeface="BatangChe" panose="02030609000101010101" pitchFamily="49" charset="-127"/>
            </a:endParaRPr>
          </a:p>
          <a:p>
            <a:pPr>
              <a:buNone/>
            </a:pPr>
            <a:r>
              <a:rPr lang="en-US" dirty="0"/>
              <a:t>    </a:t>
            </a:r>
            <a:r>
              <a:rPr lang="id-ID" dirty="0"/>
              <a:t>Prinsipnya sama seperti laparoskopi, hanya pada histeroskopi tidak dipakai trocar,tetapi suatu vacum cervical adaptor untuk mencegah keluarnya gas saat dilatasicervix/ cavum uteri.</a:t>
            </a:r>
            <a:endParaRPr lang="en-US" dirty="0"/>
          </a:p>
          <a:p>
            <a:pPr>
              <a:buNone/>
            </a:pPr>
            <a:r>
              <a:rPr lang="id-ID" dirty="0"/>
              <a:t> </a:t>
            </a:r>
            <a:endParaRPr lang="en-US" dirty="0"/>
          </a:p>
          <a:p>
            <a:pPr>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id-ID" dirty="0"/>
              <a:t>Keuntungan:</a:t>
            </a:r>
            <a:endParaRPr lang="en-US" dirty="0"/>
          </a:p>
        </p:txBody>
      </p:sp>
      <p:sp>
        <p:nvSpPr>
          <p:cNvPr id="3" name="Content Placeholder 2"/>
          <p:cNvSpPr>
            <a:spLocks noGrp="1"/>
          </p:cNvSpPr>
          <p:nvPr>
            <p:ph sz="half" idx="2"/>
          </p:nvPr>
        </p:nvSpPr>
        <p:spPr>
          <a:xfrm>
            <a:off x="381000" y="2286000"/>
            <a:ext cx="4040188" cy="3951288"/>
          </a:xfrm>
          <a:solidFill>
            <a:srgbClr val="CCECFF"/>
          </a:solidFill>
        </p:spPr>
        <p:txBody>
          <a:bodyPr>
            <a:normAutofit fontScale="92500" lnSpcReduction="20000"/>
          </a:bodyPr>
          <a:lstStyle/>
          <a:p>
            <a:pPr>
              <a:buNone/>
            </a:pPr>
            <a:r>
              <a:rPr lang="id-ID" dirty="0">
                <a:latin typeface="BatangChe" panose="02030609000101010101" pitchFamily="49" charset="-127"/>
                <a:ea typeface="BatangChe" panose="02030609000101010101" pitchFamily="49" charset="-127"/>
              </a:rPr>
              <a:t> </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1.</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Sederhana</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2.</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Relatif murah</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3.</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Mudah dipelajari</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4.</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Anestesi minimal</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5.</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Dapat dikerjakan secara rawat jalan.</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6.</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Tidak diperlukan insisi</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7.</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Dapat dilakukan secara rawat jalan karena prosedurnya cepat/singkat</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 </a:t>
            </a:r>
            <a:endParaRPr lang="en-US" dirty="0">
              <a:latin typeface="BatangChe" panose="02030609000101010101" pitchFamily="49" charset="-127"/>
              <a:ea typeface="BatangChe" panose="02030609000101010101" pitchFamily="49" charset="-127"/>
            </a:endParaRPr>
          </a:p>
        </p:txBody>
      </p:sp>
      <p:sp>
        <p:nvSpPr>
          <p:cNvPr id="6" name="Text Placeholder 5"/>
          <p:cNvSpPr>
            <a:spLocks noGrp="1"/>
          </p:cNvSpPr>
          <p:nvPr>
            <p:ph type="body" sz="quarter" idx="3"/>
          </p:nvPr>
        </p:nvSpPr>
        <p:spPr/>
        <p:txBody>
          <a:bodyPr/>
          <a:lstStyle/>
          <a:p>
            <a:r>
              <a:rPr lang="id-ID" dirty="0"/>
              <a:t>Kerugian:</a:t>
            </a:r>
            <a:endParaRPr lang="en-US" dirty="0"/>
          </a:p>
        </p:txBody>
      </p:sp>
      <p:sp>
        <p:nvSpPr>
          <p:cNvPr id="7" name="Content Placeholder 6"/>
          <p:cNvSpPr>
            <a:spLocks noGrp="1"/>
          </p:cNvSpPr>
          <p:nvPr>
            <p:ph sz="quarter" idx="4"/>
          </p:nvPr>
        </p:nvSpPr>
        <p:spPr>
          <a:xfrm>
            <a:off x="4645025" y="2285999"/>
            <a:ext cx="4041775" cy="3962401"/>
          </a:xfrm>
          <a:solidFill>
            <a:srgbClr val="FFCC99"/>
          </a:solidFill>
        </p:spPr>
        <p:txBody>
          <a:bodyPr>
            <a:normAutofit fontScale="92500" lnSpcReduction="20000"/>
          </a:bodyPr>
          <a:lstStyle/>
          <a:p>
            <a:pPr>
              <a:buNone/>
            </a:pPr>
            <a:r>
              <a:rPr lang="id-ID" dirty="0">
                <a:latin typeface="BatangChe" panose="02030609000101010101" pitchFamily="49" charset="-127"/>
                <a:ea typeface="BatangChe" panose="02030609000101010101" pitchFamily="49" charset="-127"/>
              </a:rPr>
              <a:t> </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1.</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Resiko perforasi uterus dan luka bakar </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2.</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Angka kegagalan tinggi ( 11-35 % )</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3.</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Risiko kehamilan ektopik/ kehamilan cornu</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4.</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Sering timbul kesulitan teknis dalam mencari lokasi orificium tubae</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5.</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Oklusi tuba fallopii mungkin tidak segera efektif  </a:t>
            </a:r>
            <a:endParaRPr lang="en-US" dirty="0">
              <a:latin typeface="BatangChe" panose="02030609000101010101" pitchFamily="49" charset="-127"/>
              <a:ea typeface="BatangChe" panose="02030609000101010101" pitchFamily="49" charset="-127"/>
            </a:endParaRPr>
          </a:p>
          <a:p>
            <a:pPr marL="0" indent="0">
              <a:buNone/>
            </a:pPr>
            <a:endParaRPr lang="en-US" dirty="0">
              <a:latin typeface="BatangChe" panose="02030609000101010101" pitchFamily="49" charset="-127"/>
              <a:ea typeface="BatangChe" panose="02030609000101010101" pitchFamily="49" charset="-127"/>
            </a:endParaRPr>
          </a:p>
          <a:p>
            <a:pPr marL="0" indent="0">
              <a:buNone/>
            </a:pPr>
            <a:endParaRPr lang="en-US" dirty="0">
              <a:latin typeface="BatangChe" panose="02030609000101010101" pitchFamily="49" charset="-127"/>
              <a:ea typeface="BatangChe" panose="02030609000101010101" pitchFamily="49" charset="-127"/>
            </a:endParaRPr>
          </a:p>
        </p:txBody>
      </p:sp>
    </p:spTree>
    <p:extLst>
      <p:ext uri="{BB962C8B-B14F-4D97-AF65-F5344CB8AC3E}">
        <p14:creationId xmlns:p14="http://schemas.microsoft.com/office/powerpoint/2010/main" val="2930535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1143000"/>
          </a:xfrm>
        </p:spPr>
        <p:txBody>
          <a:bodyPr>
            <a:normAutofit/>
          </a:bodyPr>
          <a:lstStyle/>
          <a:p>
            <a:r>
              <a:rPr lang="id-ID" sz="2800" b="1" dirty="0">
                <a:solidFill>
                  <a:srgbClr val="0070C0"/>
                </a:solidFill>
                <a:latin typeface="BatangChe" panose="02030609000101010101" pitchFamily="49" charset="-127"/>
                <a:ea typeface="BatangChe" panose="02030609000101010101" pitchFamily="49" charset="-127"/>
              </a:rPr>
              <a:t>b)Blind- delivery</a:t>
            </a:r>
            <a:endParaRPr lang="en-US" sz="2800" b="1" dirty="0">
              <a:solidFill>
                <a:srgbClr val="0070C0"/>
              </a:solidFill>
              <a:latin typeface="BatangChe" panose="02030609000101010101" pitchFamily="49" charset="-127"/>
              <a:ea typeface="BatangChe" panose="02030609000101010101" pitchFamily="49" charset="-127"/>
            </a:endParaRPr>
          </a:p>
        </p:txBody>
      </p:sp>
      <p:sp>
        <p:nvSpPr>
          <p:cNvPr id="3" name="Content Placeholder 2"/>
          <p:cNvSpPr>
            <a:spLocks noGrp="1"/>
          </p:cNvSpPr>
          <p:nvPr>
            <p:ph idx="1"/>
          </p:nvPr>
        </p:nvSpPr>
        <p:spPr>
          <a:xfrm>
            <a:off x="914400" y="2590800"/>
            <a:ext cx="7696200" cy="3048000"/>
          </a:xfrm>
        </p:spPr>
        <p:txBody>
          <a:bodyPr>
            <a:normAutofit fontScale="92500"/>
          </a:bodyPr>
          <a:lstStyle/>
          <a:p>
            <a:r>
              <a:rPr lang="id-ID" dirty="0">
                <a:latin typeface="BatangChe" panose="02030609000101010101" pitchFamily="49" charset="-127"/>
                <a:ea typeface="BatangChe" panose="02030609000101010101" pitchFamily="49" charset="-127"/>
              </a:rPr>
              <a:t>Pada metode ini, operator tidak melihat langsung kedalam cavum uteri</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untuk melokalisir orificium tubae. </a:t>
            </a:r>
            <a:endParaRPr lang="en-US" dirty="0">
              <a:latin typeface="BatangChe" panose="02030609000101010101" pitchFamily="49" charset="-127"/>
              <a:ea typeface="BatangChe" panose="02030609000101010101" pitchFamily="49" charset="-127"/>
            </a:endParaRPr>
          </a:p>
          <a:p>
            <a:r>
              <a:rPr lang="id-ID" dirty="0">
                <a:latin typeface="BatangChe" panose="02030609000101010101" pitchFamily="49" charset="-127"/>
                <a:ea typeface="BatangChe" panose="02030609000101010101" pitchFamily="49" charset="-127"/>
              </a:rPr>
              <a:t>Alat-alat yang diperlukan hanya alat-alat sederhana</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 </a:t>
            </a:r>
            <a:endParaRPr lang="en-US" dirty="0">
              <a:latin typeface="BatangChe" panose="02030609000101010101" pitchFamily="49" charset="-127"/>
              <a:ea typeface="BatangChe" panose="02030609000101010101" pitchFamily="49" charset="-127"/>
            </a:endParaRPr>
          </a:p>
          <a:p>
            <a:pPr>
              <a:buNone/>
            </a:pPr>
            <a:endParaRPr lang="en-US" dirty="0">
              <a:latin typeface="BatangChe" panose="02030609000101010101" pitchFamily="49" charset="-127"/>
              <a:ea typeface="BatangChe" panose="02030609000101010101" pitchFamily="49" charset="-127"/>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id-ID" sz="2800" b="1" dirty="0">
                <a:solidFill>
                  <a:srgbClr val="0070C0"/>
                </a:solidFill>
                <a:latin typeface="BatangChe" panose="02030609000101010101" pitchFamily="49" charset="-127"/>
                <a:ea typeface="BatangChe" panose="02030609000101010101" pitchFamily="49" charset="-127"/>
              </a:rPr>
              <a:t>c)Penyumbatan tuba mekanis</a:t>
            </a:r>
            <a:endParaRPr lang="en-US" sz="2800" b="1" dirty="0">
              <a:solidFill>
                <a:srgbClr val="0070C0"/>
              </a:solidFill>
              <a:latin typeface="BatangChe" panose="02030609000101010101" pitchFamily="49" charset="-127"/>
              <a:ea typeface="BatangChe" panose="02030609000101010101" pitchFamily="49" charset="-127"/>
            </a:endParaRPr>
          </a:p>
        </p:txBody>
      </p:sp>
      <p:sp>
        <p:nvSpPr>
          <p:cNvPr id="3" name="Content Placeholder 2"/>
          <p:cNvSpPr>
            <a:spLocks noGrp="1"/>
          </p:cNvSpPr>
          <p:nvPr>
            <p:ph idx="1"/>
          </p:nvPr>
        </p:nvSpPr>
        <p:spPr>
          <a:xfrm>
            <a:off x="457200" y="2209800"/>
            <a:ext cx="8382000" cy="4267200"/>
          </a:xfrm>
        </p:spPr>
        <p:txBody>
          <a:bodyPr>
            <a:normAutofit fontScale="70000" lnSpcReduction="20000"/>
          </a:bodyPr>
          <a:lstStyle/>
          <a:p>
            <a:pPr>
              <a:buNone/>
            </a:pPr>
            <a:r>
              <a:rPr lang="id-ID" dirty="0"/>
              <a:t> </a:t>
            </a:r>
            <a:endParaRPr lang="en-US" sz="3800" dirty="0">
              <a:latin typeface="Agency FB" panose="020B0503020202020204" pitchFamily="34" charset="0"/>
            </a:endParaRPr>
          </a:p>
          <a:p>
            <a:pPr>
              <a:buNone/>
            </a:pPr>
            <a:r>
              <a:rPr lang="id-ID" sz="3800" dirty="0">
                <a:latin typeface="Agency FB" panose="020B0503020202020204" pitchFamily="34" charset="0"/>
              </a:rPr>
              <a:t>1.</a:t>
            </a:r>
            <a:r>
              <a:rPr lang="en-US" sz="3800" dirty="0">
                <a:latin typeface="Agency FB" panose="020B0503020202020204" pitchFamily="34" charset="0"/>
              </a:rPr>
              <a:t>   </a:t>
            </a:r>
            <a:r>
              <a:rPr lang="id-ID" sz="3800" dirty="0">
                <a:latin typeface="Agency FB" panose="020B0503020202020204" pitchFamily="34" charset="0"/>
              </a:rPr>
              <a:t>Tubal clipsTubal clips dipasang pada isthmus tuba fallopii, 2-3 cm dari uterus, melalui laparotomi,laparoskopi, kolpotomi atau kuldoskopi.Tubal clips menyebabkan kerusakan yang lebih sedikit atau kecil pada tuba fallopiidiandingkan dengan cara-cara oklusi tuba fallopii lainnya.</a:t>
            </a:r>
            <a:endParaRPr lang="en-US" sz="3800" dirty="0">
              <a:latin typeface="Agency FB" panose="020B0503020202020204" pitchFamily="34" charset="0"/>
            </a:endParaRPr>
          </a:p>
          <a:p>
            <a:pPr>
              <a:buNone/>
            </a:pPr>
            <a:r>
              <a:rPr lang="id-ID" sz="3800" dirty="0">
                <a:latin typeface="Agency FB" panose="020B0503020202020204" pitchFamily="34" charset="0"/>
              </a:rPr>
              <a:t> </a:t>
            </a:r>
            <a:endParaRPr lang="en-US" sz="3800" dirty="0">
              <a:latin typeface="Agency FB" panose="020B0503020202020204" pitchFamily="34" charset="0"/>
            </a:endParaRPr>
          </a:p>
          <a:p>
            <a:pPr>
              <a:buNone/>
            </a:pPr>
            <a:r>
              <a:rPr lang="id-ID" sz="3800" dirty="0">
                <a:latin typeface="Agency FB" panose="020B0503020202020204" pitchFamily="34" charset="0"/>
              </a:rPr>
              <a:t>2.</a:t>
            </a:r>
            <a:r>
              <a:rPr lang="en-US" sz="3800" dirty="0">
                <a:latin typeface="Agency FB" panose="020B0503020202020204" pitchFamily="34" charset="0"/>
              </a:rPr>
              <a:t>  </a:t>
            </a:r>
            <a:r>
              <a:rPr lang="id-ID" sz="3800" dirty="0">
                <a:latin typeface="Agency FB" panose="020B0503020202020204" pitchFamily="34" charset="0"/>
              </a:rPr>
              <a:t>Tubal ringDengan memasang cincin berdiameter 1 mm pada tuba fallopii. Dapat dipakai pada minilaparotomi, laparoskopi dan cara trans-vaginal, dipasang pada ampula tuba atau</a:t>
            </a:r>
            <a:r>
              <a:rPr lang="en-US" sz="3800" dirty="0">
                <a:latin typeface="Agency FB" panose="020B0503020202020204" pitchFamily="34" charset="0"/>
              </a:rPr>
              <a:t> </a:t>
            </a:r>
            <a:r>
              <a:rPr lang="id-ID" sz="3800" dirty="0">
                <a:latin typeface="Agency FB" panose="020B0503020202020204" pitchFamily="34" charset="0"/>
              </a:rPr>
              <a:t>ampulary-isthmic junction, 2-3 cm dari uterus. Tubal ring merusak tuba fallopii sepanjang1-3 cm.</a:t>
            </a:r>
            <a:endParaRPr lang="en-US" sz="3800" dirty="0">
              <a:latin typeface="Agency FB" panose="020B0503020202020204" pitchFamily="34" charset="0"/>
            </a:endParaRPr>
          </a:p>
          <a:p>
            <a:pPr>
              <a:buNone/>
            </a:pPr>
            <a:endParaRPr lang="en-US" sz="3800" dirty="0">
              <a:latin typeface="Agency FB" panose="020B0503020202020204" pitchFamily="34" charset="0"/>
            </a:endParaRPr>
          </a:p>
        </p:txBody>
      </p:sp>
    </p:spTree>
    <p:extLst>
      <p:ext uri="{BB962C8B-B14F-4D97-AF65-F5344CB8AC3E}">
        <p14:creationId xmlns:p14="http://schemas.microsoft.com/office/powerpoint/2010/main" val="23891375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9316" y="838200"/>
            <a:ext cx="8229600" cy="1143000"/>
          </a:xfrm>
        </p:spPr>
        <p:txBody>
          <a:bodyPr>
            <a:normAutofit/>
          </a:bodyPr>
          <a:lstStyle/>
          <a:p>
            <a:r>
              <a:rPr lang="id-ID" sz="3600" b="1" dirty="0">
                <a:solidFill>
                  <a:srgbClr val="0070C0"/>
                </a:solidFill>
                <a:latin typeface="BatangChe" panose="02030609000101010101" pitchFamily="49" charset="-127"/>
                <a:ea typeface="BatangChe" panose="02030609000101010101" pitchFamily="49" charset="-127"/>
              </a:rPr>
              <a:t>d)Penyumbatan tuba kimiawi</a:t>
            </a:r>
            <a:endParaRPr lang="en-US" sz="3600" b="1" dirty="0">
              <a:solidFill>
                <a:srgbClr val="0070C0"/>
              </a:solidFill>
              <a:latin typeface="BatangChe" panose="02030609000101010101" pitchFamily="49" charset="-127"/>
              <a:ea typeface="BatangChe" panose="02030609000101010101" pitchFamily="49" charset="-127"/>
            </a:endParaRPr>
          </a:p>
        </p:txBody>
      </p:sp>
      <p:sp>
        <p:nvSpPr>
          <p:cNvPr id="3" name="Content Placeholder 2"/>
          <p:cNvSpPr>
            <a:spLocks noGrp="1"/>
          </p:cNvSpPr>
          <p:nvPr>
            <p:ph idx="1"/>
          </p:nvPr>
        </p:nvSpPr>
        <p:spPr>
          <a:xfrm>
            <a:off x="457200" y="2286000"/>
            <a:ext cx="8229600" cy="3840163"/>
          </a:xfrm>
        </p:spPr>
        <p:txBody>
          <a:bodyPr>
            <a:normAutofit fontScale="92500" lnSpcReduction="10000"/>
          </a:bodyPr>
          <a:lstStyle/>
          <a:p>
            <a:pPr>
              <a:buNone/>
            </a:pPr>
            <a:r>
              <a:rPr lang="id-ID" dirty="0">
                <a:latin typeface="BatangChe" panose="02030609000101010101" pitchFamily="49" charset="-127"/>
                <a:ea typeface="BatangChe" panose="02030609000101010101" pitchFamily="49" charset="-127"/>
              </a:rPr>
              <a:t> </a:t>
            </a:r>
            <a:endParaRPr lang="en-US" dirty="0">
              <a:latin typeface="BatangChe" panose="02030609000101010101" pitchFamily="49" charset="-127"/>
              <a:ea typeface="BatangChe" panose="02030609000101010101" pitchFamily="49" charset="-127"/>
            </a:endParaRPr>
          </a:p>
          <a:p>
            <a:r>
              <a:rPr lang="id-ID" dirty="0">
                <a:latin typeface="BatangChe" panose="02030609000101010101" pitchFamily="49" charset="-127"/>
                <a:ea typeface="BatangChe" panose="02030609000101010101" pitchFamily="49" charset="-127"/>
              </a:rPr>
              <a:t>Banyak zat-zat kimia yang saat ini dalam penelitian eksperimental untuk oklusi tuba fallopii,terutama dilakukan pada hewan percobaan. </a:t>
            </a:r>
            <a:endParaRPr lang="en-US" dirty="0">
              <a:latin typeface="BatangChe" panose="02030609000101010101" pitchFamily="49" charset="-127"/>
              <a:ea typeface="BatangChe" panose="02030609000101010101" pitchFamily="49" charset="-127"/>
            </a:endParaRPr>
          </a:p>
          <a:p>
            <a:r>
              <a:rPr lang="id-ID" dirty="0">
                <a:latin typeface="BatangChe" panose="02030609000101010101" pitchFamily="49" charset="-127"/>
                <a:ea typeface="BatangChe" panose="02030609000101010101" pitchFamily="49" charset="-127"/>
              </a:rPr>
              <a:t>Sedangkan pada manusia baru beberapa zat kimiasaja yang telah diteliti.</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 </a:t>
            </a:r>
            <a:endParaRPr lang="en-US" dirty="0">
              <a:latin typeface="BatangChe" panose="02030609000101010101" pitchFamily="49" charset="-127"/>
              <a:ea typeface="BatangChe" panose="02030609000101010101" pitchFamily="49" charset="-127"/>
            </a:endParaRPr>
          </a:p>
          <a:p>
            <a:pPr>
              <a:buNone/>
            </a:pPr>
            <a:endParaRPr lang="en-US" dirty="0">
              <a:latin typeface="BatangChe" panose="02030609000101010101" pitchFamily="49" charset="-127"/>
              <a:ea typeface="BatangChe" panose="02030609000101010101" pitchFamily="49" charset="-127"/>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38200"/>
            <a:ext cx="8229600" cy="1143000"/>
          </a:xfrm>
        </p:spPr>
        <p:txBody>
          <a:bodyPr>
            <a:normAutofit/>
          </a:bodyPr>
          <a:lstStyle/>
          <a:p>
            <a:r>
              <a:rPr lang="id-ID" sz="3200" b="1" dirty="0"/>
              <a:t>Cara kerja :</a:t>
            </a:r>
            <a:endParaRPr lang="en-US" sz="3200" b="1" dirty="0"/>
          </a:p>
        </p:txBody>
      </p:sp>
      <p:sp>
        <p:nvSpPr>
          <p:cNvPr id="3" name="Content Placeholder 2"/>
          <p:cNvSpPr>
            <a:spLocks noGrp="1"/>
          </p:cNvSpPr>
          <p:nvPr>
            <p:ph idx="1"/>
          </p:nvPr>
        </p:nvSpPr>
        <p:spPr>
          <a:xfrm>
            <a:off x="152400" y="2209800"/>
            <a:ext cx="8839200" cy="4648200"/>
          </a:xfrm>
        </p:spPr>
        <p:txBody>
          <a:bodyPr>
            <a:noAutofit/>
          </a:bodyPr>
          <a:lstStyle/>
          <a:p>
            <a:pPr>
              <a:buNone/>
            </a:pPr>
            <a:r>
              <a:rPr lang="id-ID" sz="2400" dirty="0">
                <a:latin typeface="Agency FB" panose="020B0503020202020204" pitchFamily="34" charset="0"/>
              </a:rPr>
              <a:t>1.</a:t>
            </a:r>
            <a:r>
              <a:rPr lang="en-US" sz="2400" dirty="0">
                <a:latin typeface="Agency FB" panose="020B0503020202020204" pitchFamily="34" charset="0"/>
              </a:rPr>
              <a:t> </a:t>
            </a:r>
            <a:r>
              <a:rPr lang="id-ID" sz="2400" dirty="0">
                <a:latin typeface="Agency FB" panose="020B0503020202020204" pitchFamily="34" charset="0"/>
              </a:rPr>
              <a:t>Tissue adhesiveZat kimia akan menjadi padat sehingga terbentuk sumbat didalam tuba fallopii.</a:t>
            </a:r>
            <a:endParaRPr lang="en-US" sz="2400" dirty="0">
              <a:latin typeface="Agency FB" panose="020B0503020202020204" pitchFamily="34" charset="0"/>
            </a:endParaRPr>
          </a:p>
          <a:p>
            <a:pPr>
              <a:buNone/>
            </a:pPr>
            <a:r>
              <a:rPr lang="id-ID" sz="2400" dirty="0">
                <a:latin typeface="Agency FB" panose="020B0503020202020204" pitchFamily="34" charset="0"/>
              </a:rPr>
              <a:t>2.</a:t>
            </a:r>
            <a:r>
              <a:rPr lang="en-US" sz="2400" dirty="0">
                <a:latin typeface="Agency FB" panose="020B0503020202020204" pitchFamily="34" charset="0"/>
              </a:rPr>
              <a:t>  </a:t>
            </a:r>
            <a:r>
              <a:rPr lang="id-ID" sz="2400" dirty="0">
                <a:latin typeface="Agency FB" panose="020B0503020202020204" pitchFamily="34" charset="0"/>
              </a:rPr>
              <a:t>Sclerosing agent</a:t>
            </a:r>
            <a:r>
              <a:rPr lang="id-ID" sz="2400" i="1" dirty="0">
                <a:latin typeface="Agency FB" panose="020B0503020202020204" pitchFamily="34" charset="0"/>
              </a:rPr>
              <a:t> </a:t>
            </a:r>
            <a:endParaRPr lang="en-US" sz="2400" dirty="0">
              <a:latin typeface="Agency FB" panose="020B0503020202020204" pitchFamily="34" charset="0"/>
            </a:endParaRPr>
          </a:p>
          <a:p>
            <a:pPr>
              <a:buNone/>
            </a:pPr>
            <a:r>
              <a:rPr lang="en-US" sz="2400" dirty="0">
                <a:latin typeface="Agency FB" panose="020B0503020202020204" pitchFamily="34" charset="0"/>
              </a:rPr>
              <a:t>      </a:t>
            </a:r>
            <a:r>
              <a:rPr lang="id-ID" sz="2400" dirty="0">
                <a:latin typeface="Agency FB" panose="020B0503020202020204" pitchFamily="34" charset="0"/>
              </a:rPr>
              <a:t>Zat kimia akan merusak saluran tuba fallopii dan menimbulkan fibrosis.Zat kimia dalam bentuk cairan, pasta atau padat, diasukkan melalui serviks kedalam utero-tubal junction, dapat dengan visualisasi secara langsung yaitu dengan histeroskop, atau tanpavisualisasi langsung ( blind-delivery ) dengan kateter, kanula atau tabung suntik. Atau dapatdikerjakan juga melalui ujung fimbriae, dengan melihat secara langsung melalui jalan trans-abdominal atau trans-vaginal.Saat ini, zat-zat kimia yang telah diteliti untuk kontap wanita yaitu :</a:t>
            </a:r>
            <a:endParaRPr lang="en-US" sz="2400" dirty="0">
              <a:latin typeface="Agency FB" panose="020B0503020202020204" pitchFamily="34" charset="0"/>
            </a:endParaRPr>
          </a:p>
          <a:p>
            <a:pPr>
              <a:buNone/>
            </a:pPr>
            <a:r>
              <a:rPr lang="id-ID" sz="2400" dirty="0">
                <a:latin typeface="Agency FB" panose="020B0503020202020204" pitchFamily="34" charset="0"/>
              </a:rPr>
              <a:t> </a:t>
            </a:r>
            <a:r>
              <a:rPr lang="en-US" sz="2400" dirty="0">
                <a:latin typeface="Agency FB" panose="020B0503020202020204" pitchFamily="34" charset="0"/>
              </a:rPr>
              <a:t>     </a:t>
            </a:r>
            <a:r>
              <a:rPr lang="id-ID" sz="2400" dirty="0">
                <a:latin typeface="Agency FB" panose="020B0503020202020204" pitchFamily="34" charset="0"/>
              </a:rPr>
              <a:t>phenol (carbolic acid)compounds, Quinacrine, dan Methyl-cyanoacrylate (MCA).</a:t>
            </a:r>
            <a:endParaRPr lang="en-US" sz="2400" dirty="0">
              <a:latin typeface="Agency FB" panose="020B0503020202020204" pitchFamily="34" charset="0"/>
            </a:endParaRPr>
          </a:p>
        </p:txBody>
      </p:sp>
    </p:spTree>
    <p:extLst>
      <p:ext uri="{BB962C8B-B14F-4D97-AF65-F5344CB8AC3E}">
        <p14:creationId xmlns:p14="http://schemas.microsoft.com/office/powerpoint/2010/main" val="8239208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609600"/>
            <a:ext cx="5486400" cy="1143000"/>
          </a:xfrm>
          <a:solidFill>
            <a:srgbClr val="FFCC99"/>
          </a:solidFill>
        </p:spPr>
        <p:txBody>
          <a:bodyPr>
            <a:noAutofit/>
          </a:bodyPr>
          <a:lstStyle/>
          <a:p>
            <a:r>
              <a:rPr lang="id-ID" sz="3600" dirty="0">
                <a:latin typeface="Arial Narrow" panose="020B0606020202030204" pitchFamily="34" charset="0"/>
              </a:rPr>
              <a:t>Zat-zat kimia yang ideal untuk oklusi tuba fallopii harus :</a:t>
            </a:r>
            <a:endParaRPr lang="en-US" sz="3600" dirty="0">
              <a:latin typeface="Arial Narrow" panose="020B0606020202030204" pitchFamily="34" charset="0"/>
            </a:endParaRPr>
          </a:p>
        </p:txBody>
      </p:sp>
      <p:sp>
        <p:nvSpPr>
          <p:cNvPr id="3" name="Content Placeholder 2"/>
          <p:cNvSpPr>
            <a:spLocks noGrp="1"/>
          </p:cNvSpPr>
          <p:nvPr>
            <p:ph idx="1"/>
          </p:nvPr>
        </p:nvSpPr>
        <p:spPr>
          <a:xfrm>
            <a:off x="381000" y="2286000"/>
            <a:ext cx="8001000" cy="4449763"/>
          </a:xfrm>
        </p:spPr>
        <p:txBody>
          <a:bodyPr>
            <a:normAutofit fontScale="85000" lnSpcReduction="20000"/>
          </a:bodyPr>
          <a:lstStyle/>
          <a:p>
            <a:pPr>
              <a:buNone/>
            </a:pPr>
            <a:r>
              <a:rPr lang="id-ID" dirty="0">
                <a:solidFill>
                  <a:srgbClr val="002060"/>
                </a:solidFill>
                <a:latin typeface="Agency FB" panose="020B0503020202020204" pitchFamily="34" charset="0"/>
              </a:rPr>
              <a:t> </a:t>
            </a:r>
            <a:endParaRPr lang="en-US" dirty="0">
              <a:solidFill>
                <a:srgbClr val="002060"/>
              </a:solidFill>
              <a:latin typeface="Agency FB" panose="020B0503020202020204" pitchFamily="34" charset="0"/>
            </a:endParaRPr>
          </a:p>
          <a:p>
            <a:pPr>
              <a:buNone/>
            </a:pPr>
            <a:r>
              <a:rPr lang="id-ID" dirty="0">
                <a:solidFill>
                  <a:srgbClr val="002060"/>
                </a:solidFill>
                <a:latin typeface="Agency FB" panose="020B0503020202020204" pitchFamily="34" charset="0"/>
              </a:rPr>
              <a:t>1.</a:t>
            </a:r>
            <a:r>
              <a:rPr lang="en-US" dirty="0">
                <a:solidFill>
                  <a:srgbClr val="002060"/>
                </a:solidFill>
                <a:latin typeface="Agency FB" panose="020B0503020202020204" pitchFamily="34" charset="0"/>
              </a:rPr>
              <a:t> </a:t>
            </a:r>
            <a:r>
              <a:rPr lang="id-ID" dirty="0">
                <a:solidFill>
                  <a:srgbClr val="002060"/>
                </a:solidFill>
                <a:latin typeface="Agency FB" panose="020B0503020202020204" pitchFamily="34" charset="0"/>
              </a:rPr>
              <a:t>Sedapatnya diberikan dalam 1 kali pemberian</a:t>
            </a:r>
            <a:endParaRPr lang="en-US" dirty="0">
              <a:solidFill>
                <a:srgbClr val="002060"/>
              </a:solidFill>
              <a:latin typeface="Agency FB" panose="020B0503020202020204" pitchFamily="34" charset="0"/>
            </a:endParaRPr>
          </a:p>
          <a:p>
            <a:pPr>
              <a:buNone/>
            </a:pPr>
            <a:r>
              <a:rPr lang="id-ID" dirty="0">
                <a:solidFill>
                  <a:srgbClr val="002060"/>
                </a:solidFill>
                <a:latin typeface="Agency FB" panose="020B0503020202020204" pitchFamily="34" charset="0"/>
              </a:rPr>
              <a:t>2.</a:t>
            </a:r>
            <a:r>
              <a:rPr lang="en-US" dirty="0">
                <a:solidFill>
                  <a:srgbClr val="002060"/>
                </a:solidFill>
                <a:latin typeface="Agency FB" panose="020B0503020202020204" pitchFamily="34" charset="0"/>
              </a:rPr>
              <a:t> </a:t>
            </a:r>
            <a:r>
              <a:rPr lang="id-ID" dirty="0">
                <a:solidFill>
                  <a:srgbClr val="002060"/>
                </a:solidFill>
                <a:latin typeface="Agency FB" panose="020B0503020202020204" pitchFamily="34" charset="0"/>
              </a:rPr>
              <a:t>Efektif 100%</a:t>
            </a:r>
            <a:endParaRPr lang="en-US" dirty="0">
              <a:solidFill>
                <a:srgbClr val="002060"/>
              </a:solidFill>
              <a:latin typeface="Agency FB" panose="020B0503020202020204" pitchFamily="34" charset="0"/>
            </a:endParaRPr>
          </a:p>
          <a:p>
            <a:pPr>
              <a:buNone/>
            </a:pPr>
            <a:r>
              <a:rPr lang="id-ID" dirty="0">
                <a:solidFill>
                  <a:srgbClr val="002060"/>
                </a:solidFill>
                <a:latin typeface="Agency FB" panose="020B0503020202020204" pitchFamily="34" charset="0"/>
              </a:rPr>
              <a:t>3.</a:t>
            </a:r>
            <a:r>
              <a:rPr lang="en-US" dirty="0">
                <a:solidFill>
                  <a:srgbClr val="002060"/>
                </a:solidFill>
                <a:latin typeface="Agency FB" panose="020B0503020202020204" pitchFamily="34" charset="0"/>
              </a:rPr>
              <a:t> </a:t>
            </a:r>
            <a:r>
              <a:rPr lang="id-ID" dirty="0">
                <a:solidFill>
                  <a:srgbClr val="002060"/>
                </a:solidFill>
                <a:latin typeface="Agency FB" panose="020B0503020202020204" pitchFamily="34" charset="0"/>
              </a:rPr>
              <a:t>Non-toksik </a:t>
            </a:r>
            <a:endParaRPr lang="en-US" dirty="0">
              <a:solidFill>
                <a:srgbClr val="002060"/>
              </a:solidFill>
              <a:latin typeface="Agency FB" panose="020B0503020202020204" pitchFamily="34" charset="0"/>
            </a:endParaRPr>
          </a:p>
          <a:p>
            <a:pPr>
              <a:buNone/>
            </a:pPr>
            <a:r>
              <a:rPr lang="id-ID" dirty="0">
                <a:solidFill>
                  <a:srgbClr val="002060"/>
                </a:solidFill>
                <a:latin typeface="Agency FB" panose="020B0503020202020204" pitchFamily="34" charset="0"/>
              </a:rPr>
              <a:t>4.</a:t>
            </a:r>
            <a:r>
              <a:rPr lang="en-US" dirty="0">
                <a:solidFill>
                  <a:srgbClr val="002060"/>
                </a:solidFill>
                <a:latin typeface="Agency FB" panose="020B0503020202020204" pitchFamily="34" charset="0"/>
              </a:rPr>
              <a:t> </a:t>
            </a:r>
            <a:r>
              <a:rPr lang="id-ID" dirty="0">
                <a:solidFill>
                  <a:srgbClr val="002060"/>
                </a:solidFill>
                <a:latin typeface="Agency FB" panose="020B0503020202020204" pitchFamily="34" charset="0"/>
              </a:rPr>
              <a:t>Murah</a:t>
            </a:r>
            <a:endParaRPr lang="en-US" dirty="0">
              <a:solidFill>
                <a:srgbClr val="002060"/>
              </a:solidFill>
              <a:latin typeface="Agency FB" panose="020B0503020202020204" pitchFamily="34" charset="0"/>
            </a:endParaRPr>
          </a:p>
          <a:p>
            <a:pPr>
              <a:buNone/>
            </a:pPr>
            <a:r>
              <a:rPr lang="id-ID" dirty="0">
                <a:solidFill>
                  <a:srgbClr val="002060"/>
                </a:solidFill>
                <a:latin typeface="Agency FB" panose="020B0503020202020204" pitchFamily="34" charset="0"/>
              </a:rPr>
              <a:t>5.</a:t>
            </a:r>
            <a:r>
              <a:rPr lang="en-US" dirty="0">
                <a:solidFill>
                  <a:srgbClr val="002060"/>
                </a:solidFill>
                <a:latin typeface="Agency FB" panose="020B0503020202020204" pitchFamily="34" charset="0"/>
              </a:rPr>
              <a:t> </a:t>
            </a:r>
            <a:r>
              <a:rPr lang="id-ID" dirty="0">
                <a:solidFill>
                  <a:srgbClr val="002060"/>
                </a:solidFill>
                <a:latin typeface="Agency FB" panose="020B0503020202020204" pitchFamily="34" charset="0"/>
              </a:rPr>
              <a:t>Tersedia setiap saat</a:t>
            </a:r>
            <a:endParaRPr lang="en-US" dirty="0">
              <a:solidFill>
                <a:srgbClr val="002060"/>
              </a:solidFill>
              <a:latin typeface="Agency FB" panose="020B0503020202020204" pitchFamily="34" charset="0"/>
            </a:endParaRPr>
          </a:p>
          <a:p>
            <a:pPr>
              <a:buNone/>
            </a:pPr>
            <a:r>
              <a:rPr lang="id-ID" dirty="0">
                <a:solidFill>
                  <a:srgbClr val="002060"/>
                </a:solidFill>
                <a:latin typeface="Agency FB" panose="020B0503020202020204" pitchFamily="34" charset="0"/>
              </a:rPr>
              <a:t>6.</a:t>
            </a:r>
            <a:r>
              <a:rPr lang="en-US" dirty="0">
                <a:solidFill>
                  <a:srgbClr val="002060"/>
                </a:solidFill>
                <a:latin typeface="Agency FB" panose="020B0503020202020204" pitchFamily="34" charset="0"/>
              </a:rPr>
              <a:t> </a:t>
            </a:r>
            <a:r>
              <a:rPr lang="id-ID" dirty="0">
                <a:solidFill>
                  <a:srgbClr val="002060"/>
                </a:solidFill>
                <a:latin typeface="Agency FB" panose="020B0503020202020204" pitchFamily="34" charset="0"/>
              </a:rPr>
              <a:t>Terbatas pada tuba fallopii, tidak boleh sapai ke rongga abdomen.</a:t>
            </a:r>
            <a:endParaRPr lang="en-US" dirty="0">
              <a:solidFill>
                <a:srgbClr val="002060"/>
              </a:solidFill>
              <a:latin typeface="Agency FB" panose="020B0503020202020204" pitchFamily="34" charset="0"/>
            </a:endParaRPr>
          </a:p>
          <a:p>
            <a:pPr>
              <a:buNone/>
            </a:pPr>
            <a:r>
              <a:rPr lang="id-ID" dirty="0">
                <a:solidFill>
                  <a:srgbClr val="002060"/>
                </a:solidFill>
                <a:latin typeface="Agency FB" panose="020B0503020202020204" pitchFamily="34" charset="0"/>
              </a:rPr>
              <a:t>7.</a:t>
            </a:r>
            <a:r>
              <a:rPr lang="en-US" dirty="0">
                <a:solidFill>
                  <a:srgbClr val="002060"/>
                </a:solidFill>
                <a:latin typeface="Agency FB" panose="020B0503020202020204" pitchFamily="34" charset="0"/>
              </a:rPr>
              <a:t> </a:t>
            </a:r>
            <a:r>
              <a:rPr lang="id-ID" dirty="0">
                <a:solidFill>
                  <a:srgbClr val="002060"/>
                </a:solidFill>
                <a:latin typeface="Agency FB" panose="020B0503020202020204" pitchFamily="34" charset="0"/>
              </a:rPr>
              <a:t>Tidak menyebabkan rasa sakit</a:t>
            </a:r>
            <a:endParaRPr lang="en-US" dirty="0">
              <a:solidFill>
                <a:srgbClr val="002060"/>
              </a:solidFill>
              <a:latin typeface="Agency FB" panose="020B0503020202020204" pitchFamily="34" charset="0"/>
            </a:endParaRPr>
          </a:p>
          <a:p>
            <a:pPr>
              <a:buNone/>
            </a:pPr>
            <a:r>
              <a:rPr lang="id-ID" dirty="0">
                <a:solidFill>
                  <a:srgbClr val="002060"/>
                </a:solidFill>
                <a:latin typeface="Agency FB" panose="020B0503020202020204" pitchFamily="34" charset="0"/>
              </a:rPr>
              <a:t>8.</a:t>
            </a:r>
            <a:r>
              <a:rPr lang="en-US" dirty="0">
                <a:solidFill>
                  <a:srgbClr val="002060"/>
                </a:solidFill>
                <a:latin typeface="Agency FB" panose="020B0503020202020204" pitchFamily="34" charset="0"/>
              </a:rPr>
              <a:t> </a:t>
            </a:r>
            <a:r>
              <a:rPr lang="id-ID" dirty="0">
                <a:solidFill>
                  <a:srgbClr val="002060"/>
                </a:solidFill>
                <a:latin typeface="Agency FB" panose="020B0503020202020204" pitchFamily="34" charset="0"/>
              </a:rPr>
              <a:t>Stabil, dengan masa kerja tak terbatas</a:t>
            </a:r>
            <a:endParaRPr lang="en-US" dirty="0">
              <a:solidFill>
                <a:srgbClr val="002060"/>
              </a:solidFill>
              <a:latin typeface="Agency FB" panose="020B0503020202020204" pitchFamily="34" charset="0"/>
            </a:endParaRPr>
          </a:p>
          <a:p>
            <a:pPr>
              <a:buNone/>
            </a:pPr>
            <a:r>
              <a:rPr lang="id-ID" dirty="0">
                <a:solidFill>
                  <a:srgbClr val="002060"/>
                </a:solidFill>
                <a:latin typeface="Agency FB" panose="020B0503020202020204" pitchFamily="34" charset="0"/>
              </a:rPr>
              <a:t> </a:t>
            </a:r>
            <a:endParaRPr lang="en-US" dirty="0">
              <a:solidFill>
                <a:srgbClr val="002060"/>
              </a:solidFill>
              <a:latin typeface="Agency FB" panose="020B0503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447800"/>
            <a:ext cx="8915400" cy="5181600"/>
          </a:xfrm>
        </p:spPr>
        <p:txBody>
          <a:bodyPr>
            <a:noAutofit/>
          </a:bodyPr>
          <a:lstStyle/>
          <a:p>
            <a:pPr>
              <a:buNone/>
            </a:pPr>
            <a:r>
              <a:rPr lang="id-ID" sz="2200" b="1" dirty="0">
                <a:latin typeface="Agency FB" panose="020B0503020202020204" pitchFamily="34" charset="0"/>
              </a:rPr>
              <a:t>Keuntungan:</a:t>
            </a:r>
            <a:endParaRPr lang="en-US" sz="2200" b="1" dirty="0">
              <a:latin typeface="Agency FB" panose="020B0503020202020204" pitchFamily="34" charset="0"/>
            </a:endParaRPr>
          </a:p>
          <a:p>
            <a:pPr>
              <a:buNone/>
            </a:pPr>
            <a:r>
              <a:rPr lang="id-ID" sz="2200" dirty="0">
                <a:latin typeface="Agency FB" panose="020B0503020202020204" pitchFamily="34" charset="0"/>
              </a:rPr>
              <a:t>1.</a:t>
            </a:r>
            <a:r>
              <a:rPr lang="en-US" sz="2200" dirty="0">
                <a:latin typeface="Agency FB" panose="020B0503020202020204" pitchFamily="34" charset="0"/>
              </a:rPr>
              <a:t> </a:t>
            </a:r>
            <a:r>
              <a:rPr lang="id-ID" sz="2200" dirty="0">
                <a:latin typeface="Agency FB" panose="020B0503020202020204" pitchFamily="34" charset="0"/>
              </a:rPr>
              <a:t>Mengerjakannya mudah</a:t>
            </a:r>
            <a:endParaRPr lang="en-US" sz="2200" dirty="0">
              <a:latin typeface="Agency FB" panose="020B0503020202020204" pitchFamily="34" charset="0"/>
            </a:endParaRPr>
          </a:p>
          <a:p>
            <a:pPr>
              <a:buNone/>
            </a:pPr>
            <a:r>
              <a:rPr lang="id-ID" sz="2200" dirty="0">
                <a:latin typeface="Agency FB" panose="020B0503020202020204" pitchFamily="34" charset="0"/>
              </a:rPr>
              <a:t>2.</a:t>
            </a:r>
            <a:r>
              <a:rPr lang="en-US" sz="2200" dirty="0">
                <a:latin typeface="Agency FB" panose="020B0503020202020204" pitchFamily="34" charset="0"/>
              </a:rPr>
              <a:t> </a:t>
            </a:r>
            <a:r>
              <a:rPr lang="id-ID" sz="2200" dirty="0">
                <a:latin typeface="Agency FB" panose="020B0503020202020204" pitchFamily="34" charset="0"/>
              </a:rPr>
              <a:t>Dapat dikerjakan secara rawat jalan.</a:t>
            </a:r>
            <a:endParaRPr lang="en-US" sz="2200" dirty="0">
              <a:latin typeface="Agency FB" panose="020B0503020202020204" pitchFamily="34" charset="0"/>
            </a:endParaRPr>
          </a:p>
          <a:p>
            <a:pPr>
              <a:buNone/>
            </a:pPr>
            <a:r>
              <a:rPr lang="id-ID" sz="2200" b="1" dirty="0">
                <a:latin typeface="Agency FB" panose="020B0503020202020204" pitchFamily="34" charset="0"/>
              </a:rPr>
              <a:t> </a:t>
            </a:r>
            <a:endParaRPr lang="en-US" sz="2200" b="1" dirty="0">
              <a:latin typeface="Agency FB" panose="020B0503020202020204" pitchFamily="34" charset="0"/>
            </a:endParaRPr>
          </a:p>
          <a:p>
            <a:pPr>
              <a:buNone/>
            </a:pPr>
            <a:r>
              <a:rPr lang="id-ID" sz="2200" b="1" dirty="0">
                <a:latin typeface="Agency FB" panose="020B0503020202020204" pitchFamily="34" charset="0"/>
              </a:rPr>
              <a:t>Kerugian:</a:t>
            </a:r>
            <a:endParaRPr lang="en-US" sz="2200" b="1" dirty="0">
              <a:latin typeface="Agency FB" panose="020B0503020202020204" pitchFamily="34" charset="0"/>
            </a:endParaRPr>
          </a:p>
          <a:p>
            <a:pPr marL="176213" indent="-176213">
              <a:buNone/>
              <a:tabLst>
                <a:tab pos="117475" algn="l"/>
              </a:tabLst>
            </a:pPr>
            <a:r>
              <a:rPr lang="id-ID" sz="2200" dirty="0">
                <a:latin typeface="Agency FB" panose="020B0503020202020204" pitchFamily="34" charset="0"/>
              </a:rPr>
              <a:t>1.</a:t>
            </a:r>
            <a:r>
              <a:rPr lang="en-US" sz="2200" dirty="0">
                <a:latin typeface="Agency FB" panose="020B0503020202020204" pitchFamily="34" charset="0"/>
              </a:rPr>
              <a:t> </a:t>
            </a:r>
            <a:r>
              <a:rPr lang="id-ID" sz="2200" dirty="0">
                <a:latin typeface="Agency FB" panose="020B0503020202020204" pitchFamily="34" charset="0"/>
              </a:rPr>
              <a:t>Kebanyakan zat kimia kurang efektif setelah satu kali pemberian, sehingga akseptor haruskembali untuk peberian berikutnya (sampai tiga kali pemberian) dengan interval satu minggu atau satu bulan.</a:t>
            </a:r>
            <a:endParaRPr lang="en-US" sz="2200" dirty="0">
              <a:latin typeface="Agency FB" panose="020B0503020202020204" pitchFamily="34" charset="0"/>
            </a:endParaRPr>
          </a:p>
          <a:p>
            <a:pPr marL="176213" indent="-176213">
              <a:buNone/>
            </a:pPr>
            <a:r>
              <a:rPr lang="id-ID" sz="2200" dirty="0">
                <a:latin typeface="Agency FB" panose="020B0503020202020204" pitchFamily="34" charset="0"/>
              </a:rPr>
              <a:t>2.</a:t>
            </a:r>
            <a:r>
              <a:rPr lang="en-US" sz="2200" dirty="0">
                <a:latin typeface="Agency FB" panose="020B0503020202020204" pitchFamily="34" charset="0"/>
              </a:rPr>
              <a:t> </a:t>
            </a:r>
            <a:r>
              <a:rPr lang="id-ID" sz="2200" dirty="0">
                <a:latin typeface="Agency FB" panose="020B0503020202020204" pitchFamily="34" charset="0"/>
              </a:rPr>
              <a:t>Ada beberapa zat kimia yang sangat toksik, sehingga dapat menyebabkan kerusakan jaringan sektarnya.</a:t>
            </a:r>
            <a:endParaRPr lang="en-US" sz="2200" dirty="0">
              <a:latin typeface="Agency FB" panose="020B0503020202020204" pitchFamily="34" charset="0"/>
            </a:endParaRPr>
          </a:p>
          <a:p>
            <a:pPr>
              <a:buNone/>
            </a:pPr>
            <a:r>
              <a:rPr lang="id-ID" sz="2200" dirty="0">
                <a:latin typeface="Agency FB" panose="020B0503020202020204" pitchFamily="34" charset="0"/>
              </a:rPr>
              <a:t>3.</a:t>
            </a:r>
            <a:r>
              <a:rPr lang="en-US" sz="2200" dirty="0">
                <a:latin typeface="Agency FB" panose="020B0503020202020204" pitchFamily="34" charset="0"/>
              </a:rPr>
              <a:t> </a:t>
            </a:r>
            <a:r>
              <a:rPr lang="id-ID" sz="2200" dirty="0">
                <a:latin typeface="Agency FB" panose="020B0503020202020204" pitchFamily="34" charset="0"/>
              </a:rPr>
              <a:t>Beberapa zat kimia memerlukan alat khusus untuk aplikasinya.</a:t>
            </a:r>
            <a:endParaRPr lang="en-US" sz="2200" dirty="0">
              <a:latin typeface="Agency FB" panose="020B0503020202020204" pitchFamily="34" charset="0"/>
            </a:endParaRPr>
          </a:p>
          <a:p>
            <a:pPr>
              <a:buNone/>
            </a:pPr>
            <a:r>
              <a:rPr lang="id-ID" sz="2200" dirty="0">
                <a:latin typeface="Agency FB" panose="020B0503020202020204" pitchFamily="34" charset="0"/>
              </a:rPr>
              <a:t>4.</a:t>
            </a:r>
            <a:r>
              <a:rPr lang="en-US" sz="2200" dirty="0">
                <a:latin typeface="Agency FB" panose="020B0503020202020204" pitchFamily="34" charset="0"/>
              </a:rPr>
              <a:t> </a:t>
            </a:r>
            <a:r>
              <a:rPr lang="id-ID" sz="2200" dirty="0">
                <a:latin typeface="Agency FB" panose="020B0503020202020204" pitchFamily="34" charset="0"/>
              </a:rPr>
              <a:t>Irreversibel</a:t>
            </a:r>
            <a:endParaRPr lang="en-US" sz="2200" dirty="0">
              <a:latin typeface="Agency FB" panose="020B0503020202020204" pitchFamily="34" charset="0"/>
            </a:endParaRPr>
          </a:p>
          <a:p>
            <a:pPr>
              <a:buNone/>
            </a:pPr>
            <a:r>
              <a:rPr lang="id-ID" sz="2200" dirty="0">
                <a:latin typeface="Agency FB" panose="020B0503020202020204" pitchFamily="34" charset="0"/>
              </a:rPr>
              <a:t>5.</a:t>
            </a:r>
            <a:r>
              <a:rPr lang="en-US" sz="2200" dirty="0">
                <a:latin typeface="Agency FB" panose="020B0503020202020204" pitchFamily="34" charset="0"/>
              </a:rPr>
              <a:t> </a:t>
            </a:r>
            <a:r>
              <a:rPr lang="id-ID" sz="2200" dirty="0">
                <a:latin typeface="Agency FB" panose="020B0503020202020204" pitchFamily="34" charset="0"/>
              </a:rPr>
              <a:t>Dosis zat kimia sukar ditentukan sebelumnya.</a:t>
            </a:r>
            <a:endParaRPr lang="en-US" sz="2200" dirty="0">
              <a:latin typeface="Agency FB" panose="020B0503020202020204" pitchFamily="34" charset="0"/>
            </a:endParaRPr>
          </a:p>
          <a:p>
            <a:pPr>
              <a:buNone/>
            </a:pPr>
            <a:r>
              <a:rPr lang="id-ID" sz="2200" dirty="0">
                <a:latin typeface="Agency FB" panose="020B0503020202020204" pitchFamily="34" charset="0"/>
              </a:rPr>
              <a:t> </a:t>
            </a:r>
            <a:endParaRPr lang="en-US" sz="2200" dirty="0">
              <a:latin typeface="Agency FB" panose="020B0503020202020204" pitchFamily="34" charset="0"/>
            </a:endParaRPr>
          </a:p>
          <a:p>
            <a:pPr marL="0" indent="0">
              <a:buNone/>
            </a:pPr>
            <a:endParaRPr lang="en-US" sz="2200" dirty="0">
              <a:latin typeface="Agency FB" panose="020B0503020202020204" pitchFamily="34" charset="0"/>
            </a:endParaRPr>
          </a:p>
        </p:txBody>
      </p:sp>
    </p:spTree>
    <p:extLst>
      <p:ext uri="{BB962C8B-B14F-4D97-AF65-F5344CB8AC3E}">
        <p14:creationId xmlns:p14="http://schemas.microsoft.com/office/powerpoint/2010/main" val="6173040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286000"/>
            <a:ext cx="4114800" cy="4343400"/>
          </a:xfrm>
          <a:solidFill>
            <a:srgbClr val="CC99FF"/>
          </a:solidFill>
        </p:spPr>
        <p:txBody>
          <a:bodyPr>
            <a:noAutofit/>
          </a:bodyPr>
          <a:lstStyle/>
          <a:p>
            <a:pPr marL="342900" indent="-342900" algn="l">
              <a:buFont typeface="Arial" panose="020B0604020202020204" pitchFamily="34" charset="0"/>
              <a:buChar char="•"/>
            </a:pPr>
            <a:r>
              <a:rPr lang="en-US" sz="2400" dirty="0" err="1">
                <a:latin typeface="Arial Narrow" panose="020B0606020202030204" pitchFamily="34" charset="0"/>
              </a:rPr>
              <a:t>Vasektomi</a:t>
            </a:r>
            <a:r>
              <a:rPr lang="en-US" sz="2400" dirty="0">
                <a:latin typeface="Arial Narrow" panose="020B0606020202030204" pitchFamily="34" charset="0"/>
              </a:rPr>
              <a:t> : </a:t>
            </a:r>
            <a:r>
              <a:rPr lang="en-US" sz="2400" dirty="0" err="1">
                <a:latin typeface="Arial Narrow" panose="020B0606020202030204" pitchFamily="34" charset="0"/>
              </a:rPr>
              <a:t>metode</a:t>
            </a:r>
            <a:r>
              <a:rPr lang="en-US" sz="2400" dirty="0">
                <a:latin typeface="Arial Narrow" panose="020B0606020202030204" pitchFamily="34" charset="0"/>
              </a:rPr>
              <a:t> </a:t>
            </a:r>
            <a:r>
              <a:rPr lang="en-US" sz="2400" dirty="0" err="1">
                <a:latin typeface="Arial Narrow" panose="020B0606020202030204" pitchFamily="34" charset="0"/>
              </a:rPr>
              <a:t>kontrasepsi</a:t>
            </a:r>
            <a:r>
              <a:rPr lang="en-US" sz="2400" dirty="0">
                <a:latin typeface="Arial Narrow" panose="020B0606020202030204" pitchFamily="34" charset="0"/>
              </a:rPr>
              <a:t> </a:t>
            </a:r>
            <a:r>
              <a:rPr lang="en-US" sz="2400" dirty="0" err="1">
                <a:latin typeface="Arial Narrow" panose="020B0606020202030204" pitchFamily="34" charset="0"/>
              </a:rPr>
              <a:t>untuk</a:t>
            </a:r>
            <a:r>
              <a:rPr lang="en-US" sz="2400" dirty="0">
                <a:latin typeface="Arial Narrow" panose="020B0606020202030204" pitchFamily="34" charset="0"/>
              </a:rPr>
              <a:t> </a:t>
            </a:r>
            <a:r>
              <a:rPr lang="en-US" sz="2400" dirty="0" err="1">
                <a:latin typeface="Arial Narrow" panose="020B0606020202030204" pitchFamily="34" charset="0"/>
              </a:rPr>
              <a:t>lelaki</a:t>
            </a:r>
            <a:r>
              <a:rPr lang="en-US" sz="2400" dirty="0">
                <a:latin typeface="Arial Narrow" panose="020B0606020202030204" pitchFamily="34" charset="0"/>
              </a:rPr>
              <a:t> yang </a:t>
            </a:r>
            <a:r>
              <a:rPr lang="en-US" sz="2400" dirty="0" err="1">
                <a:latin typeface="Arial Narrow" panose="020B0606020202030204" pitchFamily="34" charset="0"/>
              </a:rPr>
              <a:t>tidak</a:t>
            </a:r>
            <a:r>
              <a:rPr lang="en-US" sz="2400" dirty="0">
                <a:latin typeface="Arial Narrow" panose="020B0606020202030204" pitchFamily="34" charset="0"/>
              </a:rPr>
              <a:t> </a:t>
            </a:r>
            <a:r>
              <a:rPr lang="en-US" sz="2400" dirty="0" err="1">
                <a:latin typeface="Arial Narrow" panose="020B0606020202030204" pitchFamily="34" charset="0"/>
              </a:rPr>
              <a:t>ingin</a:t>
            </a:r>
            <a:r>
              <a:rPr lang="en-US" sz="2400" dirty="0">
                <a:latin typeface="Arial Narrow" panose="020B0606020202030204" pitchFamily="34" charset="0"/>
              </a:rPr>
              <a:t> </a:t>
            </a:r>
            <a:r>
              <a:rPr lang="en-US" sz="2400" dirty="0" err="1">
                <a:latin typeface="Arial Narrow" panose="020B0606020202030204" pitchFamily="34" charset="0"/>
              </a:rPr>
              <a:t>anak</a:t>
            </a:r>
            <a:r>
              <a:rPr lang="en-US" sz="2400" dirty="0">
                <a:latin typeface="Arial Narrow" panose="020B0606020202030204" pitchFamily="34" charset="0"/>
              </a:rPr>
              <a:t> </a:t>
            </a:r>
            <a:r>
              <a:rPr lang="en-US" sz="2400" dirty="0" err="1">
                <a:latin typeface="Arial Narrow" panose="020B0606020202030204" pitchFamily="34" charset="0"/>
              </a:rPr>
              <a:t>lagi</a:t>
            </a:r>
            <a:r>
              <a:rPr lang="en-US" sz="2400" dirty="0">
                <a:latin typeface="Arial Narrow" panose="020B0606020202030204" pitchFamily="34" charset="0"/>
              </a:rPr>
              <a:t>.</a:t>
            </a:r>
            <a:br>
              <a:rPr lang="en-US" sz="2400" dirty="0">
                <a:latin typeface="Arial Narrow" panose="020B0606020202030204" pitchFamily="34" charset="0"/>
              </a:rPr>
            </a:br>
            <a:r>
              <a:rPr lang="en-US" sz="2400" dirty="0" err="1">
                <a:latin typeface="Arial Narrow" panose="020B0606020202030204" pitchFamily="34" charset="0"/>
              </a:rPr>
              <a:t>Vasektomi</a:t>
            </a:r>
            <a:r>
              <a:rPr lang="en-US" sz="2400" dirty="0">
                <a:latin typeface="Arial Narrow" panose="020B0606020202030204" pitchFamily="34" charset="0"/>
              </a:rPr>
              <a:t> </a:t>
            </a:r>
            <a:r>
              <a:rPr lang="en-US" sz="2400" dirty="0" err="1">
                <a:latin typeface="Arial Narrow" panose="020B0606020202030204" pitchFamily="34" charset="0"/>
              </a:rPr>
              <a:t>disebut</a:t>
            </a:r>
            <a:r>
              <a:rPr lang="en-US" sz="2400" dirty="0">
                <a:latin typeface="Arial Narrow" panose="020B0606020202030204" pitchFamily="34" charset="0"/>
              </a:rPr>
              <a:t> juga </a:t>
            </a:r>
            <a:r>
              <a:rPr lang="id-ID" sz="2400" dirty="0">
                <a:latin typeface="Arial Narrow" panose="020B0606020202030204" pitchFamily="34" charset="0"/>
              </a:rPr>
              <a:t>Sterilisasi pada laki-laki </a:t>
            </a:r>
            <a:br>
              <a:rPr lang="en-US" sz="2400" dirty="0">
                <a:latin typeface="Arial Narrow" panose="020B0606020202030204" pitchFamily="34" charset="0"/>
              </a:rPr>
            </a:br>
            <a:r>
              <a:rPr lang="id-ID" sz="2400" dirty="0">
                <a:latin typeface="Arial Narrow" panose="020B0606020202030204" pitchFamily="34" charset="0"/>
              </a:rPr>
              <a:t>Caranya ialah dengan memotong saluran mani (vasdeverens) kemudian kedua ujungnya di ikat, sehingga sel sperma tidak dapat mengalir keluar  penis (urethra).</a:t>
            </a:r>
            <a:br>
              <a:rPr lang="en-US" sz="2400" dirty="0">
                <a:latin typeface="Arial Narrow" panose="020B0606020202030204" pitchFamily="34" charset="0"/>
              </a:rPr>
            </a:br>
            <a:endParaRPr lang="en-US" sz="2400" dirty="0">
              <a:latin typeface="Arial Narrow" panose="020B0606020202030204" pitchFamily="34" charset="0"/>
            </a:endParaRPr>
          </a:p>
        </p:txBody>
      </p:sp>
      <p:sp>
        <p:nvSpPr>
          <p:cNvPr id="3" name="Content Placeholder 2"/>
          <p:cNvSpPr>
            <a:spLocks noGrp="1"/>
          </p:cNvSpPr>
          <p:nvPr>
            <p:ph idx="1"/>
          </p:nvPr>
        </p:nvSpPr>
        <p:spPr>
          <a:xfrm>
            <a:off x="4495800" y="2286000"/>
            <a:ext cx="4648200" cy="4343400"/>
          </a:xfrm>
          <a:solidFill>
            <a:srgbClr val="FFCC99"/>
          </a:solidFill>
        </p:spPr>
        <p:txBody>
          <a:bodyPr>
            <a:noAutofit/>
          </a:bodyPr>
          <a:lstStyle/>
          <a:p>
            <a:r>
              <a:rPr lang="id-ID" sz="2400" dirty="0">
                <a:latin typeface="Arial Narrow" panose="020B0606020202030204" pitchFamily="34" charset="0"/>
              </a:rPr>
              <a:t>Sterilisasi laki-laki termasuk operasi ringan, tidak melakukan perawatan di rumahsakit dan tidak mengganggu kehidupan seksual. Nafsu seks dan potensi lelaki tetap, dan waktumelakukan koitus terjadi pula ejakulasi,tetapi yang terpancar hanya semacam lendir yang tidak mengandung sperma.Kontap pria ini masih merupakan metode yang “terabaikan” dan kurang mendapatkan perhatian.</a:t>
            </a:r>
            <a:br>
              <a:rPr lang="en-US" sz="2400" dirty="0">
                <a:latin typeface="Arial Narrow" panose="020B0606020202030204" pitchFamily="34" charset="0"/>
              </a:rPr>
            </a:br>
            <a:endParaRPr lang="en-US" sz="2400" dirty="0">
              <a:latin typeface="Arial Narrow" panose="020B0606020202030204" pitchFamily="34" charset="0"/>
            </a:endParaRPr>
          </a:p>
        </p:txBody>
      </p:sp>
      <p:sp>
        <p:nvSpPr>
          <p:cNvPr id="4" name="Oval 3"/>
          <p:cNvSpPr/>
          <p:nvPr/>
        </p:nvSpPr>
        <p:spPr>
          <a:xfrm>
            <a:off x="2286000" y="570271"/>
            <a:ext cx="5715000" cy="10668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buNone/>
            </a:pPr>
            <a:r>
              <a:rPr lang="en-US" sz="2800" b="1" dirty="0"/>
              <a:t>         </a:t>
            </a:r>
            <a:r>
              <a:rPr lang="id-ID" sz="2800" b="1" dirty="0"/>
              <a:t>2.</a:t>
            </a:r>
            <a:r>
              <a:rPr lang="en-US" sz="2800" b="1" dirty="0"/>
              <a:t> </a:t>
            </a:r>
            <a:r>
              <a:rPr lang="id-ID" sz="2800" b="1" dirty="0"/>
              <a:t>MOP ( Vasektomi )</a:t>
            </a:r>
            <a:endParaRPr lang="en-US" sz="2800" dirty="0"/>
          </a:p>
        </p:txBody>
      </p:sp>
      <p:sp>
        <p:nvSpPr>
          <p:cNvPr id="5" name="Rounded Rectangle 4"/>
          <p:cNvSpPr/>
          <p:nvPr/>
        </p:nvSpPr>
        <p:spPr>
          <a:xfrm>
            <a:off x="152400" y="1637071"/>
            <a:ext cx="3352800" cy="571500"/>
          </a:xfrm>
          <a:prstGeom prst="roundRect">
            <a:avLst/>
          </a:prstGeom>
          <a:solidFill>
            <a:srgbClr val="73DE6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rgbClr val="002060"/>
                </a:solidFill>
                <a:latin typeface="BatangChe" panose="02030609000101010101" pitchFamily="49" charset="-127"/>
                <a:ea typeface="BatangChe" panose="02030609000101010101" pitchFamily="49" charset="-127"/>
              </a:rPr>
              <a:t>Pengertian</a:t>
            </a:r>
            <a:endParaRPr lang="en-US" sz="3200" b="1" dirty="0">
              <a:solidFill>
                <a:srgbClr val="002060"/>
              </a:solidFill>
              <a:latin typeface="BatangChe" panose="02030609000101010101" pitchFamily="49" charset="-127"/>
              <a:ea typeface="BatangChe" panose="02030609000101010101" pitchFamily="49" charset="-127"/>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893" y="457200"/>
            <a:ext cx="8229600" cy="1143000"/>
          </a:xfrm>
        </p:spPr>
        <p:txBody>
          <a:bodyPr/>
          <a:lstStyle/>
          <a:p>
            <a:r>
              <a:rPr lang="en-US" dirty="0" err="1">
                <a:latin typeface="Aharoni" panose="02010803020104030203" pitchFamily="2" charset="-79"/>
                <a:cs typeface="Aharoni" panose="02010803020104030203" pitchFamily="2" charset="-79"/>
              </a:rPr>
              <a:t>vasektomi</a:t>
            </a:r>
            <a:endParaRPr lang="en-US" dirty="0">
              <a:latin typeface="Aharoni" panose="02010803020104030203" pitchFamily="2" charset="-79"/>
              <a:cs typeface="Aharoni" panose="02010803020104030203" pitchFamily="2" charset="-79"/>
            </a:endParaRPr>
          </a:p>
        </p:txBody>
      </p:sp>
      <p:pic>
        <p:nvPicPr>
          <p:cNvPr id="2051" name="Picture 3" descr="D:\SMSTER 4 SONIA\KB\Alat Reproduksi Pri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704587" cy="449406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172200" y="3886200"/>
            <a:ext cx="457200" cy="265831"/>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Rectangle 8"/>
          <p:cNvSpPr/>
          <p:nvPr/>
        </p:nvSpPr>
        <p:spPr>
          <a:xfrm>
            <a:off x="1219200" y="3276600"/>
            <a:ext cx="457200" cy="265831"/>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796980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153400" cy="914400"/>
          </a:xfrm>
        </p:spPr>
        <p:txBody>
          <a:bodyPr>
            <a:normAutofit/>
          </a:bodyPr>
          <a:lstStyle/>
          <a:p>
            <a:r>
              <a:rPr lang="id-ID" dirty="0">
                <a:latin typeface="Bernard MT Condensed" panose="02050806060905020404" pitchFamily="18" charset="0"/>
              </a:rPr>
              <a:t>Syarat</a:t>
            </a:r>
            <a:endParaRPr lang="en-US" dirty="0">
              <a:latin typeface="Bernard MT Condensed" panose="02050806060905020404" pitchFamily="18" charset="0"/>
            </a:endParaRPr>
          </a:p>
        </p:txBody>
      </p:sp>
      <p:sp>
        <p:nvSpPr>
          <p:cNvPr id="3" name="Content Placeholder 2"/>
          <p:cNvSpPr>
            <a:spLocks noGrp="1"/>
          </p:cNvSpPr>
          <p:nvPr>
            <p:ph idx="1"/>
          </p:nvPr>
        </p:nvSpPr>
        <p:spPr>
          <a:xfrm>
            <a:off x="457200" y="2362200"/>
            <a:ext cx="8077200" cy="4038600"/>
          </a:xfrm>
          <a:solidFill>
            <a:srgbClr val="FF99CC"/>
          </a:solidFill>
        </p:spPr>
        <p:txBody>
          <a:bodyPr>
            <a:noAutofit/>
          </a:bodyPr>
          <a:lstStyle/>
          <a:p>
            <a:pPr>
              <a:buNone/>
            </a:pPr>
            <a:r>
              <a:rPr lang="id-ID" sz="2400" b="1" dirty="0">
                <a:latin typeface="BatangChe" panose="02030609000101010101" pitchFamily="49" charset="-127"/>
                <a:ea typeface="BatangChe" panose="02030609000101010101" pitchFamily="49" charset="-127"/>
              </a:rPr>
              <a:t> </a:t>
            </a:r>
            <a:endParaRPr lang="en-US" sz="2400" b="1" dirty="0">
              <a:latin typeface="BatangChe" panose="02030609000101010101" pitchFamily="49" charset="-127"/>
              <a:ea typeface="BatangChe" panose="02030609000101010101" pitchFamily="49" charset="-127"/>
            </a:endParaRPr>
          </a:p>
          <a:p>
            <a:pPr>
              <a:buNone/>
            </a:pPr>
            <a:r>
              <a:rPr lang="id-ID" sz="2400" b="1" dirty="0">
                <a:latin typeface="BatangChe" panose="02030609000101010101" pitchFamily="49" charset="-127"/>
                <a:ea typeface="BatangChe" panose="02030609000101010101" pitchFamily="49" charset="-127"/>
              </a:rPr>
              <a:t>1.Sukarela</a:t>
            </a:r>
            <a:r>
              <a:rPr lang="en-US" sz="2400" b="1" dirty="0">
                <a:latin typeface="BatangChe" panose="02030609000101010101" pitchFamily="49" charset="-127"/>
                <a:ea typeface="BatangChe" panose="02030609000101010101" pitchFamily="49" charset="-127"/>
              </a:rPr>
              <a:t> </a:t>
            </a:r>
          </a:p>
          <a:p>
            <a:pPr>
              <a:buNone/>
            </a:pPr>
            <a:r>
              <a:rPr lang="en-US" sz="2400" b="1" dirty="0">
                <a:latin typeface="BatangChe" panose="02030609000101010101" pitchFamily="49" charset="-127"/>
                <a:ea typeface="BatangChe" panose="02030609000101010101" pitchFamily="49" charset="-127"/>
              </a:rPr>
              <a:t>  </a:t>
            </a:r>
            <a:r>
              <a:rPr lang="id-ID" sz="2400" b="1" dirty="0">
                <a:latin typeface="BatangChe" panose="02030609000101010101" pitchFamily="49" charset="-127"/>
                <a:ea typeface="BatangChe" panose="02030609000101010101" pitchFamily="49" charset="-127"/>
              </a:rPr>
              <a:t>Calon peserta kontrasepsi mantap harus secara sukarela menerima pelayanan kontrasepsi mantap.</a:t>
            </a:r>
            <a:r>
              <a:rPr lang="en-US" sz="2400" b="1" dirty="0">
                <a:latin typeface="BatangChe" panose="02030609000101010101" pitchFamily="49" charset="-127"/>
                <a:ea typeface="BatangChe" panose="02030609000101010101" pitchFamily="49" charset="-127"/>
              </a:rPr>
              <a:t> </a:t>
            </a:r>
            <a:r>
              <a:rPr lang="id-ID" sz="2400" b="1" dirty="0">
                <a:latin typeface="BatangChe" panose="02030609000101010101" pitchFamily="49" charset="-127"/>
                <a:ea typeface="BatangChe" panose="02030609000101010101" pitchFamily="49" charset="-127"/>
              </a:rPr>
              <a:t>Artinya calon peserta KB tersebut tidak dipaksa atau ditekan untuk menjadi peserta kontrasepsimantap. Untuk memantapkan syarat sukarela ini perlu dilakukan pelayanan informasi konseling.</a:t>
            </a:r>
            <a:endParaRPr lang="en-US" sz="2400" b="1" dirty="0">
              <a:latin typeface="BatangChe" panose="02030609000101010101" pitchFamily="49" charset="-127"/>
              <a:ea typeface="BatangChe" panose="02030609000101010101" pitchFamily="49" charset="-127"/>
            </a:endParaRPr>
          </a:p>
          <a:p>
            <a:pPr>
              <a:buNone/>
            </a:pPr>
            <a:r>
              <a:rPr lang="id-ID" sz="2400" b="1" dirty="0">
                <a:latin typeface="BatangChe" panose="02030609000101010101" pitchFamily="49" charset="-127"/>
                <a:ea typeface="BatangChe" panose="02030609000101010101" pitchFamily="49" charset="-127"/>
              </a:rPr>
              <a:t> </a:t>
            </a:r>
            <a:endParaRPr lang="en-US" sz="2400" b="1" dirty="0">
              <a:latin typeface="BatangChe" panose="02030609000101010101" pitchFamily="49" charset="-127"/>
              <a:ea typeface="BatangChe" panose="02030609000101010101" pitchFamily="49" charset="-127"/>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609600"/>
            <a:ext cx="5105400" cy="1219200"/>
          </a:xfrm>
          <a:solidFill>
            <a:srgbClr val="CC99FF"/>
          </a:solidFill>
        </p:spPr>
        <p:txBody>
          <a:bodyPr/>
          <a:lstStyle/>
          <a:p>
            <a:r>
              <a:rPr lang="en-US" dirty="0" err="1">
                <a:latin typeface="Aharoni" panose="02010803020104030203" pitchFamily="2" charset="-79"/>
                <a:cs typeface="Aharoni" panose="02010803020104030203" pitchFamily="2" charset="-79"/>
              </a:rPr>
              <a:t>syarat</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vasektomi</a:t>
            </a:r>
            <a:endParaRPr lang="en-US" dirty="0">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304800" y="2362200"/>
            <a:ext cx="8382000" cy="3763963"/>
          </a:xfrm>
        </p:spPr>
        <p:txBody>
          <a:bodyPr>
            <a:normAutofit/>
          </a:bodyPr>
          <a:lstStyle/>
          <a:p>
            <a:r>
              <a:rPr lang="en-US" dirty="0">
                <a:latin typeface="Agency FB" panose="020B0503020202020204" pitchFamily="34" charset="0"/>
              </a:rPr>
              <a:t>Dari </a:t>
            </a:r>
            <a:r>
              <a:rPr lang="en-US" dirty="0" err="1">
                <a:latin typeface="Agency FB" panose="020B0503020202020204" pitchFamily="34" charset="0"/>
              </a:rPr>
              <a:t>semua</a:t>
            </a:r>
            <a:r>
              <a:rPr lang="en-US" dirty="0">
                <a:latin typeface="Agency FB" panose="020B0503020202020204" pitchFamily="34" charset="0"/>
              </a:rPr>
              <a:t> </a:t>
            </a:r>
            <a:r>
              <a:rPr lang="en-US" dirty="0" err="1">
                <a:latin typeface="Agency FB" panose="020B0503020202020204" pitchFamily="34" charset="0"/>
              </a:rPr>
              <a:t>usia</a:t>
            </a:r>
            <a:r>
              <a:rPr lang="en-US" dirty="0">
                <a:latin typeface="Agency FB" panose="020B0503020202020204" pitchFamily="34" charset="0"/>
              </a:rPr>
              <a:t> </a:t>
            </a:r>
            <a:r>
              <a:rPr lang="en-US" dirty="0" err="1">
                <a:latin typeface="Agency FB" panose="020B0503020202020204" pitchFamily="34" charset="0"/>
              </a:rPr>
              <a:t>reproduksi</a:t>
            </a:r>
            <a:r>
              <a:rPr lang="en-US" dirty="0">
                <a:latin typeface="Agency FB" panose="020B0503020202020204" pitchFamily="34" charset="0"/>
              </a:rPr>
              <a:t> (</a:t>
            </a:r>
            <a:r>
              <a:rPr lang="en-US" dirty="0" err="1">
                <a:latin typeface="Agency FB" panose="020B0503020202020204" pitchFamily="34" charset="0"/>
              </a:rPr>
              <a:t>biasanya</a:t>
            </a:r>
            <a:r>
              <a:rPr lang="en-US" dirty="0">
                <a:latin typeface="Agency FB" panose="020B0503020202020204" pitchFamily="34" charset="0"/>
              </a:rPr>
              <a:t> &lt; 50 </a:t>
            </a:r>
            <a:r>
              <a:rPr lang="en-US" dirty="0" err="1">
                <a:latin typeface="Agency FB" panose="020B0503020202020204" pitchFamily="34" charset="0"/>
              </a:rPr>
              <a:t>th</a:t>
            </a:r>
            <a:r>
              <a:rPr lang="en-US" dirty="0">
                <a:latin typeface="Agency FB" panose="020B0503020202020204" pitchFamily="34" charset="0"/>
              </a:rPr>
              <a:t>)</a:t>
            </a:r>
          </a:p>
          <a:p>
            <a:r>
              <a:rPr lang="en-US" dirty="0" err="1">
                <a:latin typeface="Agency FB" panose="020B0503020202020204" pitchFamily="34" charset="0"/>
              </a:rPr>
              <a:t>Tidak</a:t>
            </a:r>
            <a:r>
              <a:rPr lang="en-US" dirty="0">
                <a:latin typeface="Agency FB" panose="020B0503020202020204" pitchFamily="34" charset="0"/>
              </a:rPr>
              <a:t> </a:t>
            </a:r>
            <a:r>
              <a:rPr lang="en-US" dirty="0" err="1">
                <a:latin typeface="Agency FB" panose="020B0503020202020204" pitchFamily="34" charset="0"/>
              </a:rPr>
              <a:t>ingin</a:t>
            </a:r>
            <a:r>
              <a:rPr lang="en-US" dirty="0">
                <a:latin typeface="Agency FB" panose="020B0503020202020204" pitchFamily="34" charset="0"/>
              </a:rPr>
              <a:t> </a:t>
            </a:r>
            <a:r>
              <a:rPr lang="en-US" dirty="0" err="1">
                <a:latin typeface="Agency FB" panose="020B0503020202020204" pitchFamily="34" charset="0"/>
              </a:rPr>
              <a:t>anak</a:t>
            </a:r>
            <a:r>
              <a:rPr lang="en-US" dirty="0">
                <a:latin typeface="Agency FB" panose="020B0503020202020204" pitchFamily="34" charset="0"/>
              </a:rPr>
              <a:t> </a:t>
            </a:r>
            <a:r>
              <a:rPr lang="en-US" dirty="0" err="1">
                <a:latin typeface="Agency FB" panose="020B0503020202020204" pitchFamily="34" charset="0"/>
              </a:rPr>
              <a:t>lagi</a:t>
            </a:r>
            <a:r>
              <a:rPr lang="en-US" dirty="0">
                <a:latin typeface="Agency FB" panose="020B0503020202020204" pitchFamily="34" charset="0"/>
              </a:rPr>
              <a:t>, </a:t>
            </a:r>
            <a:r>
              <a:rPr lang="en-US" dirty="0" err="1">
                <a:latin typeface="Agency FB" panose="020B0503020202020204" pitchFamily="34" charset="0"/>
              </a:rPr>
              <a:t>menghentikan</a:t>
            </a:r>
            <a:r>
              <a:rPr lang="en-US" dirty="0">
                <a:latin typeface="Agency FB" panose="020B0503020202020204" pitchFamily="34" charset="0"/>
              </a:rPr>
              <a:t> </a:t>
            </a:r>
            <a:r>
              <a:rPr lang="en-US" dirty="0" err="1">
                <a:latin typeface="Agency FB" panose="020B0503020202020204" pitchFamily="34" charset="0"/>
              </a:rPr>
              <a:t>fertilitas</a:t>
            </a:r>
            <a:r>
              <a:rPr lang="en-US" dirty="0">
                <a:latin typeface="Agency FB" panose="020B0503020202020204" pitchFamily="34" charset="0"/>
              </a:rPr>
              <a:t>, </a:t>
            </a:r>
            <a:r>
              <a:rPr lang="en-US" dirty="0" err="1">
                <a:latin typeface="Agency FB" panose="020B0503020202020204" pitchFamily="34" charset="0"/>
              </a:rPr>
              <a:t>ingin</a:t>
            </a:r>
            <a:r>
              <a:rPr lang="en-US" dirty="0">
                <a:latin typeface="Agency FB" panose="020B0503020202020204" pitchFamily="34" charset="0"/>
              </a:rPr>
              <a:t> </a:t>
            </a:r>
            <a:r>
              <a:rPr lang="en-US" dirty="0" err="1">
                <a:latin typeface="Agency FB" panose="020B0503020202020204" pitchFamily="34" charset="0"/>
              </a:rPr>
              <a:t>metode</a:t>
            </a:r>
            <a:r>
              <a:rPr lang="en-US" dirty="0">
                <a:latin typeface="Agency FB" panose="020B0503020202020204" pitchFamily="34" charset="0"/>
              </a:rPr>
              <a:t> </a:t>
            </a:r>
            <a:r>
              <a:rPr lang="en-US" dirty="0" err="1">
                <a:latin typeface="Agency FB" panose="020B0503020202020204" pitchFamily="34" charset="0"/>
              </a:rPr>
              <a:t>kontrasepsi</a:t>
            </a:r>
            <a:r>
              <a:rPr lang="en-US" dirty="0">
                <a:latin typeface="Agency FB" panose="020B0503020202020204" pitchFamily="34" charset="0"/>
              </a:rPr>
              <a:t> </a:t>
            </a:r>
            <a:r>
              <a:rPr lang="en-US" dirty="0" err="1">
                <a:latin typeface="Agency FB" panose="020B0503020202020204" pitchFamily="34" charset="0"/>
              </a:rPr>
              <a:t>sangat</a:t>
            </a:r>
            <a:r>
              <a:rPr lang="en-US" dirty="0">
                <a:latin typeface="Agency FB" panose="020B0503020202020204" pitchFamily="34" charset="0"/>
              </a:rPr>
              <a:t> </a:t>
            </a:r>
            <a:r>
              <a:rPr lang="en-US" dirty="0" err="1">
                <a:latin typeface="Agency FB" panose="020B0503020202020204" pitchFamily="34" charset="0"/>
              </a:rPr>
              <a:t>efektif</a:t>
            </a:r>
            <a:r>
              <a:rPr lang="en-US" dirty="0">
                <a:latin typeface="Agency FB" panose="020B0503020202020204" pitchFamily="34" charset="0"/>
              </a:rPr>
              <a:t> </a:t>
            </a:r>
            <a:r>
              <a:rPr lang="en-US" dirty="0" err="1">
                <a:latin typeface="Agency FB" panose="020B0503020202020204" pitchFamily="34" charset="0"/>
              </a:rPr>
              <a:t>dan</a:t>
            </a:r>
            <a:r>
              <a:rPr lang="en-US" dirty="0">
                <a:latin typeface="Agency FB" panose="020B0503020202020204" pitchFamily="34" charset="0"/>
              </a:rPr>
              <a:t> </a:t>
            </a:r>
            <a:r>
              <a:rPr lang="en-US" dirty="0" err="1">
                <a:latin typeface="Agency FB" panose="020B0503020202020204" pitchFamily="34" charset="0"/>
              </a:rPr>
              <a:t>permanen</a:t>
            </a:r>
            <a:r>
              <a:rPr lang="en-US" dirty="0">
                <a:latin typeface="Agency FB" panose="020B0503020202020204" pitchFamily="34" charset="0"/>
              </a:rPr>
              <a:t>.</a:t>
            </a:r>
          </a:p>
          <a:p>
            <a:r>
              <a:rPr lang="en-US" dirty="0">
                <a:latin typeface="Agency FB" panose="020B0503020202020204" pitchFamily="34" charset="0"/>
              </a:rPr>
              <a:t>Yang </a:t>
            </a:r>
            <a:r>
              <a:rPr lang="en-US" dirty="0" err="1">
                <a:latin typeface="Agency FB" panose="020B0503020202020204" pitchFamily="34" charset="0"/>
              </a:rPr>
              <a:t>istrinya</a:t>
            </a:r>
            <a:r>
              <a:rPr lang="en-US" dirty="0">
                <a:latin typeface="Agency FB" panose="020B0503020202020204" pitchFamily="34" charset="0"/>
              </a:rPr>
              <a:t> </a:t>
            </a:r>
            <a:r>
              <a:rPr lang="en-US" dirty="0" err="1">
                <a:latin typeface="Agency FB" panose="020B0503020202020204" pitchFamily="34" charset="0"/>
              </a:rPr>
              <a:t>mempunyai</a:t>
            </a:r>
            <a:r>
              <a:rPr lang="en-US" dirty="0">
                <a:latin typeface="Agency FB" panose="020B0503020202020204" pitchFamily="34" charset="0"/>
              </a:rPr>
              <a:t> </a:t>
            </a:r>
            <a:r>
              <a:rPr lang="en-US" dirty="0" err="1">
                <a:latin typeface="Agency FB" panose="020B0503020202020204" pitchFamily="34" charset="0"/>
              </a:rPr>
              <a:t>maslah</a:t>
            </a:r>
            <a:r>
              <a:rPr lang="en-US" dirty="0">
                <a:latin typeface="Agency FB" panose="020B0503020202020204" pitchFamily="34" charset="0"/>
              </a:rPr>
              <a:t> </a:t>
            </a:r>
            <a:r>
              <a:rPr lang="en-US" dirty="0" err="1">
                <a:latin typeface="Agency FB" panose="020B0503020202020204" pitchFamily="34" charset="0"/>
              </a:rPr>
              <a:t>usia</a:t>
            </a:r>
            <a:r>
              <a:rPr lang="en-US" dirty="0">
                <a:latin typeface="Agency FB" panose="020B0503020202020204" pitchFamily="34" charset="0"/>
              </a:rPr>
              <a:t>, </a:t>
            </a:r>
            <a:r>
              <a:rPr lang="en-US" dirty="0" err="1">
                <a:latin typeface="Agency FB" panose="020B0503020202020204" pitchFamily="34" charset="0"/>
              </a:rPr>
              <a:t>paritas</a:t>
            </a:r>
            <a:r>
              <a:rPr lang="en-US" dirty="0">
                <a:latin typeface="Agency FB" panose="020B0503020202020204" pitchFamily="34" charset="0"/>
              </a:rPr>
              <a:t> </a:t>
            </a:r>
            <a:r>
              <a:rPr lang="en-US" dirty="0" err="1">
                <a:latin typeface="Agency FB" panose="020B0503020202020204" pitchFamily="34" charset="0"/>
              </a:rPr>
              <a:t>atau</a:t>
            </a:r>
            <a:r>
              <a:rPr lang="en-US" dirty="0">
                <a:latin typeface="Agency FB" panose="020B0503020202020204" pitchFamily="34" charset="0"/>
              </a:rPr>
              <a:t> </a:t>
            </a:r>
            <a:r>
              <a:rPr lang="en-US" dirty="0" err="1">
                <a:latin typeface="Agency FB" panose="020B0503020202020204" pitchFamily="34" charset="0"/>
              </a:rPr>
              <a:t>kesehatan</a:t>
            </a:r>
            <a:r>
              <a:rPr lang="en-US" dirty="0">
                <a:latin typeface="Agency FB" panose="020B0503020202020204" pitchFamily="34" charset="0"/>
              </a:rPr>
              <a:t> </a:t>
            </a:r>
            <a:r>
              <a:rPr lang="en-US" dirty="0" err="1">
                <a:latin typeface="Agency FB" panose="020B0503020202020204" pitchFamily="34" charset="0"/>
              </a:rPr>
              <a:t>dimana</a:t>
            </a:r>
            <a:r>
              <a:rPr lang="en-US" dirty="0">
                <a:latin typeface="Agency FB" panose="020B0503020202020204" pitchFamily="34" charset="0"/>
              </a:rPr>
              <a:t> </a:t>
            </a:r>
            <a:r>
              <a:rPr lang="en-US" dirty="0" err="1">
                <a:latin typeface="Agency FB" panose="020B0503020202020204" pitchFamily="34" charset="0"/>
              </a:rPr>
              <a:t>kehamilan</a:t>
            </a:r>
            <a:r>
              <a:rPr lang="en-US" dirty="0">
                <a:latin typeface="Agency FB" panose="020B0503020202020204" pitchFamily="34" charset="0"/>
              </a:rPr>
              <a:t> </a:t>
            </a:r>
            <a:r>
              <a:rPr lang="en-US" dirty="0" err="1">
                <a:latin typeface="Agency FB" panose="020B0503020202020204" pitchFamily="34" charset="0"/>
              </a:rPr>
              <a:t>dapat</a:t>
            </a:r>
            <a:r>
              <a:rPr lang="en-US" dirty="0">
                <a:latin typeface="Agency FB" panose="020B0503020202020204" pitchFamily="34" charset="0"/>
              </a:rPr>
              <a:t> </a:t>
            </a:r>
            <a:r>
              <a:rPr lang="en-US" dirty="0" err="1">
                <a:latin typeface="Agency FB" panose="020B0503020202020204" pitchFamily="34" charset="0"/>
              </a:rPr>
              <a:t>menimbulkan</a:t>
            </a:r>
            <a:r>
              <a:rPr lang="en-US" dirty="0">
                <a:latin typeface="Agency FB" panose="020B0503020202020204" pitchFamily="34" charset="0"/>
              </a:rPr>
              <a:t> </a:t>
            </a:r>
            <a:r>
              <a:rPr lang="en-US" dirty="0" err="1">
                <a:latin typeface="Agency FB" panose="020B0503020202020204" pitchFamily="34" charset="0"/>
              </a:rPr>
              <a:t>resiko</a:t>
            </a:r>
            <a:r>
              <a:rPr lang="en-US" dirty="0">
                <a:latin typeface="Agency FB" panose="020B0503020202020204" pitchFamily="34" charset="0"/>
              </a:rPr>
              <a:t> </a:t>
            </a:r>
            <a:r>
              <a:rPr lang="en-US" dirty="0" err="1">
                <a:latin typeface="Agency FB" panose="020B0503020202020204" pitchFamily="34" charset="0"/>
              </a:rPr>
              <a:t>kesehatan</a:t>
            </a:r>
            <a:r>
              <a:rPr lang="en-US" dirty="0">
                <a:latin typeface="Agency FB" panose="020B0503020202020204" pitchFamily="34" charset="0"/>
              </a:rPr>
              <a:t> </a:t>
            </a:r>
            <a:r>
              <a:rPr lang="en-US" dirty="0" err="1">
                <a:latin typeface="Agency FB" panose="020B0503020202020204" pitchFamily="34" charset="0"/>
              </a:rPr>
              <a:t>atau</a:t>
            </a:r>
            <a:r>
              <a:rPr lang="en-US" dirty="0">
                <a:latin typeface="Agency FB" panose="020B0503020202020204" pitchFamily="34" charset="0"/>
              </a:rPr>
              <a:t> </a:t>
            </a:r>
            <a:r>
              <a:rPr lang="en-US" dirty="0" err="1">
                <a:latin typeface="Agency FB" panose="020B0503020202020204" pitchFamily="34" charset="0"/>
              </a:rPr>
              <a:t>mengancam</a:t>
            </a:r>
            <a:r>
              <a:rPr lang="en-US" dirty="0">
                <a:latin typeface="Agency FB" panose="020B0503020202020204" pitchFamily="34" charset="0"/>
              </a:rPr>
              <a:t> </a:t>
            </a:r>
            <a:r>
              <a:rPr lang="en-US" dirty="0" err="1">
                <a:latin typeface="Agency FB" panose="020B0503020202020204" pitchFamily="34" charset="0"/>
              </a:rPr>
              <a:t>keselamatan</a:t>
            </a:r>
            <a:r>
              <a:rPr lang="en-US" dirty="0">
                <a:latin typeface="Agency FB" panose="020B0503020202020204" pitchFamily="34" charset="0"/>
              </a:rPr>
              <a:t> </a:t>
            </a:r>
            <a:r>
              <a:rPr lang="en-US" dirty="0" err="1">
                <a:latin typeface="Agency FB" panose="020B0503020202020204" pitchFamily="34" charset="0"/>
              </a:rPr>
              <a:t>jiwanya</a:t>
            </a:r>
            <a:r>
              <a:rPr lang="en-US" dirty="0">
                <a:latin typeface="Agency FB" panose="020B0503020202020204" pitchFamily="34" charset="0"/>
              </a:rPr>
              <a:t>.</a:t>
            </a:r>
          </a:p>
          <a:p>
            <a:pPr marL="0" indent="0">
              <a:buNone/>
            </a:pPr>
            <a:endParaRPr lang="en-US" dirty="0">
              <a:latin typeface="Agency FB" panose="020B0503020202020204" pitchFamily="34" charset="0"/>
            </a:endParaRPr>
          </a:p>
        </p:txBody>
      </p:sp>
    </p:spTree>
    <p:extLst>
      <p:ext uri="{BB962C8B-B14F-4D97-AF65-F5344CB8AC3E}">
        <p14:creationId xmlns:p14="http://schemas.microsoft.com/office/powerpoint/2010/main" val="10060352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609600"/>
            <a:ext cx="5105400" cy="1143000"/>
          </a:xfrm>
          <a:solidFill>
            <a:srgbClr val="FF99CC"/>
          </a:solidFill>
        </p:spPr>
        <p:txBody>
          <a:bodyPr>
            <a:normAutofit/>
          </a:bodyPr>
          <a:lstStyle/>
          <a:p>
            <a:r>
              <a:rPr lang="id-ID" b="1" dirty="0">
                <a:latin typeface="BatangChe" panose="02030609000101010101" pitchFamily="49" charset="-127"/>
                <a:ea typeface="BatangChe" panose="02030609000101010101" pitchFamily="49" charset="-127"/>
              </a:rPr>
              <a:t>Keuntungan:</a:t>
            </a:r>
            <a:endParaRPr lang="en-US" b="1" dirty="0">
              <a:latin typeface="BatangChe" panose="02030609000101010101" pitchFamily="49" charset="-127"/>
              <a:ea typeface="BatangChe" panose="02030609000101010101" pitchFamily="49" charset="-127"/>
            </a:endParaRPr>
          </a:p>
        </p:txBody>
      </p:sp>
      <p:sp>
        <p:nvSpPr>
          <p:cNvPr id="3" name="Content Placeholder 2"/>
          <p:cNvSpPr>
            <a:spLocks noGrp="1"/>
          </p:cNvSpPr>
          <p:nvPr>
            <p:ph idx="1"/>
          </p:nvPr>
        </p:nvSpPr>
        <p:spPr>
          <a:xfrm>
            <a:off x="685800" y="2438400"/>
            <a:ext cx="8001000" cy="3840163"/>
          </a:xfrm>
          <a:solidFill>
            <a:srgbClr val="CCECFF"/>
          </a:solidFill>
        </p:spPr>
        <p:txBody>
          <a:bodyPr>
            <a:normAutofit fontScale="77500" lnSpcReduction="20000"/>
          </a:bodyPr>
          <a:lstStyle/>
          <a:p>
            <a:pPr>
              <a:buNone/>
            </a:pPr>
            <a:r>
              <a:rPr lang="id-ID" dirty="0">
                <a:latin typeface="Arial Narrow" panose="020B0606020202030204" pitchFamily="34" charset="0"/>
              </a:rPr>
              <a:t> </a:t>
            </a:r>
            <a:endParaRPr lang="en-US" dirty="0">
              <a:latin typeface="Arial Narrow" panose="020B0606020202030204" pitchFamily="34" charset="0"/>
            </a:endParaRPr>
          </a:p>
          <a:p>
            <a:pPr>
              <a:buNone/>
            </a:pPr>
            <a:r>
              <a:rPr lang="id-ID" dirty="0">
                <a:latin typeface="Arial Narrow" panose="020B0606020202030204" pitchFamily="34" charset="0"/>
              </a:rPr>
              <a:t>1.</a:t>
            </a:r>
            <a:r>
              <a:rPr lang="en-US" dirty="0">
                <a:latin typeface="Arial Narrow" panose="020B0606020202030204" pitchFamily="34" charset="0"/>
              </a:rPr>
              <a:t> </a:t>
            </a:r>
            <a:r>
              <a:rPr lang="id-ID" dirty="0">
                <a:latin typeface="Arial Narrow" panose="020B0606020202030204" pitchFamily="34" charset="0"/>
              </a:rPr>
              <a:t>Efektif  </a:t>
            </a:r>
            <a:endParaRPr lang="en-US" dirty="0">
              <a:latin typeface="Arial Narrow" panose="020B0606020202030204" pitchFamily="34" charset="0"/>
            </a:endParaRPr>
          </a:p>
          <a:p>
            <a:pPr>
              <a:buNone/>
            </a:pPr>
            <a:r>
              <a:rPr lang="id-ID" dirty="0">
                <a:latin typeface="Arial Narrow" panose="020B0606020202030204" pitchFamily="34" charset="0"/>
              </a:rPr>
              <a:t>2.</a:t>
            </a:r>
            <a:r>
              <a:rPr lang="en-US" dirty="0">
                <a:latin typeface="Arial Narrow" panose="020B0606020202030204" pitchFamily="34" charset="0"/>
              </a:rPr>
              <a:t> </a:t>
            </a:r>
            <a:r>
              <a:rPr lang="id-ID" dirty="0">
                <a:latin typeface="Arial Narrow" panose="020B0606020202030204" pitchFamily="34" charset="0"/>
              </a:rPr>
              <a:t>Aman, morbiditas rendah dan hampir tidak ada mortalitas</a:t>
            </a:r>
            <a:endParaRPr lang="en-US" dirty="0">
              <a:latin typeface="Arial Narrow" panose="020B0606020202030204" pitchFamily="34" charset="0"/>
            </a:endParaRPr>
          </a:p>
          <a:p>
            <a:pPr>
              <a:buNone/>
            </a:pPr>
            <a:r>
              <a:rPr lang="id-ID" dirty="0">
                <a:latin typeface="Arial Narrow" panose="020B0606020202030204" pitchFamily="34" charset="0"/>
              </a:rPr>
              <a:t>3.</a:t>
            </a:r>
            <a:r>
              <a:rPr lang="en-US" dirty="0">
                <a:latin typeface="Arial Narrow" panose="020B0606020202030204" pitchFamily="34" charset="0"/>
              </a:rPr>
              <a:t> </a:t>
            </a:r>
            <a:r>
              <a:rPr lang="id-ID" dirty="0">
                <a:latin typeface="Arial Narrow" panose="020B0606020202030204" pitchFamily="34" charset="0"/>
              </a:rPr>
              <a:t>Sederhana</a:t>
            </a:r>
            <a:endParaRPr lang="en-US" dirty="0">
              <a:latin typeface="Arial Narrow" panose="020B0606020202030204" pitchFamily="34" charset="0"/>
            </a:endParaRPr>
          </a:p>
          <a:p>
            <a:pPr>
              <a:buNone/>
            </a:pPr>
            <a:r>
              <a:rPr lang="id-ID" dirty="0">
                <a:latin typeface="Arial Narrow" panose="020B0606020202030204" pitchFamily="34" charset="0"/>
              </a:rPr>
              <a:t>4.</a:t>
            </a:r>
            <a:r>
              <a:rPr lang="en-US" dirty="0">
                <a:latin typeface="Arial Narrow" panose="020B0606020202030204" pitchFamily="34" charset="0"/>
              </a:rPr>
              <a:t> </a:t>
            </a:r>
            <a:r>
              <a:rPr lang="id-ID" dirty="0">
                <a:latin typeface="Arial Narrow" panose="020B0606020202030204" pitchFamily="34" charset="0"/>
              </a:rPr>
              <a:t>Cepat, hanya memerlukan waktu 5-10 menit</a:t>
            </a:r>
            <a:endParaRPr lang="en-US" dirty="0">
              <a:latin typeface="Arial Narrow" panose="020B0606020202030204" pitchFamily="34" charset="0"/>
            </a:endParaRPr>
          </a:p>
          <a:p>
            <a:pPr>
              <a:buNone/>
            </a:pPr>
            <a:r>
              <a:rPr lang="id-ID" dirty="0">
                <a:latin typeface="Arial Narrow" panose="020B0606020202030204" pitchFamily="34" charset="0"/>
              </a:rPr>
              <a:t>5.</a:t>
            </a:r>
            <a:r>
              <a:rPr lang="en-US" dirty="0">
                <a:latin typeface="Arial Narrow" panose="020B0606020202030204" pitchFamily="34" charset="0"/>
              </a:rPr>
              <a:t> </a:t>
            </a:r>
            <a:r>
              <a:rPr lang="id-ID" dirty="0">
                <a:latin typeface="Arial Narrow" panose="020B0606020202030204" pitchFamily="34" charset="0"/>
              </a:rPr>
              <a:t>Hanya memerlukan anestesi lokal saja</a:t>
            </a:r>
            <a:endParaRPr lang="en-US" dirty="0">
              <a:latin typeface="Arial Narrow" panose="020B0606020202030204" pitchFamily="34" charset="0"/>
            </a:endParaRPr>
          </a:p>
          <a:p>
            <a:pPr>
              <a:buNone/>
            </a:pPr>
            <a:r>
              <a:rPr lang="id-ID" dirty="0">
                <a:latin typeface="Arial Narrow" panose="020B0606020202030204" pitchFamily="34" charset="0"/>
              </a:rPr>
              <a:t>6.</a:t>
            </a:r>
            <a:r>
              <a:rPr lang="en-US" dirty="0">
                <a:latin typeface="Arial Narrow" panose="020B0606020202030204" pitchFamily="34" charset="0"/>
              </a:rPr>
              <a:t> </a:t>
            </a:r>
            <a:r>
              <a:rPr lang="id-ID" dirty="0">
                <a:latin typeface="Arial Narrow" panose="020B0606020202030204" pitchFamily="34" charset="0"/>
              </a:rPr>
              <a:t>Biaya rendah</a:t>
            </a:r>
            <a:endParaRPr lang="en-US" dirty="0">
              <a:latin typeface="Arial Narrow" panose="020B0606020202030204" pitchFamily="34" charset="0"/>
            </a:endParaRPr>
          </a:p>
          <a:p>
            <a:pPr>
              <a:buNone/>
            </a:pPr>
            <a:r>
              <a:rPr lang="id-ID" dirty="0">
                <a:latin typeface="Arial Narrow" panose="020B0606020202030204" pitchFamily="34" charset="0"/>
              </a:rPr>
              <a:t>7.</a:t>
            </a:r>
            <a:r>
              <a:rPr lang="en-US" dirty="0">
                <a:latin typeface="Arial Narrow" panose="020B0606020202030204" pitchFamily="34" charset="0"/>
              </a:rPr>
              <a:t> </a:t>
            </a:r>
            <a:r>
              <a:rPr lang="id-ID" dirty="0">
                <a:latin typeface="Arial Narrow" panose="020B0606020202030204" pitchFamily="34" charset="0"/>
              </a:rPr>
              <a:t>Secara kultural, sangat dianjrkan di negara-negara dimana wanita merasa malu untuk ditangani oleh dokter pria atau kurang tersedia dokter wanita dan paramedis wanita.</a:t>
            </a:r>
            <a:endParaRPr lang="en-US" dirty="0">
              <a:latin typeface="Arial Narrow" panose="020B0606020202030204" pitchFamily="34" charset="0"/>
            </a:endParaRPr>
          </a:p>
          <a:p>
            <a:pPr>
              <a:buNone/>
            </a:pPr>
            <a:endParaRPr lang="en-US" dirty="0">
              <a:latin typeface="Arial Narrow" panose="020B0606020202030204" pitchFamily="34" charset="0"/>
            </a:endParaRPr>
          </a:p>
          <a:p>
            <a:pPr marL="0" indent="0">
              <a:buNone/>
            </a:pPr>
            <a:endParaRPr lang="en-US" dirty="0">
              <a:latin typeface="Arial Narrow" panose="020B0606020202030204" pitchFamily="34" charset="0"/>
            </a:endParaRPr>
          </a:p>
        </p:txBody>
      </p:sp>
    </p:spTree>
    <p:extLst>
      <p:ext uri="{BB962C8B-B14F-4D97-AF65-F5344CB8AC3E}">
        <p14:creationId xmlns:p14="http://schemas.microsoft.com/office/powerpoint/2010/main" val="26769813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609600"/>
            <a:ext cx="5105400" cy="1066800"/>
          </a:xfrm>
          <a:solidFill>
            <a:srgbClr val="FFCC66"/>
          </a:solidFill>
        </p:spPr>
        <p:txBody>
          <a:bodyPr>
            <a:normAutofit/>
          </a:bodyPr>
          <a:lstStyle/>
          <a:p>
            <a:r>
              <a:rPr lang="id-ID" sz="3600" b="1" dirty="0">
                <a:latin typeface="BatangChe" panose="02030609000101010101" pitchFamily="49" charset="-127"/>
                <a:ea typeface="BatangChe" panose="02030609000101010101" pitchFamily="49" charset="-127"/>
              </a:rPr>
              <a:t>Kerugian:</a:t>
            </a:r>
            <a:endParaRPr lang="en-US" sz="3600" b="1" dirty="0">
              <a:latin typeface="BatangChe" panose="02030609000101010101" pitchFamily="49" charset="-127"/>
              <a:ea typeface="BatangChe" panose="02030609000101010101" pitchFamily="49" charset="-127"/>
            </a:endParaRPr>
          </a:p>
        </p:txBody>
      </p:sp>
      <p:sp>
        <p:nvSpPr>
          <p:cNvPr id="3" name="Content Placeholder 2"/>
          <p:cNvSpPr>
            <a:spLocks noGrp="1"/>
          </p:cNvSpPr>
          <p:nvPr>
            <p:ph idx="1"/>
          </p:nvPr>
        </p:nvSpPr>
        <p:spPr>
          <a:xfrm>
            <a:off x="457200" y="2286000"/>
            <a:ext cx="8153400" cy="4267200"/>
          </a:xfrm>
        </p:spPr>
        <p:txBody>
          <a:bodyPr>
            <a:normAutofit fontScale="77500" lnSpcReduction="20000"/>
          </a:bodyPr>
          <a:lstStyle/>
          <a:p>
            <a:pPr>
              <a:buNone/>
            </a:pPr>
            <a:r>
              <a:rPr lang="id-ID" b="1" dirty="0">
                <a:latin typeface="BatangChe" panose="02030609000101010101" pitchFamily="49" charset="-127"/>
                <a:ea typeface="BatangChe" panose="02030609000101010101" pitchFamily="49" charset="-127"/>
              </a:rPr>
              <a:t> </a:t>
            </a:r>
            <a:endParaRPr lang="en-US" b="1" dirty="0">
              <a:latin typeface="BatangChe" panose="02030609000101010101" pitchFamily="49" charset="-127"/>
              <a:ea typeface="BatangChe" panose="02030609000101010101" pitchFamily="49" charset="-127"/>
            </a:endParaRPr>
          </a:p>
          <a:p>
            <a:pPr>
              <a:buNone/>
            </a:pPr>
            <a:r>
              <a:rPr lang="id-ID" b="1" dirty="0">
                <a:latin typeface="BatangChe" panose="02030609000101010101" pitchFamily="49" charset="-127"/>
                <a:ea typeface="BatangChe" panose="02030609000101010101" pitchFamily="49" charset="-127"/>
              </a:rPr>
              <a:t>1.Diperlukan suatu tindakan operatif  </a:t>
            </a:r>
            <a:endParaRPr lang="en-US" b="1" dirty="0">
              <a:latin typeface="BatangChe" panose="02030609000101010101" pitchFamily="49" charset="-127"/>
              <a:ea typeface="BatangChe" panose="02030609000101010101" pitchFamily="49" charset="-127"/>
            </a:endParaRPr>
          </a:p>
          <a:p>
            <a:pPr>
              <a:buNone/>
            </a:pPr>
            <a:r>
              <a:rPr lang="id-ID" b="1" dirty="0">
                <a:latin typeface="BatangChe" panose="02030609000101010101" pitchFamily="49" charset="-127"/>
                <a:ea typeface="BatangChe" panose="02030609000101010101" pitchFamily="49" charset="-127"/>
              </a:rPr>
              <a:t>2.Kadang-kadang</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menyebabkan komplikasi seperti perdarahan atau infeksi</a:t>
            </a:r>
            <a:endParaRPr lang="en-US" b="1" dirty="0">
              <a:latin typeface="BatangChe" panose="02030609000101010101" pitchFamily="49" charset="-127"/>
              <a:ea typeface="BatangChe" panose="02030609000101010101" pitchFamily="49" charset="-127"/>
            </a:endParaRPr>
          </a:p>
          <a:p>
            <a:pPr>
              <a:buNone/>
            </a:pPr>
            <a:r>
              <a:rPr lang="id-ID" b="1" dirty="0">
                <a:latin typeface="BatangChe" panose="02030609000101010101" pitchFamily="49" charset="-127"/>
                <a:ea typeface="BatangChe" panose="02030609000101010101" pitchFamily="49" charset="-127"/>
              </a:rPr>
              <a:t>3.Belum memberi perlindungan total sampai semua spermatozoa yang sudah ada didalam sistem reproduksi distal dari tempat oklusi vas deferens dikeluarkan.</a:t>
            </a:r>
            <a:endParaRPr lang="en-US" b="1" dirty="0">
              <a:latin typeface="BatangChe" panose="02030609000101010101" pitchFamily="49" charset="-127"/>
              <a:ea typeface="BatangChe" panose="02030609000101010101" pitchFamily="49" charset="-127"/>
            </a:endParaRPr>
          </a:p>
          <a:p>
            <a:pPr>
              <a:buNone/>
            </a:pPr>
            <a:r>
              <a:rPr lang="id-ID" b="1" dirty="0">
                <a:latin typeface="BatangChe" panose="02030609000101010101" pitchFamily="49" charset="-127"/>
                <a:ea typeface="BatangChe" panose="02030609000101010101" pitchFamily="49" charset="-127"/>
              </a:rPr>
              <a:t>4.Problem psikologis yang berhubungan dengan perilaku seksual mungkin bertambah parah</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setelah tindakan operatif yang menyangkut sistem reproduksi pria.</a:t>
            </a:r>
            <a:endParaRPr lang="en-US" b="1" dirty="0">
              <a:latin typeface="BatangChe" panose="02030609000101010101" pitchFamily="49" charset="-127"/>
              <a:ea typeface="BatangChe" panose="02030609000101010101" pitchFamily="49" charset="-127"/>
            </a:endParaRPr>
          </a:p>
          <a:p>
            <a:pPr>
              <a:buNone/>
            </a:pPr>
            <a:endParaRPr lang="en-US" b="1" dirty="0">
              <a:latin typeface="BatangChe" panose="02030609000101010101" pitchFamily="49" charset="-127"/>
              <a:ea typeface="BatangChe" panose="02030609000101010101" pitchFamily="49" charset="-127"/>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609600"/>
            <a:ext cx="5181600" cy="1143000"/>
          </a:xfrm>
          <a:solidFill>
            <a:srgbClr val="FFCC66"/>
          </a:solidFill>
        </p:spPr>
        <p:txBody>
          <a:bodyPr>
            <a:normAutofit fontScale="90000"/>
          </a:bodyPr>
          <a:lstStyle/>
          <a:p>
            <a:r>
              <a:rPr lang="en-US" dirty="0" err="1">
                <a:latin typeface="Aharoni" panose="02010803020104030203" pitchFamily="2" charset="-79"/>
                <a:cs typeface="Aharoni" panose="02010803020104030203" pitchFamily="2" charset="-79"/>
              </a:rPr>
              <a:t>Indikasi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vasektomi</a:t>
            </a:r>
            <a:endParaRPr lang="en-US" dirty="0">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228600" y="2286000"/>
            <a:ext cx="8458200" cy="3840163"/>
          </a:xfrm>
        </p:spPr>
        <p:txBody>
          <a:bodyPr/>
          <a:lstStyle/>
          <a:p>
            <a:r>
              <a:rPr lang="en-US" dirty="0" err="1">
                <a:latin typeface="Agency FB" panose="020B0503020202020204" pitchFamily="34" charset="0"/>
              </a:rPr>
              <a:t>Menunda</a:t>
            </a:r>
            <a:r>
              <a:rPr lang="en-US" dirty="0">
                <a:latin typeface="Agency FB" panose="020B0503020202020204" pitchFamily="34" charset="0"/>
              </a:rPr>
              <a:t> </a:t>
            </a:r>
            <a:r>
              <a:rPr lang="en-US" dirty="0" err="1">
                <a:latin typeface="Agency FB" panose="020B0503020202020204" pitchFamily="34" charset="0"/>
              </a:rPr>
              <a:t>kehamilan</a:t>
            </a:r>
            <a:endParaRPr lang="en-US" dirty="0">
              <a:latin typeface="Agency FB" panose="020B0503020202020204" pitchFamily="34" charset="0"/>
            </a:endParaRPr>
          </a:p>
          <a:p>
            <a:r>
              <a:rPr lang="en-US" dirty="0" err="1">
                <a:latin typeface="Agency FB" panose="020B0503020202020204" pitchFamily="34" charset="0"/>
              </a:rPr>
              <a:t>Mengakhiri</a:t>
            </a:r>
            <a:r>
              <a:rPr lang="en-US" dirty="0">
                <a:latin typeface="Agency FB" panose="020B0503020202020204" pitchFamily="34" charset="0"/>
              </a:rPr>
              <a:t> </a:t>
            </a:r>
            <a:r>
              <a:rPr lang="en-US" dirty="0" err="1">
                <a:latin typeface="Agency FB" panose="020B0503020202020204" pitchFamily="34" charset="0"/>
              </a:rPr>
              <a:t>kesuburan</a:t>
            </a:r>
            <a:endParaRPr lang="en-US" dirty="0">
              <a:latin typeface="Agency FB" panose="020B0503020202020204" pitchFamily="34" charset="0"/>
            </a:endParaRPr>
          </a:p>
          <a:p>
            <a:r>
              <a:rPr lang="en-US" dirty="0" err="1">
                <a:latin typeface="Agency FB" panose="020B0503020202020204" pitchFamily="34" charset="0"/>
              </a:rPr>
              <a:t>Membatasi</a:t>
            </a:r>
            <a:r>
              <a:rPr lang="en-US" dirty="0">
                <a:latin typeface="Agency FB" panose="020B0503020202020204" pitchFamily="34" charset="0"/>
              </a:rPr>
              <a:t> </a:t>
            </a:r>
            <a:r>
              <a:rPr lang="en-US" dirty="0" err="1">
                <a:latin typeface="Agency FB" panose="020B0503020202020204" pitchFamily="34" charset="0"/>
              </a:rPr>
              <a:t>kehamilan</a:t>
            </a:r>
            <a:endParaRPr lang="en-US" dirty="0">
              <a:latin typeface="Agency FB" panose="020B0503020202020204" pitchFamily="34" charset="0"/>
            </a:endParaRPr>
          </a:p>
          <a:p>
            <a:r>
              <a:rPr lang="en-US" dirty="0" err="1">
                <a:latin typeface="Agency FB" panose="020B0503020202020204" pitchFamily="34" charset="0"/>
              </a:rPr>
              <a:t>Setiap</a:t>
            </a:r>
            <a:r>
              <a:rPr lang="en-US" dirty="0">
                <a:latin typeface="Agency FB" panose="020B0503020202020204" pitchFamily="34" charset="0"/>
              </a:rPr>
              <a:t> </a:t>
            </a:r>
            <a:r>
              <a:rPr lang="en-US" dirty="0" err="1">
                <a:latin typeface="Agency FB" panose="020B0503020202020204" pitchFamily="34" charset="0"/>
              </a:rPr>
              <a:t>pria</a:t>
            </a:r>
            <a:r>
              <a:rPr lang="en-US" dirty="0">
                <a:latin typeface="Agency FB" panose="020B0503020202020204" pitchFamily="34" charset="0"/>
              </a:rPr>
              <a:t>, </a:t>
            </a:r>
            <a:r>
              <a:rPr lang="en-US" dirty="0" err="1">
                <a:latin typeface="Agency FB" panose="020B0503020202020204" pitchFamily="34" charset="0"/>
              </a:rPr>
              <a:t>suami</a:t>
            </a:r>
            <a:r>
              <a:rPr lang="en-US" dirty="0">
                <a:latin typeface="Agency FB" panose="020B0503020202020204" pitchFamily="34" charset="0"/>
              </a:rPr>
              <a:t> </a:t>
            </a:r>
            <a:r>
              <a:rPr lang="en-US" dirty="0" err="1">
                <a:latin typeface="Agency FB" panose="020B0503020202020204" pitchFamily="34" charset="0"/>
              </a:rPr>
              <a:t>dari</a:t>
            </a:r>
            <a:r>
              <a:rPr lang="en-US" dirty="0">
                <a:latin typeface="Agency FB" panose="020B0503020202020204" pitchFamily="34" charset="0"/>
              </a:rPr>
              <a:t> </a:t>
            </a:r>
            <a:r>
              <a:rPr lang="en-US" dirty="0" err="1">
                <a:latin typeface="Agency FB" panose="020B0503020202020204" pitchFamily="34" charset="0"/>
              </a:rPr>
              <a:t>suatu</a:t>
            </a:r>
            <a:r>
              <a:rPr lang="en-US" dirty="0">
                <a:latin typeface="Agency FB" panose="020B0503020202020204" pitchFamily="34" charset="0"/>
              </a:rPr>
              <a:t> </a:t>
            </a:r>
            <a:r>
              <a:rPr lang="en-US" dirty="0" err="1">
                <a:latin typeface="Agency FB" panose="020B0503020202020204" pitchFamily="34" charset="0"/>
              </a:rPr>
              <a:t>pasangan</a:t>
            </a:r>
            <a:r>
              <a:rPr lang="en-US" dirty="0">
                <a:latin typeface="Agency FB" panose="020B0503020202020204" pitchFamily="34" charset="0"/>
              </a:rPr>
              <a:t> </a:t>
            </a:r>
            <a:r>
              <a:rPr lang="en-US" dirty="0" err="1">
                <a:latin typeface="Agency FB" panose="020B0503020202020204" pitchFamily="34" charset="0"/>
              </a:rPr>
              <a:t>usia</a:t>
            </a:r>
            <a:r>
              <a:rPr lang="en-US" dirty="0">
                <a:latin typeface="Agency FB" panose="020B0503020202020204" pitchFamily="34" charset="0"/>
              </a:rPr>
              <a:t> </a:t>
            </a:r>
            <a:r>
              <a:rPr lang="en-US" dirty="0" err="1">
                <a:latin typeface="Agency FB" panose="020B0503020202020204" pitchFamily="34" charset="0"/>
              </a:rPr>
              <a:t>subur</a:t>
            </a:r>
            <a:r>
              <a:rPr lang="en-US" dirty="0">
                <a:latin typeface="Agency FB" panose="020B0503020202020204" pitchFamily="34" charset="0"/>
              </a:rPr>
              <a:t> yang </a:t>
            </a:r>
            <a:r>
              <a:rPr lang="en-US" dirty="0" err="1">
                <a:latin typeface="Agency FB" panose="020B0503020202020204" pitchFamily="34" charset="0"/>
              </a:rPr>
              <a:t>telah</a:t>
            </a:r>
            <a:r>
              <a:rPr lang="en-US" dirty="0">
                <a:latin typeface="Agency FB" panose="020B0503020202020204" pitchFamily="34" charset="0"/>
              </a:rPr>
              <a:t> </a:t>
            </a:r>
            <a:r>
              <a:rPr lang="en-US" dirty="0" err="1">
                <a:latin typeface="Agency FB" panose="020B0503020202020204" pitchFamily="34" charset="0"/>
              </a:rPr>
              <a:t>memilki</a:t>
            </a:r>
            <a:r>
              <a:rPr lang="en-US" dirty="0">
                <a:latin typeface="Agency FB" panose="020B0503020202020204" pitchFamily="34" charset="0"/>
              </a:rPr>
              <a:t> </a:t>
            </a:r>
            <a:r>
              <a:rPr lang="en-US" dirty="0" err="1">
                <a:latin typeface="Agency FB" panose="020B0503020202020204" pitchFamily="34" charset="0"/>
              </a:rPr>
              <a:t>jumlah</a:t>
            </a:r>
            <a:r>
              <a:rPr lang="en-US" dirty="0">
                <a:latin typeface="Agency FB" panose="020B0503020202020204" pitchFamily="34" charset="0"/>
              </a:rPr>
              <a:t> </a:t>
            </a:r>
            <a:r>
              <a:rPr lang="en-US" dirty="0" err="1">
                <a:latin typeface="Agency FB" panose="020B0503020202020204" pitchFamily="34" charset="0"/>
              </a:rPr>
              <a:t>anak</a:t>
            </a:r>
            <a:r>
              <a:rPr lang="en-US" dirty="0">
                <a:latin typeface="Agency FB" panose="020B0503020202020204" pitchFamily="34" charset="0"/>
              </a:rPr>
              <a:t> </a:t>
            </a:r>
            <a:r>
              <a:rPr lang="en-US" dirty="0" err="1">
                <a:latin typeface="Agency FB" panose="020B0503020202020204" pitchFamily="34" charset="0"/>
              </a:rPr>
              <a:t>cukup</a:t>
            </a:r>
            <a:r>
              <a:rPr lang="en-US" dirty="0">
                <a:latin typeface="Agency FB" panose="020B0503020202020204" pitchFamily="34" charset="0"/>
              </a:rPr>
              <a:t> </a:t>
            </a:r>
            <a:r>
              <a:rPr lang="en-US" dirty="0" err="1">
                <a:latin typeface="Agency FB" panose="020B0503020202020204" pitchFamily="34" charset="0"/>
              </a:rPr>
              <a:t>dan</a:t>
            </a:r>
            <a:r>
              <a:rPr lang="en-US" dirty="0">
                <a:latin typeface="Agency FB" panose="020B0503020202020204" pitchFamily="34" charset="0"/>
              </a:rPr>
              <a:t> </a:t>
            </a:r>
            <a:r>
              <a:rPr lang="en-US" dirty="0" err="1">
                <a:latin typeface="Agency FB" panose="020B0503020202020204" pitchFamily="34" charset="0"/>
              </a:rPr>
              <a:t>tidak</a:t>
            </a:r>
            <a:r>
              <a:rPr lang="en-US" dirty="0">
                <a:latin typeface="Agency FB" panose="020B0503020202020204" pitchFamily="34" charset="0"/>
              </a:rPr>
              <a:t> </a:t>
            </a:r>
            <a:r>
              <a:rPr lang="en-US" dirty="0" err="1">
                <a:latin typeface="Agency FB" panose="020B0503020202020204" pitchFamily="34" charset="0"/>
              </a:rPr>
              <a:t>ingin</a:t>
            </a:r>
            <a:r>
              <a:rPr lang="en-US" dirty="0">
                <a:latin typeface="Agency FB" panose="020B0503020202020204" pitchFamily="34" charset="0"/>
              </a:rPr>
              <a:t> </a:t>
            </a:r>
            <a:r>
              <a:rPr lang="en-US" dirty="0" err="1">
                <a:latin typeface="Agency FB" panose="020B0503020202020204" pitchFamily="34" charset="0"/>
              </a:rPr>
              <a:t>menambah</a:t>
            </a:r>
            <a:r>
              <a:rPr lang="en-US" dirty="0">
                <a:latin typeface="Agency FB" panose="020B0503020202020204" pitchFamily="34" charset="0"/>
              </a:rPr>
              <a:t> </a:t>
            </a:r>
            <a:r>
              <a:rPr lang="en-US" dirty="0" err="1">
                <a:latin typeface="Agency FB" panose="020B0503020202020204" pitchFamily="34" charset="0"/>
              </a:rPr>
              <a:t>anak</a:t>
            </a:r>
            <a:endParaRPr lang="en-US" dirty="0">
              <a:latin typeface="Agency FB" panose="020B0503020202020204" pitchFamily="34" charset="0"/>
            </a:endParaRPr>
          </a:p>
          <a:p>
            <a:pPr marL="0" indent="0">
              <a:buNone/>
            </a:pPr>
            <a:endParaRPr lang="en-US" dirty="0">
              <a:latin typeface="Agency FB" panose="020B0503020202020204" pitchFamily="34" charset="0"/>
            </a:endParaRPr>
          </a:p>
        </p:txBody>
      </p:sp>
    </p:spTree>
    <p:extLst>
      <p:ext uri="{BB962C8B-B14F-4D97-AF65-F5344CB8AC3E}">
        <p14:creationId xmlns:p14="http://schemas.microsoft.com/office/powerpoint/2010/main" val="42349152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609600"/>
            <a:ext cx="4876800" cy="1219200"/>
          </a:xfrm>
          <a:solidFill>
            <a:srgbClr val="99FF66"/>
          </a:solidFill>
        </p:spPr>
        <p:txBody>
          <a:bodyPr>
            <a:normAutofit fontScale="90000"/>
          </a:bodyPr>
          <a:lstStyle/>
          <a:p>
            <a:r>
              <a:rPr lang="en-US" dirty="0" err="1">
                <a:latin typeface="Aharoni" panose="02010803020104030203" pitchFamily="2" charset="-79"/>
                <a:cs typeface="Aharoni" panose="02010803020104030203" pitchFamily="2" charset="-79"/>
              </a:rPr>
              <a:t>Kontraindikasi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vasektomi</a:t>
            </a:r>
            <a:endParaRPr lang="en-US" dirty="0">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228600" y="2209800"/>
            <a:ext cx="8686800" cy="4419600"/>
          </a:xfrm>
        </p:spPr>
        <p:txBody>
          <a:bodyPr>
            <a:normAutofit fontScale="77500" lnSpcReduction="20000"/>
          </a:bodyPr>
          <a:lstStyle/>
          <a:p>
            <a:r>
              <a:rPr lang="en-US" dirty="0" err="1"/>
              <a:t>Peradangan</a:t>
            </a:r>
            <a:r>
              <a:rPr lang="en-US" dirty="0"/>
              <a:t> </a:t>
            </a:r>
            <a:r>
              <a:rPr lang="en-US" dirty="0" err="1"/>
              <a:t>kulit</a:t>
            </a:r>
            <a:r>
              <a:rPr lang="en-US" dirty="0"/>
              <a:t> </a:t>
            </a:r>
            <a:r>
              <a:rPr lang="en-US" dirty="0" err="1"/>
              <a:t>atau</a:t>
            </a:r>
            <a:r>
              <a:rPr lang="en-US" dirty="0"/>
              <a:t> </a:t>
            </a:r>
            <a:r>
              <a:rPr lang="en-US" dirty="0" err="1"/>
              <a:t>jamur</a:t>
            </a:r>
            <a:r>
              <a:rPr lang="en-US" dirty="0"/>
              <a:t> </a:t>
            </a:r>
            <a:r>
              <a:rPr lang="en-US" dirty="0" err="1"/>
              <a:t>pada</a:t>
            </a:r>
            <a:r>
              <a:rPr lang="en-US" dirty="0"/>
              <a:t> </a:t>
            </a:r>
            <a:r>
              <a:rPr lang="en-US" dirty="0" err="1"/>
              <a:t>kemaluan</a:t>
            </a:r>
            <a:endParaRPr lang="en-US" dirty="0"/>
          </a:p>
          <a:p>
            <a:r>
              <a:rPr lang="en-US" dirty="0" err="1"/>
              <a:t>Peradangan</a:t>
            </a:r>
            <a:r>
              <a:rPr lang="en-US" dirty="0"/>
              <a:t> </a:t>
            </a:r>
            <a:r>
              <a:rPr lang="en-US" dirty="0" err="1"/>
              <a:t>pada</a:t>
            </a:r>
            <a:r>
              <a:rPr lang="en-US" dirty="0"/>
              <a:t> </a:t>
            </a:r>
            <a:r>
              <a:rPr lang="en-US" dirty="0" err="1"/>
              <a:t>alat</a:t>
            </a:r>
            <a:r>
              <a:rPr lang="en-US" dirty="0"/>
              <a:t> </a:t>
            </a:r>
            <a:r>
              <a:rPr lang="en-US" dirty="0" err="1"/>
              <a:t>kelamin</a:t>
            </a:r>
            <a:r>
              <a:rPr lang="en-US" dirty="0"/>
              <a:t> </a:t>
            </a:r>
            <a:r>
              <a:rPr lang="en-US" dirty="0" err="1"/>
              <a:t>pria</a:t>
            </a:r>
            <a:endParaRPr lang="en-US" dirty="0"/>
          </a:p>
          <a:p>
            <a:r>
              <a:rPr lang="en-US" dirty="0" err="1"/>
              <a:t>Penyakit</a:t>
            </a:r>
            <a:r>
              <a:rPr lang="en-US" dirty="0"/>
              <a:t> </a:t>
            </a:r>
            <a:r>
              <a:rPr lang="en-US" dirty="0" err="1"/>
              <a:t>kencing</a:t>
            </a:r>
            <a:r>
              <a:rPr lang="en-US" dirty="0"/>
              <a:t> </a:t>
            </a:r>
            <a:r>
              <a:rPr lang="en-US" dirty="0" err="1"/>
              <a:t>manis</a:t>
            </a:r>
            <a:endParaRPr lang="en-US" dirty="0"/>
          </a:p>
          <a:p>
            <a:r>
              <a:rPr lang="en-US" dirty="0" err="1"/>
              <a:t>Kelainan</a:t>
            </a:r>
            <a:r>
              <a:rPr lang="en-US" dirty="0"/>
              <a:t> </a:t>
            </a:r>
            <a:r>
              <a:rPr lang="en-US" dirty="0" err="1"/>
              <a:t>mekanisme</a:t>
            </a:r>
            <a:r>
              <a:rPr lang="en-US" dirty="0"/>
              <a:t> </a:t>
            </a:r>
            <a:r>
              <a:rPr lang="en-US" dirty="0" err="1"/>
              <a:t>pembekuan</a:t>
            </a:r>
            <a:r>
              <a:rPr lang="en-US" dirty="0"/>
              <a:t> </a:t>
            </a:r>
            <a:r>
              <a:rPr lang="en-US" dirty="0" err="1"/>
              <a:t>darah</a:t>
            </a:r>
            <a:endParaRPr lang="en-US" dirty="0"/>
          </a:p>
          <a:p>
            <a:r>
              <a:rPr lang="en-US" dirty="0" err="1"/>
              <a:t>Infeksi</a:t>
            </a:r>
            <a:r>
              <a:rPr lang="en-US" dirty="0"/>
              <a:t> </a:t>
            </a:r>
            <a:r>
              <a:rPr lang="en-US" dirty="0" err="1"/>
              <a:t>didaerah</a:t>
            </a:r>
            <a:r>
              <a:rPr lang="en-US" dirty="0"/>
              <a:t> testis </a:t>
            </a:r>
            <a:r>
              <a:rPr lang="en-US" dirty="0" err="1"/>
              <a:t>dan</a:t>
            </a:r>
            <a:r>
              <a:rPr lang="en-US" dirty="0"/>
              <a:t> penis</a:t>
            </a:r>
          </a:p>
          <a:p>
            <a:r>
              <a:rPr lang="en-US" dirty="0"/>
              <a:t>Hernia </a:t>
            </a:r>
          </a:p>
          <a:p>
            <a:r>
              <a:rPr lang="en-US" dirty="0" err="1"/>
              <a:t>Varikokel</a:t>
            </a:r>
            <a:r>
              <a:rPr lang="en-US" dirty="0"/>
              <a:t> (</a:t>
            </a:r>
            <a:r>
              <a:rPr lang="en-US" dirty="0" err="1"/>
              <a:t>varises</a:t>
            </a:r>
            <a:r>
              <a:rPr lang="en-US" dirty="0"/>
              <a:t> </a:t>
            </a:r>
            <a:r>
              <a:rPr lang="en-US" dirty="0" err="1"/>
              <a:t>pada</a:t>
            </a:r>
            <a:r>
              <a:rPr lang="en-US" dirty="0"/>
              <a:t> </a:t>
            </a:r>
            <a:r>
              <a:rPr lang="en-US" dirty="0" err="1"/>
              <a:t>pembuluh</a:t>
            </a:r>
            <a:r>
              <a:rPr lang="en-US" dirty="0"/>
              <a:t> </a:t>
            </a:r>
            <a:r>
              <a:rPr lang="en-US" dirty="0" err="1"/>
              <a:t>darah</a:t>
            </a:r>
            <a:r>
              <a:rPr lang="en-US" dirty="0"/>
              <a:t> </a:t>
            </a:r>
            <a:r>
              <a:rPr lang="en-US" dirty="0" err="1"/>
              <a:t>dibalik</a:t>
            </a:r>
            <a:r>
              <a:rPr lang="en-US" dirty="0"/>
              <a:t> testis)</a:t>
            </a:r>
          </a:p>
          <a:p>
            <a:r>
              <a:rPr lang="en-US" dirty="0"/>
              <a:t>Testis </a:t>
            </a:r>
            <a:r>
              <a:rPr lang="en-US" dirty="0" err="1"/>
              <a:t>membesar</a:t>
            </a:r>
            <a:r>
              <a:rPr lang="en-US" dirty="0"/>
              <a:t> </a:t>
            </a:r>
            <a:r>
              <a:rPr lang="en-US" dirty="0" err="1"/>
              <a:t>karena</a:t>
            </a:r>
            <a:r>
              <a:rPr lang="en-US" dirty="0"/>
              <a:t> tumor</a:t>
            </a:r>
          </a:p>
          <a:p>
            <a:r>
              <a:rPr lang="en-US" dirty="0" err="1"/>
              <a:t>Hidrokel</a:t>
            </a:r>
            <a:r>
              <a:rPr lang="en-US" dirty="0"/>
              <a:t> (</a:t>
            </a:r>
            <a:r>
              <a:rPr lang="en-US" dirty="0" err="1"/>
              <a:t>penumpukan</a:t>
            </a:r>
            <a:r>
              <a:rPr lang="en-US" dirty="0"/>
              <a:t> </a:t>
            </a:r>
            <a:r>
              <a:rPr lang="en-US" dirty="0" err="1"/>
              <a:t>cairan</a:t>
            </a:r>
            <a:r>
              <a:rPr lang="en-US" dirty="0"/>
              <a:t> </a:t>
            </a:r>
            <a:r>
              <a:rPr lang="en-US" dirty="0" err="1"/>
              <a:t>pada</a:t>
            </a:r>
            <a:r>
              <a:rPr lang="en-US" dirty="0"/>
              <a:t> </a:t>
            </a:r>
            <a:r>
              <a:rPr lang="en-US" dirty="0" err="1"/>
              <a:t>skrotum</a:t>
            </a:r>
            <a:r>
              <a:rPr lang="en-US" dirty="0"/>
              <a:t>)</a:t>
            </a:r>
          </a:p>
          <a:p>
            <a:r>
              <a:rPr lang="en-US" dirty="0"/>
              <a:t>Testis </a:t>
            </a:r>
            <a:r>
              <a:rPr lang="en-US" dirty="0" err="1"/>
              <a:t>tidak</a:t>
            </a:r>
            <a:r>
              <a:rPr lang="en-US" dirty="0"/>
              <a:t> </a:t>
            </a:r>
            <a:r>
              <a:rPr lang="en-US" dirty="0" err="1"/>
              <a:t>turun</a:t>
            </a:r>
            <a:r>
              <a:rPr lang="en-US" dirty="0"/>
              <a:t> (</a:t>
            </a:r>
            <a:r>
              <a:rPr lang="en-US" dirty="0" err="1"/>
              <a:t>kriptokismus</a:t>
            </a:r>
            <a:r>
              <a:rPr lang="en-US" dirty="0"/>
              <a:t>)</a:t>
            </a:r>
          </a:p>
          <a:p>
            <a:r>
              <a:rPr lang="en-US" dirty="0" err="1"/>
              <a:t>Penyakit</a:t>
            </a:r>
            <a:r>
              <a:rPr lang="en-US" dirty="0"/>
              <a:t> </a:t>
            </a:r>
            <a:r>
              <a:rPr lang="en-US" dirty="0" err="1"/>
              <a:t>kelainan</a:t>
            </a:r>
            <a:r>
              <a:rPr lang="en-US" dirty="0"/>
              <a:t> </a:t>
            </a:r>
            <a:r>
              <a:rPr lang="en-US" dirty="0" err="1"/>
              <a:t>pembuluh</a:t>
            </a:r>
            <a:r>
              <a:rPr lang="en-US" dirty="0"/>
              <a:t> </a:t>
            </a:r>
            <a:r>
              <a:rPr lang="en-US" dirty="0" err="1"/>
              <a:t>darah</a:t>
            </a:r>
            <a:endParaRPr lang="en-US" dirty="0"/>
          </a:p>
        </p:txBody>
      </p:sp>
    </p:spTree>
    <p:extLst>
      <p:ext uri="{BB962C8B-B14F-4D97-AF65-F5344CB8AC3E}">
        <p14:creationId xmlns:p14="http://schemas.microsoft.com/office/powerpoint/2010/main" val="5067228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914400"/>
            <a:ext cx="6934200" cy="838200"/>
          </a:xfrm>
        </p:spPr>
        <p:txBody>
          <a:bodyPr>
            <a:normAutofit/>
          </a:bodyPr>
          <a:lstStyle/>
          <a:p>
            <a:r>
              <a:rPr lang="id-ID" b="1" dirty="0">
                <a:latin typeface="BatangChe" panose="02030609000101010101" pitchFamily="49" charset="-127"/>
                <a:ea typeface="BatangChe" panose="02030609000101010101" pitchFamily="49" charset="-127"/>
              </a:rPr>
              <a:t> Cara kerja</a:t>
            </a:r>
            <a:endParaRPr lang="en-US" b="1" dirty="0">
              <a:latin typeface="BatangChe" panose="02030609000101010101" pitchFamily="49" charset="-127"/>
              <a:ea typeface="BatangChe" panose="02030609000101010101" pitchFamily="49" charset="-127"/>
            </a:endParaRPr>
          </a:p>
        </p:txBody>
      </p:sp>
      <p:sp>
        <p:nvSpPr>
          <p:cNvPr id="3" name="Content Placeholder 2"/>
          <p:cNvSpPr>
            <a:spLocks noGrp="1"/>
          </p:cNvSpPr>
          <p:nvPr>
            <p:ph idx="1"/>
          </p:nvPr>
        </p:nvSpPr>
        <p:spPr>
          <a:xfrm>
            <a:off x="685800" y="2667000"/>
            <a:ext cx="7239000" cy="3581400"/>
          </a:xfrm>
          <a:solidFill>
            <a:srgbClr val="FFCC99"/>
          </a:solidFill>
        </p:spPr>
        <p:txBody>
          <a:bodyPr>
            <a:normAutofit/>
          </a:bodyPr>
          <a:lstStyle/>
          <a:p>
            <a:pPr>
              <a:buNone/>
            </a:pPr>
            <a:r>
              <a:rPr lang="id-ID" b="1" dirty="0">
                <a:latin typeface="BatangChe" panose="02030609000101010101" pitchFamily="49" charset="-127"/>
                <a:ea typeface="BatangChe" panose="02030609000101010101" pitchFamily="49" charset="-127"/>
              </a:rPr>
              <a:t> </a:t>
            </a:r>
            <a:endParaRPr lang="en-US" b="1" dirty="0">
              <a:latin typeface="BatangChe" panose="02030609000101010101" pitchFamily="49" charset="-127"/>
              <a:ea typeface="BatangChe" panose="02030609000101010101" pitchFamily="49" charset="-127"/>
            </a:endParaRPr>
          </a:p>
          <a:p>
            <a:pPr>
              <a:buNone/>
            </a:pP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Oklusi vas deferens, sehingga menghambat perjalanan spermatozoa dan tidak didapatkan</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spermatozao didalam semen/ejakulat.</a:t>
            </a:r>
            <a:endParaRPr lang="en-US" b="1" dirty="0">
              <a:latin typeface="BatangChe" panose="02030609000101010101" pitchFamily="49" charset="-127"/>
              <a:ea typeface="BatangChe" panose="02030609000101010101" pitchFamily="49" charset="-127"/>
            </a:endParaRPr>
          </a:p>
          <a:p>
            <a:pPr>
              <a:buNone/>
            </a:pPr>
            <a:r>
              <a:rPr lang="id-ID" b="1" dirty="0">
                <a:latin typeface="BatangChe" panose="02030609000101010101" pitchFamily="49" charset="-127"/>
                <a:ea typeface="BatangChe" panose="02030609000101010101" pitchFamily="49" charset="-127"/>
              </a:rPr>
              <a:t> </a:t>
            </a:r>
            <a:endParaRPr lang="en-US" b="1" dirty="0">
              <a:latin typeface="BatangChe" panose="02030609000101010101" pitchFamily="49" charset="-127"/>
              <a:ea typeface="BatangChe" panose="02030609000101010101" pitchFamily="49" charset="-127"/>
            </a:endParaRPr>
          </a:p>
          <a:p>
            <a:pPr>
              <a:buNone/>
            </a:pPr>
            <a:endParaRPr lang="en-US" b="1" dirty="0">
              <a:latin typeface="BatangChe" panose="02030609000101010101" pitchFamily="49" charset="-127"/>
              <a:ea typeface="BatangChe" panose="02030609000101010101" pitchFamily="49" charset="-127"/>
            </a:endParaRPr>
          </a:p>
          <a:p>
            <a:endParaRPr lang="en-US" b="1" dirty="0">
              <a:latin typeface="BatangChe" panose="02030609000101010101" pitchFamily="49" charset="-127"/>
              <a:ea typeface="BatangChe" panose="02030609000101010101" pitchFamily="49" charset="-127"/>
            </a:endParaRPr>
          </a:p>
        </p:txBody>
      </p:sp>
    </p:spTree>
    <p:extLst>
      <p:ext uri="{BB962C8B-B14F-4D97-AF65-F5344CB8AC3E}">
        <p14:creationId xmlns:p14="http://schemas.microsoft.com/office/powerpoint/2010/main" val="4755687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685800"/>
            <a:ext cx="4648200" cy="990600"/>
          </a:xfrm>
          <a:solidFill>
            <a:srgbClr val="73DE64"/>
          </a:solidFill>
          <a:ln>
            <a:solidFill>
              <a:srgbClr val="73DE64"/>
            </a:solidFill>
          </a:ln>
        </p:spPr>
        <p:txBody>
          <a:bodyPr>
            <a:normAutofit/>
          </a:bodyPr>
          <a:lstStyle/>
          <a:p>
            <a:r>
              <a:rPr lang="id-ID" sz="3600" b="1" dirty="0">
                <a:latin typeface="BatangChe" panose="02030609000101010101" pitchFamily="49" charset="-127"/>
                <a:ea typeface="BatangChe" panose="02030609000101010101" pitchFamily="49" charset="-127"/>
              </a:rPr>
              <a:t>Efektifitas</a:t>
            </a:r>
            <a:endParaRPr lang="en-US" sz="3600" b="1" dirty="0">
              <a:latin typeface="BatangChe" panose="02030609000101010101" pitchFamily="49" charset="-127"/>
              <a:ea typeface="BatangChe" panose="02030609000101010101" pitchFamily="49" charset="-127"/>
            </a:endParaRPr>
          </a:p>
        </p:txBody>
      </p:sp>
      <p:sp>
        <p:nvSpPr>
          <p:cNvPr id="3" name="Content Placeholder 2"/>
          <p:cNvSpPr>
            <a:spLocks noGrp="1"/>
          </p:cNvSpPr>
          <p:nvPr>
            <p:ph idx="1"/>
          </p:nvPr>
        </p:nvSpPr>
        <p:spPr>
          <a:xfrm>
            <a:off x="381000" y="2362200"/>
            <a:ext cx="8305800" cy="4267200"/>
          </a:xfrm>
        </p:spPr>
        <p:txBody>
          <a:bodyPr>
            <a:normAutofit fontScale="70000" lnSpcReduction="20000"/>
          </a:bodyPr>
          <a:lstStyle/>
          <a:p>
            <a:pPr>
              <a:buNone/>
            </a:pPr>
            <a:r>
              <a:rPr lang="id-ID" b="1" dirty="0">
                <a:latin typeface="BatangChe" panose="02030609000101010101" pitchFamily="49" charset="-127"/>
                <a:ea typeface="BatangChe" panose="02030609000101010101" pitchFamily="49" charset="-127"/>
              </a:rPr>
              <a:t>a.</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Angka kegagalan 0-2,2 % ,umumnya &lt; 1 % </a:t>
            </a:r>
            <a:endParaRPr lang="en-US" b="1" dirty="0">
              <a:latin typeface="BatangChe" panose="02030609000101010101" pitchFamily="49" charset="-127"/>
              <a:ea typeface="BatangChe" panose="02030609000101010101" pitchFamily="49" charset="-127"/>
            </a:endParaRPr>
          </a:p>
          <a:p>
            <a:pPr>
              <a:buNone/>
            </a:pPr>
            <a:r>
              <a:rPr lang="id-ID" b="1" dirty="0">
                <a:latin typeface="BatangChe" panose="02030609000101010101" pitchFamily="49" charset="-127"/>
                <a:ea typeface="BatangChe" panose="02030609000101010101" pitchFamily="49" charset="-127"/>
              </a:rPr>
              <a:t>b.</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Kegagalan kontap , umumnya disebabkan oleh:</a:t>
            </a:r>
            <a:endParaRPr lang="en-US" b="1" dirty="0">
              <a:latin typeface="BatangChe" panose="02030609000101010101" pitchFamily="49" charset="-127"/>
              <a:ea typeface="BatangChe" panose="02030609000101010101" pitchFamily="49" charset="-127"/>
            </a:endParaRPr>
          </a:p>
          <a:p>
            <a:pPr>
              <a:buNone/>
            </a:pPr>
            <a:r>
              <a:rPr lang="id-ID" b="1" dirty="0">
                <a:latin typeface="BatangChe" panose="02030609000101010101" pitchFamily="49" charset="-127"/>
                <a:ea typeface="BatangChe" panose="02030609000101010101" pitchFamily="49" charset="-127"/>
              </a:rPr>
              <a:t> </a:t>
            </a:r>
            <a:endParaRPr lang="en-US" b="1" dirty="0">
              <a:latin typeface="BatangChe" panose="02030609000101010101" pitchFamily="49" charset="-127"/>
              <a:ea typeface="BatangChe" panose="02030609000101010101" pitchFamily="49" charset="-127"/>
            </a:endParaRPr>
          </a:p>
          <a:p>
            <a:pPr marL="738188" indent="-457200">
              <a:buNone/>
            </a:pPr>
            <a:r>
              <a:rPr lang="id-ID" b="1" dirty="0">
                <a:latin typeface="BatangChe" panose="02030609000101010101" pitchFamily="49" charset="-127"/>
                <a:ea typeface="BatangChe" panose="02030609000101010101" pitchFamily="49" charset="-127"/>
              </a:rPr>
              <a:t>1.</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Senggamaa yang tidak terlindung sebelum </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semen/ejakulat bebas sama sekali dari spermatozoa.</a:t>
            </a:r>
            <a:endParaRPr lang="en-US" b="1" dirty="0">
              <a:latin typeface="BatangChe" panose="02030609000101010101" pitchFamily="49" charset="-127"/>
              <a:ea typeface="BatangChe" panose="02030609000101010101" pitchFamily="49" charset="-127"/>
            </a:endParaRPr>
          </a:p>
          <a:p>
            <a:pPr marL="696913" indent="-415925">
              <a:buNone/>
            </a:pPr>
            <a:r>
              <a:rPr lang="id-ID" b="1" dirty="0">
                <a:latin typeface="BatangChe" panose="02030609000101010101" pitchFamily="49" charset="-127"/>
                <a:ea typeface="BatangChe" panose="02030609000101010101" pitchFamily="49" charset="-127"/>
              </a:rPr>
              <a:t>2.</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Rekanalisasi spontan dari vas deferens, umumnya terjadi setelah pembentukan granulomaspermatozoa</a:t>
            </a:r>
            <a:endParaRPr lang="en-US" b="1" dirty="0">
              <a:latin typeface="BatangChe" panose="02030609000101010101" pitchFamily="49" charset="-127"/>
              <a:ea typeface="BatangChe" panose="02030609000101010101" pitchFamily="49" charset="-127"/>
            </a:endParaRPr>
          </a:p>
          <a:p>
            <a:pPr marL="738188" indent="-457200">
              <a:buNone/>
            </a:pPr>
            <a:r>
              <a:rPr lang="id-ID" b="1" dirty="0">
                <a:latin typeface="BatangChe" panose="02030609000101010101" pitchFamily="49" charset="-127"/>
                <a:ea typeface="BatangChe" panose="02030609000101010101" pitchFamily="49" charset="-127"/>
              </a:rPr>
              <a:t>3.</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Pemotongan dan oklusi struktur jaringan lain selama operasi</a:t>
            </a:r>
            <a:endParaRPr lang="en-US" b="1" dirty="0">
              <a:latin typeface="BatangChe" panose="02030609000101010101" pitchFamily="49" charset="-127"/>
              <a:ea typeface="BatangChe" panose="02030609000101010101" pitchFamily="49" charset="-127"/>
            </a:endParaRPr>
          </a:p>
          <a:p>
            <a:pPr indent="-61913">
              <a:buNone/>
            </a:pPr>
            <a:r>
              <a:rPr lang="id-ID" b="1" dirty="0">
                <a:latin typeface="BatangChe" panose="02030609000101010101" pitchFamily="49" charset="-127"/>
                <a:ea typeface="BatangChe" panose="02030609000101010101" pitchFamily="49" charset="-127"/>
              </a:rPr>
              <a:t>4.</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Jarang : duplikasi congenital dari vas deferens.</a:t>
            </a:r>
            <a:endParaRPr lang="en-US" b="1" dirty="0">
              <a:latin typeface="BatangChe" panose="02030609000101010101" pitchFamily="49" charset="-127"/>
              <a:ea typeface="BatangChe" panose="02030609000101010101" pitchFamily="49" charset="-127"/>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9600" y="152400"/>
            <a:ext cx="4572000" cy="838200"/>
          </a:xfrm>
          <a:solidFill>
            <a:srgbClr val="CC99FF"/>
          </a:solidFill>
        </p:spPr>
        <p:txBody>
          <a:bodyPr>
            <a:normAutofit/>
          </a:bodyPr>
          <a:lstStyle/>
          <a:p>
            <a:r>
              <a:rPr lang="id-ID" dirty="0"/>
              <a:t>Teknik </a:t>
            </a:r>
            <a:endParaRPr lang="en-US" dirty="0"/>
          </a:p>
        </p:txBody>
      </p:sp>
      <p:pic>
        <p:nvPicPr>
          <p:cNvPr id="3074" name="Picture 2" descr="D:\SMSTER 4 SONIA\KB\we.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1113503"/>
            <a:ext cx="7620000" cy="571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34247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9600" y="152400"/>
            <a:ext cx="4572000" cy="838200"/>
          </a:xfrm>
          <a:solidFill>
            <a:srgbClr val="CC99FF"/>
          </a:solidFill>
        </p:spPr>
        <p:txBody>
          <a:bodyPr>
            <a:normAutofit/>
          </a:bodyPr>
          <a:lstStyle/>
          <a:p>
            <a:r>
              <a:rPr lang="id-ID" dirty="0"/>
              <a:t>Teknik </a:t>
            </a:r>
            <a:endParaRPr lang="en-US" dirty="0"/>
          </a:p>
        </p:txBody>
      </p:sp>
      <p:pic>
        <p:nvPicPr>
          <p:cNvPr id="4098" name="Picture 2" descr="D:\SMSTER 4 SONIA\KB\w.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2000" y="2209800"/>
            <a:ext cx="7467600" cy="36410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26772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762000"/>
            <a:ext cx="4953000" cy="884238"/>
          </a:xfrm>
          <a:solidFill>
            <a:srgbClr val="CC99FF"/>
          </a:solidFill>
        </p:spPr>
        <p:txBody>
          <a:bodyPr>
            <a:normAutofit/>
          </a:bodyPr>
          <a:lstStyle/>
          <a:p>
            <a:r>
              <a:rPr lang="id-ID" dirty="0"/>
              <a:t>Teknik </a:t>
            </a:r>
            <a:endParaRPr lang="en-US" dirty="0"/>
          </a:p>
        </p:txBody>
      </p:sp>
      <p:sp>
        <p:nvSpPr>
          <p:cNvPr id="3" name="Content Placeholder 2"/>
          <p:cNvSpPr>
            <a:spLocks noGrp="1"/>
          </p:cNvSpPr>
          <p:nvPr>
            <p:ph idx="1"/>
          </p:nvPr>
        </p:nvSpPr>
        <p:spPr>
          <a:xfrm>
            <a:off x="76200" y="2209800"/>
            <a:ext cx="8763000" cy="4495800"/>
          </a:xfrm>
        </p:spPr>
        <p:txBody>
          <a:bodyPr>
            <a:normAutofit fontScale="85000" lnSpcReduction="10000"/>
          </a:bodyPr>
          <a:lstStyle/>
          <a:p>
            <a:pPr>
              <a:buNone/>
            </a:pPr>
            <a:r>
              <a:rPr lang="id-ID" dirty="0">
                <a:solidFill>
                  <a:srgbClr val="C00000"/>
                </a:solidFill>
                <a:latin typeface="Arial Narrow" panose="020B0606020202030204" pitchFamily="34" charset="0"/>
              </a:rPr>
              <a:t>a.</a:t>
            </a:r>
            <a:r>
              <a:rPr lang="en-US" dirty="0">
                <a:solidFill>
                  <a:srgbClr val="C00000"/>
                </a:solidFill>
                <a:latin typeface="Arial Narrow" panose="020B0606020202030204" pitchFamily="34" charset="0"/>
              </a:rPr>
              <a:t> </a:t>
            </a:r>
            <a:r>
              <a:rPr lang="id-ID" dirty="0">
                <a:solidFill>
                  <a:srgbClr val="C00000"/>
                </a:solidFill>
                <a:latin typeface="Arial Narrow" panose="020B0606020202030204" pitchFamily="34" charset="0"/>
              </a:rPr>
              <a:t>Operatif </a:t>
            </a:r>
            <a:endParaRPr lang="en-US" dirty="0">
              <a:solidFill>
                <a:srgbClr val="C00000"/>
              </a:solidFill>
              <a:latin typeface="Arial Narrow" panose="020B0606020202030204" pitchFamily="34" charset="0"/>
            </a:endParaRPr>
          </a:p>
          <a:p>
            <a:pPr marL="795337" indent="-514350">
              <a:buAutoNum type="arabicPeriod"/>
            </a:pPr>
            <a:r>
              <a:rPr lang="id-ID" dirty="0">
                <a:latin typeface="Arial Narrow" panose="020B0606020202030204" pitchFamily="34" charset="0"/>
              </a:rPr>
              <a:t>Vasektomi dengan pisau setelah anestesilokal yaitu dengan larutan prokain lidokain atau lignokain tanpamemakai adrendin maka dilakukan irisan pada kulit scrotum. Kulit dan otot-otot disayat,maka tampak vas deferens dengan sarungnya. Irisan dapat dilakukan pada garis tengah antara dua belahan scrotum atau pada dua tempat di atas masing-masing vas deferens</a:t>
            </a:r>
            <a:r>
              <a:rPr lang="en-US" dirty="0">
                <a:latin typeface="Arial Narrow" panose="020B0606020202030204" pitchFamily="34" charset="0"/>
              </a:rPr>
              <a:t> </a:t>
            </a:r>
            <a:r>
              <a:rPr lang="id-ID" dirty="0">
                <a:latin typeface="Arial Narrow" panose="020B0606020202030204" pitchFamily="34" charset="0"/>
              </a:rPr>
              <a:t>Kedua vas tampak sebagai saluran yang putih dan agak kenyal pada perabaan. Vas dapatdibedakan dari pembuluh-pembuluh darah, karena tidak berdenyut. Identifikasi</a:t>
            </a:r>
            <a:r>
              <a:rPr lang="en-US" dirty="0">
                <a:latin typeface="Arial Narrow" panose="020B0606020202030204" pitchFamily="34" charset="0"/>
              </a:rPr>
              <a:t> </a:t>
            </a:r>
            <a:r>
              <a:rPr lang="id-ID" dirty="0">
                <a:latin typeface="Arial Narrow" panose="020B0606020202030204" pitchFamily="34" charset="0"/>
              </a:rPr>
              <a:t>Vasterutaasukar apabila kulit</a:t>
            </a:r>
            <a:r>
              <a:rPr lang="id-ID" i="1" dirty="0">
                <a:latin typeface="Arial Narrow" panose="020B0606020202030204" pitchFamily="34" charset="0"/>
              </a:rPr>
              <a:t> </a:t>
            </a:r>
            <a:r>
              <a:rPr lang="id-ID" dirty="0">
                <a:latin typeface="Arial Narrow" panose="020B0606020202030204" pitchFamily="34" charset="0"/>
              </a:rPr>
              <a:t>scrotumtebal.</a:t>
            </a:r>
            <a:endParaRPr lang="en-US" dirty="0">
              <a:latin typeface="Arial Narrow" panose="020B0606020202030204" pitchFamily="34" charset="0"/>
            </a:endParaRPr>
          </a:p>
        </p:txBody>
      </p:sp>
    </p:spTree>
    <p:extLst>
      <p:ext uri="{BB962C8B-B14F-4D97-AF65-F5344CB8AC3E}">
        <p14:creationId xmlns:p14="http://schemas.microsoft.com/office/powerpoint/2010/main" val="2809403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id-ID" dirty="0">
                <a:latin typeface="Bernard MT Condensed" panose="02050806060905020404" pitchFamily="18" charset="0"/>
              </a:rPr>
              <a:t>Syarat</a:t>
            </a:r>
            <a:endParaRPr lang="en-US" dirty="0"/>
          </a:p>
        </p:txBody>
      </p:sp>
      <p:sp>
        <p:nvSpPr>
          <p:cNvPr id="3" name="Content Placeholder 2"/>
          <p:cNvSpPr>
            <a:spLocks noGrp="1"/>
          </p:cNvSpPr>
          <p:nvPr>
            <p:ph idx="1"/>
          </p:nvPr>
        </p:nvSpPr>
        <p:spPr>
          <a:xfrm>
            <a:off x="381000" y="2368909"/>
            <a:ext cx="8229600" cy="4108092"/>
          </a:xfrm>
          <a:solidFill>
            <a:srgbClr val="99FF66"/>
          </a:solidFill>
        </p:spPr>
        <p:txBody>
          <a:bodyPr>
            <a:normAutofit fontScale="77500" lnSpcReduction="20000"/>
          </a:bodyPr>
          <a:lstStyle/>
          <a:p>
            <a:pPr marL="519113" indent="-401638">
              <a:buNone/>
            </a:pPr>
            <a:r>
              <a:rPr lang="id-ID" b="1" dirty="0">
                <a:latin typeface="BatangChe" panose="02030609000101010101" pitchFamily="49" charset="-127"/>
                <a:ea typeface="BatangChe" panose="02030609000101010101" pitchFamily="49" charset="-127"/>
              </a:rPr>
              <a:t>2.Bahagia</a:t>
            </a:r>
            <a:r>
              <a:rPr lang="en-US" b="1" dirty="0">
                <a:latin typeface="BatangChe" panose="02030609000101010101" pitchFamily="49" charset="-127"/>
                <a:ea typeface="BatangChe" panose="02030609000101010101" pitchFamily="49" charset="-127"/>
              </a:rPr>
              <a:t> </a:t>
            </a:r>
          </a:p>
          <a:p>
            <a:pPr marL="519113" indent="-401638">
              <a:buNone/>
            </a:pP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Setiap calon peserta kontrasepsi mantap harus memenuhi syarat kebahagiaan artinya</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calon peserta tersebut terikat dalam perkawinan yang syah dan harmonis,telah dianugerahi</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sekurang-kurangnya 2 orang anak dengan umur anak terkecil 2 tahun dan dengan mempertimbangkan umur istri sekurang-kurangnya 25 tahun. Syarat bahagia ini dapat diketahui pada saat dilakukan pelayanan informasi dan konseling.</a:t>
            </a:r>
            <a:endParaRPr lang="en-US" b="1" dirty="0">
              <a:latin typeface="BatangChe" panose="02030609000101010101" pitchFamily="49" charset="-127"/>
              <a:ea typeface="BatangChe" panose="02030609000101010101" pitchFamily="49" charset="-127"/>
            </a:endParaRPr>
          </a:p>
          <a:p>
            <a:pPr marL="519113" indent="-401638">
              <a:buNone/>
            </a:pPr>
            <a:endParaRPr lang="en-US" b="1" dirty="0">
              <a:latin typeface="BatangChe" panose="02030609000101010101" pitchFamily="49" charset="-127"/>
              <a:ea typeface="BatangChe" panose="02030609000101010101" pitchFamily="49" charset="-127"/>
            </a:endParaRPr>
          </a:p>
          <a:p>
            <a:pPr marL="0" indent="0">
              <a:buNone/>
            </a:pPr>
            <a:endParaRPr lang="en-US" b="1" dirty="0">
              <a:latin typeface="BatangChe" panose="02030609000101010101" pitchFamily="49" charset="-127"/>
              <a:ea typeface="BatangChe" panose="02030609000101010101" pitchFamily="49" charset="-127"/>
            </a:endParaRPr>
          </a:p>
        </p:txBody>
      </p:sp>
    </p:spTree>
    <p:extLst>
      <p:ext uri="{BB962C8B-B14F-4D97-AF65-F5344CB8AC3E}">
        <p14:creationId xmlns:p14="http://schemas.microsoft.com/office/powerpoint/2010/main" val="29283347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09800"/>
            <a:ext cx="8839200" cy="4419600"/>
          </a:xfrm>
        </p:spPr>
        <p:txBody>
          <a:bodyPr>
            <a:normAutofit lnSpcReduction="10000"/>
          </a:bodyPr>
          <a:lstStyle/>
          <a:p>
            <a:pPr marL="460375" indent="-460375">
              <a:buNone/>
            </a:pPr>
            <a:r>
              <a:rPr lang="id-ID" dirty="0">
                <a:latin typeface="BatangChe" panose="02030609000101010101" pitchFamily="49" charset="-127"/>
                <a:ea typeface="BatangChe" panose="02030609000101010101" pitchFamily="49" charset="-127"/>
              </a:rPr>
              <a:t>2)Vasektomi tanpa pisau untuk mengurangi atau menghilangkan rasa takut calon akseptor kontap pria akantindakan operasi ( yang umumnya dihubungkam dengan pemakaian pisau operasi ), danuntuk menggalakkan penerimaan kontap pria, di Indonesia sekarang telah diperkenalkan</a:t>
            </a:r>
            <a:r>
              <a:rPr lang="en-US" dirty="0">
                <a:latin typeface="BatangChe" panose="02030609000101010101" pitchFamily="49" charset="-127"/>
                <a:ea typeface="BatangChe" panose="02030609000101010101" pitchFamily="49" charset="-127"/>
              </a:rPr>
              <a:t> </a:t>
            </a:r>
            <a:r>
              <a:rPr lang="id-ID" dirty="0">
                <a:latin typeface="BatangChe" panose="02030609000101010101" pitchFamily="49" charset="-127"/>
                <a:ea typeface="BatangChe" panose="02030609000101010101" pitchFamily="49" charset="-127"/>
              </a:rPr>
              <a:t>metode vasektomi tanpa pisau ( VTP ).</a:t>
            </a:r>
            <a:endParaRPr lang="en-US" dirty="0">
              <a:latin typeface="BatangChe" panose="02030609000101010101" pitchFamily="49" charset="-127"/>
              <a:ea typeface="BatangChe" panose="02030609000101010101" pitchFamily="49" charset="-127"/>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533400"/>
            <a:ext cx="5715000" cy="1219200"/>
          </a:xfrm>
          <a:solidFill>
            <a:srgbClr val="CC99FF"/>
          </a:solidFill>
        </p:spPr>
        <p:txBody>
          <a:bodyPr>
            <a:noAutofit/>
          </a:bodyPr>
          <a:lstStyle/>
          <a:p>
            <a:r>
              <a:rPr lang="id-ID" sz="2400" dirty="0">
                <a:latin typeface="Arial Narrow" panose="020B0606020202030204" pitchFamily="34" charset="0"/>
              </a:rPr>
              <a:t>Vasektomi pada pisau juga dapat dilakukan tanpa mengiris kulit, jadi tanpa memakai pisau sama sekali, yaitu dengan cara:</a:t>
            </a:r>
            <a:endParaRPr lang="en-US" sz="2400" dirty="0">
              <a:latin typeface="Arial Narrow" panose="020B0606020202030204" pitchFamily="34" charset="0"/>
            </a:endParaRPr>
          </a:p>
        </p:txBody>
      </p:sp>
      <p:sp>
        <p:nvSpPr>
          <p:cNvPr id="3" name="Content Placeholder 2"/>
          <p:cNvSpPr>
            <a:spLocks noGrp="1"/>
          </p:cNvSpPr>
          <p:nvPr>
            <p:ph idx="1"/>
          </p:nvPr>
        </p:nvSpPr>
        <p:spPr>
          <a:xfrm>
            <a:off x="381000" y="2438400"/>
            <a:ext cx="8305800" cy="3840163"/>
          </a:xfrm>
          <a:solidFill>
            <a:srgbClr val="FFCC66"/>
          </a:solidFill>
        </p:spPr>
        <p:txBody>
          <a:bodyPr>
            <a:normAutofit/>
          </a:bodyPr>
          <a:lstStyle/>
          <a:p>
            <a:pPr>
              <a:buNone/>
            </a:pPr>
            <a:r>
              <a:rPr lang="id-ID" dirty="0">
                <a:latin typeface="Arial Narrow" panose="020B0606020202030204" pitchFamily="34" charset="0"/>
              </a:rPr>
              <a:t>1.</a:t>
            </a:r>
            <a:r>
              <a:rPr lang="en-US" dirty="0">
                <a:latin typeface="Arial Narrow" panose="020B0606020202030204" pitchFamily="34" charset="0"/>
              </a:rPr>
              <a:t> </a:t>
            </a:r>
            <a:r>
              <a:rPr lang="id-ID" dirty="0">
                <a:latin typeface="Arial Narrow" panose="020B0606020202030204" pitchFamily="34" charset="0"/>
              </a:rPr>
              <a:t>Saluran diikat bersama-sama dengan kulit</a:t>
            </a:r>
            <a:r>
              <a:rPr lang="id-ID" i="1" dirty="0">
                <a:latin typeface="Arial Narrow" panose="020B0606020202030204" pitchFamily="34" charset="0"/>
              </a:rPr>
              <a:t> </a:t>
            </a:r>
            <a:r>
              <a:rPr lang="id-ID" dirty="0">
                <a:latin typeface="Arial Narrow" panose="020B0606020202030204" pitchFamily="34" charset="0"/>
              </a:rPr>
              <a:t>scrotum dengan cara mencobloskan jarum dengan benang sampai ke bawah saluran mani. </a:t>
            </a:r>
            <a:endParaRPr lang="en-US" dirty="0">
              <a:latin typeface="Arial Narrow" panose="020B0606020202030204" pitchFamily="34" charset="0"/>
            </a:endParaRPr>
          </a:p>
          <a:p>
            <a:pPr>
              <a:buNone/>
            </a:pPr>
            <a:r>
              <a:rPr lang="id-ID" dirty="0">
                <a:latin typeface="Arial Narrow" panose="020B0606020202030204" pitchFamily="34" charset="0"/>
              </a:rPr>
              <a:t>2.</a:t>
            </a:r>
            <a:r>
              <a:rPr lang="en-US" dirty="0">
                <a:latin typeface="Arial Narrow" panose="020B0606020202030204" pitchFamily="34" charset="0"/>
              </a:rPr>
              <a:t> </a:t>
            </a:r>
            <a:r>
              <a:rPr lang="id-ID" dirty="0">
                <a:latin typeface="Arial Narrow" panose="020B0606020202030204" pitchFamily="34" charset="0"/>
              </a:rPr>
              <a:t>Dapat juga disuntikkan ke dalam saluran mani.</a:t>
            </a:r>
            <a:endParaRPr lang="en-US" dirty="0">
              <a:latin typeface="Arial Narrow" panose="020B0606020202030204" pitchFamily="34" charset="0"/>
            </a:endParaRPr>
          </a:p>
          <a:p>
            <a:pPr>
              <a:buNone/>
            </a:pPr>
            <a:r>
              <a:rPr lang="id-ID" dirty="0">
                <a:latin typeface="Arial Narrow" panose="020B0606020202030204" pitchFamily="34" charset="0"/>
              </a:rPr>
              <a:t>3.</a:t>
            </a:r>
            <a:r>
              <a:rPr lang="en-US" dirty="0">
                <a:latin typeface="Arial Narrow" panose="020B0606020202030204" pitchFamily="34" charset="0"/>
              </a:rPr>
              <a:t> </a:t>
            </a:r>
            <a:r>
              <a:rPr lang="id-ID" dirty="0">
                <a:latin typeface="Arial Narrow" panose="020B0606020202030204" pitchFamily="34" charset="0"/>
              </a:rPr>
              <a:t>Saluran mani dapat dibakar dengan mencobloskan jarum kauter halus melalui kulit ke dalam saluran mani.</a:t>
            </a:r>
            <a:endParaRPr lang="en-US" dirty="0">
              <a:latin typeface="Arial Narrow" panose="020B0606020202030204" pitchFamily="34" charset="0"/>
            </a:endParaRPr>
          </a:p>
          <a:p>
            <a:pPr>
              <a:buNone/>
            </a:pPr>
            <a:endParaRPr lang="en-US" dirty="0">
              <a:latin typeface="Arial Narrow" panose="020B0606020202030204" pitchFamily="34" charset="0"/>
            </a:endParaRPr>
          </a:p>
          <a:p>
            <a:endParaRPr lang="en-US" dirty="0">
              <a:latin typeface="Arial Narrow" panose="020B0606020202030204" pitchFamily="34" charset="0"/>
            </a:endParaRPr>
          </a:p>
        </p:txBody>
      </p:sp>
    </p:spTree>
    <p:extLst>
      <p:ext uri="{BB962C8B-B14F-4D97-AF65-F5344CB8AC3E}">
        <p14:creationId xmlns:p14="http://schemas.microsoft.com/office/powerpoint/2010/main" val="17907724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685800"/>
            <a:ext cx="6477000" cy="1066800"/>
          </a:xfrm>
        </p:spPr>
        <p:txBody>
          <a:bodyPr>
            <a:noAutofit/>
          </a:bodyPr>
          <a:lstStyle/>
          <a:p>
            <a:pPr algn="l"/>
            <a:r>
              <a:rPr lang="id-ID" sz="2800" dirty="0">
                <a:solidFill>
                  <a:srgbClr val="C00000"/>
                </a:solidFill>
                <a:latin typeface="BatangChe" panose="02030609000101010101" pitchFamily="49" charset="-127"/>
                <a:ea typeface="BatangChe" panose="02030609000101010101" pitchFamily="49" charset="-127"/>
              </a:rPr>
              <a:t>b.Penyumbatan vas deferens</a:t>
            </a:r>
            <a:r>
              <a:rPr lang="en-US" sz="2800" dirty="0">
                <a:solidFill>
                  <a:srgbClr val="C00000"/>
                </a:solidFill>
                <a:latin typeface="BatangChe" panose="02030609000101010101" pitchFamily="49" charset="-127"/>
                <a:ea typeface="BatangChe" panose="02030609000101010101" pitchFamily="49" charset="-127"/>
              </a:rPr>
              <a:t> </a:t>
            </a:r>
            <a:r>
              <a:rPr lang="id-ID" sz="2800" dirty="0">
                <a:solidFill>
                  <a:srgbClr val="C00000"/>
                </a:solidFill>
                <a:latin typeface="BatangChe" panose="02030609000101010101" pitchFamily="49" charset="-127"/>
                <a:ea typeface="BatangChe" panose="02030609000101010101" pitchFamily="49" charset="-127"/>
              </a:rPr>
              <a:t> mekanis</a:t>
            </a:r>
            <a:r>
              <a:rPr lang="en-US" sz="2800" dirty="0">
                <a:solidFill>
                  <a:srgbClr val="C00000"/>
                </a:solidFill>
                <a:latin typeface="BatangChe" panose="02030609000101010101" pitchFamily="49" charset="-127"/>
                <a:ea typeface="BatangChe" panose="02030609000101010101" pitchFamily="49" charset="-127"/>
              </a:rPr>
              <a:t> </a:t>
            </a:r>
            <a:br>
              <a:rPr lang="en-US" sz="2800" dirty="0">
                <a:solidFill>
                  <a:srgbClr val="C00000"/>
                </a:solidFill>
                <a:latin typeface="BatangChe" panose="02030609000101010101" pitchFamily="49" charset="-127"/>
                <a:ea typeface="BatangChe" panose="02030609000101010101" pitchFamily="49" charset="-127"/>
              </a:rPr>
            </a:br>
            <a:r>
              <a:rPr lang="id-ID" sz="2800" dirty="0">
                <a:solidFill>
                  <a:srgbClr val="C00000"/>
                </a:solidFill>
                <a:latin typeface="BatangChe" panose="02030609000101010101" pitchFamily="49" charset="-127"/>
                <a:ea typeface="BatangChe" panose="02030609000101010101" pitchFamily="49" charset="-127"/>
              </a:rPr>
              <a:t> </a:t>
            </a:r>
            <a:endParaRPr lang="en-US" sz="2800" dirty="0">
              <a:solidFill>
                <a:srgbClr val="C00000"/>
              </a:solidFill>
              <a:latin typeface="BatangChe" panose="02030609000101010101" pitchFamily="49" charset="-127"/>
              <a:ea typeface="BatangChe" panose="02030609000101010101" pitchFamily="49" charset="-127"/>
            </a:endParaRPr>
          </a:p>
        </p:txBody>
      </p:sp>
      <p:sp>
        <p:nvSpPr>
          <p:cNvPr id="3" name="Content Placeholder 2"/>
          <p:cNvSpPr>
            <a:spLocks noGrp="1"/>
          </p:cNvSpPr>
          <p:nvPr>
            <p:ph idx="1"/>
          </p:nvPr>
        </p:nvSpPr>
        <p:spPr>
          <a:xfrm>
            <a:off x="304800" y="2514600"/>
            <a:ext cx="8382000" cy="3611563"/>
          </a:xfrm>
          <a:solidFill>
            <a:srgbClr val="CCECFF"/>
          </a:solidFill>
        </p:spPr>
        <p:txBody>
          <a:bodyPr>
            <a:normAutofit fontScale="92500" lnSpcReduction="10000"/>
          </a:bodyPr>
          <a:lstStyle/>
          <a:p>
            <a:pPr>
              <a:buNone/>
            </a:pPr>
            <a:r>
              <a:rPr lang="id-ID" dirty="0">
                <a:latin typeface="Arial Narrow" panose="020B0606020202030204" pitchFamily="34" charset="0"/>
                <a:ea typeface="BatangChe" panose="02030609000101010101" pitchFamily="49" charset="-127"/>
              </a:rPr>
              <a:t>Dilakukan dengan penjepitan</a:t>
            </a:r>
            <a:r>
              <a:rPr lang="en-US" dirty="0">
                <a:latin typeface="Arial Narrow" panose="020B0606020202030204" pitchFamily="34" charset="0"/>
                <a:ea typeface="BatangChe" panose="02030609000101010101" pitchFamily="49" charset="-127"/>
              </a:rPr>
              <a:t> </a:t>
            </a:r>
            <a:r>
              <a:rPr lang="id-ID" dirty="0">
                <a:latin typeface="Arial Narrow" panose="020B0606020202030204" pitchFamily="34" charset="0"/>
                <a:ea typeface="BatangChe" panose="02030609000101010101" pitchFamily="49" charset="-127"/>
              </a:rPr>
              <a:t>vas deferens menggunakan :</a:t>
            </a:r>
            <a:endParaRPr lang="en-US" dirty="0">
              <a:latin typeface="Arial Narrow" panose="020B0606020202030204" pitchFamily="34" charset="0"/>
            </a:endParaRPr>
          </a:p>
          <a:p>
            <a:pPr>
              <a:buNone/>
            </a:pPr>
            <a:r>
              <a:rPr lang="id-ID" dirty="0">
                <a:latin typeface="Arial Narrow" panose="020B0606020202030204" pitchFamily="34" charset="0"/>
              </a:rPr>
              <a:t>1.Vaso-clips</a:t>
            </a:r>
            <a:endParaRPr lang="en-US" dirty="0">
              <a:latin typeface="Arial Narrow" panose="020B0606020202030204" pitchFamily="34" charset="0"/>
            </a:endParaRPr>
          </a:p>
          <a:p>
            <a:pPr>
              <a:buNone/>
            </a:pPr>
            <a:r>
              <a:rPr lang="id-ID" dirty="0">
                <a:latin typeface="Arial Narrow" panose="020B0606020202030204" pitchFamily="34" charset="0"/>
              </a:rPr>
              <a:t>2.Intra Vasal Thread (IVT)</a:t>
            </a:r>
            <a:endParaRPr lang="en-US" dirty="0">
              <a:latin typeface="Arial Narrow" panose="020B0606020202030204" pitchFamily="34" charset="0"/>
            </a:endParaRPr>
          </a:p>
          <a:p>
            <a:pPr>
              <a:buNone/>
            </a:pPr>
            <a:r>
              <a:rPr lang="id-ID" dirty="0">
                <a:latin typeface="Arial Narrow" panose="020B0606020202030204" pitchFamily="34" charset="0"/>
              </a:rPr>
              <a:t>3.Reversible Intravas Device (R-IVD).</a:t>
            </a:r>
            <a:endParaRPr lang="en-US" dirty="0">
              <a:latin typeface="Arial Narrow" panose="020B0606020202030204" pitchFamily="34" charset="0"/>
            </a:endParaRPr>
          </a:p>
          <a:p>
            <a:pPr>
              <a:buNone/>
            </a:pPr>
            <a:r>
              <a:rPr lang="id-ID" dirty="0">
                <a:latin typeface="Arial Narrow" panose="020B0606020202030204" pitchFamily="34" charset="0"/>
              </a:rPr>
              <a:t>4.Shug</a:t>
            </a:r>
            <a:endParaRPr lang="en-US" dirty="0">
              <a:latin typeface="Arial Narrow" panose="020B0606020202030204" pitchFamily="34" charset="0"/>
            </a:endParaRPr>
          </a:p>
          <a:p>
            <a:pPr>
              <a:buNone/>
            </a:pPr>
            <a:r>
              <a:rPr lang="id-ID" dirty="0">
                <a:latin typeface="Arial Narrow" panose="020B0606020202030204" pitchFamily="34" charset="0"/>
              </a:rPr>
              <a:t>5.Phaser (Bionyx Control)</a:t>
            </a:r>
            <a:endParaRPr lang="en-US" dirty="0">
              <a:latin typeface="Arial Narrow" panose="020B0606020202030204" pitchFamily="34" charset="0"/>
            </a:endParaRPr>
          </a:p>
          <a:p>
            <a:pPr>
              <a:buNone/>
            </a:pPr>
            <a:r>
              <a:rPr lang="id-ID" dirty="0">
                <a:latin typeface="Arial Narrow" panose="020B0606020202030204" pitchFamily="34" charset="0"/>
              </a:rPr>
              <a:t>6.Reversible Intravasal Occlusive Devices (RIOD)</a:t>
            </a:r>
            <a:endParaRPr lang="en-US" dirty="0">
              <a:latin typeface="Arial Narrow" panose="020B0606020202030204" pitchFamily="34" charset="0"/>
            </a:endParaRPr>
          </a:p>
          <a:p>
            <a:pPr>
              <a:buNone/>
            </a:pPr>
            <a:endParaRPr lang="en-US" dirty="0">
              <a:latin typeface="Arial Narrow" panose="020B0606020202030204"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533400"/>
            <a:ext cx="6705600" cy="1219200"/>
          </a:xfrm>
        </p:spPr>
        <p:txBody>
          <a:bodyPr>
            <a:normAutofit/>
          </a:bodyPr>
          <a:lstStyle/>
          <a:p>
            <a:r>
              <a:rPr lang="id-ID" sz="3200" dirty="0">
                <a:solidFill>
                  <a:srgbClr val="C00000"/>
                </a:solidFill>
                <a:latin typeface="BatangChe" panose="02030609000101010101" pitchFamily="49" charset="-127"/>
                <a:ea typeface="BatangChe" panose="02030609000101010101" pitchFamily="49" charset="-127"/>
              </a:rPr>
              <a:t>c.Penyumbatan vas deferens kimiawi</a:t>
            </a:r>
            <a:endParaRPr lang="en-US" sz="3200" dirty="0">
              <a:solidFill>
                <a:srgbClr val="C00000"/>
              </a:solidFill>
              <a:latin typeface="BatangChe" panose="02030609000101010101" pitchFamily="49" charset="-127"/>
              <a:ea typeface="BatangChe" panose="02030609000101010101" pitchFamily="49" charset="-127"/>
            </a:endParaRPr>
          </a:p>
        </p:txBody>
      </p:sp>
      <p:sp>
        <p:nvSpPr>
          <p:cNvPr id="3" name="Content Placeholder 2"/>
          <p:cNvSpPr>
            <a:spLocks noGrp="1"/>
          </p:cNvSpPr>
          <p:nvPr>
            <p:ph idx="1"/>
          </p:nvPr>
        </p:nvSpPr>
        <p:spPr>
          <a:xfrm>
            <a:off x="609600" y="2971800"/>
            <a:ext cx="7772400" cy="2514599"/>
          </a:xfrm>
          <a:solidFill>
            <a:srgbClr val="FF99CC"/>
          </a:solidFill>
        </p:spPr>
        <p:txBody>
          <a:bodyPr>
            <a:normAutofit fontScale="85000" lnSpcReduction="20000"/>
          </a:bodyPr>
          <a:lstStyle/>
          <a:p>
            <a:pPr marL="0" indent="0">
              <a:buNone/>
            </a:pPr>
            <a:r>
              <a:rPr lang="id-ID" dirty="0">
                <a:latin typeface="Arial Narrow" panose="020B0606020202030204" pitchFamily="34" charset="0"/>
              </a:rPr>
              <a:t>dilakukan penyumbatan terhadap vas deferens</a:t>
            </a:r>
            <a:r>
              <a:rPr lang="en-US" dirty="0">
                <a:latin typeface="Arial Narrow" panose="020B0606020202030204" pitchFamily="34" charset="0"/>
              </a:rPr>
              <a:t> </a:t>
            </a:r>
            <a:r>
              <a:rPr lang="id-ID" dirty="0">
                <a:latin typeface="Arial Narrow" panose="020B0606020202030204" pitchFamily="34" charset="0"/>
              </a:rPr>
              <a:t>menggunakan zat-zat kimiawi berupa :</a:t>
            </a:r>
            <a:endParaRPr lang="en-US" dirty="0">
              <a:latin typeface="Arial Narrow" panose="020B0606020202030204" pitchFamily="34" charset="0"/>
            </a:endParaRPr>
          </a:p>
          <a:p>
            <a:pPr marL="0" indent="0">
              <a:buNone/>
            </a:pPr>
            <a:endParaRPr lang="en-US" dirty="0">
              <a:latin typeface="Arial Narrow" panose="020B0606020202030204" pitchFamily="34" charset="0"/>
            </a:endParaRPr>
          </a:p>
          <a:p>
            <a:pPr>
              <a:buNone/>
            </a:pPr>
            <a:r>
              <a:rPr lang="id-ID" dirty="0">
                <a:latin typeface="Arial Narrow" panose="020B0606020202030204" pitchFamily="34" charset="0"/>
              </a:rPr>
              <a:t>1.Quinacrine</a:t>
            </a:r>
            <a:endParaRPr lang="en-US" dirty="0">
              <a:latin typeface="Arial Narrow" panose="020B0606020202030204" pitchFamily="34" charset="0"/>
            </a:endParaRPr>
          </a:p>
          <a:p>
            <a:pPr>
              <a:buNone/>
            </a:pPr>
            <a:r>
              <a:rPr lang="id-ID" dirty="0">
                <a:latin typeface="Arial Narrow" panose="020B0606020202030204" pitchFamily="34" charset="0"/>
              </a:rPr>
              <a:t>2.Ethanol</a:t>
            </a:r>
            <a:endParaRPr lang="en-US" dirty="0">
              <a:latin typeface="Arial Narrow" panose="020B0606020202030204" pitchFamily="34" charset="0"/>
            </a:endParaRPr>
          </a:p>
          <a:p>
            <a:pPr>
              <a:buNone/>
            </a:pPr>
            <a:r>
              <a:rPr lang="id-ID" dirty="0">
                <a:latin typeface="Arial Narrow" panose="020B0606020202030204" pitchFamily="34" charset="0"/>
              </a:rPr>
              <a:t>3.Ag-nitrat</a:t>
            </a:r>
            <a:endParaRPr lang="en-US" dirty="0">
              <a:latin typeface="Arial Narrow" panose="020B0606020202030204" pitchFamily="34" charset="0"/>
            </a:endParaRPr>
          </a:p>
          <a:p>
            <a:pPr marL="0" indent="0">
              <a:buNone/>
            </a:pPr>
            <a:endParaRPr lang="en-US" dirty="0"/>
          </a:p>
        </p:txBody>
      </p:sp>
    </p:spTree>
    <p:extLst>
      <p:ext uri="{BB962C8B-B14F-4D97-AF65-F5344CB8AC3E}">
        <p14:creationId xmlns:p14="http://schemas.microsoft.com/office/powerpoint/2010/main" val="18671240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D:\SMSTER 4 SONIA\KB\a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720556"/>
            <a:ext cx="7415212" cy="5615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32338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533400"/>
            <a:ext cx="5867400" cy="1219200"/>
          </a:xfrm>
          <a:solidFill>
            <a:srgbClr val="99FF66"/>
          </a:solidFill>
        </p:spPr>
        <p:txBody>
          <a:bodyPr>
            <a:normAutofit fontScale="90000"/>
          </a:bodyPr>
          <a:lstStyle/>
          <a:p>
            <a:r>
              <a:rPr lang="id-ID" b="1" dirty="0">
                <a:latin typeface="BatangChe" panose="02030609000101010101" pitchFamily="49" charset="-127"/>
                <a:ea typeface="BatangChe" panose="02030609000101010101" pitchFamily="49" charset="-127"/>
              </a:rPr>
              <a:t>Konseling pasca operasi</a:t>
            </a:r>
            <a:endParaRPr lang="en-US" b="1" dirty="0">
              <a:latin typeface="BatangChe" panose="02030609000101010101" pitchFamily="49" charset="-127"/>
              <a:ea typeface="BatangChe" panose="02030609000101010101" pitchFamily="49" charset="-127"/>
            </a:endParaRPr>
          </a:p>
        </p:txBody>
      </p:sp>
      <p:sp>
        <p:nvSpPr>
          <p:cNvPr id="3" name="Content Placeholder 2"/>
          <p:cNvSpPr>
            <a:spLocks noGrp="1"/>
          </p:cNvSpPr>
          <p:nvPr>
            <p:ph idx="1"/>
          </p:nvPr>
        </p:nvSpPr>
        <p:spPr>
          <a:xfrm>
            <a:off x="533400" y="2286000"/>
            <a:ext cx="7924800" cy="4343400"/>
          </a:xfrm>
          <a:solidFill>
            <a:srgbClr val="FFCC99"/>
          </a:solidFill>
        </p:spPr>
        <p:txBody>
          <a:bodyPr>
            <a:normAutofit fontScale="85000" lnSpcReduction="20000"/>
          </a:bodyPr>
          <a:lstStyle/>
          <a:p>
            <a:pPr>
              <a:buNone/>
            </a:pPr>
            <a:r>
              <a:rPr lang="id-ID" dirty="0">
                <a:latin typeface="Agency FB" panose="020B0503020202020204" pitchFamily="34" charset="0"/>
              </a:rPr>
              <a:t> </a:t>
            </a:r>
            <a:endParaRPr lang="en-US" dirty="0">
              <a:latin typeface="Agency FB" panose="020B0503020202020204" pitchFamily="34" charset="0"/>
            </a:endParaRPr>
          </a:p>
          <a:p>
            <a:pPr>
              <a:buNone/>
            </a:pPr>
            <a:r>
              <a:rPr lang="id-ID" dirty="0">
                <a:latin typeface="Agency FB" panose="020B0503020202020204" pitchFamily="34" charset="0"/>
              </a:rPr>
              <a:t>1.</a:t>
            </a:r>
            <a:r>
              <a:rPr lang="en-US" dirty="0">
                <a:latin typeface="Agency FB" panose="020B0503020202020204" pitchFamily="34" charset="0"/>
              </a:rPr>
              <a:t> </a:t>
            </a:r>
            <a:r>
              <a:rPr lang="id-ID" dirty="0">
                <a:latin typeface="Agency FB" panose="020B0503020202020204" pitchFamily="34" charset="0"/>
              </a:rPr>
              <a:t>Menjaga daerah insisi agar tetap kering </a:t>
            </a:r>
            <a:endParaRPr lang="en-US" dirty="0">
              <a:latin typeface="Agency FB" panose="020B0503020202020204" pitchFamily="34" charset="0"/>
            </a:endParaRPr>
          </a:p>
          <a:p>
            <a:pPr marL="176213" indent="-176213">
              <a:buNone/>
            </a:pPr>
            <a:r>
              <a:rPr lang="id-ID" dirty="0">
                <a:latin typeface="Agency FB" panose="020B0503020202020204" pitchFamily="34" charset="0"/>
              </a:rPr>
              <a:t>2.Tidak menarik-narik atau menggaruk-nggaruk luka yang sedang dalam penyembuhan.</a:t>
            </a:r>
            <a:endParaRPr lang="en-US" dirty="0">
              <a:latin typeface="Agency FB" panose="020B0503020202020204" pitchFamily="34" charset="0"/>
            </a:endParaRPr>
          </a:p>
          <a:p>
            <a:pPr>
              <a:buNone/>
            </a:pPr>
            <a:r>
              <a:rPr lang="id-ID" dirty="0">
                <a:latin typeface="Agency FB" panose="020B0503020202020204" pitchFamily="34" charset="0"/>
              </a:rPr>
              <a:t>3.Memakai penahan skrotum (celana dalam).</a:t>
            </a:r>
            <a:endParaRPr lang="en-US" dirty="0">
              <a:latin typeface="Agency FB" panose="020B0503020202020204" pitchFamily="34" charset="0"/>
            </a:endParaRPr>
          </a:p>
          <a:p>
            <a:pPr>
              <a:buNone/>
            </a:pPr>
            <a:r>
              <a:rPr lang="id-ID" dirty="0">
                <a:latin typeface="Agency FB" panose="020B0503020202020204" pitchFamily="34" charset="0"/>
              </a:rPr>
              <a:t>4.Menghindari mengangkat benda berat dan kerja keras untuk 3 hari.</a:t>
            </a:r>
            <a:endParaRPr lang="en-US" dirty="0">
              <a:latin typeface="Agency FB" panose="020B0503020202020204" pitchFamily="34" charset="0"/>
            </a:endParaRPr>
          </a:p>
          <a:p>
            <a:pPr marL="176213" indent="-176213">
              <a:buNone/>
            </a:pPr>
            <a:r>
              <a:rPr lang="id-ID" dirty="0">
                <a:latin typeface="Agency FB" panose="020B0503020202020204" pitchFamily="34" charset="0"/>
              </a:rPr>
              <a:t>5.Klien boleh bersenggama sesudah tidak merasa sakit (hari ke 2-3), namun untuk mencegah kehamilan,pakailah kondom atau cara kontrasepsi lain selama 3 bulan atau sampai ejakulasi15-20 kali.</a:t>
            </a:r>
            <a:endParaRPr lang="en-US" dirty="0">
              <a:latin typeface="Agency FB" panose="020B0503020202020204" pitchFamily="34" charset="0"/>
            </a:endParaRPr>
          </a:p>
          <a:p>
            <a:pPr>
              <a:buNone/>
            </a:pPr>
            <a:r>
              <a:rPr lang="id-ID" dirty="0">
                <a:latin typeface="Agency FB" panose="020B0503020202020204" pitchFamily="34" charset="0"/>
              </a:rPr>
              <a:t>6.Periksa semen 3 bulan pasca vasektomi atau sesudah 15-20 kali ejakulasi</a:t>
            </a:r>
            <a:endParaRPr lang="en-US" dirty="0">
              <a:latin typeface="Agency FB" panose="020B0503020202020204" pitchFamily="34" charset="0"/>
            </a:endParaRPr>
          </a:p>
          <a:p>
            <a:pPr>
              <a:buNone/>
            </a:pPr>
            <a:endParaRPr lang="en-US" dirty="0">
              <a:latin typeface="Agency FB" panose="020B0503020202020204"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4600" y="228600"/>
            <a:ext cx="6553200" cy="6477000"/>
          </a:xfrm>
          <a:prstGeom prst="rect">
            <a:avLst/>
          </a:prstGeom>
          <a:ln>
            <a:noFill/>
          </a:ln>
          <a:effectLst>
            <a:softEdge rad="112500"/>
          </a:effectLst>
        </p:spPr>
      </p:pic>
    </p:spTree>
    <p:extLst>
      <p:ext uri="{BB962C8B-B14F-4D97-AF65-F5344CB8AC3E}">
        <p14:creationId xmlns:p14="http://schemas.microsoft.com/office/powerpoint/2010/main" val="1640583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id-ID" dirty="0">
                <a:latin typeface="Bernard MT Condensed" panose="02050806060905020404" pitchFamily="18" charset="0"/>
              </a:rPr>
              <a:t>Syarat</a:t>
            </a:r>
            <a:endParaRPr lang="en-US" dirty="0"/>
          </a:p>
        </p:txBody>
      </p:sp>
      <p:sp>
        <p:nvSpPr>
          <p:cNvPr id="3" name="Content Placeholder 2"/>
          <p:cNvSpPr>
            <a:spLocks noGrp="1"/>
          </p:cNvSpPr>
          <p:nvPr>
            <p:ph idx="1"/>
          </p:nvPr>
        </p:nvSpPr>
        <p:spPr>
          <a:xfrm>
            <a:off x="457200" y="2362200"/>
            <a:ext cx="8229600" cy="3763963"/>
          </a:xfrm>
          <a:solidFill>
            <a:srgbClr val="CCECFF"/>
          </a:solidFill>
        </p:spPr>
        <p:txBody>
          <a:bodyPr>
            <a:normAutofit fontScale="92500" lnSpcReduction="20000"/>
          </a:bodyPr>
          <a:lstStyle/>
          <a:p>
            <a:pPr marL="574675" indent="-574675">
              <a:buNone/>
            </a:pPr>
            <a:r>
              <a:rPr lang="id-ID" b="1" dirty="0">
                <a:latin typeface="BatangChe" panose="02030609000101010101" pitchFamily="49" charset="-127"/>
                <a:ea typeface="BatangChe" panose="02030609000101010101" pitchFamily="49" charset="-127"/>
              </a:rPr>
              <a:t>3.</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Sehat</a:t>
            </a:r>
            <a:endParaRPr lang="en-US" b="1" dirty="0">
              <a:latin typeface="BatangChe" panose="02030609000101010101" pitchFamily="49" charset="-127"/>
              <a:ea typeface="BatangChe" panose="02030609000101010101" pitchFamily="49" charset="-127"/>
            </a:endParaRPr>
          </a:p>
          <a:p>
            <a:pPr marL="574675" indent="-574675">
              <a:buNone/>
            </a:pP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Setiap calon peserta kontrasepsi mantap harus memenuhi syarat kesehatan, artinya</a:t>
            </a: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tidak ditemukan kontra indikasi kesehatan jika kepada calon peserta tersebut diberikan pelayanankontrasepsi mantap. </a:t>
            </a:r>
            <a:endParaRPr lang="en-US" b="1" dirty="0">
              <a:latin typeface="BatangChe" panose="02030609000101010101" pitchFamily="49" charset="-127"/>
              <a:ea typeface="BatangChe" panose="02030609000101010101" pitchFamily="49" charset="-127"/>
            </a:endParaRPr>
          </a:p>
          <a:p>
            <a:pPr marL="574675" indent="-574675">
              <a:buNone/>
            </a:pPr>
            <a:r>
              <a:rPr lang="en-US" b="1" dirty="0">
                <a:latin typeface="BatangChe" panose="02030609000101010101" pitchFamily="49" charset="-127"/>
                <a:ea typeface="BatangChe" panose="02030609000101010101" pitchFamily="49" charset="-127"/>
              </a:rPr>
              <a:t>   </a:t>
            </a:r>
            <a:r>
              <a:rPr lang="id-ID" b="1" dirty="0">
                <a:latin typeface="BatangChe" panose="02030609000101010101" pitchFamily="49" charset="-127"/>
                <a:ea typeface="BatangChe" panose="02030609000101010101" pitchFamily="49" charset="-127"/>
              </a:rPr>
              <a:t>Syarat kesehatan ini dapat diketahui pada saat pemeriksaan prabedah.</a:t>
            </a:r>
            <a:endParaRPr lang="en-US" b="1" dirty="0">
              <a:latin typeface="BatangChe" panose="02030609000101010101" pitchFamily="49" charset="-127"/>
              <a:ea typeface="BatangChe" panose="02030609000101010101" pitchFamily="49" charset="-127"/>
            </a:endParaRPr>
          </a:p>
          <a:p>
            <a:pPr marL="574675" indent="-574675">
              <a:buNone/>
            </a:pPr>
            <a:endParaRPr lang="en-US" b="1" dirty="0">
              <a:latin typeface="BatangChe" panose="02030609000101010101" pitchFamily="49" charset="-127"/>
              <a:ea typeface="BatangChe" panose="02030609000101010101" pitchFamily="49" charset="-127"/>
            </a:endParaRPr>
          </a:p>
        </p:txBody>
      </p:sp>
    </p:spTree>
    <p:extLst>
      <p:ext uri="{BB962C8B-B14F-4D97-AF65-F5344CB8AC3E}">
        <p14:creationId xmlns:p14="http://schemas.microsoft.com/office/powerpoint/2010/main" val="243840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609600"/>
            <a:ext cx="6172200" cy="960438"/>
          </a:xfrm>
        </p:spPr>
        <p:txBody>
          <a:bodyPr>
            <a:normAutofit/>
          </a:bodyPr>
          <a:lstStyle/>
          <a:p>
            <a:r>
              <a:rPr lang="id-ID" b="1" dirty="0"/>
              <a:t>JENIS KONTRASEPSI</a:t>
            </a:r>
            <a:endParaRPr lang="en-US" dirty="0"/>
          </a:p>
        </p:txBody>
      </p:sp>
      <p:graphicFrame>
        <p:nvGraphicFramePr>
          <p:cNvPr id="4" name="Diagram 3"/>
          <p:cNvGraphicFramePr/>
          <p:nvPr>
            <p:extLst>
              <p:ext uri="{D42A27DB-BD31-4B8C-83A1-F6EECF244321}">
                <p14:modId xmlns:p14="http://schemas.microsoft.com/office/powerpoint/2010/main" val="2008311116"/>
              </p:ext>
            </p:extLst>
          </p:nvPr>
        </p:nvGraphicFramePr>
        <p:xfrm>
          <a:off x="-152400" y="2209800"/>
          <a:ext cx="9601200"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SMSTER 4 SONIA\KB\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985" y="1944329"/>
            <a:ext cx="8748665" cy="439747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981200" y="2812026"/>
            <a:ext cx="609600" cy="3048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5" name="Oval 4"/>
          <p:cNvSpPr/>
          <p:nvPr/>
        </p:nvSpPr>
        <p:spPr>
          <a:xfrm>
            <a:off x="2895600" y="533400"/>
            <a:ext cx="4953000" cy="8382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800" dirty="0"/>
              <a:t>TUBEKTOMI</a:t>
            </a:r>
          </a:p>
        </p:txBody>
      </p:sp>
      <p:sp>
        <p:nvSpPr>
          <p:cNvPr id="7" name="Rectangle 6"/>
          <p:cNvSpPr/>
          <p:nvPr/>
        </p:nvSpPr>
        <p:spPr>
          <a:xfrm>
            <a:off x="5638800" y="2848897"/>
            <a:ext cx="609600" cy="3048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10127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4114800"/>
          </a:xfrm>
        </p:spPr>
        <p:txBody>
          <a:bodyPr>
            <a:noAutofit/>
          </a:bodyPr>
          <a:lstStyle/>
          <a:p>
            <a:pPr marL="633413" indent="-457200"/>
            <a:r>
              <a:rPr lang="en-US" sz="2800" dirty="0" err="1">
                <a:latin typeface="Berlin Sans FB" panose="020E0602020502020306" pitchFamily="34" charset="0"/>
              </a:rPr>
              <a:t>Kontrasepsi</a:t>
            </a:r>
            <a:r>
              <a:rPr lang="en-US" sz="2800" dirty="0">
                <a:latin typeface="Berlin Sans FB" panose="020E0602020502020306" pitchFamily="34" charset="0"/>
              </a:rPr>
              <a:t> </a:t>
            </a:r>
            <a:r>
              <a:rPr lang="en-US" sz="2800" dirty="0" err="1">
                <a:latin typeface="Berlin Sans FB" panose="020E0602020502020306" pitchFamily="34" charset="0"/>
              </a:rPr>
              <a:t>mantap</a:t>
            </a:r>
            <a:r>
              <a:rPr lang="en-US" sz="2800" dirty="0">
                <a:latin typeface="Berlin Sans FB" panose="020E0602020502020306" pitchFamily="34" charset="0"/>
              </a:rPr>
              <a:t> </a:t>
            </a:r>
            <a:r>
              <a:rPr lang="en-US" sz="2800" dirty="0" err="1">
                <a:latin typeface="Berlin Sans FB" panose="020E0602020502020306" pitchFamily="34" charset="0"/>
              </a:rPr>
              <a:t>pada</a:t>
            </a:r>
            <a:r>
              <a:rPr lang="en-US" sz="2800" dirty="0">
                <a:latin typeface="Berlin Sans FB" panose="020E0602020502020306" pitchFamily="34" charset="0"/>
              </a:rPr>
              <a:t> </a:t>
            </a:r>
            <a:r>
              <a:rPr lang="en-US" sz="2800" dirty="0" err="1">
                <a:latin typeface="Berlin Sans FB" panose="020E0602020502020306" pitchFamily="34" charset="0"/>
              </a:rPr>
              <a:t>wanita</a:t>
            </a:r>
            <a:r>
              <a:rPr lang="en-US" sz="2800" dirty="0">
                <a:latin typeface="Berlin Sans FB" panose="020E0602020502020306" pitchFamily="34" charset="0"/>
              </a:rPr>
              <a:t>  </a:t>
            </a:r>
            <a:r>
              <a:rPr lang="en-US" sz="2800" dirty="0" err="1">
                <a:latin typeface="Berlin Sans FB" panose="020E0602020502020306" pitchFamily="34" charset="0"/>
              </a:rPr>
              <a:t>atau</a:t>
            </a:r>
            <a:r>
              <a:rPr lang="en-US" sz="2800" dirty="0">
                <a:latin typeface="Berlin Sans FB" panose="020E0602020502020306" pitchFamily="34" charset="0"/>
              </a:rPr>
              <a:t>  MOW (</a:t>
            </a:r>
            <a:r>
              <a:rPr lang="en-US" sz="2800" dirty="0" err="1">
                <a:latin typeface="Berlin Sans FB" panose="020E0602020502020306" pitchFamily="34" charset="0"/>
              </a:rPr>
              <a:t>Metoda</a:t>
            </a:r>
            <a:r>
              <a:rPr lang="en-US" sz="2800" dirty="0">
                <a:latin typeface="Berlin Sans FB" panose="020E0602020502020306" pitchFamily="34" charset="0"/>
              </a:rPr>
              <a:t> </a:t>
            </a:r>
            <a:r>
              <a:rPr lang="en-US" sz="2800" dirty="0" err="1">
                <a:latin typeface="Berlin Sans FB" panose="020E0602020502020306" pitchFamily="34" charset="0"/>
              </a:rPr>
              <a:t>Operasi</a:t>
            </a:r>
            <a:r>
              <a:rPr lang="en-US" sz="2800" dirty="0">
                <a:latin typeface="Berlin Sans FB" panose="020E0602020502020306" pitchFamily="34" charset="0"/>
              </a:rPr>
              <a:t> </a:t>
            </a:r>
            <a:r>
              <a:rPr lang="en-US" sz="2800" dirty="0" err="1">
                <a:latin typeface="Berlin Sans FB" panose="020E0602020502020306" pitchFamily="34" charset="0"/>
              </a:rPr>
              <a:t>Wanita</a:t>
            </a:r>
            <a:r>
              <a:rPr lang="en-US" sz="2800" dirty="0">
                <a:latin typeface="Berlin Sans FB" panose="020E0602020502020306" pitchFamily="34" charset="0"/>
              </a:rPr>
              <a:t>) </a:t>
            </a:r>
            <a:r>
              <a:rPr lang="en-US" sz="2800" dirty="0" err="1">
                <a:latin typeface="Berlin Sans FB" panose="020E0602020502020306" pitchFamily="34" charset="0"/>
              </a:rPr>
              <a:t>atau</a:t>
            </a:r>
            <a:r>
              <a:rPr lang="en-US" sz="2800" dirty="0">
                <a:latin typeface="Berlin Sans FB" panose="020E0602020502020306" pitchFamily="34" charset="0"/>
              </a:rPr>
              <a:t> </a:t>
            </a:r>
            <a:r>
              <a:rPr lang="en-US" sz="2800" dirty="0" err="1">
                <a:latin typeface="Berlin Sans FB" panose="020E0602020502020306" pitchFamily="34" charset="0"/>
              </a:rPr>
              <a:t>tubektomi</a:t>
            </a:r>
            <a:r>
              <a:rPr lang="en-US" sz="2800" dirty="0">
                <a:latin typeface="Berlin Sans FB" panose="020E0602020502020306" pitchFamily="34" charset="0"/>
              </a:rPr>
              <a:t>, </a:t>
            </a:r>
            <a:r>
              <a:rPr lang="en-US" sz="2800" dirty="0" err="1">
                <a:latin typeface="Berlin Sans FB" panose="020E0602020502020306" pitchFamily="34" charset="0"/>
              </a:rPr>
              <a:t>yaitu</a:t>
            </a:r>
            <a:r>
              <a:rPr lang="en-US" sz="2800" dirty="0">
                <a:latin typeface="Berlin Sans FB" panose="020E0602020502020306" pitchFamily="34" charset="0"/>
              </a:rPr>
              <a:t> </a:t>
            </a:r>
            <a:r>
              <a:rPr lang="en-US" sz="2800" dirty="0" err="1">
                <a:latin typeface="Berlin Sans FB" panose="020E0602020502020306" pitchFamily="34" charset="0"/>
              </a:rPr>
              <a:t>tindakan</a:t>
            </a:r>
            <a:r>
              <a:rPr lang="en-US" sz="2800" dirty="0">
                <a:latin typeface="Berlin Sans FB" panose="020E0602020502020306" pitchFamily="34" charset="0"/>
              </a:rPr>
              <a:t> </a:t>
            </a:r>
            <a:r>
              <a:rPr lang="en-US" sz="2800" dirty="0" err="1">
                <a:latin typeface="Berlin Sans FB" panose="020E0602020502020306" pitchFamily="34" charset="0"/>
              </a:rPr>
              <a:t>pengikatan</a:t>
            </a:r>
            <a:r>
              <a:rPr lang="en-US" sz="2800" dirty="0">
                <a:latin typeface="Berlin Sans FB" panose="020E0602020502020306" pitchFamily="34" charset="0"/>
              </a:rPr>
              <a:t> </a:t>
            </a:r>
            <a:r>
              <a:rPr lang="en-US" sz="2800" dirty="0" err="1">
                <a:latin typeface="Berlin Sans FB" panose="020E0602020502020306" pitchFamily="34" charset="0"/>
              </a:rPr>
              <a:t>dan</a:t>
            </a:r>
            <a:r>
              <a:rPr lang="en-US" sz="2800" dirty="0">
                <a:latin typeface="Berlin Sans FB" panose="020E0602020502020306" pitchFamily="34" charset="0"/>
              </a:rPr>
              <a:t> </a:t>
            </a:r>
            <a:r>
              <a:rPr lang="en-US" sz="2800" dirty="0" err="1">
                <a:latin typeface="Berlin Sans FB" panose="020E0602020502020306" pitchFamily="34" charset="0"/>
              </a:rPr>
              <a:t>pemotongan</a:t>
            </a:r>
            <a:r>
              <a:rPr lang="en-US" sz="2800" dirty="0">
                <a:latin typeface="Berlin Sans FB" panose="020E0602020502020306" pitchFamily="34" charset="0"/>
              </a:rPr>
              <a:t> </a:t>
            </a:r>
            <a:r>
              <a:rPr lang="en-US" sz="2800" dirty="0" err="1">
                <a:latin typeface="Berlin Sans FB" panose="020E0602020502020306" pitchFamily="34" charset="0"/>
              </a:rPr>
              <a:t>saluran</a:t>
            </a:r>
            <a:r>
              <a:rPr lang="en-US" sz="2800" dirty="0">
                <a:latin typeface="Berlin Sans FB" panose="020E0602020502020306" pitchFamily="34" charset="0"/>
              </a:rPr>
              <a:t> </a:t>
            </a:r>
            <a:r>
              <a:rPr lang="en-US" sz="2800" dirty="0" err="1">
                <a:latin typeface="Berlin Sans FB" panose="020E0602020502020306" pitchFamily="34" charset="0"/>
              </a:rPr>
              <a:t>telur</a:t>
            </a:r>
            <a:r>
              <a:rPr lang="en-US" sz="2800" dirty="0">
                <a:latin typeface="Berlin Sans FB" panose="020E0602020502020306" pitchFamily="34" charset="0"/>
              </a:rPr>
              <a:t> agar </a:t>
            </a:r>
            <a:r>
              <a:rPr lang="en-US" sz="2800" dirty="0" err="1">
                <a:latin typeface="Berlin Sans FB" panose="020E0602020502020306" pitchFamily="34" charset="0"/>
              </a:rPr>
              <a:t>sel</a:t>
            </a:r>
            <a:r>
              <a:rPr lang="en-US" sz="2800" dirty="0">
                <a:latin typeface="Berlin Sans FB" panose="020E0602020502020306" pitchFamily="34" charset="0"/>
              </a:rPr>
              <a:t> </a:t>
            </a:r>
            <a:r>
              <a:rPr lang="en-US" sz="2800" dirty="0" err="1">
                <a:latin typeface="Berlin Sans FB" panose="020E0602020502020306" pitchFamily="34" charset="0"/>
              </a:rPr>
              <a:t>telur</a:t>
            </a:r>
            <a:r>
              <a:rPr lang="en-US" sz="2800" dirty="0">
                <a:latin typeface="Berlin Sans FB" panose="020E0602020502020306" pitchFamily="34" charset="0"/>
              </a:rPr>
              <a:t> </a:t>
            </a:r>
            <a:r>
              <a:rPr lang="en-US" sz="2800" dirty="0" err="1">
                <a:latin typeface="Berlin Sans FB" panose="020E0602020502020306" pitchFamily="34" charset="0"/>
              </a:rPr>
              <a:t>tidak</a:t>
            </a:r>
            <a:r>
              <a:rPr lang="en-US" sz="2800" dirty="0">
                <a:latin typeface="Berlin Sans FB" panose="020E0602020502020306" pitchFamily="34" charset="0"/>
              </a:rPr>
              <a:t> </a:t>
            </a:r>
            <a:r>
              <a:rPr lang="en-US" sz="2800" dirty="0" err="1">
                <a:latin typeface="Berlin Sans FB" panose="020E0602020502020306" pitchFamily="34" charset="0"/>
              </a:rPr>
              <a:t>dapat</a:t>
            </a:r>
            <a:r>
              <a:rPr lang="en-US" sz="2800" dirty="0">
                <a:latin typeface="Berlin Sans FB" panose="020E0602020502020306" pitchFamily="34" charset="0"/>
              </a:rPr>
              <a:t> </a:t>
            </a:r>
            <a:r>
              <a:rPr lang="en-US" sz="2800" dirty="0" err="1">
                <a:latin typeface="Berlin Sans FB" panose="020E0602020502020306" pitchFamily="34" charset="0"/>
              </a:rPr>
              <a:t>dibuahi</a:t>
            </a:r>
            <a:r>
              <a:rPr lang="en-US" sz="2800" dirty="0">
                <a:latin typeface="Berlin Sans FB" panose="020E0602020502020306" pitchFamily="34" charset="0"/>
              </a:rPr>
              <a:t> </a:t>
            </a:r>
            <a:r>
              <a:rPr lang="en-US" sz="2800" dirty="0" err="1">
                <a:latin typeface="Berlin Sans FB" panose="020E0602020502020306" pitchFamily="34" charset="0"/>
              </a:rPr>
              <a:t>oleh</a:t>
            </a:r>
            <a:r>
              <a:rPr lang="en-US" sz="2800" dirty="0">
                <a:latin typeface="Berlin Sans FB" panose="020E0602020502020306" pitchFamily="34" charset="0"/>
              </a:rPr>
              <a:t> </a:t>
            </a:r>
            <a:r>
              <a:rPr lang="en-US" sz="2800" dirty="0" err="1">
                <a:latin typeface="Berlin Sans FB" panose="020E0602020502020306" pitchFamily="34" charset="0"/>
              </a:rPr>
              <a:t>sperma</a:t>
            </a:r>
            <a:r>
              <a:rPr lang="en-US" sz="2800" dirty="0">
                <a:latin typeface="Berlin Sans FB" panose="020E0602020502020306" pitchFamily="34" charset="0"/>
              </a:rPr>
              <a:t>.</a:t>
            </a:r>
          </a:p>
          <a:p>
            <a:pPr marL="633413" indent="-457200"/>
            <a:r>
              <a:rPr lang="en-US" sz="2800" dirty="0" err="1">
                <a:latin typeface="Berlin Sans FB" panose="020E0602020502020306" pitchFamily="34" charset="0"/>
              </a:rPr>
              <a:t>Tubektomi</a:t>
            </a:r>
            <a:r>
              <a:rPr lang="en-US" sz="2800" dirty="0">
                <a:latin typeface="Berlin Sans FB" panose="020E0602020502020306" pitchFamily="34" charset="0"/>
              </a:rPr>
              <a:t> </a:t>
            </a:r>
            <a:r>
              <a:rPr lang="en-US" sz="2800" dirty="0" err="1">
                <a:latin typeface="Berlin Sans FB" panose="020E0602020502020306" pitchFamily="34" charset="0"/>
              </a:rPr>
              <a:t>merupakan</a:t>
            </a:r>
            <a:r>
              <a:rPr lang="en-US" sz="2800" dirty="0">
                <a:latin typeface="Berlin Sans FB" panose="020E0602020502020306" pitchFamily="34" charset="0"/>
              </a:rPr>
              <a:t> </a:t>
            </a:r>
            <a:r>
              <a:rPr lang="en-US" sz="2800" dirty="0" err="1">
                <a:latin typeface="Berlin Sans FB" panose="020E0602020502020306" pitchFamily="34" charset="0"/>
              </a:rPr>
              <a:t>tindakan</a:t>
            </a:r>
            <a:r>
              <a:rPr lang="en-US" sz="2800" dirty="0">
                <a:latin typeface="Berlin Sans FB" panose="020E0602020502020306" pitchFamily="34" charset="0"/>
              </a:rPr>
              <a:t> </a:t>
            </a:r>
            <a:r>
              <a:rPr lang="en-US" sz="2800" dirty="0" err="1">
                <a:latin typeface="Berlin Sans FB" panose="020E0602020502020306" pitchFamily="34" charset="0"/>
              </a:rPr>
              <a:t>medis</a:t>
            </a:r>
            <a:r>
              <a:rPr lang="en-US" sz="2800" dirty="0">
                <a:latin typeface="Berlin Sans FB" panose="020E0602020502020306" pitchFamily="34" charset="0"/>
              </a:rPr>
              <a:t> </a:t>
            </a:r>
            <a:r>
              <a:rPr lang="en-US" sz="2800" dirty="0" err="1">
                <a:latin typeface="Berlin Sans FB" panose="020E0602020502020306" pitchFamily="34" charset="0"/>
              </a:rPr>
              <a:t>berupa</a:t>
            </a:r>
            <a:r>
              <a:rPr lang="en-US" sz="2800" dirty="0">
                <a:latin typeface="Berlin Sans FB" panose="020E0602020502020306" pitchFamily="34" charset="0"/>
              </a:rPr>
              <a:t> </a:t>
            </a:r>
            <a:r>
              <a:rPr lang="en-US" sz="2800" dirty="0" err="1">
                <a:latin typeface="Berlin Sans FB" panose="020E0602020502020306" pitchFamily="34" charset="0"/>
              </a:rPr>
              <a:t>penutupan</a:t>
            </a:r>
            <a:r>
              <a:rPr lang="en-US" sz="2800" dirty="0">
                <a:latin typeface="Berlin Sans FB" panose="020E0602020502020306" pitchFamily="34" charset="0"/>
              </a:rPr>
              <a:t> tuba </a:t>
            </a:r>
            <a:r>
              <a:rPr lang="en-US" sz="2800" dirty="0" err="1">
                <a:latin typeface="Berlin Sans FB" panose="020E0602020502020306" pitchFamily="34" charset="0"/>
              </a:rPr>
              <a:t>uterina</a:t>
            </a:r>
            <a:r>
              <a:rPr lang="en-US" sz="2800" dirty="0">
                <a:latin typeface="Berlin Sans FB" panose="020E0602020502020306" pitchFamily="34" charset="0"/>
              </a:rPr>
              <a:t> </a:t>
            </a:r>
            <a:r>
              <a:rPr lang="en-US" sz="2800" dirty="0" err="1">
                <a:latin typeface="Berlin Sans FB" panose="020E0602020502020306" pitchFamily="34" charset="0"/>
              </a:rPr>
              <a:t>dengan</a:t>
            </a:r>
            <a:r>
              <a:rPr lang="en-US" sz="2800" dirty="0">
                <a:latin typeface="Berlin Sans FB" panose="020E0602020502020306" pitchFamily="34" charset="0"/>
              </a:rPr>
              <a:t> </a:t>
            </a:r>
            <a:r>
              <a:rPr lang="en-US" sz="2800" dirty="0" err="1">
                <a:latin typeface="Berlin Sans FB" panose="020E0602020502020306" pitchFamily="34" charset="0"/>
              </a:rPr>
              <a:t>maksud</a:t>
            </a:r>
            <a:r>
              <a:rPr lang="en-US" sz="2800" dirty="0">
                <a:latin typeface="Berlin Sans FB" panose="020E0602020502020306" pitchFamily="34" charset="0"/>
              </a:rPr>
              <a:t> </a:t>
            </a:r>
            <a:r>
              <a:rPr lang="en-US" sz="2800" dirty="0" err="1">
                <a:latin typeface="Berlin Sans FB" panose="020E0602020502020306" pitchFamily="34" charset="0"/>
              </a:rPr>
              <a:t>tertentu</a:t>
            </a:r>
            <a:r>
              <a:rPr lang="en-US" sz="2800" dirty="0">
                <a:latin typeface="Berlin Sans FB" panose="020E0602020502020306" pitchFamily="34" charset="0"/>
              </a:rPr>
              <a:t> </a:t>
            </a:r>
            <a:r>
              <a:rPr lang="en-US" sz="2800" dirty="0" err="1">
                <a:latin typeface="Berlin Sans FB" panose="020E0602020502020306" pitchFamily="34" charset="0"/>
              </a:rPr>
              <a:t>untuk</a:t>
            </a:r>
            <a:r>
              <a:rPr lang="en-US" sz="2800" dirty="0">
                <a:latin typeface="Berlin Sans FB" panose="020E0602020502020306" pitchFamily="34" charset="0"/>
              </a:rPr>
              <a:t> </a:t>
            </a:r>
            <a:r>
              <a:rPr lang="en-US" sz="2800" dirty="0" err="1">
                <a:latin typeface="Berlin Sans FB" panose="020E0602020502020306" pitchFamily="34" charset="0"/>
              </a:rPr>
              <a:t>tidak</a:t>
            </a:r>
            <a:r>
              <a:rPr lang="en-US" sz="2800" dirty="0">
                <a:latin typeface="Berlin Sans FB" panose="020E0602020502020306" pitchFamily="34" charset="0"/>
              </a:rPr>
              <a:t> </a:t>
            </a:r>
            <a:r>
              <a:rPr lang="en-US" sz="2800" dirty="0" err="1">
                <a:latin typeface="Berlin Sans FB" panose="020E0602020502020306" pitchFamily="34" charset="0"/>
              </a:rPr>
              <a:t>mendapatkan</a:t>
            </a:r>
            <a:r>
              <a:rPr lang="en-US" sz="2800" dirty="0">
                <a:latin typeface="Berlin Sans FB" panose="020E0602020502020306" pitchFamily="34" charset="0"/>
              </a:rPr>
              <a:t> </a:t>
            </a:r>
            <a:r>
              <a:rPr lang="en-US" sz="2800" dirty="0" err="1">
                <a:latin typeface="Berlin Sans FB" panose="020E0602020502020306" pitchFamily="34" charset="0"/>
              </a:rPr>
              <a:t>keturunan</a:t>
            </a:r>
            <a:r>
              <a:rPr lang="en-US" sz="2800" dirty="0">
                <a:latin typeface="Berlin Sans FB" panose="020E0602020502020306" pitchFamily="34" charset="0"/>
              </a:rPr>
              <a:t> </a:t>
            </a:r>
            <a:r>
              <a:rPr lang="en-US" sz="2800" dirty="0" err="1">
                <a:latin typeface="Berlin Sans FB" panose="020E0602020502020306" pitchFamily="34" charset="0"/>
              </a:rPr>
              <a:t>dalam</a:t>
            </a:r>
            <a:r>
              <a:rPr lang="en-US" sz="2800" dirty="0">
                <a:latin typeface="Berlin Sans FB" panose="020E0602020502020306" pitchFamily="34" charset="0"/>
              </a:rPr>
              <a:t> </a:t>
            </a:r>
            <a:r>
              <a:rPr lang="en-US" sz="2800" dirty="0" err="1">
                <a:latin typeface="Berlin Sans FB" panose="020E0602020502020306" pitchFamily="34" charset="0"/>
              </a:rPr>
              <a:t>jangka</a:t>
            </a:r>
            <a:r>
              <a:rPr lang="en-US" sz="2800" dirty="0">
                <a:latin typeface="Berlin Sans FB" panose="020E0602020502020306" pitchFamily="34" charset="0"/>
              </a:rPr>
              <a:t> </a:t>
            </a:r>
            <a:r>
              <a:rPr lang="en-US" sz="2800" dirty="0" err="1">
                <a:latin typeface="Berlin Sans FB" panose="020E0602020502020306" pitchFamily="34" charset="0"/>
              </a:rPr>
              <a:t>panjang</a:t>
            </a:r>
            <a:r>
              <a:rPr lang="en-US" sz="2800" dirty="0">
                <a:latin typeface="Berlin Sans FB" panose="020E0602020502020306" pitchFamily="34" charset="0"/>
              </a:rPr>
              <a:t> </a:t>
            </a:r>
            <a:r>
              <a:rPr lang="en-US" sz="2800" dirty="0" err="1">
                <a:latin typeface="Berlin Sans FB" panose="020E0602020502020306" pitchFamily="34" charset="0"/>
              </a:rPr>
              <a:t>sampai</a:t>
            </a:r>
            <a:r>
              <a:rPr lang="en-US" sz="2800" dirty="0">
                <a:latin typeface="Berlin Sans FB" panose="020E0602020502020306" pitchFamily="34" charset="0"/>
              </a:rPr>
              <a:t> </a:t>
            </a:r>
            <a:r>
              <a:rPr lang="en-US" sz="2800" dirty="0" err="1">
                <a:latin typeface="Berlin Sans FB" panose="020E0602020502020306" pitchFamily="34" charset="0"/>
              </a:rPr>
              <a:t>seumur</a:t>
            </a:r>
            <a:r>
              <a:rPr lang="en-US" sz="2800" dirty="0">
                <a:latin typeface="Berlin Sans FB" panose="020E0602020502020306" pitchFamily="34" charset="0"/>
              </a:rPr>
              <a:t> </a:t>
            </a:r>
            <a:r>
              <a:rPr lang="en-US" sz="2800" dirty="0" err="1">
                <a:latin typeface="Berlin Sans FB" panose="020E0602020502020306" pitchFamily="34" charset="0"/>
              </a:rPr>
              <a:t>hidup</a:t>
            </a:r>
            <a:r>
              <a:rPr lang="en-US" sz="2800" dirty="0">
                <a:latin typeface="Berlin Sans FB" panose="020E0602020502020306" pitchFamily="34" charset="0"/>
              </a:rPr>
              <a:t>. </a:t>
            </a:r>
          </a:p>
          <a:p>
            <a:pPr marL="176213" indent="0">
              <a:buNone/>
            </a:pPr>
            <a:endParaRPr lang="en-US" sz="2800" dirty="0">
              <a:latin typeface="Berlin Sans FB" panose="020E0602020502020306" pitchFamily="34" charset="0"/>
              <a:ea typeface="BatangChe" panose="02030609000101010101" pitchFamily="49" charset="-127"/>
            </a:endParaRPr>
          </a:p>
          <a:p>
            <a:pPr marL="176213" indent="0">
              <a:buNone/>
            </a:pPr>
            <a:endParaRPr lang="en-US" sz="2800" dirty="0">
              <a:latin typeface="Berlin Sans FB" panose="020E0602020502020306" pitchFamily="34" charset="0"/>
              <a:ea typeface="BatangChe" panose="02030609000101010101" pitchFamily="49" charset="-127"/>
            </a:endParaRPr>
          </a:p>
          <a:p>
            <a:pPr marL="176213" indent="0">
              <a:buNone/>
            </a:pPr>
            <a:endParaRPr lang="en-US" sz="2800" dirty="0">
              <a:latin typeface="Berlin Sans FB" panose="020E0602020502020306" pitchFamily="34" charset="0"/>
              <a:ea typeface="BatangChe" panose="02030609000101010101" pitchFamily="49" charset="-127"/>
            </a:endParaRPr>
          </a:p>
          <a:p>
            <a:pPr>
              <a:buNone/>
            </a:pPr>
            <a:r>
              <a:rPr lang="id-ID" sz="2800" dirty="0">
                <a:latin typeface="Berlin Sans FB" panose="020E0602020502020306" pitchFamily="34" charset="0"/>
                <a:ea typeface="BatangChe" panose="02030609000101010101" pitchFamily="49" charset="-127"/>
              </a:rPr>
              <a:t>  </a:t>
            </a:r>
            <a:endParaRPr lang="en-US" sz="2800" dirty="0">
              <a:latin typeface="Berlin Sans FB" panose="020E0602020502020306" pitchFamily="34" charset="0"/>
              <a:ea typeface="BatangChe" panose="02030609000101010101" pitchFamily="49" charset="-127"/>
            </a:endParaRPr>
          </a:p>
          <a:p>
            <a:pPr>
              <a:buNone/>
            </a:pPr>
            <a:endParaRPr lang="en-US" sz="2800" dirty="0">
              <a:latin typeface="Berlin Sans FB" panose="020E0602020502020306" pitchFamily="34" charset="0"/>
              <a:ea typeface="BatangChe" panose="02030609000101010101" pitchFamily="49" charset="-127"/>
            </a:endParaRPr>
          </a:p>
        </p:txBody>
      </p:sp>
      <p:sp>
        <p:nvSpPr>
          <p:cNvPr id="2" name="Oval 1"/>
          <p:cNvSpPr/>
          <p:nvPr/>
        </p:nvSpPr>
        <p:spPr>
          <a:xfrm>
            <a:off x="2286000" y="609600"/>
            <a:ext cx="5715000" cy="106680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buNone/>
            </a:pPr>
            <a:r>
              <a:rPr lang="en-US" sz="2400" b="1" dirty="0"/>
              <a:t>	</a:t>
            </a:r>
            <a:r>
              <a:rPr lang="id-ID" sz="2400" b="1" dirty="0"/>
              <a:t>1.</a:t>
            </a:r>
            <a:r>
              <a:rPr lang="en-US" sz="2400" b="1" dirty="0"/>
              <a:t> </a:t>
            </a:r>
            <a:r>
              <a:rPr lang="id-ID" sz="2400" b="1" dirty="0"/>
              <a:t>MOW ( Tubektomi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209800"/>
            <a:ext cx="8077200" cy="4495800"/>
          </a:xfrm>
        </p:spPr>
        <p:txBody>
          <a:bodyPr>
            <a:normAutofit fontScale="77500" lnSpcReduction="20000"/>
          </a:bodyPr>
          <a:lstStyle/>
          <a:p>
            <a:pPr>
              <a:buNone/>
            </a:pPr>
            <a:r>
              <a:rPr lang="id-ID" b="1" dirty="0">
                <a:latin typeface="BatangChe" panose="02030609000101010101" pitchFamily="49" charset="-127"/>
                <a:ea typeface="BatangChe" panose="02030609000101010101" pitchFamily="49" charset="-127"/>
              </a:rPr>
              <a:t>Keuntungan:</a:t>
            </a:r>
            <a:endParaRPr lang="en-US" b="1"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a.  Tidak mengganggu ASI.</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b.  Jarang ada keluhan sampingan.</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c.  Angka kegagalan hampir tidak ada.</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d.  Tidak mengganggu gairah seksual.</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 </a:t>
            </a:r>
            <a:endParaRPr lang="en-US" dirty="0">
              <a:latin typeface="BatangChe" panose="02030609000101010101" pitchFamily="49" charset="-127"/>
              <a:ea typeface="BatangChe" panose="02030609000101010101" pitchFamily="49" charset="-127"/>
            </a:endParaRPr>
          </a:p>
          <a:p>
            <a:pPr>
              <a:buNone/>
            </a:pPr>
            <a:r>
              <a:rPr lang="id-ID" b="1" dirty="0">
                <a:latin typeface="BatangChe" panose="02030609000101010101" pitchFamily="49" charset="-127"/>
                <a:ea typeface="BatangChe" panose="02030609000101010101" pitchFamily="49" charset="-127"/>
              </a:rPr>
              <a:t>Kerugian:</a:t>
            </a:r>
            <a:endParaRPr lang="en-US" b="1"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a.  Tindakan operatif, seringkali menakutkan</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b.  Definitif, kesuburan tidak dapat kembali lagi</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c.  Komplikasi yang ditimbulkan bisa serius.</a:t>
            </a:r>
            <a:endParaRPr lang="en-US" dirty="0">
              <a:latin typeface="BatangChe" panose="02030609000101010101" pitchFamily="49" charset="-127"/>
              <a:ea typeface="BatangChe" panose="02030609000101010101" pitchFamily="49" charset="-127"/>
            </a:endParaRPr>
          </a:p>
          <a:p>
            <a:pPr>
              <a:buNone/>
            </a:pPr>
            <a:r>
              <a:rPr lang="id-ID" dirty="0">
                <a:latin typeface="BatangChe" panose="02030609000101010101" pitchFamily="49" charset="-127"/>
                <a:ea typeface="BatangChe" panose="02030609000101010101" pitchFamily="49" charset="-127"/>
              </a:rPr>
              <a:t> </a:t>
            </a:r>
            <a:endParaRPr lang="en-US" dirty="0">
              <a:latin typeface="BatangChe" panose="02030609000101010101" pitchFamily="49" charset="-127"/>
              <a:ea typeface="BatangChe" panose="02030609000101010101" pitchFamily="49" charset="-127"/>
            </a:endParaRPr>
          </a:p>
          <a:p>
            <a:pPr marL="0" indent="0">
              <a:buNone/>
            </a:pPr>
            <a:endParaRPr lang="en-US" dirty="0"/>
          </a:p>
        </p:txBody>
      </p:sp>
      <p:sp>
        <p:nvSpPr>
          <p:cNvPr id="4" name="Oval 3"/>
          <p:cNvSpPr/>
          <p:nvPr/>
        </p:nvSpPr>
        <p:spPr>
          <a:xfrm>
            <a:off x="2286000" y="609600"/>
            <a:ext cx="5715000" cy="106680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buNone/>
            </a:pPr>
            <a:r>
              <a:rPr lang="en-US" sz="2400" b="1" dirty="0"/>
              <a:t>	</a:t>
            </a:r>
            <a:r>
              <a:rPr lang="en-US" sz="2400" b="1" dirty="0" err="1"/>
              <a:t>keuntungan</a:t>
            </a:r>
            <a:r>
              <a:rPr lang="en-US" sz="2400" b="1" dirty="0"/>
              <a:t> </a:t>
            </a:r>
            <a:r>
              <a:rPr lang="en-US" sz="2400" b="1" dirty="0" err="1"/>
              <a:t>dan</a:t>
            </a:r>
            <a:r>
              <a:rPr lang="en-US" sz="2400" b="1" dirty="0"/>
              <a:t> </a:t>
            </a:r>
            <a:r>
              <a:rPr lang="en-US" sz="2400" b="1" dirty="0" err="1"/>
              <a:t>kerugian</a:t>
            </a:r>
            <a:r>
              <a:rPr lang="en-US" sz="2400" b="1" dirty="0"/>
              <a:t>  </a:t>
            </a:r>
            <a:r>
              <a:rPr lang="id-ID" sz="2400" b="1" dirty="0"/>
              <a:t>MOW ( Tubektomi )</a:t>
            </a:r>
            <a:endParaRPr lang="en-US" sz="2400" dirty="0"/>
          </a:p>
        </p:txBody>
      </p:sp>
    </p:spTree>
    <p:extLst>
      <p:ext uri="{BB962C8B-B14F-4D97-AF65-F5344CB8AC3E}">
        <p14:creationId xmlns:p14="http://schemas.microsoft.com/office/powerpoint/2010/main" val="16894719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1167</TotalTime>
  <Words>2615</Words>
  <Application>Microsoft Office PowerPoint</Application>
  <PresentationFormat>On-screen Show (4:3)</PresentationFormat>
  <Paragraphs>305</Paragraphs>
  <Slides>46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46</vt:i4>
      </vt:variant>
    </vt:vector>
  </HeadingPairs>
  <TitlesOfParts>
    <vt:vector size="55" baseType="lpstr">
      <vt:lpstr>BatangChe</vt:lpstr>
      <vt:lpstr>Agency FB</vt:lpstr>
      <vt:lpstr>Aharoni</vt:lpstr>
      <vt:lpstr>Arial</vt:lpstr>
      <vt:lpstr>Arial Narrow</vt:lpstr>
      <vt:lpstr>Berlin Sans FB</vt:lpstr>
      <vt:lpstr>Bernard MT Condensed</vt:lpstr>
      <vt:lpstr>Calibri</vt:lpstr>
      <vt:lpstr>Office Theme</vt:lpstr>
      <vt:lpstr>Kontrasepsi mantap (kontap)</vt:lpstr>
      <vt:lpstr>KONTRASEPSI MANTAP  (TUBEKTOMI,VASEKTOMI)</vt:lpstr>
      <vt:lpstr>Syarat</vt:lpstr>
      <vt:lpstr>Syarat</vt:lpstr>
      <vt:lpstr>Syarat</vt:lpstr>
      <vt:lpstr>JENIS KONTRASEPSI</vt:lpstr>
      <vt:lpstr>PowerPoint Presentation</vt:lpstr>
      <vt:lpstr>PowerPoint Presentation</vt:lpstr>
      <vt:lpstr>PowerPoint Presentation</vt:lpstr>
      <vt:lpstr>PowerPoint Presentation</vt:lpstr>
      <vt:lpstr>Kontra indikasi tubektomi</vt:lpstr>
      <vt:lpstr>PowerPoint Presentation</vt:lpstr>
      <vt:lpstr>2. Operatif </vt:lpstr>
      <vt:lpstr>PowerPoint Presentation</vt:lpstr>
      <vt:lpstr>PowerPoint Presentation</vt:lpstr>
      <vt:lpstr>PowerPoint Presentation</vt:lpstr>
      <vt:lpstr>PowerPoint Presentation</vt:lpstr>
      <vt:lpstr>b)Kuldoskopi</vt:lpstr>
      <vt:lpstr>PowerPoint Presentation</vt:lpstr>
      <vt:lpstr>3)Transcervikal</vt:lpstr>
      <vt:lpstr>PowerPoint Presentation</vt:lpstr>
      <vt:lpstr>b)Blind- delivery</vt:lpstr>
      <vt:lpstr>c)Penyumbatan tuba mekanis</vt:lpstr>
      <vt:lpstr>d)Penyumbatan tuba kimiawi</vt:lpstr>
      <vt:lpstr>Cara kerja :</vt:lpstr>
      <vt:lpstr>Zat-zat kimia yang ideal untuk oklusi tuba fallopii harus :</vt:lpstr>
      <vt:lpstr>PowerPoint Presentation</vt:lpstr>
      <vt:lpstr>Vasektomi : metode kontrasepsi untuk lelaki yang tidak ingin anak lagi. Vasektomi disebut juga Sterilisasi pada laki-laki  Caranya ialah dengan memotong saluran mani (vasdeverens) kemudian kedua ujungnya di ikat, sehingga sel sperma tidak dapat mengalir keluar  penis (urethra). </vt:lpstr>
      <vt:lpstr>vasektomi</vt:lpstr>
      <vt:lpstr>syarat vasektomi</vt:lpstr>
      <vt:lpstr>Keuntungan:</vt:lpstr>
      <vt:lpstr>Kerugian:</vt:lpstr>
      <vt:lpstr>Indikasi vasektomi</vt:lpstr>
      <vt:lpstr>Kontraindikasi vasektomi</vt:lpstr>
      <vt:lpstr> Cara kerja</vt:lpstr>
      <vt:lpstr>Efektifitas</vt:lpstr>
      <vt:lpstr>Teknik </vt:lpstr>
      <vt:lpstr>Teknik </vt:lpstr>
      <vt:lpstr>Teknik </vt:lpstr>
      <vt:lpstr>PowerPoint Presentation</vt:lpstr>
      <vt:lpstr>Vasektomi pada pisau juga dapat dilakukan tanpa mengiris kulit, jadi tanpa memakai pisau sama sekali, yaitu dengan cara:</vt:lpstr>
      <vt:lpstr>b.Penyumbatan vas deferens  mekanis   </vt:lpstr>
      <vt:lpstr>c.Penyumbatan vas deferens kimiawi</vt:lpstr>
      <vt:lpstr>PowerPoint Presentation</vt:lpstr>
      <vt:lpstr>Konseling pasca operasi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Asus</dc:creator>
  <cp:lastModifiedBy>ASUS</cp:lastModifiedBy>
  <cp:revision>40</cp:revision>
  <dcterms:created xsi:type="dcterms:W3CDTF">2017-05-30T15:55:38Z</dcterms:created>
  <dcterms:modified xsi:type="dcterms:W3CDTF">2021-09-20T06:03:14Z</dcterms:modified>
</cp:coreProperties>
</file>