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75" r:id="rId6"/>
    <p:sldId id="277" r:id="rId7"/>
    <p:sldId id="265" r:id="rId8"/>
    <p:sldId id="266" r:id="rId9"/>
    <p:sldId id="267" r:id="rId10"/>
    <p:sldId id="268" r:id="rId11"/>
    <p:sldId id="269" r:id="rId12"/>
    <p:sldId id="270" r:id="rId13"/>
    <p:sldId id="271" r:id="rId14"/>
    <p:sldId id="272" r:id="rId15"/>
    <p:sldId id="273" r:id="rId16"/>
    <p:sldId id="274" r:id="rId17"/>
    <p:sldId id="263" r:id="rId18"/>
    <p:sldId id="264" r:id="rId19"/>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42" d="100"/>
          <a:sy n="42" d="100"/>
        </p:scale>
        <p:origin x="-67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73075"/>
            <a:ext cx="2038350" cy="5394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473075"/>
            <a:ext cx="5962650" cy="53943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accent2"/>
              </a:buClr>
              <a:buSzPct val="75000"/>
              <a:buFont typeface="Wingdings" panose="05000000000000000000" pitchFamily="2" charset="2"/>
              <a:buNone/>
              <a:defRPr/>
            </a:pPr>
            <a:endParaRPr kumimoji="0" 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1026" name="Group 2"/>
          <p:cNvGrpSpPr/>
          <p:nvPr/>
        </p:nvGrpSpPr>
        <p:grpSpPr>
          <a:xfrm>
            <a:off x="228600" y="228600"/>
            <a:ext cx="8686800" cy="5943600"/>
            <a:chOff x="144" y="144"/>
            <a:chExt cx="5472" cy="3744"/>
          </a:xfrm>
        </p:grpSpPr>
        <p:sp>
          <p:nvSpPr>
            <p:cNvPr id="1032" name="Rectangle 3"/>
            <p:cNvSpPr>
              <a:spLocks noChangeArrowheads="1"/>
            </p:cNvSpPr>
            <p:nvPr/>
          </p:nvSpPr>
          <p:spPr bwMode="auto">
            <a:xfrm>
              <a:off x="144" y="144"/>
              <a:ext cx="5472" cy="3744"/>
            </a:xfrm>
            <a:prstGeom prst="rect">
              <a:avLst/>
            </a:prstGeom>
            <a:solidFill>
              <a:schemeClr val="bg1"/>
            </a:solidFill>
            <a:ln w="44450">
              <a:solidFill>
                <a:schemeClr val="folHlink"/>
              </a:solidFill>
              <a:miter lim="800000"/>
            </a:ln>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d-ID"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033" name="Rectangle 4"/>
            <p:cNvSpPr>
              <a:spLocks noChangeArrowheads="1"/>
            </p:cNvSpPr>
            <p:nvPr/>
          </p:nvSpPr>
          <p:spPr bwMode="blackWhite">
            <a:xfrm>
              <a:off x="193" y="193"/>
              <a:ext cx="5373" cy="3635"/>
            </a:xfrm>
            <a:prstGeom prst="rect">
              <a:avLst/>
            </a:prstGeom>
            <a:solidFill>
              <a:schemeClr val="bg1"/>
            </a:solidFill>
            <a:ln w="9525">
              <a:solidFill>
                <a:schemeClr val="folHlink"/>
              </a:solidFill>
              <a:miter lim="800000"/>
            </a:ln>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id-ID" sz="24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1034" name="Line 5"/>
            <p:cNvSpPr>
              <a:spLocks noChangeShapeType="1"/>
            </p:cNvSpPr>
            <p:nvPr/>
          </p:nvSpPr>
          <p:spPr bwMode="auto">
            <a:xfrm>
              <a:off x="336" y="1092"/>
              <a:ext cx="5136" cy="0"/>
            </a:xfrm>
            <a:prstGeom prst="line">
              <a:avLst/>
            </a:prstGeom>
            <a:noFill/>
            <a:ln w="12700">
              <a:solidFill>
                <a:schemeClr val="accent2"/>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id-ID" sz="18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grpSp>
      <p:sp>
        <p:nvSpPr>
          <p:cNvPr id="1027" name="Rectangle 6"/>
          <p:cNvSpPr>
            <a:spLocks noGrp="1"/>
          </p:cNvSpPr>
          <p:nvPr>
            <p:ph type="title"/>
          </p:nvPr>
        </p:nvSpPr>
        <p:spPr>
          <a:xfrm>
            <a:off x="533400" y="473075"/>
            <a:ext cx="8153400" cy="1143000"/>
          </a:xfrm>
          <a:prstGeom prst="rect">
            <a:avLst/>
          </a:prstGeom>
          <a:noFill/>
          <a:ln w="9525">
            <a:noFill/>
          </a:ln>
        </p:spPr>
        <p:txBody>
          <a:bodyPr anchor="b"/>
          <a:p>
            <a:pPr lvl="0"/>
            <a:r>
              <a:rPr dirty="0"/>
              <a:t>Click to edit Master title style</a:t>
            </a:r>
            <a:endParaRPr dirty="0"/>
          </a:p>
        </p:txBody>
      </p:sp>
      <p:sp>
        <p:nvSpPr>
          <p:cNvPr id="1028" name="Rectangle 7"/>
          <p:cNvSpPr>
            <a:spLocks noGrp="1"/>
          </p:cNvSpPr>
          <p:nvPr>
            <p:ph type="body" idx="1"/>
          </p:nvPr>
        </p:nvSpPr>
        <p:spPr>
          <a:xfrm>
            <a:off x="533400" y="1828800"/>
            <a:ext cx="8153400" cy="4038600"/>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26632" name="Rectangle 8"/>
          <p:cNvSpPr>
            <a:spLocks noGrp="1" noChangeArrowheads="1"/>
          </p:cNvSpPr>
          <p:nvPr>
            <p:ph type="dt" sz="half" idx="2"/>
          </p:nvPr>
        </p:nvSpPr>
        <p:spPr bwMode="auto">
          <a:xfrm>
            <a:off x="533400" y="6248400"/>
            <a:ext cx="20574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0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6633" name="Rectangle 9"/>
          <p:cNvSpPr>
            <a:spLocks noGrp="1" noChangeArrowheads="1"/>
          </p:cNvSpPr>
          <p:nvPr>
            <p:ph type="ftr" sz="quarter" idx="3"/>
          </p:nvPr>
        </p:nvSpPr>
        <p:spPr bwMode="auto">
          <a:xfrm>
            <a:off x="3238500" y="6248400"/>
            <a:ext cx="2895600" cy="457200"/>
          </a:xfrm>
          <a:prstGeom prst="rect">
            <a:avLst/>
          </a:prstGeom>
          <a:noFill/>
          <a:ln w="9525">
            <a:noFill/>
            <a:miter lim="800000"/>
          </a:ln>
          <a:effectLst/>
        </p:spPr>
        <p:txBody>
          <a:bodyPr vert="horz" wrap="square" lIns="91440" tIns="45720" rIns="91440" bIns="45720" numCol="1" anchor="b" anchorCtr="0" compatLnSpc="1"/>
          <a:lstStyle>
            <a:lvl1pPr algn="ctr" eaLnBrk="1" hangingPunct="1">
              <a:defRPr sz="10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6634" name="Rectangle 10"/>
          <p:cNvSpPr>
            <a:spLocks noGrp="1" noChangeArrowheads="1"/>
          </p:cNvSpPr>
          <p:nvPr>
            <p:ph type="sldNum" sz="quarter" idx="4"/>
          </p:nvPr>
        </p:nvSpPr>
        <p:spPr bwMode="auto">
          <a:xfrm>
            <a:off x="6781800" y="6248400"/>
            <a:ext cx="1905000" cy="457200"/>
          </a:xfrm>
          <a:prstGeom prst="rect">
            <a:avLst/>
          </a:prstGeom>
          <a:noFill/>
          <a:ln w="9525">
            <a:noFill/>
            <a:miter lim="800000"/>
          </a:ln>
          <a:effectLst/>
        </p:spPr>
        <p:txBody>
          <a:bodyPr vert="horz" wrap="square" lIns="91440" tIns="45720" rIns="91440" bIns="45720" numCol="1" anchor="b" anchorCtr="0" compatLnSpc="1"/>
          <a:lstStyle>
            <a:lvl1pPr algn="r">
              <a:defRPr sz="1000"/>
            </a:lvl1pPr>
          </a:lstStyle>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lnSpc>
          <a:spcPct val="80000"/>
        </a:lnSpc>
        <a:spcBef>
          <a:spcPct val="0"/>
        </a:spcBef>
        <a:spcAft>
          <a:spcPct val="0"/>
        </a:spcAft>
        <a:defRPr sz="4400">
          <a:solidFill>
            <a:schemeClr val="tx2"/>
          </a:solidFill>
          <a:latin typeface="+mj-lt"/>
          <a:ea typeface="+mj-ea"/>
          <a:cs typeface="+mj-cs"/>
        </a:defRPr>
      </a:lvl1pPr>
      <a:lvl2pPr algn="l" rtl="0" eaLnBrk="0" fontAlgn="base" hangingPunct="0">
        <a:lnSpc>
          <a:spcPct val="80000"/>
        </a:lnSpc>
        <a:spcBef>
          <a:spcPct val="0"/>
        </a:spcBef>
        <a:spcAft>
          <a:spcPct val="0"/>
        </a:spcAft>
        <a:defRPr sz="4400">
          <a:solidFill>
            <a:schemeClr val="tx2"/>
          </a:solidFill>
          <a:latin typeface="Times New Roman" panose="02020603050405020304" pitchFamily="18" charset="0"/>
        </a:defRPr>
      </a:lvl2pPr>
      <a:lvl3pPr algn="l" rtl="0" eaLnBrk="0" fontAlgn="base" hangingPunct="0">
        <a:lnSpc>
          <a:spcPct val="80000"/>
        </a:lnSpc>
        <a:spcBef>
          <a:spcPct val="0"/>
        </a:spcBef>
        <a:spcAft>
          <a:spcPct val="0"/>
        </a:spcAft>
        <a:defRPr sz="4400">
          <a:solidFill>
            <a:schemeClr val="tx2"/>
          </a:solidFill>
          <a:latin typeface="Times New Roman" panose="02020603050405020304" pitchFamily="18" charset="0"/>
        </a:defRPr>
      </a:lvl3pPr>
      <a:lvl4pPr algn="l" rtl="0" eaLnBrk="0" fontAlgn="base" hangingPunct="0">
        <a:lnSpc>
          <a:spcPct val="80000"/>
        </a:lnSpc>
        <a:spcBef>
          <a:spcPct val="0"/>
        </a:spcBef>
        <a:spcAft>
          <a:spcPct val="0"/>
        </a:spcAft>
        <a:defRPr sz="4400">
          <a:solidFill>
            <a:schemeClr val="tx2"/>
          </a:solidFill>
          <a:latin typeface="Times New Roman" panose="02020603050405020304" pitchFamily="18" charset="0"/>
        </a:defRPr>
      </a:lvl4pPr>
      <a:lvl5pPr algn="l" rtl="0" eaLnBrk="0" fontAlgn="base" hangingPunct="0">
        <a:lnSpc>
          <a:spcPct val="80000"/>
        </a:lnSpc>
        <a:spcBef>
          <a:spcPct val="0"/>
        </a:spcBef>
        <a:spcAft>
          <a:spcPct val="0"/>
        </a:spcAft>
        <a:defRPr sz="4400">
          <a:solidFill>
            <a:schemeClr val="tx2"/>
          </a:solidFill>
          <a:latin typeface="Times New Roman" panose="02020603050405020304" pitchFamily="18" charset="0"/>
        </a:defRPr>
      </a:lvl5pPr>
      <a:lvl6pPr marL="457200" algn="l" rtl="0" fontAlgn="base">
        <a:lnSpc>
          <a:spcPct val="80000"/>
        </a:lnSpc>
        <a:spcBef>
          <a:spcPct val="0"/>
        </a:spcBef>
        <a:spcAft>
          <a:spcPct val="0"/>
        </a:spcAft>
        <a:defRPr sz="4400">
          <a:solidFill>
            <a:schemeClr val="tx2"/>
          </a:solidFill>
          <a:latin typeface="Times New Roman" panose="02020603050405020304" pitchFamily="18" charset="0"/>
        </a:defRPr>
      </a:lvl6pPr>
      <a:lvl7pPr marL="914400" algn="l" rtl="0" fontAlgn="base">
        <a:lnSpc>
          <a:spcPct val="80000"/>
        </a:lnSpc>
        <a:spcBef>
          <a:spcPct val="0"/>
        </a:spcBef>
        <a:spcAft>
          <a:spcPct val="0"/>
        </a:spcAft>
        <a:defRPr sz="4400">
          <a:solidFill>
            <a:schemeClr val="tx2"/>
          </a:solidFill>
          <a:latin typeface="Times New Roman" panose="02020603050405020304" pitchFamily="18" charset="0"/>
        </a:defRPr>
      </a:lvl7pPr>
      <a:lvl8pPr marL="1371600" algn="l" rtl="0" fontAlgn="base">
        <a:lnSpc>
          <a:spcPct val="80000"/>
        </a:lnSpc>
        <a:spcBef>
          <a:spcPct val="0"/>
        </a:spcBef>
        <a:spcAft>
          <a:spcPct val="0"/>
        </a:spcAft>
        <a:defRPr sz="4400">
          <a:solidFill>
            <a:schemeClr val="tx2"/>
          </a:solidFill>
          <a:latin typeface="Times New Roman" panose="02020603050405020304" pitchFamily="18" charset="0"/>
        </a:defRPr>
      </a:lvl8pPr>
      <a:lvl9pPr marL="1828800" algn="l" rtl="0" fontAlgn="base">
        <a:lnSpc>
          <a:spcPct val="80000"/>
        </a:lnSpc>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accent2"/>
        </a:buClr>
        <a:buSzPct val="75000"/>
        <a:buFont typeface="Wingdings" panose="05000000000000000000" pitchFamily="2" charset="2"/>
        <a:buChar char="n"/>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65000"/>
        <a:buFont typeface="Wingdings" panose="05000000000000000000"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5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Rectangle 2"/>
          <p:cNvSpPr>
            <a:spLocks noGrp="1"/>
          </p:cNvSpPr>
          <p:nvPr>
            <p:ph type="ctrTitle"/>
          </p:nvPr>
        </p:nvSpPr>
        <p:spPr>
          <a:ln/>
        </p:spPr>
        <p:txBody>
          <a:bodyPr vert="horz" wrap="square" lIns="91440" tIns="45720" rIns="91440" bIns="45720" anchor="b" anchorCtr="1"/>
          <a:p>
            <a:pPr eaLnBrk="1" hangingPunct="1">
              <a:buClrTx/>
              <a:buSzTx/>
              <a:buFontTx/>
            </a:pPr>
            <a:r>
              <a:rPr dirty="0">
                <a:latin typeface="+mj-lt"/>
                <a:ea typeface="+mj-ea"/>
                <a:cs typeface="+mj-cs"/>
              </a:rPr>
              <a:t>Epidemiologi Rabies</a:t>
            </a:r>
            <a:endParaRPr dirty="0">
              <a:latin typeface="+mj-lt"/>
              <a:ea typeface="+mj-ea"/>
              <a:cs typeface="+mj-cs"/>
            </a:endParaRPr>
          </a:p>
        </p:txBody>
      </p:sp>
      <p:sp>
        <p:nvSpPr>
          <p:cNvPr id="3075" name="Rectangle 3"/>
          <p:cNvSpPr>
            <a:spLocks noGrp="1"/>
          </p:cNvSpPr>
          <p:nvPr>
            <p:ph type="subTitle" idx="1"/>
          </p:nvPr>
        </p:nvSpPr>
        <p:spPr>
          <a:ln/>
        </p:spPr>
        <p:txBody>
          <a:bodyPr vert="horz" wrap="square" lIns="91440" tIns="45720" rIns="91440" bIns="45720" anchor="t"/>
          <a:p>
            <a:pPr eaLnBrk="1" hangingPunct="1">
              <a:buSzPct val="75000"/>
            </a:pPr>
            <a:r>
              <a:rPr lang="id-ID" altLang="x-none" dirty="0">
                <a:latin typeface="+mn-lt"/>
                <a:ea typeface="+mn-ea"/>
                <a:cs typeface="+mn-cs"/>
              </a:rPr>
              <a:t>STIKEs HTP</a:t>
            </a:r>
            <a:endParaRPr lang="id-ID" altLang="x-none" dirty="0">
              <a:latin typeface="+mn-lt"/>
              <a:ea typeface="+mn-ea"/>
              <a:cs typeface="+mn-cs"/>
            </a:endParaRPr>
          </a:p>
          <a:p>
            <a:pPr eaLnBrk="1" hangingPunct="1">
              <a:buSzPct val="75000"/>
            </a:pPr>
            <a:r>
              <a:rPr dirty="0">
                <a:latin typeface="+mn-lt"/>
                <a:ea typeface="+mn-ea"/>
                <a:cs typeface="+mn-cs"/>
              </a:rPr>
              <a:t> </a:t>
            </a:r>
            <a:endParaRPr dirty="0">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2"/>
          <p:cNvSpPr>
            <a:spLocks noGrp="1"/>
          </p:cNvSpPr>
          <p:nvPr>
            <p:ph type="title"/>
          </p:nvPr>
        </p:nvSpPr>
        <p:spPr>
          <a:ln/>
        </p:spPr>
        <p:txBody>
          <a:bodyPr vert="horz" wrap="square" lIns="91440" tIns="45720" rIns="91440" bIns="45720" anchor="b"/>
          <a:p>
            <a:pPr eaLnBrk="1" hangingPunct="1"/>
            <a:r>
              <a:rPr dirty="0"/>
              <a:t>PATOGENESA</a:t>
            </a:r>
            <a:endParaRPr dirty="0"/>
          </a:p>
        </p:txBody>
      </p:sp>
      <p:sp>
        <p:nvSpPr>
          <p:cNvPr id="12291" name="Rectangle 3"/>
          <p:cNvSpPr>
            <a:spLocks noGrp="1"/>
          </p:cNvSpPr>
          <p:nvPr>
            <p:ph idx="1"/>
          </p:nvPr>
        </p:nvSpPr>
        <p:spPr>
          <a:ln/>
        </p:spPr>
        <p:txBody>
          <a:bodyPr vert="horz" wrap="square" lIns="91440" tIns="45720" rIns="91440" bIns="45720" anchor="t"/>
          <a:p>
            <a:pPr eaLnBrk="1" hangingPunct="1">
              <a:lnSpc>
                <a:spcPct val="90000"/>
              </a:lnSpc>
            </a:pPr>
            <a:r>
              <a:rPr dirty="0"/>
              <a:t>Setelah memperbanyak diri dalam neuron-neuron sentral, virus kemudian kearah perifer dalam serabut saraf eferen dan pada saraf volunter maupun saraf otonom. Dengan demikian virus menyerang hampir tiap organ dan jaringan didalam tubuh, dan berkembang biak dalam jaringan- jaringannya, seperti kelenjar ludah, ginjal, dan sebagainya.</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2"/>
          <p:cNvSpPr>
            <a:spLocks noGrp="1"/>
          </p:cNvSpPr>
          <p:nvPr>
            <p:ph type="title"/>
          </p:nvPr>
        </p:nvSpPr>
        <p:spPr>
          <a:ln/>
        </p:spPr>
        <p:txBody>
          <a:bodyPr vert="horz" wrap="square" lIns="91440" tIns="45720" rIns="91440" bIns="45720" anchor="b"/>
          <a:p>
            <a:pPr eaLnBrk="1" hangingPunct="1"/>
            <a:r>
              <a:rPr dirty="0"/>
              <a:t>GEJALA</a:t>
            </a:r>
            <a:endParaRPr dirty="0"/>
          </a:p>
        </p:txBody>
      </p:sp>
      <p:sp>
        <p:nvSpPr>
          <p:cNvPr id="13315" name="Rectangle 3"/>
          <p:cNvSpPr>
            <a:spLocks noGrp="1"/>
          </p:cNvSpPr>
          <p:nvPr>
            <p:ph idx="1"/>
          </p:nvPr>
        </p:nvSpPr>
        <p:spPr>
          <a:ln/>
        </p:spPr>
        <p:txBody>
          <a:bodyPr vert="horz" wrap="square" lIns="91440" tIns="45720" rIns="91440" bIns="45720" anchor="t"/>
          <a:p>
            <a:pPr eaLnBrk="1" hangingPunct="1">
              <a:lnSpc>
                <a:spcPct val="90000"/>
              </a:lnSpc>
            </a:pPr>
            <a:r>
              <a:rPr sz="2700" dirty="0"/>
              <a:t>1. Stadium Prodromal </a:t>
            </a:r>
            <a:endParaRPr sz="2700" dirty="0"/>
          </a:p>
          <a:p>
            <a:pPr eaLnBrk="1" hangingPunct="1">
              <a:lnSpc>
                <a:spcPct val="90000"/>
              </a:lnSpc>
              <a:buNone/>
            </a:pPr>
            <a:r>
              <a:rPr sz="2700" dirty="0"/>
              <a:t>    Gejala-gejala awal berupa demam, malaise, mual dan rasa nyeri ditenggorokan selama beberapa hari.</a:t>
            </a:r>
            <a:endParaRPr sz="2700" dirty="0"/>
          </a:p>
          <a:p>
            <a:pPr eaLnBrk="1" hangingPunct="1">
              <a:lnSpc>
                <a:spcPct val="90000"/>
              </a:lnSpc>
            </a:pPr>
            <a:r>
              <a:rPr sz="2700" dirty="0"/>
              <a:t>2. Stadium Sensoris</a:t>
            </a:r>
            <a:endParaRPr sz="2700" dirty="0"/>
          </a:p>
          <a:p>
            <a:pPr eaLnBrk="1" hangingPunct="1">
              <a:lnSpc>
                <a:spcPct val="90000"/>
              </a:lnSpc>
              <a:buNone/>
            </a:pPr>
            <a:r>
              <a:rPr sz="2700" dirty="0"/>
              <a:t>	Penderita merasa nyeri, rasa panas disertai kesemutan pada tempat bekas luka. Kemudian </a:t>
            </a:r>
            <a:endParaRPr sz="2700" dirty="0"/>
          </a:p>
          <a:p>
            <a:pPr eaLnBrk="1" hangingPunct="1">
              <a:lnSpc>
                <a:spcPct val="90000"/>
              </a:lnSpc>
              <a:buNone/>
            </a:pPr>
            <a:r>
              <a:rPr sz="2700" dirty="0"/>
              <a:t>    disusul dengan gejala cemas, dan reaksi yang berlebihan terhadap rangsang sensorik.</a:t>
            </a:r>
            <a:endParaRPr sz="2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2"/>
          <p:cNvSpPr>
            <a:spLocks noGrp="1"/>
          </p:cNvSpPr>
          <p:nvPr>
            <p:ph type="title"/>
          </p:nvPr>
        </p:nvSpPr>
        <p:spPr>
          <a:ln/>
        </p:spPr>
        <p:txBody>
          <a:bodyPr vert="horz" wrap="square" lIns="91440" tIns="45720" rIns="91440" bIns="45720" anchor="b"/>
          <a:p>
            <a:pPr eaLnBrk="1" hangingPunct="1"/>
            <a:r>
              <a:rPr dirty="0"/>
              <a:t>GEJALA</a:t>
            </a:r>
            <a:endParaRPr dirty="0"/>
          </a:p>
        </p:txBody>
      </p:sp>
      <p:sp>
        <p:nvSpPr>
          <p:cNvPr id="14339" name="Rectangle 3"/>
          <p:cNvSpPr>
            <a:spLocks noGrp="1"/>
          </p:cNvSpPr>
          <p:nvPr>
            <p:ph idx="1"/>
          </p:nvPr>
        </p:nvSpPr>
        <p:spPr>
          <a:ln/>
        </p:spPr>
        <p:txBody>
          <a:bodyPr vert="horz" wrap="square" lIns="91440" tIns="45720" rIns="91440" bIns="45720" anchor="t"/>
          <a:p>
            <a:pPr eaLnBrk="1" hangingPunct="1">
              <a:lnSpc>
                <a:spcPct val="80000"/>
              </a:lnSpc>
            </a:pPr>
            <a:r>
              <a:rPr sz="1600" dirty="0"/>
              <a:t>3. Stadium Eksitasi</a:t>
            </a:r>
            <a:endParaRPr sz="1600" dirty="0"/>
          </a:p>
          <a:p>
            <a:pPr eaLnBrk="1" hangingPunct="1">
              <a:lnSpc>
                <a:spcPct val="80000"/>
              </a:lnSpc>
            </a:pPr>
            <a:r>
              <a:rPr sz="1600" dirty="0"/>
              <a:t>Tonus otot-otot dan aktivitas simpatik menjadi meninggi dengan gejala hiperhidrosis,</a:t>
            </a:r>
            <a:endParaRPr sz="1600" dirty="0"/>
          </a:p>
          <a:p>
            <a:pPr eaLnBrk="1" hangingPunct="1">
              <a:lnSpc>
                <a:spcPct val="80000"/>
              </a:lnSpc>
            </a:pPr>
            <a:r>
              <a:rPr sz="1600" dirty="0"/>
              <a:t>hipersalivasi, hiperlakrimasi dan pupil dilatasi. Bersamaan dengan stadium eksitasi ini penyakit mencapai puncaknya, yang sangat khas pada stadium ini ialah adanya macam-macam fobi, yang sangat terkenal diantaranya ialah  hidrofobi.</a:t>
            </a:r>
            <a:endParaRPr sz="1600" dirty="0"/>
          </a:p>
          <a:p>
            <a:pPr eaLnBrk="1" hangingPunct="1">
              <a:lnSpc>
                <a:spcPct val="80000"/>
              </a:lnSpc>
            </a:pPr>
            <a:r>
              <a:rPr sz="1600" dirty="0"/>
              <a:t>Kontraksi otot-otot Faring dan otot-otot pernapasan dapat pula ditimbulkan oleh rangsang sensorik seperti meniupkan udara kemuka penderita atau dengan menjatuhkan sinar kemata atau dengan menepuk tangan didekat telinga penderita. </a:t>
            </a:r>
            <a:endParaRPr sz="1600" b="1" dirty="0"/>
          </a:p>
          <a:p>
            <a:pPr eaLnBrk="1" hangingPunct="1">
              <a:lnSpc>
                <a:spcPct val="80000"/>
              </a:lnSpc>
            </a:pPr>
            <a:r>
              <a:rPr sz="1600" dirty="0"/>
              <a:t>Pada stadium ini dapat terjadi apnoe, sianosis, konvulsa da tahikardi. Tindak-tanduk penderita tidak rasional kadang-kadang maniakal disertai dengan saat-saat responsif.</a:t>
            </a:r>
            <a:endParaRPr sz="1600" dirty="0"/>
          </a:p>
          <a:p>
            <a:pPr eaLnBrk="1" hangingPunct="1">
              <a:lnSpc>
                <a:spcPct val="80000"/>
              </a:lnSpc>
            </a:pPr>
            <a:r>
              <a:rPr sz="1600" dirty="0"/>
              <a:t>Gejala-gejala eksitasi ini dapat terus berlangsung sampai penderita meninggal, tetapi pada saat dekat kematian justru lebih sering terjadi otot-otot melemah, hingga terjadi paresis flaksid otot-otot.</a:t>
            </a:r>
            <a:endParaRPr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Rectangle 2"/>
          <p:cNvSpPr>
            <a:spLocks noGrp="1"/>
          </p:cNvSpPr>
          <p:nvPr>
            <p:ph type="title"/>
          </p:nvPr>
        </p:nvSpPr>
        <p:spPr>
          <a:ln/>
        </p:spPr>
        <p:txBody>
          <a:bodyPr vert="horz" wrap="square" lIns="91440" tIns="45720" rIns="91440" bIns="45720" anchor="b"/>
          <a:p>
            <a:pPr eaLnBrk="1" hangingPunct="1"/>
            <a:r>
              <a:rPr dirty="0"/>
              <a:t>GEJALA</a:t>
            </a:r>
            <a:endParaRPr dirty="0"/>
          </a:p>
        </p:txBody>
      </p:sp>
      <p:sp>
        <p:nvSpPr>
          <p:cNvPr id="15363" name="Rectangle 3"/>
          <p:cNvSpPr>
            <a:spLocks noGrp="1"/>
          </p:cNvSpPr>
          <p:nvPr>
            <p:ph idx="1"/>
          </p:nvPr>
        </p:nvSpPr>
        <p:spPr>
          <a:ln/>
        </p:spPr>
        <p:txBody>
          <a:bodyPr vert="horz" wrap="square" lIns="91440" tIns="45720" rIns="91440" bIns="45720" anchor="t"/>
          <a:p>
            <a:pPr eaLnBrk="1" hangingPunct="1">
              <a:lnSpc>
                <a:spcPct val="90000"/>
              </a:lnSpc>
            </a:pPr>
            <a:r>
              <a:rPr sz="2200" dirty="0"/>
              <a:t>4. Stadium Paralis</a:t>
            </a:r>
            <a:endParaRPr sz="2200" dirty="0"/>
          </a:p>
          <a:p>
            <a:pPr eaLnBrk="1" hangingPunct="1">
              <a:lnSpc>
                <a:spcPct val="90000"/>
              </a:lnSpc>
            </a:pPr>
            <a:r>
              <a:rPr sz="2200" dirty="0"/>
              <a:t>Sebagian besar penderita </a:t>
            </a:r>
            <a:r>
              <a:rPr sz="2200" b="1" dirty="0"/>
              <a:t>rabies</a:t>
            </a:r>
            <a:r>
              <a:rPr sz="2200" dirty="0"/>
              <a:t> meninggal dalam stadium eksitasi Kadang-kadang ditemukan juga kasus tanpa gejala-gejala eksitasi, melainkan paresis otot-otot yang bersifat progresif. Hal ini karena gangguan sumsum tulang belakang, yang memperlihatkan gejala paresis otot-otot pernafasan.Serum neutralizing antibody pada kasus yang tidak divaksinasi tidak akan terbentuk sampai hari ke vaksin anti tetanus, anti biotik untuk mencegah infeksi dan pemberian analgetikTerhadap luka resiko tinggi, selain VAR juga diberi SAR. </a:t>
            </a:r>
            <a:endParaRPr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2"/>
          <p:cNvSpPr>
            <a:spLocks noGrp="1"/>
          </p:cNvSpPr>
          <p:nvPr>
            <p:ph type="title"/>
          </p:nvPr>
        </p:nvSpPr>
        <p:spPr>
          <a:ln/>
        </p:spPr>
        <p:txBody>
          <a:bodyPr vert="horz" wrap="square" lIns="91440" tIns="45720" rIns="91440" bIns="45720" anchor="b"/>
          <a:p>
            <a:pPr eaLnBrk="1" hangingPunct="1"/>
            <a:r>
              <a:rPr sz="4000" b="1" dirty="0"/>
              <a:t>PENANGANAN LUKA GIGITAN</a:t>
            </a:r>
            <a:br>
              <a:rPr sz="4000" b="1" dirty="0"/>
            </a:br>
            <a:r>
              <a:rPr sz="4000" b="1" dirty="0"/>
              <a:t>HEWAN MENULAR RABIES</a:t>
            </a:r>
            <a:endParaRPr sz="4000" b="1" dirty="0"/>
          </a:p>
        </p:txBody>
      </p:sp>
      <p:sp>
        <p:nvSpPr>
          <p:cNvPr id="16387" name="Rectangle 3"/>
          <p:cNvSpPr>
            <a:spLocks noGrp="1"/>
          </p:cNvSpPr>
          <p:nvPr>
            <p:ph idx="1"/>
          </p:nvPr>
        </p:nvSpPr>
        <p:spPr>
          <a:ln/>
        </p:spPr>
        <p:txBody>
          <a:bodyPr vert="horz" wrap="square" lIns="91440" tIns="45720" rIns="91440" bIns="45720" anchor="t"/>
          <a:p>
            <a:pPr eaLnBrk="1" hangingPunct="1"/>
            <a:endParaRPr sz="2700" dirty="0"/>
          </a:p>
          <a:p>
            <a:pPr eaLnBrk="1" hangingPunct="1"/>
            <a:r>
              <a:rPr sz="2700" dirty="0"/>
              <a:t>Setiap ada kasus gigitan hewan menular </a:t>
            </a:r>
            <a:r>
              <a:rPr sz="2700" b="1" dirty="0"/>
              <a:t>rabies</a:t>
            </a:r>
            <a:r>
              <a:rPr sz="2700" dirty="0"/>
              <a:t> harus ditangani dengan cepat dan sesegera </a:t>
            </a:r>
            <a:endParaRPr sz="2700" dirty="0"/>
          </a:p>
          <a:p>
            <a:pPr eaLnBrk="1" hangingPunct="1"/>
            <a:r>
              <a:rPr sz="2700" dirty="0"/>
              <a:t>mungkin. Untuk mengurangi/mematikan virus </a:t>
            </a:r>
            <a:r>
              <a:rPr sz="2700" b="1" dirty="0"/>
              <a:t>rabies</a:t>
            </a:r>
            <a:r>
              <a:rPr sz="2700" dirty="0"/>
              <a:t> yang masuk pada luka gigitan, usaha yang paling efektif ialah mencuci luka gigitan dengan air (sebaiknya air mengalir) dan sabun atau diteregent selama 10-15 menit, kemudian diberi antiseptik (alkohol 70 %, betadine, obat merah </a:t>
            </a:r>
            <a:endParaRPr sz="2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2"/>
          <p:cNvSpPr>
            <a:spLocks noGrp="1"/>
          </p:cNvSpPr>
          <p:nvPr>
            <p:ph type="title"/>
          </p:nvPr>
        </p:nvSpPr>
        <p:spPr>
          <a:ln/>
        </p:spPr>
        <p:txBody>
          <a:bodyPr vert="horz" wrap="square" lIns="91440" tIns="45720" rIns="91440" bIns="45720" anchor="b"/>
          <a:p>
            <a:pPr eaLnBrk="1" hangingPunct="1"/>
            <a:endParaRPr lang="id-ID" altLang="x-none" dirty="0"/>
          </a:p>
        </p:txBody>
      </p:sp>
      <p:sp>
        <p:nvSpPr>
          <p:cNvPr id="17411" name="Rectangle 3"/>
          <p:cNvSpPr>
            <a:spLocks noGrp="1"/>
          </p:cNvSpPr>
          <p:nvPr>
            <p:ph idx="1"/>
          </p:nvPr>
        </p:nvSpPr>
        <p:spPr>
          <a:ln/>
        </p:spPr>
        <p:txBody>
          <a:bodyPr vert="horz" wrap="square" lIns="91440" tIns="45720" rIns="91440" bIns="45720" anchor="t"/>
          <a:p>
            <a:pPr eaLnBrk="1" hangingPunct="1">
              <a:lnSpc>
                <a:spcPct val="80000"/>
              </a:lnSpc>
            </a:pPr>
            <a:r>
              <a:rPr sz="2700" dirty="0"/>
              <a:t>Luka gigitan tidak dibenarkan untuk dijahit, kecuali jahitan situasi. Bila memang perlu sekali  untuk dijahit (jahitannya jahitan situasi), maka diberi Serum Anti </a:t>
            </a:r>
            <a:r>
              <a:rPr sz="2700" b="1" dirty="0"/>
              <a:t>Rabies</a:t>
            </a:r>
            <a:r>
              <a:rPr sz="2700" dirty="0"/>
              <a:t> (SAR) sesuai dengan dosis, yang disuntikan secara infiltrasi di sekitar luka sebanyak mungkin dan sisanya disuntikan secara intra muskuler. </a:t>
            </a:r>
            <a:endParaRPr sz="2700" dirty="0"/>
          </a:p>
          <a:p>
            <a:pPr eaLnBrk="1" hangingPunct="1">
              <a:lnSpc>
                <a:spcPct val="80000"/>
              </a:lnSpc>
            </a:pPr>
            <a:r>
              <a:rPr sz="2700" dirty="0"/>
              <a:t>Disamping itu harus dipertimbangkan perlu tidaknya pemberian serum/ vaksin anti tetanus, anti biotik untuk mencegah infeksi dan pemberian analgetik</a:t>
            </a:r>
            <a:endParaRPr sz="2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Rectangle 2"/>
          <p:cNvSpPr>
            <a:spLocks noGrp="1"/>
          </p:cNvSpPr>
          <p:nvPr>
            <p:ph type="title"/>
          </p:nvPr>
        </p:nvSpPr>
        <p:spPr>
          <a:ln/>
        </p:spPr>
        <p:txBody>
          <a:bodyPr vert="horz" wrap="square" lIns="91440" tIns="45720" rIns="91440" bIns="45720" anchor="b"/>
          <a:p>
            <a:pPr eaLnBrk="1" hangingPunct="1"/>
            <a:r>
              <a:rPr lang="sv-SE" altLang="x-none" sz="4000" b="1" dirty="0"/>
              <a:t>PENCEGAHAN DAN PEMBERANTASAN RABIES</a:t>
            </a:r>
            <a:endParaRPr sz="4000" dirty="0"/>
          </a:p>
        </p:txBody>
      </p:sp>
      <p:sp>
        <p:nvSpPr>
          <p:cNvPr id="18435" name="Rectangle 3"/>
          <p:cNvSpPr>
            <a:spLocks noGrp="1"/>
          </p:cNvSpPr>
          <p:nvPr>
            <p:ph idx="1"/>
          </p:nvPr>
        </p:nvSpPr>
        <p:spPr>
          <a:ln/>
        </p:spPr>
        <p:txBody>
          <a:bodyPr vert="horz" wrap="square" lIns="91440" tIns="45720" rIns="91440" bIns="45720" anchor="t"/>
          <a:p>
            <a:pPr eaLnBrk="1" hangingPunct="1"/>
            <a:r>
              <a:rPr lang="sv-SE" altLang="x-none" sz="2700" dirty="0"/>
              <a:t>Hindari kejadian penggigitan</a:t>
            </a:r>
            <a:endParaRPr lang="sv-SE" altLang="x-none" sz="2700" dirty="0"/>
          </a:p>
          <a:p>
            <a:pPr eaLnBrk="1" hangingPunct="1"/>
            <a:r>
              <a:rPr lang="sv-SE" altLang="x-none" sz="2700" dirty="0"/>
              <a:t>· Pintu pagar tertuliskan AWAS ANJING GALAK</a:t>
            </a:r>
            <a:endParaRPr lang="sv-SE" altLang="x-none" sz="2700" dirty="0"/>
          </a:p>
          <a:p>
            <a:pPr eaLnBrk="1" hangingPunct="1"/>
            <a:r>
              <a:rPr lang="sv-SE" altLang="x-none" sz="2700" dirty="0"/>
              <a:t>· Anjing dirantai ± 2 meter jika rumah tidak berpagar</a:t>
            </a:r>
            <a:endParaRPr lang="sv-SE" altLang="x-none" sz="2700" dirty="0"/>
          </a:p>
          <a:p>
            <a:pPr eaLnBrk="1" hangingPunct="1"/>
            <a:r>
              <a:rPr lang="sv-SE" altLang="x-none" sz="2700" dirty="0"/>
              <a:t>· Anjing dibrongsong terutama jika dibawa keluar rumah</a:t>
            </a:r>
            <a:endParaRPr lang="sv-SE" altLang="x-none" sz="2700" dirty="0"/>
          </a:p>
          <a:p>
            <a:pPr eaLnBrk="1" hangingPunct="1"/>
            <a:r>
              <a:rPr lang="sv-SE" altLang="x-none" sz="2700" dirty="0"/>
              <a:t>Vaksinasi rabies pada anjing, kucing, kera/ monyet  peliharaan secara teratur setiap tahun</a:t>
            </a:r>
            <a:endParaRPr sz="2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Rectangle 2"/>
          <p:cNvSpPr>
            <a:spLocks noGrp="1"/>
          </p:cNvSpPr>
          <p:nvPr>
            <p:ph type="title"/>
          </p:nvPr>
        </p:nvSpPr>
        <p:spPr>
          <a:ln/>
        </p:spPr>
        <p:txBody>
          <a:bodyPr vert="horz" wrap="square" lIns="91440" tIns="45720" rIns="91440" bIns="45720" anchor="b"/>
          <a:p>
            <a:pPr eaLnBrk="1" hangingPunct="1"/>
            <a:r>
              <a:rPr lang="sv-SE" altLang="x-none" sz="4000" b="1" dirty="0"/>
              <a:t>PENCEGAHAN DAN PEMBERANTASAN RABIES</a:t>
            </a:r>
            <a:endParaRPr sz="4000" b="1" dirty="0"/>
          </a:p>
        </p:txBody>
      </p:sp>
      <p:sp>
        <p:nvSpPr>
          <p:cNvPr id="19459" name="Rectangle 3"/>
          <p:cNvSpPr>
            <a:spLocks noGrp="1"/>
          </p:cNvSpPr>
          <p:nvPr>
            <p:ph idx="1"/>
          </p:nvPr>
        </p:nvSpPr>
        <p:spPr>
          <a:ln/>
        </p:spPr>
        <p:txBody>
          <a:bodyPr vert="horz" wrap="square" lIns="91440" tIns="45720" rIns="91440" bIns="45720" anchor="t"/>
          <a:p>
            <a:pPr eaLnBrk="1" hangingPunct="1">
              <a:lnSpc>
                <a:spcPct val="90000"/>
              </a:lnSpc>
            </a:pPr>
            <a:r>
              <a:rPr lang="sv-SE" altLang="x-none" dirty="0"/>
              <a:t>Memberantas, memusnakan atau eliminasi anjing liar atau yang berkeliaran dengan menggunakan umpan, misalnya bakso atau ikan, yang diberi racun. Kegiatan ini dilakukan oleh petugas berwenang. </a:t>
            </a:r>
            <a:endParaRPr lang="sv-SE" altLang="x-none" dirty="0"/>
          </a:p>
          <a:p>
            <a:pPr eaLnBrk="1" hangingPunct="1">
              <a:lnSpc>
                <a:spcPct val="90000"/>
              </a:lnSpc>
            </a:pPr>
            <a:r>
              <a:rPr lang="sv-SE" altLang="x-none" dirty="0"/>
              <a:t>Dilakukan penangkapan ajing liar/berkeliaran ditempat umum selanjutnya dilakukan pembunuhan.</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3"/>
          <p:cNvSpPr>
            <a:spLocks noGrp="1"/>
          </p:cNvSpPr>
          <p:nvPr>
            <p:ph idx="1"/>
          </p:nvPr>
        </p:nvSpPr>
        <p:spPr>
          <a:ln/>
        </p:spPr>
        <p:txBody>
          <a:bodyPr vert="horz" wrap="square" lIns="91440" tIns="45720" rIns="91440" bIns="45720" anchor="t"/>
          <a:p>
            <a:pPr eaLnBrk="1" hangingPunct="1"/>
            <a:r>
              <a:rPr lang="sv-SE" altLang="x-none" dirty="0"/>
              <a:t>Rabies atau penyakit anjing gila adalah penyakit hewan menular yang disebabkan oleh virus, bersifat akut serta menyerang susunan syaraf pusat hewan berdarah panas dan manusia.</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3"/>
          <p:cNvSpPr>
            <a:spLocks noGrp="1"/>
          </p:cNvSpPr>
          <p:nvPr>
            <p:ph idx="1"/>
          </p:nvPr>
        </p:nvSpPr>
        <p:spPr>
          <a:ln/>
        </p:spPr>
        <p:txBody>
          <a:bodyPr vert="horz" wrap="square" lIns="91440" tIns="45720" rIns="91440" bIns="45720" anchor="t"/>
          <a:p>
            <a:pPr eaLnBrk="1" hangingPunct="1"/>
            <a:r>
              <a:rPr lang="sv-SE" altLang="x-none" dirty="0"/>
              <a:t>Rabies bersifat zoonosa artinya penyakit tersebut dapat menular dari hewan ke manusia </a:t>
            </a:r>
            <a:endParaRPr lang="sv-SE" altLang="x-none" dirty="0"/>
          </a:p>
          <a:p>
            <a:pPr eaLnBrk="1" hangingPunct="1"/>
            <a:r>
              <a:rPr lang="sv-SE" altLang="x-none" dirty="0"/>
              <a:t>Rabies sangat berbahaya. Rabies belum ada obatnya. Apabila gejala klinis sudah timbul, selalu diikuti dengan kematian, baik pada hewan maupun manusia.</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Rectangle 2"/>
          <p:cNvSpPr>
            <a:spLocks noGrp="1"/>
          </p:cNvSpPr>
          <p:nvPr>
            <p:ph idx="1"/>
          </p:nvPr>
        </p:nvSpPr>
        <p:spPr>
          <a:ln/>
        </p:spPr>
        <p:txBody>
          <a:bodyPr vert="horz" wrap="square" lIns="91440" tIns="45720" rIns="91440" bIns="45720" anchor="t"/>
          <a:p>
            <a:pPr eaLnBrk="1" hangingPunct="1"/>
            <a:r>
              <a:rPr lang="sv-SE" altLang="x-none" dirty="0"/>
              <a:t>Semua hewan berdarah panas dapat menularkan rabies. Anjing, kucing dan kera/monyet di Indonesia berpotensi menularkan rabies kepada manusia. Lebih dari 90% kasus rabies pada manusia ditularkan oleh anjing. Oleh karena itu anjing menjadi objek utama kegiatan pemberantasan rabies.</a:t>
            </a:r>
            <a:r>
              <a:rPr dirty="0"/>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2"/>
          <p:cNvSpPr>
            <a:spLocks noGrp="1"/>
          </p:cNvSpPr>
          <p:nvPr>
            <p:ph idx="1"/>
          </p:nvPr>
        </p:nvSpPr>
        <p:spPr>
          <a:ln/>
        </p:spPr>
        <p:txBody>
          <a:bodyPr vert="horz" wrap="square" lIns="91440" tIns="45720" rIns="91440" bIns="45720" anchor="t"/>
          <a:p>
            <a:pPr eaLnBrk="1" hangingPunct="1"/>
            <a:r>
              <a:rPr lang="sv-SE" altLang="x-none" dirty="0"/>
              <a:t>Virus rabies masuk ke dalam tubuh manusia atau hewan melalui:</a:t>
            </a:r>
            <a:endParaRPr lang="sv-SE" altLang="x-none" dirty="0"/>
          </a:p>
          <a:p>
            <a:pPr lvl="1" eaLnBrk="1" hangingPunct="1"/>
            <a:r>
              <a:rPr lang="sv-SE" altLang="x-none" dirty="0"/>
              <a:t>Luka gigitan hewan penderita rabies </a:t>
            </a:r>
            <a:endParaRPr lang="sv-SE" altLang="x-none" dirty="0"/>
          </a:p>
          <a:p>
            <a:pPr lvl="1" eaLnBrk="1" hangingPunct="1"/>
            <a:r>
              <a:rPr lang="sv-SE" altLang="x-none" dirty="0"/>
              <a:t>Luka yang terkena air liur hewan atau manusia penderita rabies</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2"/>
          <p:cNvSpPr>
            <a:spLocks noGrp="1"/>
          </p:cNvSpPr>
          <p:nvPr>
            <p:ph type="title"/>
          </p:nvPr>
        </p:nvSpPr>
        <p:spPr>
          <a:ln/>
        </p:spPr>
        <p:txBody>
          <a:bodyPr vert="horz" wrap="square" lIns="91440" tIns="45720" rIns="91440" bIns="45720" anchor="b"/>
          <a:p>
            <a:pPr eaLnBrk="1" hangingPunct="1"/>
            <a:r>
              <a:rPr dirty="0"/>
              <a:t>EPIDEMIOLOGI</a:t>
            </a:r>
            <a:endParaRPr dirty="0"/>
          </a:p>
        </p:txBody>
      </p:sp>
      <p:sp>
        <p:nvSpPr>
          <p:cNvPr id="8195" name="Rectangle 3"/>
          <p:cNvSpPr>
            <a:spLocks noGrp="1"/>
          </p:cNvSpPr>
          <p:nvPr>
            <p:ph idx="1"/>
          </p:nvPr>
        </p:nvSpPr>
        <p:spPr>
          <a:ln/>
        </p:spPr>
        <p:txBody>
          <a:bodyPr vert="horz" wrap="square" lIns="91440" tIns="45720" rIns="91440" bIns="45720" anchor="t"/>
          <a:p>
            <a:pPr eaLnBrk="1" hangingPunct="1"/>
            <a:r>
              <a:rPr sz="2700" b="1" dirty="0"/>
              <a:t>Rabies</a:t>
            </a:r>
            <a:r>
              <a:rPr sz="2700" dirty="0"/>
              <a:t> (penyakit anjing gila) merupakan penyakit zoonosa yang terpenting di Indonesia karena penyakit tersebut tersebar luas di 18 Propinsi, dengan jumlah kasus gigitan yang cukup tinggi setiap tahunnya (16.000 kasus gigitan), serta belum diketemukan obat/cara pengobatan untuk penderita </a:t>
            </a:r>
            <a:r>
              <a:rPr sz="2700" b="1" dirty="0"/>
              <a:t>rabies</a:t>
            </a:r>
            <a:r>
              <a:rPr sz="2700" dirty="0"/>
              <a:t> sesingga selalu diakhiri dengan kematian pada hampir semua penderita </a:t>
            </a:r>
            <a:r>
              <a:rPr sz="2700" b="1" dirty="0"/>
              <a:t>rabies</a:t>
            </a:r>
            <a:r>
              <a:rPr sz="2700" dirty="0"/>
              <a:t> baik manusia maupun pada hewan.</a:t>
            </a:r>
            <a:endParaRPr sz="2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2"/>
          <p:cNvSpPr>
            <a:spLocks noGrp="1"/>
          </p:cNvSpPr>
          <p:nvPr>
            <p:ph type="title"/>
          </p:nvPr>
        </p:nvSpPr>
        <p:spPr>
          <a:ln/>
        </p:spPr>
        <p:txBody>
          <a:bodyPr vert="horz" wrap="square" lIns="91440" tIns="45720" rIns="91440" bIns="45720" anchor="b"/>
          <a:p>
            <a:pPr eaLnBrk="1" hangingPunct="1"/>
            <a:r>
              <a:rPr dirty="0"/>
              <a:t>EPIDEMIOLOGI</a:t>
            </a:r>
            <a:endParaRPr dirty="0"/>
          </a:p>
        </p:txBody>
      </p:sp>
      <p:sp>
        <p:nvSpPr>
          <p:cNvPr id="9219" name="Rectangle 3"/>
          <p:cNvSpPr>
            <a:spLocks noGrp="1"/>
          </p:cNvSpPr>
          <p:nvPr>
            <p:ph idx="1"/>
          </p:nvPr>
        </p:nvSpPr>
        <p:spPr>
          <a:ln/>
        </p:spPr>
        <p:txBody>
          <a:bodyPr vert="horz" wrap="square" lIns="91440" tIns="45720" rIns="91440" bIns="45720" anchor="t"/>
          <a:p>
            <a:pPr eaLnBrk="1" hangingPunct="1">
              <a:lnSpc>
                <a:spcPct val="90000"/>
              </a:lnSpc>
            </a:pPr>
            <a:r>
              <a:rPr sz="2700" dirty="0"/>
              <a:t>Sampai kini hanya 5 Propinsi di Indonesia bebas historis </a:t>
            </a:r>
            <a:r>
              <a:rPr sz="2700" b="1" dirty="0"/>
              <a:t>rabies</a:t>
            </a:r>
            <a:r>
              <a:rPr sz="2700" dirty="0"/>
              <a:t>, yaitu Kalimantan Barat, Bali, Nusa Tenggara Barat, Maluku dan Irian Jaya. Sejak tahun 1994 propinsi yang tadinya endemis </a:t>
            </a:r>
            <a:r>
              <a:rPr sz="2700" b="1" dirty="0"/>
              <a:t>rabies</a:t>
            </a:r>
            <a:r>
              <a:rPr sz="2700" dirty="0"/>
              <a:t>, telah dibebaskan dari </a:t>
            </a:r>
            <a:r>
              <a:rPr sz="2700" b="1" dirty="0"/>
              <a:t>rabies</a:t>
            </a:r>
            <a:r>
              <a:rPr sz="2700" dirty="0"/>
              <a:t> pada anusia pada hewan yaitu di Jawa Timur, Jawa Tengah dan D.I Yogyakarta sampai saat ini ada 18 propinsi yang belum bebas kasus </a:t>
            </a:r>
            <a:r>
              <a:rPr sz="2700" b="1" dirty="0"/>
              <a:t>rabies</a:t>
            </a:r>
            <a:r>
              <a:rPr sz="2700" dirty="0"/>
              <a:t>. </a:t>
            </a:r>
            <a:endParaRPr sz="2700" dirty="0"/>
          </a:p>
          <a:p>
            <a:pPr eaLnBrk="1" hangingPunct="1">
              <a:lnSpc>
                <a:spcPct val="90000"/>
              </a:lnSpc>
            </a:pPr>
            <a:r>
              <a:rPr sz="2700" dirty="0"/>
              <a:t>Pada tahun 1998 terjadi outbreak di Kab. Flores Timur, Prop. NTT</a:t>
            </a:r>
            <a:endParaRPr sz="2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2"/>
          <p:cNvSpPr>
            <a:spLocks noGrp="1"/>
          </p:cNvSpPr>
          <p:nvPr>
            <p:ph type="title"/>
          </p:nvPr>
        </p:nvSpPr>
        <p:spPr>
          <a:ln/>
        </p:spPr>
        <p:txBody>
          <a:bodyPr vert="horz" wrap="square" lIns="91440" tIns="45720" rIns="91440" bIns="45720" anchor="b"/>
          <a:p>
            <a:pPr eaLnBrk="1" hangingPunct="1"/>
            <a:r>
              <a:rPr dirty="0"/>
              <a:t>EPIDEMIOLOGI</a:t>
            </a:r>
            <a:endParaRPr dirty="0"/>
          </a:p>
        </p:txBody>
      </p:sp>
      <p:sp>
        <p:nvSpPr>
          <p:cNvPr id="10243" name="Rectangle 3"/>
          <p:cNvSpPr>
            <a:spLocks noGrp="1"/>
          </p:cNvSpPr>
          <p:nvPr>
            <p:ph idx="1"/>
          </p:nvPr>
        </p:nvSpPr>
        <p:spPr>
          <a:ln/>
        </p:spPr>
        <p:txBody>
          <a:bodyPr vert="horz" wrap="square" lIns="91440" tIns="45720" rIns="91440" bIns="45720" anchor="t"/>
          <a:p>
            <a:pPr eaLnBrk="1" hangingPunct="1">
              <a:lnSpc>
                <a:spcPct val="90000"/>
              </a:lnSpc>
            </a:pPr>
            <a:r>
              <a:rPr sz="2700" dirty="0"/>
              <a:t>Jumlah rata-rata pertahun kasus gigitan pada manusia oleh hewan penular </a:t>
            </a:r>
            <a:r>
              <a:rPr sz="2700" b="1" dirty="0"/>
              <a:t>rabies</a:t>
            </a:r>
            <a:r>
              <a:rPr sz="2700" dirty="0"/>
              <a:t> tiga tahun terakhir (1995-1997) 15.000 kasus, diantaranya 8.550 (57 %) divaksinasi anti </a:t>
            </a:r>
            <a:r>
              <a:rPr sz="2700" b="1" dirty="0"/>
              <a:t>rabies</a:t>
            </a:r>
            <a:r>
              <a:rPr sz="2700" dirty="0"/>
              <a:t> (VAR) dan 662 (1,5%) diberikan kombinasi VAR dan SAR (serum anti </a:t>
            </a:r>
            <a:r>
              <a:rPr sz="2700" b="1" dirty="0"/>
              <a:t>rabies</a:t>
            </a:r>
            <a:r>
              <a:rPr sz="2700" dirty="0"/>
              <a:t>). Selama tiga tahun ( 1995- 1997). Ditemukan rata-rata pertahun 59 kasus </a:t>
            </a:r>
            <a:r>
              <a:rPr sz="2700" b="1" dirty="0"/>
              <a:t>rabies</a:t>
            </a:r>
            <a:r>
              <a:rPr sz="2700" dirty="0"/>
              <a:t> pada manusia, seangkan 22,44 spesimen dari hewan yang diperiksa, 1327 (59%) menunjukkan positif </a:t>
            </a:r>
            <a:r>
              <a:rPr sz="2700" b="1" dirty="0"/>
              <a:t>rabies</a:t>
            </a:r>
            <a:r>
              <a:rPr sz="2700" dirty="0"/>
              <a:t>.</a:t>
            </a:r>
            <a:endParaRPr sz="2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Rectangle 2"/>
          <p:cNvSpPr>
            <a:spLocks noGrp="1"/>
          </p:cNvSpPr>
          <p:nvPr>
            <p:ph type="title"/>
          </p:nvPr>
        </p:nvSpPr>
        <p:spPr>
          <a:ln/>
        </p:spPr>
        <p:txBody>
          <a:bodyPr vert="horz" wrap="square" lIns="91440" tIns="45720" rIns="91440" bIns="45720" anchor="b"/>
          <a:p>
            <a:pPr eaLnBrk="1" hangingPunct="1"/>
            <a:r>
              <a:rPr dirty="0"/>
              <a:t>PATOGENESA</a:t>
            </a:r>
            <a:endParaRPr dirty="0"/>
          </a:p>
        </p:txBody>
      </p:sp>
      <p:sp>
        <p:nvSpPr>
          <p:cNvPr id="11267" name="Rectangle 3"/>
          <p:cNvSpPr>
            <a:spLocks noGrp="1"/>
          </p:cNvSpPr>
          <p:nvPr>
            <p:ph idx="1"/>
          </p:nvPr>
        </p:nvSpPr>
        <p:spPr>
          <a:ln/>
        </p:spPr>
        <p:txBody>
          <a:bodyPr vert="horz" wrap="square" lIns="91440" tIns="45720" rIns="91440" bIns="45720" anchor="t"/>
          <a:p>
            <a:pPr eaLnBrk="1" hangingPunct="1">
              <a:lnSpc>
                <a:spcPct val="90000"/>
              </a:lnSpc>
            </a:pPr>
            <a:r>
              <a:rPr sz="2200" dirty="0"/>
              <a:t>Setelah virus </a:t>
            </a:r>
            <a:r>
              <a:rPr sz="2200" b="1" dirty="0"/>
              <a:t>rabies</a:t>
            </a:r>
            <a:r>
              <a:rPr sz="2200" dirty="0"/>
              <a:t> masuk melalui luka gigitan, maka selama 2 minggu virus tetap tinggal pada tempat masuk dan didekatnya, kemudian bergerak mencapai ujung-ujung serabut saraf posterior tanpa menunjukkan perubahan-perubahan fungsinya. Masa inkubasi bervariasi yaitu berkisar antara 2 minggu sampai 2 tahun, tetapi pada umumnya 3-8 minggu, berhubungan dengan jarak yang harus ditempuh oleh virus sebelum mencapai otak.</a:t>
            </a:r>
            <a:endParaRPr sz="2200" dirty="0"/>
          </a:p>
          <a:p>
            <a:pPr eaLnBrk="1" hangingPunct="1">
              <a:lnSpc>
                <a:spcPct val="90000"/>
              </a:lnSpc>
            </a:pPr>
            <a:r>
              <a:rPr sz="2200" dirty="0"/>
              <a:t>Sesampainya di otak virus kemudian memperbanyak diri dan menyebar luas dalam semua bagian neuron, terutama mempunyai predileksi khusus terhadap sel-sel sistem limbik, hipotalamus dan batang otak</a:t>
            </a:r>
            <a:endParaRPr sz="2200" dirty="0"/>
          </a:p>
        </p:txBody>
      </p:sp>
    </p:spTree>
  </p:cSld>
  <p:clrMapOvr>
    <a:masterClrMapping/>
  </p:clrMapOvr>
</p:sld>
</file>

<file path=ppt/theme/theme1.xml><?xml version="1.0" encoding="utf-8"?>
<a:theme xmlns:a="http://schemas.openxmlformats.org/drawingml/2006/main" name="Refined">
  <a:themeElements>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Refin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Refined</Template>
  <TotalTime>0</TotalTime>
  <Words>6429</Words>
  <Application>WPS Presentation</Application>
  <PresentationFormat>On-screen Show (4:3)</PresentationFormat>
  <Paragraphs>81</Paragraphs>
  <Slides>17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17</vt:i4>
      </vt:variant>
    </vt:vector>
  </HeadingPairs>
  <TitlesOfParts>
    <vt:vector size="25" baseType="lpstr">
      <vt:lpstr>Arial</vt:lpstr>
      <vt:lpstr>SimSun</vt:lpstr>
      <vt:lpstr>Wingdings</vt:lpstr>
      <vt:lpstr>Times New Roman</vt:lpstr>
      <vt:lpstr>Calibri</vt:lpstr>
      <vt:lpstr>Microsoft YaHei</vt:lpstr>
      <vt:lpstr>Arial Unicode MS</vt:lpstr>
      <vt:lpstr>Refined</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fkm unair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 Rabies</dc:title>
  <dc:creator>epid</dc:creator>
  <cp:lastModifiedBy>HP</cp:lastModifiedBy>
  <cp:revision>6</cp:revision>
  <dcterms:created xsi:type="dcterms:W3CDTF">2007-04-16T20:14:12Z</dcterms:created>
  <dcterms:modified xsi:type="dcterms:W3CDTF">2020-11-13T11:49:11Z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1033-11.2.0.9739</vt:lpwstr>
  </property>
</Properties>
</file>