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3"/>
    <p:sldId id="259" r:id="rId4"/>
    <p:sldId id="260" r:id="rId5"/>
    <p:sldId id="261" r:id="rId6"/>
    <p:sldId id="265" r:id="rId7"/>
    <p:sldId id="268" r:id="rId8"/>
    <p:sldId id="270" r:id="rId9"/>
    <p:sldId id="271" r:id="rId10"/>
    <p:sldId id="272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5DA400-F8ED-44D2-8145-99364DD2EFE9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3E7C3E6-8ED5-40D6-A8AB-EF15FEF3AA78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DA6C2-7C53-4475-8A42-EDDDA5669ED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99C5-19A8-4FB0-9A3C-4A68B3EDB36A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6404-FC4B-456A-AF4B-459DA29AB0C7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91175-EBAF-4D3A-9529-23A107B3866F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CBEA-24CF-44AE-B847-14B7A4DAC60C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0F855-A9E5-4836-849E-84DBBF7FBD59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85209-CD04-4DB9-8E82-4C4D60EB8E95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75814-4780-42E9-856D-6EFD0A54EEB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37AAE-D784-4498-9231-9546C0C19A8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D7FF-CC47-4754-82C6-365F9EA1453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814AF-9EF5-411A-AFBF-8819D0CA2FE6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2866-4C01-43EC-8A73-B2F3AC85D82F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219F9-FD2F-4BAB-BFEE-ADB90A9089B9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/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5060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06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2057" name="Group 6"/>
            <p:cNvGrpSpPr/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5063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064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2058" name="Group 9"/>
            <p:cNvGrpSpPr/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506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06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2059" name="Group 12"/>
            <p:cNvGrpSpPr/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/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5070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45071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  <p:grpSp>
            <p:nvGrpSpPr>
              <p:cNvPr id="2061" name="Group 16"/>
              <p:cNvGrpSpPr/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/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5074" name="Freeform 18"/>
                  <p:cNvSpPr/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075" name="Freeform 19"/>
                  <p:cNvSpPr/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85" name="Group 20"/>
                <p:cNvGrpSpPr/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5077" name="Freeform 21"/>
                  <p:cNvSpPr/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078" name="Freeform 22"/>
                  <p:cNvSpPr/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86" name="Group 23"/>
                <p:cNvGrpSpPr/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5080" name="Freeform 24"/>
                  <p:cNvSpPr/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081" name="Freeform 25"/>
                  <p:cNvSpPr/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87" name="Group 26"/>
                <p:cNvGrpSpPr/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5083" name="Freeform 27"/>
                  <p:cNvSpPr/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084" name="Freeform 28"/>
                  <p:cNvSpPr/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88" name="Group 29"/>
                <p:cNvGrpSpPr/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5086" name="Freeform 30"/>
                  <p:cNvSpPr/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087" name="Freeform 31"/>
                  <p:cNvSpPr/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89" name="Group 32"/>
                <p:cNvGrpSpPr/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5089" name="Freeform 33"/>
                  <p:cNvSpPr/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090" name="Freeform 34"/>
                  <p:cNvSpPr/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0" name="Group 35"/>
                <p:cNvGrpSpPr/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5092" name="Freeform 36"/>
                  <p:cNvSpPr/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093" name="Freeform 37"/>
                  <p:cNvSpPr/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1" name="Group 38"/>
                <p:cNvGrpSpPr/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5095" name="Freeform 39"/>
                  <p:cNvSpPr/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096" name="Freeform 40"/>
                  <p:cNvSpPr/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2" name="Group 41"/>
                <p:cNvGrpSpPr/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5098" name="Freeform 42"/>
                  <p:cNvSpPr/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099" name="Freeform 43"/>
                  <p:cNvSpPr/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3" name="Group 44"/>
                <p:cNvGrpSpPr/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5101" name="Freeform 45"/>
                  <p:cNvSpPr/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02" name="Freeform 46"/>
                  <p:cNvSpPr/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4" name="Group 47"/>
                <p:cNvGrpSpPr/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5104" name="Freeform 48"/>
                  <p:cNvSpPr/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05" name="Freeform 49"/>
                  <p:cNvSpPr/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5" name="Group 50"/>
                <p:cNvGrpSpPr/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5107" name="Freeform 51"/>
                  <p:cNvSpPr/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08" name="Freeform 52"/>
                  <p:cNvSpPr/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6" name="Group 53"/>
                <p:cNvGrpSpPr/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5110" name="Freeform 54"/>
                  <p:cNvSpPr/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11" name="Freeform 55"/>
                  <p:cNvSpPr/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7" name="Group 56"/>
                <p:cNvGrpSpPr/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5113" name="Freeform 57"/>
                  <p:cNvSpPr/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14" name="Freeform 58"/>
                  <p:cNvSpPr/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8" name="Group 59"/>
                <p:cNvGrpSpPr/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5116" name="Freeform 60"/>
                  <p:cNvSpPr/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17" name="Freeform 61"/>
                  <p:cNvSpPr/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099" name="Group 62"/>
                <p:cNvGrpSpPr/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5119" name="Freeform 63"/>
                  <p:cNvSpPr/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20" name="Freeform 64"/>
                  <p:cNvSpPr/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00" name="Group 65"/>
                <p:cNvGrpSpPr/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5122" name="Freeform 66"/>
                  <p:cNvSpPr/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23" name="Freeform 67"/>
                  <p:cNvSpPr/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01" name="Group 68"/>
                <p:cNvGrpSpPr/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5125" name="Freeform 69"/>
                  <p:cNvSpPr/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26" name="Freeform 70"/>
                  <p:cNvSpPr/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02" name="Group 71"/>
                <p:cNvGrpSpPr/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5128" name="Freeform 72"/>
                  <p:cNvSpPr/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29" name="Freeform 73"/>
                  <p:cNvSpPr/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03" name="Group 74"/>
                <p:cNvGrpSpPr/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5131" name="Freeform 75"/>
                  <p:cNvSpPr/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32" name="Freeform 76"/>
                  <p:cNvSpPr/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04" name="Group 77"/>
                <p:cNvGrpSpPr/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5134" name="Freeform 78"/>
                  <p:cNvSpPr/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35" name="Freeform 79"/>
                  <p:cNvSpPr/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sp>
              <p:nvSpPr>
                <p:cNvPr id="45136" name="Freeform 80"/>
                <p:cNvSpPr/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45137" name="Freeform 81"/>
                <p:cNvSpPr/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  <p:grpSp>
              <p:nvGrpSpPr>
                <p:cNvPr id="2107" name="Group 82"/>
                <p:cNvGrpSpPr/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5139" name="Freeform 83"/>
                  <p:cNvSpPr/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40" name="Freeform 84"/>
                  <p:cNvSpPr/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08" name="Group 85"/>
                <p:cNvGrpSpPr/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5142" name="Freeform 86"/>
                  <p:cNvSpPr/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43" name="Freeform 87"/>
                  <p:cNvSpPr/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09" name="Group 88"/>
                <p:cNvGrpSpPr/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5145" name="Freeform 89"/>
                  <p:cNvSpPr/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46" name="Freeform 90"/>
                  <p:cNvSpPr/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10" name="Group 91"/>
                <p:cNvGrpSpPr/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5148" name="Freeform 92"/>
                  <p:cNvSpPr/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49" name="Freeform 93"/>
                  <p:cNvSpPr/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11" name="Group 94"/>
                <p:cNvGrpSpPr/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5151" name="Freeform 95"/>
                  <p:cNvSpPr/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52" name="Freeform 96"/>
                  <p:cNvSpPr/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12" name="Group 97"/>
                <p:cNvGrpSpPr/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5154" name="Freeform 98"/>
                  <p:cNvSpPr/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55" name="Freeform 99"/>
                  <p:cNvSpPr/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13" name="Group 100"/>
                <p:cNvGrpSpPr/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5157" name="Freeform 101"/>
                  <p:cNvSpPr/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58" name="Freeform 102"/>
                  <p:cNvSpPr/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14" name="Group 103"/>
                <p:cNvGrpSpPr/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5160" name="Freeform 104"/>
                  <p:cNvSpPr/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61" name="Freeform 105"/>
                  <p:cNvSpPr/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15" name="Group 106"/>
                <p:cNvGrpSpPr/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5163" name="Freeform 107"/>
                  <p:cNvSpPr/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64" name="Freeform 108"/>
                  <p:cNvSpPr/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16" name="Group 109"/>
                <p:cNvGrpSpPr/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5166" name="Freeform 110"/>
                  <p:cNvSpPr/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67" name="Freeform 111"/>
                  <p:cNvSpPr/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17" name="Group 112"/>
                <p:cNvGrpSpPr/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5169" name="Freeform 113"/>
                  <p:cNvSpPr/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  <p:sp>
                <p:nvSpPr>
                  <p:cNvPr id="45170" name="Freeform 114"/>
                  <p:cNvSpPr/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45171" name="Freeform 115"/>
              <p:cNvSpPr/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72" name="Arc 116"/>
              <p:cNvSpPr/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73" name="Arc 117"/>
              <p:cNvSpPr/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74" name="Arc 118"/>
              <p:cNvSpPr/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75" name="Arc 119"/>
              <p:cNvSpPr/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76" name="Arc 120"/>
              <p:cNvSpPr/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77" name="Arc 121"/>
              <p:cNvSpPr/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78" name="Arc 122"/>
              <p:cNvSpPr/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79" name="Arc 123"/>
              <p:cNvSpPr/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0" name="Freeform 124"/>
              <p:cNvSpPr/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1" name="Freeform 125"/>
              <p:cNvSpPr/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2" name="Arc 126"/>
              <p:cNvSpPr/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3" name="Arc 127"/>
              <p:cNvSpPr/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4" name="Arc 128"/>
              <p:cNvSpPr/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5" name="Freeform 129"/>
              <p:cNvSpPr/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6" name="Freeform 130"/>
              <p:cNvSpPr/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7" name="Freeform 131"/>
              <p:cNvSpPr/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8" name="Freeform 132"/>
              <p:cNvSpPr/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89" name="Freeform 133"/>
              <p:cNvSpPr/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90" name="Freeform 134"/>
              <p:cNvSpPr/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91" name="Freeform 135"/>
              <p:cNvSpPr/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92" name="Freeform 136"/>
              <p:cNvSpPr/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205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smtClean="0"/>
              <a:t>Click to edit Master title style</a:t>
            </a:r>
            <a:endParaRPr lang="en-GB" smtClean="0"/>
          </a:p>
        </p:txBody>
      </p:sp>
      <p:sp>
        <p:nvSpPr>
          <p:cNvPr id="205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smtClean="0"/>
              <a:t>Click to edit Master text styles</a:t>
            </a:r>
            <a:endParaRPr lang="en-GB" smtClean="0"/>
          </a:p>
          <a:p>
            <a:pPr lvl="1"/>
            <a:r>
              <a:rPr lang="en-GB" smtClean="0"/>
              <a:t>Second level</a:t>
            </a:r>
            <a:endParaRPr lang="en-GB" smtClean="0"/>
          </a:p>
          <a:p>
            <a:pPr lvl="2"/>
            <a:r>
              <a:rPr lang="en-GB" smtClean="0"/>
              <a:t>Third level</a:t>
            </a:r>
            <a:endParaRPr lang="en-GB" smtClean="0"/>
          </a:p>
          <a:p>
            <a:pPr lvl="3"/>
            <a:r>
              <a:rPr lang="en-GB" smtClean="0"/>
              <a:t>Fourth level</a:t>
            </a:r>
            <a:endParaRPr lang="en-GB" smtClean="0"/>
          </a:p>
          <a:p>
            <a:pPr lvl="4"/>
            <a:r>
              <a:rPr lang="en-GB" smtClean="0"/>
              <a:t>Fifth level</a:t>
            </a:r>
            <a:endParaRPr lang="en-GB" smtClean="0"/>
          </a:p>
        </p:txBody>
      </p:sp>
      <p:sp>
        <p:nvSpPr>
          <p:cNvPr id="4519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19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19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A27A124C-C86A-4830-971A-D14542DE5E2F}" type="slidenum">
              <a:rPr lang="en-GB"/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8BBDB-2487-4A87-960F-662C7D6ADCA2}" type="slidenum">
              <a:rPr lang="en-GB" smtClean="0"/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EPIDEMIOLOGI</a:t>
            </a:r>
            <a:br>
              <a:rPr lang="id-ID" smtClean="0"/>
            </a:br>
            <a:r>
              <a:rPr lang="id-ID" smtClean="0"/>
              <a:t>PENYAKIT MENULAR</a:t>
            </a:r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886200"/>
            <a:ext cx="8208912" cy="1752600"/>
          </a:xfrm>
        </p:spPr>
        <p:txBody>
          <a:bodyPr/>
          <a:lstStyle/>
          <a:p>
            <a:pPr eaLnBrk="1" hangingPunct="1"/>
            <a:r>
              <a:rPr lang="id-ID" sz="2400" dirty="0" smtClean="0"/>
              <a:t>Christine Vita Gloria Purba, SKM, M.Kes,-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Beberapa penyakit menular</a:t>
            </a:r>
            <a:endParaRPr lang="id-ID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Penyakit menular yang dapat dicegah dengan imunisasi: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id-ID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Measles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id-ID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Mumps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id-ID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Pertussis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id-ID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Tetanus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id-ID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Diphteria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id-ID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Influenza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id-ID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Varicella dan Herpes Zoster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id-ID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Poliomyelitis 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DAAD8-6274-4269-A18C-84C466BF3972}" type="slidenum">
              <a:rPr lang="en-GB" smtClean="0"/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smtClean="0"/>
              <a:t>Sexual Transmitted Diseases</a:t>
            </a:r>
            <a:endParaRPr lang="id-ID" sz="360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Gonorhoe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Chlamydia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HIV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HPV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Trichomonas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Hepatitis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Dll 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703600-61DF-4875-9F5A-05F55F941059}" type="slidenum">
              <a:rPr lang="en-GB" smtClean="0"/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smtClean="0"/>
              <a:t>Close Personal Contact</a:t>
            </a:r>
            <a:endParaRPr lang="id-ID" sz="360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ISPA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Hepatitis  Virus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Herpes Simplex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Trachoma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Tuberculosis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Lepra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D4FB05-ADF8-45EF-B8C0-7FFD60ECE67F}" type="slidenum">
              <a:rPr lang="en-GB" smtClean="0"/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smtClean="0"/>
              <a:t>Spread by Food and Water</a:t>
            </a:r>
            <a:endParaRPr lang="id-ID" sz="400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Tifoid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Sigelosis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Kolera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Amubiasis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145E9-3F64-4E00-8554-135052DB41D9}" type="slidenum">
              <a:rPr lang="en-GB" smtClean="0"/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smtClean="0"/>
              <a:t>Transmitted by Artropod</a:t>
            </a:r>
            <a:endParaRPr lang="id-ID" sz="400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smtClean="0">
                <a:latin typeface="Arial" panose="020B0604020202020204" pitchFamily="34" charset="0"/>
                <a:cs typeface="Arial" panose="020B0604020202020204" pitchFamily="34" charset="0"/>
              </a:rPr>
              <a:t>Malaria</a:t>
            </a:r>
            <a:endParaRPr lang="id-ID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smtClean="0">
                <a:latin typeface="Arial" panose="020B0604020202020204" pitchFamily="34" charset="0"/>
                <a:cs typeface="Arial" panose="020B0604020202020204" pitchFamily="34" charset="0"/>
              </a:rPr>
              <a:t>Tripanosoma</a:t>
            </a:r>
            <a:endParaRPr lang="id-ID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smtClean="0">
                <a:latin typeface="Arial" panose="020B0604020202020204" pitchFamily="34" charset="0"/>
                <a:cs typeface="Arial" panose="020B0604020202020204" pitchFamily="34" charset="0"/>
              </a:rPr>
              <a:t>Leishmaniasis</a:t>
            </a:r>
            <a:endParaRPr lang="id-ID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smtClean="0">
                <a:latin typeface="Arial" panose="020B0604020202020204" pitchFamily="34" charset="0"/>
                <a:cs typeface="Arial" panose="020B0604020202020204" pitchFamily="34" charset="0"/>
              </a:rPr>
              <a:t>DBD</a:t>
            </a:r>
            <a:endParaRPr lang="id-ID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smtClean="0"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endParaRPr lang="id-ID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CAA7B-CA05-4044-A7BB-856D41808FC2}" type="slidenum">
              <a:rPr lang="en-GB" smtClean="0"/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smtClean="0"/>
              <a:t>Transmitted from Animal</a:t>
            </a:r>
            <a:endParaRPr lang="id-ID" sz="360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Rabies</a:t>
            </a:r>
            <a:endParaRPr lang="id-ID" sz="2400" dirty="0" smtClean="0"/>
          </a:p>
          <a:p>
            <a:r>
              <a:rPr lang="id-ID" sz="2400" dirty="0" smtClean="0"/>
              <a:t>Leptospirosis</a:t>
            </a:r>
            <a:endParaRPr lang="id-ID" sz="2400" dirty="0" smtClean="0"/>
          </a:p>
          <a:p>
            <a:r>
              <a:rPr lang="id-ID" sz="2400" dirty="0" smtClean="0"/>
              <a:t>Toxoplasmosis</a:t>
            </a:r>
            <a:endParaRPr lang="id-ID" sz="2400" dirty="0" smtClean="0"/>
          </a:p>
          <a:p>
            <a:r>
              <a:rPr lang="id-ID" sz="2400" dirty="0" smtClean="0"/>
              <a:t>Dll </a:t>
            </a:r>
            <a:endParaRPr lang="id-ID" sz="2400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FFEF45-5CCA-4701-878C-90DE78F09D7D}" type="slidenum">
              <a:rPr lang="en-GB" smtClean="0"/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6A4F5-48D6-431E-977F-862B539A88AE}" type="slidenum">
              <a:rPr lang="en-GB" smtClean="0"/>
            </a:fld>
            <a:endParaRPr lang="en-GB" smtClean="0"/>
          </a:p>
        </p:txBody>
      </p:sp>
      <p:sp>
        <p:nvSpPr>
          <p:cNvPr id="8196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831850" y="2859088"/>
            <a:ext cx="2379663" cy="1938337"/>
          </a:xfrm>
          <a:solidFill>
            <a:srgbClr val="462300"/>
          </a:solidFill>
          <a:ln>
            <a:solidFill>
              <a:srgbClr val="000000"/>
            </a:solidFill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FREKUENSI</a:t>
            </a: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menemukan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masalah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kesehatan</a:t>
            </a: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mengukur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masalah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kesehatan</a:t>
            </a: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339975" y="260350"/>
            <a:ext cx="4968875" cy="1673225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EPIDEMIOLOGI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Ilmu yang mempelajari frekuensi dan distribusi serta faktor-faktor yang mempengaruhi terjadinya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masalah kesehatan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563938" y="2565400"/>
            <a:ext cx="2232025" cy="1749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</a:t>
            </a:r>
            <a:r>
              <a:rPr lang="id-ID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ISTRIBUSI</a:t>
            </a:r>
            <a:endParaRPr lang="id-ID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ciri-ciri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manusia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tempat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waktu</a:t>
            </a:r>
            <a:endParaRPr lang="id-ID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defRPr/>
            </a:pP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56325" y="2565400"/>
            <a:ext cx="2232025" cy="28623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FAKTOR-FAKTOR YANG MEMPENGARUHI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merumuskan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endParaRPr lang="id-ID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defRPr/>
            </a:pP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hipotes</a:t>
            </a: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</a:t>
            </a:r>
            <a:endParaRPr lang="id-ID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uji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hipotes</a:t>
            </a: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</a:t>
            </a:r>
            <a:endParaRPr lang="id-ID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tarik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kesimpulan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endParaRPr lang="id-ID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defRPr/>
            </a:pPr>
            <a:r>
              <a:rPr lang="id-ID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sebab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– </a:t>
            </a:r>
            <a:r>
              <a:rPr 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akibat</a:t>
            </a:r>
            <a:endParaRPr lang="id-ID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Host, Agent, Environment</a:t>
            </a:r>
            <a:endParaRPr lang="id-ID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cxnSp>
        <p:nvCxnSpPr>
          <p:cNvPr id="7175" name="AutoShape 9"/>
          <p:cNvCxnSpPr>
            <a:cxnSpLocks noChangeShapeType="1"/>
            <a:stCxn id="8197" idx="2"/>
            <a:endCxn id="8196" idx="0"/>
          </p:cNvCxnSpPr>
          <p:nvPr/>
        </p:nvCxnSpPr>
        <p:spPr bwMode="auto">
          <a:xfrm flipH="1">
            <a:off x="2022475" y="1962150"/>
            <a:ext cx="2801938" cy="896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</p:cxnSp>
      <p:cxnSp>
        <p:nvCxnSpPr>
          <p:cNvPr id="7176" name="AutoShape 10"/>
          <p:cNvCxnSpPr>
            <a:cxnSpLocks noChangeShapeType="1"/>
            <a:stCxn id="8197" idx="2"/>
            <a:endCxn id="8199" idx="0"/>
          </p:cNvCxnSpPr>
          <p:nvPr/>
        </p:nvCxnSpPr>
        <p:spPr bwMode="auto">
          <a:xfrm rot="16200000" flipH="1">
            <a:off x="5732463" y="1025524"/>
            <a:ext cx="631825" cy="2447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</p:cxnSp>
      <p:cxnSp>
        <p:nvCxnSpPr>
          <p:cNvPr id="7177" name="AutoShape 11"/>
          <p:cNvCxnSpPr>
            <a:cxnSpLocks noChangeShapeType="1"/>
            <a:stCxn id="8197" idx="2"/>
          </p:cNvCxnSpPr>
          <p:nvPr/>
        </p:nvCxnSpPr>
        <p:spPr bwMode="auto">
          <a:xfrm flipH="1">
            <a:off x="4787900" y="1962150"/>
            <a:ext cx="36513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</p:cxnSp>
      <p:cxnSp>
        <p:nvCxnSpPr>
          <p:cNvPr id="7178" name="AutoShape 12"/>
          <p:cNvCxnSpPr>
            <a:cxnSpLocks noChangeShapeType="1"/>
          </p:cNvCxnSpPr>
          <p:nvPr/>
        </p:nvCxnSpPr>
        <p:spPr bwMode="auto">
          <a:xfrm rot="16200000" flipH="1">
            <a:off x="3217069" y="3702844"/>
            <a:ext cx="361950" cy="2693988"/>
          </a:xfrm>
          <a:prstGeom prst="bentConnector3">
            <a:avLst>
              <a:gd name="adj1" fmla="val 62718"/>
            </a:avLst>
          </a:prstGeom>
          <a:noFill/>
          <a:ln w="9525">
            <a:solidFill>
              <a:schemeClr val="tx1"/>
            </a:solidFill>
            <a:miter lim="800000"/>
          </a:ln>
        </p:spPr>
      </p:cxnSp>
      <p:sp>
        <p:nvSpPr>
          <p:cNvPr id="7179" name="Line 14"/>
          <p:cNvSpPr>
            <a:spLocks noChangeShapeType="1"/>
          </p:cNvSpPr>
          <p:nvPr/>
        </p:nvSpPr>
        <p:spPr bwMode="auto">
          <a:xfrm flipV="1">
            <a:off x="4716463" y="436562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id-ID"/>
          </a:p>
        </p:txBody>
      </p:sp>
      <p:sp>
        <p:nvSpPr>
          <p:cNvPr id="7180" name="Line 15"/>
          <p:cNvSpPr>
            <a:spLocks noChangeShapeType="1"/>
          </p:cNvSpPr>
          <p:nvPr/>
        </p:nvSpPr>
        <p:spPr bwMode="auto">
          <a:xfrm>
            <a:off x="7235825" y="48688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>
            <a:off x="3203575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427288" y="5753100"/>
            <a:ext cx="15525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DESKRIPTIF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518275" y="5734050"/>
            <a:ext cx="12604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ANALITIK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688211-6AA1-4B4D-BB47-C263ED24DD3C}" type="slidenum">
              <a:rPr lang="en-GB" smtClean="0"/>
            </a:fld>
            <a:endParaRPr lang="en-GB" smtClean="0"/>
          </a:p>
        </p:txBody>
      </p:sp>
      <p:graphicFrame>
        <p:nvGraphicFramePr>
          <p:cNvPr id="9262" name="Group 46"/>
          <p:cNvGraphicFramePr>
            <a:graphicFrameLocks noGrp="1"/>
          </p:cNvGraphicFramePr>
          <p:nvPr/>
        </p:nvGraphicFramePr>
        <p:xfrm>
          <a:off x="468313" y="981075"/>
          <a:ext cx="8207375" cy="4752976"/>
        </p:xfrm>
        <a:graphic>
          <a:graphicData uri="http://schemas.openxmlformats.org/drawingml/2006/table">
            <a:tbl>
              <a:tblPr/>
              <a:tblGrid>
                <a:gridCol w="4103687"/>
                <a:gridCol w="4103688"/>
              </a:tblGrid>
              <a:tr h="1201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PENELITIAN 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EPIDEMIOLOGI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DISKRIPTIF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PENELITIAN </a:t>
                      </a: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EPIDEMIOLOGI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ANALITIK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51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Hanya menjelaskan keadaan suatu masalah kesehatan (who, where, when)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Pengumpulan  hanya pada satu kelompok masyarakat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Tidak bermaksud membuktikan suatu hipotes</a:t>
                      </a: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enjelaskan mengapa suatu kesehatan timbul di masyarakat (why)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Pengumpulan dilakukan terhadap </a:t>
                      </a: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lebih dari satu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kelompok masyarakat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Bermaksud membuktikan suatu hipotes</a:t>
                      </a:r>
                      <a:r>
                        <a:rPr kumimoji="0" lang="id-ID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01C77-801D-4689-AF57-E59CD93876BC}" type="slidenum">
              <a:rPr lang="en-GB" smtClean="0"/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MANFAAT EPIDEMIOLOGI</a:t>
            </a:r>
            <a:endParaRPr lang="en-US" b="1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1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smtClean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Membantu administrasi kesehatan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Arial Rounded MT Bold" panose="020F0704030504030204" pitchFamily="34" charset="0"/>
              </a:rPr>
              <a:t>Planning</a:t>
            </a:r>
            <a:endParaRPr lang="en-US" sz="2000" smtClean="0">
              <a:latin typeface="Arial Rounded MT Bold" panose="020F070403050403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Arial Rounded MT Bold" panose="020F0704030504030204" pitchFamily="34" charset="0"/>
              </a:rPr>
              <a:t>Monitoring</a:t>
            </a:r>
            <a:endParaRPr lang="en-US" sz="2000" smtClean="0">
              <a:latin typeface="Arial Rounded MT Bold" panose="020F070403050403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Arial Rounded MT Bold" panose="020F0704030504030204" pitchFamily="34" charset="0"/>
              </a:rPr>
              <a:t>Evaluation</a:t>
            </a:r>
            <a:endParaRPr lang="en-US" sz="2000" smtClean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Menerangkan penyebab masalah kesehatan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Menerangkan pengembangan alamiah suatu penyakit (natural history of disease)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Menerangkan keadaan suatu masalah kesehatan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Arial Rounded MT Bold" panose="020F0704030504030204" pitchFamily="34" charset="0"/>
              </a:rPr>
              <a:t>Epidemi</a:t>
            </a:r>
            <a:endParaRPr lang="en-US" sz="2000" smtClean="0">
              <a:latin typeface="Arial Rounded MT Bold" panose="020F070403050403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Arial Rounded MT Bold" panose="020F0704030504030204" pitchFamily="34" charset="0"/>
              </a:rPr>
              <a:t>Pandemi</a:t>
            </a:r>
            <a:endParaRPr lang="en-US" sz="2000" smtClean="0">
              <a:latin typeface="Arial Rounded MT Bold" panose="020F070403050403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Arial Rounded MT Bold" panose="020F0704030504030204" pitchFamily="34" charset="0"/>
              </a:rPr>
              <a:t>Endemi</a:t>
            </a:r>
            <a:endParaRPr lang="en-US" sz="2000" smtClean="0">
              <a:latin typeface="Arial Rounded MT Bold" panose="020F070403050403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Arial Rounded MT Bold" panose="020F0704030504030204" pitchFamily="34" charset="0"/>
              </a:rPr>
              <a:t>Sporadik</a:t>
            </a:r>
            <a:endParaRPr lang="en-US" sz="2000" smtClean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9CA5-7186-46F2-8A0B-F749541B65A6}" type="slidenum">
              <a:rPr lang="en-GB" smtClean="0"/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err="1" smtClean="0"/>
              <a:t>Faktor-faktor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mempengaruhi</a:t>
            </a:r>
            <a:r>
              <a:rPr lang="en-US" sz="2800" b="1" dirty="0" smtClean="0"/>
              <a:t> </a:t>
            </a:r>
            <a:br>
              <a:rPr lang="id-ID" sz="2800" b="1" dirty="0" smtClean="0"/>
            </a:br>
            <a:r>
              <a:rPr lang="en-US" sz="2800" b="1" dirty="0" err="1" smtClean="0"/>
              <a:t>timbul</a:t>
            </a:r>
            <a:r>
              <a:rPr lang="id-ID" sz="2800" b="1" dirty="0" smtClean="0"/>
              <a:t>n</a:t>
            </a:r>
            <a:r>
              <a:rPr lang="en-US" sz="2800" b="1" dirty="0" err="1" smtClean="0"/>
              <a:t>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penyakit</a:t>
            </a:r>
            <a:r>
              <a:rPr lang="id-ID" sz="2800" b="1" dirty="0" smtClean="0"/>
              <a:t> (Determinan)</a:t>
            </a:r>
            <a:br>
              <a:rPr lang="en-US" sz="2800" b="1" dirty="0" smtClean="0"/>
            </a:br>
            <a:endParaRPr lang="en-US" sz="2800" b="1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>
                <a:latin typeface="Arial Rounded MT Bold" panose="020F0704030504030204" pitchFamily="34" charset="0"/>
              </a:rPr>
              <a:t>Pejamu</a:t>
            </a:r>
            <a:r>
              <a:rPr lang="en-US" sz="2800" dirty="0" smtClean="0">
                <a:latin typeface="Arial Rounded MT Bold" panose="020F0704030504030204" pitchFamily="34" charset="0"/>
              </a:rPr>
              <a:t> (host)</a:t>
            </a:r>
            <a:endParaRPr lang="en-US" sz="2800" dirty="0" smtClean="0">
              <a:latin typeface="Arial Rounded MT Bold" panose="020F070403050403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>
                <a:latin typeface="Arial Rounded MT Bold" panose="020F0704030504030204" pitchFamily="34" charset="0"/>
              </a:rPr>
              <a:t>   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Semua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faktor</a:t>
            </a:r>
            <a:r>
              <a:rPr lang="en-US" sz="2800" dirty="0" smtClean="0">
                <a:latin typeface="Arial Rounded MT Bold" panose="020F0704030504030204" pitchFamily="34" charset="0"/>
              </a:rPr>
              <a:t> yang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terdapat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pada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diri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manusia</a:t>
            </a:r>
            <a:endParaRPr lang="en-US" sz="28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>
                <a:latin typeface="Arial Rounded MT Bold" panose="020F0704030504030204" pitchFamily="34" charset="0"/>
              </a:rPr>
              <a:t>Keturunan</a:t>
            </a:r>
            <a:endParaRPr lang="id-ID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>
                <a:latin typeface="Arial Rounded MT Bold" panose="020F0704030504030204" pitchFamily="34" charset="0"/>
              </a:rPr>
              <a:t>Mekanisme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pertahanan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tubuh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>
                <a:latin typeface="Arial Rounded MT Bold" panose="020F0704030504030204" pitchFamily="34" charset="0"/>
              </a:rPr>
              <a:t>Umur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>
                <a:latin typeface="Arial Rounded MT Bold" panose="020F0704030504030204" pitchFamily="34" charset="0"/>
              </a:rPr>
              <a:t>Jenis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kelamin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400" dirty="0" smtClean="0">
                <a:latin typeface="Arial Rounded MT Bold" panose="020F0704030504030204" pitchFamily="34" charset="0"/>
              </a:rPr>
              <a:t>R</a:t>
            </a:r>
            <a:r>
              <a:rPr lang="en-US" sz="2400" dirty="0" smtClean="0">
                <a:latin typeface="Arial Rounded MT Bold" panose="020F0704030504030204" pitchFamily="34" charset="0"/>
              </a:rPr>
              <a:t>as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>
                <a:latin typeface="Arial Rounded MT Bold" panose="020F0704030504030204" pitchFamily="34" charset="0"/>
              </a:rPr>
              <a:t>Status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perkawinan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>
                <a:latin typeface="Arial Rounded MT Bold" panose="020F0704030504030204" pitchFamily="34" charset="0"/>
              </a:rPr>
              <a:t>Pekerjaan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>
                <a:latin typeface="Arial Rounded MT Bold" panose="020F0704030504030204" pitchFamily="34" charset="0"/>
              </a:rPr>
              <a:t>Kebiasaan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hidup</a:t>
            </a:r>
            <a:endParaRPr lang="en-US" sz="2400" dirty="0" smtClean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456659-55B0-41BD-AA2D-C60DA3449758}" type="slidenum">
              <a:rPr lang="en-GB" smtClean="0"/>
            </a:fld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2"/>
            </a:pPr>
            <a:r>
              <a:rPr lang="en-US" sz="2800" dirty="0" err="1" smtClean="0">
                <a:latin typeface="Arial Rounded MT Bold" panose="020F0704030504030204" pitchFamily="34" charset="0"/>
              </a:rPr>
              <a:t>Bibit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penyakit</a:t>
            </a:r>
            <a:r>
              <a:rPr lang="en-US" sz="2800" dirty="0" smtClean="0">
                <a:latin typeface="Arial Rounded MT Bold" panose="020F0704030504030204" pitchFamily="34" charset="0"/>
              </a:rPr>
              <a:t> (Agent)</a:t>
            </a:r>
            <a:endParaRPr lang="en-US" sz="28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buClr>
                <a:schemeClr val="tx1"/>
              </a:buClr>
              <a:buFontTx/>
              <a:buAutoNum type="alphaLcPeriod"/>
            </a:pPr>
            <a:r>
              <a:rPr lang="en-US" sz="2400" dirty="0" err="1" smtClean="0">
                <a:latin typeface="Arial Rounded MT Bold" panose="020F0704030504030204" pitchFamily="34" charset="0"/>
              </a:rPr>
              <a:t>Nutrien</a:t>
            </a:r>
            <a:endParaRPr lang="id-ID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buClr>
                <a:schemeClr val="tx1"/>
              </a:buClr>
              <a:buFontTx/>
              <a:buAutoNum type="alphaLcPeriod"/>
            </a:pPr>
            <a:r>
              <a:rPr lang="en-US" sz="2400" dirty="0" smtClean="0">
                <a:latin typeface="Arial Rounded MT Bold" panose="020F0704030504030204" pitchFamily="34" charset="0"/>
              </a:rPr>
              <a:t>Kimia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1371600" lvl="2" indent="-457200" eaLnBrk="1" hangingPunct="1">
              <a:buFontTx/>
              <a:buChar char="–"/>
            </a:pPr>
            <a:r>
              <a:rPr lang="en-US" sz="2000" dirty="0" smtClean="0">
                <a:latin typeface="Arial Rounded MT Bold" panose="020F0704030504030204" pitchFamily="34" charset="0"/>
              </a:rPr>
              <a:t>exogenous chemical substance</a:t>
            </a:r>
            <a:endParaRPr lang="id-ID" sz="2000" dirty="0" smtClean="0">
              <a:latin typeface="Arial Rounded MT Bold" panose="020F0704030504030204" pitchFamily="34" charset="0"/>
            </a:endParaRPr>
          </a:p>
          <a:p>
            <a:pPr marL="1371600" lvl="2" indent="-457200" eaLnBrk="1" hangingPunct="1">
              <a:buFontTx/>
              <a:buChar char="–"/>
            </a:pPr>
            <a:r>
              <a:rPr lang="en-US" sz="2000" dirty="0" smtClean="0">
                <a:latin typeface="Arial Rounded MT Bold" panose="020F0704030504030204" pitchFamily="34" charset="0"/>
              </a:rPr>
              <a:t>endogenous chemical substance</a:t>
            </a:r>
            <a:endParaRPr lang="en-US" sz="20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buClr>
                <a:schemeClr val="tx1"/>
              </a:buClr>
              <a:buFontTx/>
              <a:buAutoNum type="alphaLcPeriod"/>
            </a:pP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Golongan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fisik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buClr>
                <a:schemeClr val="tx1"/>
              </a:buClr>
              <a:buFontTx/>
              <a:buAutoNum type="alphaLcPeriod"/>
            </a:pPr>
            <a:r>
              <a:rPr lang="en-US" sz="2400" dirty="0" err="1" smtClean="0">
                <a:latin typeface="Arial Rounded MT Bold" panose="020F0704030504030204" pitchFamily="34" charset="0"/>
              </a:rPr>
              <a:t>Mekanik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buClr>
                <a:schemeClr val="tx1"/>
              </a:buClr>
              <a:buFontTx/>
              <a:buAutoNum type="alphaLcPeriod"/>
            </a:pPr>
            <a:r>
              <a:rPr lang="en-US" sz="2400" dirty="0" err="1" smtClean="0">
                <a:latin typeface="Arial Rounded MT Bold" panose="020F0704030504030204" pitchFamily="34" charset="0"/>
              </a:rPr>
              <a:t>Biologik</a:t>
            </a:r>
            <a:endParaRPr lang="id-ID" sz="2400" dirty="0" smtClean="0">
              <a:latin typeface="Arial Rounded MT Bold" panose="020F0704030504030204" pitchFamily="34" charset="0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3"/>
            </a:pPr>
            <a:r>
              <a:rPr lang="en-US" sz="2800" dirty="0" err="1" smtClean="0">
                <a:latin typeface="Arial Rounded MT Bold" panose="020F0704030504030204" pitchFamily="34" charset="0"/>
              </a:rPr>
              <a:t>Lingkungan</a:t>
            </a:r>
            <a:endParaRPr lang="en-US" sz="28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buClr>
                <a:schemeClr val="tx1"/>
              </a:buClr>
              <a:buFontTx/>
              <a:buAutoNum type="alphaLcPeriod"/>
            </a:pPr>
            <a:r>
              <a:rPr lang="id-ID" sz="2400" dirty="0" smtClean="0">
                <a:latin typeface="Arial Rounded MT Bold" panose="020F0704030504030204" pitchFamily="34" charset="0"/>
              </a:rPr>
              <a:t>Fisik</a:t>
            </a:r>
            <a:endParaRPr lang="id-ID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buClr>
                <a:schemeClr val="tx1"/>
              </a:buClr>
              <a:buFontTx/>
              <a:buAutoNum type="alphaLcPeriod"/>
            </a:pPr>
            <a:r>
              <a:rPr lang="en-US" sz="2400" dirty="0" err="1" smtClean="0">
                <a:latin typeface="Arial Rounded MT Bold" panose="020F0704030504030204" pitchFamily="34" charset="0"/>
              </a:rPr>
              <a:t>Biologi</a:t>
            </a:r>
            <a:r>
              <a:rPr lang="id-ID" sz="2400" dirty="0" smtClean="0">
                <a:latin typeface="Arial Rounded MT Bold" panose="020F0704030504030204" pitchFamily="34" charset="0"/>
              </a:rPr>
              <a:t>k</a:t>
            </a:r>
            <a:endParaRPr lang="id-ID" sz="2400" dirty="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buClr>
                <a:schemeClr val="tx1"/>
              </a:buClr>
              <a:buFontTx/>
              <a:buAutoNum type="alphaLcPeriod"/>
            </a:pPr>
            <a:r>
              <a:rPr lang="en-US" sz="2400" dirty="0" err="1" smtClean="0">
                <a:latin typeface="Arial Rounded MT Bold" panose="020F0704030504030204" pitchFamily="34" charset="0"/>
              </a:rPr>
              <a:t>Ekonomi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sosial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endParaRPr lang="en-US" sz="2400" dirty="0" smtClean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2AEC7-F7BB-4B88-9772-9AFA778B7269}" type="slidenum">
              <a:rPr lang="en-GB" smtClean="0"/>
            </a:fld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Perjalanan Penyakit</a:t>
            </a:r>
            <a:endParaRPr lang="en-US" b="1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29600" cy="48577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Arial Rounded MT Bold" panose="020F0704030504030204" pitchFamily="34" charset="0"/>
              </a:rPr>
              <a:t>Pre-patogenesis</a:t>
            </a:r>
            <a:endParaRPr lang="en-US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/>
            <a:r>
              <a:rPr lang="en-US" smtClean="0">
                <a:latin typeface="Arial Rounded MT Bold" panose="020F0704030504030204" pitchFamily="34" charset="0"/>
              </a:rPr>
              <a:t>Ada interaksi antara penjamu dan bibit penyakit</a:t>
            </a:r>
            <a:endParaRPr lang="id-ID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/>
            <a:r>
              <a:rPr lang="en-US" smtClean="0">
                <a:latin typeface="Arial Rounded MT Bold" panose="020F0704030504030204" pitchFamily="34" charset="0"/>
              </a:rPr>
              <a:t>Terjadi di luar tubuh</a:t>
            </a:r>
            <a:endParaRPr lang="en-US" smtClean="0">
              <a:latin typeface="Arial Rounded MT Bold" panose="020F0704030504030204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Arial Rounded MT Bold" panose="020F0704030504030204" pitchFamily="34" charset="0"/>
              </a:rPr>
              <a:t>Inkubasi</a:t>
            </a:r>
            <a:endParaRPr lang="en-US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/>
            <a:r>
              <a:rPr lang="en-US" smtClean="0">
                <a:latin typeface="Arial Rounded MT Bold" panose="020F0704030504030204" pitchFamily="34" charset="0"/>
              </a:rPr>
              <a:t>Bibit penyakit telah masuk tubuh penjamu</a:t>
            </a:r>
            <a:endParaRPr lang="id-ID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/>
            <a:r>
              <a:rPr lang="en-US" smtClean="0">
                <a:latin typeface="Arial Rounded MT Bold" panose="020F0704030504030204" pitchFamily="34" charset="0"/>
              </a:rPr>
              <a:t>Gejala belum tampak</a:t>
            </a:r>
            <a:endParaRPr lang="en-US" smtClean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582301-13C2-4C21-8965-B4B8F1777684}" type="slidenum">
              <a:rPr lang="en-GB" smtClean="0"/>
            </a:fld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6499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 startAt="3"/>
            </a:pPr>
            <a:r>
              <a:rPr lang="en-US" sz="2800" smtClean="0">
                <a:latin typeface="Arial Rounded MT Bold" panose="020F0704030504030204" pitchFamily="34" charset="0"/>
              </a:rPr>
              <a:t>Penyakit dini</a:t>
            </a:r>
            <a:endParaRPr lang="en-US" sz="28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Gejala mulai muncul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Penjamu telah jatuh sakit  ringan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Penjamu masih beraktivitas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 startAt="4"/>
            </a:pPr>
            <a:r>
              <a:rPr lang="en-US" sz="2800" smtClean="0">
                <a:latin typeface="Arial Rounded MT Bold" panose="020F0704030504030204" pitchFamily="34" charset="0"/>
              </a:rPr>
              <a:t>Penyakit lanjut</a:t>
            </a:r>
            <a:endParaRPr lang="en-US" sz="28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Gejala mungkin hebat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Tidak mungkin bekerja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Penjamu sudah mau berobat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 startAt="4"/>
            </a:pPr>
            <a:r>
              <a:rPr lang="en-US" sz="2800" smtClean="0">
                <a:latin typeface="Arial Rounded MT Bold" panose="020F0704030504030204" pitchFamily="34" charset="0"/>
              </a:rPr>
              <a:t>Tahap penyakit akhir</a:t>
            </a:r>
            <a:endParaRPr lang="en-US" sz="28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Sembuh sempurna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Sembuh dengan cacat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Karier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Kronis</a:t>
            </a:r>
            <a:endParaRPr lang="en-US" sz="2400" smtClean="0">
              <a:latin typeface="Arial Rounded MT Bold" panose="020F0704030504030204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smtClean="0">
                <a:latin typeface="Arial Rounded MT Bold" panose="020F0704030504030204" pitchFamily="34" charset="0"/>
              </a:rPr>
              <a:t>Meninggal</a:t>
            </a:r>
            <a:endParaRPr lang="en-US" sz="2400" smtClean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D937A-52AB-4D64-AED3-5311F59DE659}" type="slidenum">
              <a:rPr lang="en-GB" smtClean="0"/>
            </a:fld>
            <a:endParaRPr lang="en-GB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00113" y="892175"/>
            <a:ext cx="2270125" cy="736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Bibit penyakit belum masuk tubuh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020763" y="2071688"/>
            <a:ext cx="2117725" cy="11414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Telah terjadi interaksi antara penjamu dengan bibit penyakit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3851275" y="549275"/>
            <a:ext cx="3486150" cy="4746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Bibit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penyakit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masuk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tubuh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020763" y="3625850"/>
            <a:ext cx="2411412" cy="11715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Jika lingkungan menguntungkan bibit penyakit, bibit penyakit akan memasuki tubuh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4106863" y="4051300"/>
            <a:ext cx="141605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Bibit penyakit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7092950" y="1341438"/>
            <a:ext cx="1416050" cy="393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meninggal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7235825" y="2133600"/>
            <a:ext cx="790575" cy="393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kronis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7524750" y="3357563"/>
            <a:ext cx="790575" cy="393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karier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3482975" y="836613"/>
            <a:ext cx="1588" cy="453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id-ID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1609725" y="5370513"/>
            <a:ext cx="6554788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id-ID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3482975" y="2565400"/>
            <a:ext cx="46815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id-ID"/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7380288" y="3789363"/>
            <a:ext cx="1076325" cy="7175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Sembuh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cacat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7380288" y="4652963"/>
            <a:ext cx="1289050" cy="557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</a:rPr>
              <a:t>Sembuh sempurna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1500188" y="5535613"/>
            <a:ext cx="1631950" cy="7159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Pre-patogenesa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3325813" y="5535613"/>
            <a:ext cx="1082675" cy="3952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Inkubasi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4564063" y="5465763"/>
            <a:ext cx="1082675" cy="6223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Penyakit dini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5880100" y="5456238"/>
            <a:ext cx="1082675" cy="625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Penyakit lanjut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7123113" y="5456238"/>
            <a:ext cx="1082675" cy="625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Penyakit terhenti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>
            <a:off x="5354638" y="2235200"/>
            <a:ext cx="2028825" cy="264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9478" name="Line 23"/>
          <p:cNvSpPr>
            <a:spLocks noChangeShapeType="1"/>
          </p:cNvSpPr>
          <p:nvPr/>
        </p:nvSpPr>
        <p:spPr bwMode="auto">
          <a:xfrm>
            <a:off x="5354638" y="2235200"/>
            <a:ext cx="2028825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9479" name="Line 24"/>
          <p:cNvSpPr>
            <a:spLocks noChangeShapeType="1"/>
          </p:cNvSpPr>
          <p:nvPr/>
        </p:nvSpPr>
        <p:spPr bwMode="auto">
          <a:xfrm>
            <a:off x="5354638" y="2235200"/>
            <a:ext cx="218440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9480" name="Line 25"/>
          <p:cNvSpPr>
            <a:spLocks noChangeShapeType="1"/>
          </p:cNvSpPr>
          <p:nvPr/>
        </p:nvSpPr>
        <p:spPr bwMode="auto">
          <a:xfrm>
            <a:off x="5354638" y="2235200"/>
            <a:ext cx="1911350" cy="134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9481" name="Freeform 26"/>
          <p:cNvSpPr/>
          <p:nvPr/>
        </p:nvSpPr>
        <p:spPr bwMode="auto">
          <a:xfrm>
            <a:off x="1922463" y="1574800"/>
            <a:ext cx="5148262" cy="3630613"/>
          </a:xfrm>
          <a:custGeom>
            <a:avLst/>
            <a:gdLst>
              <a:gd name="T0" fmla="*/ 2147483647 w 6171"/>
              <a:gd name="T1" fmla="*/ 0 h 3960"/>
              <a:gd name="T2" fmla="*/ 2147483647 w 6171"/>
              <a:gd name="T3" fmla="*/ 605204931 h 3960"/>
              <a:gd name="T4" fmla="*/ 1301522519 w 6171"/>
              <a:gd name="T5" fmla="*/ 2147483647 h 3960"/>
              <a:gd name="T6" fmla="*/ 0 w 6171"/>
              <a:gd name="T7" fmla="*/ 2147483647 h 3960"/>
              <a:gd name="T8" fmla="*/ 0 60000 65536"/>
              <a:gd name="T9" fmla="*/ 0 60000 65536"/>
              <a:gd name="T10" fmla="*/ 0 60000 65536"/>
              <a:gd name="T11" fmla="*/ 0 60000 65536"/>
              <a:gd name="T12" fmla="*/ 0 w 6171"/>
              <a:gd name="T13" fmla="*/ 0 h 3960"/>
              <a:gd name="T14" fmla="*/ 6171 w 6171"/>
              <a:gd name="T15" fmla="*/ 3960 h 3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71" h="3960">
                <a:moveTo>
                  <a:pt x="6171" y="0"/>
                </a:moveTo>
                <a:cubicBezTo>
                  <a:pt x="5501" y="75"/>
                  <a:pt x="4831" y="150"/>
                  <a:pt x="4114" y="720"/>
                </a:cubicBezTo>
                <a:cubicBezTo>
                  <a:pt x="3397" y="1290"/>
                  <a:pt x="2556" y="2880"/>
                  <a:pt x="1870" y="3420"/>
                </a:cubicBezTo>
                <a:cubicBezTo>
                  <a:pt x="1184" y="3960"/>
                  <a:pt x="280" y="3840"/>
                  <a:pt x="0" y="396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id-ID"/>
          </a:p>
        </p:txBody>
      </p:sp>
      <p:sp>
        <p:nvSpPr>
          <p:cNvPr id="19482" name="Text Box 27"/>
          <p:cNvSpPr txBox="1">
            <a:spLocks noChangeArrowheads="1"/>
          </p:cNvSpPr>
          <p:nvPr/>
        </p:nvSpPr>
        <p:spPr bwMode="auto">
          <a:xfrm>
            <a:off x="4791075" y="2401888"/>
            <a:ext cx="1455738" cy="3952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</a:rPr>
              <a:t>Horison klinis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4730750" y="1739900"/>
            <a:ext cx="2184400" cy="393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</a:rPr>
              <a:t>Gejala penyakit tampak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84" name="Text Box 29"/>
          <p:cNvSpPr txBox="1">
            <a:spLocks noChangeArrowheads="1"/>
          </p:cNvSpPr>
          <p:nvPr/>
        </p:nvSpPr>
        <p:spPr bwMode="auto">
          <a:xfrm>
            <a:off x="4625975" y="2911475"/>
            <a:ext cx="3221038" cy="434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</a:rPr>
              <a:t>Gejala penyakit tidak tampak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0</TotalTime>
  <Words>2804</Words>
  <Application>WPS Presentation</Application>
  <PresentationFormat>On-screen Show (4:3)</PresentationFormat>
  <Paragraphs>235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Arial Black</vt:lpstr>
      <vt:lpstr>Times New Roman</vt:lpstr>
      <vt:lpstr>Arial Rounded MT Bold</vt:lpstr>
      <vt:lpstr>Microsoft YaHei</vt:lpstr>
      <vt:lpstr>Arial Unicode MS</vt:lpstr>
      <vt:lpstr>Fireworks</vt:lpstr>
      <vt:lpstr>EPIDEMIOLOGI PENYAKIT MENULAR</vt:lpstr>
      <vt:lpstr>PowerPoint 演示文稿</vt:lpstr>
      <vt:lpstr>PowerPoint 演示文稿</vt:lpstr>
      <vt:lpstr>MANFAAT EPIDEMIOLOGI</vt:lpstr>
      <vt:lpstr>Faktor-faktor yang mempengaruhi  timbulnnya penyakit (Determinan) </vt:lpstr>
      <vt:lpstr>PowerPoint 演示文稿</vt:lpstr>
      <vt:lpstr>Perjalanan Penyakit</vt:lpstr>
      <vt:lpstr>PowerPoint 演示文稿</vt:lpstr>
      <vt:lpstr>PowerPoint 演示文稿</vt:lpstr>
      <vt:lpstr>Beberapa penyakit menular</vt:lpstr>
      <vt:lpstr>Sexual Transmitted Diseases</vt:lpstr>
      <vt:lpstr>Close Personal Contact</vt:lpstr>
      <vt:lpstr>Spread by Food and Water</vt:lpstr>
      <vt:lpstr>Transmitted by Artropod</vt:lpstr>
      <vt:lpstr>Transmitted from Animal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PENYAKIT MENULAR</dc:title>
  <dc:creator>User</dc:creator>
  <cp:lastModifiedBy>google1594700954</cp:lastModifiedBy>
  <cp:revision>33</cp:revision>
  <dcterms:created xsi:type="dcterms:W3CDTF">2005-10-31T08:27:00Z</dcterms:created>
  <dcterms:modified xsi:type="dcterms:W3CDTF">2020-09-13T16:26:11Z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1033-11.2.0.9665</vt:lpwstr>
  </property>
</Properties>
</file>