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C0DECF1-77D2-48AD-B50F-CBAE6A83FED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48E45D-1FFA-4BF5-B916-051CAAD3E3C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CF1-77D2-48AD-B50F-CBAE6A83FED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45D-1FFA-4BF5-B916-051CAAD3E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CF1-77D2-48AD-B50F-CBAE6A83FED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E48E45D-1FFA-4BF5-B916-051CAAD3E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CF1-77D2-48AD-B50F-CBAE6A83FED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45D-1FFA-4BF5-B916-051CAAD3E3C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0DECF1-77D2-48AD-B50F-CBAE6A83FED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E48E45D-1FFA-4BF5-B916-051CAAD3E3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CF1-77D2-48AD-B50F-CBAE6A83FED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45D-1FFA-4BF5-B916-051CAAD3E3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CF1-77D2-48AD-B50F-CBAE6A83FED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45D-1FFA-4BF5-B916-051CAAD3E3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CF1-77D2-48AD-B50F-CBAE6A83FED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45D-1FFA-4BF5-B916-051CAAD3E3C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CF1-77D2-48AD-B50F-CBAE6A83FED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45D-1FFA-4BF5-B916-051CAAD3E3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CF1-77D2-48AD-B50F-CBAE6A83FED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E48E45D-1FFA-4BF5-B916-051CAAD3E3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DECF1-77D2-48AD-B50F-CBAE6A83FED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8E45D-1FFA-4BF5-B916-051CAAD3E3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DC0DECF1-77D2-48AD-B50F-CBAE6A83FED8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5E48E45D-1FFA-4BF5-B916-051CAAD3E3C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KONSEP </a:t>
            </a:r>
            <a:r>
              <a:rPr lang="en-US" i="1" dirty="0" smtClean="0"/>
              <a:t>BENCHMARKING DALAM ERP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261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i="1" dirty="0" smtClean="0"/>
              <a:t>blue print </a:t>
            </a:r>
            <a:r>
              <a:rPr lang="en-US" i="1" dirty="0" err="1" smtClean="0"/>
              <a:t>dibutuhkan</a:t>
            </a:r>
            <a:r>
              <a:rPr lang="en-US" i="1" dirty="0" smtClean="0"/>
              <a:t> </a:t>
            </a:r>
            <a:r>
              <a:rPr lang="en-US" dirty="0" err="1" smtClean="0"/>
              <a:t>didalam</a:t>
            </a:r>
            <a:r>
              <a:rPr lang="en-US" dirty="0" smtClean="0"/>
              <a:t> proses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 </a:t>
            </a:r>
          </a:p>
          <a:p>
            <a:r>
              <a:rPr lang="en-US" dirty="0" err="1" smtClean="0"/>
              <a:t>Alasan</a:t>
            </a:r>
            <a:r>
              <a:rPr lang="en-US" dirty="0" smtClean="0"/>
              <a:t> outsourcing TI </a:t>
            </a:r>
            <a:r>
              <a:rPr lang="en-US" dirty="0" err="1" smtClean="0"/>
              <a:t>dibutuhkan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implementasi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 </a:t>
            </a:r>
          </a:p>
          <a:p>
            <a:r>
              <a:rPr lang="en-US" dirty="0" err="1" smtClean="0"/>
              <a:t>Apa</a:t>
            </a:r>
            <a:r>
              <a:rPr lang="en-US" dirty="0"/>
              <a:t> </a:t>
            </a:r>
            <a:r>
              <a:rPr lang="en-US" dirty="0" smtClean="0"/>
              <a:t> yang </a:t>
            </a:r>
            <a:r>
              <a:rPr lang="en-US" dirty="0" err="1" smtClean="0"/>
              <a:t>dimaksud</a:t>
            </a:r>
            <a:r>
              <a:rPr lang="en-US" dirty="0" smtClean="0"/>
              <a:t> </a:t>
            </a:r>
            <a:r>
              <a:rPr lang="en-US" i="1" dirty="0" smtClean="0"/>
              <a:t>best of breed </a:t>
            </a:r>
            <a:r>
              <a:rPr lang="en-US" dirty="0" err="1" smtClean="0"/>
              <a:t>didalam</a:t>
            </a:r>
            <a:r>
              <a:rPr lang="en-US" dirty="0" smtClean="0"/>
              <a:t> proses </a:t>
            </a:r>
            <a:r>
              <a:rPr lang="en-US" dirty="0" err="1" smtClean="0"/>
              <a:t>perancangan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 di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konsultan</a:t>
            </a:r>
            <a:r>
              <a:rPr lang="en-US" dirty="0" smtClean="0"/>
              <a:t> ERP </a:t>
            </a:r>
            <a:r>
              <a:rPr lang="en-US" dirty="0" err="1" smtClean="0"/>
              <a:t>didalam</a:t>
            </a:r>
            <a:r>
              <a:rPr lang="en-US" dirty="0" smtClean="0"/>
              <a:t> proses </a:t>
            </a:r>
            <a:r>
              <a:rPr lang="en-US" dirty="0" err="1" smtClean="0"/>
              <a:t>alih</a:t>
            </a:r>
            <a:r>
              <a:rPr lang="en-US" dirty="0" smtClean="0"/>
              <a:t> </a:t>
            </a:r>
            <a:r>
              <a:rPr lang="en-US" dirty="0" err="1" smtClean="0"/>
              <a:t>teknologi</a:t>
            </a:r>
            <a:r>
              <a:rPr lang="en-US" dirty="0" smtClean="0"/>
              <a:t> internal </a:t>
            </a:r>
            <a:r>
              <a:rPr lang="en-US" dirty="0" err="1" smtClean="0"/>
              <a:t>tim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 smtClean="0"/>
          </a:p>
          <a:p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i="1" dirty="0" smtClean="0"/>
              <a:t>best </a:t>
            </a:r>
            <a:r>
              <a:rPr lang="en-US" i="1" dirty="0" err="1" smtClean="0"/>
              <a:t>parctice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/>
              <a:t> </a:t>
            </a:r>
            <a:r>
              <a:rPr lang="en-US" i="1" dirty="0" smtClean="0"/>
              <a:t>bad Practice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</a:t>
            </a:r>
          </a:p>
          <a:p>
            <a:r>
              <a:rPr lang="en-US" dirty="0" err="1" smtClean="0"/>
              <a:t>Peranan</a:t>
            </a:r>
            <a:r>
              <a:rPr lang="en-US" dirty="0" smtClean="0"/>
              <a:t> proses benchmarking </a:t>
            </a:r>
            <a:r>
              <a:rPr lang="en-US" dirty="0" err="1" smtClean="0"/>
              <a:t>didalam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ERP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INTI POKOK TOPIK INI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61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Best Practice? Federal Express </a:t>
            </a:r>
          </a:p>
          <a:p>
            <a:r>
              <a:rPr lang="en-US" dirty="0" err="1" smtClean="0"/>
              <a:t>Sudah</a:t>
            </a:r>
            <a:r>
              <a:rPr lang="en-US" dirty="0" smtClean="0"/>
              <a:t> </a:t>
            </a:r>
            <a:r>
              <a:rPr lang="en-US" dirty="0" err="1" smtClean="0"/>
              <a:t>terjawab</a:t>
            </a:r>
            <a:endParaRPr lang="en-US" dirty="0" smtClean="0"/>
          </a:p>
          <a:p>
            <a:r>
              <a:rPr lang="en-US" dirty="0" smtClean="0"/>
              <a:t>Best Practice </a:t>
            </a:r>
            <a:r>
              <a:rPr lang="en-US" dirty="0" smtClean="0">
                <a:sym typeface="Wingdings" pitchFamily="2" charset="2"/>
              </a:rPr>
              <a:t> Benchmarking?</a:t>
            </a:r>
          </a:p>
          <a:p>
            <a:r>
              <a:rPr lang="en-US" dirty="0" smtClean="0">
                <a:sym typeface="Wingdings" pitchFamily="2" charset="2"/>
              </a:rPr>
              <a:t>Bench</a:t>
            </a:r>
          </a:p>
          <a:p>
            <a:r>
              <a:rPr lang="en-US" dirty="0" smtClean="0">
                <a:sym typeface="Wingdings" pitchFamily="2" charset="2"/>
              </a:rPr>
              <a:t>Benchmark -- &gt; best Practice? 1 </a:t>
            </a:r>
          </a:p>
          <a:p>
            <a:r>
              <a:rPr lang="en-US" dirty="0" smtClean="0">
                <a:sym typeface="Wingdings" pitchFamily="2" charset="2"/>
              </a:rPr>
              <a:t>Best practice – benchmarking 2 </a:t>
            </a:r>
          </a:p>
          <a:p>
            <a:endParaRPr lang="en-US" dirty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>
                <a:sym typeface="Wingdings" pitchFamily="2" charset="2"/>
              </a:rPr>
              <a:t>Konsep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diperhatikan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mengartikan</a:t>
            </a:r>
            <a:r>
              <a:rPr lang="en-US" dirty="0" smtClean="0">
                <a:sym typeface="Wingdings" pitchFamily="2" charset="2"/>
              </a:rPr>
              <a:t> “ Best Practice “ “ Cara </a:t>
            </a:r>
            <a:r>
              <a:rPr lang="en-US" dirty="0" err="1" smtClean="0">
                <a:sym typeface="Wingdings" pitchFamily="2" charset="2"/>
              </a:rPr>
              <a:t>Terbaik</a:t>
            </a:r>
            <a:r>
              <a:rPr lang="en-US" dirty="0" smtClean="0">
                <a:sym typeface="Wingdings" pitchFamily="2" charset="2"/>
              </a:rPr>
              <a:t>”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sesuatu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endParaRPr lang="en-US" dirty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SMART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Bencmarking</a:t>
            </a:r>
            <a:r>
              <a:rPr lang="en-US" dirty="0" smtClean="0"/>
              <a:t> – best practice – </a:t>
            </a:r>
            <a:r>
              <a:rPr lang="en-US" dirty="0" err="1" smtClean="0"/>
              <a:t>Kuanti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kuali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55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SMART (</a:t>
            </a:r>
            <a:r>
              <a:rPr lang="en-US" dirty="0" err="1" smtClean="0"/>
              <a:t>Mengukur</a:t>
            </a:r>
            <a:r>
              <a:rPr lang="en-US" dirty="0" smtClean="0"/>
              <a:t> Best Practice)</a:t>
            </a:r>
          </a:p>
          <a:p>
            <a:r>
              <a:rPr lang="en-US" dirty="0" smtClean="0"/>
              <a:t>S -- &gt; </a:t>
            </a:r>
            <a:r>
              <a:rPr lang="en-US" dirty="0" err="1" smtClean="0"/>
              <a:t>Spesifik</a:t>
            </a:r>
            <a:r>
              <a:rPr lang="en-US" dirty="0" smtClean="0"/>
              <a:t> ( </a:t>
            </a:r>
            <a:r>
              <a:rPr lang="en-US" dirty="0" err="1" smtClean="0"/>
              <a:t>Tertentu</a:t>
            </a:r>
            <a:r>
              <a:rPr lang="en-US" dirty="0" smtClean="0"/>
              <a:t>)</a:t>
            </a:r>
          </a:p>
          <a:p>
            <a:r>
              <a:rPr lang="en-US" dirty="0" smtClean="0"/>
              <a:t>M </a:t>
            </a:r>
            <a:r>
              <a:rPr lang="en-US" dirty="0" smtClean="0">
                <a:sym typeface="Wingdings" pitchFamily="2" charset="2"/>
              </a:rPr>
              <a:t> Measureable (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diukur</a:t>
            </a:r>
            <a:r>
              <a:rPr lang="en-US" dirty="0" smtClean="0">
                <a:sym typeface="Wingdings" pitchFamily="2" charset="2"/>
              </a:rPr>
              <a:t>) </a:t>
            </a:r>
          </a:p>
          <a:p>
            <a:r>
              <a:rPr lang="en-US" dirty="0" smtClean="0">
                <a:sym typeface="Wingdings" pitchFamily="2" charset="2"/>
              </a:rPr>
              <a:t>A  Achievable (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dicapai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R -- &gt; Reasonable </a:t>
            </a:r>
          </a:p>
          <a:p>
            <a:r>
              <a:rPr lang="en-US" dirty="0" err="1" smtClean="0">
                <a:sym typeface="Wingdings" pitchFamily="2" charset="2"/>
              </a:rPr>
              <a:t>TTangible</a:t>
            </a:r>
            <a:r>
              <a:rPr lang="en-US" dirty="0" smtClean="0">
                <a:sym typeface="Wingdings" pitchFamily="2" charset="2"/>
              </a:rPr>
              <a:t> ( </a:t>
            </a:r>
            <a:r>
              <a:rPr lang="en-US" dirty="0" err="1" smtClean="0">
                <a:sym typeface="Wingdings" pitchFamily="2" charset="2"/>
              </a:rPr>
              <a:t>Berwujud</a:t>
            </a:r>
            <a:r>
              <a:rPr lang="en-US" dirty="0" smtClean="0">
                <a:sym typeface="Wingdings" pitchFamily="2" charset="2"/>
              </a:rPr>
              <a:t>) </a:t>
            </a:r>
          </a:p>
          <a:p>
            <a:r>
              <a:rPr lang="en-US" dirty="0" smtClean="0">
                <a:sym typeface="Wingdings" pitchFamily="2" charset="2"/>
              </a:rPr>
              <a:t>Best practice </a:t>
            </a:r>
            <a:r>
              <a:rPr lang="en-US" dirty="0" err="1" smtClean="0">
                <a:sym typeface="Wingdings" pitchFamily="2" charset="2"/>
              </a:rPr>
              <a:t>memberikan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menerapkan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perbaikan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didalam</a:t>
            </a:r>
            <a:r>
              <a:rPr lang="en-US" dirty="0" smtClean="0">
                <a:sym typeface="Wingdings" pitchFamily="2" charset="2"/>
              </a:rPr>
              <a:t> prose </a:t>
            </a:r>
            <a:r>
              <a:rPr lang="en-US" dirty="0" err="1" smtClean="0">
                <a:sym typeface="Wingdings" pitchFamily="2" charset="2"/>
              </a:rPr>
              <a:t>operasional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bisnis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perusahaan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beberapa</a:t>
            </a:r>
            <a:r>
              <a:rPr lang="en-US" dirty="0" smtClean="0">
                <a:sym typeface="Wingdings" pitchFamily="2" charset="2"/>
              </a:rPr>
              <a:t> ide : </a:t>
            </a:r>
          </a:p>
          <a:p>
            <a:r>
              <a:rPr lang="en-US" dirty="0" smtClean="0">
                <a:sym typeface="Wingdings" pitchFamily="2" charset="2"/>
              </a:rPr>
              <a:t>1. </a:t>
            </a:r>
            <a:r>
              <a:rPr lang="en-US" dirty="0" err="1" smtClean="0">
                <a:sym typeface="Wingdings" pitchFamily="2" charset="2"/>
              </a:rPr>
              <a:t>Inpiration</a:t>
            </a:r>
            <a:r>
              <a:rPr lang="en-US" dirty="0" smtClean="0">
                <a:sym typeface="Wingdings" pitchFamily="2" charset="2"/>
              </a:rPr>
              <a:t>  </a:t>
            </a:r>
          </a:p>
          <a:p>
            <a:r>
              <a:rPr lang="en-US" dirty="0" smtClean="0">
                <a:sym typeface="Wingdings" pitchFamily="2" charset="2"/>
              </a:rPr>
              <a:t>2. Benchmarking </a:t>
            </a:r>
          </a:p>
          <a:p>
            <a:r>
              <a:rPr lang="en-US" dirty="0" smtClean="0">
                <a:sym typeface="Wingdings" pitchFamily="2" charset="2"/>
              </a:rPr>
              <a:t>3. References -- &gt; </a:t>
            </a:r>
            <a:r>
              <a:rPr lang="en-US" dirty="0" err="1" smtClean="0">
                <a:sym typeface="Wingdings" pitchFamily="2" charset="2"/>
              </a:rPr>
              <a:t>rujukan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r>
              <a:rPr lang="en-US" dirty="0" smtClean="0">
                <a:sym typeface="Wingdings" pitchFamily="2" charset="2"/>
              </a:rPr>
              <a:t>4. Skill Transfer</a:t>
            </a:r>
          </a:p>
          <a:p>
            <a:r>
              <a:rPr lang="en-US" dirty="0" smtClean="0">
                <a:sym typeface="Wingdings" pitchFamily="2" charset="2"/>
              </a:rPr>
              <a:t>5. Continuous Improvement                                                                                   </a:t>
            </a:r>
          </a:p>
          <a:p>
            <a:pPr marL="4572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739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 bad practices </a:t>
            </a:r>
          </a:p>
          <a:p>
            <a:pPr marL="45720" indent="0">
              <a:buNone/>
            </a:pPr>
            <a:r>
              <a:rPr lang="en-US" dirty="0" smtClean="0"/>
              <a:t>1. Copy  “ As Is”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tindakan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implementasi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ERP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menyalin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kondisi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saat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Penerapan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2. No Validation 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validasi</a:t>
            </a:r>
            <a:r>
              <a:rPr lang="en-US" dirty="0" smtClean="0"/>
              <a:t> 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spesifik</a:t>
            </a:r>
            <a:r>
              <a:rPr lang="en-US" dirty="0" smtClean="0"/>
              <a:t> . </a:t>
            </a:r>
          </a:p>
          <a:p>
            <a:pPr marL="45720" indent="0">
              <a:buNone/>
            </a:pPr>
            <a:r>
              <a:rPr lang="en-US" dirty="0" smtClean="0"/>
              <a:t>3. Not Current</a:t>
            </a:r>
          </a:p>
          <a:p>
            <a:pPr marL="45720" indent="0">
              <a:buNone/>
            </a:pPr>
            <a:r>
              <a:rPr lang="en-US" dirty="0" smtClean="0"/>
              <a:t>4. Relevance not established</a:t>
            </a:r>
          </a:p>
          <a:p>
            <a:pPr marL="45720" indent="0">
              <a:buNone/>
            </a:pPr>
            <a:r>
              <a:rPr lang="en-US" dirty="0" smtClean="0"/>
              <a:t>5. Done for fashion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Practice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04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en-US" dirty="0" smtClean="0"/>
              <a:t>Measurement based on Benchmarking </a:t>
            </a:r>
          </a:p>
          <a:p>
            <a:pPr marL="45720" indent="0">
              <a:buNone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bencmarking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perbandingan</a:t>
            </a:r>
            <a:r>
              <a:rPr lang="en-US" dirty="0" smtClean="0"/>
              <a:t> 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uraian</a:t>
            </a:r>
            <a:r>
              <a:rPr lang="en-US" dirty="0" smtClean="0"/>
              <a:t> </a:t>
            </a:r>
            <a:r>
              <a:rPr lang="en-US" dirty="0" err="1" smtClean="0"/>
              <a:t>terinci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 </a:t>
            </a:r>
          </a:p>
          <a:p>
            <a:pPr marL="502920" indent="-457200">
              <a:buAutoNum type="arabicPeriod"/>
            </a:pPr>
            <a:r>
              <a:rPr lang="en-US" dirty="0" smtClean="0"/>
              <a:t>Scope --- &gt; </a:t>
            </a:r>
          </a:p>
          <a:p>
            <a:pPr marL="502920" indent="-457200">
              <a:buAutoNum type="arabicPeriod"/>
            </a:pPr>
            <a:r>
              <a:rPr lang="en-US" dirty="0" smtClean="0"/>
              <a:t>Focus</a:t>
            </a:r>
          </a:p>
          <a:p>
            <a:pPr marL="502920" indent="-457200">
              <a:buAutoNum type="arabicPeriod"/>
            </a:pPr>
            <a:r>
              <a:rPr lang="en-US" dirty="0" smtClean="0"/>
              <a:t>Objective</a:t>
            </a:r>
          </a:p>
          <a:p>
            <a:pPr marL="502920" indent="-457200">
              <a:buAutoNum type="arabicPeriod"/>
            </a:pPr>
            <a:r>
              <a:rPr lang="en-US" dirty="0" smtClean="0"/>
              <a:t>Result </a:t>
            </a:r>
          </a:p>
          <a:p>
            <a:pPr marL="502920" indent="-457200">
              <a:buAutoNum type="arabicPeriod"/>
            </a:pPr>
            <a:r>
              <a:rPr lang="en-US" dirty="0" smtClean="0"/>
              <a:t>Impact</a:t>
            </a:r>
          </a:p>
          <a:p>
            <a:pPr marL="502920" indent="-457200">
              <a:buAutoNum type="arabicPeriod"/>
            </a:pPr>
            <a:r>
              <a:rPr lang="en-US" dirty="0" smtClean="0"/>
              <a:t>Useful life</a:t>
            </a:r>
          </a:p>
          <a:p>
            <a:pPr marL="502920" indent="-457200">
              <a:buAutoNum type="arabicPeriod"/>
            </a:pPr>
            <a:r>
              <a:rPr lang="en-US" dirty="0" smtClean="0"/>
              <a:t>Participants</a:t>
            </a:r>
          </a:p>
          <a:p>
            <a:pPr marL="502920" indent="-457200">
              <a:buAutoNum type="arabicPeriod"/>
            </a:pPr>
            <a:r>
              <a:rPr lang="en-US" dirty="0" smtClean="0"/>
              <a:t>Approach</a:t>
            </a:r>
          </a:p>
          <a:p>
            <a:pPr marL="502920" indent="-457200">
              <a:buAutoNum type="arabicPeriod"/>
            </a:pPr>
            <a:r>
              <a:rPr lang="en-US" dirty="0" smtClean="0"/>
              <a:t>Comparisons</a:t>
            </a:r>
          </a:p>
          <a:p>
            <a:pPr marL="502920" indent="-457200">
              <a:buAutoNum type="arabicPeriod"/>
            </a:pPr>
            <a:r>
              <a:rPr lang="en-US" dirty="0" smtClean="0"/>
              <a:t>Expense</a:t>
            </a:r>
          </a:p>
          <a:p>
            <a:pPr marL="502920" indent="-457200">
              <a:buAutoNum type="arabicPeriod"/>
            </a:pPr>
            <a:r>
              <a:rPr lang="en-US" dirty="0" smtClean="0"/>
              <a:t>Work Effort</a:t>
            </a:r>
          </a:p>
          <a:p>
            <a:pPr marL="45720" indent="0">
              <a:buNone/>
            </a:pPr>
            <a:r>
              <a:rPr lang="en-US" dirty="0" err="1" smtClean="0"/>
              <a:t>Cari</a:t>
            </a:r>
            <a:r>
              <a:rPr lang="en-US" dirty="0" smtClean="0"/>
              <a:t> </a:t>
            </a:r>
            <a:r>
              <a:rPr lang="en-US" dirty="0" err="1" smtClean="0"/>
              <a:t>referensi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11 </a:t>
            </a:r>
            <a:r>
              <a:rPr lang="en-US" dirty="0" err="1" smtClean="0"/>
              <a:t>kriteria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r>
              <a:rPr lang="en-US" dirty="0" smtClean="0"/>
              <a:t> benchmarking  (submit </a:t>
            </a:r>
            <a:r>
              <a:rPr lang="en-US" dirty="0" err="1" smtClean="0"/>
              <a:t>elearning</a:t>
            </a:r>
            <a:r>
              <a:rPr lang="en-US" dirty="0" smtClean="0"/>
              <a:t>) </a:t>
            </a:r>
          </a:p>
          <a:p>
            <a:pPr marL="45720" indent="0">
              <a:buNone/>
            </a:pPr>
            <a:r>
              <a:rPr lang="en-US" dirty="0" err="1" smtClean="0"/>
              <a:t>Sumber</a:t>
            </a:r>
            <a:r>
              <a:rPr lang="en-US" dirty="0" smtClean="0"/>
              <a:t> :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benchmark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(</a:t>
            </a:r>
            <a:r>
              <a:rPr lang="en-US" i="1" dirty="0" smtClean="0"/>
              <a:t>blueprint)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ERP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pl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terimplementasi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r>
              <a:rPr lang="en-US" sz="2000" dirty="0" err="1" smtClean="0"/>
              <a:t>tanpa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pemetaan</a:t>
            </a:r>
            <a:r>
              <a:rPr lang="en-US" sz="2000" dirty="0" smtClean="0"/>
              <a:t> proses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terdokumentasi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baik</a:t>
            </a:r>
            <a:r>
              <a:rPr lang="en-US" sz="2000" dirty="0" smtClean="0"/>
              <a:t> </a:t>
            </a:r>
            <a:endParaRPr lang="en-US" sz="2000" dirty="0"/>
          </a:p>
        </p:txBody>
      </p:sp>
      <p:sp>
        <p:nvSpPr>
          <p:cNvPr id="4" name="Down Arrow 3"/>
          <p:cNvSpPr/>
          <p:nvPr/>
        </p:nvSpPr>
        <p:spPr>
          <a:xfrm>
            <a:off x="3810000" y="2286000"/>
            <a:ext cx="914400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828800" y="2819400"/>
            <a:ext cx="51054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fondasi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pengengan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yang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visi-misi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90600" y="4038600"/>
            <a:ext cx="7467600" cy="1981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Faktor</a:t>
            </a:r>
            <a:r>
              <a:rPr lang="en-US" dirty="0" smtClean="0"/>
              <a:t> internal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penyusunan</a:t>
            </a:r>
            <a:r>
              <a:rPr lang="en-US" dirty="0" smtClean="0"/>
              <a:t> </a:t>
            </a:r>
            <a:r>
              <a:rPr lang="en-US" dirty="0" err="1" smtClean="0"/>
              <a:t>cetak</a:t>
            </a:r>
            <a:r>
              <a:rPr lang="en-US" dirty="0" smtClean="0"/>
              <a:t> </a:t>
            </a:r>
            <a:r>
              <a:rPr lang="en-US" dirty="0" err="1" smtClean="0"/>
              <a:t>biru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perusahaan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34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INPUT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Analysis process </a:t>
            </a:r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>
            <a:off x="2743200" y="1981200"/>
            <a:ext cx="3886200" cy="4038600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/>
          <a:lstStyle/>
          <a:p>
            <a:pPr algn="ctr"/>
            <a:endParaRPr lang="en-US" dirty="0"/>
          </a:p>
        </p:txBody>
      </p:sp>
      <p:sp>
        <p:nvSpPr>
          <p:cNvPr id="5" name="Flowchart: Connector 4"/>
          <p:cNvSpPr/>
          <p:nvPr/>
        </p:nvSpPr>
        <p:spPr>
          <a:xfrm>
            <a:off x="3276600" y="2438400"/>
            <a:ext cx="2819400" cy="3047999"/>
          </a:xfrm>
          <a:prstGeom prst="flowChartConnector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Flowchart: Connector 6"/>
          <p:cNvSpPr/>
          <p:nvPr/>
        </p:nvSpPr>
        <p:spPr>
          <a:xfrm>
            <a:off x="4152900" y="3460989"/>
            <a:ext cx="1066800" cy="1079021"/>
          </a:xfrm>
          <a:prstGeom prst="flowChartConnector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Vision</a:t>
            </a:r>
          </a:p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Mission</a:t>
            </a:r>
          </a:p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CSF</a:t>
            </a:r>
          </a:p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KPI</a:t>
            </a:r>
          </a:p>
          <a:p>
            <a:pPr algn="ctr"/>
            <a:r>
              <a:rPr lang="en-US" sz="700" dirty="0" smtClean="0">
                <a:solidFill>
                  <a:schemeClr val="tx1"/>
                </a:solidFill>
              </a:rPr>
              <a:t>STRATEGY</a:t>
            </a:r>
            <a:endParaRPr lang="en-US" sz="7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4686300" y="2438400"/>
            <a:ext cx="0" cy="10225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686300" y="4540010"/>
            <a:ext cx="0" cy="94638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4" idx="2"/>
            <a:endCxn id="7" idx="2"/>
          </p:cNvCxnSpPr>
          <p:nvPr/>
        </p:nvCxnSpPr>
        <p:spPr>
          <a:xfrm>
            <a:off x="2743200" y="4000500"/>
            <a:ext cx="1409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6"/>
            <a:endCxn id="4" idx="6"/>
          </p:cNvCxnSpPr>
          <p:nvPr/>
        </p:nvCxnSpPr>
        <p:spPr>
          <a:xfrm>
            <a:off x="5219700" y="4000500"/>
            <a:ext cx="1409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33400" y="2133600"/>
            <a:ext cx="1828800" cy="441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6858000" y="2133677"/>
            <a:ext cx="1905000" cy="44195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733800" y="2749639"/>
            <a:ext cx="9323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/>
              <a:t>Organization Structure</a:t>
            </a:r>
            <a:endParaRPr 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3352800" y="3460989"/>
            <a:ext cx="800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Company </a:t>
            </a:r>
            <a:r>
              <a:rPr lang="en-US" sz="800" dirty="0" err="1" smtClean="0"/>
              <a:t>Geograpichal</a:t>
            </a:r>
            <a:r>
              <a:rPr lang="en-US" sz="800" dirty="0" smtClean="0"/>
              <a:t>  topology</a:t>
            </a:r>
            <a:endParaRPr lang="en-US" sz="800" dirty="0"/>
          </a:p>
        </p:txBody>
      </p:sp>
      <p:sp>
        <p:nvSpPr>
          <p:cNvPr id="22" name="TextBox 21"/>
          <p:cNvSpPr txBox="1"/>
          <p:nvPr/>
        </p:nvSpPr>
        <p:spPr>
          <a:xfrm>
            <a:off x="4800600" y="2749639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Technology Infrastructure</a:t>
            </a:r>
            <a:endParaRPr lang="en-US" sz="800" dirty="0"/>
          </a:p>
        </p:txBody>
      </p:sp>
      <p:sp>
        <p:nvSpPr>
          <p:cNvPr id="23" name="TextBox 22"/>
          <p:cNvSpPr txBox="1"/>
          <p:nvPr/>
        </p:nvSpPr>
        <p:spPr>
          <a:xfrm>
            <a:off x="5029200" y="3149749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/>
              <a:t>Company Asset</a:t>
            </a:r>
            <a:endParaRPr lang="en-US" sz="900" dirty="0"/>
          </a:p>
        </p:txBody>
      </p:sp>
      <p:sp>
        <p:nvSpPr>
          <p:cNvPr id="24" name="TextBox 23"/>
          <p:cNvSpPr txBox="1"/>
          <p:nvPr/>
        </p:nvSpPr>
        <p:spPr>
          <a:xfrm>
            <a:off x="5410200" y="3581400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Financial Resource</a:t>
            </a:r>
            <a:endParaRPr lang="en-US" sz="800" dirty="0"/>
          </a:p>
        </p:txBody>
      </p:sp>
      <p:sp>
        <p:nvSpPr>
          <p:cNvPr id="25" name="TextBox 24"/>
          <p:cNvSpPr txBox="1"/>
          <p:nvPr/>
        </p:nvSpPr>
        <p:spPr>
          <a:xfrm>
            <a:off x="3352800" y="41148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Business Process</a:t>
            </a:r>
            <a:endParaRPr lang="en-US" sz="800" dirty="0"/>
          </a:p>
        </p:txBody>
      </p:sp>
      <p:sp>
        <p:nvSpPr>
          <p:cNvPr id="26" name="TextBox 25"/>
          <p:cNvSpPr txBox="1"/>
          <p:nvPr/>
        </p:nvSpPr>
        <p:spPr>
          <a:xfrm>
            <a:off x="3705225" y="4447243"/>
            <a:ext cx="8191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Procedures </a:t>
            </a:r>
            <a:endParaRPr lang="en-US" sz="800" dirty="0"/>
          </a:p>
        </p:txBody>
      </p:sp>
      <p:sp>
        <p:nvSpPr>
          <p:cNvPr id="27" name="TextBox 26"/>
          <p:cNvSpPr txBox="1"/>
          <p:nvPr/>
        </p:nvSpPr>
        <p:spPr>
          <a:xfrm>
            <a:off x="3655983" y="4662687"/>
            <a:ext cx="8382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Policies</a:t>
            </a:r>
            <a:endParaRPr lang="en-US" sz="800" dirty="0"/>
          </a:p>
        </p:txBody>
      </p:sp>
      <p:sp>
        <p:nvSpPr>
          <p:cNvPr id="28" name="TextBox 27"/>
          <p:cNvSpPr txBox="1"/>
          <p:nvPr/>
        </p:nvSpPr>
        <p:spPr>
          <a:xfrm>
            <a:off x="3886200" y="4878131"/>
            <a:ext cx="779972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" dirty="0" smtClean="0"/>
              <a:t>Standard </a:t>
            </a:r>
            <a:endParaRPr lang="en-US" sz="600" dirty="0"/>
          </a:p>
        </p:txBody>
      </p:sp>
      <p:sp>
        <p:nvSpPr>
          <p:cNvPr id="29" name="TextBox 28"/>
          <p:cNvSpPr txBox="1"/>
          <p:nvPr/>
        </p:nvSpPr>
        <p:spPr>
          <a:xfrm>
            <a:off x="4075083" y="5062797"/>
            <a:ext cx="5910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Legal Aspect</a:t>
            </a:r>
            <a:endParaRPr lang="en-US" sz="700" dirty="0"/>
          </a:p>
        </p:txBody>
      </p:sp>
      <p:sp>
        <p:nvSpPr>
          <p:cNvPr id="30" name="TextBox 29"/>
          <p:cNvSpPr txBox="1"/>
          <p:nvPr/>
        </p:nvSpPr>
        <p:spPr>
          <a:xfrm>
            <a:off x="5257800" y="4114800"/>
            <a:ext cx="762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Culture</a:t>
            </a:r>
            <a:endParaRPr lang="en-US" sz="800" dirty="0"/>
          </a:p>
        </p:txBody>
      </p:sp>
      <p:sp>
        <p:nvSpPr>
          <p:cNvPr id="31" name="TextBox 30"/>
          <p:cNvSpPr txBox="1"/>
          <p:nvPr/>
        </p:nvSpPr>
        <p:spPr>
          <a:xfrm>
            <a:off x="5029200" y="4453354"/>
            <a:ext cx="8953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People </a:t>
            </a:r>
            <a:endParaRPr lang="en-US" sz="600" dirty="0"/>
          </a:p>
        </p:txBody>
      </p:sp>
      <p:sp>
        <p:nvSpPr>
          <p:cNvPr id="32" name="TextBox 31"/>
          <p:cNvSpPr txBox="1"/>
          <p:nvPr/>
        </p:nvSpPr>
        <p:spPr>
          <a:xfrm>
            <a:off x="4800600" y="4970464"/>
            <a:ext cx="67627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smtClean="0"/>
              <a:t>Value </a:t>
            </a:r>
            <a:endParaRPr lang="en-US" sz="800" dirty="0"/>
          </a:p>
        </p:txBody>
      </p:sp>
      <p:sp>
        <p:nvSpPr>
          <p:cNvPr id="37" name="TextBox 36"/>
          <p:cNvSpPr txBox="1"/>
          <p:nvPr/>
        </p:nvSpPr>
        <p:spPr>
          <a:xfrm rot="2409595">
            <a:off x="3217217" y="1890205"/>
            <a:ext cx="461665" cy="183136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494183" y="2057400"/>
            <a:ext cx="306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&amp;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 rot="2933296">
            <a:off x="5043324" y="2703838"/>
            <a:ext cx="16394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PARTNERS</a:t>
            </a:r>
            <a:endParaRPr lang="en-US" sz="1200" dirty="0"/>
          </a:p>
        </p:txBody>
      </p:sp>
      <p:sp>
        <p:nvSpPr>
          <p:cNvPr id="40" name="TextBox 39"/>
          <p:cNvSpPr txBox="1"/>
          <p:nvPr/>
        </p:nvSpPr>
        <p:spPr>
          <a:xfrm>
            <a:off x="3771702" y="5503651"/>
            <a:ext cx="2123658" cy="369332"/>
          </a:xfrm>
          <a:prstGeom prst="rect">
            <a:avLst/>
          </a:prstGeom>
          <a:noFill/>
        </p:spPr>
        <p:txBody>
          <a:bodyPr vert="horz" wrap="square" rtlCol="0" anchor="ctr" anchorCtr="0">
            <a:spAutoFit/>
          </a:bodyPr>
          <a:lstStyle/>
          <a:p>
            <a:r>
              <a:rPr lang="en-US" dirty="0" smtClean="0"/>
              <a:t>SHAREHOLDERS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85800" y="2318266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INTERNAL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685800" y="2626043"/>
            <a:ext cx="152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Corporate History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Business Plan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Exiting Information Technology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Constraints and opportunities 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err="1" smtClean="0"/>
              <a:t>Strenght</a:t>
            </a:r>
            <a:r>
              <a:rPr lang="en-US" sz="800" dirty="0" smtClean="0"/>
              <a:t> and weakness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Approach and Methodology</a:t>
            </a:r>
          </a:p>
          <a:p>
            <a:endParaRPr lang="en-US" sz="800" dirty="0"/>
          </a:p>
          <a:p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685800" y="4284077"/>
            <a:ext cx="1524000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EXTERNAL</a:t>
            </a:r>
          </a:p>
          <a:p>
            <a:pPr algn="ctr"/>
            <a:endParaRPr lang="en-US" sz="1000" dirty="0"/>
          </a:p>
          <a:p>
            <a:pPr algn="ctr"/>
            <a:endParaRPr lang="en-US" sz="1000" dirty="0" smtClean="0"/>
          </a:p>
          <a:p>
            <a:pPr algn="ctr"/>
            <a:r>
              <a:rPr lang="en-US" sz="800" dirty="0" smtClean="0"/>
              <a:t>Industry Trend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Information Technology</a:t>
            </a:r>
          </a:p>
          <a:p>
            <a:pPr algn="ctr"/>
            <a:r>
              <a:rPr lang="en-US" sz="800" dirty="0" smtClean="0"/>
              <a:t>Development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Competitor Analysis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Benchmarking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Best Practice</a:t>
            </a:r>
            <a:r>
              <a:rPr lang="en-US" sz="1000" dirty="0" smtClean="0"/>
              <a:t> </a:t>
            </a:r>
          </a:p>
          <a:p>
            <a:pPr algn="ctr"/>
            <a:endParaRPr lang="en-US" sz="10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838200" y="990600"/>
            <a:ext cx="1752600" cy="8784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6506363" y="914400"/>
            <a:ext cx="1189837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858000" y="17526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BLUE PRINT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7010400" y="2242066"/>
            <a:ext cx="1524000" cy="15234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u="sng" dirty="0" smtClean="0"/>
              <a:t>THREE DOMAINS</a:t>
            </a:r>
          </a:p>
          <a:p>
            <a:endParaRPr lang="en-US" sz="1050" u="sng" dirty="0"/>
          </a:p>
          <a:p>
            <a:pPr algn="ctr"/>
            <a:r>
              <a:rPr lang="en-US" sz="900" u="sng" dirty="0" smtClean="0"/>
              <a:t>Information System Requirements</a:t>
            </a:r>
          </a:p>
          <a:p>
            <a:pPr algn="ctr"/>
            <a:endParaRPr lang="en-US" sz="900" u="sng" dirty="0"/>
          </a:p>
          <a:p>
            <a:pPr algn="ctr"/>
            <a:r>
              <a:rPr lang="en-US" sz="900" u="sng" dirty="0" smtClean="0"/>
              <a:t>Information Technology Supply</a:t>
            </a:r>
          </a:p>
          <a:p>
            <a:pPr algn="ctr"/>
            <a:endParaRPr lang="en-US" sz="900" u="sng" dirty="0"/>
          </a:p>
          <a:p>
            <a:pPr algn="ctr"/>
            <a:r>
              <a:rPr lang="en-US" sz="900" u="sng" dirty="0" smtClean="0"/>
              <a:t>Information Management Strategy</a:t>
            </a:r>
            <a:endParaRPr lang="en-US" sz="800" u="sng" dirty="0"/>
          </a:p>
        </p:txBody>
      </p:sp>
      <p:sp>
        <p:nvSpPr>
          <p:cNvPr id="34" name="TextBox 33"/>
          <p:cNvSpPr txBox="1"/>
          <p:nvPr/>
        </p:nvSpPr>
        <p:spPr>
          <a:xfrm>
            <a:off x="6997460" y="3769310"/>
            <a:ext cx="1676400" cy="3185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u="sng" dirty="0" smtClean="0"/>
              <a:t>STRATEGIC PLANNING</a:t>
            </a:r>
            <a:endParaRPr lang="en-US" sz="1100" dirty="0"/>
          </a:p>
          <a:p>
            <a:pPr algn="ctr"/>
            <a:r>
              <a:rPr lang="en-US" sz="800" dirty="0" smtClean="0"/>
              <a:t>List of Scenarios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Risk Management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Cost/Benefit Analysis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Technical Design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Project Management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Priorities Level and Schedule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Implementation Plan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 smtClean="0"/>
              <a:t>Human Resource Skills and </a:t>
            </a:r>
            <a:r>
              <a:rPr lang="en-US" sz="800" dirty="0" err="1" smtClean="0"/>
              <a:t>Competenncies</a:t>
            </a:r>
            <a:r>
              <a:rPr lang="en-US" sz="800" dirty="0" smtClean="0"/>
              <a:t> 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Requirements</a:t>
            </a:r>
          </a:p>
          <a:p>
            <a:pPr algn="ctr"/>
            <a:endParaRPr lang="en-US" sz="900" dirty="0" smtClean="0"/>
          </a:p>
          <a:p>
            <a:pPr algn="ctr"/>
            <a:r>
              <a:rPr lang="en-US" sz="900" dirty="0" smtClean="0"/>
              <a:t>Change Management </a:t>
            </a:r>
          </a:p>
          <a:p>
            <a:endParaRPr lang="en-US" sz="900" dirty="0" smtClean="0"/>
          </a:p>
          <a:p>
            <a:endParaRPr lang="en-US" sz="900" dirty="0"/>
          </a:p>
          <a:p>
            <a:endParaRPr lang="en-US" sz="800" dirty="0"/>
          </a:p>
        </p:txBody>
      </p:sp>
      <p:sp>
        <p:nvSpPr>
          <p:cNvPr id="42" name="Rectangle 41"/>
          <p:cNvSpPr/>
          <p:nvPr/>
        </p:nvSpPr>
        <p:spPr>
          <a:xfrm>
            <a:off x="2514600" y="6172200"/>
            <a:ext cx="42672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/>
              <a:t>Ideology, Political Agenda, Economic Environment, Social and Culture, International Relationship, National Defense, Religion, Behaviors</a:t>
            </a:r>
            <a:endParaRPr lang="en-US" sz="900" dirty="0"/>
          </a:p>
        </p:txBody>
      </p:sp>
      <p:cxnSp>
        <p:nvCxnSpPr>
          <p:cNvPr id="46" name="Straight Arrow Connector 45"/>
          <p:cNvCxnSpPr>
            <a:stCxn id="2" idx="2"/>
          </p:cNvCxnSpPr>
          <p:nvPr/>
        </p:nvCxnSpPr>
        <p:spPr>
          <a:xfrm flipV="1">
            <a:off x="4584946" y="6019800"/>
            <a:ext cx="101354" cy="1066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2498142" y="5858130"/>
            <a:ext cx="119062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Macro Environment</a:t>
            </a:r>
            <a:endParaRPr lang="en-US" sz="900" dirty="0"/>
          </a:p>
        </p:txBody>
      </p:sp>
      <p:sp>
        <p:nvSpPr>
          <p:cNvPr id="48" name="TextBox 47"/>
          <p:cNvSpPr txBox="1"/>
          <p:nvPr/>
        </p:nvSpPr>
        <p:spPr>
          <a:xfrm>
            <a:off x="1143000" y="2286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solidFill>
                  <a:schemeClr val="bg1"/>
                </a:solidFill>
              </a:rPr>
              <a:t>Gambar</a:t>
            </a:r>
            <a:r>
              <a:rPr lang="en-US" dirty="0" smtClean="0">
                <a:solidFill>
                  <a:schemeClr val="bg1"/>
                </a:solidFill>
              </a:rPr>
              <a:t> : </a:t>
            </a:r>
            <a:r>
              <a:rPr lang="en-US" dirty="0" err="1" smtClean="0">
                <a:solidFill>
                  <a:schemeClr val="bg1"/>
                </a:solidFill>
              </a:rPr>
              <a:t>Kerangka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Cetak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Biru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dari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Strategi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Organisasi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31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994</TotalTime>
  <Words>502</Words>
  <Application>Microsoft Office PowerPoint</Application>
  <PresentationFormat>On-screen Show (4:3)</PresentationFormat>
  <Paragraphs>140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Grid</vt:lpstr>
      <vt:lpstr>KONSEP BENCHMARKING DALAM ERP</vt:lpstr>
      <vt:lpstr>INTI POKOK TOPIK INI </vt:lpstr>
      <vt:lpstr>Bencmarking – best practice – Kuanti dan kuali</vt:lpstr>
      <vt:lpstr>PowerPoint Presentation</vt:lpstr>
      <vt:lpstr>Bad Practice</vt:lpstr>
      <vt:lpstr>Peranan dari benchmark </vt:lpstr>
      <vt:lpstr>ERP sebagai suatu pl tidak dapat terimplementasi dengan baik tanpa dilakukan proses pemetaan proses bisnis yang terdokumentasi dengan baik </vt:lpstr>
      <vt:lpstr>Analysis process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BENCHMARKING DALAM ERP</dc:title>
  <dc:creator>user</dc:creator>
  <cp:lastModifiedBy>user</cp:lastModifiedBy>
  <cp:revision>25</cp:revision>
  <dcterms:created xsi:type="dcterms:W3CDTF">2021-07-05T23:39:17Z</dcterms:created>
  <dcterms:modified xsi:type="dcterms:W3CDTF">2021-07-12T13:23:19Z</dcterms:modified>
</cp:coreProperties>
</file>