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41DA66-1DB4-5941-B1D0-803CA0424411}" type="datetimeFigureOut">
              <a:rPr lang="en-US" smtClean="0"/>
              <a:t>8/16/2019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C1CA6A-8FFB-5E46-B920-0AE602FED201}" type="slidenum">
              <a:rPr lang="en-US" smtClean="0"/>
              <a:t>‹#›</a:t>
            </a:fld>
            <a:endParaRPr lang="en-US"/>
          </a:p>
        </p:txBody>
      </p:sp>
    </p:spTree>
    <p:extLst>
      <p:ext uri="{BB962C8B-B14F-4D97-AF65-F5344CB8AC3E}">
        <p14:creationId xmlns:p14="http://schemas.microsoft.com/office/powerpoint/2010/main" val="41313410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C1CA6A-8FFB-5E46-B920-0AE602FED201}" type="slidenum">
              <a:rPr lang="en-US" smtClean="0"/>
              <a:t>29</a:t>
            </a:fld>
            <a:endParaRPr lang="en-US"/>
          </a:p>
        </p:txBody>
      </p:sp>
    </p:spTree>
    <p:extLst>
      <p:ext uri="{BB962C8B-B14F-4D97-AF65-F5344CB8AC3E}">
        <p14:creationId xmlns:p14="http://schemas.microsoft.com/office/powerpoint/2010/main" val="290216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3428EE-1986-6C43-949F-A76F1BFA8F19}"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358674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28EE-1986-6C43-949F-A76F1BFA8F19}"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305781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28EE-1986-6C43-949F-A76F1BFA8F19}"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879296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28EE-1986-6C43-949F-A76F1BFA8F19}"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183340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3428EE-1986-6C43-949F-A76F1BFA8F19}" type="datetimeFigureOut">
              <a:rPr lang="en-US" smtClean="0"/>
              <a:pPr/>
              <a:t>8/16/2019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109274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3428EE-1986-6C43-949F-A76F1BFA8F19}"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252210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3428EE-1986-6C43-949F-A76F1BFA8F19}" type="datetimeFigureOut">
              <a:rPr lang="en-US" smtClean="0"/>
              <a:pPr/>
              <a:t>8/16/2019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2868987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3428EE-1986-6C43-949F-A76F1BFA8F19}" type="datetimeFigureOut">
              <a:rPr lang="en-US" smtClean="0"/>
              <a:pPr/>
              <a:t>8/16/2019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375482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428EE-1986-6C43-949F-A76F1BFA8F19}" type="datetimeFigureOut">
              <a:rPr lang="en-US" smtClean="0"/>
              <a:pPr/>
              <a:t>8/16/2019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1615772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3428EE-1986-6C43-949F-A76F1BFA8F19}"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1537975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3428EE-1986-6C43-949F-A76F1BFA8F19}" type="datetimeFigureOut">
              <a:rPr lang="en-US" smtClean="0"/>
              <a:pPr/>
              <a:t>8/16/2019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9F17B9-5941-1245-AEAF-267B5EBE0C14}" type="slidenum">
              <a:rPr lang="en-US" smtClean="0"/>
              <a:pPr/>
              <a:t>‹#›</a:t>
            </a:fld>
            <a:endParaRPr lang="en-US"/>
          </a:p>
        </p:txBody>
      </p:sp>
    </p:spTree>
    <p:extLst>
      <p:ext uri="{BB962C8B-B14F-4D97-AF65-F5344CB8AC3E}">
        <p14:creationId xmlns:p14="http://schemas.microsoft.com/office/powerpoint/2010/main" val="1297999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chemeClr val="bg1"/>
            </a:gs>
            <a:gs pos="100000">
              <a:schemeClr val="bg2">
                <a:lumMod val="75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3428EE-1986-6C43-949F-A76F1BFA8F19}" type="datetimeFigureOut">
              <a:rPr lang="en-US" smtClean="0"/>
              <a:pPr/>
              <a:t>8/16/2019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9F17B9-5941-1245-AEAF-267B5EBE0C14}" type="slidenum">
              <a:rPr lang="en-US" smtClean="0"/>
              <a:pPr/>
              <a:t>‹#›</a:t>
            </a:fld>
            <a:endParaRPr lang="en-US"/>
          </a:p>
        </p:txBody>
      </p:sp>
    </p:spTree>
    <p:extLst>
      <p:ext uri="{BB962C8B-B14F-4D97-AF65-F5344CB8AC3E}">
        <p14:creationId xmlns:p14="http://schemas.microsoft.com/office/powerpoint/2010/main" val="1197123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b="1" dirty="0"/>
              <a:t>PERTEMUAN 2-3</a:t>
            </a:r>
            <a:br>
              <a:rPr lang="id-ID" b="1" dirty="0"/>
            </a:br>
            <a:endParaRPr lang="id-ID" dirty="0"/>
          </a:p>
        </p:txBody>
      </p:sp>
      <p:sp>
        <p:nvSpPr>
          <p:cNvPr id="5" name="Subtitle 4"/>
          <p:cNvSpPr>
            <a:spLocks noGrp="1"/>
          </p:cNvSpPr>
          <p:nvPr>
            <p:ph type="subTitle" idx="1"/>
          </p:nvPr>
        </p:nvSpPr>
        <p:spPr/>
        <p:txBody>
          <a:bodyPr/>
          <a:lstStyle/>
          <a:p>
            <a:r>
              <a:rPr lang="en-US" b="1" dirty="0" smtClean="0">
                <a:solidFill>
                  <a:schemeClr val="tx1"/>
                </a:solidFill>
              </a:rPr>
              <a:t>STRUKTUR </a:t>
            </a:r>
            <a:r>
              <a:rPr lang="en-US" b="1" dirty="0">
                <a:solidFill>
                  <a:schemeClr val="tx1"/>
                </a:solidFill>
              </a:rPr>
              <a:t>ARTIKEL ILMIAH</a:t>
            </a:r>
            <a:endParaRPr lang="id-ID" b="1" dirty="0">
              <a:solidFill>
                <a:schemeClr val="tx1"/>
              </a:solidFill>
            </a:endParaRPr>
          </a:p>
        </p:txBody>
      </p:sp>
    </p:spTree>
    <p:extLst>
      <p:ext uri="{BB962C8B-B14F-4D97-AF65-F5344CB8AC3E}">
        <p14:creationId xmlns:p14="http://schemas.microsoft.com/office/powerpoint/2010/main" val="90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929892"/>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11490" y="351353"/>
            <a:ext cx="8553968" cy="4401205"/>
          </a:xfrm>
          <a:prstGeom prst="rect">
            <a:avLst/>
          </a:prstGeom>
        </p:spPr>
        <p:txBody>
          <a:bodyPr wrap="square">
            <a:spAutoFit/>
          </a:bodyPr>
          <a:lstStyle/>
          <a:p>
            <a:pPr lvl="0"/>
            <a:r>
              <a:rPr lang="id-ID" sz="3000" b="1" dirty="0"/>
              <a:t>Sesat </a:t>
            </a:r>
            <a:r>
              <a:rPr lang="id-ID" sz="3000" b="1" dirty="0" smtClean="0"/>
              <a:t>ambiguitas* </a:t>
            </a:r>
          </a:p>
          <a:p>
            <a:pPr lvl="0"/>
            <a:endParaRPr lang="id-ID" sz="2600" b="1" dirty="0" smtClean="0"/>
          </a:p>
          <a:p>
            <a:pPr lvl="0"/>
            <a:r>
              <a:rPr lang="id-ID" sz="2800" dirty="0"/>
              <a:t>Andai menjumpai pernyataan “Isteri rektor Universitas X yang baru” atau “Isteri pak lurah yang muda”, pernyataan ini dapat kita kategorikan sebagai pernyataan yang sesat karena ambiguitas. Perhatikanlah, siapa yang baru (“isteri rektor” atau “rektor universitas X”) dan siapakah yang muda (“isteri lurah” atau “pak lurah”)? Pertanyaan kritisnya, kebenaran etis yang bagaimana yang hendak disodorkan si subjek penyaji ungkapan semacam ini?; </a:t>
            </a:r>
            <a:endParaRPr lang="en-US" sz="2600" dirty="0"/>
          </a:p>
        </p:txBody>
      </p:sp>
    </p:spTree>
    <p:extLst>
      <p:ext uri="{BB962C8B-B14F-4D97-AF65-F5344CB8AC3E}">
        <p14:creationId xmlns:p14="http://schemas.microsoft.com/office/powerpoint/2010/main" val="1792819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929892"/>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11490" y="351353"/>
            <a:ext cx="8553968" cy="4832093"/>
          </a:xfrm>
          <a:prstGeom prst="rect">
            <a:avLst/>
          </a:prstGeom>
        </p:spPr>
        <p:txBody>
          <a:bodyPr wrap="square">
            <a:spAutoFit/>
          </a:bodyPr>
          <a:lstStyle/>
          <a:p>
            <a:pPr lvl="0"/>
            <a:r>
              <a:rPr lang="id-ID" sz="3000" b="1" dirty="0"/>
              <a:t>Sesat </a:t>
            </a:r>
            <a:r>
              <a:rPr lang="id-ID" sz="3000" b="1" dirty="0" smtClean="0"/>
              <a:t>psikologis* </a:t>
            </a:r>
          </a:p>
          <a:p>
            <a:pPr lvl="0"/>
            <a:endParaRPr lang="id-ID" sz="2600" b="1" dirty="0" smtClean="0"/>
          </a:p>
          <a:p>
            <a:pPr lvl="0"/>
            <a:r>
              <a:rPr lang="id-ID" sz="2800" dirty="0"/>
              <a:t>Supaya berkesan metaforistis, ada kalanya pernyataan dimunculkan melalui gaya semacam ini, “Pemerintah kita telah gagal total”, “Pemerintah berjalan seperti siput”, atau “Negara tidak pernah hadir dalam kasus-kasus tertentu”. Inilah sesat psikologis, karena membuat simpulan secara serampangan. Pernyataan ini biasanya dimaksudkan untuk memancing emosi pembacanya, sehingga patut dipertanyakan adakah kebenaran etis di baliknya?;</a:t>
            </a:r>
            <a:r>
              <a:rPr lang="en-US" sz="2800" dirty="0"/>
              <a:t> </a:t>
            </a:r>
            <a:endParaRPr lang="en-US" sz="2600" dirty="0"/>
          </a:p>
        </p:txBody>
      </p:sp>
    </p:spTree>
    <p:extLst>
      <p:ext uri="{BB962C8B-B14F-4D97-AF65-F5344CB8AC3E}">
        <p14:creationId xmlns:p14="http://schemas.microsoft.com/office/powerpoint/2010/main" val="1792819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381000" y="1236170"/>
            <a:ext cx="8534400" cy="47220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spcAft>
                <a:spcPts val="600"/>
              </a:spcAft>
            </a:pPr>
            <a:r>
              <a:rPr lang="en-US" sz="3000" dirty="0" err="1" smtClean="0">
                <a:solidFill>
                  <a:srgbClr val="000000"/>
                </a:solidFill>
              </a:rPr>
              <a:t>Penyampaian</a:t>
            </a:r>
            <a:r>
              <a:rPr lang="en-US" sz="3000" dirty="0" smtClean="0">
                <a:solidFill>
                  <a:srgbClr val="000000"/>
                </a:solidFill>
              </a:rPr>
              <a:t> </a:t>
            </a:r>
            <a:r>
              <a:rPr lang="en-US" sz="3000" dirty="0" err="1" smtClean="0">
                <a:solidFill>
                  <a:srgbClr val="000000"/>
                </a:solidFill>
              </a:rPr>
              <a:t>hasil-hasil</a:t>
            </a:r>
            <a:r>
              <a:rPr lang="en-US" sz="3000" dirty="0" smtClean="0">
                <a:solidFill>
                  <a:srgbClr val="000000"/>
                </a:solidFill>
              </a:rPr>
              <a:t> </a:t>
            </a:r>
            <a:r>
              <a:rPr lang="en-US" sz="3000" dirty="0" err="1">
                <a:solidFill>
                  <a:srgbClr val="000000"/>
                </a:solidFill>
              </a:rPr>
              <a:t>t</a:t>
            </a:r>
            <a:r>
              <a:rPr lang="en-US" sz="3000" dirty="0" err="1" smtClean="0">
                <a:solidFill>
                  <a:srgbClr val="000000"/>
                </a:solidFill>
              </a:rPr>
              <a:t>emuan</a:t>
            </a:r>
            <a:r>
              <a:rPr lang="en-US" sz="3000" dirty="0" smtClean="0">
                <a:solidFill>
                  <a:srgbClr val="000000"/>
                </a:solidFill>
              </a:rPr>
              <a:t> </a:t>
            </a:r>
            <a:r>
              <a:rPr lang="en-US" sz="3000" dirty="0" err="1" smtClean="0">
                <a:solidFill>
                  <a:srgbClr val="000000"/>
                </a:solidFill>
              </a:rPr>
              <a:t>ilmiah</a:t>
            </a:r>
            <a:r>
              <a:rPr lang="en-US" sz="3000" dirty="0" smtClean="0">
                <a:solidFill>
                  <a:srgbClr val="000000"/>
                </a:solidFill>
              </a:rPr>
              <a:t> </a:t>
            </a:r>
            <a:r>
              <a:rPr lang="en-US" sz="3000" dirty="0" err="1" smtClean="0">
                <a:solidFill>
                  <a:srgbClr val="000000"/>
                </a:solidFill>
              </a:rPr>
              <a:t>kepada</a:t>
            </a:r>
            <a:r>
              <a:rPr lang="en-US" sz="3000" dirty="0" smtClean="0">
                <a:solidFill>
                  <a:srgbClr val="000000"/>
                </a:solidFill>
              </a:rPr>
              <a:t> </a:t>
            </a:r>
            <a:r>
              <a:rPr lang="en-US" sz="3000" dirty="0" err="1" smtClean="0">
                <a:solidFill>
                  <a:srgbClr val="000000"/>
                </a:solidFill>
              </a:rPr>
              <a:t>komunitas</a:t>
            </a:r>
            <a:r>
              <a:rPr lang="en-US" sz="3000" dirty="0" smtClean="0">
                <a:solidFill>
                  <a:srgbClr val="000000"/>
                </a:solidFill>
              </a:rPr>
              <a:t> </a:t>
            </a:r>
            <a:r>
              <a:rPr lang="en-US" sz="3000" dirty="0" err="1" smtClean="0">
                <a:solidFill>
                  <a:srgbClr val="000000"/>
                </a:solidFill>
              </a:rPr>
              <a:t>ilmiah</a:t>
            </a:r>
            <a:r>
              <a:rPr lang="en-US" sz="3000" dirty="0" smtClean="0">
                <a:solidFill>
                  <a:srgbClr val="000000"/>
                </a:solidFill>
              </a:rPr>
              <a:t> </a:t>
            </a:r>
            <a:r>
              <a:rPr lang="en-US" sz="3000" dirty="0" err="1" smtClean="0">
                <a:solidFill>
                  <a:srgbClr val="000000"/>
                </a:solidFill>
              </a:rPr>
              <a:t>akan</a:t>
            </a:r>
            <a:r>
              <a:rPr lang="en-US" sz="3000" dirty="0" smtClean="0">
                <a:solidFill>
                  <a:srgbClr val="000000"/>
                </a:solidFill>
              </a:rPr>
              <a:t> </a:t>
            </a:r>
            <a:r>
              <a:rPr lang="en-US" sz="3000" dirty="0" err="1" smtClean="0">
                <a:solidFill>
                  <a:srgbClr val="000000"/>
                </a:solidFill>
              </a:rPr>
              <a:t>lebih</a:t>
            </a:r>
            <a:r>
              <a:rPr lang="en-US" sz="3000" dirty="0" smtClean="0">
                <a:solidFill>
                  <a:srgbClr val="000000"/>
                </a:solidFill>
              </a:rPr>
              <a:t> </a:t>
            </a:r>
            <a:r>
              <a:rPr lang="en-US" sz="3000" dirty="0" err="1" smtClean="0">
                <a:solidFill>
                  <a:srgbClr val="000000"/>
                </a:solidFill>
              </a:rPr>
              <a:t>efektif</a:t>
            </a:r>
            <a:r>
              <a:rPr lang="en-US" sz="3000" dirty="0" smtClean="0">
                <a:solidFill>
                  <a:srgbClr val="000000"/>
                </a:solidFill>
              </a:rPr>
              <a:t> </a:t>
            </a:r>
            <a:r>
              <a:rPr lang="en-US" sz="3000" dirty="0" err="1" smtClean="0">
                <a:solidFill>
                  <a:srgbClr val="000000"/>
                </a:solidFill>
              </a:rPr>
              <a:t>jika</a:t>
            </a:r>
            <a:r>
              <a:rPr lang="en-US" sz="3000" dirty="0" smtClean="0">
                <a:solidFill>
                  <a:srgbClr val="000000"/>
                </a:solidFill>
              </a:rPr>
              <a:t> </a:t>
            </a:r>
            <a:r>
              <a:rPr lang="en-US" sz="3000" dirty="0" err="1" smtClean="0">
                <a:solidFill>
                  <a:srgbClr val="000000"/>
                </a:solidFill>
              </a:rPr>
              <a:t>dilakukan</a:t>
            </a:r>
            <a:r>
              <a:rPr lang="en-US" sz="3000" dirty="0" smtClean="0">
                <a:solidFill>
                  <a:srgbClr val="000000"/>
                </a:solidFill>
              </a:rPr>
              <a:t> </a:t>
            </a:r>
            <a:r>
              <a:rPr lang="en-US" sz="3000" dirty="0" err="1" smtClean="0">
                <a:solidFill>
                  <a:srgbClr val="000000"/>
                </a:solidFill>
              </a:rPr>
              <a:t>dengan</a:t>
            </a:r>
            <a:r>
              <a:rPr lang="en-US" sz="3000" dirty="0" smtClean="0">
                <a:solidFill>
                  <a:srgbClr val="000000"/>
                </a:solidFill>
              </a:rPr>
              <a:t> </a:t>
            </a:r>
            <a:r>
              <a:rPr lang="en-US" sz="3000" b="1" dirty="0" err="1" smtClean="0">
                <a:solidFill>
                  <a:srgbClr val="000000"/>
                </a:solidFill>
              </a:rPr>
              <a:t>cara</a:t>
            </a:r>
            <a:r>
              <a:rPr lang="en-US" sz="3000" b="1" dirty="0" smtClean="0">
                <a:solidFill>
                  <a:srgbClr val="000000"/>
                </a:solidFill>
              </a:rPr>
              <a:t> yang </a:t>
            </a:r>
            <a:r>
              <a:rPr lang="en-US" sz="3000" b="1" dirty="0" err="1" smtClean="0">
                <a:solidFill>
                  <a:srgbClr val="000000"/>
                </a:solidFill>
              </a:rPr>
              <a:t>seragam</a:t>
            </a:r>
            <a:r>
              <a:rPr lang="en-US" sz="3000" dirty="0" smtClean="0">
                <a:solidFill>
                  <a:srgbClr val="000000"/>
                </a:solidFill>
              </a:rPr>
              <a:t>.</a:t>
            </a:r>
          </a:p>
          <a:p>
            <a:pPr>
              <a:spcBef>
                <a:spcPts val="600"/>
              </a:spcBef>
              <a:spcAft>
                <a:spcPts val="600"/>
              </a:spcAft>
            </a:pPr>
            <a:r>
              <a:rPr lang="en-US" sz="3000" dirty="0" smtClean="0">
                <a:solidFill>
                  <a:srgbClr val="000000"/>
                </a:solidFill>
              </a:rPr>
              <a:t>Cara yang </a:t>
            </a:r>
            <a:r>
              <a:rPr lang="en-US" sz="3000" dirty="0" err="1" smtClean="0">
                <a:solidFill>
                  <a:srgbClr val="000000"/>
                </a:solidFill>
              </a:rPr>
              <a:t>seragam</a:t>
            </a:r>
            <a:r>
              <a:rPr lang="en-US" sz="3000" dirty="0" smtClean="0">
                <a:solidFill>
                  <a:srgbClr val="000000"/>
                </a:solidFill>
              </a:rPr>
              <a:t> </a:t>
            </a:r>
            <a:r>
              <a:rPr lang="en-US" sz="3000" dirty="0" err="1" smtClean="0">
                <a:solidFill>
                  <a:srgbClr val="000000"/>
                </a:solidFill>
              </a:rPr>
              <a:t>tersebut</a:t>
            </a:r>
            <a:r>
              <a:rPr lang="en-US" sz="3000" dirty="0" smtClean="0">
                <a:solidFill>
                  <a:srgbClr val="000000"/>
                </a:solidFill>
              </a:rPr>
              <a:t> </a:t>
            </a:r>
            <a:r>
              <a:rPr lang="en-US" sz="3000" dirty="0" err="1" smtClean="0">
                <a:solidFill>
                  <a:srgbClr val="000000"/>
                </a:solidFill>
              </a:rPr>
              <a:t>hadir</a:t>
            </a:r>
            <a:r>
              <a:rPr lang="en-US" sz="3000" dirty="0" smtClean="0">
                <a:solidFill>
                  <a:srgbClr val="000000"/>
                </a:solidFill>
              </a:rPr>
              <a:t> </a:t>
            </a:r>
            <a:r>
              <a:rPr lang="en-US" sz="3000" dirty="0" err="1" smtClean="0">
                <a:solidFill>
                  <a:srgbClr val="000000"/>
                </a:solidFill>
              </a:rPr>
              <a:t>dalam</a:t>
            </a:r>
            <a:r>
              <a:rPr lang="en-US" sz="3000" dirty="0" smtClean="0">
                <a:solidFill>
                  <a:srgbClr val="000000"/>
                </a:solidFill>
              </a:rPr>
              <a:t> </a:t>
            </a:r>
            <a:r>
              <a:rPr lang="en-US" sz="3000" b="1" dirty="0" err="1" smtClean="0">
                <a:solidFill>
                  <a:srgbClr val="000000"/>
                </a:solidFill>
              </a:rPr>
              <a:t>bentuk</a:t>
            </a:r>
            <a:r>
              <a:rPr lang="en-US" sz="3000" b="1" dirty="0" smtClean="0">
                <a:solidFill>
                  <a:srgbClr val="000000"/>
                </a:solidFill>
              </a:rPr>
              <a:t> </a:t>
            </a:r>
            <a:r>
              <a:rPr lang="en-US" sz="3000" b="1" dirty="0" err="1" smtClean="0">
                <a:solidFill>
                  <a:srgbClr val="000000"/>
                </a:solidFill>
              </a:rPr>
              <a:t>dan</a:t>
            </a:r>
            <a:r>
              <a:rPr lang="en-US" sz="3000" b="1" dirty="0" smtClean="0">
                <a:solidFill>
                  <a:srgbClr val="000000"/>
                </a:solidFill>
              </a:rPr>
              <a:t> </a:t>
            </a:r>
            <a:r>
              <a:rPr lang="en-US" sz="3000" b="1" dirty="0" err="1" smtClean="0">
                <a:solidFill>
                  <a:srgbClr val="000000"/>
                </a:solidFill>
              </a:rPr>
              <a:t>urutan</a:t>
            </a:r>
            <a:r>
              <a:rPr lang="en-US" sz="3000" dirty="0" smtClean="0">
                <a:solidFill>
                  <a:srgbClr val="000000"/>
                </a:solidFill>
              </a:rPr>
              <a:t> </a:t>
            </a:r>
            <a:r>
              <a:rPr lang="en-US" sz="3000" b="1" dirty="0" smtClean="0">
                <a:solidFill>
                  <a:srgbClr val="000000"/>
                </a:solidFill>
              </a:rPr>
              <a:t>yang </a:t>
            </a:r>
            <a:r>
              <a:rPr lang="en-US" sz="3000" b="1" dirty="0" err="1" smtClean="0">
                <a:solidFill>
                  <a:srgbClr val="000000"/>
                </a:solidFill>
              </a:rPr>
              <a:t>disepakati</a:t>
            </a:r>
            <a:r>
              <a:rPr lang="en-US" sz="3000" b="1" dirty="0" smtClean="0">
                <a:solidFill>
                  <a:srgbClr val="000000"/>
                </a:solidFill>
              </a:rPr>
              <a:t> </a:t>
            </a:r>
            <a:r>
              <a:rPr lang="en-US" sz="3000" dirty="0" err="1" smtClean="0">
                <a:solidFill>
                  <a:srgbClr val="000000"/>
                </a:solidFill>
              </a:rPr>
              <a:t>oleh</a:t>
            </a:r>
            <a:r>
              <a:rPr lang="en-US" sz="3000" dirty="0" smtClean="0">
                <a:solidFill>
                  <a:srgbClr val="000000"/>
                </a:solidFill>
              </a:rPr>
              <a:t> </a:t>
            </a:r>
            <a:r>
              <a:rPr lang="en-US" sz="3000" dirty="0" err="1" smtClean="0">
                <a:solidFill>
                  <a:srgbClr val="000000"/>
                </a:solidFill>
              </a:rPr>
              <a:t>komunitas</a:t>
            </a:r>
            <a:r>
              <a:rPr lang="en-US" sz="3000" dirty="0" smtClean="0">
                <a:solidFill>
                  <a:srgbClr val="000000"/>
                </a:solidFill>
              </a:rPr>
              <a:t> </a:t>
            </a:r>
            <a:r>
              <a:rPr lang="en-US" sz="3000" dirty="0" err="1" smtClean="0">
                <a:solidFill>
                  <a:srgbClr val="000000"/>
                </a:solidFill>
              </a:rPr>
              <a:t>ilmiah</a:t>
            </a:r>
            <a:r>
              <a:rPr lang="en-US" sz="3000" dirty="0" smtClean="0">
                <a:solidFill>
                  <a:srgbClr val="000000"/>
                </a:solidFill>
              </a:rPr>
              <a:t> </a:t>
            </a:r>
            <a:r>
              <a:rPr lang="en-US" sz="3000" dirty="0" err="1" smtClean="0">
                <a:solidFill>
                  <a:srgbClr val="000000"/>
                </a:solidFill>
              </a:rPr>
              <a:t>sebagai</a:t>
            </a:r>
            <a:r>
              <a:rPr lang="en-US" sz="3000" dirty="0" smtClean="0">
                <a:solidFill>
                  <a:srgbClr val="000000"/>
                </a:solidFill>
              </a:rPr>
              <a:t> </a:t>
            </a:r>
            <a:r>
              <a:rPr lang="en-US" sz="3000" i="1" dirty="0" smtClean="0">
                <a:solidFill>
                  <a:srgbClr val="000000"/>
                </a:solidFill>
              </a:rPr>
              <a:t>scientific format</a:t>
            </a:r>
            <a:r>
              <a:rPr lang="en-US" sz="3000" dirty="0" smtClean="0">
                <a:solidFill>
                  <a:srgbClr val="000000"/>
                </a:solidFill>
              </a:rPr>
              <a:t>.</a:t>
            </a:r>
          </a:p>
          <a:p>
            <a:pPr>
              <a:spcBef>
                <a:spcPts val="600"/>
              </a:spcBef>
              <a:spcAft>
                <a:spcPts val="600"/>
              </a:spcAft>
            </a:pPr>
            <a:r>
              <a:rPr lang="en-US" sz="3000" dirty="0" err="1" smtClean="0">
                <a:solidFill>
                  <a:srgbClr val="000000"/>
                </a:solidFill>
              </a:rPr>
              <a:t>Manfaat</a:t>
            </a:r>
            <a:r>
              <a:rPr lang="en-US" sz="3000" dirty="0" smtClean="0">
                <a:solidFill>
                  <a:srgbClr val="000000"/>
                </a:solidFill>
              </a:rPr>
              <a:t> </a:t>
            </a:r>
            <a:r>
              <a:rPr lang="en-US" sz="3000" dirty="0" err="1">
                <a:solidFill>
                  <a:srgbClr val="000000"/>
                </a:solidFill>
              </a:rPr>
              <a:t>p</a:t>
            </a:r>
            <a:r>
              <a:rPr lang="en-US" sz="3000" dirty="0" err="1" smtClean="0">
                <a:solidFill>
                  <a:srgbClr val="000000"/>
                </a:solidFill>
              </a:rPr>
              <a:t>enyampaian</a:t>
            </a:r>
            <a:r>
              <a:rPr lang="en-US" sz="3000" dirty="0" smtClean="0">
                <a:solidFill>
                  <a:srgbClr val="000000"/>
                </a:solidFill>
              </a:rPr>
              <a:t> </a:t>
            </a:r>
            <a:r>
              <a:rPr lang="en-US" sz="3000" dirty="0" err="1" smtClean="0">
                <a:solidFill>
                  <a:srgbClr val="000000"/>
                </a:solidFill>
              </a:rPr>
              <a:t>dengan</a:t>
            </a:r>
            <a:r>
              <a:rPr lang="en-US" sz="3000" dirty="0" smtClean="0">
                <a:solidFill>
                  <a:srgbClr val="000000"/>
                </a:solidFill>
              </a:rPr>
              <a:t> </a:t>
            </a:r>
            <a:r>
              <a:rPr lang="en-US" sz="3000" i="1" dirty="0" smtClean="0">
                <a:solidFill>
                  <a:srgbClr val="000000"/>
                </a:solidFill>
              </a:rPr>
              <a:t>scientific</a:t>
            </a:r>
            <a:r>
              <a:rPr lang="en-US" sz="3000" dirty="0" smtClean="0">
                <a:solidFill>
                  <a:srgbClr val="000000"/>
                </a:solidFill>
              </a:rPr>
              <a:t> </a:t>
            </a:r>
            <a:r>
              <a:rPr lang="en-US" sz="3000" i="1" dirty="0" smtClean="0">
                <a:solidFill>
                  <a:srgbClr val="000000"/>
                </a:solidFill>
              </a:rPr>
              <a:t>format</a:t>
            </a:r>
            <a:r>
              <a:rPr lang="en-US" sz="3000" dirty="0" smtClean="0">
                <a:solidFill>
                  <a:srgbClr val="000000"/>
                </a:solidFill>
              </a:rPr>
              <a:t> agar </a:t>
            </a:r>
            <a:r>
              <a:rPr lang="en-US" sz="3000" dirty="0" err="1" smtClean="0">
                <a:solidFill>
                  <a:srgbClr val="000000"/>
                </a:solidFill>
              </a:rPr>
              <a:t>artikel</a:t>
            </a:r>
            <a:r>
              <a:rPr lang="en-US" sz="3000" dirty="0" smtClean="0">
                <a:solidFill>
                  <a:srgbClr val="000000"/>
                </a:solidFill>
              </a:rPr>
              <a:t> </a:t>
            </a:r>
            <a:r>
              <a:rPr lang="en-US" sz="3000" dirty="0" err="1" smtClean="0">
                <a:solidFill>
                  <a:srgbClr val="000000"/>
                </a:solidFill>
              </a:rPr>
              <a:t>ilmiah</a:t>
            </a:r>
            <a:r>
              <a:rPr lang="en-US" sz="3000" dirty="0" smtClean="0">
                <a:solidFill>
                  <a:srgbClr val="000000"/>
                </a:solidFill>
              </a:rPr>
              <a:t> </a:t>
            </a:r>
            <a:r>
              <a:rPr lang="en-US" sz="3000" b="1" dirty="0" err="1" smtClean="0">
                <a:solidFill>
                  <a:srgbClr val="000000"/>
                </a:solidFill>
              </a:rPr>
              <a:t>dapat</a:t>
            </a:r>
            <a:r>
              <a:rPr lang="en-US" sz="3000" b="1" dirty="0" smtClean="0">
                <a:solidFill>
                  <a:srgbClr val="000000"/>
                </a:solidFill>
              </a:rPr>
              <a:t> </a:t>
            </a:r>
            <a:r>
              <a:rPr lang="en-US" sz="3000" b="1" dirty="0" err="1" smtClean="0">
                <a:solidFill>
                  <a:srgbClr val="000000"/>
                </a:solidFill>
              </a:rPr>
              <a:t>dibaca</a:t>
            </a:r>
            <a:r>
              <a:rPr lang="en-US" sz="3000" b="1" dirty="0" smtClean="0">
                <a:solidFill>
                  <a:srgbClr val="000000"/>
                </a:solidFill>
              </a:rPr>
              <a:t> </a:t>
            </a:r>
            <a:r>
              <a:rPr lang="id-ID" sz="3000" b="1" dirty="0" smtClean="0">
                <a:solidFill>
                  <a:srgbClr val="000000"/>
                </a:solidFill>
              </a:rPr>
              <a:t>dan disitasi </a:t>
            </a:r>
            <a:r>
              <a:rPr lang="en-US" sz="3000" dirty="0" err="1" smtClean="0">
                <a:solidFill>
                  <a:srgbClr val="000000"/>
                </a:solidFill>
              </a:rPr>
              <a:t>oleh</a:t>
            </a:r>
            <a:r>
              <a:rPr lang="en-US" sz="3000" dirty="0" smtClean="0">
                <a:solidFill>
                  <a:srgbClr val="000000"/>
                </a:solidFill>
              </a:rPr>
              <a:t> </a:t>
            </a:r>
            <a:r>
              <a:rPr lang="en-US" sz="3000" dirty="0" err="1" smtClean="0">
                <a:solidFill>
                  <a:srgbClr val="000000"/>
                </a:solidFill>
              </a:rPr>
              <a:t>komunitas</a:t>
            </a:r>
            <a:r>
              <a:rPr lang="en-US" sz="3000" dirty="0" smtClean="0">
                <a:solidFill>
                  <a:srgbClr val="000000"/>
                </a:solidFill>
              </a:rPr>
              <a:t> </a:t>
            </a:r>
            <a:r>
              <a:rPr lang="en-US" sz="3000" dirty="0" err="1" smtClean="0">
                <a:solidFill>
                  <a:srgbClr val="000000"/>
                </a:solidFill>
              </a:rPr>
              <a:t>ilmiah</a:t>
            </a:r>
            <a:r>
              <a:rPr lang="en-US" sz="3000" dirty="0" smtClean="0">
                <a:solidFill>
                  <a:srgbClr val="000000"/>
                </a:solidFill>
              </a:rPr>
              <a:t> </a:t>
            </a:r>
            <a:r>
              <a:rPr lang="en-US" sz="3000" dirty="0" err="1" smtClean="0">
                <a:solidFill>
                  <a:srgbClr val="000000"/>
                </a:solidFill>
              </a:rPr>
              <a:t>dalam</a:t>
            </a:r>
            <a:r>
              <a:rPr lang="en-US" sz="3000" dirty="0" smtClean="0">
                <a:solidFill>
                  <a:srgbClr val="000000"/>
                </a:solidFill>
              </a:rPr>
              <a:t> </a:t>
            </a:r>
            <a:r>
              <a:rPr lang="en-US" sz="3000" b="1" dirty="0" err="1" smtClean="0">
                <a:solidFill>
                  <a:srgbClr val="000000"/>
                </a:solidFill>
              </a:rPr>
              <a:t>berbagai</a:t>
            </a:r>
            <a:r>
              <a:rPr lang="en-US" sz="3000" b="1" dirty="0" smtClean="0">
                <a:solidFill>
                  <a:srgbClr val="000000"/>
                </a:solidFill>
              </a:rPr>
              <a:t> </a:t>
            </a:r>
            <a:r>
              <a:rPr lang="en-US" sz="3000" b="1" dirty="0" err="1" smtClean="0">
                <a:solidFill>
                  <a:srgbClr val="000000"/>
                </a:solidFill>
              </a:rPr>
              <a:t>tingkatan</a:t>
            </a:r>
            <a:r>
              <a:rPr lang="en-US" sz="3000" dirty="0" smtClean="0">
                <a:solidFill>
                  <a:srgbClr val="000000"/>
                </a:solidFill>
              </a:rPr>
              <a:t>.</a:t>
            </a:r>
            <a:endParaRPr lang="en-US" sz="3000" dirty="0">
              <a:solidFill>
                <a:srgbClr val="000000"/>
              </a:solidFill>
            </a:endParaRPr>
          </a:p>
        </p:txBody>
      </p:sp>
      <p:sp>
        <p:nvSpPr>
          <p:cNvPr id="5" name="Title 1"/>
          <p:cNvSpPr>
            <a:spLocks noGrp="1"/>
          </p:cNvSpPr>
          <p:nvPr>
            <p:ph type="title"/>
          </p:nvPr>
        </p:nvSpPr>
        <p:spPr>
          <a:xfrm>
            <a:off x="457200" y="0"/>
            <a:ext cx="8229600" cy="909538"/>
          </a:xfrm>
        </p:spPr>
        <p:txBody>
          <a:bodyPr/>
          <a:lstStyle/>
          <a:p>
            <a:r>
              <a:rPr lang="en-US" dirty="0" smtClean="0"/>
              <a:t>Format </a:t>
            </a:r>
            <a:r>
              <a:rPr lang="en-US" dirty="0" err="1" smtClean="0"/>
              <a:t>Artikel</a:t>
            </a:r>
            <a:r>
              <a:rPr lang="en-US" dirty="0" smtClean="0"/>
              <a:t> </a:t>
            </a:r>
            <a:r>
              <a:rPr lang="en-US" dirty="0" err="1" smtClean="0"/>
              <a:t>Ilmiah</a:t>
            </a:r>
            <a:endParaRPr lang="en-US" dirty="0"/>
          </a:p>
        </p:txBody>
      </p:sp>
    </p:spTree>
    <p:extLst>
      <p:ext uri="{BB962C8B-B14F-4D97-AF65-F5344CB8AC3E}">
        <p14:creationId xmlns:p14="http://schemas.microsoft.com/office/powerpoint/2010/main" val="2270252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783"/>
            <a:ext cx="7772400" cy="1470025"/>
          </a:xfrm>
        </p:spPr>
        <p:txBody>
          <a:bodyPr/>
          <a:lstStyle/>
          <a:p>
            <a:r>
              <a:rPr lang="en-US" dirty="0" smtClean="0"/>
              <a:t>STRUKTUR ARTIKEL ILMIAH</a:t>
            </a:r>
            <a:br>
              <a:rPr lang="en-US" dirty="0" smtClean="0"/>
            </a:br>
            <a:r>
              <a:rPr lang="en-US" dirty="0" smtClean="0"/>
              <a:t>BAGIAN I</a:t>
            </a:r>
            <a:endParaRPr lang="en-US" dirty="0"/>
          </a:p>
        </p:txBody>
      </p:sp>
      <p:sp>
        <p:nvSpPr>
          <p:cNvPr id="3" name="Subtitle 2"/>
          <p:cNvSpPr>
            <a:spLocks noGrp="1"/>
          </p:cNvSpPr>
          <p:nvPr>
            <p:ph type="subTitle" idx="1"/>
          </p:nvPr>
        </p:nvSpPr>
        <p:spPr>
          <a:xfrm>
            <a:off x="619604" y="1504429"/>
            <a:ext cx="7838596" cy="4100856"/>
          </a:xfrm>
        </p:spPr>
        <p:txBody>
          <a:bodyPr>
            <a:noAutofit/>
          </a:bodyPr>
          <a:lstStyle/>
          <a:p>
            <a:pPr marL="571500" indent="-571500" algn="l">
              <a:spcBef>
                <a:spcPts val="0"/>
              </a:spcBef>
              <a:buFont typeface="Arial"/>
              <a:buChar char="•"/>
            </a:pPr>
            <a:r>
              <a:rPr lang="en-US" sz="3000" dirty="0" err="1" smtClean="0">
                <a:solidFill>
                  <a:schemeClr val="tx1"/>
                </a:solidFill>
              </a:rPr>
              <a:t>Judul</a:t>
            </a:r>
            <a:endParaRPr lang="en-US" sz="3000" dirty="0" smtClean="0">
              <a:solidFill>
                <a:schemeClr val="tx1"/>
              </a:solidFill>
            </a:endParaRPr>
          </a:p>
          <a:p>
            <a:pPr marL="571500" indent="-571500" algn="l">
              <a:spcBef>
                <a:spcPts val="0"/>
              </a:spcBef>
              <a:buFont typeface="Arial"/>
              <a:buChar char="•"/>
            </a:pPr>
            <a:r>
              <a:rPr lang="en-US" sz="3000" dirty="0" err="1" smtClean="0">
                <a:solidFill>
                  <a:schemeClr val="tx1"/>
                </a:solidFill>
              </a:rPr>
              <a:t>Baris</a:t>
            </a:r>
            <a:r>
              <a:rPr lang="en-US" sz="3000" dirty="0" smtClean="0">
                <a:solidFill>
                  <a:schemeClr val="tx1"/>
                </a:solidFill>
              </a:rPr>
              <a:t> </a:t>
            </a:r>
            <a:r>
              <a:rPr lang="en-US" sz="3000" dirty="0" err="1" smtClean="0">
                <a:solidFill>
                  <a:schemeClr val="tx1"/>
                </a:solidFill>
              </a:rPr>
              <a:t>Kepemilikan</a:t>
            </a:r>
            <a:endParaRPr lang="en-US" sz="3000" dirty="0" smtClean="0">
              <a:solidFill>
                <a:schemeClr val="tx1"/>
              </a:solidFill>
            </a:endParaRPr>
          </a:p>
          <a:p>
            <a:pPr marL="571500" indent="-571500" algn="l">
              <a:spcBef>
                <a:spcPts val="0"/>
              </a:spcBef>
              <a:buFont typeface="Arial"/>
              <a:buChar char="•"/>
            </a:pPr>
            <a:r>
              <a:rPr lang="en-US" sz="3000" dirty="0" err="1" smtClean="0">
                <a:solidFill>
                  <a:schemeClr val="tx1"/>
                </a:solidFill>
              </a:rPr>
              <a:t>Abstrak</a:t>
            </a:r>
            <a:endParaRPr lang="en-US" sz="3000" dirty="0" smtClean="0">
              <a:solidFill>
                <a:schemeClr val="tx1"/>
              </a:solidFill>
            </a:endParaRPr>
          </a:p>
          <a:p>
            <a:pPr marL="571500" indent="-571500" algn="l">
              <a:spcBef>
                <a:spcPts val="0"/>
              </a:spcBef>
              <a:buFont typeface="Arial"/>
              <a:buChar char="•"/>
            </a:pPr>
            <a:r>
              <a:rPr lang="en-US" sz="3000" dirty="0" smtClean="0">
                <a:solidFill>
                  <a:schemeClr val="tx1"/>
                </a:solidFill>
              </a:rPr>
              <a:t>Kata </a:t>
            </a:r>
            <a:r>
              <a:rPr lang="en-US" sz="3000" dirty="0" err="1" smtClean="0">
                <a:solidFill>
                  <a:schemeClr val="tx1"/>
                </a:solidFill>
              </a:rPr>
              <a:t>Kunci</a:t>
            </a:r>
            <a:endParaRPr lang="en-US" sz="3000" dirty="0" smtClean="0">
              <a:solidFill>
                <a:schemeClr val="tx1"/>
              </a:solidFill>
            </a:endParaRPr>
          </a:p>
          <a:p>
            <a:pPr marL="571500" indent="-571500" algn="l">
              <a:spcBef>
                <a:spcPts val="0"/>
              </a:spcBef>
              <a:buFont typeface="Arial"/>
              <a:buChar char="•"/>
            </a:pPr>
            <a:r>
              <a:rPr lang="en-US" sz="3000" dirty="0" err="1" smtClean="0">
                <a:solidFill>
                  <a:schemeClr val="tx1"/>
                </a:solidFill>
              </a:rPr>
              <a:t>Pendahuluan</a:t>
            </a:r>
            <a:endParaRPr lang="en-US" sz="3000" dirty="0">
              <a:solidFill>
                <a:schemeClr val="tx1"/>
              </a:solidFill>
            </a:endParaRPr>
          </a:p>
          <a:p>
            <a:pPr marL="571500" indent="-571500" algn="l">
              <a:spcBef>
                <a:spcPts val="0"/>
              </a:spcBef>
              <a:buFont typeface="Arial"/>
              <a:buChar char="•"/>
            </a:pPr>
            <a:r>
              <a:rPr lang="en-US" sz="3000" dirty="0" err="1" smtClean="0">
                <a:solidFill>
                  <a:schemeClr val="tx1"/>
                </a:solidFill>
              </a:rPr>
              <a:t>Metode</a:t>
            </a:r>
            <a:endParaRPr lang="en-US" sz="3000" dirty="0" smtClean="0">
              <a:solidFill>
                <a:schemeClr val="tx1"/>
              </a:solidFill>
            </a:endParaRPr>
          </a:p>
          <a:p>
            <a:pPr marL="571500" indent="-571500" algn="l">
              <a:spcBef>
                <a:spcPts val="0"/>
              </a:spcBef>
              <a:buFont typeface="Arial"/>
              <a:buChar char="•"/>
            </a:pPr>
            <a:r>
              <a:rPr lang="en-US" sz="3000" dirty="0" err="1" smtClean="0">
                <a:solidFill>
                  <a:schemeClr val="tx1"/>
                </a:solidFill>
              </a:rPr>
              <a:t>Manfaat</a:t>
            </a:r>
            <a:r>
              <a:rPr lang="en-US" sz="3000" dirty="0" smtClean="0">
                <a:solidFill>
                  <a:schemeClr val="tx1"/>
                </a:solidFill>
              </a:rPr>
              <a:t> </a:t>
            </a:r>
            <a:r>
              <a:rPr lang="en-US" sz="3000" dirty="0" err="1" smtClean="0">
                <a:solidFill>
                  <a:schemeClr val="tx1"/>
                </a:solidFill>
              </a:rPr>
              <a:t>Kajian</a:t>
            </a:r>
            <a:r>
              <a:rPr lang="en-US" sz="3000" dirty="0" smtClean="0">
                <a:solidFill>
                  <a:schemeClr val="tx1"/>
                </a:solidFill>
              </a:rPr>
              <a:t> </a:t>
            </a:r>
            <a:r>
              <a:rPr lang="en-US" sz="3000" dirty="0" err="1" smtClean="0">
                <a:solidFill>
                  <a:schemeClr val="tx1"/>
                </a:solidFill>
              </a:rPr>
              <a:t>Pustaka</a:t>
            </a:r>
            <a:endParaRPr lang="en-US" sz="3000" dirty="0" smtClean="0">
              <a:solidFill>
                <a:schemeClr val="tx1"/>
              </a:solidFill>
            </a:endParaRPr>
          </a:p>
          <a:p>
            <a:pPr marL="571500" indent="-571500" algn="l">
              <a:spcBef>
                <a:spcPts val="0"/>
              </a:spcBef>
              <a:buFont typeface="Arial"/>
              <a:buChar char="•"/>
            </a:pPr>
            <a:r>
              <a:rPr lang="en-US" sz="3000" dirty="0" err="1" smtClean="0">
                <a:solidFill>
                  <a:schemeClr val="tx1"/>
                </a:solidFill>
              </a:rPr>
              <a:t>Kebahasaan</a:t>
            </a:r>
            <a:endParaRPr lang="en-US" sz="3000" dirty="0" smtClean="0">
              <a:solidFill>
                <a:schemeClr val="tx1"/>
              </a:solidFill>
            </a:endParaRPr>
          </a:p>
        </p:txBody>
      </p:sp>
      <p:sp>
        <p:nvSpPr>
          <p:cNvPr id="4" name="TextBox 3"/>
          <p:cNvSpPr txBox="1"/>
          <p:nvPr/>
        </p:nvSpPr>
        <p:spPr>
          <a:xfrm>
            <a:off x="54202" y="5657672"/>
            <a:ext cx="9144000" cy="830997"/>
          </a:xfrm>
          <a:prstGeom prst="rect">
            <a:avLst/>
          </a:prstGeom>
          <a:noFill/>
        </p:spPr>
        <p:txBody>
          <a:bodyPr wrap="square" rtlCol="0">
            <a:spAutoFit/>
          </a:bodyPr>
          <a:lstStyle/>
          <a:p>
            <a:pPr algn="ctr"/>
            <a:r>
              <a:rPr lang="en-US" sz="2400" dirty="0" smtClean="0"/>
              <a:t>Tim </a:t>
            </a:r>
            <a:r>
              <a:rPr lang="en-US" sz="2400" dirty="0" err="1" smtClean="0"/>
              <a:t>Pelatihan</a:t>
            </a:r>
            <a:r>
              <a:rPr lang="en-US" sz="2400" dirty="0" smtClean="0"/>
              <a:t> </a:t>
            </a:r>
            <a:r>
              <a:rPr lang="en-US" sz="2400" dirty="0" err="1" smtClean="0"/>
              <a:t>Penulisan</a:t>
            </a:r>
            <a:r>
              <a:rPr lang="en-US" sz="2400" dirty="0" smtClean="0"/>
              <a:t> </a:t>
            </a:r>
            <a:r>
              <a:rPr lang="en-US" sz="2400" dirty="0" err="1" smtClean="0"/>
              <a:t>Artikel</a:t>
            </a:r>
            <a:r>
              <a:rPr lang="en-US" sz="2400" dirty="0" smtClean="0"/>
              <a:t> </a:t>
            </a:r>
            <a:r>
              <a:rPr lang="en-US" sz="2400" dirty="0" err="1" smtClean="0"/>
              <a:t>Ilmiah</a:t>
            </a:r>
            <a:r>
              <a:rPr lang="en-US" sz="2400" dirty="0" smtClean="0"/>
              <a:t> </a:t>
            </a:r>
            <a:r>
              <a:rPr lang="en-US" sz="2400" dirty="0" err="1" smtClean="0"/>
              <a:t>Nasional</a:t>
            </a:r>
            <a:r>
              <a:rPr lang="en-US" sz="2400" dirty="0" smtClean="0"/>
              <a:t> 2015</a:t>
            </a:r>
          </a:p>
          <a:p>
            <a:pPr algn="ctr"/>
            <a:r>
              <a:rPr lang="en-US" sz="2400" dirty="0" err="1" smtClean="0"/>
              <a:t>Direktorat</a:t>
            </a:r>
            <a:r>
              <a:rPr lang="en-US" sz="2400" dirty="0" smtClean="0"/>
              <a:t> </a:t>
            </a:r>
            <a:r>
              <a:rPr lang="en-US" sz="2400" dirty="0" err="1" smtClean="0"/>
              <a:t>Penelitian</a:t>
            </a:r>
            <a:r>
              <a:rPr lang="en-US" sz="2400" dirty="0" smtClean="0"/>
              <a:t> </a:t>
            </a:r>
            <a:r>
              <a:rPr lang="en-US" sz="2400" dirty="0" err="1" smtClean="0"/>
              <a:t>dan</a:t>
            </a:r>
            <a:r>
              <a:rPr lang="en-US" sz="2400" dirty="0" smtClean="0"/>
              <a:t> </a:t>
            </a:r>
            <a:r>
              <a:rPr lang="en-US" sz="2400" dirty="0" err="1" smtClean="0"/>
              <a:t>Pengabdian</a:t>
            </a:r>
            <a:r>
              <a:rPr lang="en-US" sz="2400" dirty="0" smtClean="0"/>
              <a:t> </a:t>
            </a:r>
            <a:r>
              <a:rPr lang="en-US" sz="2400" dirty="0" err="1" smtClean="0"/>
              <a:t>Masyarakat</a:t>
            </a:r>
            <a:r>
              <a:rPr lang="en-US" sz="2400" dirty="0" smtClean="0"/>
              <a:t> </a:t>
            </a:r>
            <a:r>
              <a:rPr lang="en-US" sz="2400" dirty="0" err="1" smtClean="0"/>
              <a:t>Kemenristekdikti</a:t>
            </a:r>
            <a:endParaRPr lang="en-US" sz="2400" dirty="0"/>
          </a:p>
        </p:txBody>
      </p:sp>
    </p:spTree>
    <p:extLst>
      <p:ext uri="{BB962C8B-B14F-4D97-AF65-F5344CB8AC3E}">
        <p14:creationId xmlns:p14="http://schemas.microsoft.com/office/powerpoint/2010/main" val="12293890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0" y="-68639"/>
            <a:ext cx="9144000" cy="91265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t>Nama-nama</a:t>
            </a:r>
            <a:r>
              <a:rPr lang="en-US" dirty="0" smtClean="0"/>
              <a:t> </a:t>
            </a:r>
            <a:r>
              <a:rPr lang="en-US" dirty="0" err="1" smtClean="0"/>
              <a:t>Penulis</a:t>
            </a:r>
            <a:endParaRPr lang="en-US" baseline="30000" dirty="0"/>
          </a:p>
        </p:txBody>
      </p:sp>
      <p:sp>
        <p:nvSpPr>
          <p:cNvPr id="2" name="Rectangle 1"/>
          <p:cNvSpPr/>
          <p:nvPr/>
        </p:nvSpPr>
        <p:spPr>
          <a:xfrm>
            <a:off x="402085" y="815818"/>
            <a:ext cx="8741915" cy="5909311"/>
          </a:xfrm>
          <a:prstGeom prst="rect">
            <a:avLst/>
          </a:prstGeom>
        </p:spPr>
        <p:txBody>
          <a:bodyPr wrap="square">
            <a:spAutoFit/>
          </a:bodyPr>
          <a:lstStyle/>
          <a:p>
            <a:pPr marL="271463" indent="-271463">
              <a:spcBef>
                <a:spcPts val="600"/>
              </a:spcBef>
              <a:spcAft>
                <a:spcPts val="600"/>
              </a:spcAft>
              <a:buFont typeface="Arial"/>
              <a:buChar char="•"/>
            </a:pPr>
            <a:r>
              <a:rPr lang="en-US" sz="2600" dirty="0" err="1" smtClean="0"/>
              <a:t>Setiap</a:t>
            </a:r>
            <a:r>
              <a:rPr lang="en-US" sz="2600" dirty="0" smtClean="0"/>
              <a:t> </a:t>
            </a:r>
            <a:r>
              <a:rPr lang="en-US" sz="2600" dirty="0" err="1" smtClean="0"/>
              <a:t>penulis</a:t>
            </a:r>
            <a:r>
              <a:rPr lang="en-US" sz="2600" dirty="0" smtClean="0"/>
              <a:t> </a:t>
            </a:r>
            <a:r>
              <a:rPr lang="en-US" sz="2600" dirty="0" err="1" smtClean="0"/>
              <a:t>bertanggung</a:t>
            </a:r>
            <a:r>
              <a:rPr lang="en-US" sz="2600" dirty="0" smtClean="0"/>
              <a:t> </a:t>
            </a:r>
            <a:r>
              <a:rPr lang="en-US" sz="2600" dirty="0" err="1" smtClean="0"/>
              <a:t>wajib</a:t>
            </a:r>
            <a:r>
              <a:rPr lang="en-US" sz="2600" dirty="0" smtClean="0"/>
              <a:t> (</a:t>
            </a:r>
            <a:r>
              <a:rPr lang="en-US" sz="2600" i="1" dirty="0" smtClean="0"/>
              <a:t>accountability</a:t>
            </a:r>
            <a:r>
              <a:rPr lang="en-US" sz="2600" dirty="0" smtClean="0"/>
              <a:t>) </a:t>
            </a:r>
            <a:r>
              <a:rPr lang="en-US" sz="2600" dirty="0" err="1" smtClean="0"/>
              <a:t>dan</a:t>
            </a:r>
            <a:r>
              <a:rPr lang="en-US" sz="2600" dirty="0" smtClean="0"/>
              <a:t> </a:t>
            </a:r>
            <a:r>
              <a:rPr lang="en-US" sz="2600" dirty="0" err="1" smtClean="0"/>
              <a:t>bertanggung</a:t>
            </a:r>
            <a:r>
              <a:rPr lang="en-US" sz="2600" dirty="0" smtClean="0"/>
              <a:t> </a:t>
            </a:r>
            <a:r>
              <a:rPr lang="en-US" sz="2600" dirty="0" err="1" smtClean="0"/>
              <a:t>jawab</a:t>
            </a:r>
            <a:r>
              <a:rPr lang="en-US" sz="2600" dirty="0" smtClean="0"/>
              <a:t> (</a:t>
            </a:r>
            <a:r>
              <a:rPr lang="en-US" sz="2600" i="1" dirty="0" smtClean="0"/>
              <a:t>responsibility</a:t>
            </a:r>
            <a:r>
              <a:rPr lang="en-US" sz="2600" dirty="0" smtClean="0"/>
              <a:t>) </a:t>
            </a:r>
            <a:r>
              <a:rPr lang="en-US" sz="2600" dirty="0" err="1" smtClean="0"/>
              <a:t>terhadap</a:t>
            </a:r>
            <a:r>
              <a:rPr lang="en-US" sz="2600" dirty="0" smtClean="0"/>
              <a:t> </a:t>
            </a:r>
            <a:r>
              <a:rPr lang="en-US" sz="2600" dirty="0" err="1" smtClean="0"/>
              <a:t>publik</a:t>
            </a:r>
            <a:r>
              <a:rPr lang="en-US" sz="2600" dirty="0" smtClean="0"/>
              <a:t> </a:t>
            </a:r>
            <a:r>
              <a:rPr lang="en-US" sz="2600" dirty="0" err="1" smtClean="0"/>
              <a:t>atas</a:t>
            </a:r>
            <a:r>
              <a:rPr lang="en-US" sz="2600" dirty="0" smtClean="0"/>
              <a:t> </a:t>
            </a:r>
            <a:r>
              <a:rPr lang="en-US" sz="2600" dirty="0" err="1" smtClean="0"/>
              <a:t>artikel</a:t>
            </a:r>
            <a:r>
              <a:rPr lang="en-US" sz="2600" dirty="0" smtClean="0"/>
              <a:t> </a:t>
            </a:r>
            <a:r>
              <a:rPr lang="en-US" sz="2600" dirty="0" err="1" smtClean="0"/>
              <a:t>ilmiah</a:t>
            </a:r>
            <a:r>
              <a:rPr lang="en-US" sz="2600" dirty="0" smtClean="0"/>
              <a:t> yang </a:t>
            </a:r>
            <a:r>
              <a:rPr lang="en-US" sz="2600" dirty="0" err="1" smtClean="0"/>
              <a:t>mencantumkan</a:t>
            </a:r>
            <a:r>
              <a:rPr lang="en-US" sz="2600" dirty="0" smtClean="0"/>
              <a:t> </a:t>
            </a:r>
            <a:r>
              <a:rPr lang="en-US" sz="2600" dirty="0" err="1" smtClean="0"/>
              <a:t>namanya</a:t>
            </a:r>
            <a:r>
              <a:rPr lang="en-US" sz="2600" dirty="0" smtClean="0"/>
              <a:t>;</a:t>
            </a:r>
          </a:p>
          <a:p>
            <a:pPr marL="271463" indent="-271463">
              <a:spcBef>
                <a:spcPts val="600"/>
              </a:spcBef>
              <a:spcAft>
                <a:spcPts val="600"/>
              </a:spcAft>
              <a:buFont typeface="Arial"/>
              <a:buChar char="•"/>
            </a:pPr>
            <a:r>
              <a:rPr lang="en-US" sz="2600" dirty="0" err="1" smtClean="0"/>
              <a:t>Urutan</a:t>
            </a:r>
            <a:r>
              <a:rPr lang="en-US" sz="2600" dirty="0" smtClean="0"/>
              <a:t> </a:t>
            </a:r>
            <a:r>
              <a:rPr lang="en-US" sz="2600" dirty="0" err="1" smtClean="0"/>
              <a:t>nama-nama</a:t>
            </a:r>
            <a:r>
              <a:rPr lang="en-US" sz="2600" dirty="0" smtClean="0"/>
              <a:t> </a:t>
            </a:r>
            <a:r>
              <a:rPr lang="en-US" sz="2600" dirty="0" err="1" smtClean="0"/>
              <a:t>penulis</a:t>
            </a:r>
            <a:r>
              <a:rPr lang="en-US" sz="2600" dirty="0"/>
              <a:t> </a:t>
            </a:r>
            <a:r>
              <a:rPr lang="en-US" sz="2600" dirty="0" err="1" smtClean="0"/>
              <a:t>artikel</a:t>
            </a:r>
            <a:r>
              <a:rPr lang="en-US" sz="2600" dirty="0" smtClean="0"/>
              <a:t> </a:t>
            </a:r>
            <a:r>
              <a:rPr lang="en-US" sz="2600" dirty="0" err="1" smtClean="0"/>
              <a:t>ilmiah</a:t>
            </a:r>
            <a:r>
              <a:rPr lang="en-US" sz="2600" dirty="0" smtClean="0"/>
              <a:t> </a:t>
            </a:r>
            <a:r>
              <a:rPr lang="en-US" sz="2600" dirty="0" err="1" smtClean="0"/>
              <a:t>merupakan</a:t>
            </a:r>
            <a:r>
              <a:rPr lang="en-US" sz="2600" dirty="0" smtClean="0"/>
              <a:t> </a:t>
            </a:r>
            <a:r>
              <a:rPr lang="en-US" sz="2600" dirty="0" err="1" smtClean="0"/>
              <a:t>hasil</a:t>
            </a:r>
            <a:r>
              <a:rPr lang="en-US" sz="2600" dirty="0" smtClean="0"/>
              <a:t> </a:t>
            </a:r>
            <a:r>
              <a:rPr lang="en-US" sz="2600" dirty="0" err="1" smtClean="0"/>
              <a:t>kesepakatan</a:t>
            </a:r>
            <a:r>
              <a:rPr lang="en-US" sz="2600" dirty="0" smtClean="0"/>
              <a:t> </a:t>
            </a:r>
            <a:r>
              <a:rPr lang="en-US" sz="2600" dirty="0" err="1" smtClean="0"/>
              <a:t>bersama</a:t>
            </a:r>
            <a:r>
              <a:rPr lang="en-US" sz="2600" dirty="0" smtClean="0"/>
              <a:t> </a:t>
            </a:r>
            <a:r>
              <a:rPr lang="en-US" sz="2600" dirty="0" err="1" smtClean="0"/>
              <a:t>dan</a:t>
            </a:r>
            <a:r>
              <a:rPr lang="en-US" sz="2600" dirty="0" smtClean="0"/>
              <a:t> </a:t>
            </a:r>
            <a:r>
              <a:rPr lang="en-US" sz="2600" dirty="0" err="1" smtClean="0"/>
              <a:t>sebaiknya</a:t>
            </a:r>
            <a:r>
              <a:rPr lang="en-US" sz="2600" dirty="0" smtClean="0"/>
              <a:t> </a:t>
            </a:r>
            <a:r>
              <a:rPr lang="en-US" sz="2600" dirty="0" err="1" smtClean="0"/>
              <a:t>ditetapkan</a:t>
            </a:r>
            <a:r>
              <a:rPr lang="en-US" sz="2600" dirty="0" smtClean="0"/>
              <a:t> </a:t>
            </a:r>
            <a:r>
              <a:rPr lang="en-US" sz="2600" b="1" dirty="0" err="1" smtClean="0">
                <a:solidFill>
                  <a:srgbClr val="FF0000"/>
                </a:solidFill>
              </a:rPr>
              <a:t>sebelum</a:t>
            </a:r>
            <a:r>
              <a:rPr lang="en-US" sz="2600" dirty="0" smtClean="0"/>
              <a:t> </a:t>
            </a:r>
            <a:r>
              <a:rPr lang="en-US" sz="2600" dirty="0" err="1" smtClean="0"/>
              <a:t>penelitian</a:t>
            </a:r>
            <a:r>
              <a:rPr lang="en-US" sz="2600" dirty="0" smtClean="0"/>
              <a:t> </a:t>
            </a:r>
            <a:r>
              <a:rPr lang="en-US" sz="2600" dirty="0" err="1" smtClean="0"/>
              <a:t>dimulai</a:t>
            </a:r>
            <a:r>
              <a:rPr lang="en-US" sz="2600" dirty="0" smtClean="0"/>
              <a:t>, </a:t>
            </a:r>
            <a:r>
              <a:rPr lang="en-US" sz="2600" dirty="0" err="1" smtClean="0"/>
              <a:t>jika</a:t>
            </a:r>
            <a:r>
              <a:rPr lang="en-US" sz="2600" dirty="0" smtClean="0"/>
              <a:t> </a:t>
            </a:r>
            <a:r>
              <a:rPr lang="en-US" sz="2600" dirty="0" err="1" smtClean="0"/>
              <a:t>perlu</a:t>
            </a:r>
            <a:r>
              <a:rPr lang="en-US" sz="2600" dirty="0" smtClean="0"/>
              <a:t> </a:t>
            </a:r>
            <a:r>
              <a:rPr lang="en-US" sz="2600" dirty="0" err="1" smtClean="0"/>
              <a:t>dituangkan</a:t>
            </a:r>
            <a:r>
              <a:rPr lang="en-US" sz="2600" dirty="0" smtClean="0"/>
              <a:t> </a:t>
            </a:r>
            <a:r>
              <a:rPr lang="en-US" sz="2600" dirty="0" err="1" smtClean="0"/>
              <a:t>dalam</a:t>
            </a:r>
            <a:r>
              <a:rPr lang="en-US" sz="2600" dirty="0" smtClean="0"/>
              <a:t> </a:t>
            </a:r>
            <a:r>
              <a:rPr lang="en-US" sz="2600" dirty="0" err="1" smtClean="0"/>
              <a:t>bentuk</a:t>
            </a:r>
            <a:r>
              <a:rPr lang="en-US" sz="2600" dirty="0" smtClean="0"/>
              <a:t> </a:t>
            </a:r>
            <a:r>
              <a:rPr lang="en-US" sz="2600" dirty="0" err="1" smtClean="0"/>
              <a:t>tertulis</a:t>
            </a:r>
            <a:r>
              <a:rPr lang="en-US" sz="2600" dirty="0" smtClean="0"/>
              <a:t> </a:t>
            </a:r>
            <a:r>
              <a:rPr lang="en-US" sz="2600" dirty="0" err="1" smtClean="0"/>
              <a:t>dan</a:t>
            </a:r>
            <a:r>
              <a:rPr lang="en-US" sz="2600" dirty="0" smtClean="0"/>
              <a:t> </a:t>
            </a:r>
            <a:r>
              <a:rPr lang="en-US" sz="2600" dirty="0" err="1" smtClean="0"/>
              <a:t>tidak</a:t>
            </a:r>
            <a:r>
              <a:rPr lang="en-US" sz="2600" dirty="0" smtClean="0"/>
              <a:t> </a:t>
            </a:r>
            <a:r>
              <a:rPr lang="en-US" sz="2600" dirty="0" err="1" smtClean="0"/>
              <a:t>ada</a:t>
            </a:r>
            <a:r>
              <a:rPr lang="en-US" sz="2600" dirty="0" smtClean="0"/>
              <a:t> </a:t>
            </a:r>
            <a:r>
              <a:rPr lang="en-US" sz="2600" dirty="0" err="1" smtClean="0"/>
              <a:t>batasan</a:t>
            </a:r>
            <a:r>
              <a:rPr lang="en-US" sz="2600" dirty="0" smtClean="0"/>
              <a:t> </a:t>
            </a:r>
            <a:r>
              <a:rPr lang="en-US" sz="2600" dirty="0" err="1" smtClean="0"/>
              <a:t>jumlah</a:t>
            </a:r>
            <a:r>
              <a:rPr lang="en-US" sz="2600" dirty="0" smtClean="0"/>
              <a:t> </a:t>
            </a:r>
            <a:r>
              <a:rPr lang="en-US" sz="2600" dirty="0" err="1" smtClean="0"/>
              <a:t>penulis</a:t>
            </a:r>
            <a:r>
              <a:rPr lang="en-US" sz="2600" dirty="0" smtClean="0"/>
              <a:t>;</a:t>
            </a:r>
          </a:p>
          <a:p>
            <a:pPr marL="271463" indent="-271463">
              <a:spcBef>
                <a:spcPts val="600"/>
              </a:spcBef>
              <a:spcAft>
                <a:spcPts val="600"/>
              </a:spcAft>
              <a:buFont typeface="Arial"/>
              <a:buChar char="•"/>
            </a:pPr>
            <a:r>
              <a:rPr lang="en-US" sz="2600" dirty="0" err="1" smtClean="0"/>
              <a:t>Penetapan</a:t>
            </a:r>
            <a:r>
              <a:rPr lang="en-US" sz="2600" dirty="0" smtClean="0"/>
              <a:t> </a:t>
            </a:r>
            <a:r>
              <a:rPr lang="en-US" sz="2600" dirty="0" err="1" smtClean="0"/>
              <a:t>penulis</a:t>
            </a:r>
            <a:r>
              <a:rPr lang="en-US" sz="2600" dirty="0" smtClean="0"/>
              <a:t> </a:t>
            </a:r>
            <a:r>
              <a:rPr lang="en-US" sz="2600" dirty="0" err="1" smtClean="0"/>
              <a:t>korespondensi</a:t>
            </a:r>
            <a:r>
              <a:rPr lang="en-US" sz="2600" dirty="0" smtClean="0"/>
              <a:t> </a:t>
            </a:r>
            <a:r>
              <a:rPr lang="en-US" sz="2600" dirty="0" err="1" smtClean="0"/>
              <a:t>perlu</a:t>
            </a:r>
            <a:r>
              <a:rPr lang="en-US" sz="2600" dirty="0" smtClean="0"/>
              <a:t> </a:t>
            </a:r>
            <a:r>
              <a:rPr lang="en-US" sz="2600" dirty="0" err="1" smtClean="0"/>
              <a:t>dilakukan</a:t>
            </a:r>
            <a:r>
              <a:rPr lang="en-US" sz="2600" dirty="0" smtClean="0"/>
              <a:t> </a:t>
            </a:r>
            <a:r>
              <a:rPr lang="en-US" sz="2600" dirty="0" err="1" smtClean="0"/>
              <a:t>dan</a:t>
            </a:r>
            <a:r>
              <a:rPr lang="en-US" sz="2600" dirty="0" smtClean="0"/>
              <a:t> </a:t>
            </a:r>
            <a:r>
              <a:rPr lang="en-US" sz="2600" dirty="0" err="1" smtClean="0"/>
              <a:t>disepakati</a:t>
            </a:r>
            <a:r>
              <a:rPr lang="en-US" sz="2600" dirty="0" smtClean="0"/>
              <a:t>, </a:t>
            </a:r>
            <a:r>
              <a:rPr lang="en-US" sz="2600" dirty="0" err="1" smtClean="0"/>
              <a:t>diberi</a:t>
            </a:r>
            <a:r>
              <a:rPr lang="en-US" sz="2600" dirty="0" smtClean="0"/>
              <a:t> </a:t>
            </a:r>
            <a:r>
              <a:rPr lang="en-US" sz="2600" dirty="0" err="1" smtClean="0"/>
              <a:t>tanda</a:t>
            </a:r>
            <a:r>
              <a:rPr lang="en-US" sz="2600" dirty="0" smtClean="0"/>
              <a:t> </a:t>
            </a:r>
            <a:r>
              <a:rPr lang="en-US" sz="2600" dirty="0" err="1" smtClean="0"/>
              <a:t>dan</a:t>
            </a:r>
            <a:r>
              <a:rPr lang="en-US" sz="2600" dirty="0" smtClean="0"/>
              <a:t> </a:t>
            </a:r>
            <a:r>
              <a:rPr lang="en-US" sz="2600" dirty="0" err="1" smtClean="0"/>
              <a:t>dicantumkan</a:t>
            </a:r>
            <a:r>
              <a:rPr lang="en-US" sz="2600" dirty="0" smtClean="0"/>
              <a:t> </a:t>
            </a:r>
            <a:r>
              <a:rPr lang="en-US" sz="2600" dirty="0" err="1" smtClean="0"/>
              <a:t>alamat</a:t>
            </a:r>
            <a:r>
              <a:rPr lang="en-US" sz="2600" dirty="0" smtClean="0"/>
              <a:t> </a:t>
            </a:r>
            <a:r>
              <a:rPr lang="en-US" sz="2600" dirty="0" err="1" smtClean="0"/>
              <a:t>emailnya</a:t>
            </a:r>
            <a:r>
              <a:rPr lang="en-US" sz="2600" dirty="0" smtClean="0"/>
              <a:t>;</a:t>
            </a:r>
          </a:p>
          <a:p>
            <a:pPr marL="271463" indent="-271463">
              <a:spcBef>
                <a:spcPts val="600"/>
              </a:spcBef>
              <a:spcAft>
                <a:spcPts val="600"/>
              </a:spcAft>
              <a:buFont typeface="Arial"/>
              <a:buChar char="•"/>
            </a:pPr>
            <a:r>
              <a:rPr lang="id-ID" sz="2600" dirty="0" smtClean="0"/>
              <a:t>Penulisan nama lengkap penulis, </a:t>
            </a:r>
            <a:r>
              <a:rPr lang="id-ID" sz="2600" dirty="0"/>
              <a:t>khususnya mereka yang tidak memiliki nama </a:t>
            </a:r>
            <a:r>
              <a:rPr lang="id-ID" sz="2600" dirty="0" smtClean="0"/>
              <a:t>keluarga, dilakukan dengan taat asas;</a:t>
            </a:r>
          </a:p>
          <a:p>
            <a:pPr marL="271463" indent="-271463">
              <a:spcBef>
                <a:spcPts val="600"/>
              </a:spcBef>
              <a:spcAft>
                <a:spcPts val="600"/>
              </a:spcAft>
              <a:buFont typeface="Arial"/>
              <a:buChar char="•"/>
            </a:pPr>
            <a:r>
              <a:rPr lang="en-US" sz="2600" dirty="0" err="1"/>
              <a:t>Semua</a:t>
            </a:r>
            <a:r>
              <a:rPr lang="en-US" sz="2600" dirty="0"/>
              <a:t> </a:t>
            </a:r>
            <a:r>
              <a:rPr lang="en-US" sz="2600" dirty="0" err="1"/>
              <a:t>nama</a:t>
            </a:r>
            <a:r>
              <a:rPr lang="en-US" sz="2600" dirty="0"/>
              <a:t> </a:t>
            </a:r>
            <a:r>
              <a:rPr lang="en-US" sz="2600" dirty="0" err="1"/>
              <a:t>penulis</a:t>
            </a:r>
            <a:r>
              <a:rPr lang="en-US" sz="2600" dirty="0"/>
              <a:t> </a:t>
            </a:r>
            <a:r>
              <a:rPr lang="en-US" sz="2600" dirty="0" err="1"/>
              <a:t>ditulis</a:t>
            </a:r>
            <a:r>
              <a:rPr lang="en-US" sz="2600" dirty="0"/>
              <a:t> </a:t>
            </a:r>
            <a:r>
              <a:rPr lang="en-US" sz="2600" dirty="0" err="1"/>
              <a:t>tanpa</a:t>
            </a:r>
            <a:r>
              <a:rPr lang="en-US" sz="2600" dirty="0"/>
              <a:t> </a:t>
            </a:r>
            <a:r>
              <a:rPr lang="en-US" sz="2600" dirty="0" err="1" smtClean="0"/>
              <a:t>gelar</a:t>
            </a:r>
            <a:r>
              <a:rPr lang="en-US" sz="2600" dirty="0"/>
              <a:t> </a:t>
            </a:r>
            <a:r>
              <a:rPr lang="en-US" sz="2600" dirty="0" smtClean="0"/>
              <a:t>(</a:t>
            </a:r>
            <a:r>
              <a:rPr lang="en-US" sz="2600" dirty="0" err="1"/>
              <a:t>akademis</a:t>
            </a:r>
            <a:r>
              <a:rPr lang="en-US" sz="2600" dirty="0"/>
              <a:t>, </a:t>
            </a:r>
            <a:r>
              <a:rPr lang="en-US" sz="2600" dirty="0" err="1"/>
              <a:t>keahlian</a:t>
            </a:r>
            <a:r>
              <a:rPr lang="en-US" sz="2600" dirty="0"/>
              <a:t>, </a:t>
            </a:r>
            <a:r>
              <a:rPr lang="en-US" sz="2600" dirty="0" err="1"/>
              <a:t>bangsawan</a:t>
            </a:r>
            <a:r>
              <a:rPr lang="en-US" sz="2600" dirty="0"/>
              <a:t>, </a:t>
            </a:r>
            <a:r>
              <a:rPr lang="en-US" sz="2600" dirty="0" err="1"/>
              <a:t>keagamaan</a:t>
            </a:r>
            <a:r>
              <a:rPr lang="en-US" sz="2600" dirty="0"/>
              <a:t> </a:t>
            </a:r>
            <a:r>
              <a:rPr lang="en-US" sz="2600" dirty="0" err="1"/>
              <a:t>dll</a:t>
            </a:r>
            <a:r>
              <a:rPr lang="en-US" sz="2600" dirty="0"/>
              <a:t>.</a:t>
            </a:r>
            <a:r>
              <a:rPr lang="en-US" sz="2600" dirty="0" smtClean="0"/>
              <a:t>);</a:t>
            </a:r>
            <a:endParaRPr lang="id-ID" sz="2600" dirty="0"/>
          </a:p>
        </p:txBody>
      </p:sp>
    </p:spTree>
    <p:extLst>
      <p:ext uri="{BB962C8B-B14F-4D97-AF65-F5344CB8AC3E}">
        <p14:creationId xmlns:p14="http://schemas.microsoft.com/office/powerpoint/2010/main" val="23809046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0" y="-113396"/>
            <a:ext cx="9144000" cy="161030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t>Nama</a:t>
            </a:r>
            <a:r>
              <a:rPr lang="en-US" dirty="0"/>
              <a:t> </a:t>
            </a:r>
            <a:r>
              <a:rPr lang="en-US" dirty="0" smtClean="0"/>
              <a:t>&amp; </a:t>
            </a:r>
            <a:r>
              <a:rPr lang="en-US" dirty="0" err="1" smtClean="0"/>
              <a:t>Alamat</a:t>
            </a:r>
            <a:r>
              <a:rPr lang="en-US" dirty="0" smtClean="0"/>
              <a:t> </a:t>
            </a:r>
            <a:r>
              <a:rPr lang="en-US" dirty="0" err="1" smtClean="0"/>
              <a:t>Lembaga</a:t>
            </a:r>
            <a:endParaRPr lang="en-US" dirty="0" smtClean="0"/>
          </a:p>
          <a:p>
            <a:r>
              <a:rPr lang="en-US" dirty="0" smtClean="0"/>
              <a:t> </a:t>
            </a:r>
            <a:r>
              <a:rPr lang="en-US" dirty="0" err="1" smtClean="0"/>
              <a:t>Pemilik</a:t>
            </a:r>
            <a:r>
              <a:rPr lang="en-US" dirty="0" smtClean="0"/>
              <a:t> </a:t>
            </a:r>
            <a:r>
              <a:rPr lang="en-US" dirty="0" err="1" smtClean="0"/>
              <a:t>Artikel</a:t>
            </a:r>
            <a:r>
              <a:rPr lang="en-US" dirty="0" smtClean="0"/>
              <a:t> </a:t>
            </a:r>
            <a:r>
              <a:rPr lang="en-US" dirty="0" err="1" smtClean="0"/>
              <a:t>Ilmiah</a:t>
            </a:r>
            <a:endParaRPr lang="en-US" baseline="30000" dirty="0"/>
          </a:p>
        </p:txBody>
      </p:sp>
      <p:sp>
        <p:nvSpPr>
          <p:cNvPr id="2" name="Rectangle 1"/>
          <p:cNvSpPr/>
          <p:nvPr/>
        </p:nvSpPr>
        <p:spPr>
          <a:xfrm>
            <a:off x="80264" y="867301"/>
            <a:ext cx="9041060" cy="1600438"/>
          </a:xfrm>
          <a:prstGeom prst="rect">
            <a:avLst/>
          </a:prstGeom>
        </p:spPr>
        <p:txBody>
          <a:bodyPr wrap="square">
            <a:spAutoFit/>
          </a:bodyPr>
          <a:lstStyle/>
          <a:p>
            <a:pPr marL="271463" indent="-271463">
              <a:spcBef>
                <a:spcPts val="600"/>
              </a:spcBef>
              <a:spcAft>
                <a:spcPts val="600"/>
              </a:spcAft>
              <a:buFont typeface="Arial"/>
              <a:buChar char="•"/>
            </a:pPr>
            <a:endParaRPr lang="id-ID" sz="2600" dirty="0"/>
          </a:p>
          <a:p>
            <a:pPr marL="271463" indent="-271463">
              <a:spcBef>
                <a:spcPts val="600"/>
              </a:spcBef>
              <a:spcAft>
                <a:spcPts val="600"/>
              </a:spcAft>
              <a:buFont typeface="Arial"/>
              <a:buChar char="•"/>
            </a:pPr>
            <a:endParaRPr lang="en-US" sz="2600" dirty="0" smtClean="0"/>
          </a:p>
          <a:p>
            <a:pPr marL="457200" indent="-457200">
              <a:spcBef>
                <a:spcPts val="600"/>
              </a:spcBef>
              <a:spcAft>
                <a:spcPts val="600"/>
              </a:spcAft>
              <a:buFont typeface="Arial"/>
              <a:buChar char="•"/>
            </a:pPr>
            <a:endParaRPr lang="en-US" sz="2600" dirty="0"/>
          </a:p>
        </p:txBody>
      </p:sp>
      <p:sp>
        <p:nvSpPr>
          <p:cNvPr id="4" name="Rectangle 3"/>
          <p:cNvSpPr txBox="1">
            <a:spLocks noChangeArrowheads="1"/>
          </p:cNvSpPr>
          <p:nvPr/>
        </p:nvSpPr>
        <p:spPr>
          <a:xfrm>
            <a:off x="80264" y="1555750"/>
            <a:ext cx="9041060" cy="486281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spcAft>
                <a:spcPts val="600"/>
              </a:spcAft>
              <a:defRPr/>
            </a:pPr>
            <a:r>
              <a:rPr lang="en-US" sz="2600" dirty="0" err="1"/>
              <a:t>Penulisan</a:t>
            </a:r>
            <a:r>
              <a:rPr lang="en-US" sz="2600" dirty="0"/>
              <a:t> format </a:t>
            </a:r>
            <a:r>
              <a:rPr lang="en-US" sz="2600" dirty="0" err="1"/>
              <a:t>alamat</a:t>
            </a:r>
            <a:r>
              <a:rPr lang="en-US" sz="2600" dirty="0"/>
              <a:t> </a:t>
            </a:r>
            <a:r>
              <a:rPr lang="en-US" sz="2600" dirty="0" err="1"/>
              <a:t>lembaga</a:t>
            </a:r>
            <a:r>
              <a:rPr lang="en-US" sz="2600" dirty="0"/>
              <a:t> </a:t>
            </a:r>
            <a:r>
              <a:rPr lang="en-US" sz="2600" dirty="0" err="1"/>
              <a:t>disesuaikan</a:t>
            </a:r>
            <a:r>
              <a:rPr lang="en-US" sz="2600" dirty="0"/>
              <a:t> </a:t>
            </a:r>
            <a:r>
              <a:rPr lang="en-US" sz="2600" dirty="0" err="1"/>
              <a:t>dengan</a:t>
            </a:r>
            <a:r>
              <a:rPr lang="en-US" sz="2600" dirty="0"/>
              <a:t> </a:t>
            </a:r>
            <a:r>
              <a:rPr lang="en-US" sz="2600" dirty="0" err="1"/>
              <a:t>petunjuk</a:t>
            </a:r>
            <a:r>
              <a:rPr lang="en-US" sz="2600" dirty="0"/>
              <a:t> </a:t>
            </a:r>
            <a:r>
              <a:rPr lang="en-US" sz="2600" dirty="0" err="1"/>
              <a:t>bagi</a:t>
            </a:r>
            <a:r>
              <a:rPr lang="en-US" sz="2600" dirty="0"/>
              <a:t> </a:t>
            </a:r>
            <a:r>
              <a:rPr lang="en-US" sz="2600" dirty="0" err="1"/>
              <a:t>penulis</a:t>
            </a:r>
            <a:r>
              <a:rPr lang="en-US" sz="2600" dirty="0"/>
              <a:t> </a:t>
            </a:r>
            <a:r>
              <a:rPr lang="en-US" sz="2600" dirty="0" err="1"/>
              <a:t>dari</a:t>
            </a:r>
            <a:r>
              <a:rPr lang="en-US" sz="2600" dirty="0"/>
              <a:t> </a:t>
            </a:r>
            <a:r>
              <a:rPr lang="en-US" sz="2600" dirty="0" err="1" smtClean="0"/>
              <a:t>jurnal</a:t>
            </a:r>
            <a:r>
              <a:rPr lang="en-US" sz="2600" dirty="0" smtClean="0"/>
              <a:t> </a:t>
            </a:r>
            <a:r>
              <a:rPr lang="en-US" sz="2600" dirty="0" err="1"/>
              <a:t>ilmiah</a:t>
            </a:r>
            <a:r>
              <a:rPr lang="en-US" sz="2600" dirty="0"/>
              <a:t> </a:t>
            </a:r>
            <a:r>
              <a:rPr lang="en-US" sz="2600" dirty="0" err="1"/>
              <a:t>tujuan</a:t>
            </a:r>
            <a:r>
              <a:rPr lang="en-US" sz="2600" dirty="0"/>
              <a:t> (</a:t>
            </a:r>
            <a:r>
              <a:rPr lang="en-US" sz="2600" dirty="0" err="1"/>
              <a:t>departemen</a:t>
            </a:r>
            <a:r>
              <a:rPr lang="en-US" sz="2600" dirty="0"/>
              <a:t>, </a:t>
            </a:r>
            <a:r>
              <a:rPr lang="en-US" sz="2600" dirty="0" err="1"/>
              <a:t>pusat</a:t>
            </a:r>
            <a:r>
              <a:rPr lang="en-US" sz="2600" dirty="0"/>
              <a:t> </a:t>
            </a:r>
            <a:r>
              <a:rPr lang="en-US" sz="2600" dirty="0" err="1"/>
              <a:t>studi</a:t>
            </a:r>
            <a:r>
              <a:rPr lang="en-US" sz="2600" dirty="0"/>
              <a:t>, </a:t>
            </a:r>
            <a:r>
              <a:rPr lang="en-US" sz="2600" dirty="0" err="1"/>
              <a:t>atau</a:t>
            </a:r>
            <a:r>
              <a:rPr lang="en-US" sz="2600" dirty="0"/>
              <a:t> </a:t>
            </a:r>
            <a:r>
              <a:rPr lang="en-US" sz="2600" dirty="0" err="1"/>
              <a:t>universitas</a:t>
            </a:r>
            <a:r>
              <a:rPr lang="en-US" sz="2600" dirty="0"/>
              <a:t>);</a:t>
            </a:r>
          </a:p>
          <a:p>
            <a:pPr>
              <a:spcBef>
                <a:spcPts val="600"/>
              </a:spcBef>
              <a:spcAft>
                <a:spcPts val="600"/>
              </a:spcAft>
              <a:defRPr/>
            </a:pPr>
            <a:r>
              <a:rPr lang="en-US" sz="2600" dirty="0" err="1" smtClean="0"/>
              <a:t>Nama</a:t>
            </a:r>
            <a:r>
              <a:rPr lang="en-US" sz="2600" dirty="0" smtClean="0"/>
              <a:t> </a:t>
            </a:r>
            <a:r>
              <a:rPr lang="en-US" sz="2600" dirty="0" err="1" smtClean="0"/>
              <a:t>dan</a:t>
            </a:r>
            <a:r>
              <a:rPr lang="en-US" sz="2600" dirty="0" smtClean="0"/>
              <a:t> </a:t>
            </a:r>
            <a:r>
              <a:rPr lang="en-US" sz="2600" dirty="0" err="1" smtClean="0"/>
              <a:t>alamat</a:t>
            </a:r>
            <a:r>
              <a:rPr lang="en-US" sz="2600" dirty="0" smtClean="0"/>
              <a:t> </a:t>
            </a:r>
            <a:r>
              <a:rPr lang="en-US" sz="2600" dirty="0" err="1" smtClean="0"/>
              <a:t>pos</a:t>
            </a:r>
            <a:r>
              <a:rPr lang="en-US" sz="2600" dirty="0" smtClean="0"/>
              <a:t> </a:t>
            </a:r>
            <a:r>
              <a:rPr lang="en-US" sz="2600" dirty="0" err="1" smtClean="0"/>
              <a:t>lembaga</a:t>
            </a:r>
            <a:r>
              <a:rPr lang="en-US" sz="2600" dirty="0" smtClean="0"/>
              <a:t> </a:t>
            </a:r>
            <a:r>
              <a:rPr lang="en-US" sz="2600" dirty="0" err="1" smtClean="0"/>
              <a:t>tempat</a:t>
            </a:r>
            <a:r>
              <a:rPr lang="en-US" sz="2600" dirty="0" smtClean="0"/>
              <a:t> </a:t>
            </a:r>
            <a:r>
              <a:rPr lang="en-US" sz="2600" dirty="0" err="1" smtClean="0"/>
              <a:t>dikerjakannya</a:t>
            </a:r>
            <a:r>
              <a:rPr lang="en-US" sz="2600" dirty="0" smtClean="0"/>
              <a:t> </a:t>
            </a:r>
            <a:r>
              <a:rPr lang="en-US" sz="2600" dirty="0" err="1" smtClean="0"/>
              <a:t>riset</a:t>
            </a:r>
            <a:r>
              <a:rPr lang="en-US" sz="2600" dirty="0" smtClean="0"/>
              <a:t> yang </a:t>
            </a:r>
            <a:r>
              <a:rPr lang="en-US" sz="2600" dirty="0" err="1" smtClean="0"/>
              <a:t>dilaporkan</a:t>
            </a:r>
            <a:r>
              <a:rPr lang="en-US" sz="2600" dirty="0" smtClean="0"/>
              <a:t> </a:t>
            </a:r>
            <a:r>
              <a:rPr lang="en-US" sz="2600" dirty="0" err="1" smtClean="0"/>
              <a:t>dalam</a:t>
            </a:r>
            <a:r>
              <a:rPr lang="en-US" sz="2600" dirty="0" smtClean="0"/>
              <a:t> </a:t>
            </a:r>
            <a:r>
              <a:rPr lang="en-US" sz="2600" dirty="0" err="1" smtClean="0"/>
              <a:t>artikel</a:t>
            </a:r>
            <a:r>
              <a:rPr lang="en-US" sz="2600" dirty="0" smtClean="0"/>
              <a:t> </a:t>
            </a:r>
            <a:r>
              <a:rPr lang="en-US" sz="2600" dirty="0" err="1" smtClean="0"/>
              <a:t>ilmiah</a:t>
            </a:r>
            <a:r>
              <a:rPr lang="en-US" sz="2600" dirty="0" smtClean="0"/>
              <a:t> </a:t>
            </a:r>
            <a:r>
              <a:rPr lang="en-US" sz="2600" dirty="0" err="1" smtClean="0"/>
              <a:t>merupakan</a:t>
            </a:r>
            <a:r>
              <a:rPr lang="en-US" sz="2600" dirty="0" smtClean="0"/>
              <a:t> </a:t>
            </a:r>
            <a:r>
              <a:rPr lang="en-US" sz="2600" dirty="0" err="1" smtClean="0"/>
              <a:t>pemilik</a:t>
            </a:r>
            <a:r>
              <a:rPr lang="en-US" sz="2600" dirty="0" smtClean="0"/>
              <a:t> </a:t>
            </a:r>
            <a:r>
              <a:rPr lang="en-US" sz="2600" dirty="0" err="1" smtClean="0"/>
              <a:t>hasil</a:t>
            </a:r>
            <a:r>
              <a:rPr lang="en-US" sz="2600" dirty="0" smtClean="0"/>
              <a:t> </a:t>
            </a:r>
            <a:r>
              <a:rPr lang="en-US" sz="2600" dirty="0" err="1" smtClean="0"/>
              <a:t>riset</a:t>
            </a:r>
            <a:r>
              <a:rPr lang="en-US" sz="2600" dirty="0" smtClean="0"/>
              <a:t> </a:t>
            </a:r>
            <a:r>
              <a:rPr lang="en-US" sz="2600" dirty="0" err="1" smtClean="0"/>
              <a:t>dengan</a:t>
            </a:r>
            <a:r>
              <a:rPr lang="en-US" sz="2600" dirty="0" smtClean="0"/>
              <a:t> </a:t>
            </a:r>
            <a:r>
              <a:rPr lang="en-US" sz="2600" dirty="0" err="1" smtClean="0"/>
              <a:t>demikian</a:t>
            </a:r>
            <a:r>
              <a:rPr lang="en-US" sz="2600" dirty="0" smtClean="0"/>
              <a:t> </a:t>
            </a:r>
            <a:r>
              <a:rPr lang="en-US" sz="2600" dirty="0" err="1" smtClean="0"/>
              <a:t>harus</a:t>
            </a:r>
            <a:r>
              <a:rPr lang="en-US" sz="2600" dirty="0" smtClean="0"/>
              <a:t> </a:t>
            </a:r>
            <a:r>
              <a:rPr lang="en-US" sz="2600" dirty="0" err="1" smtClean="0"/>
              <a:t>dilekatkan</a:t>
            </a:r>
            <a:r>
              <a:rPr lang="en-US" sz="2600" dirty="0" smtClean="0"/>
              <a:t> </a:t>
            </a:r>
            <a:r>
              <a:rPr lang="en-US" sz="2600" dirty="0" err="1" smtClean="0"/>
              <a:t>pada</a:t>
            </a:r>
            <a:r>
              <a:rPr lang="en-US" sz="2600" dirty="0" smtClean="0"/>
              <a:t> </a:t>
            </a:r>
            <a:r>
              <a:rPr lang="en-US" sz="2600" dirty="0" err="1" smtClean="0"/>
              <a:t>nama</a:t>
            </a:r>
            <a:r>
              <a:rPr lang="en-US" sz="2600" dirty="0" smtClean="0"/>
              <a:t> </a:t>
            </a:r>
            <a:r>
              <a:rPr lang="en-US" sz="2600" dirty="0" err="1" smtClean="0"/>
              <a:t>penulis</a:t>
            </a:r>
            <a:r>
              <a:rPr lang="en-US" sz="2600" dirty="0" smtClean="0"/>
              <a:t> </a:t>
            </a:r>
            <a:r>
              <a:rPr lang="en-US" sz="2600" dirty="0" err="1" smtClean="0"/>
              <a:t>utama</a:t>
            </a:r>
            <a:r>
              <a:rPr lang="en-US" sz="2600" dirty="0"/>
              <a:t>;</a:t>
            </a:r>
            <a:r>
              <a:rPr lang="en-US" sz="2600" dirty="0" smtClean="0"/>
              <a:t> </a:t>
            </a:r>
          </a:p>
          <a:p>
            <a:pPr>
              <a:spcBef>
                <a:spcPts val="600"/>
              </a:spcBef>
              <a:spcAft>
                <a:spcPts val="600"/>
              </a:spcAft>
              <a:defRPr/>
            </a:pPr>
            <a:r>
              <a:rPr lang="en-US" sz="2600" dirty="0" err="1"/>
              <a:t>Nama</a:t>
            </a:r>
            <a:r>
              <a:rPr lang="en-US" sz="2600" dirty="0"/>
              <a:t>(-</a:t>
            </a:r>
            <a:r>
              <a:rPr lang="en-US" sz="2600" dirty="0" err="1"/>
              <a:t>nama</a:t>
            </a:r>
            <a:r>
              <a:rPr lang="en-US" sz="2600" dirty="0"/>
              <a:t>) </a:t>
            </a:r>
            <a:r>
              <a:rPr lang="en-US" sz="2600" dirty="0" err="1"/>
              <a:t>dan</a:t>
            </a:r>
            <a:r>
              <a:rPr lang="en-US" sz="2600" dirty="0"/>
              <a:t> </a:t>
            </a:r>
            <a:r>
              <a:rPr lang="en-US" sz="2600" dirty="0" err="1"/>
              <a:t>alamat</a:t>
            </a:r>
            <a:r>
              <a:rPr lang="en-US" sz="2600" dirty="0"/>
              <a:t> </a:t>
            </a:r>
            <a:r>
              <a:rPr lang="en-US" sz="2600" dirty="0" err="1"/>
              <a:t>lembaga</a:t>
            </a:r>
            <a:r>
              <a:rPr lang="en-US" sz="2600" dirty="0"/>
              <a:t> </a:t>
            </a:r>
            <a:r>
              <a:rPr lang="en-US" sz="2600" dirty="0" err="1"/>
              <a:t>semua</a:t>
            </a:r>
            <a:r>
              <a:rPr lang="en-US" sz="2600" dirty="0"/>
              <a:t> </a:t>
            </a:r>
            <a:r>
              <a:rPr lang="en-US" sz="2600" dirty="0" err="1"/>
              <a:t>penulis</a:t>
            </a:r>
            <a:r>
              <a:rPr lang="en-US" sz="2600" dirty="0"/>
              <a:t> yang </a:t>
            </a:r>
            <a:r>
              <a:rPr lang="en-US" sz="2600" dirty="0" err="1"/>
              <a:t>tercantum</a:t>
            </a:r>
            <a:r>
              <a:rPr lang="en-US" sz="2600" dirty="0"/>
              <a:t> </a:t>
            </a:r>
            <a:r>
              <a:rPr lang="en-US" sz="2600" dirty="0" err="1"/>
              <a:t>harus</a:t>
            </a:r>
            <a:r>
              <a:rPr lang="en-US" sz="2600" dirty="0"/>
              <a:t> </a:t>
            </a:r>
            <a:r>
              <a:rPr lang="en-US" sz="2600" dirty="0" err="1"/>
              <a:t>dilekatkan</a:t>
            </a:r>
            <a:r>
              <a:rPr lang="en-US" sz="2600" dirty="0"/>
              <a:t> </a:t>
            </a:r>
            <a:r>
              <a:rPr lang="en-US" sz="2600" dirty="0" err="1"/>
              <a:t>pada</a:t>
            </a:r>
            <a:r>
              <a:rPr lang="en-US" sz="2600" dirty="0"/>
              <a:t> </a:t>
            </a:r>
            <a:r>
              <a:rPr lang="en-US" sz="2600" dirty="0" err="1"/>
              <a:t>nama</a:t>
            </a:r>
            <a:r>
              <a:rPr lang="en-US" sz="2600" dirty="0"/>
              <a:t> orang yang </a:t>
            </a:r>
            <a:r>
              <a:rPr lang="en-US" sz="2600" dirty="0" err="1"/>
              <a:t>bersangkutan</a:t>
            </a:r>
            <a:r>
              <a:rPr lang="en-US" sz="2600" dirty="0"/>
              <a:t>, </a:t>
            </a:r>
            <a:r>
              <a:rPr lang="en-US" sz="2600" dirty="0" err="1"/>
              <a:t>biasanya</a:t>
            </a:r>
            <a:r>
              <a:rPr lang="en-US" sz="2600" dirty="0"/>
              <a:t> </a:t>
            </a:r>
            <a:r>
              <a:rPr lang="en-US" sz="2600" dirty="0" err="1"/>
              <a:t>ditandai</a:t>
            </a:r>
            <a:r>
              <a:rPr lang="en-US" sz="2600" dirty="0"/>
              <a:t> </a:t>
            </a:r>
            <a:r>
              <a:rPr lang="en-US" sz="2600" dirty="0" err="1"/>
              <a:t>dengan</a:t>
            </a:r>
            <a:r>
              <a:rPr lang="en-US" sz="2600" dirty="0"/>
              <a:t> </a:t>
            </a:r>
            <a:r>
              <a:rPr lang="en-US" sz="2600" dirty="0" err="1" smtClean="0"/>
              <a:t>huruf</a:t>
            </a:r>
            <a:r>
              <a:rPr lang="en-US" sz="2600" dirty="0" smtClean="0"/>
              <a:t>/</a:t>
            </a:r>
            <a:r>
              <a:rPr lang="en-US" sz="2600" dirty="0" err="1" smtClean="0"/>
              <a:t>angka</a:t>
            </a:r>
            <a:r>
              <a:rPr lang="en-US" sz="2600" dirty="0" smtClean="0"/>
              <a:t>/</a:t>
            </a:r>
            <a:r>
              <a:rPr lang="en-US" sz="2600" dirty="0" err="1" smtClean="0"/>
              <a:t>simbol</a:t>
            </a:r>
            <a:r>
              <a:rPr lang="en-US" sz="2600" dirty="0" smtClean="0"/>
              <a:t> </a:t>
            </a:r>
            <a:r>
              <a:rPr lang="en-US" sz="2600" i="1" dirty="0" smtClean="0"/>
              <a:t>superscript</a:t>
            </a:r>
            <a:r>
              <a:rPr lang="en-US" sz="2600" dirty="0" smtClean="0"/>
              <a:t> </a:t>
            </a:r>
            <a:r>
              <a:rPr lang="id-ID" sz="2600" dirty="0"/>
              <a:t>(</a:t>
            </a:r>
            <a:r>
              <a:rPr lang="id-ID" sz="2600" baseline="30000" dirty="0"/>
              <a:t>a, b, 1, 2, *, ** </a:t>
            </a:r>
            <a:r>
              <a:rPr lang="id-ID" sz="2600" dirty="0" smtClean="0"/>
              <a:t>);</a:t>
            </a:r>
            <a:endParaRPr lang="en-US" sz="2600" dirty="0"/>
          </a:p>
        </p:txBody>
      </p:sp>
    </p:spTree>
    <p:extLst>
      <p:ext uri="{BB962C8B-B14F-4D97-AF65-F5344CB8AC3E}">
        <p14:creationId xmlns:p14="http://schemas.microsoft.com/office/powerpoint/2010/main" val="657080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9538"/>
          </a:xfrm>
        </p:spPr>
        <p:txBody>
          <a:bodyPr/>
          <a:lstStyle/>
          <a:p>
            <a:r>
              <a:rPr lang="en-US" dirty="0" err="1" smtClean="0"/>
              <a:t>Karakteristik</a:t>
            </a:r>
            <a:r>
              <a:rPr lang="en-US" dirty="0" smtClean="0"/>
              <a:t> </a:t>
            </a:r>
            <a:r>
              <a:rPr lang="en-US" dirty="0" err="1" smtClean="0"/>
              <a:t>Artikel</a:t>
            </a:r>
            <a:r>
              <a:rPr lang="en-US" dirty="0" smtClean="0"/>
              <a:t> </a:t>
            </a:r>
            <a:r>
              <a:rPr lang="en-US" dirty="0" err="1" smtClean="0"/>
              <a:t>Ilmiah</a:t>
            </a:r>
            <a:endParaRPr lang="en-US" dirty="0"/>
          </a:p>
        </p:txBody>
      </p:sp>
      <p:sp>
        <p:nvSpPr>
          <p:cNvPr id="4" name="Rectangle 3"/>
          <p:cNvSpPr txBox="1">
            <a:spLocks noChangeArrowheads="1"/>
          </p:cNvSpPr>
          <p:nvPr/>
        </p:nvSpPr>
        <p:spPr>
          <a:xfrm>
            <a:off x="488636" y="1197188"/>
            <a:ext cx="7992098" cy="5289420"/>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a:buClrTx/>
              <a:buFont typeface="Arial"/>
              <a:buChar char="•"/>
            </a:pPr>
            <a:r>
              <a:rPr lang="en-US" dirty="0" err="1" smtClean="0">
                <a:solidFill>
                  <a:srgbClr val="000000"/>
                </a:solidFill>
              </a:rPr>
              <a:t>Merupakan</a:t>
            </a:r>
            <a:r>
              <a:rPr lang="en-US" dirty="0" smtClean="0">
                <a:solidFill>
                  <a:srgbClr val="000000"/>
                </a:solidFill>
              </a:rPr>
              <a:t> </a:t>
            </a:r>
            <a:r>
              <a:rPr lang="en-US" dirty="0" err="1" smtClean="0">
                <a:solidFill>
                  <a:srgbClr val="000000"/>
                </a:solidFill>
              </a:rPr>
              <a:t>hasil</a:t>
            </a:r>
            <a:r>
              <a:rPr lang="en-US" dirty="0" smtClean="0">
                <a:solidFill>
                  <a:srgbClr val="000000"/>
                </a:solidFill>
              </a:rPr>
              <a:t> </a:t>
            </a:r>
            <a:r>
              <a:rPr lang="en-US" dirty="0" err="1" smtClean="0">
                <a:solidFill>
                  <a:srgbClr val="000000"/>
                </a:solidFill>
              </a:rPr>
              <a:t>riset</a:t>
            </a:r>
            <a:r>
              <a:rPr lang="en-US" dirty="0" smtClean="0">
                <a:solidFill>
                  <a:srgbClr val="000000"/>
                </a:solidFill>
              </a:rPr>
              <a:t> </a:t>
            </a:r>
            <a:r>
              <a:rPr lang="id-ID" dirty="0" smtClean="0"/>
              <a:t>(</a:t>
            </a:r>
            <a:r>
              <a:rPr lang="id-ID" i="1" dirty="0" smtClean="0"/>
              <a:t>research paper</a:t>
            </a:r>
            <a:r>
              <a:rPr lang="id-ID" dirty="0" smtClean="0"/>
              <a:t>) atau </a:t>
            </a:r>
            <a:r>
              <a:rPr lang="id-ID" i="1" dirty="0" smtClean="0"/>
              <a:t>review</a:t>
            </a:r>
            <a:r>
              <a:rPr lang="id-ID" dirty="0" smtClean="0"/>
              <a:t> terhadap suatu konsep (</a:t>
            </a:r>
            <a:r>
              <a:rPr lang="id-ID" i="1" dirty="0" smtClean="0"/>
              <a:t>review paper</a:t>
            </a:r>
            <a:r>
              <a:rPr lang="id-ID" dirty="0" smtClean="0"/>
              <a:t>)</a:t>
            </a:r>
            <a:r>
              <a:rPr lang="en-US" dirty="0" smtClean="0"/>
              <a:t> yang </a:t>
            </a:r>
            <a:r>
              <a:rPr lang="en-US" dirty="0" err="1" smtClean="0"/>
              <a:t>memberikan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temuan</a:t>
            </a:r>
            <a:r>
              <a:rPr lang="en-US" dirty="0" smtClean="0"/>
              <a:t> </a:t>
            </a:r>
            <a:r>
              <a:rPr lang="en-US" dirty="0" err="1" smtClean="0"/>
              <a:t>terbaru</a:t>
            </a:r>
            <a:r>
              <a:rPr lang="en-US" dirty="0" smtClean="0"/>
              <a:t> (</a:t>
            </a:r>
            <a:r>
              <a:rPr lang="en-US" i="1" dirty="0" smtClean="0"/>
              <a:t>novelty</a:t>
            </a:r>
            <a:r>
              <a:rPr lang="en-US" dirty="0" smtClean="0"/>
              <a:t>);</a:t>
            </a:r>
            <a:endParaRPr lang="id-ID" dirty="0" smtClean="0"/>
          </a:p>
          <a:p>
            <a:pPr>
              <a:buClrTx/>
              <a:buNone/>
            </a:pPr>
            <a:endParaRPr lang="en-US" dirty="0" smtClean="0">
              <a:solidFill>
                <a:srgbClr val="000000"/>
              </a:solidFill>
            </a:endParaRPr>
          </a:p>
          <a:p>
            <a:pPr>
              <a:buClrTx/>
              <a:buFont typeface="Arial"/>
              <a:buChar char="•"/>
            </a:pPr>
            <a:r>
              <a:rPr lang="en-US" dirty="0" err="1" smtClean="0">
                <a:solidFill>
                  <a:srgbClr val="000000"/>
                </a:solidFill>
              </a:rPr>
              <a:t>Artikel</a:t>
            </a:r>
            <a:r>
              <a:rPr lang="en-US" dirty="0" smtClean="0">
                <a:solidFill>
                  <a:srgbClr val="000000"/>
                </a:solidFill>
              </a:rPr>
              <a:t> </a:t>
            </a:r>
            <a:r>
              <a:rPr lang="en-US" dirty="0" err="1" smtClean="0">
                <a:solidFill>
                  <a:srgbClr val="000000"/>
                </a:solidFill>
              </a:rPr>
              <a:t>ilmiah</a:t>
            </a:r>
            <a:r>
              <a:rPr lang="en-US" dirty="0" smtClean="0">
                <a:solidFill>
                  <a:srgbClr val="000000"/>
                </a:solidFill>
              </a:rPr>
              <a:t> </a:t>
            </a:r>
            <a:r>
              <a:rPr lang="en-US" dirty="0" err="1" smtClean="0">
                <a:solidFill>
                  <a:srgbClr val="000000"/>
                </a:solidFill>
              </a:rPr>
              <a:t>harus</a:t>
            </a:r>
            <a:r>
              <a:rPr lang="en-US" dirty="0" smtClean="0">
                <a:solidFill>
                  <a:srgbClr val="000000"/>
                </a:solidFill>
              </a:rPr>
              <a:t> </a:t>
            </a:r>
            <a:r>
              <a:rPr lang="en-US" dirty="0" err="1" smtClean="0">
                <a:solidFill>
                  <a:srgbClr val="000000"/>
                </a:solidFill>
              </a:rPr>
              <a:t>mampu</a:t>
            </a:r>
            <a:r>
              <a:rPr lang="en-US" dirty="0" smtClean="0">
                <a:solidFill>
                  <a:srgbClr val="000000"/>
                </a:solidFill>
              </a:rPr>
              <a:t> </a:t>
            </a:r>
            <a:r>
              <a:rPr lang="en-US" dirty="0" err="1" smtClean="0">
                <a:solidFill>
                  <a:srgbClr val="000000"/>
                </a:solidFill>
              </a:rPr>
              <a:t>memberikan</a:t>
            </a:r>
            <a:r>
              <a:rPr lang="en-US" dirty="0" smtClean="0">
                <a:solidFill>
                  <a:srgbClr val="000000"/>
                </a:solidFill>
              </a:rPr>
              <a:t> </a:t>
            </a:r>
            <a:r>
              <a:rPr lang="en-US" dirty="0" err="1" smtClean="0">
                <a:solidFill>
                  <a:srgbClr val="000000"/>
                </a:solidFill>
              </a:rPr>
              <a:t>kontribusi</a:t>
            </a:r>
            <a:r>
              <a:rPr lang="en-US" dirty="0" smtClean="0">
                <a:solidFill>
                  <a:srgbClr val="000000"/>
                </a:solidFill>
              </a:rPr>
              <a:t> </a:t>
            </a:r>
            <a:r>
              <a:rPr lang="en-US" dirty="0" err="1" smtClean="0">
                <a:solidFill>
                  <a:srgbClr val="000000"/>
                </a:solidFill>
              </a:rPr>
              <a:t>untuk</a:t>
            </a:r>
            <a:r>
              <a:rPr lang="en-US" dirty="0" smtClean="0">
                <a:solidFill>
                  <a:srgbClr val="000000"/>
                </a:solidFill>
              </a:rPr>
              <a:t> </a:t>
            </a:r>
            <a:r>
              <a:rPr lang="en-US" dirty="0" err="1" smtClean="0">
                <a:solidFill>
                  <a:srgbClr val="000000"/>
                </a:solidFill>
              </a:rPr>
              <a:t>pengembangan</a:t>
            </a:r>
            <a:r>
              <a:rPr lang="en-US" dirty="0" smtClean="0">
                <a:solidFill>
                  <a:srgbClr val="000000"/>
                </a:solidFill>
              </a:rPr>
              <a:t> </a:t>
            </a:r>
            <a:r>
              <a:rPr lang="en-US" dirty="0" err="1" smtClean="0">
                <a:solidFill>
                  <a:srgbClr val="000000"/>
                </a:solidFill>
              </a:rPr>
              <a:t>ilmu</a:t>
            </a:r>
            <a:r>
              <a:rPr lang="en-US" dirty="0" smtClean="0">
                <a:solidFill>
                  <a:srgbClr val="000000"/>
                </a:solidFill>
              </a:rPr>
              <a:t>, </a:t>
            </a:r>
            <a:r>
              <a:rPr lang="en-US" dirty="0" err="1" smtClean="0">
                <a:solidFill>
                  <a:srgbClr val="000000"/>
                </a:solidFill>
              </a:rPr>
              <a:t>bukan</a:t>
            </a:r>
            <a:r>
              <a:rPr lang="en-US" dirty="0" smtClean="0">
                <a:solidFill>
                  <a:srgbClr val="000000"/>
                </a:solidFill>
              </a:rPr>
              <a:t> </a:t>
            </a:r>
            <a:r>
              <a:rPr lang="en-US" dirty="0" err="1" smtClean="0">
                <a:solidFill>
                  <a:srgbClr val="000000"/>
                </a:solidFill>
              </a:rPr>
              <a:t>hanya</a:t>
            </a:r>
            <a:r>
              <a:rPr lang="en-US" dirty="0" smtClean="0">
                <a:solidFill>
                  <a:srgbClr val="000000"/>
                </a:solidFill>
              </a:rPr>
              <a:t> </a:t>
            </a:r>
            <a:r>
              <a:rPr lang="en-US" dirty="0" err="1" smtClean="0">
                <a:solidFill>
                  <a:srgbClr val="000000"/>
                </a:solidFill>
              </a:rPr>
              <a:t>berupa</a:t>
            </a:r>
            <a:r>
              <a:rPr lang="en-US" dirty="0" smtClean="0">
                <a:solidFill>
                  <a:srgbClr val="000000"/>
                </a:solidFill>
              </a:rPr>
              <a:t> </a:t>
            </a:r>
            <a:r>
              <a:rPr lang="en-US" dirty="0" err="1" smtClean="0">
                <a:solidFill>
                  <a:srgbClr val="000000"/>
                </a:solidFill>
              </a:rPr>
              <a:t>paparan</a:t>
            </a:r>
            <a:r>
              <a:rPr lang="en-US" dirty="0" smtClean="0">
                <a:solidFill>
                  <a:srgbClr val="000000"/>
                </a:solidFill>
              </a:rPr>
              <a:t> </a:t>
            </a:r>
            <a:r>
              <a:rPr lang="en-US" dirty="0" err="1" smtClean="0">
                <a:solidFill>
                  <a:srgbClr val="000000"/>
                </a:solidFill>
              </a:rPr>
              <a:t>ringkasan</a:t>
            </a:r>
            <a:r>
              <a:rPr lang="en-US" dirty="0" smtClean="0">
                <a:solidFill>
                  <a:srgbClr val="000000"/>
                </a:solidFill>
              </a:rPr>
              <a:t> </a:t>
            </a:r>
            <a:r>
              <a:rPr lang="en-US" dirty="0" err="1" smtClean="0">
                <a:solidFill>
                  <a:srgbClr val="000000"/>
                </a:solidFill>
              </a:rPr>
              <a:t>laporan</a:t>
            </a:r>
            <a:r>
              <a:rPr lang="en-US" dirty="0" smtClean="0">
                <a:solidFill>
                  <a:srgbClr val="000000"/>
                </a:solidFill>
              </a:rPr>
              <a:t> </a:t>
            </a:r>
            <a:r>
              <a:rPr lang="en-US" dirty="0" err="1" smtClean="0">
                <a:solidFill>
                  <a:srgbClr val="000000"/>
                </a:solidFill>
              </a:rPr>
              <a:t>hasil</a:t>
            </a:r>
            <a:r>
              <a:rPr lang="en-US" dirty="0" smtClean="0">
                <a:solidFill>
                  <a:srgbClr val="000000"/>
                </a:solidFill>
              </a:rPr>
              <a:t> </a:t>
            </a:r>
            <a:r>
              <a:rPr lang="en-US" dirty="0" err="1" smtClean="0">
                <a:solidFill>
                  <a:srgbClr val="000000"/>
                </a:solidFill>
              </a:rPr>
              <a:t>riset</a:t>
            </a:r>
            <a:r>
              <a:rPr lang="id-ID" dirty="0" smtClean="0">
                <a:solidFill>
                  <a:srgbClr val="000000"/>
                </a:solidFill>
              </a:rPr>
              <a:t>, deskripsi atas data/fenomena, atau opini penulis atas suatu fakta</a:t>
            </a:r>
            <a:r>
              <a:rPr lang="en-US" dirty="0" smtClean="0">
                <a:solidFill>
                  <a:srgbClr val="000000"/>
                </a:solidFill>
              </a:rPr>
              <a:t>;</a:t>
            </a:r>
            <a:endParaRPr lang="en-US" i="1" dirty="0">
              <a:solidFill>
                <a:srgbClr val="000000"/>
              </a:solidFill>
            </a:endParaRPr>
          </a:p>
          <a:p>
            <a:pPr marL="0" indent="0">
              <a:lnSpc>
                <a:spcPct val="150000"/>
              </a:lnSpc>
              <a:buClrTx/>
              <a:buNone/>
            </a:pPr>
            <a:endParaRPr lang="en-US" sz="3000" dirty="0">
              <a:solidFill>
                <a:srgbClr val="000000"/>
              </a:solidFill>
            </a:endParaRPr>
          </a:p>
          <a:p>
            <a:pPr marL="0" indent="0">
              <a:lnSpc>
                <a:spcPct val="150000"/>
              </a:lnSpc>
              <a:buClrTx/>
              <a:buNone/>
            </a:pPr>
            <a:endParaRPr lang="en-US" sz="3000" dirty="0">
              <a:solidFill>
                <a:srgbClr val="000000"/>
              </a:solidFill>
            </a:endParaRPr>
          </a:p>
          <a:p>
            <a:pPr>
              <a:lnSpc>
                <a:spcPct val="150000"/>
              </a:lnSpc>
              <a:buClrTx/>
              <a:buFont typeface="Arial"/>
              <a:buChar char="•"/>
            </a:pPr>
            <a:endParaRPr lang="en-US" sz="3000" dirty="0" smtClean="0">
              <a:solidFill>
                <a:srgbClr val="000000"/>
              </a:solidFill>
            </a:endParaRPr>
          </a:p>
          <a:p>
            <a:pPr>
              <a:lnSpc>
                <a:spcPct val="150000"/>
              </a:lnSpc>
              <a:buClrTx/>
              <a:buFont typeface="Arial"/>
              <a:buChar char="•"/>
            </a:pPr>
            <a:endParaRPr lang="en-US" sz="3000" i="1" dirty="0" smtClean="0">
              <a:solidFill>
                <a:srgbClr val="000000"/>
              </a:solidFill>
            </a:endParaRPr>
          </a:p>
        </p:txBody>
      </p:sp>
      <p:sp>
        <p:nvSpPr>
          <p:cNvPr id="9" name="Rectangle 3"/>
          <p:cNvSpPr txBox="1">
            <a:spLocks noChangeArrowheads="1"/>
          </p:cNvSpPr>
          <p:nvPr/>
        </p:nvSpPr>
        <p:spPr>
          <a:xfrm>
            <a:off x="460192" y="4056568"/>
            <a:ext cx="5665378" cy="538529"/>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a:lnSpc>
                <a:spcPct val="90000"/>
              </a:lnSpc>
              <a:spcBef>
                <a:spcPct val="30000"/>
              </a:spcBef>
              <a:spcAft>
                <a:spcPct val="20000"/>
              </a:spcAft>
              <a:buClrTx/>
              <a:buFont typeface="Arial"/>
              <a:buChar char="•"/>
            </a:pPr>
            <a:endParaRPr lang="en-US" sz="3000" dirty="0" smtClean="0">
              <a:solidFill>
                <a:srgbClr val="000000"/>
              </a:solidFill>
            </a:endParaRPr>
          </a:p>
        </p:txBody>
      </p:sp>
    </p:spTree>
    <p:extLst>
      <p:ext uri="{BB962C8B-B14F-4D97-AF65-F5344CB8AC3E}">
        <p14:creationId xmlns:p14="http://schemas.microsoft.com/office/powerpoint/2010/main" val="137510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364926" y="1100975"/>
            <a:ext cx="8534400" cy="1261460"/>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287338" indent="-287338">
              <a:spcAft>
                <a:spcPts val="300"/>
              </a:spcAft>
              <a:buClrTx/>
              <a:buFont typeface="Arial"/>
              <a:buChar char="•"/>
            </a:pPr>
            <a:r>
              <a:rPr lang="en-US" dirty="0" err="1" smtClean="0">
                <a:solidFill>
                  <a:srgbClr val="000000"/>
                </a:solidFill>
              </a:rPr>
              <a:t>Ditulis</a:t>
            </a:r>
            <a:r>
              <a:rPr lang="en-US" dirty="0" smtClean="0">
                <a:solidFill>
                  <a:srgbClr val="000000"/>
                </a:solidFill>
              </a:rPr>
              <a:t> </a:t>
            </a:r>
            <a:r>
              <a:rPr lang="en-US" dirty="0" err="1" smtClean="0">
                <a:solidFill>
                  <a:srgbClr val="000000"/>
                </a:solidFill>
              </a:rPr>
              <a:t>dengan</a:t>
            </a:r>
            <a:r>
              <a:rPr lang="en-US" dirty="0" smtClean="0">
                <a:solidFill>
                  <a:srgbClr val="000000"/>
                </a:solidFill>
              </a:rPr>
              <a:t> format </a:t>
            </a:r>
            <a:r>
              <a:rPr lang="en-US" dirty="0" err="1" smtClean="0">
                <a:solidFill>
                  <a:srgbClr val="000000"/>
                </a:solidFill>
              </a:rPr>
              <a:t>artikel</a:t>
            </a:r>
            <a:r>
              <a:rPr lang="en-US" dirty="0" smtClean="0">
                <a:solidFill>
                  <a:srgbClr val="000000"/>
                </a:solidFill>
              </a:rPr>
              <a:t> </a:t>
            </a:r>
            <a:r>
              <a:rPr lang="en-US" dirty="0" err="1" smtClean="0">
                <a:solidFill>
                  <a:srgbClr val="000000"/>
                </a:solidFill>
              </a:rPr>
              <a:t>ilmiah</a:t>
            </a:r>
            <a:r>
              <a:rPr lang="en-US" dirty="0" smtClean="0">
                <a:solidFill>
                  <a:srgbClr val="000000"/>
                </a:solidFill>
              </a:rPr>
              <a:t> (</a:t>
            </a:r>
            <a:r>
              <a:rPr lang="en-US" i="1" dirty="0" smtClean="0">
                <a:solidFill>
                  <a:srgbClr val="000000"/>
                </a:solidFill>
              </a:rPr>
              <a:t>scientific format)</a:t>
            </a:r>
            <a:r>
              <a:rPr lang="en-US" dirty="0" smtClean="0">
                <a:solidFill>
                  <a:srgbClr val="000000"/>
                </a:solidFill>
              </a:rPr>
              <a:t>;</a:t>
            </a:r>
            <a:endParaRPr lang="en-US" dirty="0">
              <a:solidFill>
                <a:srgbClr val="000000"/>
              </a:solidFill>
            </a:endParaRPr>
          </a:p>
          <a:p>
            <a:pPr marL="0" indent="0">
              <a:spcBef>
                <a:spcPts val="600"/>
              </a:spcBef>
              <a:spcAft>
                <a:spcPts val="600"/>
              </a:spcAft>
              <a:buClrTx/>
              <a:buNone/>
            </a:pPr>
            <a:endParaRPr lang="en-US" dirty="0">
              <a:solidFill>
                <a:srgbClr val="000000"/>
              </a:solidFill>
            </a:endParaRPr>
          </a:p>
          <a:p>
            <a:pPr marL="0" indent="0">
              <a:spcBef>
                <a:spcPts val="600"/>
              </a:spcBef>
              <a:spcAft>
                <a:spcPts val="600"/>
              </a:spcAft>
              <a:buClrTx/>
              <a:buNone/>
            </a:pPr>
            <a:endParaRPr lang="en-US" dirty="0">
              <a:solidFill>
                <a:srgbClr val="000000"/>
              </a:solidFill>
            </a:endParaRPr>
          </a:p>
          <a:p>
            <a:pPr>
              <a:spcBef>
                <a:spcPts val="600"/>
              </a:spcBef>
              <a:spcAft>
                <a:spcPts val="600"/>
              </a:spcAft>
              <a:buClrTx/>
              <a:buFont typeface="Arial"/>
              <a:buChar char="•"/>
            </a:pPr>
            <a:endParaRPr lang="en-US" dirty="0" smtClean="0">
              <a:solidFill>
                <a:srgbClr val="000000"/>
              </a:solidFill>
            </a:endParaRPr>
          </a:p>
          <a:p>
            <a:pPr>
              <a:spcBef>
                <a:spcPts val="600"/>
              </a:spcBef>
              <a:spcAft>
                <a:spcPts val="600"/>
              </a:spcAft>
              <a:buClrTx/>
              <a:buFont typeface="Arial"/>
              <a:buChar char="•"/>
            </a:pPr>
            <a:endParaRPr lang="en-US" i="1" dirty="0" smtClean="0">
              <a:solidFill>
                <a:srgbClr val="000000"/>
              </a:solidFill>
            </a:endParaRPr>
          </a:p>
        </p:txBody>
      </p:sp>
      <p:sp>
        <p:nvSpPr>
          <p:cNvPr id="9" name="Rectangle 3"/>
          <p:cNvSpPr txBox="1">
            <a:spLocks noChangeArrowheads="1"/>
          </p:cNvSpPr>
          <p:nvPr/>
        </p:nvSpPr>
        <p:spPr>
          <a:xfrm>
            <a:off x="460192" y="4056568"/>
            <a:ext cx="5665378" cy="538529"/>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a:lnSpc>
                <a:spcPct val="90000"/>
              </a:lnSpc>
              <a:spcBef>
                <a:spcPct val="30000"/>
              </a:spcBef>
              <a:spcAft>
                <a:spcPct val="20000"/>
              </a:spcAft>
              <a:buClrTx/>
              <a:buFont typeface="Arial"/>
              <a:buChar char="•"/>
            </a:pPr>
            <a:endParaRPr lang="en-US" sz="3000" dirty="0" smtClean="0">
              <a:solidFill>
                <a:srgbClr val="000000"/>
              </a:solidFill>
            </a:endParaRPr>
          </a:p>
        </p:txBody>
      </p:sp>
      <p:sp>
        <p:nvSpPr>
          <p:cNvPr id="5" name="Rectangle 3"/>
          <p:cNvSpPr txBox="1">
            <a:spLocks noChangeArrowheads="1"/>
          </p:cNvSpPr>
          <p:nvPr/>
        </p:nvSpPr>
        <p:spPr>
          <a:xfrm>
            <a:off x="347658" y="2310634"/>
            <a:ext cx="8534400" cy="2686240"/>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287338" indent="-287338">
              <a:buClrTx/>
              <a:buFont typeface="Arial"/>
              <a:buChar char="•"/>
            </a:pPr>
            <a:r>
              <a:rPr lang="en-US" dirty="0" err="1" smtClean="0">
                <a:solidFill>
                  <a:srgbClr val="000000"/>
                </a:solidFill>
              </a:rPr>
              <a:t>Ditulis</a:t>
            </a:r>
            <a:r>
              <a:rPr lang="en-US" dirty="0" smtClean="0">
                <a:solidFill>
                  <a:srgbClr val="000000"/>
                </a:solidFill>
              </a:rPr>
              <a:t> </a:t>
            </a:r>
            <a:r>
              <a:rPr lang="en-US" dirty="0" err="1" smtClean="0">
                <a:solidFill>
                  <a:srgbClr val="000000"/>
                </a:solidFill>
              </a:rPr>
              <a:t>dengan</a:t>
            </a:r>
            <a:r>
              <a:rPr lang="en-US" dirty="0" smtClean="0">
                <a:solidFill>
                  <a:srgbClr val="000000"/>
                </a:solidFill>
              </a:rPr>
              <a:t> </a:t>
            </a:r>
            <a:r>
              <a:rPr lang="en-US" dirty="0" err="1" smtClean="0">
                <a:solidFill>
                  <a:srgbClr val="000000"/>
                </a:solidFill>
              </a:rPr>
              <a:t>berpegang</a:t>
            </a:r>
            <a:r>
              <a:rPr lang="en-US" dirty="0">
                <a:solidFill>
                  <a:srgbClr val="000000"/>
                </a:solidFill>
              </a:rPr>
              <a:t> </a:t>
            </a:r>
            <a:r>
              <a:rPr lang="en-US" dirty="0" err="1" smtClean="0">
                <a:solidFill>
                  <a:srgbClr val="000000"/>
                </a:solidFill>
              </a:rPr>
              <a:t>pada</a:t>
            </a:r>
            <a:r>
              <a:rPr lang="en-US" dirty="0" smtClean="0">
                <a:solidFill>
                  <a:srgbClr val="000000"/>
                </a:solidFill>
              </a:rPr>
              <a:t> </a:t>
            </a:r>
            <a:r>
              <a:rPr lang="en-US" dirty="0" err="1" smtClean="0">
                <a:solidFill>
                  <a:srgbClr val="000000"/>
                </a:solidFill>
              </a:rPr>
              <a:t>kaidah</a:t>
            </a:r>
            <a:r>
              <a:rPr lang="en-US" dirty="0" smtClean="0">
                <a:solidFill>
                  <a:srgbClr val="000000"/>
                </a:solidFill>
              </a:rPr>
              <a:t> </a:t>
            </a:r>
            <a:r>
              <a:rPr lang="en-US" dirty="0" err="1" smtClean="0">
                <a:solidFill>
                  <a:srgbClr val="000000"/>
                </a:solidFill>
              </a:rPr>
              <a:t>kencana</a:t>
            </a:r>
            <a:r>
              <a:rPr lang="en-US" dirty="0" smtClean="0">
                <a:solidFill>
                  <a:srgbClr val="000000"/>
                </a:solidFill>
              </a:rPr>
              <a:t> (</a:t>
            </a:r>
            <a:r>
              <a:rPr lang="en-US" i="1" dirty="0" smtClean="0">
                <a:solidFill>
                  <a:srgbClr val="000000"/>
                </a:solidFill>
              </a:rPr>
              <a:t>golden rule</a:t>
            </a:r>
            <a:r>
              <a:rPr lang="en-US" dirty="0" smtClean="0">
                <a:solidFill>
                  <a:srgbClr val="000000"/>
                </a:solidFill>
              </a:rPr>
              <a:t>);</a:t>
            </a:r>
          </a:p>
          <a:p>
            <a:pPr marL="622300" indent="-263525">
              <a:buClrTx/>
              <a:buFont typeface="Wingdings" charset="0"/>
              <a:buChar char="à"/>
            </a:pPr>
            <a:r>
              <a:rPr lang="en-US" i="1" dirty="0" smtClean="0">
                <a:solidFill>
                  <a:srgbClr val="000000"/>
                </a:solidFill>
              </a:rPr>
              <a:t> </a:t>
            </a:r>
            <a:r>
              <a:rPr lang="en-US" i="1" dirty="0" err="1" smtClean="0">
                <a:solidFill>
                  <a:srgbClr val="000000"/>
                </a:solidFill>
              </a:rPr>
              <a:t>Berketepatan</a:t>
            </a:r>
            <a:r>
              <a:rPr lang="en-US" i="1" dirty="0" smtClean="0">
                <a:solidFill>
                  <a:srgbClr val="000000"/>
                </a:solidFill>
              </a:rPr>
              <a:t> </a:t>
            </a:r>
            <a:r>
              <a:rPr lang="en-US" i="1" dirty="0" err="1" smtClean="0">
                <a:solidFill>
                  <a:srgbClr val="000000"/>
                </a:solidFill>
              </a:rPr>
              <a:t>tinggi</a:t>
            </a:r>
            <a:r>
              <a:rPr lang="en-US" i="1" dirty="0" smtClean="0">
                <a:solidFill>
                  <a:srgbClr val="000000"/>
                </a:solidFill>
              </a:rPr>
              <a:t> (</a:t>
            </a:r>
            <a:r>
              <a:rPr lang="en-US" b="1" i="1" dirty="0" smtClean="0">
                <a:solidFill>
                  <a:srgbClr val="000000"/>
                </a:solidFill>
              </a:rPr>
              <a:t>A</a:t>
            </a:r>
            <a:r>
              <a:rPr lang="en-US" i="1" dirty="0" smtClean="0">
                <a:solidFill>
                  <a:srgbClr val="000000"/>
                </a:solidFill>
              </a:rPr>
              <a:t>ccurate), </a:t>
            </a:r>
            <a:r>
              <a:rPr lang="en-US" i="1" dirty="0" err="1" smtClean="0">
                <a:solidFill>
                  <a:srgbClr val="000000"/>
                </a:solidFill>
              </a:rPr>
              <a:t>singkat</a:t>
            </a:r>
            <a:r>
              <a:rPr lang="en-US" i="1" dirty="0" smtClean="0">
                <a:solidFill>
                  <a:srgbClr val="000000"/>
                </a:solidFill>
              </a:rPr>
              <a:t> </a:t>
            </a:r>
            <a:r>
              <a:rPr lang="en-US" i="1" dirty="0" err="1" smtClean="0">
                <a:solidFill>
                  <a:srgbClr val="000000"/>
                </a:solidFill>
              </a:rPr>
              <a:t>dan</a:t>
            </a:r>
            <a:r>
              <a:rPr lang="en-US" i="1" dirty="0" smtClean="0">
                <a:solidFill>
                  <a:srgbClr val="000000"/>
                </a:solidFill>
              </a:rPr>
              <a:t> </a:t>
            </a:r>
            <a:r>
              <a:rPr lang="en-US" i="1" dirty="0" err="1" smtClean="0">
                <a:solidFill>
                  <a:srgbClr val="000000"/>
                </a:solidFill>
              </a:rPr>
              <a:t>padat</a:t>
            </a:r>
            <a:r>
              <a:rPr lang="en-US" i="1" dirty="0" smtClean="0">
                <a:solidFill>
                  <a:srgbClr val="000000"/>
                </a:solidFill>
              </a:rPr>
              <a:t> (</a:t>
            </a:r>
            <a:r>
              <a:rPr lang="en-US" b="1" i="1" dirty="0" smtClean="0">
                <a:solidFill>
                  <a:srgbClr val="000000"/>
                </a:solidFill>
              </a:rPr>
              <a:t>B</a:t>
            </a:r>
            <a:r>
              <a:rPr lang="en-US" i="1" dirty="0" smtClean="0">
                <a:solidFill>
                  <a:srgbClr val="000000"/>
                </a:solidFill>
              </a:rPr>
              <a:t>rief), </a:t>
            </a:r>
            <a:r>
              <a:rPr lang="en-US" i="1" dirty="0" err="1" smtClean="0">
                <a:solidFill>
                  <a:srgbClr val="000000"/>
                </a:solidFill>
              </a:rPr>
              <a:t>tak</a:t>
            </a:r>
            <a:r>
              <a:rPr lang="en-US" i="1" dirty="0" smtClean="0">
                <a:solidFill>
                  <a:srgbClr val="000000"/>
                </a:solidFill>
              </a:rPr>
              <a:t> </a:t>
            </a:r>
            <a:r>
              <a:rPr lang="en-US" i="1" dirty="0" err="1" smtClean="0">
                <a:solidFill>
                  <a:srgbClr val="000000"/>
                </a:solidFill>
              </a:rPr>
              <a:t>diragukan</a:t>
            </a:r>
            <a:r>
              <a:rPr lang="en-US" i="1" dirty="0" smtClean="0">
                <a:solidFill>
                  <a:srgbClr val="000000"/>
                </a:solidFill>
              </a:rPr>
              <a:t>, </a:t>
            </a:r>
            <a:r>
              <a:rPr lang="en-US" i="1" dirty="0" err="1" smtClean="0">
                <a:solidFill>
                  <a:srgbClr val="000000"/>
                </a:solidFill>
              </a:rPr>
              <a:t>tidak</a:t>
            </a:r>
            <a:r>
              <a:rPr lang="en-US" i="1" dirty="0" smtClean="0">
                <a:solidFill>
                  <a:srgbClr val="000000"/>
                </a:solidFill>
              </a:rPr>
              <a:t> </a:t>
            </a:r>
            <a:r>
              <a:rPr lang="en-US" i="1" dirty="0" err="1" smtClean="0">
                <a:solidFill>
                  <a:srgbClr val="000000"/>
                </a:solidFill>
              </a:rPr>
              <a:t>rancu</a:t>
            </a:r>
            <a:r>
              <a:rPr lang="en-US" i="1" dirty="0" smtClean="0">
                <a:solidFill>
                  <a:srgbClr val="000000"/>
                </a:solidFill>
              </a:rPr>
              <a:t> </a:t>
            </a:r>
            <a:r>
              <a:rPr lang="en-US" i="1" dirty="0" err="1" smtClean="0">
                <a:solidFill>
                  <a:srgbClr val="000000"/>
                </a:solidFill>
              </a:rPr>
              <a:t>dan</a:t>
            </a:r>
            <a:r>
              <a:rPr lang="en-US" i="1" dirty="0" smtClean="0">
                <a:solidFill>
                  <a:srgbClr val="000000"/>
                </a:solidFill>
              </a:rPr>
              <a:t> </a:t>
            </a:r>
            <a:r>
              <a:rPr lang="en-US" i="1" dirty="0" err="1" smtClean="0">
                <a:solidFill>
                  <a:srgbClr val="000000"/>
                </a:solidFill>
              </a:rPr>
              <a:t>tanpa</a:t>
            </a:r>
            <a:r>
              <a:rPr lang="en-US" i="1" dirty="0" smtClean="0">
                <a:solidFill>
                  <a:srgbClr val="000000"/>
                </a:solidFill>
              </a:rPr>
              <a:t> </a:t>
            </a:r>
            <a:r>
              <a:rPr lang="en-US" i="1" dirty="0" err="1" smtClean="0">
                <a:solidFill>
                  <a:srgbClr val="000000"/>
                </a:solidFill>
              </a:rPr>
              <a:t>penafsiran</a:t>
            </a:r>
            <a:r>
              <a:rPr lang="en-US" i="1" dirty="0" smtClean="0">
                <a:solidFill>
                  <a:srgbClr val="000000"/>
                </a:solidFill>
              </a:rPr>
              <a:t> lain (</a:t>
            </a:r>
            <a:r>
              <a:rPr lang="en-US" b="1" i="1" dirty="0" smtClean="0">
                <a:solidFill>
                  <a:srgbClr val="000000"/>
                </a:solidFill>
              </a:rPr>
              <a:t>C</a:t>
            </a:r>
            <a:r>
              <a:rPr lang="en-US" i="1" dirty="0" smtClean="0">
                <a:solidFill>
                  <a:srgbClr val="000000"/>
                </a:solidFill>
              </a:rPr>
              <a:t>lear).</a:t>
            </a:r>
          </a:p>
          <a:p>
            <a:pPr marL="0" indent="0">
              <a:buClrTx/>
              <a:buNone/>
            </a:pPr>
            <a:endParaRPr lang="en-US" dirty="0">
              <a:solidFill>
                <a:srgbClr val="000000"/>
              </a:solidFill>
            </a:endParaRPr>
          </a:p>
          <a:p>
            <a:pPr marL="0" indent="0">
              <a:buClrTx/>
              <a:buNone/>
            </a:pPr>
            <a:endParaRPr lang="en-US" dirty="0">
              <a:solidFill>
                <a:srgbClr val="000000"/>
              </a:solidFill>
            </a:endParaRPr>
          </a:p>
          <a:p>
            <a:pPr>
              <a:buClrTx/>
              <a:buFont typeface="Arial"/>
              <a:buChar char="•"/>
            </a:pPr>
            <a:endParaRPr lang="en-US" dirty="0" smtClean="0">
              <a:solidFill>
                <a:srgbClr val="000000"/>
              </a:solidFill>
            </a:endParaRPr>
          </a:p>
          <a:p>
            <a:pPr>
              <a:buClrTx/>
              <a:buFont typeface="Arial"/>
              <a:buChar char="•"/>
            </a:pPr>
            <a:endParaRPr lang="en-US" i="1" dirty="0" smtClean="0">
              <a:solidFill>
                <a:srgbClr val="000000"/>
              </a:solidFill>
            </a:endParaRPr>
          </a:p>
        </p:txBody>
      </p:sp>
      <p:sp>
        <p:nvSpPr>
          <p:cNvPr id="10" name="Rectangle 3"/>
          <p:cNvSpPr txBox="1">
            <a:spLocks noChangeArrowheads="1"/>
          </p:cNvSpPr>
          <p:nvPr/>
        </p:nvSpPr>
        <p:spPr>
          <a:xfrm>
            <a:off x="322067" y="4944773"/>
            <a:ext cx="8534400" cy="1775833"/>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287338" indent="-287338">
              <a:spcAft>
                <a:spcPts val="300"/>
              </a:spcAft>
              <a:buClrTx/>
              <a:buFont typeface="Arial"/>
              <a:buChar char="•"/>
            </a:pPr>
            <a:r>
              <a:rPr lang="id-ID" dirty="0" smtClean="0">
                <a:solidFill>
                  <a:srgbClr val="000000"/>
                </a:solidFill>
              </a:rPr>
              <a:t>Di</a:t>
            </a:r>
            <a:r>
              <a:rPr lang="en-US" dirty="0" err="1" smtClean="0">
                <a:solidFill>
                  <a:srgbClr val="000000"/>
                </a:solidFill>
              </a:rPr>
              <a:t>telaah</a:t>
            </a:r>
            <a:r>
              <a:rPr lang="en-US" dirty="0" smtClean="0">
                <a:solidFill>
                  <a:srgbClr val="000000"/>
                </a:solidFill>
              </a:rPr>
              <a:t> </a:t>
            </a:r>
            <a:r>
              <a:rPr lang="en-US" dirty="0" err="1" smtClean="0">
                <a:solidFill>
                  <a:srgbClr val="000000"/>
                </a:solidFill>
              </a:rPr>
              <a:t>oleh</a:t>
            </a:r>
            <a:r>
              <a:rPr lang="en-US" dirty="0" smtClean="0">
                <a:solidFill>
                  <a:srgbClr val="000000"/>
                </a:solidFill>
              </a:rPr>
              <a:t> </a:t>
            </a:r>
            <a:r>
              <a:rPr lang="en-US" dirty="0" err="1" smtClean="0">
                <a:solidFill>
                  <a:srgbClr val="000000"/>
                </a:solidFill>
              </a:rPr>
              <a:t>pakar</a:t>
            </a:r>
            <a:r>
              <a:rPr lang="en-US" dirty="0" smtClean="0">
                <a:solidFill>
                  <a:srgbClr val="000000"/>
                </a:solidFill>
              </a:rPr>
              <a:t> </a:t>
            </a:r>
            <a:r>
              <a:rPr lang="en-US" dirty="0" err="1" smtClean="0">
                <a:solidFill>
                  <a:srgbClr val="000000"/>
                </a:solidFill>
              </a:rPr>
              <a:t>sebidang</a:t>
            </a:r>
            <a:r>
              <a:rPr lang="en-US" dirty="0" smtClean="0">
                <a:solidFill>
                  <a:srgbClr val="000000"/>
                </a:solidFill>
              </a:rPr>
              <a:t>;</a:t>
            </a:r>
          </a:p>
          <a:p>
            <a:pPr marL="719138" indent="-360363">
              <a:spcAft>
                <a:spcPts val="300"/>
              </a:spcAft>
              <a:buClrTx/>
              <a:buFont typeface="Wingdings" charset="0"/>
              <a:buChar char="à"/>
            </a:pPr>
            <a:r>
              <a:rPr lang="en-US" i="1" dirty="0" smtClean="0">
                <a:solidFill>
                  <a:srgbClr val="000000"/>
                </a:solidFill>
              </a:rPr>
              <a:t> </a:t>
            </a:r>
            <a:r>
              <a:rPr lang="en-US" i="1" dirty="0" err="1" smtClean="0">
                <a:solidFill>
                  <a:srgbClr val="000000"/>
                </a:solidFill>
              </a:rPr>
              <a:t>Menjamin</a:t>
            </a:r>
            <a:r>
              <a:rPr lang="en-US" i="1" dirty="0" smtClean="0">
                <a:solidFill>
                  <a:srgbClr val="000000"/>
                </a:solidFill>
              </a:rPr>
              <a:t> </a:t>
            </a:r>
            <a:r>
              <a:rPr lang="en-US" i="1" dirty="0" err="1" smtClean="0">
                <a:solidFill>
                  <a:srgbClr val="000000"/>
                </a:solidFill>
              </a:rPr>
              <a:t>artikel</a:t>
            </a:r>
            <a:r>
              <a:rPr lang="en-US" i="1" dirty="0" smtClean="0">
                <a:solidFill>
                  <a:srgbClr val="000000"/>
                </a:solidFill>
              </a:rPr>
              <a:t> </a:t>
            </a:r>
            <a:r>
              <a:rPr lang="en-US" i="1" dirty="0" err="1" smtClean="0">
                <a:solidFill>
                  <a:srgbClr val="000000"/>
                </a:solidFill>
              </a:rPr>
              <a:t>dapat</a:t>
            </a:r>
            <a:r>
              <a:rPr lang="en-US" i="1" dirty="0" smtClean="0">
                <a:solidFill>
                  <a:srgbClr val="000000"/>
                </a:solidFill>
              </a:rPr>
              <a:t> </a:t>
            </a:r>
            <a:r>
              <a:rPr lang="en-US" i="1" dirty="0" err="1" smtClean="0">
                <a:solidFill>
                  <a:srgbClr val="000000"/>
                </a:solidFill>
              </a:rPr>
              <a:t>dimengerti</a:t>
            </a:r>
            <a:r>
              <a:rPr lang="en-US" i="1" dirty="0" smtClean="0">
                <a:solidFill>
                  <a:srgbClr val="000000"/>
                </a:solidFill>
              </a:rPr>
              <a:t>, </a:t>
            </a:r>
            <a:r>
              <a:rPr lang="en-US" i="1" dirty="0" err="1" smtClean="0">
                <a:solidFill>
                  <a:srgbClr val="000000"/>
                </a:solidFill>
              </a:rPr>
              <a:t>diterima</a:t>
            </a:r>
            <a:r>
              <a:rPr lang="en-US" i="1" dirty="0" smtClean="0">
                <a:solidFill>
                  <a:srgbClr val="000000"/>
                </a:solidFill>
              </a:rPr>
              <a:t> </a:t>
            </a:r>
            <a:r>
              <a:rPr lang="en-US" i="1" dirty="0" err="1" smtClean="0">
                <a:solidFill>
                  <a:srgbClr val="000000"/>
                </a:solidFill>
              </a:rPr>
              <a:t>dan</a:t>
            </a:r>
            <a:r>
              <a:rPr lang="en-US" i="1" dirty="0" smtClean="0">
                <a:solidFill>
                  <a:srgbClr val="000000"/>
                </a:solidFill>
              </a:rPr>
              <a:t> </a:t>
            </a:r>
            <a:r>
              <a:rPr lang="en-US" i="1" dirty="0" err="1" smtClean="0">
                <a:solidFill>
                  <a:srgbClr val="000000"/>
                </a:solidFill>
              </a:rPr>
              <a:t>digunakan</a:t>
            </a:r>
            <a:r>
              <a:rPr lang="en-US" i="1" dirty="0" smtClean="0">
                <a:solidFill>
                  <a:srgbClr val="000000"/>
                </a:solidFill>
              </a:rPr>
              <a:t> </a:t>
            </a:r>
            <a:r>
              <a:rPr lang="en-US" i="1" dirty="0" err="1" smtClean="0">
                <a:solidFill>
                  <a:srgbClr val="000000"/>
                </a:solidFill>
              </a:rPr>
              <a:t>oleh</a:t>
            </a:r>
            <a:r>
              <a:rPr lang="en-US" i="1" dirty="0" smtClean="0">
                <a:solidFill>
                  <a:srgbClr val="000000"/>
                </a:solidFill>
              </a:rPr>
              <a:t> </a:t>
            </a:r>
            <a:r>
              <a:rPr lang="en-US" i="1" dirty="0" err="1" smtClean="0">
                <a:solidFill>
                  <a:srgbClr val="000000"/>
                </a:solidFill>
              </a:rPr>
              <a:t>komunitas</a:t>
            </a:r>
            <a:r>
              <a:rPr lang="en-US" i="1" dirty="0" smtClean="0">
                <a:solidFill>
                  <a:srgbClr val="000000"/>
                </a:solidFill>
              </a:rPr>
              <a:t> </a:t>
            </a:r>
            <a:r>
              <a:rPr lang="en-US" i="1" dirty="0" err="1" smtClean="0">
                <a:solidFill>
                  <a:srgbClr val="000000"/>
                </a:solidFill>
              </a:rPr>
              <a:t>ilmiah</a:t>
            </a:r>
            <a:r>
              <a:rPr lang="en-US" i="1" dirty="0" smtClean="0">
                <a:solidFill>
                  <a:srgbClr val="000000"/>
                </a:solidFill>
              </a:rPr>
              <a:t>.</a:t>
            </a:r>
            <a:endParaRPr lang="en-US" dirty="0">
              <a:solidFill>
                <a:srgbClr val="000000"/>
              </a:solidFill>
            </a:endParaRPr>
          </a:p>
        </p:txBody>
      </p:sp>
      <p:sp>
        <p:nvSpPr>
          <p:cNvPr id="8" name="Title 1"/>
          <p:cNvSpPr>
            <a:spLocks noGrp="1"/>
          </p:cNvSpPr>
          <p:nvPr>
            <p:ph type="title"/>
          </p:nvPr>
        </p:nvSpPr>
        <p:spPr>
          <a:xfrm>
            <a:off x="457200" y="0"/>
            <a:ext cx="8229600" cy="909538"/>
          </a:xfrm>
        </p:spPr>
        <p:txBody>
          <a:bodyPr/>
          <a:lstStyle/>
          <a:p>
            <a:r>
              <a:rPr lang="en-US" dirty="0" err="1" smtClean="0"/>
              <a:t>Karakteristik</a:t>
            </a:r>
            <a:r>
              <a:rPr lang="en-US" dirty="0" smtClean="0"/>
              <a:t> </a:t>
            </a:r>
            <a:r>
              <a:rPr lang="en-US" dirty="0" err="1" smtClean="0"/>
              <a:t>Artikel</a:t>
            </a:r>
            <a:r>
              <a:rPr lang="en-US" dirty="0" smtClean="0"/>
              <a:t> </a:t>
            </a:r>
            <a:r>
              <a:rPr lang="en-US" dirty="0" err="1" smtClean="0"/>
              <a:t>Ilmiah</a:t>
            </a:r>
            <a:endParaRPr lang="en-US" dirty="0"/>
          </a:p>
        </p:txBody>
      </p:sp>
    </p:spTree>
    <p:extLst>
      <p:ext uri="{BB962C8B-B14F-4D97-AF65-F5344CB8AC3E}">
        <p14:creationId xmlns:p14="http://schemas.microsoft.com/office/powerpoint/2010/main" val="189116204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36477"/>
            <a:ext cx="91440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solidFill>
                  <a:srgbClr val="000000"/>
                </a:solidFill>
              </a:rPr>
              <a:t>Metode</a:t>
            </a:r>
            <a:r>
              <a:rPr lang="en-US" dirty="0" smtClean="0">
                <a:solidFill>
                  <a:srgbClr val="000000"/>
                </a:solidFill>
              </a:rPr>
              <a:t>: </a:t>
            </a:r>
            <a:r>
              <a:rPr lang="en-US" dirty="0" err="1" smtClean="0">
                <a:solidFill>
                  <a:srgbClr val="000000"/>
                </a:solidFill>
              </a:rPr>
              <a:t>Riset</a:t>
            </a:r>
            <a:r>
              <a:rPr lang="en-US" dirty="0" smtClean="0">
                <a:solidFill>
                  <a:srgbClr val="000000"/>
                </a:solidFill>
              </a:rPr>
              <a:t> </a:t>
            </a:r>
            <a:r>
              <a:rPr lang="en-US" dirty="0" err="1" smtClean="0">
                <a:solidFill>
                  <a:srgbClr val="000000"/>
                </a:solidFill>
              </a:rPr>
              <a:t>Ekonomi</a:t>
            </a:r>
            <a:r>
              <a:rPr lang="en-US" dirty="0" smtClean="0">
                <a:solidFill>
                  <a:srgbClr val="000000"/>
                </a:solidFill>
              </a:rPr>
              <a:t> </a:t>
            </a:r>
            <a:r>
              <a:rPr lang="en-US" dirty="0" err="1" smtClean="0">
                <a:solidFill>
                  <a:srgbClr val="000000"/>
                </a:solidFill>
              </a:rPr>
              <a:t>dan</a:t>
            </a:r>
            <a:r>
              <a:rPr lang="en-US" dirty="0" smtClean="0">
                <a:solidFill>
                  <a:srgbClr val="000000"/>
                </a:solidFill>
              </a:rPr>
              <a:t> </a:t>
            </a:r>
            <a:r>
              <a:rPr lang="en-US" dirty="0" err="1" smtClean="0">
                <a:solidFill>
                  <a:srgbClr val="000000"/>
                </a:solidFill>
              </a:rPr>
              <a:t>Bisnis</a:t>
            </a:r>
            <a:endParaRPr lang="en-US" baseline="30000" dirty="0">
              <a:solidFill>
                <a:srgbClr val="000000"/>
              </a:solidFill>
            </a:endParaRPr>
          </a:p>
        </p:txBody>
      </p:sp>
      <p:sp>
        <p:nvSpPr>
          <p:cNvPr id="6" name="Rectangle 3"/>
          <p:cNvSpPr txBox="1">
            <a:spLocks noChangeArrowheads="1"/>
          </p:cNvSpPr>
          <p:nvPr/>
        </p:nvSpPr>
        <p:spPr>
          <a:xfrm>
            <a:off x="284504" y="1079113"/>
            <a:ext cx="8566419" cy="4069348"/>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300"/>
              </a:spcBef>
              <a:spcAft>
                <a:spcPts val="300"/>
              </a:spcAft>
            </a:pPr>
            <a:r>
              <a:rPr lang="en-US" sz="2700" dirty="0" err="1">
                <a:solidFill>
                  <a:srgbClr val="000000"/>
                </a:solidFill>
              </a:rPr>
              <a:t>k</a:t>
            </a:r>
            <a:r>
              <a:rPr lang="en-US" sz="2700" dirty="0" err="1" smtClean="0">
                <a:solidFill>
                  <a:srgbClr val="000000"/>
                </a:solidFill>
              </a:rPr>
              <a:t>onsep</a:t>
            </a:r>
            <a:r>
              <a:rPr lang="en-US" sz="2700" dirty="0" err="1">
                <a:solidFill>
                  <a:srgbClr val="000000"/>
                </a:solidFill>
              </a:rPr>
              <a:t>-konsep</a:t>
            </a:r>
            <a:r>
              <a:rPr lang="en-US" sz="2700" dirty="0">
                <a:solidFill>
                  <a:srgbClr val="000000"/>
                </a:solidFill>
              </a:rPr>
              <a:t> </a:t>
            </a:r>
            <a:r>
              <a:rPr lang="en-US" sz="2700" dirty="0" err="1">
                <a:solidFill>
                  <a:srgbClr val="000000"/>
                </a:solidFill>
              </a:rPr>
              <a:t>populasi</a:t>
            </a:r>
            <a:r>
              <a:rPr lang="en-US" sz="2700" dirty="0">
                <a:solidFill>
                  <a:srgbClr val="000000"/>
                </a:solidFill>
              </a:rPr>
              <a:t>, </a:t>
            </a:r>
            <a:r>
              <a:rPr lang="en-US" sz="2700" dirty="0" err="1">
                <a:solidFill>
                  <a:srgbClr val="000000"/>
                </a:solidFill>
              </a:rPr>
              <a:t>sampel</a:t>
            </a:r>
            <a:r>
              <a:rPr lang="en-US" sz="2700" dirty="0">
                <a:solidFill>
                  <a:srgbClr val="000000"/>
                </a:solidFill>
              </a:rPr>
              <a:t> </a:t>
            </a:r>
            <a:r>
              <a:rPr lang="en-US" sz="2700" dirty="0" err="1">
                <a:solidFill>
                  <a:srgbClr val="000000"/>
                </a:solidFill>
              </a:rPr>
              <a:t>termasuk</a:t>
            </a:r>
            <a:r>
              <a:rPr lang="en-US" sz="2700" dirty="0">
                <a:solidFill>
                  <a:srgbClr val="000000"/>
                </a:solidFill>
              </a:rPr>
              <a:t> </a:t>
            </a:r>
            <a:r>
              <a:rPr lang="en-US" sz="2700" dirty="0" err="1">
                <a:solidFill>
                  <a:srgbClr val="000000"/>
                </a:solidFill>
              </a:rPr>
              <a:t>tahap-tahap</a:t>
            </a:r>
            <a:r>
              <a:rPr lang="en-US" sz="2700" dirty="0">
                <a:solidFill>
                  <a:srgbClr val="000000"/>
                </a:solidFill>
              </a:rPr>
              <a:t> </a:t>
            </a:r>
            <a:r>
              <a:rPr lang="en-US" sz="2700" dirty="0" err="1">
                <a:solidFill>
                  <a:srgbClr val="000000"/>
                </a:solidFill>
              </a:rPr>
              <a:t>penentuan</a:t>
            </a:r>
            <a:r>
              <a:rPr lang="en-US" sz="2700" dirty="0">
                <a:solidFill>
                  <a:srgbClr val="000000"/>
                </a:solidFill>
              </a:rPr>
              <a:t> </a:t>
            </a:r>
            <a:r>
              <a:rPr lang="en-US" sz="2700" dirty="0" err="1">
                <a:solidFill>
                  <a:srgbClr val="000000"/>
                </a:solidFill>
              </a:rPr>
              <a:t>populasi</a:t>
            </a:r>
            <a:r>
              <a:rPr lang="en-US" sz="2700" dirty="0">
                <a:solidFill>
                  <a:srgbClr val="000000"/>
                </a:solidFill>
              </a:rPr>
              <a:t>, </a:t>
            </a:r>
            <a:r>
              <a:rPr lang="en-US" sz="2700" dirty="0" err="1">
                <a:solidFill>
                  <a:srgbClr val="000000"/>
                </a:solidFill>
              </a:rPr>
              <a:t>penarikan</a:t>
            </a:r>
            <a:r>
              <a:rPr lang="en-US" sz="2700" dirty="0">
                <a:solidFill>
                  <a:srgbClr val="000000"/>
                </a:solidFill>
              </a:rPr>
              <a:t> </a:t>
            </a:r>
            <a:r>
              <a:rPr lang="en-US" sz="2700" dirty="0" err="1">
                <a:solidFill>
                  <a:srgbClr val="000000"/>
                </a:solidFill>
              </a:rPr>
              <a:t>sampel</a:t>
            </a:r>
            <a:r>
              <a:rPr lang="en-US" sz="2700" dirty="0">
                <a:solidFill>
                  <a:srgbClr val="000000"/>
                </a:solidFill>
              </a:rPr>
              <a:t> </a:t>
            </a:r>
            <a:r>
              <a:rPr lang="en-US" sz="2700" dirty="0" err="1">
                <a:solidFill>
                  <a:srgbClr val="000000"/>
                </a:solidFill>
              </a:rPr>
              <a:t>dsb</a:t>
            </a:r>
            <a:r>
              <a:rPr lang="en-US" sz="2700" dirty="0">
                <a:solidFill>
                  <a:srgbClr val="000000"/>
                </a:solidFill>
              </a:rPr>
              <a:t>. </a:t>
            </a:r>
            <a:r>
              <a:rPr lang="en-US" sz="2700" dirty="0" err="1">
                <a:solidFill>
                  <a:srgbClr val="000000"/>
                </a:solidFill>
              </a:rPr>
              <a:t>tidak</a:t>
            </a:r>
            <a:r>
              <a:rPr lang="en-US" sz="2700" dirty="0">
                <a:solidFill>
                  <a:srgbClr val="000000"/>
                </a:solidFill>
              </a:rPr>
              <a:t> </a:t>
            </a:r>
            <a:r>
              <a:rPr lang="en-US" sz="2700" dirty="0" err="1">
                <a:solidFill>
                  <a:srgbClr val="000000"/>
                </a:solidFill>
              </a:rPr>
              <a:t>perlu</a:t>
            </a:r>
            <a:r>
              <a:rPr lang="en-US" sz="2700" dirty="0">
                <a:solidFill>
                  <a:srgbClr val="000000"/>
                </a:solidFill>
              </a:rPr>
              <a:t> </a:t>
            </a:r>
            <a:r>
              <a:rPr lang="en-US" sz="2700" dirty="0" err="1">
                <a:solidFill>
                  <a:srgbClr val="000000"/>
                </a:solidFill>
              </a:rPr>
              <a:t>lagi</a:t>
            </a:r>
            <a:r>
              <a:rPr lang="en-US" sz="2700" dirty="0">
                <a:solidFill>
                  <a:srgbClr val="000000"/>
                </a:solidFill>
              </a:rPr>
              <a:t> </a:t>
            </a:r>
            <a:r>
              <a:rPr lang="en-US" sz="2700" dirty="0" err="1">
                <a:solidFill>
                  <a:srgbClr val="000000"/>
                </a:solidFill>
              </a:rPr>
              <a:t>dijelaskan</a:t>
            </a:r>
            <a:r>
              <a:rPr lang="en-US" sz="2700" dirty="0">
                <a:solidFill>
                  <a:srgbClr val="000000"/>
                </a:solidFill>
              </a:rPr>
              <a:t> </a:t>
            </a:r>
            <a:r>
              <a:rPr lang="en-US" sz="2700" dirty="0" err="1">
                <a:solidFill>
                  <a:srgbClr val="000000"/>
                </a:solidFill>
              </a:rPr>
              <a:t>secara</a:t>
            </a:r>
            <a:r>
              <a:rPr lang="en-US" sz="2700" dirty="0">
                <a:solidFill>
                  <a:srgbClr val="000000"/>
                </a:solidFill>
              </a:rPr>
              <a:t> </a:t>
            </a:r>
            <a:r>
              <a:rPr lang="en-US" sz="2700" dirty="0" err="1">
                <a:solidFill>
                  <a:srgbClr val="000000"/>
                </a:solidFill>
              </a:rPr>
              <a:t>rinci</a:t>
            </a:r>
            <a:r>
              <a:rPr lang="en-US" sz="2700" dirty="0">
                <a:solidFill>
                  <a:srgbClr val="000000"/>
                </a:solidFill>
              </a:rPr>
              <a:t>, </a:t>
            </a:r>
            <a:r>
              <a:rPr lang="en-US" sz="2700" dirty="0" err="1">
                <a:solidFill>
                  <a:srgbClr val="000000"/>
                </a:solidFill>
              </a:rPr>
              <a:t>demikian</a:t>
            </a:r>
            <a:r>
              <a:rPr lang="en-US" sz="2700" dirty="0">
                <a:solidFill>
                  <a:srgbClr val="000000"/>
                </a:solidFill>
              </a:rPr>
              <a:t> pula </a:t>
            </a:r>
            <a:r>
              <a:rPr lang="en-US" sz="2700" dirty="0" err="1">
                <a:solidFill>
                  <a:srgbClr val="000000"/>
                </a:solidFill>
              </a:rPr>
              <a:t>rumus-rumus</a:t>
            </a:r>
            <a:r>
              <a:rPr lang="en-US" sz="2700" dirty="0">
                <a:solidFill>
                  <a:srgbClr val="000000"/>
                </a:solidFill>
              </a:rPr>
              <a:t> </a:t>
            </a:r>
            <a:r>
              <a:rPr lang="en-US" sz="2700" dirty="0" err="1">
                <a:solidFill>
                  <a:srgbClr val="000000"/>
                </a:solidFill>
              </a:rPr>
              <a:t>statistik</a:t>
            </a:r>
            <a:r>
              <a:rPr lang="en-US" sz="2700" dirty="0">
                <a:solidFill>
                  <a:srgbClr val="000000"/>
                </a:solidFill>
              </a:rPr>
              <a:t> yang </a:t>
            </a:r>
            <a:r>
              <a:rPr lang="en-US" sz="2700" dirty="0" err="1">
                <a:solidFill>
                  <a:srgbClr val="000000"/>
                </a:solidFill>
              </a:rPr>
              <a:t>bersifat</a:t>
            </a:r>
            <a:r>
              <a:rPr lang="en-US" sz="2700" dirty="0">
                <a:solidFill>
                  <a:srgbClr val="000000"/>
                </a:solidFill>
              </a:rPr>
              <a:t> </a:t>
            </a:r>
            <a:r>
              <a:rPr lang="en-US" sz="2700" dirty="0" err="1">
                <a:solidFill>
                  <a:srgbClr val="000000"/>
                </a:solidFill>
              </a:rPr>
              <a:t>umum</a:t>
            </a:r>
            <a:r>
              <a:rPr lang="en-US" sz="2700" dirty="0">
                <a:solidFill>
                  <a:srgbClr val="000000"/>
                </a:solidFill>
              </a:rPr>
              <a:t> </a:t>
            </a:r>
            <a:r>
              <a:rPr lang="en-US" sz="2700" dirty="0" err="1">
                <a:solidFill>
                  <a:srgbClr val="000000"/>
                </a:solidFill>
              </a:rPr>
              <a:t>tidak</a:t>
            </a:r>
            <a:r>
              <a:rPr lang="en-US" sz="2700" dirty="0">
                <a:solidFill>
                  <a:srgbClr val="000000"/>
                </a:solidFill>
              </a:rPr>
              <a:t> </a:t>
            </a:r>
            <a:r>
              <a:rPr lang="en-US" sz="2700" dirty="0" err="1">
                <a:solidFill>
                  <a:srgbClr val="000000"/>
                </a:solidFill>
              </a:rPr>
              <a:t>perlu</a:t>
            </a:r>
            <a:r>
              <a:rPr lang="en-US" sz="2700" dirty="0">
                <a:solidFill>
                  <a:srgbClr val="000000"/>
                </a:solidFill>
              </a:rPr>
              <a:t> </a:t>
            </a:r>
            <a:r>
              <a:rPr lang="en-US" sz="2700" dirty="0" err="1">
                <a:solidFill>
                  <a:srgbClr val="000000"/>
                </a:solidFill>
              </a:rPr>
              <a:t>diuraikan</a:t>
            </a:r>
            <a:r>
              <a:rPr lang="en-US" sz="2700" dirty="0">
                <a:solidFill>
                  <a:srgbClr val="000000"/>
                </a:solidFill>
              </a:rPr>
              <a:t> </a:t>
            </a:r>
            <a:r>
              <a:rPr lang="en-US" sz="2700" dirty="0" err="1">
                <a:solidFill>
                  <a:srgbClr val="000000"/>
                </a:solidFill>
              </a:rPr>
              <a:t>secara</a:t>
            </a:r>
            <a:r>
              <a:rPr lang="en-US" sz="2700" dirty="0">
                <a:solidFill>
                  <a:srgbClr val="000000"/>
                </a:solidFill>
              </a:rPr>
              <a:t> </a:t>
            </a:r>
            <a:r>
              <a:rPr lang="en-US" sz="2700" dirty="0" err="1">
                <a:solidFill>
                  <a:srgbClr val="000000"/>
                </a:solidFill>
              </a:rPr>
              <a:t>rinci</a:t>
            </a:r>
            <a:r>
              <a:rPr lang="en-US" sz="2700" dirty="0">
                <a:solidFill>
                  <a:srgbClr val="000000"/>
                </a:solidFill>
              </a:rPr>
              <a:t>. </a:t>
            </a:r>
            <a:r>
              <a:rPr lang="en-US" sz="2700" dirty="0" err="1">
                <a:solidFill>
                  <a:srgbClr val="000000"/>
                </a:solidFill>
              </a:rPr>
              <a:t>Kriteria</a:t>
            </a:r>
            <a:r>
              <a:rPr lang="en-US" sz="2700" dirty="0">
                <a:solidFill>
                  <a:srgbClr val="000000"/>
                </a:solidFill>
              </a:rPr>
              <a:t> </a:t>
            </a:r>
            <a:r>
              <a:rPr lang="en-US" sz="2700" dirty="0" err="1">
                <a:solidFill>
                  <a:srgbClr val="000000"/>
                </a:solidFill>
              </a:rPr>
              <a:t>responden</a:t>
            </a:r>
            <a:r>
              <a:rPr lang="en-US" sz="2700" dirty="0">
                <a:solidFill>
                  <a:srgbClr val="000000"/>
                </a:solidFill>
              </a:rPr>
              <a:t> </a:t>
            </a:r>
            <a:r>
              <a:rPr lang="en-US" sz="2700" dirty="0" err="1">
                <a:solidFill>
                  <a:srgbClr val="000000"/>
                </a:solidFill>
              </a:rPr>
              <a:t>dapat</a:t>
            </a:r>
            <a:r>
              <a:rPr lang="en-US" sz="2700" dirty="0">
                <a:solidFill>
                  <a:srgbClr val="000000"/>
                </a:solidFill>
              </a:rPr>
              <a:t> </a:t>
            </a:r>
            <a:r>
              <a:rPr lang="en-US" sz="2700" dirty="0" err="1">
                <a:solidFill>
                  <a:srgbClr val="000000"/>
                </a:solidFill>
              </a:rPr>
              <a:t>dijelaskan</a:t>
            </a:r>
            <a:r>
              <a:rPr lang="en-US" sz="2700" dirty="0">
                <a:solidFill>
                  <a:srgbClr val="000000"/>
                </a:solidFill>
              </a:rPr>
              <a:t> </a:t>
            </a:r>
            <a:r>
              <a:rPr lang="en-US" sz="2700" dirty="0" err="1">
                <a:solidFill>
                  <a:srgbClr val="000000"/>
                </a:solidFill>
              </a:rPr>
              <a:t>secara</a:t>
            </a:r>
            <a:r>
              <a:rPr lang="en-US" sz="2700" dirty="0">
                <a:solidFill>
                  <a:srgbClr val="000000"/>
                </a:solidFill>
              </a:rPr>
              <a:t> </a:t>
            </a:r>
            <a:r>
              <a:rPr lang="en-US" sz="2700" dirty="0" err="1">
                <a:solidFill>
                  <a:srgbClr val="000000"/>
                </a:solidFill>
              </a:rPr>
              <a:t>singkat</a:t>
            </a:r>
            <a:r>
              <a:rPr lang="en-US" sz="2700" dirty="0">
                <a:solidFill>
                  <a:srgbClr val="000000"/>
                </a:solidFill>
              </a:rPr>
              <a:t> </a:t>
            </a:r>
            <a:r>
              <a:rPr lang="en-US" sz="2700" dirty="0" err="1">
                <a:solidFill>
                  <a:srgbClr val="000000"/>
                </a:solidFill>
              </a:rPr>
              <a:t>jika</a:t>
            </a:r>
            <a:r>
              <a:rPr lang="en-US" sz="2700" dirty="0">
                <a:solidFill>
                  <a:srgbClr val="000000"/>
                </a:solidFill>
              </a:rPr>
              <a:t> </a:t>
            </a:r>
            <a:r>
              <a:rPr lang="en-US" sz="2700" dirty="0" err="1" smtClean="0">
                <a:solidFill>
                  <a:srgbClr val="000000"/>
                </a:solidFill>
              </a:rPr>
              <a:t>diperlukan</a:t>
            </a:r>
            <a:r>
              <a:rPr lang="en-US" sz="2700" dirty="0" smtClean="0">
                <a:solidFill>
                  <a:srgbClr val="000000"/>
                </a:solidFill>
              </a:rPr>
              <a:t>;</a:t>
            </a:r>
          </a:p>
          <a:p>
            <a:pPr>
              <a:spcBef>
                <a:spcPts val="300"/>
              </a:spcBef>
              <a:spcAft>
                <a:spcPts val="300"/>
              </a:spcAft>
            </a:pPr>
            <a:r>
              <a:rPr lang="id-ID" sz="2700" dirty="0"/>
              <a:t>Dalam artikel ekonomi/bisnis biasa ditemukan metode analisis dijelaskan secara detil karena pada bagian inilah </a:t>
            </a:r>
            <a:r>
              <a:rPr lang="id-ID" sz="2700" i="1" dirty="0"/>
              <a:t>novelty</a:t>
            </a:r>
            <a:r>
              <a:rPr lang="id-ID" sz="2700" dirty="0"/>
              <a:t> mulai dirancang</a:t>
            </a:r>
          </a:p>
          <a:p>
            <a:pPr>
              <a:spcBef>
                <a:spcPts val="300"/>
              </a:spcBef>
              <a:spcAft>
                <a:spcPts val="300"/>
              </a:spcAft>
            </a:pPr>
            <a:endParaRPr lang="en-US" sz="2700" dirty="0" smtClean="0">
              <a:solidFill>
                <a:srgbClr val="000000"/>
              </a:solidFill>
            </a:endParaRPr>
          </a:p>
          <a:p>
            <a:pPr>
              <a:spcBef>
                <a:spcPts val="300"/>
              </a:spcBef>
              <a:spcAft>
                <a:spcPts val="300"/>
              </a:spcAft>
            </a:pPr>
            <a:endParaRPr lang="en-US" sz="2700" dirty="0">
              <a:solidFill>
                <a:srgbClr val="000000"/>
              </a:solidFill>
            </a:endParaRPr>
          </a:p>
          <a:p>
            <a:pPr>
              <a:spcBef>
                <a:spcPts val="300"/>
              </a:spcBef>
              <a:spcAft>
                <a:spcPts val="300"/>
              </a:spcAft>
            </a:pPr>
            <a:endParaRPr lang="en-US" sz="2700" dirty="0" smtClean="0">
              <a:solidFill>
                <a:srgbClr val="000000"/>
              </a:solidFill>
            </a:endParaRPr>
          </a:p>
        </p:txBody>
      </p:sp>
    </p:spTree>
    <p:extLst>
      <p:ext uri="{BB962C8B-B14F-4D97-AF65-F5344CB8AC3E}">
        <p14:creationId xmlns:p14="http://schemas.microsoft.com/office/powerpoint/2010/main" val="2540566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a:xfrm>
            <a:off x="460192" y="4056568"/>
            <a:ext cx="5665378" cy="538529"/>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a:lnSpc>
                <a:spcPct val="90000"/>
              </a:lnSpc>
              <a:spcBef>
                <a:spcPct val="30000"/>
              </a:spcBef>
              <a:spcAft>
                <a:spcPct val="20000"/>
              </a:spcAft>
              <a:buClrTx/>
              <a:buFont typeface="Arial"/>
              <a:buChar char="•"/>
            </a:pPr>
            <a:endParaRPr lang="en-US" sz="3000" dirty="0" smtClean="0">
              <a:solidFill>
                <a:srgbClr val="000000"/>
              </a:solidFill>
            </a:endParaRPr>
          </a:p>
        </p:txBody>
      </p:sp>
      <p:sp>
        <p:nvSpPr>
          <p:cNvPr id="3" name="TextBox 2"/>
          <p:cNvSpPr txBox="1"/>
          <p:nvPr/>
        </p:nvSpPr>
        <p:spPr>
          <a:xfrm>
            <a:off x="0" y="5438484"/>
            <a:ext cx="184666" cy="369332"/>
          </a:xfrm>
          <a:prstGeom prst="rect">
            <a:avLst/>
          </a:prstGeom>
          <a:noFill/>
        </p:spPr>
        <p:txBody>
          <a:bodyPr wrap="none" rtlCol="0">
            <a:spAutoFit/>
          </a:bodyPr>
          <a:lstStyle/>
          <a:p>
            <a:endParaRPr lang="en-US" dirty="0"/>
          </a:p>
        </p:txBody>
      </p:sp>
      <p:sp>
        <p:nvSpPr>
          <p:cNvPr id="8" name="Rectangle 3"/>
          <p:cNvSpPr txBox="1">
            <a:spLocks noChangeArrowheads="1"/>
          </p:cNvSpPr>
          <p:nvPr/>
        </p:nvSpPr>
        <p:spPr>
          <a:xfrm>
            <a:off x="250184" y="1002335"/>
            <a:ext cx="8774010" cy="2228102"/>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287338" indent="-287338">
              <a:spcAft>
                <a:spcPts val="300"/>
              </a:spcAft>
              <a:buClrTx/>
              <a:buFont typeface="Arial"/>
              <a:buChar char="•"/>
            </a:pPr>
            <a:r>
              <a:rPr lang="en-US" dirty="0" smtClean="0">
                <a:solidFill>
                  <a:srgbClr val="000000"/>
                </a:solidFill>
              </a:rPr>
              <a:t> </a:t>
            </a:r>
            <a:r>
              <a:rPr lang="en-US" dirty="0" err="1" smtClean="0">
                <a:solidFill>
                  <a:srgbClr val="000000"/>
                </a:solidFill>
              </a:rPr>
              <a:t>Ditulis</a:t>
            </a:r>
            <a:r>
              <a:rPr lang="en-US" dirty="0" smtClean="0">
                <a:solidFill>
                  <a:srgbClr val="000000"/>
                </a:solidFill>
              </a:rPr>
              <a:t> </a:t>
            </a:r>
            <a:r>
              <a:rPr lang="en-US" dirty="0" err="1">
                <a:solidFill>
                  <a:srgbClr val="000000"/>
                </a:solidFill>
              </a:rPr>
              <a:t>secara</a:t>
            </a:r>
            <a:r>
              <a:rPr lang="en-US" dirty="0">
                <a:solidFill>
                  <a:srgbClr val="000000"/>
                </a:solidFill>
              </a:rPr>
              <a:t> </a:t>
            </a:r>
            <a:r>
              <a:rPr lang="en-US" dirty="0" err="1">
                <a:solidFill>
                  <a:srgbClr val="000000"/>
                </a:solidFill>
              </a:rPr>
              <a:t>transparan</a:t>
            </a:r>
            <a:r>
              <a:rPr lang="en-US" dirty="0">
                <a:solidFill>
                  <a:srgbClr val="000000"/>
                </a:solidFill>
              </a:rPr>
              <a:t> </a:t>
            </a:r>
            <a:r>
              <a:rPr lang="en-US" dirty="0" err="1" smtClean="0">
                <a:solidFill>
                  <a:srgbClr val="000000"/>
                </a:solidFill>
              </a:rPr>
              <a:t>dan</a:t>
            </a:r>
            <a:r>
              <a:rPr lang="en-US" dirty="0" smtClean="0">
                <a:solidFill>
                  <a:srgbClr val="000000"/>
                </a:solidFill>
              </a:rPr>
              <a:t> </a:t>
            </a:r>
            <a:r>
              <a:rPr lang="en-US" dirty="0" err="1">
                <a:solidFill>
                  <a:srgbClr val="000000"/>
                </a:solidFill>
              </a:rPr>
              <a:t>tanpa</a:t>
            </a:r>
            <a:r>
              <a:rPr lang="en-US" dirty="0">
                <a:solidFill>
                  <a:srgbClr val="000000"/>
                </a:solidFill>
              </a:rPr>
              <a:t> </a:t>
            </a:r>
            <a:r>
              <a:rPr lang="en-US" dirty="0" err="1" smtClean="0">
                <a:solidFill>
                  <a:srgbClr val="000000"/>
                </a:solidFill>
              </a:rPr>
              <a:t>emosi</a:t>
            </a:r>
            <a:r>
              <a:rPr lang="en-US" dirty="0" smtClean="0">
                <a:solidFill>
                  <a:srgbClr val="000000"/>
                </a:solidFill>
              </a:rPr>
              <a:t>;</a:t>
            </a:r>
            <a:endParaRPr lang="en-US" dirty="0">
              <a:solidFill>
                <a:srgbClr val="000000"/>
              </a:solidFill>
            </a:endParaRPr>
          </a:p>
          <a:p>
            <a:pPr marL="622300" indent="-358775">
              <a:spcAft>
                <a:spcPts val="300"/>
              </a:spcAft>
              <a:buClrTx/>
              <a:buFont typeface="Wingdings" charset="0"/>
              <a:buChar char="à"/>
            </a:pPr>
            <a:r>
              <a:rPr lang="en-US" i="1" dirty="0">
                <a:solidFill>
                  <a:srgbClr val="000000"/>
                </a:solidFill>
              </a:rPr>
              <a:t> </a:t>
            </a:r>
            <a:r>
              <a:rPr lang="en-US" i="1" dirty="0" err="1">
                <a:solidFill>
                  <a:srgbClr val="000000"/>
                </a:solidFill>
              </a:rPr>
              <a:t>Deskripsi</a:t>
            </a:r>
            <a:r>
              <a:rPr lang="en-US" i="1" dirty="0">
                <a:solidFill>
                  <a:srgbClr val="000000"/>
                </a:solidFill>
              </a:rPr>
              <a:t> </a:t>
            </a:r>
            <a:r>
              <a:rPr lang="en-US" i="1" dirty="0" err="1">
                <a:solidFill>
                  <a:srgbClr val="000000"/>
                </a:solidFill>
              </a:rPr>
              <a:t>tepat</a:t>
            </a:r>
            <a:r>
              <a:rPr lang="en-US" i="1" dirty="0">
                <a:solidFill>
                  <a:srgbClr val="000000"/>
                </a:solidFill>
              </a:rPr>
              <a:t>, </a:t>
            </a:r>
            <a:r>
              <a:rPr lang="en-US" i="1" dirty="0" err="1">
                <a:solidFill>
                  <a:srgbClr val="000000"/>
                </a:solidFill>
              </a:rPr>
              <a:t>tahapan</a:t>
            </a:r>
            <a:r>
              <a:rPr lang="en-US" i="1" dirty="0">
                <a:solidFill>
                  <a:srgbClr val="000000"/>
                </a:solidFill>
              </a:rPr>
              <a:t> </a:t>
            </a:r>
            <a:r>
              <a:rPr lang="en-US" i="1" dirty="0" err="1">
                <a:solidFill>
                  <a:srgbClr val="000000"/>
                </a:solidFill>
              </a:rPr>
              <a:t>lengkap</a:t>
            </a:r>
            <a:r>
              <a:rPr lang="en-US" i="1" dirty="0">
                <a:solidFill>
                  <a:srgbClr val="000000"/>
                </a:solidFill>
              </a:rPr>
              <a:t>, data </a:t>
            </a:r>
            <a:r>
              <a:rPr lang="en-US" i="1" dirty="0" err="1">
                <a:solidFill>
                  <a:srgbClr val="000000"/>
                </a:solidFill>
              </a:rPr>
              <a:t>benar</a:t>
            </a:r>
            <a:r>
              <a:rPr lang="en-US" i="1" dirty="0">
                <a:solidFill>
                  <a:srgbClr val="000000"/>
                </a:solidFill>
              </a:rPr>
              <a:t>, </a:t>
            </a:r>
            <a:r>
              <a:rPr lang="en-US" i="1" dirty="0" err="1">
                <a:solidFill>
                  <a:srgbClr val="000000"/>
                </a:solidFill>
              </a:rPr>
              <a:t>logika</a:t>
            </a:r>
            <a:r>
              <a:rPr lang="en-US" i="1" dirty="0">
                <a:solidFill>
                  <a:srgbClr val="000000"/>
                </a:solidFill>
              </a:rPr>
              <a:t> </a:t>
            </a:r>
            <a:r>
              <a:rPr lang="en-US" i="1" dirty="0" err="1">
                <a:solidFill>
                  <a:srgbClr val="000000"/>
                </a:solidFill>
              </a:rPr>
              <a:t>transparan</a:t>
            </a:r>
            <a:r>
              <a:rPr lang="en-US" i="1" dirty="0">
                <a:solidFill>
                  <a:srgbClr val="000000"/>
                </a:solidFill>
              </a:rPr>
              <a:t> </a:t>
            </a:r>
            <a:r>
              <a:rPr lang="en-US" i="1" dirty="0" err="1">
                <a:solidFill>
                  <a:srgbClr val="000000"/>
                </a:solidFill>
              </a:rPr>
              <a:t>dan</a:t>
            </a:r>
            <a:r>
              <a:rPr lang="en-US" i="1" dirty="0">
                <a:solidFill>
                  <a:srgbClr val="000000"/>
                </a:solidFill>
              </a:rPr>
              <a:t> </a:t>
            </a:r>
            <a:r>
              <a:rPr lang="en-US" i="1" dirty="0" err="1">
                <a:solidFill>
                  <a:srgbClr val="000000"/>
                </a:solidFill>
              </a:rPr>
              <a:t>kesimpulan</a:t>
            </a:r>
            <a:r>
              <a:rPr lang="en-US" i="1" dirty="0">
                <a:solidFill>
                  <a:srgbClr val="000000"/>
                </a:solidFill>
              </a:rPr>
              <a:t> </a:t>
            </a:r>
            <a:r>
              <a:rPr lang="en-US" i="1" dirty="0" err="1">
                <a:solidFill>
                  <a:srgbClr val="000000"/>
                </a:solidFill>
              </a:rPr>
              <a:t>dinyatakan</a:t>
            </a:r>
            <a:r>
              <a:rPr lang="en-US" i="1" dirty="0">
                <a:solidFill>
                  <a:srgbClr val="000000"/>
                </a:solidFill>
              </a:rPr>
              <a:t> </a:t>
            </a:r>
            <a:r>
              <a:rPr lang="en-US" i="1" dirty="0" err="1">
                <a:solidFill>
                  <a:srgbClr val="000000"/>
                </a:solidFill>
              </a:rPr>
              <a:t>dengan</a:t>
            </a:r>
            <a:r>
              <a:rPr lang="en-US" i="1" dirty="0">
                <a:solidFill>
                  <a:srgbClr val="000000"/>
                </a:solidFill>
              </a:rPr>
              <a:t> </a:t>
            </a:r>
            <a:r>
              <a:rPr lang="en-US" i="1" dirty="0" err="1" smtClean="0">
                <a:solidFill>
                  <a:srgbClr val="000000"/>
                </a:solidFill>
              </a:rPr>
              <a:t>jelas</a:t>
            </a:r>
            <a:r>
              <a:rPr lang="en-US" i="1" dirty="0" smtClean="0">
                <a:solidFill>
                  <a:srgbClr val="000000"/>
                </a:solidFill>
              </a:rPr>
              <a:t>.</a:t>
            </a:r>
            <a:endParaRPr lang="en-US" dirty="0">
              <a:solidFill>
                <a:srgbClr val="000000"/>
              </a:solidFill>
            </a:endParaRPr>
          </a:p>
        </p:txBody>
      </p:sp>
      <p:sp>
        <p:nvSpPr>
          <p:cNvPr id="10" name="Rectangle 3"/>
          <p:cNvSpPr txBox="1">
            <a:spLocks noChangeArrowheads="1"/>
          </p:cNvSpPr>
          <p:nvPr/>
        </p:nvSpPr>
        <p:spPr>
          <a:xfrm>
            <a:off x="336004" y="5709538"/>
            <a:ext cx="8534400" cy="771256"/>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287338" indent="-287338">
              <a:spcAft>
                <a:spcPts val="300"/>
              </a:spcAft>
              <a:buClrTx/>
              <a:buFont typeface="Arial"/>
              <a:buChar char="•"/>
            </a:pPr>
            <a:r>
              <a:rPr lang="en-US" dirty="0" err="1" smtClean="0">
                <a:solidFill>
                  <a:srgbClr val="000000"/>
                </a:solidFill>
              </a:rPr>
              <a:t>Dapat</a:t>
            </a:r>
            <a:r>
              <a:rPr lang="en-US" dirty="0" smtClean="0">
                <a:solidFill>
                  <a:srgbClr val="000000"/>
                </a:solidFill>
              </a:rPr>
              <a:t> </a:t>
            </a:r>
            <a:r>
              <a:rPr lang="en-US" dirty="0" err="1" smtClean="0">
                <a:solidFill>
                  <a:srgbClr val="000000"/>
                </a:solidFill>
              </a:rPr>
              <a:t>diakses</a:t>
            </a:r>
            <a:r>
              <a:rPr lang="en-US" dirty="0" smtClean="0">
                <a:solidFill>
                  <a:srgbClr val="000000"/>
                </a:solidFill>
              </a:rPr>
              <a:t> </a:t>
            </a:r>
            <a:r>
              <a:rPr lang="en-US" dirty="0" err="1" smtClean="0">
                <a:solidFill>
                  <a:srgbClr val="000000"/>
                </a:solidFill>
              </a:rPr>
              <a:t>oleh</a:t>
            </a:r>
            <a:r>
              <a:rPr lang="en-US" dirty="0" smtClean="0">
                <a:solidFill>
                  <a:srgbClr val="000000"/>
                </a:solidFill>
              </a:rPr>
              <a:t> </a:t>
            </a:r>
            <a:r>
              <a:rPr lang="en-US" dirty="0" err="1" smtClean="0">
                <a:solidFill>
                  <a:srgbClr val="000000"/>
                </a:solidFill>
              </a:rPr>
              <a:t>publik</a:t>
            </a:r>
            <a:r>
              <a:rPr lang="en-US" dirty="0" smtClean="0">
                <a:solidFill>
                  <a:srgbClr val="000000"/>
                </a:solidFill>
              </a:rPr>
              <a:t>;</a:t>
            </a:r>
            <a:endParaRPr lang="en-US" dirty="0">
              <a:solidFill>
                <a:srgbClr val="000000"/>
              </a:solidFill>
            </a:endParaRPr>
          </a:p>
        </p:txBody>
      </p:sp>
      <p:sp>
        <p:nvSpPr>
          <p:cNvPr id="12" name="Rectangle 3"/>
          <p:cNvSpPr txBox="1">
            <a:spLocks noChangeArrowheads="1"/>
          </p:cNvSpPr>
          <p:nvPr/>
        </p:nvSpPr>
        <p:spPr>
          <a:xfrm>
            <a:off x="256549" y="3157449"/>
            <a:ext cx="8823091" cy="2522871"/>
          </a:xfrm>
          <a:prstGeom prst="rect">
            <a:avLst/>
          </a:prstGeom>
        </p:spPr>
        <p:txBody>
          <a:bodyPr>
            <a:noAutofit/>
          </a:bodyPr>
          <a:lst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a:buClrTx/>
              <a:buFont typeface="Arial"/>
              <a:buChar char="•"/>
            </a:pPr>
            <a:r>
              <a:rPr lang="en-US" dirty="0" smtClean="0">
                <a:solidFill>
                  <a:srgbClr val="000000"/>
                </a:solidFill>
              </a:rPr>
              <a:t>Di</a:t>
            </a:r>
            <a:r>
              <a:rPr lang="id-ID" dirty="0" smtClean="0">
                <a:solidFill>
                  <a:srgbClr val="000000"/>
                </a:solidFill>
              </a:rPr>
              <a:t>tulis dalam ungkapan bahasa yang tidak mengandung </a:t>
            </a:r>
            <a:r>
              <a:rPr lang="en-US" dirty="0" smtClean="0">
                <a:solidFill>
                  <a:srgbClr val="000000"/>
                </a:solidFill>
              </a:rPr>
              <a:t> </a:t>
            </a:r>
            <a:r>
              <a:rPr lang="id-ID" dirty="0" smtClean="0">
                <a:solidFill>
                  <a:srgbClr val="000000"/>
                </a:solidFill>
              </a:rPr>
              <a:t>sesat pikir</a:t>
            </a:r>
            <a:r>
              <a:rPr lang="id-ID" baseline="30000" dirty="0" smtClean="0">
                <a:solidFill>
                  <a:srgbClr val="000000"/>
                </a:solidFill>
              </a:rPr>
              <a:t>10</a:t>
            </a:r>
            <a:r>
              <a:rPr lang="id-ID" dirty="0" smtClean="0">
                <a:solidFill>
                  <a:srgbClr val="000000"/>
                </a:solidFill>
              </a:rPr>
              <a:t> (cerminan dari keliru nalar dalam berbahasa tulis):</a:t>
            </a:r>
            <a:endParaRPr lang="en-US" dirty="0" smtClean="0">
              <a:solidFill>
                <a:srgbClr val="000000"/>
              </a:solidFill>
            </a:endParaRPr>
          </a:p>
          <a:p>
            <a:pPr marL="725488" indent="-361950">
              <a:spcAft>
                <a:spcPts val="300"/>
              </a:spcAft>
              <a:buClrTx/>
              <a:buFont typeface="Wingdings" charset="0"/>
              <a:buChar char="à"/>
            </a:pPr>
            <a:r>
              <a:rPr lang="en-US" i="1" dirty="0" smtClean="0">
                <a:solidFill>
                  <a:srgbClr val="000000"/>
                </a:solidFill>
              </a:rPr>
              <a:t> </a:t>
            </a:r>
            <a:r>
              <a:rPr lang="id-ID" i="1" dirty="0" smtClean="0">
                <a:solidFill>
                  <a:srgbClr val="000000"/>
                </a:solidFill>
              </a:rPr>
              <a:t>sesat informasi, sesat diksi, sesat argumentasi, sesat ambiguitas, sesat psikologis.</a:t>
            </a:r>
            <a:endParaRPr lang="en-US" dirty="0" smtClean="0">
              <a:solidFill>
                <a:srgbClr val="000000"/>
              </a:solidFill>
            </a:endParaRPr>
          </a:p>
        </p:txBody>
      </p:sp>
      <p:sp>
        <p:nvSpPr>
          <p:cNvPr id="11" name="Title 1"/>
          <p:cNvSpPr txBox="1">
            <a:spLocks/>
          </p:cNvSpPr>
          <p:nvPr/>
        </p:nvSpPr>
        <p:spPr>
          <a:xfrm>
            <a:off x="457200" y="0"/>
            <a:ext cx="8229600" cy="90953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mtClean="0"/>
              <a:t>Karakteristik Artikel Ilmiah</a:t>
            </a:r>
            <a:endParaRPr lang="en-US" dirty="0"/>
          </a:p>
        </p:txBody>
      </p:sp>
    </p:spTree>
    <p:extLst>
      <p:ext uri="{BB962C8B-B14F-4D97-AF65-F5344CB8AC3E}">
        <p14:creationId xmlns:p14="http://schemas.microsoft.com/office/powerpoint/2010/main" val="14460715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1"/>
          <p:cNvSpPr txBox="1">
            <a:spLocks/>
          </p:cNvSpPr>
          <p:nvPr/>
        </p:nvSpPr>
        <p:spPr>
          <a:xfrm>
            <a:off x="700767" y="873752"/>
            <a:ext cx="8266071" cy="5939492"/>
          </a:xfrm>
          <a:prstGeom prst="rect">
            <a:avLst/>
          </a:prstGeom>
        </p:spPr>
        <p:txBody>
          <a:bodyPr>
            <a:no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503237" indent="-457200">
              <a:spcBef>
                <a:spcPts val="0"/>
              </a:spcBef>
              <a:spcAft>
                <a:spcPts val="600"/>
              </a:spcAft>
              <a:buClrTx/>
              <a:buSzPct val="100000"/>
              <a:buFont typeface="Arial"/>
              <a:buChar char="•"/>
            </a:pPr>
            <a:r>
              <a:rPr lang="en-US" sz="2600" dirty="0" err="1">
                <a:solidFill>
                  <a:srgbClr val="000000"/>
                </a:solidFill>
              </a:rPr>
              <a:t>o</a:t>
            </a:r>
            <a:r>
              <a:rPr lang="en-US" sz="2600" dirty="0" err="1" smtClean="0">
                <a:solidFill>
                  <a:srgbClr val="000000"/>
                </a:solidFill>
              </a:rPr>
              <a:t>byek</a:t>
            </a:r>
            <a:r>
              <a:rPr lang="en-US" sz="2600" dirty="0" smtClean="0">
                <a:solidFill>
                  <a:srgbClr val="000000"/>
                </a:solidFill>
              </a:rPr>
              <a:t> </a:t>
            </a:r>
            <a:r>
              <a:rPr lang="en-US" sz="2600" dirty="0" err="1" smtClean="0">
                <a:solidFill>
                  <a:srgbClr val="000000"/>
                </a:solidFill>
              </a:rPr>
              <a:t>eksperimen</a:t>
            </a:r>
            <a:r>
              <a:rPr lang="en-US" sz="2600" dirty="0" smtClean="0">
                <a:solidFill>
                  <a:srgbClr val="000000"/>
                </a:solidFill>
              </a:rPr>
              <a:t> </a:t>
            </a:r>
            <a:r>
              <a:rPr lang="en-US" sz="2600" dirty="0" err="1" smtClean="0">
                <a:solidFill>
                  <a:srgbClr val="000000"/>
                </a:solidFill>
              </a:rPr>
              <a:t>dan</a:t>
            </a:r>
            <a:r>
              <a:rPr lang="en-US" sz="2600" dirty="0" smtClean="0">
                <a:solidFill>
                  <a:srgbClr val="000000"/>
                </a:solidFill>
              </a:rPr>
              <a:t> </a:t>
            </a:r>
            <a:r>
              <a:rPr lang="en-US" sz="2600" dirty="0" err="1" smtClean="0">
                <a:solidFill>
                  <a:srgbClr val="000000"/>
                </a:solidFill>
              </a:rPr>
              <a:t>bahan</a:t>
            </a:r>
            <a:r>
              <a:rPr lang="en-US" sz="2600" dirty="0" smtClean="0">
                <a:solidFill>
                  <a:srgbClr val="000000"/>
                </a:solidFill>
              </a:rPr>
              <a:t> </a:t>
            </a:r>
            <a:r>
              <a:rPr lang="en-US" sz="2600" dirty="0" err="1" smtClean="0">
                <a:solidFill>
                  <a:srgbClr val="000000"/>
                </a:solidFill>
              </a:rPr>
              <a:t>habis</a:t>
            </a:r>
            <a:r>
              <a:rPr lang="en-US" sz="2600" dirty="0" smtClean="0">
                <a:solidFill>
                  <a:srgbClr val="000000"/>
                </a:solidFill>
              </a:rPr>
              <a:t> </a:t>
            </a:r>
            <a:r>
              <a:rPr lang="en-US" sz="2600" dirty="0" err="1" smtClean="0">
                <a:solidFill>
                  <a:srgbClr val="000000"/>
                </a:solidFill>
              </a:rPr>
              <a:t>pakai</a:t>
            </a:r>
            <a:r>
              <a:rPr lang="en-US" sz="2600" dirty="0" smtClean="0">
                <a:solidFill>
                  <a:srgbClr val="000000"/>
                </a:solidFill>
              </a:rPr>
              <a:t> yang </a:t>
            </a:r>
            <a:r>
              <a:rPr lang="en-US" sz="2600" dirty="0" err="1" smtClean="0">
                <a:solidFill>
                  <a:srgbClr val="000000"/>
                </a:solidFill>
              </a:rPr>
              <a:t>digunakan</a:t>
            </a:r>
            <a:r>
              <a:rPr lang="en-US" sz="2600" dirty="0" smtClean="0">
                <a:solidFill>
                  <a:srgbClr val="000000"/>
                </a:solidFill>
              </a:rPr>
              <a:t> </a:t>
            </a:r>
            <a:r>
              <a:rPr lang="en-US" sz="2600" dirty="0" err="1" smtClean="0">
                <a:solidFill>
                  <a:srgbClr val="000000"/>
                </a:solidFill>
              </a:rPr>
              <a:t>serta</a:t>
            </a:r>
            <a:r>
              <a:rPr lang="en-US" sz="2600" dirty="0" smtClean="0">
                <a:solidFill>
                  <a:srgbClr val="000000"/>
                </a:solidFill>
              </a:rPr>
              <a:t> </a:t>
            </a:r>
            <a:r>
              <a:rPr lang="en-US" sz="2600" dirty="0" err="1" smtClean="0">
                <a:solidFill>
                  <a:srgbClr val="000000"/>
                </a:solidFill>
              </a:rPr>
              <a:t>perlakukan</a:t>
            </a:r>
            <a:r>
              <a:rPr lang="en-US" sz="2600" dirty="0" smtClean="0">
                <a:solidFill>
                  <a:srgbClr val="000000"/>
                </a:solidFill>
              </a:rPr>
              <a:t> yang </a:t>
            </a:r>
            <a:r>
              <a:rPr lang="en-US" sz="2600" dirty="0" err="1" smtClean="0">
                <a:solidFill>
                  <a:srgbClr val="000000"/>
                </a:solidFill>
              </a:rPr>
              <a:t>diberikan</a:t>
            </a:r>
            <a:r>
              <a:rPr lang="en-US" sz="2600" dirty="0" smtClean="0">
                <a:solidFill>
                  <a:srgbClr val="000000"/>
                </a:solidFill>
              </a:rPr>
              <a:t>,</a:t>
            </a:r>
          </a:p>
          <a:p>
            <a:pPr marL="503237" indent="-457200">
              <a:spcBef>
                <a:spcPts val="0"/>
              </a:spcBef>
              <a:spcAft>
                <a:spcPts val="600"/>
              </a:spcAft>
              <a:buClrTx/>
              <a:buSzPct val="100000"/>
              <a:buFont typeface="Arial"/>
              <a:buChar char="•"/>
            </a:pPr>
            <a:r>
              <a:rPr lang="en-US" sz="2600" dirty="0" err="1">
                <a:solidFill>
                  <a:srgbClr val="000000"/>
                </a:solidFill>
              </a:rPr>
              <a:t>detil</a:t>
            </a:r>
            <a:r>
              <a:rPr lang="en-US" sz="2600" dirty="0">
                <a:solidFill>
                  <a:srgbClr val="000000"/>
                </a:solidFill>
              </a:rPr>
              <a:t> yang </a:t>
            </a:r>
            <a:r>
              <a:rPr lang="en-US" sz="2600" dirty="0" err="1">
                <a:solidFill>
                  <a:srgbClr val="000000"/>
                </a:solidFill>
              </a:rPr>
              <a:t>tepat</a:t>
            </a:r>
            <a:r>
              <a:rPr lang="en-US" sz="2600" dirty="0">
                <a:solidFill>
                  <a:srgbClr val="000000"/>
                </a:solidFill>
              </a:rPr>
              <a:t> </a:t>
            </a:r>
            <a:r>
              <a:rPr lang="en-US" sz="2600" dirty="0" err="1">
                <a:solidFill>
                  <a:srgbClr val="000000"/>
                </a:solidFill>
              </a:rPr>
              <a:t>dari</a:t>
            </a:r>
            <a:r>
              <a:rPr lang="en-US" sz="2600" dirty="0">
                <a:solidFill>
                  <a:srgbClr val="000000"/>
                </a:solidFill>
              </a:rPr>
              <a:t> </a:t>
            </a:r>
            <a:r>
              <a:rPr lang="en-US" sz="2600" dirty="0" err="1">
                <a:solidFill>
                  <a:srgbClr val="000000"/>
                </a:solidFill>
              </a:rPr>
              <a:t>disain</a:t>
            </a:r>
            <a:r>
              <a:rPr lang="en-US" sz="2600" dirty="0">
                <a:solidFill>
                  <a:srgbClr val="000000"/>
                </a:solidFill>
              </a:rPr>
              <a:t> </a:t>
            </a:r>
            <a:r>
              <a:rPr lang="en-US" sz="2600" dirty="0" err="1" smtClean="0">
                <a:solidFill>
                  <a:srgbClr val="000000"/>
                </a:solidFill>
              </a:rPr>
              <a:t>eksperimen</a:t>
            </a:r>
            <a:r>
              <a:rPr lang="en-US" sz="2600" dirty="0" smtClean="0">
                <a:solidFill>
                  <a:srgbClr val="000000"/>
                </a:solidFill>
              </a:rPr>
              <a:t> </a:t>
            </a:r>
            <a:r>
              <a:rPr lang="en-US" sz="2600" dirty="0" err="1">
                <a:solidFill>
                  <a:srgbClr val="000000"/>
                </a:solidFill>
              </a:rPr>
              <a:t>meliputi</a:t>
            </a:r>
            <a:r>
              <a:rPr lang="en-US" sz="2600" dirty="0">
                <a:solidFill>
                  <a:srgbClr val="000000"/>
                </a:solidFill>
              </a:rPr>
              <a:t> </a:t>
            </a:r>
            <a:r>
              <a:rPr lang="en-US" sz="2600" dirty="0" err="1">
                <a:solidFill>
                  <a:srgbClr val="000000"/>
                </a:solidFill>
              </a:rPr>
              <a:t>pengukuran</a:t>
            </a:r>
            <a:r>
              <a:rPr lang="en-US" sz="2600" dirty="0">
                <a:solidFill>
                  <a:srgbClr val="000000"/>
                </a:solidFill>
              </a:rPr>
              <a:t> yang </a:t>
            </a:r>
            <a:r>
              <a:rPr lang="en-US" sz="2600" dirty="0" err="1">
                <a:solidFill>
                  <a:srgbClr val="000000"/>
                </a:solidFill>
              </a:rPr>
              <a:t>dilakukan</a:t>
            </a:r>
            <a:r>
              <a:rPr lang="en-US" sz="2600" dirty="0">
                <a:solidFill>
                  <a:srgbClr val="000000"/>
                </a:solidFill>
              </a:rPr>
              <a:t>, </a:t>
            </a:r>
            <a:r>
              <a:rPr lang="en-US" sz="2600" dirty="0" err="1">
                <a:solidFill>
                  <a:srgbClr val="000000"/>
                </a:solidFill>
              </a:rPr>
              <a:t>peralatan</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teknik</a:t>
            </a:r>
            <a:r>
              <a:rPr lang="en-US" sz="2600" dirty="0">
                <a:solidFill>
                  <a:srgbClr val="000000"/>
                </a:solidFill>
              </a:rPr>
              <a:t> yang </a:t>
            </a:r>
            <a:r>
              <a:rPr lang="en-US" sz="2600" dirty="0" err="1">
                <a:solidFill>
                  <a:srgbClr val="000000"/>
                </a:solidFill>
              </a:rPr>
              <a:t>digunakan</a:t>
            </a:r>
            <a:r>
              <a:rPr lang="en-US" sz="2600" dirty="0">
                <a:solidFill>
                  <a:srgbClr val="000000"/>
                </a:solidFill>
              </a:rPr>
              <a:t>, </a:t>
            </a:r>
            <a:r>
              <a:rPr lang="en-US" sz="2600" dirty="0" err="1">
                <a:solidFill>
                  <a:srgbClr val="000000"/>
                </a:solidFill>
              </a:rPr>
              <a:t>variasi</a:t>
            </a:r>
            <a:r>
              <a:rPr lang="en-US" sz="2600" dirty="0">
                <a:solidFill>
                  <a:srgbClr val="000000"/>
                </a:solidFill>
              </a:rPr>
              <a:t> parameter, </a:t>
            </a:r>
            <a:r>
              <a:rPr lang="en-US" sz="2600" dirty="0" err="1">
                <a:solidFill>
                  <a:srgbClr val="000000"/>
                </a:solidFill>
              </a:rPr>
              <a:t>jumlah</a:t>
            </a:r>
            <a:r>
              <a:rPr lang="en-US" sz="2600" dirty="0">
                <a:solidFill>
                  <a:srgbClr val="000000"/>
                </a:solidFill>
              </a:rPr>
              <a:t> </a:t>
            </a:r>
            <a:r>
              <a:rPr lang="en-US" sz="2600" dirty="0" err="1">
                <a:solidFill>
                  <a:srgbClr val="000000"/>
                </a:solidFill>
              </a:rPr>
              <a:t>sampel</a:t>
            </a:r>
            <a:r>
              <a:rPr lang="en-US" sz="2600" dirty="0">
                <a:solidFill>
                  <a:srgbClr val="000000"/>
                </a:solidFill>
              </a:rPr>
              <a:t>, </a:t>
            </a:r>
            <a:r>
              <a:rPr lang="en-US" sz="2600" dirty="0" err="1">
                <a:solidFill>
                  <a:srgbClr val="000000"/>
                </a:solidFill>
              </a:rPr>
              <a:t>perulangan</a:t>
            </a:r>
            <a:r>
              <a:rPr lang="en-US" sz="2600" dirty="0">
                <a:solidFill>
                  <a:srgbClr val="000000"/>
                </a:solidFill>
              </a:rPr>
              <a:t>, </a:t>
            </a:r>
            <a:r>
              <a:rPr lang="en-US" sz="2600" dirty="0" err="1">
                <a:solidFill>
                  <a:srgbClr val="000000"/>
                </a:solidFill>
              </a:rPr>
              <a:t>lokasi</a:t>
            </a:r>
            <a:r>
              <a:rPr lang="en-US" sz="2600" dirty="0">
                <a:solidFill>
                  <a:srgbClr val="000000"/>
                </a:solidFill>
              </a:rPr>
              <a:t> </a:t>
            </a:r>
            <a:r>
              <a:rPr lang="en-US" sz="2600" dirty="0" err="1">
                <a:solidFill>
                  <a:srgbClr val="000000"/>
                </a:solidFill>
              </a:rPr>
              <a:t>dll</a:t>
            </a:r>
            <a:r>
              <a:rPr lang="en-US" sz="2600" dirty="0">
                <a:solidFill>
                  <a:srgbClr val="000000"/>
                </a:solidFill>
              </a:rPr>
              <a:t>.</a:t>
            </a:r>
            <a:r>
              <a:rPr lang="en-US" sz="2600" dirty="0" smtClean="0">
                <a:solidFill>
                  <a:srgbClr val="000000"/>
                </a:solidFill>
              </a:rPr>
              <a:t>,</a:t>
            </a:r>
          </a:p>
          <a:p>
            <a:pPr marL="503237" indent="-457200">
              <a:spcBef>
                <a:spcPts val="0"/>
              </a:spcBef>
              <a:spcAft>
                <a:spcPts val="600"/>
              </a:spcAft>
              <a:buClrTx/>
              <a:buSzPct val="100000"/>
              <a:buFont typeface="Arial"/>
              <a:buChar char="•"/>
            </a:pPr>
            <a:r>
              <a:rPr lang="en-US" sz="2600" dirty="0" err="1">
                <a:solidFill>
                  <a:srgbClr val="000000"/>
                </a:solidFill>
              </a:rPr>
              <a:t>prosedur</a:t>
            </a:r>
            <a:r>
              <a:rPr lang="en-US" sz="2600" dirty="0">
                <a:solidFill>
                  <a:srgbClr val="000000"/>
                </a:solidFill>
              </a:rPr>
              <a:t> </a:t>
            </a:r>
            <a:r>
              <a:rPr lang="en-US" sz="2600" dirty="0" err="1">
                <a:solidFill>
                  <a:srgbClr val="000000"/>
                </a:solidFill>
              </a:rPr>
              <a:t>dilakukannya</a:t>
            </a:r>
            <a:r>
              <a:rPr lang="en-US" sz="2600" dirty="0">
                <a:solidFill>
                  <a:srgbClr val="000000"/>
                </a:solidFill>
              </a:rPr>
              <a:t> </a:t>
            </a:r>
            <a:r>
              <a:rPr lang="en-US" sz="2600" dirty="0" err="1" smtClean="0">
                <a:solidFill>
                  <a:srgbClr val="000000"/>
                </a:solidFill>
              </a:rPr>
              <a:t>eksperimen</a:t>
            </a:r>
            <a:r>
              <a:rPr lang="en-US" sz="2600" dirty="0" smtClean="0">
                <a:solidFill>
                  <a:srgbClr val="000000"/>
                </a:solidFill>
              </a:rPr>
              <a:t> </a:t>
            </a:r>
            <a:r>
              <a:rPr lang="en-US" sz="2600" dirty="0" err="1">
                <a:solidFill>
                  <a:srgbClr val="000000"/>
                </a:solidFill>
              </a:rPr>
              <a:t>meliputi</a:t>
            </a:r>
            <a:r>
              <a:rPr lang="en-US" sz="2600" dirty="0">
                <a:solidFill>
                  <a:srgbClr val="000000"/>
                </a:solidFill>
              </a:rPr>
              <a:t> </a:t>
            </a:r>
            <a:r>
              <a:rPr lang="en-US" sz="2600" dirty="0" err="1">
                <a:solidFill>
                  <a:srgbClr val="000000"/>
                </a:solidFill>
              </a:rPr>
              <a:t>pengambilan</a:t>
            </a:r>
            <a:r>
              <a:rPr lang="en-US" sz="2600" dirty="0">
                <a:solidFill>
                  <a:srgbClr val="000000"/>
                </a:solidFill>
              </a:rPr>
              <a:t> data/</a:t>
            </a:r>
            <a:r>
              <a:rPr lang="en-US" sz="2600" dirty="0" err="1">
                <a:solidFill>
                  <a:srgbClr val="000000"/>
                </a:solidFill>
              </a:rPr>
              <a:t>perhitungan</a:t>
            </a:r>
            <a:r>
              <a:rPr lang="en-US" sz="2600" dirty="0">
                <a:solidFill>
                  <a:srgbClr val="000000"/>
                </a:solidFill>
              </a:rPr>
              <a:t>/</a:t>
            </a:r>
            <a:r>
              <a:rPr lang="en-US" sz="2600" dirty="0" err="1">
                <a:solidFill>
                  <a:srgbClr val="000000"/>
                </a:solidFill>
              </a:rPr>
              <a:t>simulasi</a:t>
            </a:r>
            <a:r>
              <a:rPr lang="en-US" sz="2600" dirty="0">
                <a:solidFill>
                  <a:srgbClr val="000000"/>
                </a:solidFill>
              </a:rPr>
              <a:t> </a:t>
            </a:r>
            <a:r>
              <a:rPr lang="en-US" sz="2600" dirty="0" err="1">
                <a:solidFill>
                  <a:srgbClr val="000000"/>
                </a:solidFill>
              </a:rPr>
              <a:t>dll</a:t>
            </a:r>
            <a:r>
              <a:rPr lang="en-US" sz="2600" dirty="0">
                <a:solidFill>
                  <a:srgbClr val="000000"/>
                </a:solidFill>
              </a:rPr>
              <a:t>.</a:t>
            </a:r>
            <a:r>
              <a:rPr lang="en-US" sz="2600" dirty="0" smtClean="0">
                <a:solidFill>
                  <a:srgbClr val="000000"/>
                </a:solidFill>
              </a:rPr>
              <a:t>,</a:t>
            </a:r>
          </a:p>
          <a:p>
            <a:pPr marL="503237" indent="-457200">
              <a:spcBef>
                <a:spcPts val="0"/>
              </a:spcBef>
              <a:spcAft>
                <a:spcPts val="600"/>
              </a:spcAft>
              <a:buClrTx/>
              <a:buSzPct val="100000"/>
              <a:buFont typeface="Arial"/>
              <a:buChar char="•"/>
            </a:pPr>
            <a:r>
              <a:rPr lang="en-US" sz="2600" dirty="0" err="1">
                <a:solidFill>
                  <a:srgbClr val="000000"/>
                </a:solidFill>
              </a:rPr>
              <a:t>detil</a:t>
            </a:r>
            <a:r>
              <a:rPr lang="en-US" sz="2600" dirty="0">
                <a:solidFill>
                  <a:srgbClr val="000000"/>
                </a:solidFill>
              </a:rPr>
              <a:t> </a:t>
            </a:r>
            <a:r>
              <a:rPr lang="en-US" sz="2600" dirty="0" err="1">
                <a:solidFill>
                  <a:srgbClr val="000000"/>
                </a:solidFill>
              </a:rPr>
              <a:t>dari</a:t>
            </a:r>
            <a:r>
              <a:rPr lang="en-US" sz="2600" dirty="0">
                <a:solidFill>
                  <a:srgbClr val="000000"/>
                </a:solidFill>
              </a:rPr>
              <a:t> </a:t>
            </a:r>
            <a:r>
              <a:rPr lang="en-US" sz="2600" dirty="0" err="1">
                <a:solidFill>
                  <a:srgbClr val="000000"/>
                </a:solidFill>
              </a:rPr>
              <a:t>pengolahan</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analisis</a:t>
            </a:r>
            <a:r>
              <a:rPr lang="en-US" sz="2600" dirty="0">
                <a:solidFill>
                  <a:srgbClr val="000000"/>
                </a:solidFill>
              </a:rPr>
              <a:t> data, </a:t>
            </a:r>
            <a:r>
              <a:rPr lang="en-US" sz="2600" dirty="0" err="1">
                <a:solidFill>
                  <a:srgbClr val="000000"/>
                </a:solidFill>
              </a:rPr>
              <a:t>teknik</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perangkat</a:t>
            </a:r>
            <a:r>
              <a:rPr lang="en-US" sz="2600" dirty="0">
                <a:solidFill>
                  <a:srgbClr val="000000"/>
                </a:solidFill>
              </a:rPr>
              <a:t> </a:t>
            </a:r>
            <a:r>
              <a:rPr lang="en-US" sz="2600" dirty="0" err="1">
                <a:solidFill>
                  <a:srgbClr val="000000"/>
                </a:solidFill>
              </a:rPr>
              <a:t>lunak</a:t>
            </a:r>
            <a:r>
              <a:rPr lang="en-US" sz="2600" dirty="0">
                <a:solidFill>
                  <a:srgbClr val="000000"/>
                </a:solidFill>
              </a:rPr>
              <a:t> yang </a:t>
            </a:r>
            <a:r>
              <a:rPr lang="en-US" sz="2600" dirty="0" err="1">
                <a:solidFill>
                  <a:srgbClr val="000000"/>
                </a:solidFill>
              </a:rPr>
              <a:t>digunakan</a:t>
            </a:r>
            <a:r>
              <a:rPr lang="en-US" sz="2600" dirty="0">
                <a:solidFill>
                  <a:srgbClr val="000000"/>
                </a:solidFill>
              </a:rPr>
              <a:t> </a:t>
            </a:r>
            <a:r>
              <a:rPr lang="en-US" sz="2600" dirty="0" err="1">
                <a:solidFill>
                  <a:srgbClr val="000000"/>
                </a:solidFill>
              </a:rPr>
              <a:t>dll</a:t>
            </a:r>
            <a:r>
              <a:rPr lang="en-US" sz="2600" dirty="0" smtClean="0">
                <a:solidFill>
                  <a:srgbClr val="000000"/>
                </a:solidFill>
              </a:rPr>
              <a:t>.;</a:t>
            </a:r>
          </a:p>
          <a:p>
            <a:pPr marL="503237" indent="-457200">
              <a:spcBef>
                <a:spcPts val="0"/>
              </a:spcBef>
              <a:spcAft>
                <a:spcPts val="600"/>
              </a:spcAft>
              <a:buClrTx/>
              <a:buSzPct val="100000"/>
              <a:buFont typeface="Arial"/>
              <a:buChar char="•"/>
            </a:pPr>
            <a:r>
              <a:rPr lang="en-US" sz="2600" dirty="0" err="1" smtClean="0">
                <a:solidFill>
                  <a:srgbClr val="000000"/>
                </a:solidFill>
              </a:rPr>
              <a:t>untuk</a:t>
            </a:r>
            <a:r>
              <a:rPr lang="en-US" sz="2600" dirty="0" smtClean="0">
                <a:solidFill>
                  <a:srgbClr val="000000"/>
                </a:solidFill>
              </a:rPr>
              <a:t> </a:t>
            </a:r>
            <a:r>
              <a:rPr lang="en-US" sz="2600" dirty="0" err="1" smtClean="0">
                <a:solidFill>
                  <a:srgbClr val="000000"/>
                </a:solidFill>
              </a:rPr>
              <a:t>obyek</a:t>
            </a:r>
            <a:r>
              <a:rPr lang="en-US" sz="2600" dirty="0" smtClean="0">
                <a:solidFill>
                  <a:srgbClr val="000000"/>
                </a:solidFill>
              </a:rPr>
              <a:t> </a:t>
            </a:r>
            <a:r>
              <a:rPr lang="en-US" sz="2600" dirty="0" err="1" smtClean="0">
                <a:solidFill>
                  <a:srgbClr val="000000"/>
                </a:solidFill>
              </a:rPr>
              <a:t>riset</a:t>
            </a:r>
            <a:r>
              <a:rPr lang="en-US" sz="2600" dirty="0" smtClean="0">
                <a:solidFill>
                  <a:srgbClr val="000000"/>
                </a:solidFill>
              </a:rPr>
              <a:t> yang </a:t>
            </a:r>
            <a:r>
              <a:rPr lang="en-US" sz="2600" dirty="0" err="1" smtClean="0">
                <a:solidFill>
                  <a:srgbClr val="000000"/>
                </a:solidFill>
              </a:rPr>
              <a:t>melibatkan</a:t>
            </a:r>
            <a:r>
              <a:rPr lang="en-US" sz="2600" dirty="0" smtClean="0">
                <a:solidFill>
                  <a:srgbClr val="000000"/>
                </a:solidFill>
              </a:rPr>
              <a:t> </a:t>
            </a:r>
            <a:r>
              <a:rPr lang="en-US" sz="2600" dirty="0" err="1" smtClean="0">
                <a:solidFill>
                  <a:srgbClr val="000000"/>
                </a:solidFill>
              </a:rPr>
              <a:t>mahluk</a:t>
            </a:r>
            <a:r>
              <a:rPr lang="en-US" sz="2600" dirty="0" smtClean="0">
                <a:solidFill>
                  <a:srgbClr val="000000"/>
                </a:solidFill>
              </a:rPr>
              <a:t> </a:t>
            </a:r>
            <a:r>
              <a:rPr lang="en-US" sz="2600" dirty="0" err="1" smtClean="0">
                <a:solidFill>
                  <a:srgbClr val="000000"/>
                </a:solidFill>
              </a:rPr>
              <a:t>hidup</a:t>
            </a:r>
            <a:r>
              <a:rPr lang="en-US" sz="2600" dirty="0" smtClean="0">
                <a:solidFill>
                  <a:srgbClr val="000000"/>
                </a:solidFill>
              </a:rPr>
              <a:t> </a:t>
            </a:r>
            <a:r>
              <a:rPr lang="en-US" sz="2600" dirty="0" err="1" smtClean="0">
                <a:solidFill>
                  <a:srgbClr val="000000"/>
                </a:solidFill>
              </a:rPr>
              <a:t>harus</a:t>
            </a:r>
            <a:r>
              <a:rPr lang="en-US" sz="2600" dirty="0" smtClean="0">
                <a:solidFill>
                  <a:srgbClr val="000000"/>
                </a:solidFill>
              </a:rPr>
              <a:t> </a:t>
            </a:r>
            <a:r>
              <a:rPr lang="en-US" sz="2600" dirty="0" err="1" smtClean="0">
                <a:solidFill>
                  <a:srgbClr val="000000"/>
                </a:solidFill>
              </a:rPr>
              <a:t>dilampirkan</a:t>
            </a:r>
            <a:r>
              <a:rPr lang="en-US" sz="2600" dirty="0" smtClean="0">
                <a:solidFill>
                  <a:srgbClr val="000000"/>
                </a:solidFill>
              </a:rPr>
              <a:t> </a:t>
            </a:r>
            <a:r>
              <a:rPr lang="en-US" sz="2600" dirty="0" err="1" smtClean="0">
                <a:solidFill>
                  <a:srgbClr val="000000"/>
                </a:solidFill>
              </a:rPr>
              <a:t>dengan</a:t>
            </a:r>
            <a:r>
              <a:rPr lang="en-US" sz="2600" dirty="0" smtClean="0">
                <a:solidFill>
                  <a:srgbClr val="000000"/>
                </a:solidFill>
              </a:rPr>
              <a:t> </a:t>
            </a:r>
            <a:r>
              <a:rPr lang="en-US" sz="2600" dirty="0" err="1" smtClean="0">
                <a:solidFill>
                  <a:srgbClr val="000000"/>
                </a:solidFill>
              </a:rPr>
              <a:t>berkas</a:t>
            </a:r>
            <a:r>
              <a:rPr lang="en-US" sz="2600" dirty="0" smtClean="0">
                <a:solidFill>
                  <a:srgbClr val="000000"/>
                </a:solidFill>
              </a:rPr>
              <a:t> </a:t>
            </a:r>
            <a:r>
              <a:rPr lang="en-US" sz="2600" dirty="0" err="1" smtClean="0">
                <a:solidFill>
                  <a:srgbClr val="000000"/>
                </a:solidFill>
              </a:rPr>
              <a:t>persetujuan</a:t>
            </a:r>
            <a:r>
              <a:rPr lang="en-US" sz="2600" dirty="0" smtClean="0">
                <a:solidFill>
                  <a:srgbClr val="000000"/>
                </a:solidFill>
              </a:rPr>
              <a:t> </a:t>
            </a:r>
            <a:r>
              <a:rPr lang="en-US" sz="2600" dirty="0" err="1" smtClean="0">
                <a:solidFill>
                  <a:srgbClr val="000000"/>
                </a:solidFill>
              </a:rPr>
              <a:t>etik</a:t>
            </a:r>
            <a:r>
              <a:rPr lang="en-US" sz="2600" dirty="0" smtClean="0">
                <a:solidFill>
                  <a:srgbClr val="000000"/>
                </a:solidFill>
              </a:rPr>
              <a:t> </a:t>
            </a:r>
            <a:r>
              <a:rPr lang="en-US" sz="2600" dirty="0" err="1" smtClean="0">
                <a:solidFill>
                  <a:srgbClr val="000000"/>
                </a:solidFill>
              </a:rPr>
              <a:t>dari</a:t>
            </a:r>
            <a:r>
              <a:rPr lang="en-US" sz="2600" dirty="0" smtClean="0">
                <a:solidFill>
                  <a:srgbClr val="000000"/>
                </a:solidFill>
              </a:rPr>
              <a:t> </a:t>
            </a:r>
            <a:r>
              <a:rPr lang="en-US" sz="2600" dirty="0" err="1" smtClean="0">
                <a:solidFill>
                  <a:srgbClr val="000000"/>
                </a:solidFill>
              </a:rPr>
              <a:t>komisi</a:t>
            </a:r>
            <a:r>
              <a:rPr lang="en-US" sz="2600" dirty="0" smtClean="0">
                <a:solidFill>
                  <a:srgbClr val="000000"/>
                </a:solidFill>
              </a:rPr>
              <a:t> </a:t>
            </a:r>
            <a:r>
              <a:rPr lang="en-US" sz="2600" dirty="0" err="1" smtClean="0">
                <a:solidFill>
                  <a:srgbClr val="000000"/>
                </a:solidFill>
              </a:rPr>
              <a:t>etik</a:t>
            </a:r>
            <a:r>
              <a:rPr lang="en-US" sz="2600" dirty="0" smtClean="0">
                <a:solidFill>
                  <a:srgbClr val="000000"/>
                </a:solidFill>
              </a:rPr>
              <a:t> </a:t>
            </a:r>
            <a:r>
              <a:rPr lang="en-US" sz="2600" dirty="0" err="1" smtClean="0">
                <a:solidFill>
                  <a:srgbClr val="000000"/>
                </a:solidFill>
              </a:rPr>
              <a:t>dan</a:t>
            </a:r>
            <a:r>
              <a:rPr lang="en-US" sz="2600" dirty="0" smtClean="0">
                <a:solidFill>
                  <a:srgbClr val="000000"/>
                </a:solidFill>
              </a:rPr>
              <a:t> </a:t>
            </a:r>
            <a:r>
              <a:rPr lang="en-US" sz="2600" dirty="0" err="1" smtClean="0">
                <a:solidFill>
                  <a:srgbClr val="000000"/>
                </a:solidFill>
              </a:rPr>
              <a:t>obyek</a:t>
            </a:r>
            <a:r>
              <a:rPr lang="en-US" sz="2600" dirty="0" smtClean="0">
                <a:solidFill>
                  <a:srgbClr val="000000"/>
                </a:solidFill>
              </a:rPr>
              <a:t> </a:t>
            </a:r>
            <a:r>
              <a:rPr lang="en-US" sz="2600" dirty="0" err="1" smtClean="0">
                <a:solidFill>
                  <a:srgbClr val="000000"/>
                </a:solidFill>
              </a:rPr>
              <a:t>riset</a:t>
            </a:r>
            <a:r>
              <a:rPr lang="en-US" sz="2600" dirty="0" smtClean="0">
                <a:solidFill>
                  <a:srgbClr val="000000"/>
                </a:solidFill>
              </a:rPr>
              <a:t>.</a:t>
            </a:r>
            <a:endParaRPr lang="en-US" sz="2600" dirty="0">
              <a:solidFill>
                <a:srgbClr val="000000"/>
              </a:solidFill>
            </a:endParaRPr>
          </a:p>
          <a:p>
            <a:pPr marL="503237" indent="-457200">
              <a:spcBef>
                <a:spcPts val="0"/>
              </a:spcBef>
              <a:spcAft>
                <a:spcPts val="600"/>
              </a:spcAft>
              <a:buClrTx/>
              <a:buSzPct val="100000"/>
              <a:buFont typeface="Arial"/>
              <a:buChar char="•"/>
            </a:pPr>
            <a:endParaRPr lang="en-US" sz="2600" dirty="0">
              <a:solidFill>
                <a:srgbClr val="000000"/>
              </a:solidFill>
            </a:endParaRPr>
          </a:p>
          <a:p>
            <a:pPr marL="503237" indent="-457200">
              <a:spcBef>
                <a:spcPts val="0"/>
              </a:spcBef>
              <a:spcAft>
                <a:spcPts val="600"/>
              </a:spcAft>
              <a:buClrTx/>
              <a:buSzPct val="100000"/>
              <a:buFont typeface="Arial"/>
              <a:buChar char="•"/>
            </a:pPr>
            <a:endParaRPr lang="en-US" sz="2600" dirty="0" smtClean="0">
              <a:solidFill>
                <a:srgbClr val="000000"/>
              </a:solidFill>
            </a:endParaRPr>
          </a:p>
          <a:p>
            <a:pPr marL="503237" indent="-457200">
              <a:spcBef>
                <a:spcPts val="0"/>
              </a:spcBef>
              <a:spcAft>
                <a:spcPts val="600"/>
              </a:spcAft>
              <a:buClrTx/>
              <a:buSzPct val="100000"/>
              <a:buFont typeface="Arial"/>
              <a:buChar char="•"/>
            </a:pPr>
            <a:endParaRPr lang="en-US" sz="2600" dirty="0">
              <a:solidFill>
                <a:srgbClr val="000000"/>
              </a:solidFill>
            </a:endParaRPr>
          </a:p>
        </p:txBody>
      </p:sp>
      <p:sp>
        <p:nvSpPr>
          <p:cNvPr id="11" name="Title 1"/>
          <p:cNvSpPr txBox="1">
            <a:spLocks/>
          </p:cNvSpPr>
          <p:nvPr/>
        </p:nvSpPr>
        <p:spPr>
          <a:xfrm>
            <a:off x="0" y="-59011"/>
            <a:ext cx="9144000" cy="83014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t>Metode</a:t>
            </a:r>
            <a:r>
              <a:rPr lang="en-US" dirty="0" smtClean="0"/>
              <a:t>: </a:t>
            </a:r>
            <a:r>
              <a:rPr lang="en-US" dirty="0" err="1" smtClean="0"/>
              <a:t>Riset</a:t>
            </a:r>
            <a:r>
              <a:rPr lang="en-US" dirty="0" smtClean="0"/>
              <a:t> </a:t>
            </a:r>
            <a:r>
              <a:rPr lang="en-US" dirty="0" err="1" smtClean="0"/>
              <a:t>Eksperimental</a:t>
            </a:r>
            <a:r>
              <a:rPr lang="en-US" dirty="0" smtClean="0"/>
              <a:t> Lab</a:t>
            </a:r>
            <a:endParaRPr lang="en-US" baseline="30000" dirty="0"/>
          </a:p>
        </p:txBody>
      </p:sp>
    </p:spTree>
    <p:extLst>
      <p:ext uri="{BB962C8B-B14F-4D97-AF65-F5344CB8AC3E}">
        <p14:creationId xmlns:p14="http://schemas.microsoft.com/office/powerpoint/2010/main" val="249521372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3380" y="-191949"/>
            <a:ext cx="91440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t>Metode</a:t>
            </a:r>
            <a:r>
              <a:rPr lang="en-US" dirty="0" smtClean="0"/>
              <a:t>: </a:t>
            </a:r>
            <a:r>
              <a:rPr lang="en-US" dirty="0" err="1" smtClean="0"/>
              <a:t>Obyek</a:t>
            </a:r>
            <a:r>
              <a:rPr lang="en-US" dirty="0" smtClean="0"/>
              <a:t> </a:t>
            </a:r>
            <a:r>
              <a:rPr lang="en-US" dirty="0" err="1" smtClean="0"/>
              <a:t>Mahluk</a:t>
            </a:r>
            <a:r>
              <a:rPr lang="en-US" dirty="0" smtClean="0"/>
              <a:t> </a:t>
            </a:r>
            <a:r>
              <a:rPr lang="en-US" dirty="0" err="1" smtClean="0"/>
              <a:t>Hidup</a:t>
            </a:r>
            <a:endParaRPr lang="en-US" baseline="30000" dirty="0"/>
          </a:p>
        </p:txBody>
      </p:sp>
      <p:sp>
        <p:nvSpPr>
          <p:cNvPr id="6" name="Rectangle 3"/>
          <p:cNvSpPr txBox="1">
            <a:spLocks noChangeArrowheads="1"/>
          </p:cNvSpPr>
          <p:nvPr/>
        </p:nvSpPr>
        <p:spPr>
          <a:xfrm>
            <a:off x="284504" y="752218"/>
            <a:ext cx="8800881" cy="610578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spcAft>
                <a:spcPts val="600"/>
              </a:spcAft>
            </a:pPr>
            <a:r>
              <a:rPr lang="en-US" sz="2600" dirty="0" err="1" smtClean="0">
                <a:solidFill>
                  <a:srgbClr val="000000"/>
                </a:solidFill>
              </a:rPr>
              <a:t>Perlindungan</a:t>
            </a:r>
            <a:r>
              <a:rPr lang="en-US" sz="2600" dirty="0" smtClean="0">
                <a:solidFill>
                  <a:srgbClr val="000000"/>
                </a:solidFill>
              </a:rPr>
              <a:t> </a:t>
            </a:r>
            <a:r>
              <a:rPr lang="en-US" sz="2600" dirty="0" err="1" smtClean="0">
                <a:solidFill>
                  <a:srgbClr val="000000"/>
                </a:solidFill>
              </a:rPr>
              <a:t>terhadap</a:t>
            </a:r>
            <a:r>
              <a:rPr lang="en-US" sz="2600" dirty="0" smtClean="0">
                <a:solidFill>
                  <a:srgbClr val="000000"/>
                </a:solidFill>
              </a:rPr>
              <a:t> </a:t>
            </a:r>
            <a:r>
              <a:rPr lang="en-US" sz="2600" dirty="0" err="1" smtClean="0">
                <a:solidFill>
                  <a:srgbClr val="000000"/>
                </a:solidFill>
              </a:rPr>
              <a:t>obyek</a:t>
            </a:r>
            <a:r>
              <a:rPr lang="en-US" sz="2600" dirty="0" smtClean="0">
                <a:solidFill>
                  <a:srgbClr val="000000"/>
                </a:solidFill>
              </a:rPr>
              <a:t> </a:t>
            </a:r>
            <a:r>
              <a:rPr lang="en-US" sz="2600" dirty="0" err="1" smtClean="0">
                <a:solidFill>
                  <a:srgbClr val="000000"/>
                </a:solidFill>
              </a:rPr>
              <a:t>riset</a:t>
            </a:r>
            <a:r>
              <a:rPr lang="en-US" sz="2600" dirty="0" smtClean="0">
                <a:solidFill>
                  <a:srgbClr val="000000"/>
                </a:solidFill>
              </a:rPr>
              <a:t> </a:t>
            </a:r>
            <a:r>
              <a:rPr lang="en-US" sz="2600" dirty="0" err="1" smtClean="0">
                <a:solidFill>
                  <a:srgbClr val="000000"/>
                </a:solidFill>
              </a:rPr>
              <a:t>berupa</a:t>
            </a:r>
            <a:r>
              <a:rPr lang="en-US" sz="2600" dirty="0" smtClean="0">
                <a:solidFill>
                  <a:srgbClr val="000000"/>
                </a:solidFill>
              </a:rPr>
              <a:t> </a:t>
            </a:r>
            <a:r>
              <a:rPr lang="en-US" sz="2600" dirty="0" err="1" smtClean="0">
                <a:solidFill>
                  <a:srgbClr val="000000"/>
                </a:solidFill>
              </a:rPr>
              <a:t>mahluk</a:t>
            </a:r>
            <a:r>
              <a:rPr lang="en-US" sz="2600" dirty="0" smtClean="0">
                <a:solidFill>
                  <a:srgbClr val="000000"/>
                </a:solidFill>
              </a:rPr>
              <a:t> </a:t>
            </a:r>
            <a:r>
              <a:rPr lang="en-US" sz="2600" dirty="0" err="1" smtClean="0">
                <a:solidFill>
                  <a:srgbClr val="000000"/>
                </a:solidFill>
              </a:rPr>
              <a:t>hidup</a:t>
            </a:r>
            <a:r>
              <a:rPr lang="en-US" sz="2600" dirty="0" smtClean="0">
                <a:solidFill>
                  <a:srgbClr val="000000"/>
                </a:solidFill>
              </a:rPr>
              <a:t> </a:t>
            </a:r>
            <a:r>
              <a:rPr lang="en-US" sz="2600" dirty="0" err="1" smtClean="0">
                <a:solidFill>
                  <a:srgbClr val="000000"/>
                </a:solidFill>
              </a:rPr>
              <a:t>mendapat</a:t>
            </a:r>
            <a:r>
              <a:rPr lang="en-US" sz="2600" dirty="0" smtClean="0">
                <a:solidFill>
                  <a:srgbClr val="000000"/>
                </a:solidFill>
              </a:rPr>
              <a:t> </a:t>
            </a:r>
            <a:r>
              <a:rPr lang="en-US" sz="2600" dirty="0" err="1" smtClean="0">
                <a:solidFill>
                  <a:srgbClr val="000000"/>
                </a:solidFill>
              </a:rPr>
              <a:t>prioritas</a:t>
            </a:r>
            <a:r>
              <a:rPr lang="en-US" sz="2600" dirty="0" smtClean="0">
                <a:solidFill>
                  <a:srgbClr val="000000"/>
                </a:solidFill>
              </a:rPr>
              <a:t> yang </a:t>
            </a:r>
            <a:r>
              <a:rPr lang="en-US" sz="2600" dirty="0" err="1" smtClean="0">
                <a:solidFill>
                  <a:srgbClr val="000000"/>
                </a:solidFill>
              </a:rPr>
              <a:t>sangat</a:t>
            </a:r>
            <a:r>
              <a:rPr lang="en-US" sz="2600" dirty="0" smtClean="0">
                <a:solidFill>
                  <a:srgbClr val="000000"/>
                </a:solidFill>
              </a:rPr>
              <a:t> </a:t>
            </a:r>
            <a:r>
              <a:rPr lang="en-US" sz="2600" dirty="0" err="1" smtClean="0">
                <a:solidFill>
                  <a:srgbClr val="000000"/>
                </a:solidFill>
              </a:rPr>
              <a:t>tinggi</a:t>
            </a:r>
            <a:r>
              <a:rPr lang="en-US" sz="2600" dirty="0" smtClean="0">
                <a:solidFill>
                  <a:srgbClr val="000000"/>
                </a:solidFill>
              </a:rPr>
              <a:t>:</a:t>
            </a:r>
          </a:p>
          <a:p>
            <a:pPr marL="635000" indent="-271463">
              <a:spcBef>
                <a:spcPts val="0"/>
              </a:spcBef>
              <a:buFontTx/>
              <a:buChar char="-"/>
            </a:pPr>
            <a:r>
              <a:rPr lang="en-US" sz="2600" dirty="0" err="1" smtClean="0">
                <a:solidFill>
                  <a:srgbClr val="000000"/>
                </a:solidFill>
              </a:rPr>
              <a:t>Setiap</a:t>
            </a:r>
            <a:r>
              <a:rPr lang="en-US" sz="2600" dirty="0" smtClean="0">
                <a:solidFill>
                  <a:srgbClr val="000000"/>
                </a:solidFill>
              </a:rPr>
              <a:t> </a:t>
            </a:r>
            <a:r>
              <a:rPr lang="en-US" sz="2600" dirty="0" err="1" smtClean="0">
                <a:solidFill>
                  <a:srgbClr val="000000"/>
                </a:solidFill>
              </a:rPr>
              <a:t>lembar</a:t>
            </a:r>
            <a:r>
              <a:rPr lang="en-US" sz="2600" dirty="0" smtClean="0">
                <a:solidFill>
                  <a:srgbClr val="000000"/>
                </a:solidFill>
              </a:rPr>
              <a:t> </a:t>
            </a:r>
            <a:r>
              <a:rPr lang="en-US" sz="2600" dirty="0" err="1" smtClean="0">
                <a:solidFill>
                  <a:srgbClr val="000000"/>
                </a:solidFill>
              </a:rPr>
              <a:t>dokumen</a:t>
            </a:r>
            <a:r>
              <a:rPr lang="en-US" sz="2600" dirty="0" smtClean="0">
                <a:solidFill>
                  <a:srgbClr val="000000"/>
                </a:solidFill>
              </a:rPr>
              <a:t> </a:t>
            </a:r>
            <a:r>
              <a:rPr lang="en-US" sz="2600" dirty="0" err="1" smtClean="0">
                <a:solidFill>
                  <a:srgbClr val="000000"/>
                </a:solidFill>
              </a:rPr>
              <a:t>harus</a:t>
            </a:r>
            <a:r>
              <a:rPr lang="en-US" sz="2600" dirty="0" smtClean="0">
                <a:solidFill>
                  <a:srgbClr val="000000"/>
                </a:solidFill>
              </a:rPr>
              <a:t> </a:t>
            </a:r>
            <a:r>
              <a:rPr lang="en-US" sz="2600" dirty="0" err="1" smtClean="0">
                <a:solidFill>
                  <a:srgbClr val="000000"/>
                </a:solidFill>
              </a:rPr>
              <a:t>termuat</a:t>
            </a:r>
            <a:r>
              <a:rPr lang="en-US" sz="2600" dirty="0" smtClean="0">
                <a:solidFill>
                  <a:srgbClr val="000000"/>
                </a:solidFill>
              </a:rPr>
              <a:t> </a:t>
            </a:r>
            <a:r>
              <a:rPr lang="en-US" sz="2600" dirty="0" err="1" smtClean="0">
                <a:solidFill>
                  <a:srgbClr val="000000"/>
                </a:solidFill>
              </a:rPr>
              <a:t>pernyataan</a:t>
            </a:r>
            <a:r>
              <a:rPr lang="en-US" sz="2600" dirty="0" smtClean="0">
                <a:solidFill>
                  <a:srgbClr val="000000"/>
                </a:solidFill>
              </a:rPr>
              <a:t> </a:t>
            </a:r>
            <a:r>
              <a:rPr lang="en-US" sz="2600" dirty="0" err="1" smtClean="0">
                <a:solidFill>
                  <a:srgbClr val="000000"/>
                </a:solidFill>
              </a:rPr>
              <a:t>perlindungan</a:t>
            </a:r>
            <a:r>
              <a:rPr lang="en-US" sz="2600" dirty="0" smtClean="0">
                <a:solidFill>
                  <a:srgbClr val="000000"/>
                </a:solidFill>
              </a:rPr>
              <a:t> </a:t>
            </a:r>
            <a:r>
              <a:rPr lang="en-US" sz="2600" dirty="0" err="1" smtClean="0">
                <a:solidFill>
                  <a:srgbClr val="000000"/>
                </a:solidFill>
              </a:rPr>
              <a:t>terhadap</a:t>
            </a:r>
            <a:r>
              <a:rPr lang="en-US" sz="2600" dirty="0" smtClean="0">
                <a:solidFill>
                  <a:srgbClr val="000000"/>
                </a:solidFill>
              </a:rPr>
              <a:t> </a:t>
            </a:r>
            <a:r>
              <a:rPr lang="en-US" sz="2600" dirty="0" err="1" smtClean="0">
                <a:solidFill>
                  <a:srgbClr val="000000"/>
                </a:solidFill>
              </a:rPr>
              <a:t>obyek</a:t>
            </a:r>
            <a:r>
              <a:rPr lang="en-US" sz="2600" dirty="0" smtClean="0">
                <a:solidFill>
                  <a:srgbClr val="000000"/>
                </a:solidFill>
              </a:rPr>
              <a:t> </a:t>
            </a:r>
            <a:r>
              <a:rPr lang="en-US" sz="2600" dirty="0" err="1" smtClean="0">
                <a:solidFill>
                  <a:srgbClr val="000000"/>
                </a:solidFill>
              </a:rPr>
              <a:t>riset</a:t>
            </a:r>
            <a:r>
              <a:rPr lang="en-US" sz="2600" dirty="0" smtClean="0">
                <a:solidFill>
                  <a:srgbClr val="000000"/>
                </a:solidFill>
              </a:rPr>
              <a:t>;</a:t>
            </a:r>
          </a:p>
          <a:p>
            <a:pPr marL="635000" indent="-271463">
              <a:spcBef>
                <a:spcPts val="0"/>
              </a:spcBef>
              <a:buFontTx/>
              <a:buChar char="-"/>
            </a:pPr>
            <a:r>
              <a:rPr lang="en-US" sz="2600" dirty="0" err="1" smtClean="0">
                <a:solidFill>
                  <a:srgbClr val="000000"/>
                </a:solidFill>
              </a:rPr>
              <a:t>Menjaga</a:t>
            </a:r>
            <a:r>
              <a:rPr lang="en-US" sz="2600" dirty="0" smtClean="0">
                <a:solidFill>
                  <a:srgbClr val="000000"/>
                </a:solidFill>
              </a:rPr>
              <a:t> </a:t>
            </a:r>
            <a:r>
              <a:rPr lang="en-US" sz="2600" dirty="0" err="1" smtClean="0">
                <a:solidFill>
                  <a:srgbClr val="000000"/>
                </a:solidFill>
              </a:rPr>
              <a:t>privasi</a:t>
            </a:r>
            <a:r>
              <a:rPr lang="en-US" sz="2600" dirty="0" smtClean="0">
                <a:solidFill>
                  <a:srgbClr val="000000"/>
                </a:solidFill>
              </a:rPr>
              <a:t> </a:t>
            </a:r>
            <a:r>
              <a:rPr lang="en-US" sz="2600" dirty="0" err="1" smtClean="0">
                <a:solidFill>
                  <a:srgbClr val="000000"/>
                </a:solidFill>
              </a:rPr>
              <a:t>obyek</a:t>
            </a:r>
            <a:r>
              <a:rPr lang="en-US" sz="2600" dirty="0" smtClean="0">
                <a:solidFill>
                  <a:srgbClr val="000000"/>
                </a:solidFill>
              </a:rPr>
              <a:t> </a:t>
            </a:r>
            <a:r>
              <a:rPr lang="en-US" sz="2600" dirty="0" err="1" smtClean="0">
                <a:solidFill>
                  <a:srgbClr val="000000"/>
                </a:solidFill>
              </a:rPr>
              <a:t>riset</a:t>
            </a:r>
            <a:r>
              <a:rPr lang="en-US" sz="2600" dirty="0" smtClean="0">
                <a:solidFill>
                  <a:srgbClr val="000000"/>
                </a:solidFill>
              </a:rPr>
              <a:t> </a:t>
            </a:r>
            <a:r>
              <a:rPr lang="en-US" sz="2600" dirty="0" err="1" smtClean="0">
                <a:solidFill>
                  <a:srgbClr val="000000"/>
                </a:solidFill>
              </a:rPr>
              <a:t>terkait</a:t>
            </a:r>
            <a:r>
              <a:rPr lang="en-US" sz="2600" dirty="0" smtClean="0">
                <a:solidFill>
                  <a:srgbClr val="000000"/>
                </a:solidFill>
              </a:rPr>
              <a:t> </a:t>
            </a:r>
            <a:r>
              <a:rPr lang="en-US" sz="2600" dirty="0" err="1" smtClean="0">
                <a:solidFill>
                  <a:srgbClr val="000000"/>
                </a:solidFill>
              </a:rPr>
              <a:t>identitas</a:t>
            </a:r>
            <a:r>
              <a:rPr lang="en-US" sz="2600" dirty="0" smtClean="0">
                <a:solidFill>
                  <a:srgbClr val="000000"/>
                </a:solidFill>
              </a:rPr>
              <a:t> </a:t>
            </a:r>
            <a:r>
              <a:rPr lang="en-US" sz="2600" dirty="0" err="1" smtClean="0">
                <a:solidFill>
                  <a:srgbClr val="000000"/>
                </a:solidFill>
              </a:rPr>
              <a:t>untuk</a:t>
            </a:r>
            <a:r>
              <a:rPr lang="en-US" sz="2600" dirty="0" smtClean="0">
                <a:solidFill>
                  <a:srgbClr val="000000"/>
                </a:solidFill>
              </a:rPr>
              <a:t> </a:t>
            </a:r>
            <a:r>
              <a:rPr lang="en-US" sz="2600" dirty="0" err="1" smtClean="0">
                <a:solidFill>
                  <a:srgbClr val="000000"/>
                </a:solidFill>
              </a:rPr>
              <a:t>memastikan</a:t>
            </a:r>
            <a:r>
              <a:rPr lang="en-US" sz="2600" dirty="0" smtClean="0">
                <a:solidFill>
                  <a:srgbClr val="000000"/>
                </a:solidFill>
              </a:rPr>
              <a:t> </a:t>
            </a:r>
            <a:r>
              <a:rPr lang="en-US" sz="2600" dirty="0" err="1" smtClean="0">
                <a:solidFill>
                  <a:srgbClr val="000000"/>
                </a:solidFill>
              </a:rPr>
              <a:t>anonimitas</a:t>
            </a:r>
            <a:r>
              <a:rPr lang="en-US" sz="2600" dirty="0" smtClean="0">
                <a:solidFill>
                  <a:srgbClr val="000000"/>
                </a:solidFill>
              </a:rPr>
              <a:t> (</a:t>
            </a:r>
            <a:r>
              <a:rPr lang="en-US" sz="2600" dirty="0" err="1" smtClean="0">
                <a:solidFill>
                  <a:srgbClr val="000000"/>
                </a:solidFill>
              </a:rPr>
              <a:t>dalam</a:t>
            </a:r>
            <a:r>
              <a:rPr lang="en-US" sz="2600" dirty="0" smtClean="0">
                <a:solidFill>
                  <a:srgbClr val="000000"/>
                </a:solidFill>
              </a:rPr>
              <a:t> </a:t>
            </a:r>
            <a:r>
              <a:rPr lang="en-US" sz="2600" dirty="0" err="1" smtClean="0">
                <a:solidFill>
                  <a:srgbClr val="000000"/>
                </a:solidFill>
              </a:rPr>
              <a:t>tulisan</a:t>
            </a:r>
            <a:r>
              <a:rPr lang="en-US" sz="2600" dirty="0" smtClean="0">
                <a:solidFill>
                  <a:srgbClr val="000000"/>
                </a:solidFill>
              </a:rPr>
              <a:t>, </a:t>
            </a:r>
            <a:r>
              <a:rPr lang="en-US" sz="2600" dirty="0" err="1" smtClean="0">
                <a:solidFill>
                  <a:srgbClr val="000000"/>
                </a:solidFill>
              </a:rPr>
              <a:t>tabel</a:t>
            </a:r>
            <a:r>
              <a:rPr lang="en-US" sz="2600" dirty="0" smtClean="0">
                <a:solidFill>
                  <a:srgbClr val="000000"/>
                </a:solidFill>
              </a:rPr>
              <a:t>, </a:t>
            </a:r>
            <a:r>
              <a:rPr lang="en-US" sz="2600" dirty="0" err="1" smtClean="0">
                <a:solidFill>
                  <a:srgbClr val="000000"/>
                </a:solidFill>
              </a:rPr>
              <a:t>foto</a:t>
            </a:r>
            <a:r>
              <a:rPr lang="en-US" sz="2600" dirty="0" smtClean="0">
                <a:solidFill>
                  <a:srgbClr val="000000"/>
                </a:solidFill>
              </a:rPr>
              <a:t> </a:t>
            </a:r>
            <a:r>
              <a:rPr lang="en-US" sz="2600" dirty="0" err="1" smtClean="0">
                <a:solidFill>
                  <a:srgbClr val="000000"/>
                </a:solidFill>
              </a:rPr>
              <a:t>dll</a:t>
            </a:r>
            <a:r>
              <a:rPr lang="en-US" sz="2600" dirty="0" smtClean="0">
                <a:solidFill>
                  <a:srgbClr val="000000"/>
                </a:solidFill>
              </a:rPr>
              <a:t>.) </a:t>
            </a:r>
          </a:p>
          <a:p>
            <a:pPr>
              <a:spcBef>
                <a:spcPts val="600"/>
              </a:spcBef>
              <a:spcAft>
                <a:spcPts val="600"/>
              </a:spcAft>
            </a:pPr>
            <a:r>
              <a:rPr lang="en-US" sz="2600" dirty="0" err="1" smtClean="0">
                <a:solidFill>
                  <a:srgbClr val="000000"/>
                </a:solidFill>
              </a:rPr>
              <a:t>Banyak</a:t>
            </a:r>
            <a:r>
              <a:rPr lang="en-US" sz="2600" dirty="0" smtClean="0">
                <a:solidFill>
                  <a:srgbClr val="000000"/>
                </a:solidFill>
              </a:rPr>
              <a:t> </a:t>
            </a:r>
            <a:r>
              <a:rPr lang="en-US" sz="2600" dirty="0" err="1" smtClean="0">
                <a:solidFill>
                  <a:srgbClr val="000000"/>
                </a:solidFill>
              </a:rPr>
              <a:t>terbitan</a:t>
            </a:r>
            <a:r>
              <a:rPr lang="en-US" sz="2600" dirty="0" smtClean="0">
                <a:solidFill>
                  <a:srgbClr val="000000"/>
                </a:solidFill>
              </a:rPr>
              <a:t> </a:t>
            </a:r>
            <a:r>
              <a:rPr lang="en-US" sz="2600" dirty="0" err="1" smtClean="0">
                <a:solidFill>
                  <a:srgbClr val="000000"/>
                </a:solidFill>
              </a:rPr>
              <a:t>berkala</a:t>
            </a:r>
            <a:r>
              <a:rPr lang="en-US" sz="2600" dirty="0" smtClean="0">
                <a:solidFill>
                  <a:srgbClr val="000000"/>
                </a:solidFill>
              </a:rPr>
              <a:t> </a:t>
            </a:r>
            <a:r>
              <a:rPr lang="en-US" sz="2600" dirty="0" err="1" smtClean="0">
                <a:solidFill>
                  <a:srgbClr val="000000"/>
                </a:solidFill>
              </a:rPr>
              <a:t>ilmiah</a:t>
            </a:r>
            <a:r>
              <a:rPr lang="en-US" sz="2600" dirty="0" smtClean="0">
                <a:solidFill>
                  <a:srgbClr val="000000"/>
                </a:solidFill>
              </a:rPr>
              <a:t> </a:t>
            </a:r>
            <a:r>
              <a:rPr lang="en-US" sz="2600" dirty="0" err="1">
                <a:solidFill>
                  <a:srgbClr val="000000"/>
                </a:solidFill>
              </a:rPr>
              <a:t>saat</a:t>
            </a:r>
            <a:r>
              <a:rPr lang="en-US" sz="2600" dirty="0">
                <a:solidFill>
                  <a:srgbClr val="000000"/>
                </a:solidFill>
              </a:rPr>
              <a:t> </a:t>
            </a:r>
            <a:r>
              <a:rPr lang="en-US" sz="2600" dirty="0" err="1">
                <a:solidFill>
                  <a:srgbClr val="000000"/>
                </a:solidFill>
              </a:rPr>
              <a:t>ini</a:t>
            </a:r>
            <a:r>
              <a:rPr lang="en-US" sz="2600" dirty="0">
                <a:solidFill>
                  <a:srgbClr val="000000"/>
                </a:solidFill>
              </a:rPr>
              <a:t> yang </a:t>
            </a:r>
            <a:r>
              <a:rPr lang="en-US" sz="2600" dirty="0" err="1">
                <a:solidFill>
                  <a:srgbClr val="000000"/>
                </a:solidFill>
              </a:rPr>
              <a:t>menolak</a:t>
            </a:r>
            <a:r>
              <a:rPr lang="en-US" sz="2600" dirty="0">
                <a:solidFill>
                  <a:srgbClr val="000000"/>
                </a:solidFill>
              </a:rPr>
              <a:t> </a:t>
            </a:r>
            <a:r>
              <a:rPr lang="en-US" sz="2600" dirty="0" err="1">
                <a:solidFill>
                  <a:srgbClr val="000000"/>
                </a:solidFill>
              </a:rPr>
              <a:t>untuk</a:t>
            </a:r>
            <a:r>
              <a:rPr lang="en-US" sz="2600" dirty="0">
                <a:solidFill>
                  <a:srgbClr val="000000"/>
                </a:solidFill>
              </a:rPr>
              <a:t> </a:t>
            </a:r>
            <a:r>
              <a:rPr lang="en-US" sz="2600" dirty="0" err="1">
                <a:solidFill>
                  <a:srgbClr val="000000"/>
                </a:solidFill>
              </a:rPr>
              <a:t>memuat</a:t>
            </a:r>
            <a:r>
              <a:rPr lang="en-US" sz="2600" dirty="0">
                <a:solidFill>
                  <a:srgbClr val="000000"/>
                </a:solidFill>
              </a:rPr>
              <a:t> </a:t>
            </a:r>
            <a:r>
              <a:rPr lang="en-US" sz="2600" dirty="0" err="1">
                <a:solidFill>
                  <a:srgbClr val="000000"/>
                </a:solidFill>
              </a:rPr>
              <a:t>hasil-hasil</a:t>
            </a:r>
            <a:r>
              <a:rPr lang="en-US" sz="2600" dirty="0">
                <a:solidFill>
                  <a:srgbClr val="000000"/>
                </a:solidFill>
              </a:rPr>
              <a:t> </a:t>
            </a:r>
            <a:r>
              <a:rPr lang="en-US" sz="2600" dirty="0" err="1">
                <a:solidFill>
                  <a:srgbClr val="000000"/>
                </a:solidFill>
              </a:rPr>
              <a:t>riset</a:t>
            </a:r>
            <a:r>
              <a:rPr lang="en-US" sz="2600" dirty="0">
                <a:solidFill>
                  <a:srgbClr val="000000"/>
                </a:solidFill>
              </a:rPr>
              <a:t> yang </a:t>
            </a:r>
            <a:r>
              <a:rPr lang="en-US" sz="2600" dirty="0" err="1">
                <a:solidFill>
                  <a:srgbClr val="000000"/>
                </a:solidFill>
              </a:rPr>
              <a:t>melibatkan</a:t>
            </a:r>
            <a:r>
              <a:rPr lang="en-US" sz="2600" dirty="0">
                <a:solidFill>
                  <a:srgbClr val="000000"/>
                </a:solidFill>
              </a:rPr>
              <a:t> </a:t>
            </a:r>
            <a:r>
              <a:rPr lang="en-US" sz="2600" dirty="0" err="1">
                <a:solidFill>
                  <a:srgbClr val="000000"/>
                </a:solidFill>
              </a:rPr>
              <a:t>mahluk</a:t>
            </a:r>
            <a:r>
              <a:rPr lang="en-US" sz="2600" dirty="0">
                <a:solidFill>
                  <a:srgbClr val="000000"/>
                </a:solidFill>
              </a:rPr>
              <a:t> </a:t>
            </a:r>
            <a:r>
              <a:rPr lang="en-US" sz="2600" dirty="0" err="1">
                <a:solidFill>
                  <a:srgbClr val="000000"/>
                </a:solidFill>
              </a:rPr>
              <a:t>hidup</a:t>
            </a:r>
            <a:r>
              <a:rPr lang="en-US" sz="2600" dirty="0">
                <a:solidFill>
                  <a:srgbClr val="000000"/>
                </a:solidFill>
              </a:rPr>
              <a:t> </a:t>
            </a:r>
            <a:r>
              <a:rPr lang="en-US" sz="2600" dirty="0" err="1">
                <a:solidFill>
                  <a:srgbClr val="000000"/>
                </a:solidFill>
              </a:rPr>
              <a:t>tanpa</a:t>
            </a:r>
            <a:r>
              <a:rPr lang="en-US" sz="2600" dirty="0">
                <a:solidFill>
                  <a:srgbClr val="000000"/>
                </a:solidFill>
              </a:rPr>
              <a:t> </a:t>
            </a:r>
            <a:r>
              <a:rPr lang="en-US" sz="2600" dirty="0" err="1">
                <a:solidFill>
                  <a:srgbClr val="000000"/>
                </a:solidFill>
              </a:rPr>
              <a:t>persetujuan</a:t>
            </a:r>
            <a:r>
              <a:rPr lang="en-US" sz="2600" dirty="0">
                <a:solidFill>
                  <a:srgbClr val="000000"/>
                </a:solidFill>
              </a:rPr>
              <a:t> </a:t>
            </a:r>
            <a:r>
              <a:rPr lang="en-US" sz="2600" dirty="0" err="1">
                <a:solidFill>
                  <a:srgbClr val="000000"/>
                </a:solidFill>
              </a:rPr>
              <a:t>etik</a:t>
            </a:r>
            <a:r>
              <a:rPr lang="en-US" sz="2600" dirty="0">
                <a:solidFill>
                  <a:srgbClr val="000000"/>
                </a:solidFill>
              </a:rPr>
              <a:t> </a:t>
            </a:r>
            <a:r>
              <a:rPr lang="en-US" sz="2600" dirty="0" err="1">
                <a:solidFill>
                  <a:srgbClr val="000000"/>
                </a:solidFill>
              </a:rPr>
              <a:t>dari</a:t>
            </a:r>
            <a:r>
              <a:rPr lang="en-US" sz="2600" dirty="0">
                <a:solidFill>
                  <a:srgbClr val="000000"/>
                </a:solidFill>
              </a:rPr>
              <a:t> </a:t>
            </a:r>
            <a:r>
              <a:rPr lang="en-US" sz="2600" dirty="0" err="1">
                <a:solidFill>
                  <a:srgbClr val="000000"/>
                </a:solidFill>
              </a:rPr>
              <a:t>komisi</a:t>
            </a:r>
            <a:r>
              <a:rPr lang="en-US" sz="2600" dirty="0">
                <a:solidFill>
                  <a:srgbClr val="000000"/>
                </a:solidFill>
              </a:rPr>
              <a:t> </a:t>
            </a:r>
            <a:r>
              <a:rPr lang="en-US" sz="2600" dirty="0" err="1">
                <a:solidFill>
                  <a:srgbClr val="000000"/>
                </a:solidFill>
              </a:rPr>
              <a:t>etik</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atau</a:t>
            </a:r>
            <a:r>
              <a:rPr lang="en-US" sz="2600" dirty="0">
                <a:solidFill>
                  <a:srgbClr val="000000"/>
                </a:solidFill>
              </a:rPr>
              <a:t> </a:t>
            </a:r>
            <a:r>
              <a:rPr lang="en-US" sz="2600" dirty="0" err="1">
                <a:solidFill>
                  <a:srgbClr val="000000"/>
                </a:solidFill>
              </a:rPr>
              <a:t>tanpa</a:t>
            </a:r>
            <a:r>
              <a:rPr lang="en-US" sz="2600" dirty="0">
                <a:solidFill>
                  <a:srgbClr val="000000"/>
                </a:solidFill>
              </a:rPr>
              <a:t> </a:t>
            </a:r>
            <a:r>
              <a:rPr lang="en-US" sz="2600" dirty="0" err="1">
                <a:solidFill>
                  <a:srgbClr val="000000"/>
                </a:solidFill>
              </a:rPr>
              <a:t>persetujuan</a:t>
            </a:r>
            <a:r>
              <a:rPr lang="en-US" sz="2600" dirty="0">
                <a:solidFill>
                  <a:srgbClr val="000000"/>
                </a:solidFill>
              </a:rPr>
              <a:t> </a:t>
            </a:r>
            <a:r>
              <a:rPr lang="en-US" sz="2600" dirty="0" err="1">
                <a:solidFill>
                  <a:srgbClr val="000000"/>
                </a:solidFill>
              </a:rPr>
              <a:t>obyek</a:t>
            </a:r>
            <a:r>
              <a:rPr lang="en-US" sz="2600" dirty="0">
                <a:solidFill>
                  <a:srgbClr val="000000"/>
                </a:solidFill>
              </a:rPr>
              <a:t> </a:t>
            </a:r>
            <a:r>
              <a:rPr lang="en-US" sz="2600" dirty="0" err="1" smtClean="0">
                <a:solidFill>
                  <a:srgbClr val="000000"/>
                </a:solidFill>
              </a:rPr>
              <a:t>riset</a:t>
            </a:r>
            <a:r>
              <a:rPr lang="en-US" sz="2600" dirty="0">
                <a:solidFill>
                  <a:srgbClr val="000000"/>
                </a:solidFill>
              </a:rPr>
              <a:t>;</a:t>
            </a:r>
            <a:endParaRPr lang="en-US" sz="2600" baseline="30000" dirty="0">
              <a:solidFill>
                <a:srgbClr val="000000"/>
              </a:solidFill>
            </a:endParaRPr>
          </a:p>
          <a:p>
            <a:pPr>
              <a:spcBef>
                <a:spcPts val="600"/>
              </a:spcBef>
              <a:spcAft>
                <a:spcPts val="600"/>
              </a:spcAft>
            </a:pPr>
            <a:r>
              <a:rPr lang="en-US" sz="2600" dirty="0" err="1">
                <a:solidFill>
                  <a:srgbClr val="000000"/>
                </a:solidFill>
              </a:rPr>
              <a:t>Jika</a:t>
            </a:r>
            <a:r>
              <a:rPr lang="en-US" sz="2600" dirty="0">
                <a:solidFill>
                  <a:srgbClr val="000000"/>
                </a:solidFill>
              </a:rPr>
              <a:t> </a:t>
            </a:r>
            <a:r>
              <a:rPr lang="en-US" sz="2600" dirty="0" err="1" smtClean="0">
                <a:solidFill>
                  <a:srgbClr val="000000"/>
                </a:solidFill>
              </a:rPr>
              <a:t>riset</a:t>
            </a:r>
            <a:r>
              <a:rPr lang="en-US" sz="2600" dirty="0" smtClean="0">
                <a:solidFill>
                  <a:srgbClr val="000000"/>
                </a:solidFill>
              </a:rPr>
              <a:t> yang </a:t>
            </a:r>
            <a:r>
              <a:rPr lang="en-US" sz="2600" dirty="0" err="1" smtClean="0">
                <a:solidFill>
                  <a:srgbClr val="000000"/>
                </a:solidFill>
              </a:rPr>
              <a:t>dilakukan</a:t>
            </a:r>
            <a:r>
              <a:rPr lang="en-US" sz="2600" dirty="0" smtClean="0">
                <a:solidFill>
                  <a:srgbClr val="000000"/>
                </a:solidFill>
              </a:rPr>
              <a:t> </a:t>
            </a:r>
            <a:r>
              <a:rPr lang="en-US" sz="2600" dirty="0" err="1" smtClean="0">
                <a:solidFill>
                  <a:srgbClr val="000000"/>
                </a:solidFill>
              </a:rPr>
              <a:t>dipandang</a:t>
            </a:r>
            <a:r>
              <a:rPr lang="en-US" sz="2600" dirty="0" smtClean="0">
                <a:solidFill>
                  <a:srgbClr val="000000"/>
                </a:solidFill>
              </a:rPr>
              <a:t> </a:t>
            </a:r>
            <a:r>
              <a:rPr lang="en-US" sz="2600" dirty="0" err="1">
                <a:solidFill>
                  <a:srgbClr val="000000"/>
                </a:solidFill>
              </a:rPr>
              <a:t>tidak</a:t>
            </a:r>
            <a:r>
              <a:rPr lang="en-US" sz="2600" dirty="0">
                <a:solidFill>
                  <a:srgbClr val="000000"/>
                </a:solidFill>
              </a:rPr>
              <a:t> </a:t>
            </a:r>
            <a:r>
              <a:rPr lang="en-US" sz="2600" dirty="0" err="1">
                <a:solidFill>
                  <a:srgbClr val="000000"/>
                </a:solidFill>
              </a:rPr>
              <a:t>perlu</a:t>
            </a:r>
            <a:r>
              <a:rPr lang="en-US" sz="2600" dirty="0">
                <a:solidFill>
                  <a:srgbClr val="000000"/>
                </a:solidFill>
              </a:rPr>
              <a:t> </a:t>
            </a:r>
            <a:r>
              <a:rPr lang="en-US" sz="2600" dirty="0" err="1">
                <a:solidFill>
                  <a:srgbClr val="000000"/>
                </a:solidFill>
              </a:rPr>
              <a:t>penilaian</a:t>
            </a:r>
            <a:r>
              <a:rPr lang="en-US" sz="2600" dirty="0">
                <a:solidFill>
                  <a:srgbClr val="000000"/>
                </a:solidFill>
              </a:rPr>
              <a:t> </a:t>
            </a:r>
            <a:r>
              <a:rPr lang="en-US" sz="2600" dirty="0" err="1">
                <a:solidFill>
                  <a:srgbClr val="000000"/>
                </a:solidFill>
              </a:rPr>
              <a:t>etik</a:t>
            </a:r>
            <a:r>
              <a:rPr lang="en-US" sz="2600" dirty="0">
                <a:solidFill>
                  <a:srgbClr val="000000"/>
                </a:solidFill>
              </a:rPr>
              <a:t> </a:t>
            </a:r>
            <a:r>
              <a:rPr lang="en-US" sz="2600" dirty="0" err="1">
                <a:solidFill>
                  <a:srgbClr val="000000"/>
                </a:solidFill>
              </a:rPr>
              <a:t>maka</a:t>
            </a:r>
            <a:r>
              <a:rPr lang="en-US" sz="2600" dirty="0">
                <a:solidFill>
                  <a:srgbClr val="000000"/>
                </a:solidFill>
              </a:rPr>
              <a:t> </a:t>
            </a:r>
            <a:r>
              <a:rPr lang="en-US" sz="2600" dirty="0" err="1">
                <a:solidFill>
                  <a:srgbClr val="000000"/>
                </a:solidFill>
              </a:rPr>
              <a:t>penjelasan</a:t>
            </a:r>
            <a:r>
              <a:rPr lang="en-US" sz="2600" dirty="0">
                <a:solidFill>
                  <a:srgbClr val="000000"/>
                </a:solidFill>
              </a:rPr>
              <a:t> </a:t>
            </a:r>
            <a:r>
              <a:rPr lang="en-US" sz="2600" dirty="0" err="1">
                <a:solidFill>
                  <a:srgbClr val="000000"/>
                </a:solidFill>
              </a:rPr>
              <a:t>atas</a:t>
            </a:r>
            <a:r>
              <a:rPr lang="en-US" sz="2600" dirty="0">
                <a:solidFill>
                  <a:srgbClr val="000000"/>
                </a:solidFill>
              </a:rPr>
              <a:t> </a:t>
            </a:r>
            <a:r>
              <a:rPr lang="en-US" sz="2600" dirty="0" err="1">
                <a:solidFill>
                  <a:srgbClr val="000000"/>
                </a:solidFill>
              </a:rPr>
              <a:t>pengecualian</a:t>
            </a:r>
            <a:r>
              <a:rPr lang="en-US" sz="2600" dirty="0">
                <a:solidFill>
                  <a:srgbClr val="000000"/>
                </a:solidFill>
              </a:rPr>
              <a:t> </a:t>
            </a:r>
            <a:r>
              <a:rPr lang="en-US" sz="2600" dirty="0" err="1">
                <a:solidFill>
                  <a:srgbClr val="000000"/>
                </a:solidFill>
              </a:rPr>
              <a:t>ini</a:t>
            </a:r>
            <a:r>
              <a:rPr lang="en-US" sz="2600" dirty="0">
                <a:solidFill>
                  <a:srgbClr val="000000"/>
                </a:solidFill>
              </a:rPr>
              <a:t> </a:t>
            </a:r>
            <a:r>
              <a:rPr lang="en-US" sz="2600" dirty="0" err="1">
                <a:solidFill>
                  <a:srgbClr val="000000"/>
                </a:solidFill>
              </a:rPr>
              <a:t>harus</a:t>
            </a:r>
            <a:r>
              <a:rPr lang="en-US" sz="2600" dirty="0">
                <a:solidFill>
                  <a:srgbClr val="000000"/>
                </a:solidFill>
              </a:rPr>
              <a:t> </a:t>
            </a:r>
            <a:r>
              <a:rPr lang="en-US" sz="2600" dirty="0" err="1">
                <a:solidFill>
                  <a:srgbClr val="000000"/>
                </a:solidFill>
              </a:rPr>
              <a:t>dilakukan</a:t>
            </a:r>
            <a:r>
              <a:rPr lang="en-US" sz="2600" dirty="0">
                <a:solidFill>
                  <a:srgbClr val="000000"/>
                </a:solidFill>
              </a:rPr>
              <a:t> </a:t>
            </a:r>
            <a:r>
              <a:rPr lang="en-US" sz="2600" dirty="0" err="1">
                <a:solidFill>
                  <a:srgbClr val="000000"/>
                </a:solidFill>
              </a:rPr>
              <a:t>oleh</a:t>
            </a:r>
            <a:r>
              <a:rPr lang="en-US" sz="2600" dirty="0">
                <a:solidFill>
                  <a:srgbClr val="000000"/>
                </a:solidFill>
              </a:rPr>
              <a:t> </a:t>
            </a:r>
            <a:r>
              <a:rPr lang="en-US" sz="2600" dirty="0" err="1">
                <a:solidFill>
                  <a:srgbClr val="000000"/>
                </a:solidFill>
              </a:rPr>
              <a:t>pihak</a:t>
            </a:r>
            <a:r>
              <a:rPr lang="en-US" sz="2600" dirty="0">
                <a:solidFill>
                  <a:srgbClr val="000000"/>
                </a:solidFill>
              </a:rPr>
              <a:t> yang </a:t>
            </a:r>
            <a:r>
              <a:rPr lang="en-US" sz="2600" dirty="0" err="1">
                <a:solidFill>
                  <a:srgbClr val="000000"/>
                </a:solidFill>
              </a:rPr>
              <a:t>kompeten</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tidak</a:t>
            </a:r>
            <a:r>
              <a:rPr lang="en-US" sz="2600" dirty="0">
                <a:solidFill>
                  <a:srgbClr val="000000"/>
                </a:solidFill>
              </a:rPr>
              <a:t> </a:t>
            </a:r>
            <a:r>
              <a:rPr lang="en-US" sz="2600" dirty="0" err="1">
                <a:solidFill>
                  <a:srgbClr val="000000"/>
                </a:solidFill>
              </a:rPr>
              <a:t>memiliki</a:t>
            </a:r>
            <a:r>
              <a:rPr lang="en-US" sz="2600" dirty="0">
                <a:solidFill>
                  <a:srgbClr val="000000"/>
                </a:solidFill>
              </a:rPr>
              <a:t> </a:t>
            </a:r>
            <a:r>
              <a:rPr lang="en-US" sz="2600" dirty="0" err="1">
                <a:solidFill>
                  <a:srgbClr val="000000"/>
                </a:solidFill>
              </a:rPr>
              <a:t>kepentingan</a:t>
            </a:r>
            <a:r>
              <a:rPr lang="en-US" sz="2600" dirty="0">
                <a:solidFill>
                  <a:srgbClr val="000000"/>
                </a:solidFill>
              </a:rPr>
              <a:t> </a:t>
            </a:r>
            <a:r>
              <a:rPr lang="en-US" sz="2600" dirty="0" err="1">
                <a:solidFill>
                  <a:srgbClr val="000000"/>
                </a:solidFill>
              </a:rPr>
              <a:t>atas</a:t>
            </a:r>
            <a:r>
              <a:rPr lang="en-US" sz="2600" dirty="0">
                <a:solidFill>
                  <a:srgbClr val="000000"/>
                </a:solidFill>
              </a:rPr>
              <a:t> </a:t>
            </a:r>
            <a:r>
              <a:rPr lang="en-US" sz="2600" dirty="0" err="1">
                <a:solidFill>
                  <a:srgbClr val="000000"/>
                </a:solidFill>
              </a:rPr>
              <a:t>riset</a:t>
            </a:r>
            <a:r>
              <a:rPr lang="en-US" sz="2600" dirty="0">
                <a:solidFill>
                  <a:srgbClr val="000000"/>
                </a:solidFill>
              </a:rPr>
              <a:t> </a:t>
            </a:r>
            <a:r>
              <a:rPr lang="en-US" sz="2600" dirty="0" err="1" smtClean="0">
                <a:solidFill>
                  <a:srgbClr val="000000"/>
                </a:solidFill>
              </a:rPr>
              <a:t>tersebut</a:t>
            </a:r>
            <a:r>
              <a:rPr lang="en-US" sz="2600" dirty="0" smtClean="0">
                <a:solidFill>
                  <a:srgbClr val="000000"/>
                </a:solidFill>
              </a:rPr>
              <a:t>;</a:t>
            </a:r>
          </a:p>
        </p:txBody>
      </p:sp>
    </p:spTree>
    <p:extLst>
      <p:ext uri="{BB962C8B-B14F-4D97-AF65-F5344CB8AC3E}">
        <p14:creationId xmlns:p14="http://schemas.microsoft.com/office/powerpoint/2010/main" val="175018452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2283"/>
            <a:ext cx="91440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solidFill>
                  <a:srgbClr val="000000"/>
                </a:solidFill>
              </a:rPr>
              <a:t>Metode</a:t>
            </a:r>
            <a:r>
              <a:rPr lang="en-US" dirty="0" smtClean="0">
                <a:solidFill>
                  <a:srgbClr val="000000"/>
                </a:solidFill>
              </a:rPr>
              <a:t>: </a:t>
            </a:r>
            <a:r>
              <a:rPr lang="en-US" dirty="0" err="1" smtClean="0">
                <a:solidFill>
                  <a:srgbClr val="000000"/>
                </a:solidFill>
              </a:rPr>
              <a:t>Riset</a:t>
            </a:r>
            <a:r>
              <a:rPr lang="en-US" dirty="0" smtClean="0">
                <a:solidFill>
                  <a:srgbClr val="000000"/>
                </a:solidFill>
              </a:rPr>
              <a:t> </a:t>
            </a:r>
            <a:r>
              <a:rPr lang="en-US" dirty="0" err="1" smtClean="0">
                <a:solidFill>
                  <a:srgbClr val="000000"/>
                </a:solidFill>
              </a:rPr>
              <a:t>Eksperimental</a:t>
            </a:r>
            <a:r>
              <a:rPr lang="en-US" dirty="0" smtClean="0">
                <a:solidFill>
                  <a:srgbClr val="000000"/>
                </a:solidFill>
              </a:rPr>
              <a:t> Lab</a:t>
            </a:r>
            <a:endParaRPr lang="en-US" baseline="30000" dirty="0">
              <a:solidFill>
                <a:srgbClr val="000000"/>
              </a:solidFill>
            </a:endParaRPr>
          </a:p>
        </p:txBody>
      </p:sp>
      <p:sp>
        <p:nvSpPr>
          <p:cNvPr id="6" name="Rectangle 3"/>
          <p:cNvSpPr txBox="1">
            <a:spLocks noChangeArrowheads="1"/>
          </p:cNvSpPr>
          <p:nvPr/>
        </p:nvSpPr>
        <p:spPr>
          <a:xfrm>
            <a:off x="284504" y="1274544"/>
            <a:ext cx="8566419" cy="5583456"/>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spcAft>
                <a:spcPts val="600"/>
              </a:spcAft>
            </a:pPr>
            <a:r>
              <a:rPr lang="en-US" sz="2800" dirty="0" err="1">
                <a:solidFill>
                  <a:srgbClr val="000000"/>
                </a:solidFill>
              </a:rPr>
              <a:t>prosedur</a:t>
            </a:r>
            <a:r>
              <a:rPr lang="en-US" sz="2800" dirty="0">
                <a:solidFill>
                  <a:srgbClr val="000000"/>
                </a:solidFill>
              </a:rPr>
              <a:t> </a:t>
            </a:r>
            <a:r>
              <a:rPr lang="en-US" sz="2800" dirty="0" err="1">
                <a:solidFill>
                  <a:srgbClr val="000000"/>
                </a:solidFill>
              </a:rPr>
              <a:t>atau</a:t>
            </a:r>
            <a:r>
              <a:rPr lang="en-US" sz="2800" dirty="0">
                <a:solidFill>
                  <a:srgbClr val="000000"/>
                </a:solidFill>
              </a:rPr>
              <a:t> </a:t>
            </a:r>
            <a:r>
              <a:rPr lang="en-US" sz="2800" dirty="0" err="1">
                <a:solidFill>
                  <a:srgbClr val="000000"/>
                </a:solidFill>
              </a:rPr>
              <a:t>langkah-langkah</a:t>
            </a:r>
            <a:r>
              <a:rPr lang="en-US" sz="2800" dirty="0">
                <a:solidFill>
                  <a:srgbClr val="000000"/>
                </a:solidFill>
              </a:rPr>
              <a:t> </a:t>
            </a:r>
            <a:r>
              <a:rPr lang="en-US" sz="2800" dirty="0" err="1">
                <a:solidFill>
                  <a:srgbClr val="000000"/>
                </a:solidFill>
              </a:rPr>
              <a:t>peroleh</a:t>
            </a:r>
            <a:r>
              <a:rPr lang="en-US" sz="2800" dirty="0">
                <a:solidFill>
                  <a:srgbClr val="000000"/>
                </a:solidFill>
              </a:rPr>
              <a:t> </a:t>
            </a:r>
            <a:r>
              <a:rPr lang="en-US" sz="2800" dirty="0" err="1">
                <a:solidFill>
                  <a:srgbClr val="000000"/>
                </a:solidFill>
              </a:rPr>
              <a:t>hasil</a:t>
            </a:r>
            <a:r>
              <a:rPr lang="en-US" sz="2800" dirty="0">
                <a:solidFill>
                  <a:srgbClr val="000000"/>
                </a:solidFill>
              </a:rPr>
              <a:t> </a:t>
            </a:r>
            <a:r>
              <a:rPr lang="en-US" sz="2800" dirty="0" err="1">
                <a:solidFill>
                  <a:srgbClr val="000000"/>
                </a:solidFill>
              </a:rPr>
              <a:t>perlu</a:t>
            </a:r>
            <a:r>
              <a:rPr lang="en-US" sz="2800" dirty="0">
                <a:solidFill>
                  <a:srgbClr val="000000"/>
                </a:solidFill>
              </a:rPr>
              <a:t> </a:t>
            </a:r>
            <a:r>
              <a:rPr lang="en-US" sz="2800" dirty="0" err="1">
                <a:solidFill>
                  <a:srgbClr val="000000"/>
                </a:solidFill>
              </a:rPr>
              <a:t>disampaikan</a:t>
            </a:r>
            <a:r>
              <a:rPr lang="en-US" sz="2800" dirty="0">
                <a:solidFill>
                  <a:srgbClr val="000000"/>
                </a:solidFill>
              </a:rPr>
              <a:t> </a:t>
            </a:r>
            <a:r>
              <a:rPr lang="en-US" sz="2800" dirty="0" err="1">
                <a:solidFill>
                  <a:srgbClr val="000000"/>
                </a:solidFill>
              </a:rPr>
              <a:t>secara</a:t>
            </a:r>
            <a:r>
              <a:rPr lang="en-US" sz="2800" dirty="0">
                <a:solidFill>
                  <a:srgbClr val="000000"/>
                </a:solidFill>
              </a:rPr>
              <a:t> </a:t>
            </a:r>
            <a:r>
              <a:rPr lang="en-US" sz="2800" dirty="0" err="1">
                <a:solidFill>
                  <a:srgbClr val="000000"/>
                </a:solidFill>
              </a:rPr>
              <a:t>berurutan</a:t>
            </a:r>
            <a:r>
              <a:rPr lang="en-US" sz="2800" dirty="0">
                <a:solidFill>
                  <a:srgbClr val="000000"/>
                </a:solidFill>
              </a:rPr>
              <a:t>, </a:t>
            </a:r>
            <a:r>
              <a:rPr lang="en-US" sz="2800" dirty="0" err="1">
                <a:solidFill>
                  <a:srgbClr val="000000"/>
                </a:solidFill>
              </a:rPr>
              <a:t>jika</a:t>
            </a:r>
            <a:r>
              <a:rPr lang="en-US" sz="2800" dirty="0">
                <a:solidFill>
                  <a:srgbClr val="000000"/>
                </a:solidFill>
              </a:rPr>
              <a:t> </a:t>
            </a:r>
            <a:r>
              <a:rPr lang="en-US" sz="2800" dirty="0" err="1">
                <a:solidFill>
                  <a:srgbClr val="000000"/>
                </a:solidFill>
              </a:rPr>
              <a:t>rumit</a:t>
            </a:r>
            <a:r>
              <a:rPr lang="en-US" sz="2800" dirty="0">
                <a:solidFill>
                  <a:srgbClr val="000000"/>
                </a:solidFill>
              </a:rPr>
              <a:t> </a:t>
            </a:r>
            <a:r>
              <a:rPr lang="en-US" sz="2800" dirty="0" err="1">
                <a:solidFill>
                  <a:srgbClr val="000000"/>
                </a:solidFill>
              </a:rPr>
              <a:t>maka</a:t>
            </a:r>
            <a:r>
              <a:rPr lang="en-US" sz="2800" dirty="0">
                <a:solidFill>
                  <a:srgbClr val="000000"/>
                </a:solidFill>
              </a:rPr>
              <a:t> </a:t>
            </a:r>
            <a:r>
              <a:rPr lang="en-US" sz="2800" dirty="0" err="1">
                <a:solidFill>
                  <a:srgbClr val="000000"/>
                </a:solidFill>
              </a:rPr>
              <a:t>dapat</a:t>
            </a:r>
            <a:r>
              <a:rPr lang="en-US" sz="2800" dirty="0">
                <a:solidFill>
                  <a:srgbClr val="000000"/>
                </a:solidFill>
              </a:rPr>
              <a:t> </a:t>
            </a:r>
            <a:r>
              <a:rPr lang="en-US" sz="2800" dirty="0" err="1">
                <a:solidFill>
                  <a:srgbClr val="000000"/>
                </a:solidFill>
              </a:rPr>
              <a:t>digunakan</a:t>
            </a:r>
            <a:r>
              <a:rPr lang="en-US" sz="2800" dirty="0">
                <a:solidFill>
                  <a:srgbClr val="000000"/>
                </a:solidFill>
              </a:rPr>
              <a:t> </a:t>
            </a:r>
            <a:r>
              <a:rPr lang="en-US" sz="2800" dirty="0" err="1">
                <a:solidFill>
                  <a:srgbClr val="000000"/>
                </a:solidFill>
              </a:rPr>
              <a:t>bagan</a:t>
            </a:r>
            <a:r>
              <a:rPr lang="en-US" sz="2800" dirty="0">
                <a:solidFill>
                  <a:srgbClr val="000000"/>
                </a:solidFill>
              </a:rPr>
              <a:t>, </a:t>
            </a:r>
            <a:r>
              <a:rPr lang="en-US" sz="2800" dirty="0" err="1">
                <a:solidFill>
                  <a:srgbClr val="000000"/>
                </a:solidFill>
              </a:rPr>
              <a:t>tabel</a:t>
            </a:r>
            <a:r>
              <a:rPr lang="en-US" sz="2800" dirty="0">
                <a:solidFill>
                  <a:srgbClr val="000000"/>
                </a:solidFill>
              </a:rPr>
              <a:t> </a:t>
            </a:r>
            <a:r>
              <a:rPr lang="en-US" sz="2800" dirty="0" err="1">
                <a:solidFill>
                  <a:srgbClr val="000000"/>
                </a:solidFill>
              </a:rPr>
              <a:t>atau</a:t>
            </a:r>
            <a:r>
              <a:rPr lang="en-US" sz="2800" dirty="0">
                <a:solidFill>
                  <a:srgbClr val="000000"/>
                </a:solidFill>
              </a:rPr>
              <a:t> diagram </a:t>
            </a:r>
            <a:r>
              <a:rPr lang="en-US" sz="2800" dirty="0" err="1">
                <a:solidFill>
                  <a:srgbClr val="000000"/>
                </a:solidFill>
              </a:rPr>
              <a:t>alir</a:t>
            </a:r>
            <a:r>
              <a:rPr lang="en-US" sz="2800" dirty="0" smtClean="0">
                <a:solidFill>
                  <a:srgbClr val="000000"/>
                </a:solidFill>
              </a:rPr>
              <a:t>;</a:t>
            </a:r>
            <a:endParaRPr lang="en-US" sz="2800" baseline="30000" dirty="0">
              <a:solidFill>
                <a:srgbClr val="000000"/>
              </a:solidFill>
            </a:endParaRPr>
          </a:p>
          <a:p>
            <a:pPr>
              <a:spcBef>
                <a:spcPts val="600"/>
              </a:spcBef>
              <a:spcAft>
                <a:spcPts val="600"/>
              </a:spcAft>
            </a:pPr>
            <a:r>
              <a:rPr lang="en-US" sz="2800" dirty="0" err="1" smtClean="0">
                <a:solidFill>
                  <a:srgbClr val="000000"/>
                </a:solidFill>
              </a:rPr>
              <a:t>peralatan</a:t>
            </a:r>
            <a:r>
              <a:rPr lang="en-US" sz="2800" dirty="0" smtClean="0">
                <a:solidFill>
                  <a:srgbClr val="000000"/>
                </a:solidFill>
              </a:rPr>
              <a:t> </a:t>
            </a:r>
            <a:r>
              <a:rPr lang="en-US" sz="2800" dirty="0" err="1">
                <a:solidFill>
                  <a:srgbClr val="000000"/>
                </a:solidFill>
              </a:rPr>
              <a:t>dan</a:t>
            </a:r>
            <a:r>
              <a:rPr lang="en-US" sz="2800" dirty="0">
                <a:solidFill>
                  <a:srgbClr val="000000"/>
                </a:solidFill>
              </a:rPr>
              <a:t> </a:t>
            </a:r>
            <a:r>
              <a:rPr lang="en-US" sz="2800" dirty="0" err="1">
                <a:solidFill>
                  <a:srgbClr val="000000"/>
                </a:solidFill>
              </a:rPr>
              <a:t>metode</a:t>
            </a:r>
            <a:r>
              <a:rPr lang="en-US" sz="2800" dirty="0">
                <a:solidFill>
                  <a:srgbClr val="000000"/>
                </a:solidFill>
              </a:rPr>
              <a:t> yang </a:t>
            </a:r>
            <a:r>
              <a:rPr lang="en-US" sz="2800" dirty="0" err="1" smtClean="0">
                <a:solidFill>
                  <a:srgbClr val="000000"/>
                </a:solidFill>
              </a:rPr>
              <a:t>sudah</a:t>
            </a:r>
            <a:r>
              <a:rPr lang="en-US" sz="2800" dirty="0" smtClean="0">
                <a:solidFill>
                  <a:srgbClr val="000000"/>
                </a:solidFill>
              </a:rPr>
              <a:t> </a:t>
            </a:r>
            <a:r>
              <a:rPr lang="en-US" sz="2800" dirty="0" err="1">
                <a:solidFill>
                  <a:srgbClr val="000000"/>
                </a:solidFill>
              </a:rPr>
              <a:t>standar</a:t>
            </a:r>
            <a:r>
              <a:rPr lang="en-US" sz="2800" dirty="0">
                <a:solidFill>
                  <a:srgbClr val="000000"/>
                </a:solidFill>
              </a:rPr>
              <a:t> </a:t>
            </a:r>
            <a:r>
              <a:rPr lang="en-US" sz="2800" dirty="0" err="1" smtClean="0">
                <a:solidFill>
                  <a:srgbClr val="000000"/>
                </a:solidFill>
              </a:rPr>
              <a:t>tidak</a:t>
            </a:r>
            <a:r>
              <a:rPr lang="en-US" sz="2800" dirty="0" smtClean="0">
                <a:solidFill>
                  <a:srgbClr val="000000"/>
                </a:solidFill>
              </a:rPr>
              <a:t> </a:t>
            </a:r>
            <a:r>
              <a:rPr lang="en-US" sz="2800" dirty="0" err="1" smtClean="0">
                <a:solidFill>
                  <a:srgbClr val="000000"/>
                </a:solidFill>
              </a:rPr>
              <a:t>perlu</a:t>
            </a:r>
            <a:r>
              <a:rPr lang="en-US" sz="2800" dirty="0" smtClean="0">
                <a:solidFill>
                  <a:srgbClr val="000000"/>
                </a:solidFill>
              </a:rPr>
              <a:t> </a:t>
            </a:r>
            <a:r>
              <a:rPr lang="en-US" sz="2800" dirty="0" err="1" smtClean="0">
                <a:solidFill>
                  <a:srgbClr val="000000"/>
                </a:solidFill>
              </a:rPr>
              <a:t>lagi</a:t>
            </a:r>
            <a:r>
              <a:rPr lang="en-US" sz="2800" dirty="0" smtClean="0">
                <a:solidFill>
                  <a:srgbClr val="000000"/>
                </a:solidFill>
              </a:rPr>
              <a:t> </a:t>
            </a:r>
            <a:r>
              <a:rPr lang="en-US" sz="2800" dirty="0" err="1">
                <a:solidFill>
                  <a:srgbClr val="000000"/>
                </a:solidFill>
              </a:rPr>
              <a:t>dideskripsikan</a:t>
            </a:r>
            <a:r>
              <a:rPr lang="en-US" sz="2800" dirty="0">
                <a:solidFill>
                  <a:srgbClr val="000000"/>
                </a:solidFill>
              </a:rPr>
              <a:t> </a:t>
            </a:r>
            <a:r>
              <a:rPr lang="en-US" sz="2800" dirty="0" err="1">
                <a:solidFill>
                  <a:srgbClr val="000000"/>
                </a:solidFill>
              </a:rPr>
              <a:t>prosedurnya</a:t>
            </a:r>
            <a:r>
              <a:rPr lang="en-US" sz="2800" dirty="0">
                <a:solidFill>
                  <a:srgbClr val="000000"/>
                </a:solidFill>
              </a:rPr>
              <a:t> </a:t>
            </a:r>
            <a:r>
              <a:rPr lang="en-US" sz="2800" dirty="0" err="1">
                <a:solidFill>
                  <a:srgbClr val="000000"/>
                </a:solidFill>
              </a:rPr>
              <a:t>karena</a:t>
            </a:r>
            <a:r>
              <a:rPr lang="en-US" sz="2800" dirty="0">
                <a:solidFill>
                  <a:srgbClr val="000000"/>
                </a:solidFill>
              </a:rPr>
              <a:t> </a:t>
            </a:r>
            <a:r>
              <a:rPr lang="en-US" sz="2800" dirty="0" err="1">
                <a:solidFill>
                  <a:srgbClr val="000000"/>
                </a:solidFill>
              </a:rPr>
              <a:t>peneliti</a:t>
            </a:r>
            <a:r>
              <a:rPr lang="en-US" sz="2800" dirty="0">
                <a:solidFill>
                  <a:srgbClr val="000000"/>
                </a:solidFill>
              </a:rPr>
              <a:t> lain </a:t>
            </a:r>
            <a:r>
              <a:rPr lang="en-US" sz="2800" dirty="0" err="1">
                <a:solidFill>
                  <a:srgbClr val="000000"/>
                </a:solidFill>
              </a:rPr>
              <a:t>sudah</a:t>
            </a:r>
            <a:r>
              <a:rPr lang="en-US" sz="2800" dirty="0">
                <a:solidFill>
                  <a:srgbClr val="000000"/>
                </a:solidFill>
              </a:rPr>
              <a:t> </a:t>
            </a:r>
            <a:r>
              <a:rPr lang="en-US" sz="2800" dirty="0" err="1">
                <a:solidFill>
                  <a:srgbClr val="000000"/>
                </a:solidFill>
              </a:rPr>
              <a:t>mengetahuinya</a:t>
            </a:r>
            <a:r>
              <a:rPr lang="en-US" sz="2800" dirty="0" smtClean="0">
                <a:solidFill>
                  <a:srgbClr val="000000"/>
                </a:solidFill>
              </a:rPr>
              <a:t>;</a:t>
            </a:r>
          </a:p>
          <a:p>
            <a:pPr>
              <a:spcBef>
                <a:spcPts val="600"/>
              </a:spcBef>
              <a:spcAft>
                <a:spcPts val="600"/>
              </a:spcAft>
            </a:pPr>
            <a:r>
              <a:rPr lang="en-US" sz="2800" dirty="0" err="1" smtClean="0">
                <a:solidFill>
                  <a:srgbClr val="000000"/>
                </a:solidFill>
              </a:rPr>
              <a:t>bahan</a:t>
            </a:r>
            <a:r>
              <a:rPr lang="en-US" sz="2800" dirty="0" smtClean="0">
                <a:solidFill>
                  <a:srgbClr val="000000"/>
                </a:solidFill>
              </a:rPr>
              <a:t> </a:t>
            </a:r>
            <a:r>
              <a:rPr lang="en-US" sz="2800" dirty="0" err="1" smtClean="0">
                <a:solidFill>
                  <a:srgbClr val="000000"/>
                </a:solidFill>
              </a:rPr>
              <a:t>kimia</a:t>
            </a:r>
            <a:r>
              <a:rPr lang="en-US" sz="2800" dirty="0" smtClean="0">
                <a:solidFill>
                  <a:srgbClr val="000000"/>
                </a:solidFill>
              </a:rPr>
              <a:t> yang </a:t>
            </a:r>
            <a:r>
              <a:rPr lang="en-US" sz="2800" dirty="0" err="1" smtClean="0">
                <a:solidFill>
                  <a:srgbClr val="000000"/>
                </a:solidFill>
              </a:rPr>
              <a:t>umum</a:t>
            </a:r>
            <a:r>
              <a:rPr lang="en-US" sz="2800" dirty="0" smtClean="0">
                <a:solidFill>
                  <a:srgbClr val="000000"/>
                </a:solidFill>
              </a:rPr>
              <a:t> </a:t>
            </a:r>
            <a:r>
              <a:rPr lang="en-US" sz="2800" dirty="0" err="1" smtClean="0">
                <a:solidFill>
                  <a:srgbClr val="000000"/>
                </a:solidFill>
              </a:rPr>
              <a:t>ada</a:t>
            </a:r>
            <a:r>
              <a:rPr lang="en-US" sz="2800" dirty="0" smtClean="0">
                <a:solidFill>
                  <a:srgbClr val="000000"/>
                </a:solidFill>
              </a:rPr>
              <a:t> di </a:t>
            </a:r>
            <a:r>
              <a:rPr lang="en-US" sz="2800" dirty="0" err="1" smtClean="0">
                <a:solidFill>
                  <a:srgbClr val="000000"/>
                </a:solidFill>
              </a:rPr>
              <a:t>laboratorium</a:t>
            </a:r>
            <a:r>
              <a:rPr lang="en-US" sz="2800" dirty="0" smtClean="0">
                <a:solidFill>
                  <a:srgbClr val="000000"/>
                </a:solidFill>
              </a:rPr>
              <a:t> </a:t>
            </a:r>
            <a:r>
              <a:rPr lang="en-US" sz="2800" dirty="0" err="1" smtClean="0">
                <a:solidFill>
                  <a:srgbClr val="000000"/>
                </a:solidFill>
              </a:rPr>
              <a:t>juga</a:t>
            </a:r>
            <a:r>
              <a:rPr lang="en-US" sz="2800" dirty="0" smtClean="0">
                <a:solidFill>
                  <a:srgbClr val="000000"/>
                </a:solidFill>
              </a:rPr>
              <a:t> </a:t>
            </a:r>
            <a:r>
              <a:rPr lang="en-US" sz="2800" dirty="0" err="1" smtClean="0">
                <a:solidFill>
                  <a:srgbClr val="000000"/>
                </a:solidFill>
              </a:rPr>
              <a:t>tidak</a:t>
            </a:r>
            <a:r>
              <a:rPr lang="en-US" sz="2800" dirty="0" smtClean="0">
                <a:solidFill>
                  <a:srgbClr val="000000"/>
                </a:solidFill>
              </a:rPr>
              <a:t> </a:t>
            </a:r>
            <a:r>
              <a:rPr lang="en-US" sz="2800" dirty="0" err="1" smtClean="0">
                <a:solidFill>
                  <a:srgbClr val="000000"/>
                </a:solidFill>
              </a:rPr>
              <a:t>perlu</a:t>
            </a:r>
            <a:r>
              <a:rPr lang="en-US" sz="2800" dirty="0" smtClean="0">
                <a:solidFill>
                  <a:srgbClr val="000000"/>
                </a:solidFill>
              </a:rPr>
              <a:t> </a:t>
            </a:r>
            <a:r>
              <a:rPr lang="en-US" sz="2800" dirty="0" err="1" smtClean="0">
                <a:solidFill>
                  <a:srgbClr val="000000"/>
                </a:solidFill>
              </a:rPr>
              <a:t>lagi</a:t>
            </a:r>
            <a:r>
              <a:rPr lang="en-US" sz="2800" dirty="0" smtClean="0">
                <a:solidFill>
                  <a:srgbClr val="000000"/>
                </a:solidFill>
              </a:rPr>
              <a:t> </a:t>
            </a:r>
            <a:r>
              <a:rPr lang="en-US" sz="2800" dirty="0" err="1" smtClean="0">
                <a:solidFill>
                  <a:srgbClr val="000000"/>
                </a:solidFill>
              </a:rPr>
              <a:t>disebutkan</a:t>
            </a:r>
            <a:r>
              <a:rPr lang="en-US" sz="2800" dirty="0" smtClean="0">
                <a:solidFill>
                  <a:srgbClr val="000000"/>
                </a:solidFill>
              </a:rPr>
              <a:t> </a:t>
            </a:r>
            <a:r>
              <a:rPr lang="en-US" sz="2800" dirty="0" err="1" smtClean="0">
                <a:solidFill>
                  <a:srgbClr val="000000"/>
                </a:solidFill>
              </a:rPr>
              <a:t>sumbernya</a:t>
            </a:r>
            <a:r>
              <a:rPr lang="en-US" sz="2800" dirty="0" smtClean="0">
                <a:solidFill>
                  <a:srgbClr val="000000"/>
                </a:solidFill>
              </a:rPr>
              <a:t>;</a:t>
            </a:r>
          </a:p>
          <a:p>
            <a:pPr>
              <a:spcBef>
                <a:spcPts val="600"/>
              </a:spcBef>
              <a:spcAft>
                <a:spcPts val="600"/>
              </a:spcAft>
            </a:pPr>
            <a:r>
              <a:rPr lang="en-US" sz="2800" dirty="0" err="1">
                <a:solidFill>
                  <a:srgbClr val="000000"/>
                </a:solidFill>
              </a:rPr>
              <a:t>b</a:t>
            </a:r>
            <a:r>
              <a:rPr lang="en-US" sz="2800" dirty="0" err="1" smtClean="0">
                <a:solidFill>
                  <a:srgbClr val="000000"/>
                </a:solidFill>
              </a:rPr>
              <a:t>erikan</a:t>
            </a:r>
            <a:r>
              <a:rPr lang="en-US" sz="2800" dirty="0" smtClean="0">
                <a:solidFill>
                  <a:srgbClr val="000000"/>
                </a:solidFill>
              </a:rPr>
              <a:t> </a:t>
            </a:r>
            <a:r>
              <a:rPr lang="en-US" sz="2800" dirty="0" err="1" smtClean="0">
                <a:solidFill>
                  <a:srgbClr val="000000"/>
                </a:solidFill>
              </a:rPr>
              <a:t>detil</a:t>
            </a:r>
            <a:r>
              <a:rPr lang="en-US" sz="2800" dirty="0" smtClean="0">
                <a:solidFill>
                  <a:srgbClr val="000000"/>
                </a:solidFill>
              </a:rPr>
              <a:t> yang </a:t>
            </a:r>
            <a:r>
              <a:rPr lang="en-US" sz="2800" dirty="0" err="1" smtClean="0">
                <a:solidFill>
                  <a:srgbClr val="000000"/>
                </a:solidFill>
              </a:rPr>
              <a:t>cukup</a:t>
            </a:r>
            <a:r>
              <a:rPr lang="en-US" sz="2800" dirty="0" smtClean="0">
                <a:solidFill>
                  <a:srgbClr val="000000"/>
                </a:solidFill>
              </a:rPr>
              <a:t> </a:t>
            </a:r>
            <a:r>
              <a:rPr lang="en-US" sz="2800" dirty="0" err="1" smtClean="0">
                <a:solidFill>
                  <a:srgbClr val="000000"/>
                </a:solidFill>
              </a:rPr>
              <a:t>untuk</a:t>
            </a:r>
            <a:r>
              <a:rPr lang="en-US" sz="2800" dirty="0" smtClean="0">
                <a:solidFill>
                  <a:srgbClr val="000000"/>
                </a:solidFill>
              </a:rPr>
              <a:t> </a:t>
            </a:r>
            <a:r>
              <a:rPr lang="en-US" sz="2800" dirty="0" err="1" smtClean="0">
                <a:solidFill>
                  <a:srgbClr val="000000"/>
                </a:solidFill>
              </a:rPr>
              <a:t>bahan</a:t>
            </a:r>
            <a:r>
              <a:rPr lang="en-US" sz="2800" dirty="0" smtClean="0">
                <a:solidFill>
                  <a:srgbClr val="000000"/>
                </a:solidFill>
              </a:rPr>
              <a:t> </a:t>
            </a:r>
            <a:r>
              <a:rPr lang="en-US" sz="2800" dirty="0" err="1" smtClean="0">
                <a:solidFill>
                  <a:srgbClr val="000000"/>
                </a:solidFill>
              </a:rPr>
              <a:t>kimia</a:t>
            </a:r>
            <a:r>
              <a:rPr lang="en-US" sz="2800" dirty="0" smtClean="0">
                <a:solidFill>
                  <a:srgbClr val="000000"/>
                </a:solidFill>
              </a:rPr>
              <a:t> </a:t>
            </a:r>
            <a:r>
              <a:rPr lang="en-US" sz="2800" i="1" dirty="0" smtClean="0">
                <a:solidFill>
                  <a:srgbClr val="000000"/>
                </a:solidFill>
              </a:rPr>
              <a:t>non-standard</a:t>
            </a:r>
            <a:r>
              <a:rPr lang="en-US" sz="2800" dirty="0" smtClean="0">
                <a:solidFill>
                  <a:srgbClr val="000000"/>
                </a:solidFill>
              </a:rPr>
              <a:t>, </a:t>
            </a:r>
            <a:r>
              <a:rPr lang="en-US" sz="2800" dirty="0" err="1" smtClean="0">
                <a:solidFill>
                  <a:srgbClr val="000000"/>
                </a:solidFill>
              </a:rPr>
              <a:t>berbahaya</a:t>
            </a:r>
            <a:r>
              <a:rPr lang="en-US" sz="2800" dirty="0" smtClean="0">
                <a:solidFill>
                  <a:srgbClr val="000000"/>
                </a:solidFill>
              </a:rPr>
              <a:t> </a:t>
            </a:r>
            <a:r>
              <a:rPr lang="en-US" sz="2800" dirty="0" err="1" smtClean="0">
                <a:solidFill>
                  <a:srgbClr val="000000"/>
                </a:solidFill>
              </a:rPr>
              <a:t>dan</a:t>
            </a:r>
            <a:r>
              <a:rPr lang="en-US" sz="2800" dirty="0" smtClean="0">
                <a:solidFill>
                  <a:srgbClr val="000000"/>
                </a:solidFill>
              </a:rPr>
              <a:t> </a:t>
            </a:r>
            <a:r>
              <a:rPr lang="en-US" sz="2800" dirty="0" err="1" smtClean="0">
                <a:solidFill>
                  <a:srgbClr val="000000"/>
                </a:solidFill>
              </a:rPr>
              <a:t>beresiko</a:t>
            </a:r>
            <a:r>
              <a:rPr lang="en-US" sz="2800" dirty="0" smtClean="0">
                <a:solidFill>
                  <a:srgbClr val="000000"/>
                </a:solidFill>
              </a:rPr>
              <a:t>, </a:t>
            </a:r>
            <a:r>
              <a:rPr lang="en-US" sz="2800" dirty="0" err="1" smtClean="0">
                <a:solidFill>
                  <a:srgbClr val="000000"/>
                </a:solidFill>
              </a:rPr>
              <a:t>peralatan</a:t>
            </a:r>
            <a:r>
              <a:rPr lang="en-US" sz="2800" dirty="0" smtClean="0">
                <a:solidFill>
                  <a:srgbClr val="000000"/>
                </a:solidFill>
              </a:rPr>
              <a:t> </a:t>
            </a:r>
            <a:r>
              <a:rPr lang="en-US" sz="2800" dirty="0" err="1" smtClean="0">
                <a:solidFill>
                  <a:srgbClr val="000000"/>
                </a:solidFill>
              </a:rPr>
              <a:t>analitis</a:t>
            </a:r>
            <a:r>
              <a:rPr lang="en-US" sz="2800" dirty="0" smtClean="0">
                <a:solidFill>
                  <a:srgbClr val="000000"/>
                </a:solidFill>
              </a:rPr>
              <a:t> </a:t>
            </a:r>
            <a:r>
              <a:rPr lang="en-US" sz="2800" dirty="0" err="1" smtClean="0">
                <a:solidFill>
                  <a:srgbClr val="000000"/>
                </a:solidFill>
              </a:rPr>
              <a:t>dan</a:t>
            </a:r>
            <a:r>
              <a:rPr lang="en-US" sz="2800" dirty="0" smtClean="0">
                <a:solidFill>
                  <a:srgbClr val="000000"/>
                </a:solidFill>
              </a:rPr>
              <a:t> </a:t>
            </a:r>
            <a:r>
              <a:rPr lang="en-US" sz="2800" dirty="0" err="1" smtClean="0">
                <a:solidFill>
                  <a:srgbClr val="000000"/>
                </a:solidFill>
              </a:rPr>
              <a:t>laboratorium</a:t>
            </a:r>
            <a:r>
              <a:rPr lang="en-US" sz="2800" dirty="0" smtClean="0">
                <a:solidFill>
                  <a:srgbClr val="000000"/>
                </a:solidFill>
              </a:rPr>
              <a:t> </a:t>
            </a:r>
            <a:r>
              <a:rPr lang="en-US" sz="2800" dirty="0" err="1" smtClean="0">
                <a:solidFill>
                  <a:srgbClr val="000000"/>
                </a:solidFill>
              </a:rPr>
              <a:t>khusus</a:t>
            </a:r>
            <a:r>
              <a:rPr lang="en-US" sz="2800" dirty="0" smtClean="0">
                <a:solidFill>
                  <a:srgbClr val="000000"/>
                </a:solidFill>
              </a:rPr>
              <a:t>;</a:t>
            </a:r>
            <a:endParaRPr lang="en-US" sz="3000" dirty="0" smtClean="0">
              <a:solidFill>
                <a:srgbClr val="000000"/>
              </a:solidFill>
            </a:endParaRPr>
          </a:p>
        </p:txBody>
      </p:sp>
    </p:spTree>
    <p:extLst>
      <p:ext uri="{BB962C8B-B14F-4D97-AF65-F5344CB8AC3E}">
        <p14:creationId xmlns:p14="http://schemas.microsoft.com/office/powerpoint/2010/main" val="126591695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55869"/>
            <a:ext cx="91440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solidFill>
                  <a:srgbClr val="000000"/>
                </a:solidFill>
              </a:rPr>
              <a:t>Metode</a:t>
            </a:r>
            <a:r>
              <a:rPr lang="en-US" dirty="0" smtClean="0">
                <a:solidFill>
                  <a:srgbClr val="000000"/>
                </a:solidFill>
              </a:rPr>
              <a:t>: </a:t>
            </a:r>
            <a:r>
              <a:rPr lang="en-US" dirty="0" err="1" smtClean="0">
                <a:solidFill>
                  <a:srgbClr val="000000"/>
                </a:solidFill>
              </a:rPr>
              <a:t>Riset</a:t>
            </a:r>
            <a:r>
              <a:rPr lang="en-US" dirty="0" smtClean="0">
                <a:solidFill>
                  <a:srgbClr val="000000"/>
                </a:solidFill>
              </a:rPr>
              <a:t> </a:t>
            </a:r>
            <a:r>
              <a:rPr lang="en-US" dirty="0" err="1" smtClean="0">
                <a:solidFill>
                  <a:srgbClr val="000000"/>
                </a:solidFill>
              </a:rPr>
              <a:t>Lapangan</a:t>
            </a:r>
            <a:endParaRPr lang="en-US" baseline="30000" dirty="0">
              <a:solidFill>
                <a:srgbClr val="000000"/>
              </a:solidFill>
            </a:endParaRPr>
          </a:p>
        </p:txBody>
      </p:sp>
      <p:sp>
        <p:nvSpPr>
          <p:cNvPr id="6" name="Rectangle 3"/>
          <p:cNvSpPr txBox="1">
            <a:spLocks noChangeArrowheads="1"/>
          </p:cNvSpPr>
          <p:nvPr/>
        </p:nvSpPr>
        <p:spPr>
          <a:xfrm>
            <a:off x="284504" y="1059626"/>
            <a:ext cx="8800881" cy="515360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300"/>
              </a:spcBef>
              <a:spcAft>
                <a:spcPts val="300"/>
              </a:spcAft>
            </a:pPr>
            <a:r>
              <a:rPr lang="en-US" sz="2800" dirty="0" err="1">
                <a:solidFill>
                  <a:srgbClr val="000000"/>
                </a:solidFill>
              </a:rPr>
              <a:t>untuk</a:t>
            </a:r>
            <a:r>
              <a:rPr lang="en-US" sz="2800" dirty="0">
                <a:solidFill>
                  <a:srgbClr val="000000"/>
                </a:solidFill>
              </a:rPr>
              <a:t> </a:t>
            </a:r>
            <a:r>
              <a:rPr lang="en-US" sz="2800" dirty="0" err="1">
                <a:solidFill>
                  <a:srgbClr val="000000"/>
                </a:solidFill>
              </a:rPr>
              <a:t>jenis</a:t>
            </a:r>
            <a:r>
              <a:rPr lang="en-US" sz="2800" dirty="0">
                <a:solidFill>
                  <a:srgbClr val="000000"/>
                </a:solidFill>
              </a:rPr>
              <a:t> </a:t>
            </a:r>
            <a:r>
              <a:rPr lang="en-US" sz="2800" dirty="0" err="1">
                <a:solidFill>
                  <a:srgbClr val="000000"/>
                </a:solidFill>
              </a:rPr>
              <a:t>penelitian</a:t>
            </a:r>
            <a:r>
              <a:rPr lang="en-US" sz="2800" dirty="0">
                <a:solidFill>
                  <a:srgbClr val="000000"/>
                </a:solidFill>
              </a:rPr>
              <a:t> </a:t>
            </a:r>
            <a:r>
              <a:rPr lang="en-US" sz="2800" dirty="0" err="1">
                <a:solidFill>
                  <a:srgbClr val="000000"/>
                </a:solidFill>
              </a:rPr>
              <a:t>lapangan</a:t>
            </a:r>
            <a:r>
              <a:rPr lang="en-US" sz="2800" dirty="0">
                <a:solidFill>
                  <a:srgbClr val="000000"/>
                </a:solidFill>
              </a:rPr>
              <a:t> (</a:t>
            </a:r>
            <a:r>
              <a:rPr lang="en-US" sz="2800" i="1" dirty="0">
                <a:solidFill>
                  <a:srgbClr val="000000"/>
                </a:solidFill>
              </a:rPr>
              <a:t>field study</a:t>
            </a:r>
            <a:r>
              <a:rPr lang="en-US" sz="2800" dirty="0">
                <a:solidFill>
                  <a:srgbClr val="000000"/>
                </a:solidFill>
              </a:rPr>
              <a:t>) </a:t>
            </a:r>
            <a:r>
              <a:rPr lang="en-US" sz="2800" dirty="0" err="1">
                <a:solidFill>
                  <a:srgbClr val="000000"/>
                </a:solidFill>
              </a:rPr>
              <a:t>maka</a:t>
            </a:r>
            <a:r>
              <a:rPr lang="en-US" sz="2800" dirty="0">
                <a:solidFill>
                  <a:srgbClr val="000000"/>
                </a:solidFill>
              </a:rPr>
              <a:t> </a:t>
            </a:r>
            <a:r>
              <a:rPr lang="en-US" sz="2800" dirty="0" err="1">
                <a:solidFill>
                  <a:srgbClr val="000000"/>
                </a:solidFill>
              </a:rPr>
              <a:t>tempat</a:t>
            </a:r>
            <a:r>
              <a:rPr lang="en-US" sz="2800" dirty="0">
                <a:solidFill>
                  <a:srgbClr val="000000"/>
                </a:solidFill>
              </a:rPr>
              <a:t> </a:t>
            </a:r>
            <a:r>
              <a:rPr lang="en-US" sz="2800" dirty="0" err="1">
                <a:solidFill>
                  <a:srgbClr val="000000"/>
                </a:solidFill>
              </a:rPr>
              <a:t>penelitian</a:t>
            </a:r>
            <a:r>
              <a:rPr lang="en-US" sz="2800" dirty="0">
                <a:solidFill>
                  <a:srgbClr val="000000"/>
                </a:solidFill>
              </a:rPr>
              <a:t> </a:t>
            </a:r>
            <a:r>
              <a:rPr lang="en-US" sz="2800" dirty="0" err="1">
                <a:solidFill>
                  <a:srgbClr val="000000"/>
                </a:solidFill>
              </a:rPr>
              <a:t>perlu</a:t>
            </a:r>
            <a:r>
              <a:rPr lang="en-US" sz="2800" dirty="0">
                <a:solidFill>
                  <a:srgbClr val="000000"/>
                </a:solidFill>
              </a:rPr>
              <a:t> </a:t>
            </a:r>
            <a:r>
              <a:rPr lang="en-US" sz="2800" dirty="0" err="1">
                <a:solidFill>
                  <a:srgbClr val="000000"/>
                </a:solidFill>
              </a:rPr>
              <a:t>disebutkan</a:t>
            </a:r>
            <a:r>
              <a:rPr lang="en-US" sz="2800" dirty="0">
                <a:solidFill>
                  <a:srgbClr val="000000"/>
                </a:solidFill>
              </a:rPr>
              <a:t>, </a:t>
            </a:r>
            <a:r>
              <a:rPr lang="en-US" sz="2800" dirty="0" err="1">
                <a:solidFill>
                  <a:srgbClr val="000000"/>
                </a:solidFill>
              </a:rPr>
              <a:t>berikut</a:t>
            </a:r>
            <a:r>
              <a:rPr lang="en-US" sz="2800" dirty="0">
                <a:solidFill>
                  <a:srgbClr val="000000"/>
                </a:solidFill>
              </a:rPr>
              <a:t> </a:t>
            </a:r>
            <a:r>
              <a:rPr lang="en-US" sz="2800" dirty="0" err="1">
                <a:solidFill>
                  <a:srgbClr val="000000"/>
                </a:solidFill>
              </a:rPr>
              <a:t>deskripsi</a:t>
            </a:r>
            <a:r>
              <a:rPr lang="en-US" sz="2800" dirty="0">
                <a:solidFill>
                  <a:srgbClr val="000000"/>
                </a:solidFill>
              </a:rPr>
              <a:t> </a:t>
            </a:r>
            <a:r>
              <a:rPr lang="en-US" sz="2800" dirty="0" err="1">
                <a:solidFill>
                  <a:srgbClr val="000000"/>
                </a:solidFill>
              </a:rPr>
              <a:t>fisik</a:t>
            </a:r>
            <a:r>
              <a:rPr lang="en-US" sz="2800" dirty="0">
                <a:solidFill>
                  <a:srgbClr val="000000"/>
                </a:solidFill>
              </a:rPr>
              <a:t> </a:t>
            </a:r>
            <a:r>
              <a:rPr lang="en-US" sz="2800" dirty="0" err="1">
                <a:solidFill>
                  <a:srgbClr val="000000"/>
                </a:solidFill>
              </a:rPr>
              <a:t>dan</a:t>
            </a:r>
            <a:r>
              <a:rPr lang="en-US" sz="2800" dirty="0">
                <a:solidFill>
                  <a:srgbClr val="000000"/>
                </a:solidFill>
              </a:rPr>
              <a:t> </a:t>
            </a:r>
            <a:r>
              <a:rPr lang="en-US" sz="2800" dirty="0" err="1">
                <a:solidFill>
                  <a:srgbClr val="000000"/>
                </a:solidFill>
              </a:rPr>
              <a:t>biologi</a:t>
            </a:r>
            <a:r>
              <a:rPr lang="en-US" sz="2800" dirty="0">
                <a:solidFill>
                  <a:srgbClr val="000000"/>
                </a:solidFill>
              </a:rPr>
              <a:t> </a:t>
            </a:r>
            <a:r>
              <a:rPr lang="en-US" sz="2800" dirty="0" err="1">
                <a:solidFill>
                  <a:srgbClr val="000000"/>
                </a:solidFill>
              </a:rPr>
              <a:t>serta</a:t>
            </a:r>
            <a:r>
              <a:rPr lang="en-US" sz="2800" dirty="0">
                <a:solidFill>
                  <a:srgbClr val="000000"/>
                </a:solidFill>
              </a:rPr>
              <a:t> </a:t>
            </a:r>
            <a:r>
              <a:rPr lang="en-US" sz="2800" dirty="0" err="1">
                <a:solidFill>
                  <a:srgbClr val="000000"/>
                </a:solidFill>
              </a:rPr>
              <a:t>lokasinya</a:t>
            </a:r>
            <a:r>
              <a:rPr lang="en-US" sz="2800" dirty="0" smtClean="0">
                <a:solidFill>
                  <a:srgbClr val="000000"/>
                </a:solidFill>
              </a:rPr>
              <a:t>;</a:t>
            </a:r>
            <a:endParaRPr lang="en-US" sz="2800" baseline="30000" dirty="0">
              <a:solidFill>
                <a:srgbClr val="000000"/>
              </a:solidFill>
            </a:endParaRPr>
          </a:p>
          <a:p>
            <a:pPr>
              <a:spcBef>
                <a:spcPts val="300"/>
              </a:spcBef>
              <a:spcAft>
                <a:spcPts val="300"/>
              </a:spcAft>
            </a:pPr>
            <a:r>
              <a:rPr lang="en-US" sz="2800" dirty="0" err="1">
                <a:solidFill>
                  <a:srgbClr val="000000"/>
                </a:solidFill>
              </a:rPr>
              <a:t>posisi</a:t>
            </a:r>
            <a:r>
              <a:rPr lang="en-US" sz="2800" dirty="0">
                <a:solidFill>
                  <a:srgbClr val="000000"/>
                </a:solidFill>
              </a:rPr>
              <a:t> </a:t>
            </a:r>
            <a:r>
              <a:rPr lang="en-US" sz="2800" dirty="0" err="1">
                <a:solidFill>
                  <a:srgbClr val="000000"/>
                </a:solidFill>
              </a:rPr>
              <a:t>koordinat</a:t>
            </a:r>
            <a:r>
              <a:rPr lang="en-US" sz="2800" dirty="0">
                <a:solidFill>
                  <a:srgbClr val="000000"/>
                </a:solidFill>
              </a:rPr>
              <a:t> (</a:t>
            </a:r>
            <a:r>
              <a:rPr lang="en-US" sz="2800" dirty="0" err="1">
                <a:solidFill>
                  <a:srgbClr val="000000"/>
                </a:solidFill>
              </a:rPr>
              <a:t>lintang</a:t>
            </a:r>
            <a:r>
              <a:rPr lang="en-US" sz="2800" dirty="0">
                <a:solidFill>
                  <a:srgbClr val="000000"/>
                </a:solidFill>
              </a:rPr>
              <a:t> </a:t>
            </a:r>
            <a:r>
              <a:rPr lang="en-US" sz="2800" dirty="0" err="1">
                <a:solidFill>
                  <a:srgbClr val="000000"/>
                </a:solidFill>
              </a:rPr>
              <a:t>dan</a:t>
            </a:r>
            <a:r>
              <a:rPr lang="en-US" sz="2800" dirty="0">
                <a:solidFill>
                  <a:srgbClr val="000000"/>
                </a:solidFill>
              </a:rPr>
              <a:t> </a:t>
            </a:r>
            <a:r>
              <a:rPr lang="en-US" sz="2800" dirty="0" err="1">
                <a:solidFill>
                  <a:srgbClr val="000000"/>
                </a:solidFill>
              </a:rPr>
              <a:t>bujurnya</a:t>
            </a:r>
            <a:r>
              <a:rPr lang="en-US" sz="2800" dirty="0">
                <a:solidFill>
                  <a:srgbClr val="000000"/>
                </a:solidFill>
              </a:rPr>
              <a:t>) </a:t>
            </a:r>
            <a:r>
              <a:rPr lang="en-US" sz="2800" dirty="0" err="1">
                <a:solidFill>
                  <a:srgbClr val="000000"/>
                </a:solidFill>
              </a:rPr>
              <a:t>dan</a:t>
            </a:r>
            <a:r>
              <a:rPr lang="en-US" sz="2800" dirty="0">
                <a:solidFill>
                  <a:srgbClr val="000000"/>
                </a:solidFill>
              </a:rPr>
              <a:t> </a:t>
            </a:r>
            <a:r>
              <a:rPr lang="en-US" sz="2800" dirty="0" err="1">
                <a:solidFill>
                  <a:srgbClr val="000000"/>
                </a:solidFill>
              </a:rPr>
              <a:t>peta</a:t>
            </a:r>
            <a:r>
              <a:rPr lang="en-US" sz="2800" dirty="0">
                <a:solidFill>
                  <a:srgbClr val="000000"/>
                </a:solidFill>
              </a:rPr>
              <a:t> </a:t>
            </a:r>
            <a:r>
              <a:rPr lang="en-US" sz="2800" dirty="0" err="1">
                <a:solidFill>
                  <a:srgbClr val="000000"/>
                </a:solidFill>
              </a:rPr>
              <a:t>dari</a:t>
            </a:r>
            <a:r>
              <a:rPr lang="en-US" sz="2800" dirty="0">
                <a:solidFill>
                  <a:srgbClr val="000000"/>
                </a:solidFill>
              </a:rPr>
              <a:t> </a:t>
            </a:r>
            <a:r>
              <a:rPr lang="en-US" sz="2800" dirty="0" err="1">
                <a:solidFill>
                  <a:srgbClr val="000000"/>
                </a:solidFill>
              </a:rPr>
              <a:t>lokasi</a:t>
            </a:r>
            <a:r>
              <a:rPr lang="en-US" sz="2800" dirty="0">
                <a:solidFill>
                  <a:srgbClr val="000000"/>
                </a:solidFill>
              </a:rPr>
              <a:t> </a:t>
            </a:r>
            <a:r>
              <a:rPr lang="en-US" sz="2800" dirty="0" err="1">
                <a:solidFill>
                  <a:srgbClr val="000000"/>
                </a:solidFill>
              </a:rPr>
              <a:t>penelitian</a:t>
            </a:r>
            <a:r>
              <a:rPr lang="en-US" sz="2800" dirty="0">
                <a:solidFill>
                  <a:srgbClr val="000000"/>
                </a:solidFill>
              </a:rPr>
              <a:t> </a:t>
            </a:r>
            <a:r>
              <a:rPr lang="en-US" sz="2800" dirty="0" err="1">
                <a:solidFill>
                  <a:srgbClr val="000000"/>
                </a:solidFill>
              </a:rPr>
              <a:t>perlu</a:t>
            </a:r>
            <a:r>
              <a:rPr lang="en-US" sz="2800" dirty="0">
                <a:solidFill>
                  <a:srgbClr val="000000"/>
                </a:solidFill>
              </a:rPr>
              <a:t> </a:t>
            </a:r>
            <a:r>
              <a:rPr lang="en-US" sz="2800" dirty="0" err="1">
                <a:solidFill>
                  <a:srgbClr val="000000"/>
                </a:solidFill>
              </a:rPr>
              <a:t>diberikan</a:t>
            </a:r>
            <a:r>
              <a:rPr lang="en-US" sz="2800" dirty="0">
                <a:solidFill>
                  <a:srgbClr val="000000"/>
                </a:solidFill>
              </a:rPr>
              <a:t> </a:t>
            </a:r>
            <a:r>
              <a:rPr lang="en-US" sz="2800" dirty="0" err="1">
                <a:solidFill>
                  <a:srgbClr val="000000"/>
                </a:solidFill>
              </a:rPr>
              <a:t>jika</a:t>
            </a:r>
            <a:r>
              <a:rPr lang="en-US" sz="2800" dirty="0">
                <a:solidFill>
                  <a:srgbClr val="000000"/>
                </a:solidFill>
              </a:rPr>
              <a:t> </a:t>
            </a:r>
            <a:r>
              <a:rPr lang="en-US" sz="2800" dirty="0" err="1">
                <a:solidFill>
                  <a:srgbClr val="000000"/>
                </a:solidFill>
              </a:rPr>
              <a:t>diperlukan</a:t>
            </a:r>
            <a:r>
              <a:rPr lang="en-US" sz="2800" dirty="0">
                <a:solidFill>
                  <a:srgbClr val="000000"/>
                </a:solidFill>
              </a:rPr>
              <a:t>. </a:t>
            </a:r>
            <a:r>
              <a:rPr lang="en-US" sz="2800" dirty="0" err="1">
                <a:solidFill>
                  <a:srgbClr val="000000"/>
                </a:solidFill>
              </a:rPr>
              <a:t>Beberapa</a:t>
            </a:r>
            <a:r>
              <a:rPr lang="en-US" sz="2800" dirty="0">
                <a:solidFill>
                  <a:srgbClr val="000000"/>
                </a:solidFill>
              </a:rPr>
              <a:t> </a:t>
            </a:r>
            <a:r>
              <a:rPr lang="en-US" sz="2800" dirty="0" err="1">
                <a:solidFill>
                  <a:srgbClr val="000000"/>
                </a:solidFill>
              </a:rPr>
              <a:t>penelitian</a:t>
            </a:r>
            <a:r>
              <a:rPr lang="en-US" sz="2800" dirty="0">
                <a:solidFill>
                  <a:srgbClr val="000000"/>
                </a:solidFill>
              </a:rPr>
              <a:t> </a:t>
            </a:r>
            <a:r>
              <a:rPr lang="en-US" sz="2800" dirty="0" err="1">
                <a:solidFill>
                  <a:srgbClr val="000000"/>
                </a:solidFill>
              </a:rPr>
              <a:t>perlu</a:t>
            </a:r>
            <a:r>
              <a:rPr lang="en-US" sz="2800" dirty="0">
                <a:solidFill>
                  <a:srgbClr val="000000"/>
                </a:solidFill>
              </a:rPr>
              <a:t> </a:t>
            </a:r>
            <a:r>
              <a:rPr lang="en-US" sz="2800" dirty="0" err="1">
                <a:solidFill>
                  <a:srgbClr val="000000"/>
                </a:solidFill>
              </a:rPr>
              <a:t>dilengkapi</a:t>
            </a:r>
            <a:r>
              <a:rPr lang="en-US" sz="2800" dirty="0">
                <a:solidFill>
                  <a:srgbClr val="000000"/>
                </a:solidFill>
              </a:rPr>
              <a:t> </a:t>
            </a:r>
            <a:r>
              <a:rPr lang="en-US" sz="2800" dirty="0" err="1">
                <a:solidFill>
                  <a:srgbClr val="000000"/>
                </a:solidFill>
              </a:rPr>
              <a:t>tanggal</a:t>
            </a:r>
            <a:r>
              <a:rPr lang="en-US" sz="2800" dirty="0">
                <a:solidFill>
                  <a:srgbClr val="000000"/>
                </a:solidFill>
              </a:rPr>
              <a:t> </a:t>
            </a:r>
            <a:r>
              <a:rPr lang="en-US" sz="2800" dirty="0" err="1">
                <a:solidFill>
                  <a:srgbClr val="000000"/>
                </a:solidFill>
              </a:rPr>
              <a:t>dan</a:t>
            </a:r>
            <a:r>
              <a:rPr lang="en-US" sz="2800" dirty="0">
                <a:solidFill>
                  <a:srgbClr val="000000"/>
                </a:solidFill>
              </a:rPr>
              <a:t> </a:t>
            </a:r>
            <a:r>
              <a:rPr lang="en-US" sz="2800" dirty="0" err="1">
                <a:solidFill>
                  <a:srgbClr val="000000"/>
                </a:solidFill>
              </a:rPr>
              <a:t>waktu</a:t>
            </a:r>
            <a:r>
              <a:rPr lang="en-US" sz="2800" dirty="0">
                <a:solidFill>
                  <a:srgbClr val="000000"/>
                </a:solidFill>
              </a:rPr>
              <a:t> </a:t>
            </a:r>
            <a:r>
              <a:rPr lang="en-US" sz="2800" dirty="0" err="1">
                <a:solidFill>
                  <a:srgbClr val="000000"/>
                </a:solidFill>
              </a:rPr>
              <a:t>dilakukannya</a:t>
            </a:r>
            <a:r>
              <a:rPr lang="en-US" sz="2800" dirty="0">
                <a:solidFill>
                  <a:srgbClr val="000000"/>
                </a:solidFill>
              </a:rPr>
              <a:t> </a:t>
            </a:r>
            <a:r>
              <a:rPr lang="en-US" sz="2800" dirty="0" err="1">
                <a:solidFill>
                  <a:srgbClr val="000000"/>
                </a:solidFill>
              </a:rPr>
              <a:t>studi</a:t>
            </a:r>
            <a:r>
              <a:rPr lang="en-US" sz="2800" dirty="0" smtClean="0">
                <a:solidFill>
                  <a:srgbClr val="000000"/>
                </a:solidFill>
              </a:rPr>
              <a:t>;</a:t>
            </a:r>
          </a:p>
          <a:p>
            <a:pPr>
              <a:spcBef>
                <a:spcPts val="300"/>
              </a:spcBef>
              <a:spcAft>
                <a:spcPts val="300"/>
              </a:spcAft>
            </a:pPr>
            <a:r>
              <a:rPr lang="en-US" sz="2800" dirty="0" err="1">
                <a:solidFill>
                  <a:srgbClr val="000000"/>
                </a:solidFill>
              </a:rPr>
              <a:t>penelitian</a:t>
            </a:r>
            <a:r>
              <a:rPr lang="en-US" sz="2800" dirty="0">
                <a:solidFill>
                  <a:srgbClr val="000000"/>
                </a:solidFill>
              </a:rPr>
              <a:t> </a:t>
            </a:r>
            <a:r>
              <a:rPr lang="en-US" sz="2800" dirty="0" err="1">
                <a:solidFill>
                  <a:srgbClr val="000000"/>
                </a:solidFill>
              </a:rPr>
              <a:t>tentang</a:t>
            </a:r>
            <a:r>
              <a:rPr lang="en-US" sz="2800" dirty="0">
                <a:solidFill>
                  <a:srgbClr val="000000"/>
                </a:solidFill>
              </a:rPr>
              <a:t> </a:t>
            </a:r>
            <a:r>
              <a:rPr lang="en-US" sz="2800" dirty="0" err="1">
                <a:solidFill>
                  <a:srgbClr val="000000"/>
                </a:solidFill>
              </a:rPr>
              <a:t>epidemiologi</a:t>
            </a:r>
            <a:r>
              <a:rPr lang="en-US" sz="2800" dirty="0">
                <a:solidFill>
                  <a:srgbClr val="000000"/>
                </a:solidFill>
              </a:rPr>
              <a:t> </a:t>
            </a:r>
            <a:r>
              <a:rPr lang="en-US" sz="2800" dirty="0" err="1">
                <a:solidFill>
                  <a:srgbClr val="000000"/>
                </a:solidFill>
              </a:rPr>
              <a:t>atau</a:t>
            </a:r>
            <a:r>
              <a:rPr lang="en-US" sz="2800" dirty="0">
                <a:solidFill>
                  <a:srgbClr val="000000"/>
                </a:solidFill>
              </a:rPr>
              <a:t> </a:t>
            </a:r>
            <a:r>
              <a:rPr lang="en-US" sz="2800" dirty="0" err="1">
                <a:solidFill>
                  <a:srgbClr val="000000"/>
                </a:solidFill>
              </a:rPr>
              <a:t>masalah</a:t>
            </a:r>
            <a:r>
              <a:rPr lang="en-US" sz="2800" dirty="0">
                <a:solidFill>
                  <a:srgbClr val="000000"/>
                </a:solidFill>
              </a:rPr>
              <a:t> </a:t>
            </a:r>
            <a:r>
              <a:rPr lang="en-US" sz="2800" dirty="0" err="1">
                <a:solidFill>
                  <a:srgbClr val="000000"/>
                </a:solidFill>
              </a:rPr>
              <a:t>lingkungan</a:t>
            </a:r>
            <a:r>
              <a:rPr lang="en-US" sz="2800" dirty="0">
                <a:solidFill>
                  <a:srgbClr val="000000"/>
                </a:solidFill>
              </a:rPr>
              <a:t>, </a:t>
            </a:r>
            <a:r>
              <a:rPr lang="en-US" sz="2800" dirty="0" err="1">
                <a:solidFill>
                  <a:srgbClr val="000000"/>
                </a:solidFill>
              </a:rPr>
              <a:t>perlu</a:t>
            </a:r>
            <a:r>
              <a:rPr lang="en-US" sz="2800" dirty="0">
                <a:solidFill>
                  <a:srgbClr val="000000"/>
                </a:solidFill>
              </a:rPr>
              <a:t> </a:t>
            </a:r>
            <a:r>
              <a:rPr lang="en-US" sz="2800" dirty="0" err="1">
                <a:solidFill>
                  <a:srgbClr val="000000"/>
                </a:solidFill>
              </a:rPr>
              <a:t>diberikan</a:t>
            </a:r>
            <a:r>
              <a:rPr lang="en-US" sz="2800" dirty="0">
                <a:solidFill>
                  <a:srgbClr val="000000"/>
                </a:solidFill>
              </a:rPr>
              <a:t> </a:t>
            </a:r>
            <a:r>
              <a:rPr lang="en-US" sz="2800" dirty="0" err="1">
                <a:solidFill>
                  <a:srgbClr val="000000"/>
                </a:solidFill>
              </a:rPr>
              <a:t>beberapa</a:t>
            </a:r>
            <a:r>
              <a:rPr lang="en-US" sz="2800" dirty="0">
                <a:solidFill>
                  <a:srgbClr val="000000"/>
                </a:solidFill>
              </a:rPr>
              <a:t> </a:t>
            </a:r>
            <a:r>
              <a:rPr lang="en-US" sz="2800" dirty="0" err="1">
                <a:solidFill>
                  <a:srgbClr val="000000"/>
                </a:solidFill>
              </a:rPr>
              <a:t>informasi</a:t>
            </a:r>
            <a:r>
              <a:rPr lang="en-US" sz="2800" dirty="0">
                <a:solidFill>
                  <a:srgbClr val="000000"/>
                </a:solidFill>
              </a:rPr>
              <a:t> </a:t>
            </a:r>
            <a:r>
              <a:rPr lang="en-US" sz="2800" dirty="0" err="1">
                <a:solidFill>
                  <a:srgbClr val="000000"/>
                </a:solidFill>
              </a:rPr>
              <a:t>tentang</a:t>
            </a:r>
            <a:r>
              <a:rPr lang="en-US" sz="2800" dirty="0">
                <a:solidFill>
                  <a:srgbClr val="000000"/>
                </a:solidFill>
              </a:rPr>
              <a:t> </a:t>
            </a:r>
            <a:r>
              <a:rPr lang="en-US" sz="2800" dirty="0" err="1">
                <a:solidFill>
                  <a:srgbClr val="000000"/>
                </a:solidFill>
              </a:rPr>
              <a:t>lokasi</a:t>
            </a:r>
            <a:r>
              <a:rPr lang="en-US" sz="2800" dirty="0">
                <a:solidFill>
                  <a:srgbClr val="000000"/>
                </a:solidFill>
              </a:rPr>
              <a:t> </a:t>
            </a:r>
            <a:r>
              <a:rPr lang="en-US" sz="2800" dirty="0" err="1">
                <a:solidFill>
                  <a:srgbClr val="000000"/>
                </a:solidFill>
              </a:rPr>
              <a:t>namun</a:t>
            </a:r>
            <a:r>
              <a:rPr lang="en-US" sz="2800" dirty="0">
                <a:solidFill>
                  <a:srgbClr val="000000"/>
                </a:solidFill>
              </a:rPr>
              <a:t> </a:t>
            </a:r>
            <a:r>
              <a:rPr lang="en-US" sz="2800" dirty="0" err="1">
                <a:solidFill>
                  <a:srgbClr val="000000"/>
                </a:solidFill>
              </a:rPr>
              <a:t>diterapkan</a:t>
            </a:r>
            <a:r>
              <a:rPr lang="en-US" sz="2800" dirty="0">
                <a:solidFill>
                  <a:srgbClr val="000000"/>
                </a:solidFill>
              </a:rPr>
              <a:t> </a:t>
            </a:r>
            <a:r>
              <a:rPr lang="en-US" sz="2800" dirty="0" err="1">
                <a:solidFill>
                  <a:srgbClr val="000000"/>
                </a:solidFill>
              </a:rPr>
              <a:t>prinsip</a:t>
            </a:r>
            <a:r>
              <a:rPr lang="en-US" sz="2800" dirty="0">
                <a:solidFill>
                  <a:srgbClr val="000000"/>
                </a:solidFill>
              </a:rPr>
              <a:t> </a:t>
            </a:r>
            <a:r>
              <a:rPr lang="en-US" sz="2800" dirty="0" err="1">
                <a:solidFill>
                  <a:srgbClr val="000000"/>
                </a:solidFill>
              </a:rPr>
              <a:t>kehati-hatian</a:t>
            </a:r>
            <a:r>
              <a:rPr lang="en-US" sz="2800" dirty="0">
                <a:solidFill>
                  <a:srgbClr val="000000"/>
                </a:solidFill>
              </a:rPr>
              <a:t> </a:t>
            </a:r>
            <a:r>
              <a:rPr lang="en-US" sz="2800" dirty="0" err="1">
                <a:solidFill>
                  <a:srgbClr val="000000"/>
                </a:solidFill>
              </a:rPr>
              <a:t>dalam</a:t>
            </a:r>
            <a:r>
              <a:rPr lang="en-US" sz="2800" dirty="0">
                <a:solidFill>
                  <a:srgbClr val="000000"/>
                </a:solidFill>
              </a:rPr>
              <a:t> </a:t>
            </a:r>
            <a:r>
              <a:rPr lang="en-US" sz="2800" dirty="0" err="1">
                <a:solidFill>
                  <a:srgbClr val="000000"/>
                </a:solidFill>
              </a:rPr>
              <a:t>menuliskannya</a:t>
            </a:r>
            <a:r>
              <a:rPr lang="en-US" sz="2800" dirty="0">
                <a:solidFill>
                  <a:srgbClr val="000000"/>
                </a:solidFill>
              </a:rPr>
              <a:t> </a:t>
            </a:r>
            <a:r>
              <a:rPr lang="en-US" sz="2800" dirty="0" err="1">
                <a:solidFill>
                  <a:srgbClr val="000000"/>
                </a:solidFill>
              </a:rPr>
              <a:t>terkait</a:t>
            </a:r>
            <a:r>
              <a:rPr lang="en-US" sz="2800" dirty="0">
                <a:solidFill>
                  <a:srgbClr val="000000"/>
                </a:solidFill>
              </a:rPr>
              <a:t> </a:t>
            </a:r>
            <a:r>
              <a:rPr lang="en-US" sz="2800" dirty="0" err="1">
                <a:solidFill>
                  <a:srgbClr val="000000"/>
                </a:solidFill>
              </a:rPr>
              <a:t>konsekuensi</a:t>
            </a:r>
            <a:r>
              <a:rPr lang="en-US" sz="2800" dirty="0">
                <a:solidFill>
                  <a:srgbClr val="000000"/>
                </a:solidFill>
              </a:rPr>
              <a:t> yang </a:t>
            </a:r>
            <a:r>
              <a:rPr lang="en-US" sz="2800" dirty="0" err="1" smtClean="0">
                <a:solidFill>
                  <a:srgbClr val="000000"/>
                </a:solidFill>
              </a:rPr>
              <a:t>ditimbulkan</a:t>
            </a:r>
            <a:r>
              <a:rPr lang="en-US" sz="2800" dirty="0" smtClean="0">
                <a:solidFill>
                  <a:srgbClr val="000000"/>
                </a:solidFill>
              </a:rPr>
              <a:t>.</a:t>
            </a:r>
            <a:endParaRPr lang="en-US" sz="3000" dirty="0" smtClean="0">
              <a:solidFill>
                <a:srgbClr val="000000"/>
              </a:solidFill>
            </a:endParaRPr>
          </a:p>
        </p:txBody>
      </p:sp>
    </p:spTree>
    <p:extLst>
      <p:ext uri="{BB962C8B-B14F-4D97-AF65-F5344CB8AC3E}">
        <p14:creationId xmlns:p14="http://schemas.microsoft.com/office/powerpoint/2010/main" val="33567882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55869"/>
            <a:ext cx="91440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err="1" smtClean="0">
                <a:solidFill>
                  <a:srgbClr val="000000"/>
                </a:solidFill>
              </a:rPr>
              <a:t>Metode</a:t>
            </a:r>
            <a:r>
              <a:rPr lang="en-US" dirty="0" smtClean="0">
                <a:solidFill>
                  <a:srgbClr val="000000"/>
                </a:solidFill>
              </a:rPr>
              <a:t>: </a:t>
            </a:r>
            <a:r>
              <a:rPr lang="en-US" dirty="0" err="1" smtClean="0">
                <a:solidFill>
                  <a:srgbClr val="000000"/>
                </a:solidFill>
              </a:rPr>
              <a:t>Riset</a:t>
            </a:r>
            <a:r>
              <a:rPr lang="en-US" dirty="0" smtClean="0">
                <a:solidFill>
                  <a:srgbClr val="000000"/>
                </a:solidFill>
              </a:rPr>
              <a:t> Lab &amp; </a:t>
            </a:r>
            <a:r>
              <a:rPr lang="en-US" dirty="0" err="1" smtClean="0">
                <a:solidFill>
                  <a:srgbClr val="000000"/>
                </a:solidFill>
              </a:rPr>
              <a:t>Lapangan</a:t>
            </a:r>
            <a:endParaRPr lang="en-US" baseline="30000" dirty="0">
              <a:solidFill>
                <a:srgbClr val="000000"/>
              </a:solidFill>
            </a:endParaRPr>
          </a:p>
        </p:txBody>
      </p:sp>
      <p:sp>
        <p:nvSpPr>
          <p:cNvPr id="6" name="Rectangle 3"/>
          <p:cNvSpPr txBox="1">
            <a:spLocks noChangeArrowheads="1"/>
          </p:cNvSpPr>
          <p:nvPr/>
        </p:nvSpPr>
        <p:spPr>
          <a:xfrm>
            <a:off x="284504" y="1059626"/>
            <a:ext cx="8800881" cy="560842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spcAft>
                <a:spcPts val="600"/>
              </a:spcAft>
            </a:pPr>
            <a:r>
              <a:rPr lang="en-US" sz="2600" dirty="0" err="1">
                <a:solidFill>
                  <a:srgbClr val="000000"/>
                </a:solidFill>
              </a:rPr>
              <a:t>Jika</a:t>
            </a:r>
            <a:r>
              <a:rPr lang="en-US" sz="2600" dirty="0">
                <a:solidFill>
                  <a:srgbClr val="000000"/>
                </a:solidFill>
              </a:rPr>
              <a:t> </a:t>
            </a:r>
            <a:r>
              <a:rPr lang="en-US" sz="2600" dirty="0" err="1">
                <a:solidFill>
                  <a:srgbClr val="000000"/>
                </a:solidFill>
              </a:rPr>
              <a:t>institusi</a:t>
            </a:r>
            <a:r>
              <a:rPr lang="en-US" sz="2600" dirty="0">
                <a:solidFill>
                  <a:srgbClr val="000000"/>
                </a:solidFill>
              </a:rPr>
              <a:t> </a:t>
            </a:r>
            <a:r>
              <a:rPr lang="en-US" sz="2600" dirty="0" err="1">
                <a:solidFill>
                  <a:srgbClr val="000000"/>
                </a:solidFill>
              </a:rPr>
              <a:t>Anda</a:t>
            </a:r>
            <a:r>
              <a:rPr lang="en-US" sz="2600" dirty="0">
                <a:solidFill>
                  <a:srgbClr val="000000"/>
                </a:solidFill>
              </a:rPr>
              <a:t> </a:t>
            </a:r>
            <a:r>
              <a:rPr lang="en-US" sz="2600" dirty="0" err="1">
                <a:solidFill>
                  <a:srgbClr val="000000"/>
                </a:solidFill>
              </a:rPr>
              <a:t>tidak</a:t>
            </a:r>
            <a:r>
              <a:rPr lang="en-US" sz="2600" dirty="0">
                <a:solidFill>
                  <a:srgbClr val="000000"/>
                </a:solidFill>
              </a:rPr>
              <a:t> </a:t>
            </a:r>
            <a:r>
              <a:rPr lang="en-US" sz="2600" dirty="0" err="1">
                <a:solidFill>
                  <a:srgbClr val="000000"/>
                </a:solidFill>
              </a:rPr>
              <a:t>mempunyai</a:t>
            </a:r>
            <a:r>
              <a:rPr lang="en-US" sz="2600" dirty="0">
                <a:solidFill>
                  <a:srgbClr val="000000"/>
                </a:solidFill>
              </a:rPr>
              <a:t> </a:t>
            </a:r>
            <a:r>
              <a:rPr lang="en-US" sz="2600" dirty="0" err="1">
                <a:solidFill>
                  <a:srgbClr val="000000"/>
                </a:solidFill>
              </a:rPr>
              <a:t>komisi</a:t>
            </a:r>
            <a:r>
              <a:rPr lang="en-US" sz="2600" dirty="0">
                <a:solidFill>
                  <a:srgbClr val="000000"/>
                </a:solidFill>
              </a:rPr>
              <a:t> </a:t>
            </a:r>
            <a:r>
              <a:rPr lang="en-US" sz="2600" dirty="0" err="1">
                <a:solidFill>
                  <a:srgbClr val="000000"/>
                </a:solidFill>
              </a:rPr>
              <a:t>etik</a:t>
            </a:r>
            <a:r>
              <a:rPr lang="en-US" sz="2600" dirty="0">
                <a:solidFill>
                  <a:srgbClr val="000000"/>
                </a:solidFill>
              </a:rPr>
              <a:t>, </a:t>
            </a:r>
            <a:r>
              <a:rPr lang="en-US" sz="2600" dirty="0" err="1">
                <a:solidFill>
                  <a:srgbClr val="000000"/>
                </a:solidFill>
              </a:rPr>
              <a:t>ikuti</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rujuk</a:t>
            </a:r>
            <a:r>
              <a:rPr lang="en-US" sz="2600" dirty="0">
                <a:solidFill>
                  <a:srgbClr val="000000"/>
                </a:solidFill>
              </a:rPr>
              <a:t> </a:t>
            </a:r>
            <a:r>
              <a:rPr lang="en-US" sz="2600" dirty="0" err="1">
                <a:solidFill>
                  <a:srgbClr val="000000"/>
                </a:solidFill>
              </a:rPr>
              <a:t>petunjuk</a:t>
            </a:r>
            <a:r>
              <a:rPr lang="en-US" sz="2600" dirty="0">
                <a:solidFill>
                  <a:srgbClr val="000000"/>
                </a:solidFill>
              </a:rPr>
              <a:t> World Medical Association’s “Helsinki Declaration” http://</a:t>
            </a:r>
            <a:r>
              <a:rPr lang="en-US" sz="2600" dirty="0" err="1">
                <a:solidFill>
                  <a:srgbClr val="000000"/>
                </a:solidFill>
              </a:rPr>
              <a:t>www.wma.net</a:t>
            </a:r>
            <a:r>
              <a:rPr lang="en-US" sz="2600" dirty="0">
                <a:solidFill>
                  <a:srgbClr val="000000"/>
                </a:solidFill>
              </a:rPr>
              <a:t>/e/policy/b3.htm.</a:t>
            </a:r>
          </a:p>
          <a:p>
            <a:pPr>
              <a:spcBef>
                <a:spcPts val="300"/>
              </a:spcBef>
              <a:spcAft>
                <a:spcPts val="300"/>
              </a:spcAft>
            </a:pPr>
            <a:r>
              <a:rPr lang="en-US" sz="2600" dirty="0" err="1">
                <a:solidFill>
                  <a:srgbClr val="000000"/>
                </a:solidFill>
              </a:rPr>
              <a:t>kebanyakan</a:t>
            </a:r>
            <a:r>
              <a:rPr lang="en-US" sz="2600" dirty="0">
                <a:solidFill>
                  <a:srgbClr val="000000"/>
                </a:solidFill>
              </a:rPr>
              <a:t> </a:t>
            </a:r>
            <a:r>
              <a:rPr lang="en-US" sz="2600" dirty="0" err="1">
                <a:solidFill>
                  <a:srgbClr val="000000"/>
                </a:solidFill>
              </a:rPr>
              <a:t>jurnal</a:t>
            </a:r>
            <a:r>
              <a:rPr lang="en-US" sz="2600" dirty="0">
                <a:solidFill>
                  <a:srgbClr val="000000"/>
                </a:solidFill>
              </a:rPr>
              <a:t> </a:t>
            </a:r>
            <a:r>
              <a:rPr lang="en-US" sz="2600" dirty="0" err="1">
                <a:solidFill>
                  <a:srgbClr val="000000"/>
                </a:solidFill>
              </a:rPr>
              <a:t>menetapkan</a:t>
            </a:r>
            <a:r>
              <a:rPr lang="en-US" sz="2600" dirty="0">
                <a:solidFill>
                  <a:srgbClr val="000000"/>
                </a:solidFill>
              </a:rPr>
              <a:t> </a:t>
            </a:r>
            <a:r>
              <a:rPr lang="en-US" sz="2600" dirty="0" err="1">
                <a:solidFill>
                  <a:srgbClr val="000000"/>
                </a:solidFill>
              </a:rPr>
              <a:t>sistem</a:t>
            </a:r>
            <a:r>
              <a:rPr lang="en-US" sz="2600" dirty="0">
                <a:solidFill>
                  <a:srgbClr val="000000"/>
                </a:solidFill>
              </a:rPr>
              <a:t> </a:t>
            </a:r>
            <a:r>
              <a:rPr lang="en-US" sz="2600" dirty="0" err="1">
                <a:solidFill>
                  <a:srgbClr val="000000"/>
                </a:solidFill>
              </a:rPr>
              <a:t>ukuran</a:t>
            </a:r>
            <a:r>
              <a:rPr lang="en-US" sz="2600" dirty="0">
                <a:solidFill>
                  <a:srgbClr val="000000"/>
                </a:solidFill>
              </a:rPr>
              <a:t> SI (</a:t>
            </a:r>
            <a:r>
              <a:rPr lang="en-US" sz="2600" i="1" dirty="0">
                <a:solidFill>
                  <a:srgbClr val="000000"/>
                </a:solidFill>
              </a:rPr>
              <a:t>International System of Units</a:t>
            </a:r>
            <a:r>
              <a:rPr lang="en-US" sz="2600" dirty="0">
                <a:solidFill>
                  <a:srgbClr val="000000"/>
                </a:solidFill>
              </a:rPr>
              <a:t>) yang </a:t>
            </a:r>
            <a:r>
              <a:rPr lang="en-US" sz="2600" dirty="0" err="1">
                <a:solidFill>
                  <a:srgbClr val="000000"/>
                </a:solidFill>
              </a:rPr>
              <a:t>dapat</a:t>
            </a:r>
            <a:r>
              <a:rPr lang="en-US" sz="2600" dirty="0">
                <a:solidFill>
                  <a:srgbClr val="000000"/>
                </a:solidFill>
              </a:rPr>
              <a:t> </a:t>
            </a:r>
            <a:r>
              <a:rPr lang="en-US" sz="2600" dirty="0" err="1">
                <a:solidFill>
                  <a:srgbClr val="000000"/>
                </a:solidFill>
              </a:rPr>
              <a:t>diperoleh</a:t>
            </a:r>
            <a:r>
              <a:rPr lang="en-US" sz="2600" dirty="0">
                <a:solidFill>
                  <a:srgbClr val="000000"/>
                </a:solidFill>
              </a:rPr>
              <a:t> </a:t>
            </a:r>
            <a:r>
              <a:rPr lang="en-US" sz="2600" dirty="0" err="1">
                <a:solidFill>
                  <a:srgbClr val="000000"/>
                </a:solidFill>
              </a:rPr>
              <a:t>pada</a:t>
            </a:r>
            <a:r>
              <a:rPr lang="en-US" sz="2600" dirty="0">
                <a:solidFill>
                  <a:srgbClr val="000000"/>
                </a:solidFill>
              </a:rPr>
              <a:t> </a:t>
            </a:r>
            <a:r>
              <a:rPr lang="en-US" sz="2600" dirty="0" err="1">
                <a:solidFill>
                  <a:srgbClr val="000000"/>
                </a:solidFill>
              </a:rPr>
              <a:t>situs</a:t>
            </a:r>
            <a:r>
              <a:rPr lang="en-US" sz="2600" dirty="0">
                <a:solidFill>
                  <a:srgbClr val="000000"/>
                </a:solidFill>
              </a:rPr>
              <a:t> http://</a:t>
            </a:r>
            <a:r>
              <a:rPr lang="en-US" sz="2600" dirty="0" err="1">
                <a:solidFill>
                  <a:srgbClr val="000000"/>
                </a:solidFill>
              </a:rPr>
              <a:t>physics.nist.gov</a:t>
            </a:r>
            <a:r>
              <a:rPr lang="en-US" sz="2600" dirty="0">
                <a:solidFill>
                  <a:srgbClr val="000000"/>
                </a:solidFill>
              </a:rPr>
              <a:t>/</a:t>
            </a:r>
            <a:r>
              <a:rPr lang="en-US" sz="2600" dirty="0" err="1">
                <a:solidFill>
                  <a:srgbClr val="000000"/>
                </a:solidFill>
              </a:rPr>
              <a:t>cuu</a:t>
            </a:r>
            <a:r>
              <a:rPr lang="en-US" sz="2600" dirty="0">
                <a:solidFill>
                  <a:srgbClr val="000000"/>
                </a:solidFill>
              </a:rPr>
              <a:t>/Units/;</a:t>
            </a:r>
          </a:p>
          <a:p>
            <a:pPr>
              <a:spcBef>
                <a:spcPts val="300"/>
              </a:spcBef>
              <a:spcAft>
                <a:spcPts val="300"/>
              </a:spcAft>
            </a:pPr>
            <a:r>
              <a:rPr lang="en-US" sz="2600" dirty="0" err="1">
                <a:solidFill>
                  <a:srgbClr val="000000"/>
                </a:solidFill>
              </a:rPr>
              <a:t>untuk</a:t>
            </a:r>
            <a:r>
              <a:rPr lang="en-US" sz="2600" dirty="0">
                <a:solidFill>
                  <a:srgbClr val="000000"/>
                </a:solidFill>
              </a:rPr>
              <a:t> </a:t>
            </a:r>
            <a:r>
              <a:rPr lang="en-US" sz="2600" dirty="0" err="1">
                <a:solidFill>
                  <a:srgbClr val="000000"/>
                </a:solidFill>
              </a:rPr>
              <a:t>menyatakan</a:t>
            </a:r>
            <a:r>
              <a:rPr lang="en-US" sz="2600" dirty="0">
                <a:solidFill>
                  <a:srgbClr val="000000"/>
                </a:solidFill>
              </a:rPr>
              <a:t> “per” </a:t>
            </a:r>
            <a:r>
              <a:rPr lang="en-US" sz="2600" dirty="0" err="1">
                <a:solidFill>
                  <a:srgbClr val="000000"/>
                </a:solidFill>
              </a:rPr>
              <a:t>gunakan</a:t>
            </a:r>
            <a:r>
              <a:rPr lang="en-US" sz="2600" dirty="0">
                <a:solidFill>
                  <a:srgbClr val="000000"/>
                </a:solidFill>
              </a:rPr>
              <a:t> </a:t>
            </a:r>
            <a:r>
              <a:rPr lang="en-US" sz="2600" dirty="0" err="1">
                <a:solidFill>
                  <a:srgbClr val="000000"/>
                </a:solidFill>
              </a:rPr>
              <a:t>simbol</a:t>
            </a:r>
            <a:r>
              <a:rPr lang="en-US" sz="2600" dirty="0">
                <a:solidFill>
                  <a:srgbClr val="000000"/>
                </a:solidFill>
              </a:rPr>
              <a:t> yang </a:t>
            </a:r>
            <a:r>
              <a:rPr lang="en-US" sz="2600" dirty="0" err="1">
                <a:solidFill>
                  <a:srgbClr val="000000"/>
                </a:solidFill>
              </a:rPr>
              <a:t>jelas</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dirty="0" err="1">
                <a:solidFill>
                  <a:srgbClr val="000000"/>
                </a:solidFill>
              </a:rPr>
              <a:t>sederhana</a:t>
            </a:r>
            <a:r>
              <a:rPr lang="en-US" sz="2600" dirty="0">
                <a:solidFill>
                  <a:srgbClr val="000000"/>
                </a:solidFill>
              </a:rPr>
              <a:t>, </a:t>
            </a:r>
            <a:r>
              <a:rPr lang="en-US" sz="2600" dirty="0" err="1">
                <a:solidFill>
                  <a:srgbClr val="000000"/>
                </a:solidFill>
              </a:rPr>
              <a:t>antara</a:t>
            </a:r>
            <a:r>
              <a:rPr lang="en-US" sz="2600" dirty="0">
                <a:solidFill>
                  <a:srgbClr val="000000"/>
                </a:solidFill>
              </a:rPr>
              <a:t> lain </a:t>
            </a:r>
            <a:r>
              <a:rPr lang="en-US" sz="2600" dirty="0" err="1">
                <a:solidFill>
                  <a:srgbClr val="000000"/>
                </a:solidFill>
              </a:rPr>
              <a:t>menggunakan</a:t>
            </a:r>
            <a:r>
              <a:rPr lang="en-US" sz="2600" dirty="0">
                <a:solidFill>
                  <a:srgbClr val="000000"/>
                </a:solidFill>
              </a:rPr>
              <a:t> </a:t>
            </a:r>
            <a:r>
              <a:rPr lang="en-US" sz="2600" dirty="0" err="1">
                <a:solidFill>
                  <a:srgbClr val="000000"/>
                </a:solidFill>
              </a:rPr>
              <a:t>tanda</a:t>
            </a:r>
            <a:r>
              <a:rPr lang="en-US" sz="2600" dirty="0">
                <a:solidFill>
                  <a:srgbClr val="000000"/>
                </a:solidFill>
              </a:rPr>
              <a:t> (/) </a:t>
            </a:r>
            <a:r>
              <a:rPr lang="en-US" sz="2600" dirty="0" err="1">
                <a:solidFill>
                  <a:srgbClr val="000000"/>
                </a:solidFill>
              </a:rPr>
              <a:t>seperti</a:t>
            </a:r>
            <a:r>
              <a:rPr lang="en-US" sz="2600" dirty="0">
                <a:solidFill>
                  <a:srgbClr val="000000"/>
                </a:solidFill>
              </a:rPr>
              <a:t> “g/L” </a:t>
            </a:r>
            <a:r>
              <a:rPr lang="en-US" sz="2600" dirty="0" err="1">
                <a:solidFill>
                  <a:srgbClr val="000000"/>
                </a:solidFill>
              </a:rPr>
              <a:t>atau</a:t>
            </a:r>
            <a:r>
              <a:rPr lang="en-US" sz="2600" dirty="0">
                <a:solidFill>
                  <a:srgbClr val="000000"/>
                </a:solidFill>
              </a:rPr>
              <a:t> </a:t>
            </a:r>
            <a:r>
              <a:rPr lang="en-US" sz="2600" i="1" dirty="0">
                <a:solidFill>
                  <a:srgbClr val="000000"/>
                </a:solidFill>
              </a:rPr>
              <a:t>superscript</a:t>
            </a:r>
            <a:r>
              <a:rPr lang="en-US" sz="2600" dirty="0">
                <a:solidFill>
                  <a:srgbClr val="000000"/>
                </a:solidFill>
              </a:rPr>
              <a:t> </a:t>
            </a:r>
            <a:r>
              <a:rPr lang="en-US" sz="2600" dirty="0" err="1">
                <a:solidFill>
                  <a:srgbClr val="000000"/>
                </a:solidFill>
              </a:rPr>
              <a:t>seperti</a:t>
            </a:r>
            <a:r>
              <a:rPr lang="en-US" sz="2600" dirty="0">
                <a:solidFill>
                  <a:srgbClr val="000000"/>
                </a:solidFill>
              </a:rPr>
              <a:t> “g L</a:t>
            </a:r>
            <a:r>
              <a:rPr lang="en-US" sz="2600" baseline="30000" dirty="0">
                <a:solidFill>
                  <a:srgbClr val="000000"/>
                </a:solidFill>
              </a:rPr>
              <a:t>-1</a:t>
            </a:r>
            <a:r>
              <a:rPr lang="en-US" sz="2600" dirty="0">
                <a:solidFill>
                  <a:srgbClr val="000000"/>
                </a:solidFill>
              </a:rPr>
              <a:t>”, </a:t>
            </a:r>
            <a:r>
              <a:rPr lang="en-US" sz="2600" dirty="0" err="1">
                <a:solidFill>
                  <a:srgbClr val="000000"/>
                </a:solidFill>
              </a:rPr>
              <a:t>untuk</a:t>
            </a:r>
            <a:r>
              <a:rPr lang="en-US" sz="2600" dirty="0">
                <a:solidFill>
                  <a:srgbClr val="000000"/>
                </a:solidFill>
              </a:rPr>
              <a:t> </a:t>
            </a:r>
            <a:r>
              <a:rPr lang="en-US" sz="2600" dirty="0" err="1">
                <a:solidFill>
                  <a:srgbClr val="000000"/>
                </a:solidFill>
              </a:rPr>
              <a:t>menggantikan</a:t>
            </a:r>
            <a:r>
              <a:rPr lang="en-US" sz="2600" dirty="0">
                <a:solidFill>
                  <a:srgbClr val="000000"/>
                </a:solidFill>
              </a:rPr>
              <a:t> </a:t>
            </a:r>
            <a:r>
              <a:rPr lang="en-US" sz="2600" dirty="0" err="1">
                <a:solidFill>
                  <a:srgbClr val="000000"/>
                </a:solidFill>
              </a:rPr>
              <a:t>bentuk</a:t>
            </a:r>
            <a:r>
              <a:rPr lang="en-US" sz="2600" dirty="0">
                <a:solidFill>
                  <a:srgbClr val="000000"/>
                </a:solidFill>
              </a:rPr>
              <a:t> “grams per liter”;</a:t>
            </a:r>
          </a:p>
          <a:p>
            <a:pPr>
              <a:spcBef>
                <a:spcPts val="300"/>
              </a:spcBef>
              <a:spcAft>
                <a:spcPts val="300"/>
              </a:spcAft>
            </a:pPr>
            <a:r>
              <a:rPr lang="en-US" sz="2600" dirty="0" err="1">
                <a:solidFill>
                  <a:srgbClr val="000000"/>
                </a:solidFill>
              </a:rPr>
              <a:t>satuan</a:t>
            </a:r>
            <a:r>
              <a:rPr lang="en-US" sz="2600" dirty="0">
                <a:solidFill>
                  <a:srgbClr val="000000"/>
                </a:solidFill>
              </a:rPr>
              <a:t> </a:t>
            </a:r>
            <a:r>
              <a:rPr lang="en-US" sz="2600" i="1" dirty="0" err="1">
                <a:solidFill>
                  <a:srgbClr val="000000"/>
                </a:solidFill>
              </a:rPr>
              <a:t>geochronologic</a:t>
            </a:r>
            <a:r>
              <a:rPr lang="en-US" sz="2600" dirty="0">
                <a:solidFill>
                  <a:srgbClr val="000000"/>
                </a:solidFill>
              </a:rPr>
              <a:t> </a:t>
            </a:r>
            <a:r>
              <a:rPr lang="en-US" sz="2600" dirty="0" err="1">
                <a:solidFill>
                  <a:srgbClr val="000000"/>
                </a:solidFill>
              </a:rPr>
              <a:t>dan</a:t>
            </a:r>
            <a:r>
              <a:rPr lang="en-US" sz="2600" dirty="0">
                <a:solidFill>
                  <a:srgbClr val="000000"/>
                </a:solidFill>
              </a:rPr>
              <a:t> </a:t>
            </a:r>
            <a:r>
              <a:rPr lang="en-US" sz="2600" i="1" dirty="0" err="1">
                <a:solidFill>
                  <a:srgbClr val="000000"/>
                </a:solidFill>
              </a:rPr>
              <a:t>chronostratigraphic</a:t>
            </a:r>
            <a:r>
              <a:rPr lang="en-US" sz="2600" dirty="0">
                <a:solidFill>
                  <a:srgbClr val="000000"/>
                </a:solidFill>
              </a:rPr>
              <a:t> </a:t>
            </a:r>
            <a:r>
              <a:rPr lang="en-US" sz="2600" dirty="0" err="1">
                <a:solidFill>
                  <a:srgbClr val="000000"/>
                </a:solidFill>
              </a:rPr>
              <a:t>dapat</a:t>
            </a:r>
            <a:r>
              <a:rPr lang="en-US" sz="2600" dirty="0">
                <a:solidFill>
                  <a:srgbClr val="000000"/>
                </a:solidFill>
              </a:rPr>
              <a:t> </a:t>
            </a:r>
            <a:r>
              <a:rPr lang="en-US" sz="2600" dirty="0" err="1">
                <a:solidFill>
                  <a:srgbClr val="000000"/>
                </a:solidFill>
              </a:rPr>
              <a:t>mengacu</a:t>
            </a:r>
            <a:r>
              <a:rPr lang="en-US" sz="2600" dirty="0">
                <a:solidFill>
                  <a:srgbClr val="000000"/>
                </a:solidFill>
              </a:rPr>
              <a:t> </a:t>
            </a:r>
            <a:r>
              <a:rPr lang="en-US" sz="2600" dirty="0" err="1">
                <a:solidFill>
                  <a:srgbClr val="000000"/>
                </a:solidFill>
              </a:rPr>
              <a:t>pada</a:t>
            </a:r>
            <a:r>
              <a:rPr lang="en-US" sz="2600" dirty="0">
                <a:solidFill>
                  <a:srgbClr val="000000"/>
                </a:solidFill>
              </a:rPr>
              <a:t> </a:t>
            </a:r>
            <a:r>
              <a:rPr lang="en-US" sz="2600" dirty="0" err="1">
                <a:solidFill>
                  <a:srgbClr val="000000"/>
                </a:solidFill>
              </a:rPr>
              <a:t>situs</a:t>
            </a:r>
            <a:r>
              <a:rPr lang="en-US" sz="2600" dirty="0">
                <a:solidFill>
                  <a:srgbClr val="000000"/>
                </a:solidFill>
              </a:rPr>
              <a:t> </a:t>
            </a:r>
            <a:r>
              <a:rPr lang="en-US" sz="2600" dirty="0" err="1">
                <a:solidFill>
                  <a:srgbClr val="000000"/>
                </a:solidFill>
              </a:rPr>
              <a:t>terminologi</a:t>
            </a:r>
            <a:r>
              <a:rPr lang="en-US" sz="2600" dirty="0">
                <a:solidFill>
                  <a:srgbClr val="000000"/>
                </a:solidFill>
              </a:rPr>
              <a:t> </a:t>
            </a:r>
            <a:r>
              <a:rPr lang="en-US" sz="2600" dirty="0" err="1">
                <a:solidFill>
                  <a:srgbClr val="000000"/>
                </a:solidFill>
              </a:rPr>
              <a:t>stratigrafi</a:t>
            </a:r>
            <a:r>
              <a:rPr lang="en-US" sz="2600" dirty="0">
                <a:solidFill>
                  <a:srgbClr val="000000"/>
                </a:solidFill>
              </a:rPr>
              <a:t> http://</a:t>
            </a:r>
            <a:r>
              <a:rPr lang="en-US" sz="2600" dirty="0" err="1">
                <a:solidFill>
                  <a:srgbClr val="000000"/>
                </a:solidFill>
              </a:rPr>
              <a:t>www.agibweb.org</a:t>
            </a:r>
            <a:r>
              <a:rPr lang="en-US" sz="2600" dirty="0">
                <a:solidFill>
                  <a:srgbClr val="000000"/>
                </a:solidFill>
              </a:rPr>
              <a:t>/</a:t>
            </a:r>
            <a:r>
              <a:rPr lang="en-US" sz="2600" dirty="0" err="1">
                <a:solidFill>
                  <a:srgbClr val="000000"/>
                </a:solidFill>
              </a:rPr>
              <a:t>nacsn</a:t>
            </a:r>
            <a:r>
              <a:rPr lang="en-US" sz="2600" dirty="0">
                <a:solidFill>
                  <a:srgbClr val="000000"/>
                </a:solidFill>
              </a:rPr>
              <a:t>/</a:t>
            </a:r>
            <a:r>
              <a:rPr lang="en-US" sz="2600" dirty="0" err="1">
                <a:solidFill>
                  <a:srgbClr val="000000"/>
                </a:solidFill>
              </a:rPr>
              <a:t>JSP_commentary.htm</a:t>
            </a:r>
            <a:endParaRPr lang="en-US" sz="2600" dirty="0">
              <a:solidFill>
                <a:srgbClr val="000000"/>
              </a:solidFill>
            </a:endParaRPr>
          </a:p>
        </p:txBody>
      </p:sp>
    </p:spTree>
    <p:extLst>
      <p:ext uri="{BB962C8B-B14F-4D97-AF65-F5344CB8AC3E}">
        <p14:creationId xmlns:p14="http://schemas.microsoft.com/office/powerpoint/2010/main" val="13742961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745"/>
            <a:ext cx="9144000" cy="95268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solidFill>
                  <a:srgbClr val="000000"/>
                </a:solidFill>
              </a:rPr>
              <a:t>DAFTAR PUSTAKA</a:t>
            </a:r>
            <a:endParaRPr lang="en-US" baseline="30000" dirty="0">
              <a:solidFill>
                <a:srgbClr val="000000"/>
              </a:solidFill>
            </a:endParaRPr>
          </a:p>
        </p:txBody>
      </p:sp>
      <p:sp>
        <p:nvSpPr>
          <p:cNvPr id="3" name="Text Box 15"/>
          <p:cNvSpPr txBox="1">
            <a:spLocks noChangeArrowheads="1"/>
          </p:cNvSpPr>
          <p:nvPr/>
        </p:nvSpPr>
        <p:spPr bwMode="auto">
          <a:xfrm>
            <a:off x="365371" y="896817"/>
            <a:ext cx="8544169" cy="5791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342900" indent="-342900">
              <a:defRPr>
                <a:solidFill>
                  <a:schemeClr val="tx1"/>
                </a:solidFill>
                <a:latin typeface="Arial" charset="0"/>
                <a:ea typeface="ＭＳ Ｐゴシック" charset="0"/>
              </a:defRPr>
            </a:lvl1pPr>
            <a:lvl2pPr marL="1311275" indent="-342900">
              <a:defRPr>
                <a:solidFill>
                  <a:schemeClr val="tx1"/>
                </a:solidFill>
                <a:latin typeface="Arial" charset="0"/>
                <a:ea typeface="ＭＳ Ｐゴシック" charset="0"/>
              </a:defRPr>
            </a:lvl2pPr>
            <a:lvl3pPr marL="1768475" indent="-342900">
              <a:defRPr>
                <a:solidFill>
                  <a:schemeClr val="tx1"/>
                </a:solidFill>
                <a:latin typeface="Arial" charset="0"/>
                <a:ea typeface="ＭＳ Ｐゴシック" charset="0"/>
              </a:defRPr>
            </a:lvl3pPr>
            <a:lvl4pPr marL="2225675" indent="-342900">
              <a:defRPr>
                <a:solidFill>
                  <a:schemeClr val="tx1"/>
                </a:solidFill>
                <a:latin typeface="Arial" charset="0"/>
                <a:ea typeface="ＭＳ Ｐゴシック" charset="0"/>
              </a:defRPr>
            </a:lvl4pPr>
            <a:lvl5pPr marL="2682875" indent="-342900">
              <a:defRPr>
                <a:solidFill>
                  <a:schemeClr val="tx1"/>
                </a:solidFill>
                <a:latin typeface="Arial" charset="0"/>
                <a:ea typeface="ＭＳ Ｐゴシック" charset="0"/>
              </a:defRPr>
            </a:lvl5pPr>
            <a:lvl6pPr marL="3140075" indent="-342900" fontAlgn="base">
              <a:spcBef>
                <a:spcPct val="0"/>
              </a:spcBef>
              <a:spcAft>
                <a:spcPct val="0"/>
              </a:spcAft>
              <a:defRPr>
                <a:solidFill>
                  <a:schemeClr val="tx1"/>
                </a:solidFill>
                <a:latin typeface="Arial" charset="0"/>
                <a:ea typeface="ＭＳ Ｐゴシック" charset="0"/>
              </a:defRPr>
            </a:lvl6pPr>
            <a:lvl7pPr marL="3597275" indent="-342900" fontAlgn="base">
              <a:spcBef>
                <a:spcPct val="0"/>
              </a:spcBef>
              <a:spcAft>
                <a:spcPct val="0"/>
              </a:spcAft>
              <a:defRPr>
                <a:solidFill>
                  <a:schemeClr val="tx1"/>
                </a:solidFill>
                <a:latin typeface="Arial" charset="0"/>
                <a:ea typeface="ＭＳ Ｐゴシック" charset="0"/>
              </a:defRPr>
            </a:lvl7pPr>
            <a:lvl8pPr marL="4054475" indent="-342900" fontAlgn="base">
              <a:spcBef>
                <a:spcPct val="0"/>
              </a:spcBef>
              <a:spcAft>
                <a:spcPct val="0"/>
              </a:spcAft>
              <a:defRPr>
                <a:solidFill>
                  <a:schemeClr val="tx1"/>
                </a:solidFill>
                <a:latin typeface="Arial" charset="0"/>
                <a:ea typeface="ＭＳ Ｐゴシック" charset="0"/>
              </a:defRPr>
            </a:lvl8pPr>
            <a:lvl9pPr marL="4511675" indent="-342900" fontAlgn="base">
              <a:spcBef>
                <a:spcPct val="0"/>
              </a:spcBef>
              <a:spcAft>
                <a:spcPct val="0"/>
              </a:spcAft>
              <a:defRPr>
                <a:solidFill>
                  <a:schemeClr val="tx1"/>
                </a:solidFill>
                <a:latin typeface="Arial" charset="0"/>
                <a:ea typeface="ＭＳ Ｐゴシック" charset="0"/>
              </a:defRPr>
            </a:lvl9pPr>
          </a:lstStyle>
          <a:p>
            <a:pPr>
              <a:spcBef>
                <a:spcPts val="200"/>
              </a:spcBef>
              <a:buFontTx/>
              <a:buAutoNum type="arabicPeriod"/>
            </a:pPr>
            <a:r>
              <a:rPr lang="en-US" sz="2100" dirty="0" smtClean="0">
                <a:latin typeface="+mn-lt"/>
              </a:rPr>
              <a:t>AM </a:t>
            </a:r>
            <a:r>
              <a:rPr lang="en-US" sz="2100" dirty="0" err="1" smtClean="0">
                <a:latin typeface="+mn-lt"/>
              </a:rPr>
              <a:t>Koerner</a:t>
            </a:r>
            <a:r>
              <a:rPr lang="en-US" sz="2100" dirty="0" smtClean="0">
                <a:latin typeface="+mn-lt"/>
              </a:rPr>
              <a:t>, Guide to publishing a scientific paper, </a:t>
            </a:r>
            <a:r>
              <a:rPr lang="en-US" sz="2100" dirty="0" err="1" smtClean="0">
                <a:latin typeface="+mn-lt"/>
              </a:rPr>
              <a:t>Routledge</a:t>
            </a:r>
            <a:r>
              <a:rPr lang="en-US" sz="2100" dirty="0" smtClean="0">
                <a:latin typeface="+mn-lt"/>
              </a:rPr>
              <a:t>, London, 2008.</a:t>
            </a:r>
          </a:p>
          <a:p>
            <a:pPr>
              <a:spcBef>
                <a:spcPts val="200"/>
              </a:spcBef>
              <a:buFontTx/>
              <a:buAutoNum type="arabicPeriod"/>
            </a:pPr>
            <a:r>
              <a:rPr lang="en-US" sz="2100" dirty="0">
                <a:latin typeface="+mn-lt"/>
              </a:rPr>
              <a:t>Editorial, Style matters. Ethnicity, race and culture: guideline for research, audit, and publication, BMJ  Vol.312, </a:t>
            </a:r>
            <a:r>
              <a:rPr lang="en-US" sz="2100" dirty="0" smtClean="0">
                <a:latin typeface="+mn-lt"/>
              </a:rPr>
              <a:t>1996.</a:t>
            </a:r>
            <a:endParaRPr lang="en-US" sz="2100" dirty="0">
              <a:latin typeface="+mn-lt"/>
            </a:endParaRPr>
          </a:p>
          <a:p>
            <a:pPr>
              <a:spcBef>
                <a:spcPts val="200"/>
              </a:spcBef>
              <a:buFontTx/>
              <a:buAutoNum type="arabicPeriod"/>
            </a:pPr>
            <a:r>
              <a:rPr lang="en-US" sz="2100" dirty="0">
                <a:latin typeface="+mn-lt"/>
              </a:rPr>
              <a:t>J </a:t>
            </a:r>
            <a:r>
              <a:rPr lang="en-US" sz="2100" dirty="0" err="1">
                <a:latin typeface="+mn-lt"/>
              </a:rPr>
              <a:t>Bauchner</a:t>
            </a:r>
            <a:r>
              <a:rPr lang="en-US" sz="2100" dirty="0">
                <a:latin typeface="+mn-lt"/>
              </a:rPr>
              <a:t>,  J </a:t>
            </a:r>
            <a:r>
              <a:rPr lang="en-US" sz="2100" dirty="0" err="1">
                <a:latin typeface="+mn-lt"/>
              </a:rPr>
              <a:t>Sharfstein</a:t>
            </a:r>
            <a:r>
              <a:rPr lang="en-US" sz="2100" dirty="0">
                <a:latin typeface="+mn-lt"/>
              </a:rPr>
              <a:t>. Failure to report ethical approval in child health research: review of published papers. BMJ Vol.323, 2001, pp.318–319.</a:t>
            </a:r>
          </a:p>
          <a:p>
            <a:pPr>
              <a:spcBef>
                <a:spcPts val="200"/>
              </a:spcBef>
              <a:buFontTx/>
              <a:buAutoNum type="arabicPeriod"/>
            </a:pPr>
            <a:r>
              <a:rPr lang="en-US" sz="2100" dirty="0" smtClean="0">
                <a:latin typeface="+mn-lt"/>
              </a:rPr>
              <a:t>J </a:t>
            </a:r>
            <a:r>
              <a:rPr lang="en-US" sz="2100" dirty="0">
                <a:latin typeface="+mn-lt"/>
              </a:rPr>
              <a:t>Peat, E Elliott, L </a:t>
            </a:r>
            <a:r>
              <a:rPr lang="en-US" sz="2100" dirty="0" err="1">
                <a:latin typeface="+mn-lt"/>
              </a:rPr>
              <a:t>Baur</a:t>
            </a:r>
            <a:r>
              <a:rPr lang="en-US" sz="2100" dirty="0">
                <a:latin typeface="+mn-lt"/>
              </a:rPr>
              <a:t>, V </a:t>
            </a:r>
            <a:r>
              <a:rPr lang="en-US" sz="2100" dirty="0" err="1">
                <a:latin typeface="+mn-lt"/>
              </a:rPr>
              <a:t>Keena</a:t>
            </a:r>
            <a:r>
              <a:rPr lang="en-US" sz="2100" dirty="0">
                <a:latin typeface="+mn-lt"/>
              </a:rPr>
              <a:t>, Scientific </a:t>
            </a:r>
            <a:r>
              <a:rPr lang="en-US" sz="2100" dirty="0" smtClean="0">
                <a:latin typeface="+mn-lt"/>
              </a:rPr>
              <a:t>writing </a:t>
            </a:r>
            <a:r>
              <a:rPr lang="en-US" sz="2100" dirty="0">
                <a:latin typeface="+mn-lt"/>
              </a:rPr>
              <a:t>e</a:t>
            </a:r>
            <a:r>
              <a:rPr lang="en-US" sz="2100" dirty="0" smtClean="0">
                <a:latin typeface="+mn-lt"/>
              </a:rPr>
              <a:t>asy when you know how</a:t>
            </a:r>
            <a:r>
              <a:rPr lang="en-US" sz="2100" dirty="0">
                <a:latin typeface="+mn-lt"/>
              </a:rPr>
              <a:t>, BMJ Books, London, </a:t>
            </a:r>
            <a:r>
              <a:rPr lang="en-US" sz="2100" dirty="0" smtClean="0">
                <a:latin typeface="+mn-lt"/>
              </a:rPr>
              <a:t>2002.</a:t>
            </a:r>
          </a:p>
          <a:p>
            <a:pPr>
              <a:spcBef>
                <a:spcPts val="200"/>
              </a:spcBef>
              <a:buFontTx/>
              <a:buAutoNum type="arabicPeriod"/>
            </a:pPr>
            <a:r>
              <a:rPr lang="en-US" sz="2100" dirty="0" smtClean="0">
                <a:solidFill>
                  <a:srgbClr val="000000"/>
                </a:solidFill>
                <a:latin typeface="+mn-lt"/>
              </a:rPr>
              <a:t>J</a:t>
            </a:r>
            <a:r>
              <a:rPr lang="en-US" sz="2100" dirty="0">
                <a:solidFill>
                  <a:srgbClr val="000000"/>
                </a:solidFill>
                <a:latin typeface="+mn-lt"/>
              </a:rPr>
              <a:t>-L Lebrun, Scientific Writing: A Reader And Writer</a:t>
            </a:r>
            <a:r>
              <a:rPr lang="ja-JP" altLang="en-US" sz="2100" dirty="0">
                <a:solidFill>
                  <a:srgbClr val="000000"/>
                </a:solidFill>
                <a:latin typeface="+mn-lt"/>
              </a:rPr>
              <a:t>’</a:t>
            </a:r>
            <a:r>
              <a:rPr lang="en-US" sz="2100" dirty="0">
                <a:solidFill>
                  <a:srgbClr val="000000"/>
                </a:solidFill>
                <a:latin typeface="+mn-lt"/>
              </a:rPr>
              <a:t>s Guide, World Scientific, Singapore, </a:t>
            </a:r>
            <a:r>
              <a:rPr lang="en-US" sz="2100" dirty="0" smtClean="0">
                <a:solidFill>
                  <a:srgbClr val="000000"/>
                </a:solidFill>
                <a:latin typeface="+mn-lt"/>
              </a:rPr>
              <a:t>2007.</a:t>
            </a:r>
          </a:p>
          <a:p>
            <a:pPr>
              <a:spcBef>
                <a:spcPts val="200"/>
              </a:spcBef>
              <a:buFontTx/>
              <a:buAutoNum type="arabicPeriod"/>
            </a:pPr>
            <a:r>
              <a:rPr lang="en-US" sz="2100" dirty="0">
                <a:latin typeface="+mn-lt"/>
              </a:rPr>
              <a:t>JT Yang, An Outline for Scientific Writing, World Scientific, Singapore, </a:t>
            </a:r>
            <a:r>
              <a:rPr lang="en-US" sz="2100" dirty="0" smtClean="0">
                <a:latin typeface="+mn-lt"/>
              </a:rPr>
              <a:t>1995.</a:t>
            </a:r>
            <a:endParaRPr lang="en-US" sz="2100" dirty="0" smtClean="0">
              <a:solidFill>
                <a:srgbClr val="000000"/>
              </a:solidFill>
              <a:latin typeface="+mn-lt"/>
            </a:endParaRPr>
          </a:p>
          <a:p>
            <a:pPr>
              <a:spcBef>
                <a:spcPts val="200"/>
              </a:spcBef>
              <a:buFontTx/>
              <a:buAutoNum type="arabicPeriod"/>
            </a:pPr>
            <a:r>
              <a:rPr lang="en-US" sz="2100" dirty="0">
                <a:latin typeface="+mn-lt"/>
              </a:rPr>
              <a:t>MJ Katz, From Research to Manuscript: A Guide to Scientific Writing, Springer, Dordrecht, 2006.</a:t>
            </a:r>
          </a:p>
          <a:p>
            <a:pPr>
              <a:spcBef>
                <a:spcPts val="200"/>
              </a:spcBef>
              <a:buFontTx/>
              <a:buAutoNum type="arabicPeriod"/>
            </a:pPr>
            <a:r>
              <a:rPr lang="en-US" sz="2100" dirty="0">
                <a:latin typeface="+mn-lt"/>
              </a:rPr>
              <a:t>R </a:t>
            </a:r>
            <a:r>
              <a:rPr lang="en-US" sz="2100" dirty="0" err="1">
                <a:latin typeface="+mn-lt"/>
              </a:rPr>
              <a:t>Goldbort</a:t>
            </a:r>
            <a:r>
              <a:rPr lang="en-US" sz="2100" dirty="0">
                <a:latin typeface="+mn-lt"/>
              </a:rPr>
              <a:t>, Writing for Science, Yale University Press, New Haven, </a:t>
            </a:r>
            <a:r>
              <a:rPr lang="en-US" sz="2100" dirty="0" smtClean="0">
                <a:latin typeface="+mn-lt"/>
              </a:rPr>
              <a:t>2006.</a:t>
            </a:r>
          </a:p>
          <a:p>
            <a:pPr>
              <a:spcBef>
                <a:spcPts val="200"/>
              </a:spcBef>
              <a:buFontTx/>
              <a:buAutoNum type="arabicPeriod"/>
            </a:pPr>
            <a:r>
              <a:rPr lang="en-US" sz="2100" dirty="0" smtClean="0">
                <a:latin typeface="+mn-lt"/>
              </a:rPr>
              <a:t>Editorial, Plagiarism: What It is and How to Recognize and Avoid It, Indiana University, 2004</a:t>
            </a:r>
          </a:p>
        </p:txBody>
      </p:sp>
    </p:spTree>
    <p:extLst>
      <p:ext uri="{BB962C8B-B14F-4D97-AF65-F5344CB8AC3E}">
        <p14:creationId xmlns:p14="http://schemas.microsoft.com/office/powerpoint/2010/main" val="300257481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745"/>
            <a:ext cx="9144000" cy="95268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solidFill>
                  <a:srgbClr val="000000"/>
                </a:solidFill>
              </a:rPr>
              <a:t>DAFTAR PUSTAKA</a:t>
            </a:r>
            <a:endParaRPr lang="en-US" baseline="30000" dirty="0">
              <a:solidFill>
                <a:srgbClr val="000000"/>
              </a:solidFill>
            </a:endParaRPr>
          </a:p>
        </p:txBody>
      </p:sp>
      <p:sp>
        <p:nvSpPr>
          <p:cNvPr id="3" name="Text Box 15"/>
          <p:cNvSpPr txBox="1">
            <a:spLocks noChangeArrowheads="1"/>
          </p:cNvSpPr>
          <p:nvPr/>
        </p:nvSpPr>
        <p:spPr bwMode="auto">
          <a:xfrm>
            <a:off x="365371" y="919497"/>
            <a:ext cx="8544169" cy="59093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342900" indent="-342900">
              <a:defRPr>
                <a:solidFill>
                  <a:schemeClr val="tx1"/>
                </a:solidFill>
                <a:latin typeface="Arial" charset="0"/>
                <a:ea typeface="ＭＳ Ｐゴシック" charset="0"/>
              </a:defRPr>
            </a:lvl1pPr>
            <a:lvl2pPr marL="1311275" indent="-342900">
              <a:defRPr>
                <a:solidFill>
                  <a:schemeClr val="tx1"/>
                </a:solidFill>
                <a:latin typeface="Arial" charset="0"/>
                <a:ea typeface="ＭＳ Ｐゴシック" charset="0"/>
              </a:defRPr>
            </a:lvl2pPr>
            <a:lvl3pPr marL="1768475" indent="-342900">
              <a:defRPr>
                <a:solidFill>
                  <a:schemeClr val="tx1"/>
                </a:solidFill>
                <a:latin typeface="Arial" charset="0"/>
                <a:ea typeface="ＭＳ Ｐゴシック" charset="0"/>
              </a:defRPr>
            </a:lvl3pPr>
            <a:lvl4pPr marL="2225675" indent="-342900">
              <a:defRPr>
                <a:solidFill>
                  <a:schemeClr val="tx1"/>
                </a:solidFill>
                <a:latin typeface="Arial" charset="0"/>
                <a:ea typeface="ＭＳ Ｐゴシック" charset="0"/>
              </a:defRPr>
            </a:lvl4pPr>
            <a:lvl5pPr marL="2682875" indent="-342900">
              <a:defRPr>
                <a:solidFill>
                  <a:schemeClr val="tx1"/>
                </a:solidFill>
                <a:latin typeface="Arial" charset="0"/>
                <a:ea typeface="ＭＳ Ｐゴシック" charset="0"/>
              </a:defRPr>
            </a:lvl5pPr>
            <a:lvl6pPr marL="3140075" indent="-342900" fontAlgn="base">
              <a:spcBef>
                <a:spcPct val="0"/>
              </a:spcBef>
              <a:spcAft>
                <a:spcPct val="0"/>
              </a:spcAft>
              <a:defRPr>
                <a:solidFill>
                  <a:schemeClr val="tx1"/>
                </a:solidFill>
                <a:latin typeface="Arial" charset="0"/>
                <a:ea typeface="ＭＳ Ｐゴシック" charset="0"/>
              </a:defRPr>
            </a:lvl6pPr>
            <a:lvl7pPr marL="3597275" indent="-342900" fontAlgn="base">
              <a:spcBef>
                <a:spcPct val="0"/>
              </a:spcBef>
              <a:spcAft>
                <a:spcPct val="0"/>
              </a:spcAft>
              <a:defRPr>
                <a:solidFill>
                  <a:schemeClr val="tx1"/>
                </a:solidFill>
                <a:latin typeface="Arial" charset="0"/>
                <a:ea typeface="ＭＳ Ｐゴシック" charset="0"/>
              </a:defRPr>
            </a:lvl7pPr>
            <a:lvl8pPr marL="4054475" indent="-342900" fontAlgn="base">
              <a:spcBef>
                <a:spcPct val="0"/>
              </a:spcBef>
              <a:spcAft>
                <a:spcPct val="0"/>
              </a:spcAft>
              <a:defRPr>
                <a:solidFill>
                  <a:schemeClr val="tx1"/>
                </a:solidFill>
                <a:latin typeface="Arial" charset="0"/>
                <a:ea typeface="ＭＳ Ｐゴシック" charset="0"/>
              </a:defRPr>
            </a:lvl8pPr>
            <a:lvl9pPr marL="4511675" indent="-342900" fontAlgn="base">
              <a:spcBef>
                <a:spcPct val="0"/>
              </a:spcBef>
              <a:spcAft>
                <a:spcPct val="0"/>
              </a:spcAft>
              <a:defRPr>
                <a:solidFill>
                  <a:schemeClr val="tx1"/>
                </a:solidFill>
                <a:latin typeface="Arial" charset="0"/>
                <a:ea typeface="ＭＳ Ｐゴシック" charset="0"/>
              </a:defRPr>
            </a:lvl9pPr>
          </a:lstStyle>
          <a:p>
            <a:pPr marL="457200" indent="-457200">
              <a:buFont typeface="+mj-lt"/>
              <a:buAutoNum type="arabicPeriod" startAt="10"/>
            </a:pPr>
            <a:r>
              <a:rPr lang="en-US" sz="2100" dirty="0" err="1" smtClean="0">
                <a:solidFill>
                  <a:srgbClr val="000000"/>
                </a:solidFill>
                <a:latin typeface="+mn-lt"/>
              </a:rPr>
              <a:t>Wahyu</a:t>
            </a:r>
            <a:r>
              <a:rPr lang="en-US" sz="2100" dirty="0" smtClean="0">
                <a:solidFill>
                  <a:srgbClr val="000000"/>
                </a:solidFill>
                <a:latin typeface="+mn-lt"/>
              </a:rPr>
              <a:t> </a:t>
            </a:r>
            <a:r>
              <a:rPr lang="en-US" sz="2100" dirty="0" err="1">
                <a:solidFill>
                  <a:srgbClr val="000000"/>
                </a:solidFill>
                <a:latin typeface="+mn-lt"/>
              </a:rPr>
              <a:t>Wibowo</a:t>
            </a:r>
            <a:r>
              <a:rPr lang="en-US" sz="2100" dirty="0">
                <a:solidFill>
                  <a:srgbClr val="000000"/>
                </a:solidFill>
                <a:latin typeface="+mn-lt"/>
              </a:rPr>
              <a:t>, </a:t>
            </a:r>
            <a:r>
              <a:rPr lang="en-US" sz="2100" dirty="0" err="1">
                <a:solidFill>
                  <a:srgbClr val="000000"/>
                </a:solidFill>
                <a:latin typeface="+mn-lt"/>
              </a:rPr>
              <a:t>Tindak</a:t>
            </a:r>
            <a:r>
              <a:rPr lang="en-US" sz="2100" dirty="0">
                <a:solidFill>
                  <a:srgbClr val="000000"/>
                </a:solidFill>
                <a:latin typeface="+mn-lt"/>
              </a:rPr>
              <a:t> </a:t>
            </a:r>
            <a:r>
              <a:rPr lang="en-US" sz="2100" dirty="0" err="1">
                <a:solidFill>
                  <a:srgbClr val="000000"/>
                </a:solidFill>
                <a:latin typeface="+mn-lt"/>
              </a:rPr>
              <a:t>Tutur</a:t>
            </a:r>
            <a:r>
              <a:rPr lang="en-US" sz="2100" dirty="0">
                <a:solidFill>
                  <a:srgbClr val="000000"/>
                </a:solidFill>
                <a:latin typeface="+mn-lt"/>
              </a:rPr>
              <a:t> </a:t>
            </a:r>
            <a:r>
              <a:rPr lang="en-US" sz="2100" dirty="0" err="1">
                <a:solidFill>
                  <a:srgbClr val="000000"/>
                </a:solidFill>
                <a:latin typeface="+mn-lt"/>
              </a:rPr>
              <a:t>Komunikasi</a:t>
            </a:r>
            <a:r>
              <a:rPr lang="en-US" sz="2100" dirty="0">
                <a:solidFill>
                  <a:srgbClr val="000000"/>
                </a:solidFill>
                <a:latin typeface="+mn-lt"/>
              </a:rPr>
              <a:t>, </a:t>
            </a:r>
            <a:r>
              <a:rPr lang="id-ID" sz="2100" dirty="0">
                <a:solidFill>
                  <a:srgbClr val="000000"/>
                </a:solidFill>
                <a:latin typeface="+mn-lt"/>
              </a:rPr>
              <a:t>Bumi Aksara, Jakarta, </a:t>
            </a:r>
            <a:r>
              <a:rPr lang="id-ID" sz="2100" dirty="0" smtClean="0">
                <a:solidFill>
                  <a:srgbClr val="000000"/>
                </a:solidFill>
                <a:latin typeface="+mn-lt"/>
              </a:rPr>
              <a:t>2015.</a:t>
            </a:r>
            <a:endParaRPr lang="en-US" sz="2100" dirty="0">
              <a:solidFill>
                <a:srgbClr val="000000"/>
              </a:solidFill>
              <a:latin typeface="+mn-lt"/>
            </a:endParaRPr>
          </a:p>
          <a:p>
            <a:pPr marL="457200" indent="-457200">
              <a:buFont typeface="+mj-lt"/>
              <a:buAutoNum type="arabicPeriod" startAt="10"/>
            </a:pPr>
            <a:r>
              <a:rPr lang="en-US" sz="2100" dirty="0" smtClean="0">
                <a:solidFill>
                  <a:srgbClr val="000000"/>
                </a:solidFill>
                <a:latin typeface="+mn-lt"/>
              </a:rPr>
              <a:t>Mien A </a:t>
            </a:r>
            <a:r>
              <a:rPr lang="en-US" sz="2100" dirty="0" err="1" smtClean="0">
                <a:solidFill>
                  <a:srgbClr val="000000"/>
                </a:solidFill>
                <a:latin typeface="+mn-lt"/>
              </a:rPr>
              <a:t>Rifai</a:t>
            </a:r>
            <a:r>
              <a:rPr lang="en-US" sz="2100" dirty="0" smtClean="0">
                <a:solidFill>
                  <a:srgbClr val="000000"/>
                </a:solidFill>
                <a:latin typeface="+mn-lt"/>
              </a:rPr>
              <a:t>, </a:t>
            </a:r>
            <a:r>
              <a:rPr lang="en-US" sz="2100" dirty="0" err="1" smtClean="0">
                <a:solidFill>
                  <a:srgbClr val="000000"/>
                </a:solidFill>
                <a:latin typeface="+mn-lt"/>
              </a:rPr>
              <a:t>Judul</a:t>
            </a:r>
            <a:r>
              <a:rPr lang="en-US" sz="2100" dirty="0" smtClean="0">
                <a:solidFill>
                  <a:srgbClr val="000000"/>
                </a:solidFill>
                <a:latin typeface="+mn-lt"/>
              </a:rPr>
              <a:t>, </a:t>
            </a:r>
            <a:r>
              <a:rPr lang="en-US" sz="2100" dirty="0" err="1" smtClean="0">
                <a:solidFill>
                  <a:srgbClr val="000000"/>
                </a:solidFill>
                <a:latin typeface="+mn-lt"/>
              </a:rPr>
              <a:t>Baris</a:t>
            </a:r>
            <a:r>
              <a:rPr lang="en-US" sz="2100" dirty="0" smtClean="0">
                <a:solidFill>
                  <a:srgbClr val="000000"/>
                </a:solidFill>
                <a:latin typeface="+mn-lt"/>
              </a:rPr>
              <a:t> </a:t>
            </a:r>
            <a:r>
              <a:rPr lang="en-US" sz="2100" dirty="0" err="1" smtClean="0">
                <a:solidFill>
                  <a:srgbClr val="000000"/>
                </a:solidFill>
                <a:latin typeface="+mn-lt"/>
              </a:rPr>
              <a:t>Kepemilikan</a:t>
            </a:r>
            <a:r>
              <a:rPr lang="en-US" sz="2100" dirty="0" smtClean="0">
                <a:solidFill>
                  <a:srgbClr val="000000"/>
                </a:solidFill>
                <a:latin typeface="+mn-lt"/>
              </a:rPr>
              <a:t>, </a:t>
            </a:r>
            <a:r>
              <a:rPr lang="en-US" sz="2100" dirty="0" err="1" smtClean="0">
                <a:solidFill>
                  <a:srgbClr val="000000"/>
                </a:solidFill>
                <a:latin typeface="+mn-lt"/>
              </a:rPr>
              <a:t>Abstrak</a:t>
            </a:r>
            <a:r>
              <a:rPr lang="en-US" sz="2100" dirty="0" smtClean="0">
                <a:solidFill>
                  <a:srgbClr val="000000"/>
                </a:solidFill>
                <a:latin typeface="+mn-lt"/>
              </a:rPr>
              <a:t> </a:t>
            </a:r>
            <a:r>
              <a:rPr lang="en-US" sz="2100" dirty="0" err="1" smtClean="0">
                <a:solidFill>
                  <a:srgbClr val="000000"/>
                </a:solidFill>
                <a:latin typeface="+mn-lt"/>
              </a:rPr>
              <a:t>dan</a:t>
            </a:r>
            <a:r>
              <a:rPr lang="en-US" sz="2100" dirty="0" smtClean="0">
                <a:solidFill>
                  <a:srgbClr val="000000"/>
                </a:solidFill>
                <a:latin typeface="+mn-lt"/>
              </a:rPr>
              <a:t> Kata </a:t>
            </a:r>
            <a:r>
              <a:rPr lang="en-US" sz="2100" dirty="0" err="1" smtClean="0">
                <a:solidFill>
                  <a:srgbClr val="000000"/>
                </a:solidFill>
                <a:latin typeface="+mn-lt"/>
              </a:rPr>
              <a:t>Kunci</a:t>
            </a:r>
            <a:r>
              <a:rPr lang="en-US" sz="2100" dirty="0" smtClean="0">
                <a:solidFill>
                  <a:srgbClr val="000000"/>
                </a:solidFill>
                <a:latin typeface="+mn-lt"/>
              </a:rPr>
              <a:t> </a:t>
            </a:r>
            <a:r>
              <a:rPr lang="en-US" sz="2100" dirty="0" err="1" smtClean="0">
                <a:solidFill>
                  <a:srgbClr val="000000"/>
                </a:solidFill>
                <a:latin typeface="+mn-lt"/>
              </a:rPr>
              <a:t>untuk</a:t>
            </a:r>
            <a:r>
              <a:rPr lang="en-US" sz="2100" dirty="0" smtClean="0">
                <a:solidFill>
                  <a:srgbClr val="000000"/>
                </a:solidFill>
                <a:latin typeface="+mn-lt"/>
              </a:rPr>
              <a:t> </a:t>
            </a:r>
            <a:r>
              <a:rPr lang="en-US" sz="2100" dirty="0" err="1" smtClean="0">
                <a:solidFill>
                  <a:srgbClr val="000000"/>
                </a:solidFill>
                <a:latin typeface="+mn-lt"/>
              </a:rPr>
              <a:t>Artikel</a:t>
            </a:r>
            <a:r>
              <a:rPr lang="en-US" sz="2100" dirty="0" smtClean="0">
                <a:solidFill>
                  <a:srgbClr val="000000"/>
                </a:solidFill>
                <a:latin typeface="+mn-lt"/>
              </a:rPr>
              <a:t> </a:t>
            </a:r>
            <a:r>
              <a:rPr lang="en-US" sz="2100" dirty="0" err="1" smtClean="0">
                <a:solidFill>
                  <a:srgbClr val="000000"/>
                </a:solidFill>
                <a:latin typeface="+mn-lt"/>
              </a:rPr>
              <a:t>Ilmiah</a:t>
            </a:r>
            <a:r>
              <a:rPr lang="en-US" sz="2100" dirty="0" smtClean="0">
                <a:solidFill>
                  <a:srgbClr val="000000"/>
                </a:solidFill>
                <a:latin typeface="+mn-lt"/>
              </a:rPr>
              <a:t>, </a:t>
            </a:r>
            <a:r>
              <a:rPr lang="en-US" sz="2100" dirty="0" err="1" smtClean="0">
                <a:solidFill>
                  <a:srgbClr val="000000"/>
                </a:solidFill>
                <a:latin typeface="+mn-lt"/>
              </a:rPr>
              <a:t>Materi</a:t>
            </a:r>
            <a:r>
              <a:rPr lang="en-US" sz="2100" dirty="0" smtClean="0">
                <a:solidFill>
                  <a:srgbClr val="000000"/>
                </a:solidFill>
                <a:latin typeface="+mn-lt"/>
              </a:rPr>
              <a:t> </a:t>
            </a:r>
            <a:r>
              <a:rPr lang="en-US" sz="2100" dirty="0" err="1" smtClean="0">
                <a:solidFill>
                  <a:srgbClr val="000000"/>
                </a:solidFill>
                <a:latin typeface="+mn-lt"/>
              </a:rPr>
              <a:t>Pelatihan</a:t>
            </a:r>
            <a:r>
              <a:rPr lang="en-US" sz="2100" dirty="0" smtClean="0">
                <a:solidFill>
                  <a:srgbClr val="000000"/>
                </a:solidFill>
                <a:latin typeface="+mn-lt"/>
              </a:rPr>
              <a:t> </a:t>
            </a:r>
            <a:r>
              <a:rPr lang="en-US" sz="2100" dirty="0" err="1" smtClean="0">
                <a:solidFill>
                  <a:srgbClr val="000000"/>
                </a:solidFill>
                <a:latin typeface="+mn-lt"/>
              </a:rPr>
              <a:t>Penulisan</a:t>
            </a:r>
            <a:r>
              <a:rPr lang="en-US" sz="2100" dirty="0" smtClean="0">
                <a:solidFill>
                  <a:srgbClr val="000000"/>
                </a:solidFill>
                <a:latin typeface="+mn-lt"/>
              </a:rPr>
              <a:t> </a:t>
            </a:r>
            <a:r>
              <a:rPr lang="en-US" sz="2100" dirty="0" err="1" smtClean="0">
                <a:solidFill>
                  <a:srgbClr val="000000"/>
                </a:solidFill>
                <a:latin typeface="+mn-lt"/>
              </a:rPr>
              <a:t>Artikel</a:t>
            </a:r>
            <a:r>
              <a:rPr lang="en-US" sz="2100" dirty="0" smtClean="0">
                <a:solidFill>
                  <a:srgbClr val="000000"/>
                </a:solidFill>
                <a:latin typeface="+mn-lt"/>
              </a:rPr>
              <a:t> </a:t>
            </a:r>
            <a:r>
              <a:rPr lang="en-US" sz="2100" dirty="0" err="1" smtClean="0">
                <a:solidFill>
                  <a:srgbClr val="000000"/>
                </a:solidFill>
                <a:latin typeface="+mn-lt"/>
              </a:rPr>
              <a:t>Ilmiah</a:t>
            </a:r>
            <a:r>
              <a:rPr lang="en-US" sz="2100" dirty="0" smtClean="0">
                <a:solidFill>
                  <a:srgbClr val="000000"/>
                </a:solidFill>
                <a:latin typeface="+mn-lt"/>
              </a:rPr>
              <a:t> </a:t>
            </a:r>
            <a:r>
              <a:rPr lang="en-US" sz="2100" dirty="0" err="1" smtClean="0">
                <a:solidFill>
                  <a:srgbClr val="000000"/>
                </a:solidFill>
                <a:latin typeface="+mn-lt"/>
              </a:rPr>
              <a:t>Nasional</a:t>
            </a:r>
            <a:r>
              <a:rPr lang="en-US" sz="2100" dirty="0" smtClean="0">
                <a:solidFill>
                  <a:srgbClr val="000000"/>
                </a:solidFill>
                <a:latin typeface="+mn-lt"/>
              </a:rPr>
              <a:t>, DP2M </a:t>
            </a:r>
            <a:r>
              <a:rPr lang="en-US" sz="2100" dirty="0" err="1" smtClean="0">
                <a:solidFill>
                  <a:srgbClr val="000000"/>
                </a:solidFill>
                <a:latin typeface="+mn-lt"/>
              </a:rPr>
              <a:t>Ditjen</a:t>
            </a:r>
            <a:r>
              <a:rPr lang="en-US" sz="2100" dirty="0" smtClean="0">
                <a:solidFill>
                  <a:srgbClr val="000000"/>
                </a:solidFill>
                <a:latin typeface="+mn-lt"/>
              </a:rPr>
              <a:t> </a:t>
            </a:r>
            <a:r>
              <a:rPr lang="en-US" sz="2100" dirty="0" err="1" smtClean="0">
                <a:solidFill>
                  <a:srgbClr val="000000"/>
                </a:solidFill>
                <a:latin typeface="+mn-lt"/>
              </a:rPr>
              <a:t>Dikti</a:t>
            </a:r>
            <a:r>
              <a:rPr lang="en-US" sz="2100" dirty="0" smtClean="0">
                <a:solidFill>
                  <a:srgbClr val="000000"/>
                </a:solidFill>
                <a:latin typeface="+mn-lt"/>
              </a:rPr>
              <a:t> </a:t>
            </a:r>
            <a:r>
              <a:rPr lang="en-US" sz="2100" dirty="0" err="1" smtClean="0">
                <a:solidFill>
                  <a:srgbClr val="000000"/>
                </a:solidFill>
                <a:latin typeface="+mn-lt"/>
              </a:rPr>
              <a:t>Kemendiknas</a:t>
            </a:r>
            <a:r>
              <a:rPr lang="en-US" sz="2100" dirty="0" smtClean="0">
                <a:solidFill>
                  <a:srgbClr val="000000"/>
                </a:solidFill>
                <a:latin typeface="+mn-lt"/>
              </a:rPr>
              <a:t>, Jakarta, 2014.</a:t>
            </a:r>
          </a:p>
          <a:p>
            <a:pPr marL="457200" indent="-457200">
              <a:buFont typeface="+mj-lt"/>
              <a:buAutoNum type="arabicPeriod" startAt="10"/>
            </a:pPr>
            <a:r>
              <a:rPr lang="en-US" sz="2100" dirty="0" err="1" smtClean="0">
                <a:solidFill>
                  <a:srgbClr val="000000"/>
                </a:solidFill>
                <a:latin typeface="+mn-lt"/>
              </a:rPr>
              <a:t>Suminar</a:t>
            </a:r>
            <a:r>
              <a:rPr lang="en-US" sz="2100" dirty="0" smtClean="0">
                <a:solidFill>
                  <a:srgbClr val="000000"/>
                </a:solidFill>
                <a:latin typeface="+mn-lt"/>
              </a:rPr>
              <a:t> </a:t>
            </a:r>
            <a:r>
              <a:rPr lang="en-US" sz="2100" dirty="0">
                <a:solidFill>
                  <a:srgbClr val="000000"/>
                </a:solidFill>
                <a:latin typeface="+mn-lt"/>
              </a:rPr>
              <a:t>S </a:t>
            </a:r>
            <a:r>
              <a:rPr lang="en-US" sz="2100" dirty="0" err="1">
                <a:solidFill>
                  <a:srgbClr val="000000"/>
                </a:solidFill>
                <a:latin typeface="+mn-lt"/>
              </a:rPr>
              <a:t>Achmadi</a:t>
            </a:r>
            <a:r>
              <a:rPr lang="en-US" sz="2100" dirty="0">
                <a:solidFill>
                  <a:srgbClr val="000000"/>
                </a:solidFill>
                <a:latin typeface="+mn-lt"/>
              </a:rPr>
              <a:t>, </a:t>
            </a:r>
            <a:r>
              <a:rPr lang="en-US" sz="2100" dirty="0" err="1">
                <a:solidFill>
                  <a:srgbClr val="000000"/>
                </a:solidFill>
                <a:latin typeface="+mn-lt"/>
              </a:rPr>
              <a:t>Swasunting</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dan</a:t>
            </a:r>
            <a:r>
              <a:rPr lang="en-US" sz="2100" dirty="0">
                <a:solidFill>
                  <a:srgbClr val="000000"/>
                </a:solidFill>
                <a:latin typeface="+mn-lt"/>
              </a:rPr>
              <a:t> </a:t>
            </a:r>
            <a:r>
              <a:rPr lang="en-US" sz="2100" dirty="0" err="1">
                <a:solidFill>
                  <a:srgbClr val="000000"/>
                </a:solidFill>
                <a:latin typeface="+mn-lt"/>
              </a:rPr>
              <a:t>Daftar</a:t>
            </a:r>
            <a:r>
              <a:rPr lang="en-US" sz="2100" dirty="0">
                <a:solidFill>
                  <a:srgbClr val="000000"/>
                </a:solidFill>
                <a:latin typeface="+mn-lt"/>
              </a:rPr>
              <a:t> </a:t>
            </a:r>
            <a:r>
              <a:rPr lang="en-US" sz="2100" dirty="0" err="1">
                <a:solidFill>
                  <a:srgbClr val="000000"/>
                </a:solidFill>
                <a:latin typeface="+mn-lt"/>
              </a:rPr>
              <a:t>Cek</a:t>
            </a:r>
            <a:r>
              <a:rPr lang="en-US" sz="2100" dirty="0">
                <a:solidFill>
                  <a:srgbClr val="000000"/>
                </a:solidFill>
                <a:latin typeface="+mn-lt"/>
              </a:rPr>
              <a:t>, </a:t>
            </a:r>
            <a:r>
              <a:rPr lang="en-US" sz="2100" dirty="0" err="1">
                <a:solidFill>
                  <a:srgbClr val="000000"/>
                </a:solidFill>
                <a:latin typeface="+mn-lt"/>
              </a:rPr>
              <a:t>Materi</a:t>
            </a:r>
            <a:r>
              <a:rPr lang="en-US" sz="2100" dirty="0">
                <a:solidFill>
                  <a:srgbClr val="000000"/>
                </a:solidFill>
                <a:latin typeface="+mn-lt"/>
              </a:rPr>
              <a:t> </a:t>
            </a:r>
            <a:r>
              <a:rPr lang="en-US" sz="2100" dirty="0" err="1">
                <a:solidFill>
                  <a:srgbClr val="000000"/>
                </a:solidFill>
                <a:latin typeface="+mn-lt"/>
              </a:rPr>
              <a:t>Pelatihan</a:t>
            </a:r>
            <a:r>
              <a:rPr lang="en-US" sz="2100" dirty="0">
                <a:solidFill>
                  <a:srgbClr val="000000"/>
                </a:solidFill>
                <a:latin typeface="+mn-lt"/>
              </a:rPr>
              <a:t> </a:t>
            </a:r>
            <a:r>
              <a:rPr lang="en-US" sz="2100" dirty="0" err="1">
                <a:solidFill>
                  <a:srgbClr val="000000"/>
                </a:solidFill>
                <a:latin typeface="+mn-lt"/>
              </a:rPr>
              <a:t>Penulisan</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Nasional</a:t>
            </a:r>
            <a:r>
              <a:rPr lang="en-US" sz="2100" dirty="0">
                <a:solidFill>
                  <a:srgbClr val="000000"/>
                </a:solidFill>
                <a:latin typeface="+mn-lt"/>
              </a:rPr>
              <a:t>, DP2M </a:t>
            </a:r>
            <a:r>
              <a:rPr lang="en-US" sz="2100" dirty="0" err="1">
                <a:solidFill>
                  <a:srgbClr val="000000"/>
                </a:solidFill>
                <a:latin typeface="+mn-lt"/>
              </a:rPr>
              <a:t>Ditjen</a:t>
            </a:r>
            <a:r>
              <a:rPr lang="en-US" sz="2100" dirty="0">
                <a:solidFill>
                  <a:srgbClr val="000000"/>
                </a:solidFill>
                <a:latin typeface="+mn-lt"/>
              </a:rPr>
              <a:t> </a:t>
            </a:r>
            <a:r>
              <a:rPr lang="en-US" sz="2100" dirty="0" err="1">
                <a:solidFill>
                  <a:srgbClr val="000000"/>
                </a:solidFill>
                <a:latin typeface="+mn-lt"/>
              </a:rPr>
              <a:t>Dikti</a:t>
            </a:r>
            <a:r>
              <a:rPr lang="en-US" sz="2100" dirty="0">
                <a:solidFill>
                  <a:srgbClr val="000000"/>
                </a:solidFill>
                <a:latin typeface="+mn-lt"/>
              </a:rPr>
              <a:t> </a:t>
            </a:r>
            <a:r>
              <a:rPr lang="en-US" sz="2100" dirty="0" err="1">
                <a:solidFill>
                  <a:srgbClr val="000000"/>
                </a:solidFill>
                <a:latin typeface="+mn-lt"/>
              </a:rPr>
              <a:t>Kemendiknas</a:t>
            </a:r>
            <a:r>
              <a:rPr lang="en-US" sz="2100" dirty="0">
                <a:solidFill>
                  <a:srgbClr val="000000"/>
                </a:solidFill>
                <a:latin typeface="+mn-lt"/>
              </a:rPr>
              <a:t>, Jakarta, </a:t>
            </a:r>
            <a:r>
              <a:rPr lang="en-US" sz="2100" dirty="0" smtClean="0">
                <a:solidFill>
                  <a:srgbClr val="000000"/>
                </a:solidFill>
                <a:latin typeface="+mn-lt"/>
              </a:rPr>
              <a:t>2014.</a:t>
            </a:r>
          </a:p>
          <a:p>
            <a:pPr marL="457200" indent="-457200">
              <a:buFont typeface="+mj-lt"/>
              <a:buAutoNum type="arabicPeriod" startAt="10"/>
            </a:pPr>
            <a:r>
              <a:rPr lang="en-US" sz="2100" dirty="0">
                <a:solidFill>
                  <a:srgbClr val="000000"/>
                </a:solidFill>
                <a:latin typeface="+mn-lt"/>
              </a:rPr>
              <a:t>A </a:t>
            </a:r>
            <a:r>
              <a:rPr lang="en-US" sz="2100" dirty="0" err="1">
                <a:solidFill>
                  <a:srgbClr val="000000"/>
                </a:solidFill>
                <a:latin typeface="+mn-lt"/>
              </a:rPr>
              <a:t>Latief</a:t>
            </a:r>
            <a:r>
              <a:rPr lang="en-US" sz="2100" dirty="0">
                <a:solidFill>
                  <a:srgbClr val="000000"/>
                </a:solidFill>
                <a:latin typeface="+mn-lt"/>
              </a:rPr>
              <a:t> </a:t>
            </a:r>
            <a:r>
              <a:rPr lang="en-US" sz="2100" dirty="0" err="1">
                <a:solidFill>
                  <a:srgbClr val="000000"/>
                </a:solidFill>
                <a:latin typeface="+mn-lt"/>
              </a:rPr>
              <a:t>Wiyata</a:t>
            </a:r>
            <a:r>
              <a:rPr lang="en-US" sz="2100" dirty="0">
                <a:solidFill>
                  <a:srgbClr val="000000"/>
                </a:solidFill>
                <a:latin typeface="+mn-lt"/>
              </a:rPr>
              <a:t>, </a:t>
            </a:r>
            <a:r>
              <a:rPr lang="en-US" sz="2100" dirty="0" err="1">
                <a:solidFill>
                  <a:srgbClr val="000000"/>
                </a:solidFill>
                <a:latin typeface="+mn-lt"/>
              </a:rPr>
              <a:t>Pendahuluan</a:t>
            </a:r>
            <a:r>
              <a:rPr lang="en-US" sz="2100" dirty="0">
                <a:solidFill>
                  <a:srgbClr val="000000"/>
                </a:solidFill>
                <a:latin typeface="+mn-lt"/>
              </a:rPr>
              <a:t> </a:t>
            </a:r>
            <a:r>
              <a:rPr lang="en-US" sz="2100" dirty="0" err="1">
                <a:solidFill>
                  <a:srgbClr val="000000"/>
                </a:solidFill>
                <a:latin typeface="+mn-lt"/>
              </a:rPr>
              <a:t>dan</a:t>
            </a:r>
            <a:r>
              <a:rPr lang="en-US" sz="2100" dirty="0">
                <a:solidFill>
                  <a:srgbClr val="000000"/>
                </a:solidFill>
                <a:latin typeface="+mn-lt"/>
              </a:rPr>
              <a:t> </a:t>
            </a:r>
            <a:r>
              <a:rPr lang="en-US" sz="2100" dirty="0" err="1">
                <a:solidFill>
                  <a:srgbClr val="000000"/>
                </a:solidFill>
                <a:latin typeface="+mn-lt"/>
              </a:rPr>
              <a:t>Pendekatan</a:t>
            </a:r>
            <a:r>
              <a:rPr lang="en-US" sz="2100" dirty="0">
                <a:solidFill>
                  <a:srgbClr val="000000"/>
                </a:solidFill>
                <a:latin typeface="+mn-lt"/>
              </a:rPr>
              <a:t>, </a:t>
            </a:r>
            <a:r>
              <a:rPr lang="en-US" sz="2100" dirty="0" err="1">
                <a:solidFill>
                  <a:srgbClr val="000000"/>
                </a:solidFill>
                <a:latin typeface="+mn-lt"/>
              </a:rPr>
              <a:t>Materi</a:t>
            </a:r>
            <a:r>
              <a:rPr lang="en-US" sz="2100" dirty="0">
                <a:solidFill>
                  <a:srgbClr val="000000"/>
                </a:solidFill>
                <a:latin typeface="+mn-lt"/>
              </a:rPr>
              <a:t> </a:t>
            </a:r>
            <a:r>
              <a:rPr lang="en-US" sz="2100" dirty="0" err="1">
                <a:solidFill>
                  <a:srgbClr val="000000"/>
                </a:solidFill>
                <a:latin typeface="+mn-lt"/>
              </a:rPr>
              <a:t>Pelatihan</a:t>
            </a:r>
            <a:r>
              <a:rPr lang="en-US" sz="2100" dirty="0">
                <a:solidFill>
                  <a:srgbClr val="000000"/>
                </a:solidFill>
                <a:latin typeface="+mn-lt"/>
              </a:rPr>
              <a:t> </a:t>
            </a:r>
            <a:r>
              <a:rPr lang="en-US" sz="2100" dirty="0" err="1">
                <a:solidFill>
                  <a:srgbClr val="000000"/>
                </a:solidFill>
                <a:latin typeface="+mn-lt"/>
              </a:rPr>
              <a:t>Penulisan</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Nasional</a:t>
            </a:r>
            <a:r>
              <a:rPr lang="en-US" sz="2100" dirty="0">
                <a:solidFill>
                  <a:srgbClr val="000000"/>
                </a:solidFill>
                <a:latin typeface="+mn-lt"/>
              </a:rPr>
              <a:t>, DP2M </a:t>
            </a:r>
            <a:r>
              <a:rPr lang="en-US" sz="2100" dirty="0" err="1">
                <a:solidFill>
                  <a:srgbClr val="000000"/>
                </a:solidFill>
                <a:latin typeface="+mn-lt"/>
              </a:rPr>
              <a:t>Ditjen</a:t>
            </a:r>
            <a:r>
              <a:rPr lang="en-US" sz="2100" dirty="0">
                <a:solidFill>
                  <a:srgbClr val="000000"/>
                </a:solidFill>
                <a:latin typeface="+mn-lt"/>
              </a:rPr>
              <a:t> </a:t>
            </a:r>
            <a:r>
              <a:rPr lang="en-US" sz="2100" dirty="0" err="1">
                <a:solidFill>
                  <a:srgbClr val="000000"/>
                </a:solidFill>
                <a:latin typeface="+mn-lt"/>
              </a:rPr>
              <a:t>Dikti</a:t>
            </a:r>
            <a:r>
              <a:rPr lang="en-US" sz="2100" dirty="0">
                <a:solidFill>
                  <a:srgbClr val="000000"/>
                </a:solidFill>
                <a:latin typeface="+mn-lt"/>
              </a:rPr>
              <a:t> </a:t>
            </a:r>
            <a:r>
              <a:rPr lang="en-US" sz="2100" dirty="0" err="1">
                <a:solidFill>
                  <a:srgbClr val="000000"/>
                </a:solidFill>
                <a:latin typeface="+mn-lt"/>
              </a:rPr>
              <a:t>Kemendiknas</a:t>
            </a:r>
            <a:r>
              <a:rPr lang="en-US" sz="2100" dirty="0">
                <a:solidFill>
                  <a:srgbClr val="000000"/>
                </a:solidFill>
                <a:latin typeface="+mn-lt"/>
              </a:rPr>
              <a:t>, Jakarta, 2014.</a:t>
            </a:r>
          </a:p>
          <a:p>
            <a:pPr marL="457200" indent="-457200">
              <a:buFont typeface="+mj-lt"/>
              <a:buAutoNum type="arabicPeriod" startAt="10"/>
            </a:pPr>
            <a:r>
              <a:rPr lang="en-US" sz="2100" dirty="0" smtClean="0">
                <a:solidFill>
                  <a:srgbClr val="000000"/>
                </a:solidFill>
                <a:latin typeface="+mn-lt"/>
              </a:rPr>
              <a:t>Ali </a:t>
            </a:r>
            <a:r>
              <a:rPr lang="en-US" sz="2100" dirty="0" err="1">
                <a:solidFill>
                  <a:srgbClr val="000000"/>
                </a:solidFill>
                <a:latin typeface="+mn-lt"/>
              </a:rPr>
              <a:t>Saukah</a:t>
            </a:r>
            <a:r>
              <a:rPr lang="en-US" sz="2100" dirty="0">
                <a:solidFill>
                  <a:srgbClr val="000000"/>
                </a:solidFill>
                <a:latin typeface="+mn-lt"/>
              </a:rPr>
              <a:t>, </a:t>
            </a:r>
            <a:r>
              <a:rPr lang="en-US" sz="2100" dirty="0" err="1">
                <a:solidFill>
                  <a:srgbClr val="000000"/>
                </a:solidFill>
                <a:latin typeface="+mn-lt"/>
              </a:rPr>
              <a:t>Mengapa</a:t>
            </a:r>
            <a:r>
              <a:rPr lang="en-US" sz="2100" dirty="0">
                <a:solidFill>
                  <a:srgbClr val="000000"/>
                </a:solidFill>
                <a:latin typeface="+mn-lt"/>
              </a:rPr>
              <a:t> </a:t>
            </a:r>
            <a:r>
              <a:rPr lang="en-US" sz="2100" dirty="0" err="1">
                <a:solidFill>
                  <a:srgbClr val="000000"/>
                </a:solidFill>
                <a:latin typeface="+mn-lt"/>
              </a:rPr>
              <a:t>Rujukan</a:t>
            </a:r>
            <a:r>
              <a:rPr lang="en-US" sz="2100" dirty="0">
                <a:solidFill>
                  <a:srgbClr val="000000"/>
                </a:solidFill>
                <a:latin typeface="+mn-lt"/>
              </a:rPr>
              <a:t> </a:t>
            </a:r>
            <a:r>
              <a:rPr lang="en-US" sz="2100" dirty="0" err="1">
                <a:solidFill>
                  <a:srgbClr val="000000"/>
                </a:solidFill>
                <a:latin typeface="+mn-lt"/>
              </a:rPr>
              <a:t>Pustaka</a:t>
            </a:r>
            <a:r>
              <a:rPr lang="en-US" sz="2100" dirty="0">
                <a:solidFill>
                  <a:srgbClr val="000000"/>
                </a:solidFill>
                <a:latin typeface="+mn-lt"/>
              </a:rPr>
              <a:t> </a:t>
            </a:r>
            <a:r>
              <a:rPr lang="en-US" sz="2100" dirty="0" err="1">
                <a:solidFill>
                  <a:srgbClr val="000000"/>
                </a:solidFill>
                <a:latin typeface="+mn-lt"/>
              </a:rPr>
              <a:t>Diperlukan</a:t>
            </a:r>
            <a:r>
              <a:rPr lang="en-US" sz="2100" dirty="0">
                <a:solidFill>
                  <a:srgbClr val="000000"/>
                </a:solidFill>
                <a:latin typeface="+mn-lt"/>
              </a:rPr>
              <a:t>, </a:t>
            </a:r>
            <a:r>
              <a:rPr lang="en-US" sz="2100" dirty="0" err="1">
                <a:solidFill>
                  <a:srgbClr val="000000"/>
                </a:solidFill>
                <a:latin typeface="+mn-lt"/>
              </a:rPr>
              <a:t>Materi</a:t>
            </a:r>
            <a:r>
              <a:rPr lang="en-US" sz="2100" dirty="0">
                <a:solidFill>
                  <a:srgbClr val="000000"/>
                </a:solidFill>
                <a:latin typeface="+mn-lt"/>
              </a:rPr>
              <a:t> </a:t>
            </a:r>
            <a:r>
              <a:rPr lang="en-US" sz="2100" dirty="0" err="1">
                <a:solidFill>
                  <a:srgbClr val="000000"/>
                </a:solidFill>
                <a:latin typeface="+mn-lt"/>
              </a:rPr>
              <a:t>Pelatihan</a:t>
            </a:r>
            <a:r>
              <a:rPr lang="en-US" sz="2100" dirty="0">
                <a:solidFill>
                  <a:srgbClr val="000000"/>
                </a:solidFill>
                <a:latin typeface="+mn-lt"/>
              </a:rPr>
              <a:t> </a:t>
            </a:r>
            <a:r>
              <a:rPr lang="en-US" sz="2100" dirty="0" err="1">
                <a:solidFill>
                  <a:srgbClr val="000000"/>
                </a:solidFill>
                <a:latin typeface="+mn-lt"/>
              </a:rPr>
              <a:t>Penulisan</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Nasional</a:t>
            </a:r>
            <a:r>
              <a:rPr lang="en-US" sz="2100" dirty="0">
                <a:solidFill>
                  <a:srgbClr val="000000"/>
                </a:solidFill>
                <a:latin typeface="+mn-lt"/>
              </a:rPr>
              <a:t>, DP2M </a:t>
            </a:r>
            <a:r>
              <a:rPr lang="en-US" sz="2100" dirty="0" err="1">
                <a:solidFill>
                  <a:srgbClr val="000000"/>
                </a:solidFill>
                <a:latin typeface="+mn-lt"/>
              </a:rPr>
              <a:t>Ditjen</a:t>
            </a:r>
            <a:r>
              <a:rPr lang="en-US" sz="2100" dirty="0">
                <a:solidFill>
                  <a:srgbClr val="000000"/>
                </a:solidFill>
                <a:latin typeface="+mn-lt"/>
              </a:rPr>
              <a:t> </a:t>
            </a:r>
            <a:r>
              <a:rPr lang="en-US" sz="2100" dirty="0" err="1">
                <a:solidFill>
                  <a:srgbClr val="000000"/>
                </a:solidFill>
                <a:latin typeface="+mn-lt"/>
              </a:rPr>
              <a:t>Dikti</a:t>
            </a:r>
            <a:r>
              <a:rPr lang="en-US" sz="2100" dirty="0">
                <a:solidFill>
                  <a:srgbClr val="000000"/>
                </a:solidFill>
                <a:latin typeface="+mn-lt"/>
              </a:rPr>
              <a:t> </a:t>
            </a:r>
            <a:r>
              <a:rPr lang="en-US" sz="2100" dirty="0" err="1">
                <a:solidFill>
                  <a:srgbClr val="000000"/>
                </a:solidFill>
                <a:latin typeface="+mn-lt"/>
              </a:rPr>
              <a:t>Kemendiknas</a:t>
            </a:r>
            <a:r>
              <a:rPr lang="en-US" sz="2100" dirty="0">
                <a:solidFill>
                  <a:srgbClr val="000000"/>
                </a:solidFill>
                <a:latin typeface="+mn-lt"/>
              </a:rPr>
              <a:t>, Jakarta, 2014</a:t>
            </a:r>
            <a:r>
              <a:rPr lang="en-US" sz="2100" dirty="0" smtClean="0">
                <a:solidFill>
                  <a:srgbClr val="000000"/>
                </a:solidFill>
                <a:latin typeface="+mn-lt"/>
              </a:rPr>
              <a:t>.</a:t>
            </a:r>
            <a:endParaRPr lang="en-US" sz="2100" dirty="0">
              <a:solidFill>
                <a:srgbClr val="000000"/>
              </a:solidFill>
              <a:latin typeface="+mn-lt"/>
            </a:endParaRPr>
          </a:p>
          <a:p>
            <a:pPr marL="457200" indent="-457200">
              <a:buFont typeface="+mj-lt"/>
              <a:buAutoNum type="arabicPeriod" startAt="10"/>
            </a:pPr>
            <a:r>
              <a:rPr lang="en-US" sz="2100" dirty="0" err="1" smtClean="0">
                <a:solidFill>
                  <a:srgbClr val="000000"/>
                </a:solidFill>
                <a:latin typeface="+mn-lt"/>
              </a:rPr>
              <a:t>Jaka</a:t>
            </a:r>
            <a:r>
              <a:rPr lang="en-US" sz="2100" dirty="0" smtClean="0">
                <a:solidFill>
                  <a:srgbClr val="000000"/>
                </a:solidFill>
                <a:latin typeface="+mn-lt"/>
              </a:rPr>
              <a:t> </a:t>
            </a:r>
            <a:r>
              <a:rPr lang="en-US" sz="2100" dirty="0" err="1" smtClean="0">
                <a:solidFill>
                  <a:srgbClr val="000000"/>
                </a:solidFill>
                <a:latin typeface="+mn-lt"/>
              </a:rPr>
              <a:t>Sriyana</a:t>
            </a:r>
            <a:r>
              <a:rPr lang="en-US" sz="2100" dirty="0" smtClean="0">
                <a:solidFill>
                  <a:srgbClr val="000000"/>
                </a:solidFill>
                <a:latin typeface="+mn-lt"/>
              </a:rPr>
              <a:t>, </a:t>
            </a:r>
            <a:r>
              <a:rPr lang="en-US" sz="2100" dirty="0" err="1" smtClean="0">
                <a:solidFill>
                  <a:srgbClr val="000000"/>
                </a:solidFill>
                <a:latin typeface="+mn-lt"/>
              </a:rPr>
              <a:t>Pendahuluan</a:t>
            </a:r>
            <a:r>
              <a:rPr lang="en-US" sz="2100" dirty="0" smtClean="0">
                <a:solidFill>
                  <a:srgbClr val="000000"/>
                </a:solidFill>
                <a:latin typeface="+mn-lt"/>
              </a:rPr>
              <a:t> </a:t>
            </a:r>
            <a:r>
              <a:rPr lang="en-US" sz="2100" dirty="0" err="1" smtClean="0">
                <a:solidFill>
                  <a:srgbClr val="000000"/>
                </a:solidFill>
                <a:latin typeface="+mn-lt"/>
              </a:rPr>
              <a:t>dan</a:t>
            </a:r>
            <a:r>
              <a:rPr lang="en-US" sz="2100" dirty="0" smtClean="0">
                <a:solidFill>
                  <a:srgbClr val="000000"/>
                </a:solidFill>
                <a:latin typeface="+mn-lt"/>
              </a:rPr>
              <a:t> </a:t>
            </a:r>
            <a:r>
              <a:rPr lang="en-US" sz="2100" dirty="0" err="1" smtClean="0">
                <a:solidFill>
                  <a:srgbClr val="000000"/>
                </a:solidFill>
                <a:latin typeface="+mn-lt"/>
              </a:rPr>
              <a:t>Metode</a:t>
            </a:r>
            <a:r>
              <a:rPr lang="en-US" sz="2100" dirty="0" smtClean="0">
                <a:solidFill>
                  <a:srgbClr val="000000"/>
                </a:solidFill>
                <a:latin typeface="+mn-lt"/>
              </a:rPr>
              <a:t>, </a:t>
            </a:r>
            <a:r>
              <a:rPr lang="en-US" sz="2100" dirty="0" err="1">
                <a:solidFill>
                  <a:srgbClr val="000000"/>
                </a:solidFill>
                <a:latin typeface="+mn-lt"/>
              </a:rPr>
              <a:t>Materi</a:t>
            </a:r>
            <a:r>
              <a:rPr lang="en-US" sz="2100" dirty="0">
                <a:solidFill>
                  <a:srgbClr val="000000"/>
                </a:solidFill>
                <a:latin typeface="+mn-lt"/>
              </a:rPr>
              <a:t> </a:t>
            </a:r>
            <a:r>
              <a:rPr lang="en-US" sz="2100" dirty="0" err="1">
                <a:solidFill>
                  <a:srgbClr val="000000"/>
                </a:solidFill>
                <a:latin typeface="+mn-lt"/>
              </a:rPr>
              <a:t>Pelatihan</a:t>
            </a:r>
            <a:r>
              <a:rPr lang="en-US" sz="2100" dirty="0">
                <a:solidFill>
                  <a:srgbClr val="000000"/>
                </a:solidFill>
                <a:latin typeface="+mn-lt"/>
              </a:rPr>
              <a:t> </a:t>
            </a:r>
            <a:r>
              <a:rPr lang="en-US" sz="2100" dirty="0" err="1">
                <a:solidFill>
                  <a:srgbClr val="000000"/>
                </a:solidFill>
                <a:latin typeface="+mn-lt"/>
              </a:rPr>
              <a:t>Penulisan</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Nasional</a:t>
            </a:r>
            <a:r>
              <a:rPr lang="en-US" sz="2100" dirty="0">
                <a:solidFill>
                  <a:srgbClr val="000000"/>
                </a:solidFill>
                <a:latin typeface="+mn-lt"/>
              </a:rPr>
              <a:t>, DP2M </a:t>
            </a:r>
            <a:r>
              <a:rPr lang="en-US" sz="2100" dirty="0" err="1">
                <a:solidFill>
                  <a:srgbClr val="000000"/>
                </a:solidFill>
                <a:latin typeface="+mn-lt"/>
              </a:rPr>
              <a:t>Ditjen</a:t>
            </a:r>
            <a:r>
              <a:rPr lang="en-US" sz="2100" dirty="0">
                <a:solidFill>
                  <a:srgbClr val="000000"/>
                </a:solidFill>
                <a:latin typeface="+mn-lt"/>
              </a:rPr>
              <a:t> </a:t>
            </a:r>
            <a:r>
              <a:rPr lang="en-US" sz="2100" dirty="0" err="1">
                <a:solidFill>
                  <a:srgbClr val="000000"/>
                </a:solidFill>
                <a:latin typeface="+mn-lt"/>
              </a:rPr>
              <a:t>Dikti</a:t>
            </a:r>
            <a:r>
              <a:rPr lang="en-US" sz="2100" dirty="0">
                <a:solidFill>
                  <a:srgbClr val="000000"/>
                </a:solidFill>
                <a:latin typeface="+mn-lt"/>
              </a:rPr>
              <a:t> </a:t>
            </a:r>
            <a:r>
              <a:rPr lang="en-US" sz="2100" dirty="0" err="1">
                <a:solidFill>
                  <a:srgbClr val="000000"/>
                </a:solidFill>
                <a:latin typeface="+mn-lt"/>
              </a:rPr>
              <a:t>Kemendiknas</a:t>
            </a:r>
            <a:r>
              <a:rPr lang="en-US" sz="2100" dirty="0">
                <a:solidFill>
                  <a:srgbClr val="000000"/>
                </a:solidFill>
                <a:latin typeface="+mn-lt"/>
              </a:rPr>
              <a:t>, Jakarta, 2014</a:t>
            </a:r>
            <a:r>
              <a:rPr lang="en-US" sz="2100" dirty="0" smtClean="0">
                <a:solidFill>
                  <a:srgbClr val="000000"/>
                </a:solidFill>
                <a:latin typeface="+mn-lt"/>
              </a:rPr>
              <a:t>.</a:t>
            </a:r>
          </a:p>
          <a:p>
            <a:pPr marL="457200" indent="-457200">
              <a:buFont typeface="+mj-lt"/>
              <a:buAutoNum type="arabicPeriod" startAt="10"/>
            </a:pPr>
            <a:r>
              <a:rPr lang="en-US" sz="2100" dirty="0" err="1" smtClean="0">
                <a:solidFill>
                  <a:srgbClr val="000000"/>
                </a:solidFill>
                <a:latin typeface="+mn-lt"/>
              </a:rPr>
              <a:t>Lusitra</a:t>
            </a:r>
            <a:r>
              <a:rPr lang="en-US" sz="2100" dirty="0" smtClean="0">
                <a:solidFill>
                  <a:srgbClr val="000000"/>
                </a:solidFill>
                <a:latin typeface="+mn-lt"/>
              </a:rPr>
              <a:t> </a:t>
            </a:r>
            <a:r>
              <a:rPr lang="en-US" sz="2100" dirty="0" err="1" smtClean="0">
                <a:solidFill>
                  <a:srgbClr val="000000"/>
                </a:solidFill>
                <a:latin typeface="+mn-lt"/>
              </a:rPr>
              <a:t>Munisa</a:t>
            </a:r>
            <a:r>
              <a:rPr lang="en-US" sz="2100" dirty="0" smtClean="0">
                <a:solidFill>
                  <a:srgbClr val="000000"/>
                </a:solidFill>
                <a:latin typeface="+mn-lt"/>
              </a:rPr>
              <a:t>, Material, </a:t>
            </a:r>
            <a:r>
              <a:rPr lang="en-US" sz="2100" dirty="0" err="1" smtClean="0">
                <a:solidFill>
                  <a:srgbClr val="000000"/>
                </a:solidFill>
                <a:latin typeface="+mn-lt"/>
              </a:rPr>
              <a:t>Metode</a:t>
            </a:r>
            <a:r>
              <a:rPr lang="en-US" sz="2100" dirty="0" smtClean="0">
                <a:solidFill>
                  <a:srgbClr val="000000"/>
                </a:solidFill>
                <a:latin typeface="+mn-lt"/>
              </a:rPr>
              <a:t> </a:t>
            </a:r>
            <a:r>
              <a:rPr lang="en-US" sz="2100" dirty="0" err="1" smtClean="0">
                <a:solidFill>
                  <a:srgbClr val="000000"/>
                </a:solidFill>
                <a:latin typeface="+mn-lt"/>
              </a:rPr>
              <a:t>dan</a:t>
            </a:r>
            <a:r>
              <a:rPr lang="en-US" sz="2100" dirty="0" smtClean="0">
                <a:solidFill>
                  <a:srgbClr val="000000"/>
                </a:solidFill>
                <a:latin typeface="+mn-lt"/>
              </a:rPr>
              <a:t> </a:t>
            </a:r>
            <a:r>
              <a:rPr lang="en-US" sz="2100" dirty="0" err="1" smtClean="0">
                <a:solidFill>
                  <a:srgbClr val="000000"/>
                </a:solidFill>
                <a:latin typeface="+mn-lt"/>
              </a:rPr>
              <a:t>Pendahuluan</a:t>
            </a:r>
            <a:r>
              <a:rPr lang="en-US" sz="2100" dirty="0" smtClean="0">
                <a:solidFill>
                  <a:srgbClr val="000000"/>
                </a:solidFill>
                <a:latin typeface="+mn-lt"/>
              </a:rPr>
              <a:t>, </a:t>
            </a:r>
            <a:r>
              <a:rPr lang="en-US" sz="2100" dirty="0" err="1">
                <a:solidFill>
                  <a:srgbClr val="000000"/>
                </a:solidFill>
                <a:latin typeface="+mn-lt"/>
              </a:rPr>
              <a:t>Materi</a:t>
            </a:r>
            <a:r>
              <a:rPr lang="en-US" sz="2100" dirty="0">
                <a:solidFill>
                  <a:srgbClr val="000000"/>
                </a:solidFill>
                <a:latin typeface="+mn-lt"/>
              </a:rPr>
              <a:t> </a:t>
            </a:r>
            <a:r>
              <a:rPr lang="en-US" sz="2100" dirty="0" err="1">
                <a:solidFill>
                  <a:srgbClr val="000000"/>
                </a:solidFill>
                <a:latin typeface="+mn-lt"/>
              </a:rPr>
              <a:t>Pelatihan</a:t>
            </a:r>
            <a:r>
              <a:rPr lang="en-US" sz="2100" dirty="0">
                <a:solidFill>
                  <a:srgbClr val="000000"/>
                </a:solidFill>
                <a:latin typeface="+mn-lt"/>
              </a:rPr>
              <a:t> </a:t>
            </a:r>
            <a:r>
              <a:rPr lang="en-US" sz="2100" dirty="0" err="1">
                <a:solidFill>
                  <a:srgbClr val="000000"/>
                </a:solidFill>
                <a:latin typeface="+mn-lt"/>
              </a:rPr>
              <a:t>Penulisan</a:t>
            </a:r>
            <a:r>
              <a:rPr lang="en-US" sz="2100" dirty="0">
                <a:solidFill>
                  <a:srgbClr val="000000"/>
                </a:solidFill>
                <a:latin typeface="+mn-lt"/>
              </a:rPr>
              <a:t> </a:t>
            </a:r>
            <a:r>
              <a:rPr lang="en-US" sz="2100" dirty="0" err="1">
                <a:solidFill>
                  <a:srgbClr val="000000"/>
                </a:solidFill>
                <a:latin typeface="+mn-lt"/>
              </a:rPr>
              <a:t>Artikel</a:t>
            </a:r>
            <a:r>
              <a:rPr lang="en-US" sz="2100" dirty="0">
                <a:solidFill>
                  <a:srgbClr val="000000"/>
                </a:solidFill>
                <a:latin typeface="+mn-lt"/>
              </a:rPr>
              <a:t> </a:t>
            </a:r>
            <a:r>
              <a:rPr lang="en-US" sz="2100" dirty="0" err="1">
                <a:solidFill>
                  <a:srgbClr val="000000"/>
                </a:solidFill>
                <a:latin typeface="+mn-lt"/>
              </a:rPr>
              <a:t>Ilmiah</a:t>
            </a:r>
            <a:r>
              <a:rPr lang="en-US" sz="2100" dirty="0">
                <a:solidFill>
                  <a:srgbClr val="000000"/>
                </a:solidFill>
                <a:latin typeface="+mn-lt"/>
              </a:rPr>
              <a:t> </a:t>
            </a:r>
            <a:r>
              <a:rPr lang="en-US" sz="2100" dirty="0" err="1">
                <a:solidFill>
                  <a:srgbClr val="000000"/>
                </a:solidFill>
                <a:latin typeface="+mn-lt"/>
              </a:rPr>
              <a:t>Nasional</a:t>
            </a:r>
            <a:r>
              <a:rPr lang="en-US" sz="2100" dirty="0">
                <a:solidFill>
                  <a:srgbClr val="000000"/>
                </a:solidFill>
                <a:latin typeface="+mn-lt"/>
              </a:rPr>
              <a:t>, DP2M </a:t>
            </a:r>
            <a:r>
              <a:rPr lang="en-US" sz="2100" dirty="0" err="1">
                <a:solidFill>
                  <a:srgbClr val="000000"/>
                </a:solidFill>
                <a:latin typeface="+mn-lt"/>
              </a:rPr>
              <a:t>Ditjen</a:t>
            </a:r>
            <a:r>
              <a:rPr lang="en-US" sz="2100" dirty="0">
                <a:solidFill>
                  <a:srgbClr val="000000"/>
                </a:solidFill>
                <a:latin typeface="+mn-lt"/>
              </a:rPr>
              <a:t> </a:t>
            </a:r>
            <a:r>
              <a:rPr lang="en-US" sz="2100" dirty="0" err="1">
                <a:solidFill>
                  <a:srgbClr val="000000"/>
                </a:solidFill>
                <a:latin typeface="+mn-lt"/>
              </a:rPr>
              <a:t>Dikti</a:t>
            </a:r>
            <a:r>
              <a:rPr lang="en-US" sz="2100" dirty="0">
                <a:solidFill>
                  <a:srgbClr val="000000"/>
                </a:solidFill>
                <a:latin typeface="+mn-lt"/>
              </a:rPr>
              <a:t> </a:t>
            </a:r>
            <a:r>
              <a:rPr lang="en-US" sz="2100" dirty="0" err="1">
                <a:solidFill>
                  <a:srgbClr val="000000"/>
                </a:solidFill>
                <a:latin typeface="+mn-lt"/>
              </a:rPr>
              <a:t>Kemendiknas</a:t>
            </a:r>
            <a:r>
              <a:rPr lang="en-US" sz="2100" dirty="0">
                <a:solidFill>
                  <a:srgbClr val="000000"/>
                </a:solidFill>
                <a:latin typeface="+mn-lt"/>
              </a:rPr>
              <a:t>, Jakarta, 2014</a:t>
            </a:r>
            <a:r>
              <a:rPr lang="en-US" sz="2100" dirty="0" smtClean="0">
                <a:solidFill>
                  <a:srgbClr val="000000"/>
                </a:solidFill>
                <a:latin typeface="+mn-lt"/>
              </a:rPr>
              <a:t>.</a:t>
            </a:r>
          </a:p>
        </p:txBody>
      </p:sp>
    </p:spTree>
    <p:extLst>
      <p:ext uri="{BB962C8B-B14F-4D97-AF65-F5344CB8AC3E}">
        <p14:creationId xmlns:p14="http://schemas.microsoft.com/office/powerpoint/2010/main" val="126371909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848274" y="2273300"/>
            <a:ext cx="7524750" cy="1371600"/>
          </a:xfrm>
        </p:spPr>
        <p:txBody>
          <a:bodyPr/>
          <a:lstStyle/>
          <a:p>
            <a:pPr algn="ctr" eaLnBrk="1" hangingPunct="1">
              <a:defRPr/>
            </a:pPr>
            <a:r>
              <a:rPr lang="sv-SE" sz="3200" b="1" dirty="0" err="1" smtClean="0">
                <a:latin typeface="+mn-lt"/>
                <a:cs typeface="+mj-cs"/>
              </a:rPr>
              <a:t>Sistem</a:t>
            </a:r>
            <a:r>
              <a:rPr lang="sv-SE" sz="3200" b="1" dirty="0" smtClean="0">
                <a:latin typeface="+mn-lt"/>
                <a:cs typeface="+mj-cs"/>
              </a:rPr>
              <a:t> skor </a:t>
            </a:r>
            <a:r>
              <a:rPr lang="sv-SE" sz="3200" b="1" dirty="0" err="1" smtClean="0">
                <a:latin typeface="+mn-lt"/>
                <a:cs typeface="+mj-cs"/>
              </a:rPr>
              <a:t>penentuan</a:t>
            </a:r>
            <a:r>
              <a:rPr lang="sv-SE" sz="3200" b="1" dirty="0" smtClean="0">
                <a:latin typeface="+mn-lt"/>
                <a:cs typeface="+mj-cs"/>
              </a:rPr>
              <a:t> hak </a:t>
            </a:r>
            <a:r>
              <a:rPr lang="sv-SE" sz="3200" b="1" dirty="0" err="1" smtClean="0">
                <a:latin typeface="+mn-lt"/>
                <a:cs typeface="+mj-cs"/>
              </a:rPr>
              <a:t>kepengarangan</a:t>
            </a:r>
            <a:r>
              <a:rPr lang="sv-SE" sz="3200" b="1" dirty="0" smtClean="0">
                <a:latin typeface="+mn-lt"/>
                <a:cs typeface="+mj-cs"/>
              </a:rPr>
              <a:t> </a:t>
            </a:r>
            <a:r>
              <a:rPr lang="sv-SE" sz="3200" b="1" dirty="0" err="1" smtClean="0">
                <a:latin typeface="+mn-lt"/>
                <a:cs typeface="+mj-cs"/>
              </a:rPr>
              <a:t>bersama</a:t>
            </a:r>
            <a:r>
              <a:rPr lang="sv-SE" sz="3200" b="1" dirty="0" smtClean="0">
                <a:latin typeface="+mn-lt"/>
                <a:cs typeface="+mj-cs"/>
              </a:rPr>
              <a:t> </a:t>
            </a:r>
            <a:r>
              <a:rPr lang="fi-FI" sz="3200" b="1" dirty="0" err="1" smtClean="0">
                <a:latin typeface="+mn-lt"/>
                <a:cs typeface="+mj-cs"/>
              </a:rPr>
              <a:t>sebuah</a:t>
            </a:r>
            <a:r>
              <a:rPr lang="fi-FI" sz="3200" b="1" dirty="0" smtClean="0">
                <a:latin typeface="+mn-lt"/>
                <a:cs typeface="+mj-cs"/>
              </a:rPr>
              <a:t> </a:t>
            </a:r>
            <a:r>
              <a:rPr lang="fi-FI" sz="3200" b="1" dirty="0" err="1" smtClean="0">
                <a:latin typeface="+mn-lt"/>
                <a:cs typeface="+mj-cs"/>
              </a:rPr>
              <a:t>karya</a:t>
            </a:r>
            <a:r>
              <a:rPr lang="fi-FI" sz="3200" b="1" dirty="0" smtClean="0">
                <a:latin typeface="+mn-lt"/>
                <a:cs typeface="+mj-cs"/>
              </a:rPr>
              <a:t> </a:t>
            </a:r>
            <a:r>
              <a:rPr lang="fi-FI" sz="3200" b="1" dirty="0" err="1" smtClean="0">
                <a:latin typeface="+mn-lt"/>
                <a:cs typeface="+mj-cs"/>
              </a:rPr>
              <a:t>tulis</a:t>
            </a:r>
            <a:r>
              <a:rPr lang="fi-FI" sz="3200" b="1" dirty="0" smtClean="0">
                <a:latin typeface="+mn-lt"/>
                <a:cs typeface="+mj-cs"/>
              </a:rPr>
              <a:t> </a:t>
            </a:r>
            <a:r>
              <a:rPr lang="fi-FI" sz="3200" b="1" dirty="0" err="1" smtClean="0">
                <a:latin typeface="+mn-lt"/>
                <a:cs typeface="+mj-cs"/>
              </a:rPr>
              <a:t>ilmiah</a:t>
            </a:r>
            <a:r>
              <a:rPr lang="en-US" sz="3200" b="1" dirty="0" smtClean="0">
                <a:latin typeface="+mn-lt"/>
                <a:cs typeface="+mj-cs"/>
              </a:rPr>
              <a:t> </a:t>
            </a:r>
          </a:p>
        </p:txBody>
      </p:sp>
      <p:sp>
        <p:nvSpPr>
          <p:cNvPr id="3" name="Title 1"/>
          <p:cNvSpPr txBox="1">
            <a:spLocks/>
          </p:cNvSpPr>
          <p:nvPr/>
        </p:nvSpPr>
        <p:spPr>
          <a:xfrm>
            <a:off x="0" y="1144608"/>
            <a:ext cx="9144000" cy="132756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solidFill>
                  <a:srgbClr val="000000"/>
                </a:solidFill>
              </a:rPr>
              <a:t>LAMPIRAN</a:t>
            </a:r>
            <a:endParaRPr lang="en-US" baseline="30000" dirty="0">
              <a:solidFill>
                <a:srgbClr val="000000"/>
              </a:solidFill>
            </a:endParaRPr>
          </a:p>
        </p:txBody>
      </p:sp>
    </p:spTree>
    <p:extLst>
      <p:ext uri="{BB962C8B-B14F-4D97-AF65-F5344CB8AC3E}">
        <p14:creationId xmlns:p14="http://schemas.microsoft.com/office/powerpoint/2010/main" val="406993878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a:xfrm>
            <a:off x="375724" y="498960"/>
            <a:ext cx="8503407" cy="1989133"/>
          </a:xfrm>
        </p:spPr>
        <p:txBody>
          <a:bodyPr>
            <a:normAutofit/>
          </a:bodyPr>
          <a:lstStyle/>
          <a:p>
            <a:pPr marL="271463" indent="-271463" algn="l" eaLnBrk="1" hangingPunct="1">
              <a:defRPr/>
            </a:pPr>
            <a:r>
              <a:rPr lang="fi-FI" sz="2800" b="1" dirty="0" smtClean="0">
                <a:cs typeface="+mj-cs"/>
              </a:rPr>
              <a:t>1. </a:t>
            </a:r>
            <a:r>
              <a:rPr lang="fi-FI" sz="2800" b="1" dirty="0" err="1" smtClean="0">
                <a:cs typeface="+mj-cs"/>
              </a:rPr>
              <a:t>Masukan</a:t>
            </a:r>
            <a:r>
              <a:rPr lang="fi-FI" sz="2800" b="1" dirty="0" smtClean="0">
                <a:cs typeface="+mj-cs"/>
              </a:rPr>
              <a:t> </a:t>
            </a:r>
            <a:r>
              <a:rPr lang="fi-FI" sz="2800" b="1" dirty="0" err="1" smtClean="0">
                <a:cs typeface="+mj-cs"/>
              </a:rPr>
              <a:t>intelektual</a:t>
            </a:r>
            <a:r>
              <a:rPr lang="fi-FI" sz="2800" b="1" i="1" dirty="0" smtClean="0">
                <a:cs typeface="+mj-cs"/>
              </a:rPr>
              <a:t/>
            </a:r>
            <a:br>
              <a:rPr lang="fi-FI" sz="2800" b="1" i="1" dirty="0" smtClean="0">
                <a:cs typeface="+mj-cs"/>
              </a:rPr>
            </a:br>
            <a:r>
              <a:rPr lang="fi-FI" sz="2800" i="1" dirty="0" smtClean="0">
                <a:cs typeface="+mj-cs"/>
              </a:rPr>
              <a:t>(</a:t>
            </a:r>
            <a:r>
              <a:rPr lang="fi-FI" sz="2800" i="1" dirty="0" err="1" smtClean="0">
                <a:cs typeface="+mj-cs"/>
              </a:rPr>
              <a:t>identifikasi</a:t>
            </a:r>
            <a:r>
              <a:rPr lang="fi-FI" sz="2800" i="1" dirty="0" smtClean="0">
                <a:cs typeface="+mj-cs"/>
              </a:rPr>
              <a:t> </a:t>
            </a:r>
            <a:r>
              <a:rPr lang="fi-FI" sz="2800" i="1" dirty="0" err="1" smtClean="0">
                <a:cs typeface="+mj-cs"/>
              </a:rPr>
              <a:t>masalah</a:t>
            </a:r>
            <a:r>
              <a:rPr lang="fi-FI" sz="2800" i="1" dirty="0" smtClean="0">
                <a:cs typeface="+mj-cs"/>
              </a:rPr>
              <a:t>, </a:t>
            </a:r>
            <a:r>
              <a:rPr lang="fi-FI" sz="2800" i="1" dirty="0" err="1" smtClean="0">
                <a:cs typeface="+mj-cs"/>
              </a:rPr>
              <a:t>gagasan</a:t>
            </a:r>
            <a:r>
              <a:rPr lang="fi-FI" sz="2800" i="1" dirty="0" smtClean="0">
                <a:cs typeface="+mj-cs"/>
              </a:rPr>
              <a:t> </a:t>
            </a:r>
            <a:r>
              <a:rPr lang="fi-FI" sz="2800" i="1" dirty="0" err="1" smtClean="0">
                <a:cs typeface="+mj-cs"/>
              </a:rPr>
              <a:t>pendekatan</a:t>
            </a:r>
            <a:r>
              <a:rPr lang="fi-FI" sz="2800" i="1" dirty="0" smtClean="0">
                <a:cs typeface="+mj-cs"/>
              </a:rPr>
              <a:t>, </a:t>
            </a:r>
            <a:r>
              <a:rPr lang="fi-FI" sz="2800" i="1" dirty="0" err="1" smtClean="0">
                <a:cs typeface="+mj-cs"/>
              </a:rPr>
              <a:t>perencanaan</a:t>
            </a:r>
            <a:r>
              <a:rPr lang="fi-FI" sz="2800" i="1" dirty="0" smtClean="0">
                <a:cs typeface="+mj-cs"/>
              </a:rPr>
              <a:t>, </a:t>
            </a:r>
            <a:r>
              <a:rPr lang="fi-FI" sz="2800" i="1" dirty="0" err="1" smtClean="0">
                <a:cs typeface="+mj-cs"/>
              </a:rPr>
              <a:t>perancangan</a:t>
            </a:r>
            <a:r>
              <a:rPr lang="fi-FI" sz="2800" i="1" dirty="0" smtClean="0">
                <a:cs typeface="+mj-cs"/>
              </a:rPr>
              <a:t>)</a:t>
            </a:r>
            <a:r>
              <a:rPr lang="en-US" sz="2800" dirty="0" smtClean="0">
                <a:cs typeface="+mj-cs"/>
              </a:rPr>
              <a:t> </a:t>
            </a:r>
          </a:p>
        </p:txBody>
      </p:sp>
      <p:sp>
        <p:nvSpPr>
          <p:cNvPr id="86019" name="Rectangle 3"/>
          <p:cNvSpPr>
            <a:spLocks noGrp="1" noChangeArrowheads="1"/>
          </p:cNvSpPr>
          <p:nvPr>
            <p:ph type="body" idx="4294967295"/>
          </p:nvPr>
        </p:nvSpPr>
        <p:spPr>
          <a:xfrm>
            <a:off x="504728" y="2445438"/>
            <a:ext cx="8202763" cy="2771065"/>
          </a:xfrm>
        </p:spPr>
        <p:txBody>
          <a:bodyPr>
            <a:normAutofit lnSpcReduction="10000"/>
          </a:bodyPr>
          <a:lstStyle/>
          <a:p>
            <a:pPr eaLnBrk="1" hangingPunct="1">
              <a:tabLst>
                <a:tab pos="6719888" algn="r"/>
              </a:tabLst>
              <a:defRPr/>
            </a:pPr>
            <a:r>
              <a:rPr lang="sv-SE" sz="2800" dirty="0" err="1" smtClean="0">
                <a:cs typeface="+mn-cs"/>
              </a:rPr>
              <a:t>Tidak</a:t>
            </a:r>
            <a:r>
              <a:rPr lang="sv-SE" sz="2800" dirty="0" smtClean="0">
                <a:cs typeface="+mn-cs"/>
              </a:rPr>
              <a:t> </a:t>
            </a:r>
            <a:r>
              <a:rPr lang="sv-SE" sz="2800" dirty="0" err="1" smtClean="0">
                <a:cs typeface="+mn-cs"/>
              </a:rPr>
              <a:t>ada</a:t>
            </a:r>
            <a:r>
              <a:rPr lang="sv-SE" sz="2800" dirty="0" smtClean="0">
                <a:cs typeface="+mn-cs"/>
              </a:rPr>
              <a:t> </a:t>
            </a:r>
            <a:r>
              <a:rPr lang="sv-SE" sz="2800" dirty="0" err="1" smtClean="0">
                <a:cs typeface="+mn-cs"/>
              </a:rPr>
              <a:t>sumbangan</a:t>
            </a:r>
            <a:r>
              <a:rPr lang="sv-SE" sz="2800" dirty="0" smtClean="0">
                <a:cs typeface="+mn-cs"/>
              </a:rPr>
              <a:t> </a:t>
            </a:r>
            <a:r>
              <a:rPr lang="sv-SE" sz="2800" dirty="0" err="1" smtClean="0">
                <a:cs typeface="+mn-cs"/>
              </a:rPr>
              <a:t>secara</a:t>
            </a:r>
            <a:r>
              <a:rPr lang="sv-SE" sz="2800" dirty="0" smtClean="0">
                <a:cs typeface="+mn-cs"/>
              </a:rPr>
              <a:t> </a:t>
            </a:r>
            <a:r>
              <a:rPr lang="sv-SE" sz="2800" dirty="0" err="1" smtClean="0">
                <a:cs typeface="+mn-cs"/>
              </a:rPr>
              <a:t>berarti</a:t>
            </a:r>
            <a:r>
              <a:rPr lang="sv-SE" sz="2800" dirty="0" smtClean="0">
                <a:cs typeface="+mn-cs"/>
              </a:rPr>
              <a:t>	              	  0</a:t>
            </a:r>
          </a:p>
          <a:p>
            <a:pPr eaLnBrk="1" hangingPunct="1">
              <a:tabLst>
                <a:tab pos="6719888" algn="r"/>
              </a:tabLst>
              <a:defRPr/>
            </a:pPr>
            <a:r>
              <a:rPr lang="sv-SE" sz="2800" dirty="0" smtClean="0">
                <a:cs typeface="+mn-cs"/>
              </a:rPr>
              <a:t>Dua tiga kali </a:t>
            </a:r>
            <a:r>
              <a:rPr lang="sv-SE" sz="2800" dirty="0" err="1" smtClean="0">
                <a:cs typeface="+mn-cs"/>
              </a:rPr>
              <a:t>diskusi</a:t>
            </a:r>
            <a:r>
              <a:rPr lang="sv-SE" sz="2800" dirty="0" smtClean="0">
                <a:cs typeface="+mn-cs"/>
              </a:rPr>
              <a:t>		  5</a:t>
            </a:r>
          </a:p>
          <a:p>
            <a:pPr eaLnBrk="1" hangingPunct="1">
              <a:tabLst>
                <a:tab pos="6719888" algn="r"/>
              </a:tabLst>
              <a:defRPr/>
            </a:pPr>
            <a:r>
              <a:rPr lang="sv-SE" sz="2800" dirty="0" err="1" smtClean="0">
                <a:cs typeface="+mn-cs"/>
              </a:rPr>
              <a:t>Beberapa</a:t>
            </a:r>
            <a:r>
              <a:rPr lang="sv-SE" sz="2800" dirty="0" smtClean="0">
                <a:cs typeface="+mn-cs"/>
              </a:rPr>
              <a:t> kali </a:t>
            </a:r>
            <a:r>
              <a:rPr lang="sv-SE" sz="2800" dirty="0" err="1" smtClean="0">
                <a:cs typeface="+mn-cs"/>
              </a:rPr>
              <a:t>diskusi</a:t>
            </a:r>
            <a:r>
              <a:rPr lang="sv-SE" sz="2800" dirty="0" smtClean="0">
                <a:cs typeface="+mn-cs"/>
              </a:rPr>
              <a:t> </a:t>
            </a:r>
            <a:r>
              <a:rPr lang="sv-SE" sz="2800" dirty="0" err="1" smtClean="0">
                <a:cs typeface="+mn-cs"/>
              </a:rPr>
              <a:t>terinci</a:t>
            </a:r>
            <a:r>
              <a:rPr lang="sv-SE" sz="2800" dirty="0" smtClean="0">
                <a:cs typeface="+mn-cs"/>
              </a:rPr>
              <a:t>		10</a:t>
            </a:r>
          </a:p>
          <a:p>
            <a:pPr eaLnBrk="1" hangingPunct="1">
              <a:tabLst>
                <a:tab pos="6719888" algn="r"/>
              </a:tabLst>
              <a:defRPr/>
            </a:pPr>
            <a:r>
              <a:rPr lang="sv-SE" sz="2800" dirty="0" err="1" smtClean="0">
                <a:cs typeface="+mn-cs"/>
              </a:rPr>
              <a:t>Pertemuan</a:t>
            </a:r>
            <a:r>
              <a:rPr lang="sv-SE" sz="2800" dirty="0" smtClean="0">
                <a:cs typeface="+mn-cs"/>
              </a:rPr>
              <a:t> dan </a:t>
            </a:r>
            <a:r>
              <a:rPr lang="sv-SE" sz="2800" dirty="0" err="1" smtClean="0">
                <a:cs typeface="+mn-cs"/>
              </a:rPr>
              <a:t>pembicaraan</a:t>
            </a:r>
            <a:r>
              <a:rPr lang="sv-SE" sz="2800" dirty="0" smtClean="0">
                <a:cs typeface="+mn-cs"/>
              </a:rPr>
              <a:t> </a:t>
            </a:r>
            <a:r>
              <a:rPr lang="sv-SE" sz="2800" dirty="0" err="1" smtClean="0">
                <a:cs typeface="+mn-cs"/>
              </a:rPr>
              <a:t>berlama</a:t>
            </a:r>
            <a:r>
              <a:rPr lang="sv-SE" sz="2800" dirty="0" smtClean="0">
                <a:cs typeface="+mn-cs"/>
              </a:rPr>
              <a:t>-lama 		15</a:t>
            </a:r>
            <a:endParaRPr lang="fi-FI" sz="2800" dirty="0" smtClean="0">
              <a:cs typeface="+mn-cs"/>
            </a:endParaRPr>
          </a:p>
          <a:p>
            <a:pPr eaLnBrk="1" hangingPunct="1">
              <a:tabLst>
                <a:tab pos="6719888" algn="r"/>
              </a:tabLst>
              <a:defRPr/>
            </a:pPr>
            <a:r>
              <a:rPr lang="fi-FI" sz="2800" dirty="0" err="1" smtClean="0">
                <a:cs typeface="+mn-cs"/>
              </a:rPr>
              <a:t>Pembahasan</a:t>
            </a:r>
            <a:r>
              <a:rPr lang="fi-FI" sz="2800" dirty="0" smtClean="0">
                <a:cs typeface="+mn-cs"/>
              </a:rPr>
              <a:t> </a:t>
            </a:r>
            <a:r>
              <a:rPr lang="fi-FI" sz="2800" dirty="0" err="1" smtClean="0">
                <a:cs typeface="+mn-cs"/>
              </a:rPr>
              <a:t>mendalam</a:t>
            </a:r>
            <a:r>
              <a:rPr lang="fi-FI" sz="2800" dirty="0" smtClean="0">
                <a:cs typeface="+mn-cs"/>
              </a:rPr>
              <a:t> </a:t>
            </a:r>
            <a:r>
              <a:rPr lang="fi-FI" sz="2800" dirty="0" err="1" smtClean="0">
                <a:cs typeface="+mn-cs"/>
              </a:rPr>
              <a:t>terus-menerus</a:t>
            </a:r>
            <a:r>
              <a:rPr lang="fi-FI" sz="2800" dirty="0" smtClean="0">
                <a:cs typeface="+mn-cs"/>
              </a:rPr>
              <a:t>	  	20</a:t>
            </a:r>
            <a:endParaRPr lang="en-US" sz="2800" dirty="0" smtClean="0">
              <a:cs typeface="+mn-cs"/>
            </a:endParaRPr>
          </a:p>
        </p:txBody>
      </p:sp>
      <p:sp>
        <p:nvSpPr>
          <p:cNvPr id="4"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29264696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501315" y="2329333"/>
            <a:ext cx="8523637" cy="2856092"/>
          </a:xfrm>
        </p:spPr>
        <p:txBody>
          <a:bodyPr>
            <a:normAutofit/>
          </a:bodyPr>
          <a:lstStyle/>
          <a:p>
            <a:pPr eaLnBrk="1" hangingPunct="1">
              <a:tabLst>
                <a:tab pos="6632575" algn="r"/>
              </a:tabLst>
              <a:defRPr/>
            </a:pPr>
            <a:r>
              <a:rPr lang="sv-SE" sz="2800" dirty="0" err="1" smtClean="0">
                <a:cs typeface="+mn-cs"/>
              </a:rPr>
              <a:t>Tidak</a:t>
            </a:r>
            <a:r>
              <a:rPr lang="sv-SE" sz="2800" dirty="0" smtClean="0">
                <a:cs typeface="+mn-cs"/>
              </a:rPr>
              <a:t> </a:t>
            </a:r>
            <a:r>
              <a:rPr lang="sv-SE" sz="2800" dirty="0" err="1" smtClean="0">
                <a:cs typeface="+mn-cs"/>
              </a:rPr>
              <a:t>pernah</a:t>
            </a:r>
            <a:r>
              <a:rPr lang="sv-SE" sz="2800" dirty="0" smtClean="0">
                <a:cs typeface="+mn-cs"/>
              </a:rPr>
              <a:t> </a:t>
            </a:r>
            <a:r>
              <a:rPr lang="sv-SE" sz="2800" dirty="0" err="1" smtClean="0">
                <a:cs typeface="+mn-cs"/>
              </a:rPr>
              <a:t>terlibat</a:t>
            </a:r>
            <a:r>
              <a:rPr lang="sv-SE" sz="2800" dirty="0" smtClean="0">
                <a:cs typeface="+mn-cs"/>
              </a:rPr>
              <a:t> </a:t>
            </a:r>
            <a:r>
              <a:rPr lang="sv-SE" sz="2800" dirty="0" err="1" smtClean="0">
                <a:cs typeface="+mn-cs"/>
              </a:rPr>
              <a:t>secara</a:t>
            </a:r>
            <a:r>
              <a:rPr lang="sv-SE" sz="2800" dirty="0" smtClean="0">
                <a:cs typeface="+mn-cs"/>
              </a:rPr>
              <a:t> </a:t>
            </a:r>
            <a:r>
              <a:rPr lang="sv-SE" sz="2800" dirty="0" err="1" smtClean="0">
                <a:cs typeface="+mn-cs"/>
              </a:rPr>
              <a:t>berarti</a:t>
            </a:r>
            <a:r>
              <a:rPr lang="sv-SE" sz="2800" dirty="0" smtClean="0">
                <a:cs typeface="+mn-cs"/>
              </a:rPr>
              <a:t>		  0</a:t>
            </a:r>
          </a:p>
          <a:p>
            <a:pPr eaLnBrk="1" hangingPunct="1">
              <a:tabLst>
                <a:tab pos="6632575" algn="r"/>
              </a:tabLst>
              <a:defRPr/>
            </a:pPr>
            <a:r>
              <a:rPr lang="sv-SE" sz="2800" dirty="0" err="1" smtClean="0">
                <a:cs typeface="+mn-cs"/>
              </a:rPr>
              <a:t>Terlibat</a:t>
            </a:r>
            <a:r>
              <a:rPr lang="sv-SE" sz="2800" dirty="0" smtClean="0">
                <a:cs typeface="+mn-cs"/>
              </a:rPr>
              <a:t> </a:t>
            </a:r>
            <a:r>
              <a:rPr lang="sv-SE" sz="2800" dirty="0" err="1" smtClean="0">
                <a:cs typeface="+mn-cs"/>
              </a:rPr>
              <a:t>tidak</a:t>
            </a:r>
            <a:r>
              <a:rPr lang="sv-SE" sz="2800" dirty="0" smtClean="0">
                <a:cs typeface="+mn-cs"/>
              </a:rPr>
              <a:t> </a:t>
            </a:r>
            <a:r>
              <a:rPr lang="sv-SE" sz="2800" dirty="0" err="1" smtClean="0">
                <a:cs typeface="+mn-cs"/>
              </a:rPr>
              <a:t>langsung</a:t>
            </a:r>
            <a:r>
              <a:rPr lang="sv-SE" sz="2800" dirty="0" smtClean="0">
                <a:cs typeface="+mn-cs"/>
              </a:rPr>
              <a:t>, </a:t>
            </a:r>
            <a:r>
              <a:rPr lang="sv-SE" sz="2800" dirty="0" err="1" smtClean="0">
                <a:cs typeface="+mn-cs"/>
              </a:rPr>
              <a:t>hanya</a:t>
            </a:r>
            <a:r>
              <a:rPr lang="sv-SE" sz="2800" dirty="0" smtClean="0">
                <a:cs typeface="+mn-cs"/>
              </a:rPr>
              <a:t> dua tiga kali		  5</a:t>
            </a:r>
          </a:p>
          <a:p>
            <a:pPr eaLnBrk="1" hangingPunct="1">
              <a:tabLst>
                <a:tab pos="6632575" algn="r"/>
              </a:tabLst>
              <a:defRPr/>
            </a:pPr>
            <a:r>
              <a:rPr lang="sv-SE" sz="2800" dirty="0" err="1" smtClean="0">
                <a:cs typeface="+mn-cs"/>
              </a:rPr>
              <a:t>Keterlibatan</a:t>
            </a:r>
            <a:r>
              <a:rPr lang="sv-SE" sz="2800" dirty="0" smtClean="0">
                <a:cs typeface="+mn-cs"/>
              </a:rPr>
              <a:t> </a:t>
            </a:r>
            <a:r>
              <a:rPr lang="sv-SE" sz="2800" dirty="0" err="1" smtClean="0">
                <a:cs typeface="+mn-cs"/>
              </a:rPr>
              <a:t>langsung</a:t>
            </a:r>
            <a:r>
              <a:rPr lang="sv-SE" sz="2800" dirty="0" smtClean="0">
                <a:cs typeface="+mn-cs"/>
              </a:rPr>
              <a:t>,  </a:t>
            </a:r>
            <a:r>
              <a:rPr lang="sv-SE" sz="2800" dirty="0" err="1" smtClean="0">
                <a:cs typeface="+mn-cs"/>
              </a:rPr>
              <a:t>beberapa</a:t>
            </a:r>
            <a:r>
              <a:rPr lang="sv-SE" sz="2800" dirty="0" smtClean="0">
                <a:cs typeface="+mn-cs"/>
              </a:rPr>
              <a:t> kali		10</a:t>
            </a:r>
          </a:p>
          <a:p>
            <a:pPr eaLnBrk="1" hangingPunct="1">
              <a:tabLst>
                <a:tab pos="6632575" algn="r"/>
              </a:tabLst>
              <a:defRPr/>
            </a:pPr>
            <a:r>
              <a:rPr lang="sv-SE" sz="2800" dirty="0" err="1" smtClean="0">
                <a:cs typeface="+mn-cs"/>
              </a:rPr>
              <a:t>Keterlibatan</a:t>
            </a:r>
            <a:r>
              <a:rPr lang="sv-SE" sz="2800" dirty="0" smtClean="0">
                <a:cs typeface="+mn-cs"/>
              </a:rPr>
              <a:t> </a:t>
            </a:r>
            <a:r>
              <a:rPr lang="sv-SE" sz="2800" dirty="0" err="1" smtClean="0">
                <a:cs typeface="+mn-cs"/>
              </a:rPr>
              <a:t>berkali</a:t>
            </a:r>
            <a:r>
              <a:rPr lang="sv-SE" sz="2800" dirty="0" smtClean="0">
                <a:cs typeface="+mn-cs"/>
              </a:rPr>
              <a:t>-kali, tak </a:t>
            </a:r>
            <a:r>
              <a:rPr lang="sv-SE" sz="2800" dirty="0" err="1" smtClean="0">
                <a:cs typeface="+mn-cs"/>
              </a:rPr>
              <a:t>terhitung</a:t>
            </a:r>
            <a:r>
              <a:rPr lang="sv-SE" sz="2800" dirty="0" smtClean="0">
                <a:cs typeface="+mn-cs"/>
              </a:rPr>
              <a:t>		15</a:t>
            </a:r>
            <a:endParaRPr lang="nl-NL" sz="2800" dirty="0" smtClean="0">
              <a:cs typeface="+mn-cs"/>
            </a:endParaRPr>
          </a:p>
          <a:p>
            <a:pPr eaLnBrk="1" hangingPunct="1">
              <a:tabLst>
                <a:tab pos="6632575" algn="r"/>
              </a:tabLst>
              <a:defRPr/>
            </a:pPr>
            <a:r>
              <a:rPr lang="nl-NL" sz="2800" dirty="0" err="1" smtClean="0">
                <a:cs typeface="+mn-cs"/>
              </a:rPr>
              <a:t>Terlibat</a:t>
            </a:r>
            <a:r>
              <a:rPr lang="nl-NL" sz="2800" dirty="0" smtClean="0">
                <a:cs typeface="+mn-cs"/>
              </a:rPr>
              <a:t> </a:t>
            </a:r>
            <a:r>
              <a:rPr lang="nl-NL" sz="2800" dirty="0" err="1" smtClean="0">
                <a:cs typeface="+mn-cs"/>
              </a:rPr>
              <a:t>secara</a:t>
            </a:r>
            <a:r>
              <a:rPr lang="nl-NL" sz="2800" dirty="0" smtClean="0">
                <a:cs typeface="+mn-cs"/>
              </a:rPr>
              <a:t> </a:t>
            </a:r>
            <a:r>
              <a:rPr lang="nl-NL" sz="2800" dirty="0" err="1" smtClean="0">
                <a:cs typeface="+mn-cs"/>
              </a:rPr>
              <a:t>penuh</a:t>
            </a:r>
            <a:r>
              <a:rPr lang="nl-NL" sz="2800" dirty="0" smtClean="0">
                <a:cs typeface="+mn-cs"/>
              </a:rPr>
              <a:t> dan </a:t>
            </a:r>
            <a:r>
              <a:rPr lang="nl-NL" sz="2800" dirty="0" err="1" smtClean="0">
                <a:cs typeface="+mn-cs"/>
              </a:rPr>
              <a:t>terus-menerus</a:t>
            </a:r>
            <a:r>
              <a:rPr lang="nl-NL" sz="2800" dirty="0" smtClean="0">
                <a:cs typeface="+mn-cs"/>
              </a:rPr>
              <a:t> 		20</a:t>
            </a:r>
            <a:endParaRPr lang="en-US" sz="2800" dirty="0" smtClean="0">
              <a:cs typeface="+mn-cs"/>
            </a:endParaRPr>
          </a:p>
        </p:txBody>
      </p:sp>
      <p:sp>
        <p:nvSpPr>
          <p:cNvPr id="5" name="Rectangle 2"/>
          <p:cNvSpPr txBox="1">
            <a:spLocks noChangeArrowheads="1"/>
          </p:cNvSpPr>
          <p:nvPr/>
        </p:nvSpPr>
        <p:spPr>
          <a:xfrm>
            <a:off x="204084" y="521640"/>
            <a:ext cx="8934249" cy="198913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1463" indent="-271463" algn="l">
              <a:defRPr/>
            </a:pPr>
            <a:r>
              <a:rPr lang="fi-FI" sz="2800" b="1" dirty="0"/>
              <a:t>2</a:t>
            </a:r>
            <a:r>
              <a:rPr lang="fi-FI" sz="2800" b="1" dirty="0" smtClean="0"/>
              <a:t>. </a:t>
            </a:r>
            <a:r>
              <a:rPr lang="fi-FI" sz="2800" b="1" dirty="0" err="1" smtClean="0"/>
              <a:t>Masukan</a:t>
            </a:r>
            <a:r>
              <a:rPr lang="fi-FI" sz="2800" b="1" dirty="0" smtClean="0"/>
              <a:t> </a:t>
            </a:r>
            <a:r>
              <a:rPr lang="fi-FI" sz="2800" b="1" dirty="0" err="1" smtClean="0"/>
              <a:t>fisik</a:t>
            </a:r>
            <a:r>
              <a:rPr lang="fi-FI" sz="2800" b="1" i="1" dirty="0" smtClean="0"/>
              <a:t/>
            </a:r>
            <a:br>
              <a:rPr lang="fi-FI" sz="2800" b="1" i="1" dirty="0" smtClean="0"/>
            </a:br>
            <a:r>
              <a:rPr lang="fi-FI" sz="2800" i="1" dirty="0"/>
              <a:t>(</a:t>
            </a:r>
            <a:r>
              <a:rPr lang="fi-FI" sz="2800" i="1" dirty="0" err="1"/>
              <a:t>penataan</a:t>
            </a:r>
            <a:r>
              <a:rPr lang="fi-FI" sz="2800" i="1" dirty="0"/>
              <a:t> </a:t>
            </a:r>
            <a:r>
              <a:rPr lang="fi-FI" sz="2800" i="1" dirty="0" err="1"/>
              <a:t>peranti</a:t>
            </a:r>
            <a:r>
              <a:rPr lang="fi-FI" sz="2800" i="1" dirty="0"/>
              <a:t>, </a:t>
            </a:r>
            <a:r>
              <a:rPr lang="fi-FI" sz="2800" i="1" dirty="0" err="1"/>
              <a:t>serta</a:t>
            </a:r>
            <a:r>
              <a:rPr lang="fi-FI" sz="2800" i="1" dirty="0"/>
              <a:t> </a:t>
            </a:r>
            <a:r>
              <a:rPr lang="fi-FI" sz="2800" i="1" dirty="0" err="1"/>
              <a:t>pengamatan</a:t>
            </a:r>
            <a:r>
              <a:rPr lang="fi-FI" sz="2800" i="1" dirty="0"/>
              <a:t>, </a:t>
            </a:r>
            <a:r>
              <a:rPr lang="fi-FI" sz="2800" i="1" dirty="0" err="1"/>
              <a:t>pengumpulan</a:t>
            </a:r>
            <a:r>
              <a:rPr lang="fi-FI" sz="2800" i="1" dirty="0"/>
              <a:t>, </a:t>
            </a:r>
            <a:r>
              <a:rPr lang="fi-FI" sz="2800" i="1" dirty="0" err="1"/>
              <a:t>perekaman</a:t>
            </a:r>
            <a:r>
              <a:rPr lang="fi-FI" sz="2800" i="1" dirty="0"/>
              <a:t>, </a:t>
            </a:r>
            <a:r>
              <a:rPr lang="sv-SE" sz="2800" i="1" dirty="0"/>
              <a:t>dan </a:t>
            </a:r>
            <a:r>
              <a:rPr lang="sv-SE" sz="2800" i="1" dirty="0" err="1"/>
              <a:t>penyarian</a:t>
            </a:r>
            <a:r>
              <a:rPr lang="sv-SE" sz="2800" i="1" dirty="0"/>
              <a:t> data)</a:t>
            </a:r>
            <a:r>
              <a:rPr lang="en-US" sz="2800" dirty="0"/>
              <a:t> </a:t>
            </a:r>
          </a:p>
        </p:txBody>
      </p:sp>
      <p:sp>
        <p:nvSpPr>
          <p:cNvPr id="7"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4211482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929892"/>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11490" y="351353"/>
            <a:ext cx="8553968" cy="5262980"/>
          </a:xfrm>
          <a:prstGeom prst="rect">
            <a:avLst/>
          </a:prstGeom>
        </p:spPr>
        <p:txBody>
          <a:bodyPr wrap="square">
            <a:spAutoFit/>
          </a:bodyPr>
          <a:lstStyle/>
          <a:p>
            <a:pPr lvl="0"/>
            <a:r>
              <a:rPr lang="id-ID" sz="3000" b="1" dirty="0"/>
              <a:t>Sesat </a:t>
            </a:r>
            <a:r>
              <a:rPr lang="id-ID" sz="3000" b="1" dirty="0" smtClean="0"/>
              <a:t>informasi</a:t>
            </a:r>
            <a:r>
              <a:rPr lang="id-ID" sz="3000" b="1" dirty="0"/>
              <a:t>*</a:t>
            </a:r>
            <a:r>
              <a:rPr lang="id-ID" sz="3000" b="1" dirty="0" smtClean="0"/>
              <a:t> </a:t>
            </a:r>
          </a:p>
          <a:p>
            <a:pPr lvl="0"/>
            <a:endParaRPr lang="id-ID" sz="2600" b="1" dirty="0" smtClean="0"/>
          </a:p>
          <a:p>
            <a:pPr lvl="0"/>
            <a:r>
              <a:rPr lang="id-ID" sz="2800" dirty="0" smtClean="0"/>
              <a:t>Pernyataan </a:t>
            </a:r>
            <a:r>
              <a:rPr lang="id-ID" sz="2800" dirty="0"/>
              <a:t>dalam brosur atau iklan perguruan tinggi, “kuliah di Universitas X sungguh nyaman dan aman”, misalnya, dapat dikategorikan sebagai pernyataan yang </a:t>
            </a:r>
            <a:r>
              <a:rPr lang="id-ID" sz="2800" b="1" dirty="0">
                <a:solidFill>
                  <a:srgbClr val="000000"/>
                </a:solidFill>
              </a:rPr>
              <a:t>sesat informasi</a:t>
            </a:r>
            <a:r>
              <a:rPr lang="id-ID" sz="2800" dirty="0"/>
              <a:t>, karena makna “nyaman” dan “aman” lebih menginformasikan tentang lingkungan yang asri dan tenang, lepas dari hiruk-pikuk celoteh mahasiswa atau kebisingan lalu lintas, yang dengan demikian belum tentu benar-benar mewujud di lingkungan perguruan tinggi tersebut. Pertanyaan kritisnya, apakah si subjek penyaji iklan ini melambari diri dengan kebenaran etis</a:t>
            </a:r>
            <a:r>
              <a:rPr lang="id-ID" sz="2800" dirty="0" smtClean="0"/>
              <a:t>?</a:t>
            </a:r>
            <a:endParaRPr lang="en-US" sz="2800" dirty="0"/>
          </a:p>
        </p:txBody>
      </p:sp>
    </p:spTree>
    <p:extLst>
      <p:ext uri="{BB962C8B-B14F-4D97-AF65-F5344CB8AC3E}">
        <p14:creationId xmlns:p14="http://schemas.microsoft.com/office/powerpoint/2010/main" val="216682004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body" idx="4294967295"/>
          </p:nvPr>
        </p:nvSpPr>
        <p:spPr>
          <a:xfrm>
            <a:off x="482051" y="1959813"/>
            <a:ext cx="8656281" cy="2871116"/>
          </a:xfrm>
        </p:spPr>
        <p:txBody>
          <a:bodyPr>
            <a:normAutofit/>
          </a:bodyPr>
          <a:lstStyle/>
          <a:p>
            <a:pPr eaLnBrk="1" hangingPunct="1">
              <a:tabLst>
                <a:tab pos="6996113" algn="r"/>
              </a:tabLst>
              <a:defRPr/>
            </a:pPr>
            <a:r>
              <a:rPr lang="sv-SE" sz="2800" dirty="0" err="1" smtClean="0">
                <a:cs typeface="+mn-cs"/>
              </a:rPr>
              <a:t>Tidak</a:t>
            </a:r>
            <a:r>
              <a:rPr lang="sv-SE" sz="2800" dirty="0" smtClean="0">
                <a:cs typeface="+mn-cs"/>
              </a:rPr>
              <a:t> </a:t>
            </a:r>
            <a:r>
              <a:rPr lang="sv-SE" sz="2800" dirty="0" err="1" smtClean="0">
                <a:cs typeface="+mn-cs"/>
              </a:rPr>
              <a:t>ada</a:t>
            </a:r>
            <a:r>
              <a:rPr lang="sv-SE" sz="2800" dirty="0" smtClean="0">
                <a:cs typeface="+mn-cs"/>
              </a:rPr>
              <a:t> </a:t>
            </a:r>
            <a:r>
              <a:rPr lang="sv-SE" sz="2800" dirty="0" err="1" smtClean="0">
                <a:cs typeface="+mn-cs"/>
              </a:rPr>
              <a:t>sumbangan</a:t>
            </a:r>
            <a:r>
              <a:rPr lang="sv-SE" sz="2800" dirty="0" smtClean="0">
                <a:cs typeface="+mn-cs"/>
              </a:rPr>
              <a:t> </a:t>
            </a:r>
            <a:r>
              <a:rPr lang="sv-SE" sz="2800" dirty="0" err="1" smtClean="0">
                <a:cs typeface="+mn-cs"/>
              </a:rPr>
              <a:t>secara</a:t>
            </a:r>
            <a:r>
              <a:rPr lang="sv-SE" sz="2800" dirty="0" smtClean="0">
                <a:cs typeface="+mn-cs"/>
              </a:rPr>
              <a:t> </a:t>
            </a:r>
            <a:r>
              <a:rPr lang="sv-SE" sz="2800" dirty="0" err="1" smtClean="0">
                <a:cs typeface="+mn-cs"/>
              </a:rPr>
              <a:t>berarti</a:t>
            </a:r>
            <a:r>
              <a:rPr lang="sv-SE" sz="2800" dirty="0" smtClean="0">
                <a:cs typeface="+mn-cs"/>
              </a:rPr>
              <a:t>		  0</a:t>
            </a:r>
          </a:p>
          <a:p>
            <a:pPr eaLnBrk="1" hangingPunct="1">
              <a:tabLst>
                <a:tab pos="6996113" algn="r"/>
              </a:tabLst>
              <a:defRPr/>
            </a:pPr>
            <a:r>
              <a:rPr lang="sv-SE" sz="2800" dirty="0" err="1" smtClean="0">
                <a:cs typeface="+mn-cs"/>
              </a:rPr>
              <a:t>Keterlibatan</a:t>
            </a:r>
            <a:r>
              <a:rPr lang="sv-SE" sz="2800" dirty="0" smtClean="0">
                <a:cs typeface="+mn-cs"/>
              </a:rPr>
              <a:t> </a:t>
            </a:r>
            <a:r>
              <a:rPr lang="sv-SE" sz="2800" dirty="0" err="1" smtClean="0">
                <a:cs typeface="+mn-cs"/>
              </a:rPr>
              <a:t>pendek</a:t>
            </a:r>
            <a:r>
              <a:rPr lang="sv-SE" sz="2800" dirty="0" smtClean="0">
                <a:cs typeface="+mn-cs"/>
              </a:rPr>
              <a:t>, dua tiga kali		  5</a:t>
            </a:r>
            <a:endParaRPr lang="fi-FI" sz="2800" dirty="0" smtClean="0">
              <a:cs typeface="+mn-cs"/>
            </a:endParaRPr>
          </a:p>
          <a:p>
            <a:pPr eaLnBrk="1" hangingPunct="1">
              <a:tabLst>
                <a:tab pos="6996113" algn="r"/>
              </a:tabLst>
              <a:defRPr/>
            </a:pPr>
            <a:r>
              <a:rPr lang="fi-FI" sz="2800" dirty="0" err="1" smtClean="0">
                <a:cs typeface="+mn-cs"/>
              </a:rPr>
              <a:t>Beberapa</a:t>
            </a:r>
            <a:r>
              <a:rPr lang="fi-FI" sz="2800" dirty="0" smtClean="0">
                <a:cs typeface="+mn-cs"/>
              </a:rPr>
              <a:t> kali </a:t>
            </a:r>
            <a:r>
              <a:rPr lang="fi-FI" sz="2800" dirty="0" err="1" smtClean="0">
                <a:cs typeface="+mn-cs"/>
              </a:rPr>
              <a:t>terlibat</a:t>
            </a:r>
            <a:r>
              <a:rPr lang="fi-FI" sz="2800" dirty="0" smtClean="0">
                <a:cs typeface="+mn-cs"/>
              </a:rPr>
              <a:t>		10</a:t>
            </a:r>
          </a:p>
          <a:p>
            <a:pPr eaLnBrk="1" hangingPunct="1">
              <a:tabLst>
                <a:tab pos="6996113" algn="r"/>
              </a:tabLst>
              <a:defRPr/>
            </a:pPr>
            <a:r>
              <a:rPr lang="fi-FI" sz="2800" dirty="0" err="1" smtClean="0">
                <a:cs typeface="+mn-cs"/>
              </a:rPr>
              <a:t>Ikut</a:t>
            </a:r>
            <a:r>
              <a:rPr lang="fi-FI" sz="2800" dirty="0" smtClean="0">
                <a:cs typeface="+mn-cs"/>
              </a:rPr>
              <a:t> </a:t>
            </a:r>
            <a:r>
              <a:rPr lang="fi-FI" sz="2800" dirty="0" err="1" smtClean="0">
                <a:cs typeface="+mn-cs"/>
              </a:rPr>
              <a:t>cukup</a:t>
            </a:r>
            <a:r>
              <a:rPr lang="fi-FI" sz="2800" dirty="0" smtClean="0">
                <a:cs typeface="+mn-cs"/>
              </a:rPr>
              <a:t> lama		15</a:t>
            </a:r>
          </a:p>
          <a:p>
            <a:pPr eaLnBrk="1" hangingPunct="1">
              <a:tabLst>
                <a:tab pos="6996113" algn="r"/>
              </a:tabLst>
              <a:defRPr/>
            </a:pPr>
            <a:r>
              <a:rPr lang="fi-FI" sz="2800" dirty="0" err="1" smtClean="0">
                <a:cs typeface="+mn-cs"/>
              </a:rPr>
              <a:t>Terlibat</a:t>
            </a:r>
            <a:r>
              <a:rPr lang="fi-FI" sz="2800" dirty="0" smtClean="0">
                <a:cs typeface="+mn-cs"/>
              </a:rPr>
              <a:t> </a:t>
            </a:r>
            <a:r>
              <a:rPr lang="fi-FI" sz="2800" dirty="0" err="1" smtClean="0">
                <a:cs typeface="+mn-cs"/>
              </a:rPr>
              <a:t>terus-menerus</a:t>
            </a:r>
            <a:r>
              <a:rPr lang="fi-FI" sz="2800" dirty="0" smtClean="0">
                <a:cs typeface="+mn-cs"/>
              </a:rPr>
              <a:t> dari </a:t>
            </a:r>
            <a:r>
              <a:rPr lang="fi-FI" sz="2800" dirty="0" err="1" smtClean="0">
                <a:cs typeface="+mn-cs"/>
              </a:rPr>
              <a:t>awal</a:t>
            </a:r>
            <a:r>
              <a:rPr lang="fi-FI" sz="2800" dirty="0" smtClean="0">
                <a:cs typeface="+mn-cs"/>
              </a:rPr>
              <a:t> </a:t>
            </a:r>
            <a:r>
              <a:rPr lang="fi-FI" sz="2800" dirty="0" err="1" smtClean="0">
                <a:cs typeface="+mn-cs"/>
              </a:rPr>
              <a:t>sampai</a:t>
            </a:r>
            <a:r>
              <a:rPr lang="fi-FI" sz="2800" dirty="0" smtClean="0">
                <a:cs typeface="+mn-cs"/>
              </a:rPr>
              <a:t> </a:t>
            </a:r>
            <a:r>
              <a:rPr lang="fi-FI" sz="2800" dirty="0" err="1" smtClean="0">
                <a:cs typeface="+mn-cs"/>
              </a:rPr>
              <a:t>akhir</a:t>
            </a:r>
            <a:r>
              <a:rPr lang="fi-FI" sz="2800" dirty="0" smtClean="0">
                <a:cs typeface="+mn-cs"/>
              </a:rPr>
              <a:t>		20</a:t>
            </a:r>
            <a:endParaRPr lang="en-US" sz="2800" dirty="0" smtClean="0">
              <a:cs typeface="+mn-cs"/>
            </a:endParaRPr>
          </a:p>
        </p:txBody>
      </p:sp>
      <p:sp>
        <p:nvSpPr>
          <p:cNvPr id="4" name="Rectangle 2"/>
          <p:cNvSpPr txBox="1">
            <a:spLocks noChangeArrowheads="1"/>
          </p:cNvSpPr>
          <p:nvPr/>
        </p:nvSpPr>
        <p:spPr>
          <a:xfrm>
            <a:off x="204084" y="317520"/>
            <a:ext cx="8934249" cy="198913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1463" indent="-271463" algn="l">
              <a:defRPr/>
            </a:pPr>
            <a:r>
              <a:rPr lang="fi-FI" sz="2800" b="1" dirty="0" smtClean="0"/>
              <a:t>3. </a:t>
            </a:r>
            <a:r>
              <a:rPr lang="fi-FI" sz="2800" b="1" dirty="0" err="1" smtClean="0"/>
              <a:t>Masukan</a:t>
            </a:r>
            <a:r>
              <a:rPr lang="fi-FI" sz="2800" b="1" dirty="0" smtClean="0"/>
              <a:t> </a:t>
            </a:r>
            <a:r>
              <a:rPr lang="fi-FI" sz="2800" b="1" dirty="0" err="1" smtClean="0"/>
              <a:t>pengolahan</a:t>
            </a:r>
            <a:r>
              <a:rPr lang="fi-FI" sz="2800" b="1" dirty="0" smtClean="0"/>
              <a:t> data</a:t>
            </a:r>
            <a:r>
              <a:rPr lang="fi-FI" sz="2800" b="1" i="1" dirty="0" smtClean="0"/>
              <a:t/>
            </a:r>
            <a:br>
              <a:rPr lang="fi-FI" sz="2800" b="1" i="1" dirty="0" smtClean="0"/>
            </a:br>
            <a:r>
              <a:rPr lang="fi-FI" sz="2800" i="1" dirty="0"/>
              <a:t>(</a:t>
            </a:r>
            <a:r>
              <a:rPr lang="fi-FI" sz="2800" i="1" dirty="0" err="1"/>
              <a:t>pengorganisasian</a:t>
            </a:r>
            <a:r>
              <a:rPr lang="fi-FI" sz="2800" i="1" dirty="0"/>
              <a:t>, </a:t>
            </a:r>
            <a:r>
              <a:rPr lang="fi-FI" sz="2800" i="1" dirty="0" err="1"/>
              <a:t>pemerosesan</a:t>
            </a:r>
            <a:r>
              <a:rPr lang="fi-FI" sz="2800" i="1" dirty="0"/>
              <a:t>, </a:t>
            </a:r>
            <a:r>
              <a:rPr lang="fi-FI" sz="2800" i="1" dirty="0" err="1"/>
              <a:t>analisis</a:t>
            </a:r>
            <a:r>
              <a:rPr lang="fi-FI" sz="2800" i="1" dirty="0"/>
              <a:t>, </a:t>
            </a:r>
            <a:r>
              <a:rPr lang="fi-FI" sz="2800" i="1" dirty="0" err="1"/>
              <a:t>sintesis</a:t>
            </a:r>
            <a:r>
              <a:rPr lang="fi-FI" sz="2800" i="1" dirty="0"/>
              <a:t>)</a:t>
            </a:r>
            <a:r>
              <a:rPr lang="en-US" sz="2800" dirty="0"/>
              <a:t> </a:t>
            </a:r>
          </a:p>
        </p:txBody>
      </p:sp>
      <p:sp>
        <p:nvSpPr>
          <p:cNvPr id="6"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65884552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4294967295"/>
          </p:nvPr>
        </p:nvSpPr>
        <p:spPr>
          <a:xfrm>
            <a:off x="542631" y="2536145"/>
            <a:ext cx="8595701" cy="2952507"/>
          </a:xfrm>
        </p:spPr>
        <p:txBody>
          <a:bodyPr>
            <a:noAutofit/>
          </a:bodyPr>
          <a:lstStyle/>
          <a:p>
            <a:pPr eaLnBrk="1" hangingPunct="1">
              <a:tabLst>
                <a:tab pos="6908800" algn="r"/>
              </a:tabLst>
              <a:defRPr/>
            </a:pPr>
            <a:r>
              <a:rPr lang="fi-FI" sz="2800" dirty="0" err="1" smtClean="0">
                <a:cs typeface="+mn-cs"/>
              </a:rPr>
              <a:t>Tidak</a:t>
            </a:r>
            <a:r>
              <a:rPr lang="fi-FI" sz="2800" dirty="0" smtClean="0">
                <a:cs typeface="+mn-cs"/>
              </a:rPr>
              <a:t> </a:t>
            </a:r>
            <a:r>
              <a:rPr lang="fi-FI" sz="2800" dirty="0" err="1" smtClean="0">
                <a:cs typeface="+mn-cs"/>
              </a:rPr>
              <a:t>ada</a:t>
            </a:r>
            <a:r>
              <a:rPr lang="fi-FI" sz="2800" dirty="0" smtClean="0">
                <a:cs typeface="+mn-cs"/>
              </a:rPr>
              <a:t> </a:t>
            </a:r>
            <a:r>
              <a:rPr lang="fi-FI" sz="2800" dirty="0" err="1" smtClean="0">
                <a:cs typeface="+mn-cs"/>
              </a:rPr>
              <a:t>sumbangan</a:t>
            </a:r>
            <a:r>
              <a:rPr lang="fi-FI" sz="2800" dirty="0" smtClean="0">
                <a:cs typeface="+mn-cs"/>
              </a:rPr>
              <a:t> </a:t>
            </a:r>
            <a:r>
              <a:rPr lang="fi-FI" sz="2800" dirty="0" err="1" smtClean="0">
                <a:cs typeface="+mn-cs"/>
              </a:rPr>
              <a:t>secara</a:t>
            </a:r>
            <a:r>
              <a:rPr lang="fi-FI" sz="2800" dirty="0" smtClean="0">
                <a:cs typeface="+mn-cs"/>
              </a:rPr>
              <a:t> </a:t>
            </a:r>
            <a:r>
              <a:rPr lang="fi-FI" sz="2800" dirty="0" err="1" smtClean="0">
                <a:cs typeface="+mn-cs"/>
              </a:rPr>
              <a:t>berarti</a:t>
            </a:r>
            <a:r>
              <a:rPr lang="fi-FI" sz="2800" dirty="0" smtClean="0">
                <a:cs typeface="+mn-cs"/>
              </a:rPr>
              <a:t>	 	  0</a:t>
            </a:r>
          </a:p>
          <a:p>
            <a:pPr eaLnBrk="1" hangingPunct="1">
              <a:tabLst>
                <a:tab pos="6908800" algn="r"/>
              </a:tabLst>
              <a:defRPr/>
            </a:pPr>
            <a:r>
              <a:rPr lang="fi-FI" sz="2800" dirty="0" err="1" smtClean="0">
                <a:cs typeface="+mn-cs"/>
              </a:rPr>
              <a:t>Nasihat</a:t>
            </a:r>
            <a:r>
              <a:rPr lang="fi-FI" sz="2800" dirty="0" smtClean="0">
                <a:cs typeface="+mn-cs"/>
              </a:rPr>
              <a:t> </a:t>
            </a:r>
            <a:r>
              <a:rPr lang="fi-FI" sz="2800" dirty="0" err="1" smtClean="0">
                <a:cs typeface="+mn-cs"/>
              </a:rPr>
              <a:t>pendek</a:t>
            </a:r>
            <a:r>
              <a:rPr lang="fi-FI" sz="2800" dirty="0" smtClean="0">
                <a:cs typeface="+mn-cs"/>
              </a:rPr>
              <a:t> </a:t>
            </a:r>
            <a:r>
              <a:rPr lang="fi-FI" sz="2800" dirty="0" err="1" smtClean="0">
                <a:cs typeface="+mn-cs"/>
              </a:rPr>
              <a:t>merutin</a:t>
            </a:r>
            <a:r>
              <a:rPr lang="fi-FI" sz="2800" dirty="0" smtClean="0">
                <a:cs typeface="+mn-cs"/>
              </a:rPr>
              <a:t>		  5</a:t>
            </a:r>
          </a:p>
          <a:p>
            <a:pPr eaLnBrk="1" hangingPunct="1">
              <a:tabLst>
                <a:tab pos="6908800" algn="r"/>
              </a:tabLst>
              <a:defRPr/>
            </a:pPr>
            <a:r>
              <a:rPr lang="fi-FI" sz="2800" dirty="0" err="1" smtClean="0">
                <a:cs typeface="+mn-cs"/>
              </a:rPr>
              <a:t>Pandangan</a:t>
            </a:r>
            <a:r>
              <a:rPr lang="fi-FI" sz="2800" dirty="0" smtClean="0">
                <a:cs typeface="+mn-cs"/>
              </a:rPr>
              <a:t> </a:t>
            </a:r>
            <a:r>
              <a:rPr lang="fi-FI" sz="2800" dirty="0" err="1" smtClean="0">
                <a:cs typeface="+mn-cs"/>
              </a:rPr>
              <a:t>cukup</a:t>
            </a:r>
            <a:r>
              <a:rPr lang="fi-FI" sz="2800" dirty="0" smtClean="0">
                <a:cs typeface="+mn-cs"/>
              </a:rPr>
              <a:t> </a:t>
            </a:r>
            <a:r>
              <a:rPr lang="fi-FI" sz="2800" dirty="0" err="1" smtClean="0">
                <a:cs typeface="+mn-cs"/>
              </a:rPr>
              <a:t>bermakna</a:t>
            </a:r>
            <a:r>
              <a:rPr lang="fi-FI" sz="2800" dirty="0" smtClean="0">
                <a:cs typeface="+mn-cs"/>
              </a:rPr>
              <a:t>		10</a:t>
            </a:r>
          </a:p>
          <a:p>
            <a:pPr eaLnBrk="1" hangingPunct="1">
              <a:tabLst>
                <a:tab pos="6908800" algn="r"/>
              </a:tabLst>
              <a:defRPr/>
            </a:pPr>
            <a:r>
              <a:rPr lang="fi-FI" sz="2800" dirty="0" err="1" smtClean="0">
                <a:cs typeface="+mn-cs"/>
              </a:rPr>
              <a:t>Bantuan</a:t>
            </a:r>
            <a:r>
              <a:rPr lang="fi-FI" sz="2800" dirty="0" smtClean="0">
                <a:cs typeface="+mn-cs"/>
              </a:rPr>
              <a:t> </a:t>
            </a:r>
            <a:r>
              <a:rPr lang="fi-FI" sz="2800" dirty="0" err="1" smtClean="0">
                <a:cs typeface="+mn-cs"/>
              </a:rPr>
              <a:t>pemikiran</a:t>
            </a:r>
            <a:r>
              <a:rPr lang="fi-FI" sz="2800" dirty="0" smtClean="0">
                <a:cs typeface="+mn-cs"/>
              </a:rPr>
              <a:t> </a:t>
            </a:r>
            <a:r>
              <a:rPr lang="fi-FI" sz="2800" dirty="0" err="1" smtClean="0">
                <a:cs typeface="+mn-cs"/>
              </a:rPr>
              <a:t>yang</a:t>
            </a:r>
            <a:r>
              <a:rPr lang="fi-FI" sz="2800" dirty="0" smtClean="0">
                <a:cs typeface="+mn-cs"/>
              </a:rPr>
              <a:t> </a:t>
            </a:r>
            <a:r>
              <a:rPr lang="fi-FI" sz="2800" dirty="0" err="1" smtClean="0">
                <a:cs typeface="+mn-cs"/>
              </a:rPr>
              <a:t>khusus</a:t>
            </a:r>
            <a:r>
              <a:rPr lang="fi-FI" sz="2800" dirty="0" smtClean="0">
                <a:cs typeface="+mn-cs"/>
              </a:rPr>
              <a:t> </a:t>
            </a:r>
            <a:r>
              <a:rPr lang="fi-FI" sz="2800" dirty="0" err="1" smtClean="0">
                <a:cs typeface="+mn-cs"/>
              </a:rPr>
              <a:t>dipersiapkan</a:t>
            </a:r>
            <a:r>
              <a:rPr lang="fi-FI" sz="2800" dirty="0" smtClean="0">
                <a:cs typeface="+mn-cs"/>
              </a:rPr>
              <a:t>		15</a:t>
            </a:r>
            <a:endParaRPr lang="sv-SE" sz="2800" dirty="0" smtClean="0">
              <a:cs typeface="+mn-cs"/>
            </a:endParaRPr>
          </a:p>
          <a:p>
            <a:pPr eaLnBrk="1" hangingPunct="1">
              <a:tabLst>
                <a:tab pos="6908800" algn="r"/>
              </a:tabLst>
              <a:defRPr/>
            </a:pPr>
            <a:r>
              <a:rPr lang="sv-SE" sz="2800" dirty="0" err="1" smtClean="0">
                <a:cs typeface="+mn-cs"/>
              </a:rPr>
              <a:t>Pendapat</a:t>
            </a:r>
            <a:r>
              <a:rPr lang="sv-SE" sz="2800" dirty="0" smtClean="0">
                <a:cs typeface="+mn-cs"/>
              </a:rPr>
              <a:t> yang </a:t>
            </a:r>
            <a:r>
              <a:rPr lang="sv-SE" sz="2800" dirty="0" err="1" smtClean="0">
                <a:cs typeface="+mn-cs"/>
              </a:rPr>
              <a:t>mendasari</a:t>
            </a:r>
            <a:r>
              <a:rPr lang="sv-SE" sz="2800" dirty="0" smtClean="0">
                <a:cs typeface="+mn-cs"/>
              </a:rPr>
              <a:t> </a:t>
            </a:r>
            <a:r>
              <a:rPr lang="sv-SE" sz="2800" dirty="0" err="1" smtClean="0">
                <a:cs typeface="+mn-cs"/>
              </a:rPr>
              <a:t>pendekatan</a:t>
            </a:r>
            <a:r>
              <a:rPr lang="sv-SE" sz="2800" dirty="0" smtClean="0">
                <a:cs typeface="+mn-cs"/>
              </a:rPr>
              <a:t> dan </a:t>
            </a:r>
            <a:r>
              <a:rPr lang="sv-SE" sz="2800" dirty="0" err="1" smtClean="0">
                <a:cs typeface="+mn-cs"/>
              </a:rPr>
              <a:t>penyimpulan</a:t>
            </a:r>
            <a:r>
              <a:rPr lang="sv-SE" sz="2800" dirty="0" smtClean="0">
                <a:cs typeface="+mn-cs"/>
              </a:rPr>
              <a:t>	       	20</a:t>
            </a:r>
            <a:endParaRPr lang="en-US" sz="2800" dirty="0" smtClean="0">
              <a:cs typeface="+mn-cs"/>
            </a:endParaRPr>
          </a:p>
        </p:txBody>
      </p:sp>
      <p:sp>
        <p:nvSpPr>
          <p:cNvPr id="4" name="Rectangle 2"/>
          <p:cNvSpPr txBox="1">
            <a:spLocks noChangeArrowheads="1"/>
          </p:cNvSpPr>
          <p:nvPr/>
        </p:nvSpPr>
        <p:spPr>
          <a:xfrm>
            <a:off x="410052" y="544320"/>
            <a:ext cx="8276651" cy="198913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1463" indent="-271463" algn="l">
              <a:defRPr/>
            </a:pPr>
            <a:r>
              <a:rPr lang="fi-FI" sz="2800" b="1" dirty="0"/>
              <a:t>4</a:t>
            </a:r>
            <a:r>
              <a:rPr lang="fi-FI" sz="2800" b="1" dirty="0" smtClean="0"/>
              <a:t>. </a:t>
            </a:r>
            <a:r>
              <a:rPr lang="fi-FI" sz="2800" b="1" dirty="0" err="1" smtClean="0"/>
              <a:t>Masukan</a:t>
            </a:r>
            <a:r>
              <a:rPr lang="fi-FI" sz="2800" b="1" dirty="0" smtClean="0"/>
              <a:t> </a:t>
            </a:r>
            <a:r>
              <a:rPr lang="fi-FI" sz="2800" b="1" dirty="0" err="1" smtClean="0"/>
              <a:t>kepakaran</a:t>
            </a:r>
            <a:r>
              <a:rPr lang="fi-FI" sz="2800" b="1" i="1" dirty="0" smtClean="0"/>
              <a:t/>
            </a:r>
            <a:br>
              <a:rPr lang="fi-FI" sz="2800" b="1" i="1" dirty="0" smtClean="0"/>
            </a:br>
            <a:r>
              <a:rPr lang="fi-FI" sz="2800" i="1" dirty="0"/>
              <a:t>(</a:t>
            </a:r>
            <a:r>
              <a:rPr lang="fi-FI" sz="2800" i="1" dirty="0" err="1"/>
              <a:t>konsultasi</a:t>
            </a:r>
            <a:r>
              <a:rPr lang="fi-FI" sz="2800" i="1" dirty="0"/>
              <a:t>, </a:t>
            </a:r>
            <a:r>
              <a:rPr lang="fi-FI" sz="2800" i="1" dirty="0" err="1"/>
              <a:t>nasihat</a:t>
            </a:r>
            <a:r>
              <a:rPr lang="fi-FI" sz="2800" i="1" dirty="0"/>
              <a:t>, </a:t>
            </a:r>
            <a:r>
              <a:rPr lang="fi-FI" sz="2800" i="1" dirty="0" err="1"/>
              <a:t>pandangan</a:t>
            </a:r>
            <a:r>
              <a:rPr lang="fi-FI" sz="2800" i="1" dirty="0"/>
              <a:t>, </a:t>
            </a:r>
            <a:r>
              <a:rPr lang="fi-FI" sz="2800" i="1" dirty="0" err="1"/>
              <a:t>pemikiran</a:t>
            </a:r>
            <a:r>
              <a:rPr lang="fi-FI" sz="2800" i="1" dirty="0"/>
              <a:t>, </a:t>
            </a:r>
            <a:r>
              <a:rPr lang="fi-FI" sz="2800" i="1" dirty="0" err="1"/>
              <a:t>pendapat</a:t>
            </a:r>
            <a:r>
              <a:rPr lang="fi-FI" sz="2800" b="1" dirty="0"/>
              <a:t> </a:t>
            </a:r>
            <a:r>
              <a:rPr lang="fi-FI" sz="2800" i="1" dirty="0"/>
              <a:t>dari </a:t>
            </a:r>
            <a:r>
              <a:rPr lang="fi-FI" sz="2800" i="1" dirty="0" err="1"/>
              <a:t>bidang</a:t>
            </a:r>
            <a:r>
              <a:rPr lang="fi-FI" sz="2800" i="1" dirty="0"/>
              <a:t> lain)</a:t>
            </a:r>
            <a:r>
              <a:rPr lang="en-US" sz="2800" dirty="0"/>
              <a:t> </a:t>
            </a:r>
          </a:p>
        </p:txBody>
      </p:sp>
      <p:sp>
        <p:nvSpPr>
          <p:cNvPr id="6"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91400533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type="body" idx="4294967295"/>
          </p:nvPr>
        </p:nvSpPr>
        <p:spPr>
          <a:xfrm>
            <a:off x="448518" y="2377386"/>
            <a:ext cx="8650130" cy="2612299"/>
          </a:xfrm>
        </p:spPr>
        <p:txBody>
          <a:bodyPr>
            <a:normAutofit/>
          </a:bodyPr>
          <a:lstStyle/>
          <a:p>
            <a:pPr eaLnBrk="1" hangingPunct="1">
              <a:tabLst>
                <a:tab pos="6632575" algn="r"/>
              </a:tabLst>
              <a:defRPr/>
            </a:pPr>
            <a:r>
              <a:rPr lang="sv-SE" sz="2800" dirty="0" err="1" smtClean="0">
                <a:cs typeface="+mn-cs"/>
              </a:rPr>
              <a:t>Tidak</a:t>
            </a:r>
            <a:r>
              <a:rPr lang="sv-SE" sz="2800" dirty="0" smtClean="0">
                <a:cs typeface="+mn-cs"/>
              </a:rPr>
              <a:t> </a:t>
            </a:r>
            <a:r>
              <a:rPr lang="sv-SE" sz="2800" dirty="0" err="1" smtClean="0">
                <a:cs typeface="+mn-cs"/>
              </a:rPr>
              <a:t>ada</a:t>
            </a:r>
            <a:r>
              <a:rPr lang="sv-SE" sz="2800" dirty="0" smtClean="0">
                <a:cs typeface="+mn-cs"/>
              </a:rPr>
              <a:t> </a:t>
            </a:r>
            <a:r>
              <a:rPr lang="sv-SE" sz="2800" dirty="0" err="1" smtClean="0">
                <a:cs typeface="+mn-cs"/>
              </a:rPr>
              <a:t>sumbangan</a:t>
            </a:r>
            <a:r>
              <a:rPr lang="sv-SE" sz="2800" dirty="0" smtClean="0">
                <a:cs typeface="+mn-cs"/>
              </a:rPr>
              <a:t> </a:t>
            </a:r>
            <a:r>
              <a:rPr lang="sv-SE" sz="2800" dirty="0" err="1" smtClean="0">
                <a:cs typeface="+mn-cs"/>
              </a:rPr>
              <a:t>secara</a:t>
            </a:r>
            <a:r>
              <a:rPr lang="sv-SE" sz="2800" dirty="0" smtClean="0">
                <a:cs typeface="+mn-cs"/>
              </a:rPr>
              <a:t> </a:t>
            </a:r>
            <a:r>
              <a:rPr lang="sv-SE" sz="2800" dirty="0" err="1" smtClean="0">
                <a:cs typeface="+mn-cs"/>
              </a:rPr>
              <a:t>berarti</a:t>
            </a:r>
            <a:r>
              <a:rPr lang="sv-SE" sz="2800" dirty="0" smtClean="0">
                <a:cs typeface="+mn-cs"/>
              </a:rPr>
              <a:t>	0</a:t>
            </a:r>
          </a:p>
          <a:p>
            <a:pPr eaLnBrk="1" hangingPunct="1">
              <a:tabLst>
                <a:tab pos="6632575" algn="r"/>
              </a:tabLst>
              <a:defRPr/>
            </a:pPr>
            <a:r>
              <a:rPr lang="sv-SE" sz="2800" dirty="0" err="1" smtClean="0">
                <a:cs typeface="+mn-cs"/>
              </a:rPr>
              <a:t>Penyimpulan</a:t>
            </a:r>
            <a:r>
              <a:rPr lang="sv-SE" sz="2800" dirty="0" smtClean="0">
                <a:cs typeface="+mn-cs"/>
              </a:rPr>
              <a:t> </a:t>
            </a:r>
            <a:r>
              <a:rPr lang="sv-SE" sz="2800" dirty="0" err="1" smtClean="0">
                <a:cs typeface="+mn-cs"/>
              </a:rPr>
              <a:t>bagian-bagian</a:t>
            </a:r>
            <a:r>
              <a:rPr lang="sv-SE" sz="2800" dirty="0" smtClean="0">
                <a:cs typeface="+mn-cs"/>
              </a:rPr>
              <a:t> </a:t>
            </a:r>
            <a:r>
              <a:rPr lang="sv-SE" sz="2800" dirty="0" err="1" smtClean="0">
                <a:cs typeface="+mn-cs"/>
              </a:rPr>
              <a:t>tertentu</a:t>
            </a:r>
            <a:r>
              <a:rPr lang="sv-SE" sz="2800" dirty="0" smtClean="0">
                <a:cs typeface="+mn-cs"/>
              </a:rPr>
              <a:t>	5</a:t>
            </a:r>
          </a:p>
          <a:p>
            <a:pPr eaLnBrk="1" hangingPunct="1">
              <a:tabLst>
                <a:tab pos="6632575" algn="r"/>
              </a:tabLst>
              <a:defRPr/>
            </a:pPr>
            <a:r>
              <a:rPr lang="sv-SE" sz="2800" dirty="0" err="1" smtClean="0">
                <a:cs typeface="+mn-cs"/>
              </a:rPr>
              <a:t>Pengikhtisaran</a:t>
            </a:r>
            <a:r>
              <a:rPr lang="sv-SE" sz="2800" dirty="0" smtClean="0">
                <a:cs typeface="+mn-cs"/>
              </a:rPr>
              <a:t> </a:t>
            </a:r>
            <a:r>
              <a:rPr lang="sv-SE" sz="2800" dirty="0" err="1" smtClean="0">
                <a:cs typeface="+mn-cs"/>
              </a:rPr>
              <a:t>sebagian</a:t>
            </a:r>
            <a:r>
              <a:rPr lang="sv-SE" sz="2800" dirty="0" smtClean="0">
                <a:cs typeface="+mn-cs"/>
              </a:rPr>
              <a:t> </a:t>
            </a:r>
            <a:r>
              <a:rPr lang="sv-SE" sz="2800" dirty="0" err="1" smtClean="0">
                <a:cs typeface="+mn-cs"/>
              </a:rPr>
              <a:t>besar</a:t>
            </a:r>
            <a:r>
              <a:rPr lang="sv-SE" sz="2800" dirty="0" smtClean="0">
                <a:cs typeface="+mn-cs"/>
              </a:rPr>
              <a:t> </a:t>
            </a:r>
            <a:r>
              <a:rPr lang="sv-SE" sz="2800" dirty="0" err="1" smtClean="0">
                <a:cs typeface="+mn-cs"/>
              </a:rPr>
              <a:t>hasil</a:t>
            </a:r>
            <a:r>
              <a:rPr lang="sv-SE" sz="2800" dirty="0" smtClean="0">
                <a:cs typeface="+mn-cs"/>
              </a:rPr>
              <a:t> 	10</a:t>
            </a:r>
            <a:endParaRPr lang="fi-FI" sz="2800" dirty="0" smtClean="0">
              <a:cs typeface="+mn-cs"/>
            </a:endParaRPr>
          </a:p>
          <a:p>
            <a:pPr eaLnBrk="1" hangingPunct="1">
              <a:tabLst>
                <a:tab pos="6632575" algn="r"/>
              </a:tabLst>
              <a:defRPr/>
            </a:pPr>
            <a:r>
              <a:rPr lang="fi-FI" sz="2800" dirty="0" err="1" smtClean="0">
                <a:cs typeface="+mn-cs"/>
              </a:rPr>
              <a:t>Perampatan</a:t>
            </a:r>
            <a:r>
              <a:rPr lang="fi-FI" sz="2800" dirty="0" smtClean="0">
                <a:cs typeface="+mn-cs"/>
              </a:rPr>
              <a:t> </a:t>
            </a:r>
            <a:r>
              <a:rPr lang="fi-FI" sz="2800" dirty="0" err="1" smtClean="0">
                <a:cs typeface="+mn-cs"/>
              </a:rPr>
              <a:t>menyeluruh</a:t>
            </a:r>
            <a:r>
              <a:rPr lang="fi-FI" sz="2800" dirty="0" smtClean="0">
                <a:cs typeface="+mn-cs"/>
              </a:rPr>
              <a:t>	15</a:t>
            </a:r>
          </a:p>
          <a:p>
            <a:pPr eaLnBrk="1" hangingPunct="1">
              <a:tabLst>
                <a:tab pos="6632575" algn="r"/>
              </a:tabLst>
              <a:defRPr/>
            </a:pPr>
            <a:r>
              <a:rPr lang="fi-FI" sz="2800" dirty="0" err="1" smtClean="0">
                <a:cs typeface="+mn-cs"/>
              </a:rPr>
              <a:t>Pencetusan</a:t>
            </a:r>
            <a:r>
              <a:rPr lang="fi-FI" sz="2800" dirty="0" smtClean="0">
                <a:cs typeface="+mn-cs"/>
              </a:rPr>
              <a:t> </a:t>
            </a:r>
            <a:r>
              <a:rPr lang="fi-FI" sz="2800" dirty="0" err="1" smtClean="0">
                <a:cs typeface="+mn-cs"/>
              </a:rPr>
              <a:t>teori</a:t>
            </a:r>
            <a:r>
              <a:rPr lang="fi-FI" sz="2800" dirty="0" smtClean="0">
                <a:cs typeface="+mn-cs"/>
              </a:rPr>
              <a:t> </a:t>
            </a:r>
            <a:r>
              <a:rPr lang="fi-FI" sz="2800" dirty="0" err="1" smtClean="0">
                <a:cs typeface="+mn-cs"/>
              </a:rPr>
              <a:t>umum</a:t>
            </a:r>
            <a:r>
              <a:rPr lang="fi-FI" sz="2800" dirty="0" smtClean="0">
                <a:cs typeface="+mn-cs"/>
              </a:rPr>
              <a:t>	20</a:t>
            </a:r>
            <a:endParaRPr lang="en-US" sz="2800" dirty="0" smtClean="0">
              <a:cs typeface="+mn-cs"/>
            </a:endParaRPr>
          </a:p>
        </p:txBody>
      </p:sp>
      <p:sp>
        <p:nvSpPr>
          <p:cNvPr id="5" name="Rectangle 2"/>
          <p:cNvSpPr txBox="1">
            <a:spLocks noChangeArrowheads="1"/>
          </p:cNvSpPr>
          <p:nvPr/>
        </p:nvSpPr>
        <p:spPr>
          <a:xfrm>
            <a:off x="341397" y="544320"/>
            <a:ext cx="8137510" cy="198913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1463" indent="-271463" algn="l">
              <a:defRPr/>
            </a:pPr>
            <a:r>
              <a:rPr lang="fi-FI" sz="2800" b="1" dirty="0"/>
              <a:t>5</a:t>
            </a:r>
            <a:r>
              <a:rPr lang="fi-FI" sz="2800" b="1" dirty="0" smtClean="0"/>
              <a:t>. </a:t>
            </a:r>
            <a:r>
              <a:rPr lang="fi-FI" sz="2800" b="1" dirty="0" err="1" smtClean="0"/>
              <a:t>Masukan</a:t>
            </a:r>
            <a:r>
              <a:rPr lang="fi-FI" sz="2800" b="1" dirty="0" smtClean="0"/>
              <a:t> </a:t>
            </a:r>
            <a:r>
              <a:rPr lang="fi-FI" sz="2800" b="1" dirty="0" err="1" smtClean="0"/>
              <a:t>keahlian</a:t>
            </a:r>
            <a:r>
              <a:rPr lang="fi-FI" sz="2800" b="1" i="1" dirty="0" smtClean="0"/>
              <a:t/>
            </a:r>
            <a:br>
              <a:rPr lang="fi-FI" sz="2800" b="1" i="1" dirty="0" smtClean="0"/>
            </a:br>
            <a:r>
              <a:rPr lang="fi-FI" sz="2800" i="1" dirty="0"/>
              <a:t>(</a:t>
            </a:r>
            <a:r>
              <a:rPr lang="fi-FI" sz="2800" i="1" dirty="0" err="1"/>
              <a:t>penyimpulan</a:t>
            </a:r>
            <a:r>
              <a:rPr lang="fi-FI" sz="2800" i="1" dirty="0"/>
              <a:t>, </a:t>
            </a:r>
            <a:r>
              <a:rPr lang="fi-FI" sz="2800" i="1" dirty="0" err="1"/>
              <a:t>pengikhtisaran</a:t>
            </a:r>
            <a:r>
              <a:rPr lang="fi-FI" sz="2800" i="1" dirty="0"/>
              <a:t>, </a:t>
            </a:r>
            <a:r>
              <a:rPr lang="fi-FI" sz="2800" i="1" dirty="0" err="1"/>
              <a:t>perampatan</a:t>
            </a:r>
            <a:r>
              <a:rPr lang="fi-FI" sz="2800" i="1" dirty="0"/>
              <a:t>, </a:t>
            </a:r>
            <a:r>
              <a:rPr lang="fi-FI" sz="2800" i="1" dirty="0" err="1"/>
              <a:t>pencetusan</a:t>
            </a:r>
            <a:r>
              <a:rPr lang="fi-FI" sz="2800" i="1" dirty="0"/>
              <a:t> </a:t>
            </a:r>
            <a:r>
              <a:rPr lang="fi-FI" sz="2800" i="1" dirty="0" err="1"/>
              <a:t>teori</a:t>
            </a:r>
            <a:r>
              <a:rPr lang="fi-FI" sz="2800" i="1" dirty="0"/>
              <a:t>)</a:t>
            </a:r>
            <a:r>
              <a:rPr lang="fi-FI" sz="2800" dirty="0"/>
              <a:t> </a:t>
            </a:r>
            <a:endParaRPr lang="en-US" sz="2800" dirty="0"/>
          </a:p>
        </p:txBody>
      </p:sp>
      <p:sp>
        <p:nvSpPr>
          <p:cNvPr id="7"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57271855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9" name="Rectangle 3"/>
          <p:cNvSpPr>
            <a:spLocks noGrp="1" noChangeArrowheads="1"/>
          </p:cNvSpPr>
          <p:nvPr>
            <p:ph type="body" idx="4294967295"/>
          </p:nvPr>
        </p:nvSpPr>
        <p:spPr>
          <a:xfrm>
            <a:off x="411574" y="2085976"/>
            <a:ext cx="8658731" cy="3159323"/>
          </a:xfrm>
        </p:spPr>
        <p:txBody>
          <a:bodyPr>
            <a:normAutofit/>
          </a:bodyPr>
          <a:lstStyle/>
          <a:p>
            <a:pPr eaLnBrk="1" hangingPunct="1">
              <a:lnSpc>
                <a:spcPct val="90000"/>
              </a:lnSpc>
              <a:tabLst>
                <a:tab pos="6632575" algn="r"/>
              </a:tabLst>
              <a:defRPr/>
            </a:pPr>
            <a:r>
              <a:rPr lang="sv-SE" sz="2800" dirty="0" err="1" smtClean="0">
                <a:cs typeface="+mn-cs"/>
              </a:rPr>
              <a:t>Tidak</a:t>
            </a:r>
            <a:r>
              <a:rPr lang="sv-SE" sz="2800" dirty="0" smtClean="0">
                <a:cs typeface="+mn-cs"/>
              </a:rPr>
              <a:t> </a:t>
            </a:r>
            <a:r>
              <a:rPr lang="sv-SE" sz="2800" dirty="0" err="1" smtClean="0">
                <a:cs typeface="+mn-cs"/>
              </a:rPr>
              <a:t>ada</a:t>
            </a:r>
            <a:r>
              <a:rPr lang="sv-SE" sz="2800" dirty="0" smtClean="0">
                <a:cs typeface="+mn-cs"/>
              </a:rPr>
              <a:t> </a:t>
            </a:r>
            <a:r>
              <a:rPr lang="sv-SE" sz="2800" dirty="0" err="1" smtClean="0">
                <a:cs typeface="+mn-cs"/>
              </a:rPr>
              <a:t>sumbangan</a:t>
            </a:r>
            <a:r>
              <a:rPr lang="sv-SE" sz="2800" dirty="0" smtClean="0">
                <a:cs typeface="+mn-cs"/>
              </a:rPr>
              <a:t> </a:t>
            </a:r>
            <a:r>
              <a:rPr lang="sv-SE" sz="2800" dirty="0" err="1" smtClean="0">
                <a:cs typeface="+mn-cs"/>
              </a:rPr>
              <a:t>secara</a:t>
            </a:r>
            <a:r>
              <a:rPr lang="sv-SE" sz="2800" dirty="0" smtClean="0">
                <a:cs typeface="+mn-cs"/>
              </a:rPr>
              <a:t> </a:t>
            </a:r>
            <a:r>
              <a:rPr lang="sv-SE" sz="2800" dirty="0" err="1" smtClean="0">
                <a:cs typeface="+mn-cs"/>
              </a:rPr>
              <a:t>berarti</a:t>
            </a:r>
            <a:r>
              <a:rPr lang="sv-SE" sz="2800" dirty="0" smtClean="0">
                <a:cs typeface="+mn-cs"/>
              </a:rPr>
              <a:t>				  0</a:t>
            </a:r>
          </a:p>
          <a:p>
            <a:pPr eaLnBrk="1" hangingPunct="1">
              <a:lnSpc>
                <a:spcPct val="90000"/>
              </a:lnSpc>
              <a:tabLst>
                <a:tab pos="6632575" algn="r"/>
              </a:tabLst>
              <a:defRPr/>
            </a:pPr>
            <a:r>
              <a:rPr lang="sv-SE" sz="2800" dirty="0" err="1" smtClean="0">
                <a:cs typeface="+mn-cs"/>
              </a:rPr>
              <a:t>Membaca</a:t>
            </a:r>
            <a:r>
              <a:rPr lang="sv-SE" sz="2800" dirty="0" smtClean="0">
                <a:cs typeface="+mn-cs"/>
              </a:rPr>
              <a:t> dan </a:t>
            </a:r>
            <a:r>
              <a:rPr lang="sv-SE" sz="2800" dirty="0" err="1" smtClean="0">
                <a:cs typeface="+mn-cs"/>
              </a:rPr>
              <a:t>memerbaiki</a:t>
            </a:r>
            <a:r>
              <a:rPr lang="sv-SE" sz="2800" dirty="0" smtClean="0">
                <a:cs typeface="+mn-cs"/>
              </a:rPr>
              <a:t> </a:t>
            </a:r>
            <a:r>
              <a:rPr lang="sv-SE" sz="2800" dirty="0" err="1" smtClean="0">
                <a:cs typeface="+mn-cs"/>
              </a:rPr>
              <a:t>sumbangan</a:t>
            </a:r>
            <a:r>
              <a:rPr lang="sv-SE" sz="2800" dirty="0" smtClean="0">
                <a:cs typeface="+mn-cs"/>
              </a:rPr>
              <a:t> </a:t>
            </a:r>
          </a:p>
          <a:p>
            <a:pPr eaLnBrk="1" hangingPunct="1">
              <a:lnSpc>
                <a:spcPct val="90000"/>
              </a:lnSpc>
              <a:buFontTx/>
              <a:buNone/>
              <a:tabLst>
                <a:tab pos="6632575" algn="r"/>
              </a:tabLst>
              <a:defRPr/>
            </a:pPr>
            <a:r>
              <a:rPr lang="sv-SE" sz="2800" dirty="0" smtClean="0">
                <a:cs typeface="+mn-cs"/>
              </a:rPr>
              <a:t>	</a:t>
            </a:r>
            <a:r>
              <a:rPr lang="sv-SE" sz="2800" dirty="0" err="1" smtClean="0">
                <a:cs typeface="+mn-cs"/>
              </a:rPr>
              <a:t>orang</a:t>
            </a:r>
            <a:r>
              <a:rPr lang="sv-SE" sz="2800" dirty="0" smtClean="0">
                <a:cs typeface="+mn-cs"/>
              </a:rPr>
              <a:t> </a:t>
            </a:r>
            <a:r>
              <a:rPr lang="sv-SE" sz="2800" dirty="0" err="1" smtClean="0">
                <a:cs typeface="+mn-cs"/>
              </a:rPr>
              <a:t>lain</a:t>
            </a:r>
            <a:r>
              <a:rPr lang="sv-SE" sz="2800" dirty="0" smtClean="0">
                <a:cs typeface="+mn-cs"/>
              </a:rPr>
              <a:t>				  5</a:t>
            </a:r>
          </a:p>
          <a:p>
            <a:pPr eaLnBrk="1" hangingPunct="1">
              <a:lnSpc>
                <a:spcPct val="90000"/>
              </a:lnSpc>
              <a:tabLst>
                <a:tab pos="6632575" algn="r"/>
              </a:tabLst>
              <a:defRPr/>
            </a:pPr>
            <a:r>
              <a:rPr lang="sv-SE" sz="2800" dirty="0" err="1" smtClean="0">
                <a:cs typeface="+mn-cs"/>
              </a:rPr>
              <a:t>Membantu</a:t>
            </a:r>
            <a:r>
              <a:rPr lang="sv-SE" sz="2800" dirty="0" smtClean="0">
                <a:cs typeface="+mn-cs"/>
              </a:rPr>
              <a:t> </a:t>
            </a:r>
            <a:r>
              <a:rPr lang="sv-SE" sz="2800" dirty="0" err="1" smtClean="0">
                <a:cs typeface="+mn-cs"/>
              </a:rPr>
              <a:t>menulis</a:t>
            </a:r>
            <a:r>
              <a:rPr lang="sv-SE" sz="2800" dirty="0" smtClean="0">
                <a:cs typeface="+mn-cs"/>
              </a:rPr>
              <a:t> </a:t>
            </a:r>
            <a:r>
              <a:rPr lang="sv-SE" sz="2800" dirty="0" err="1" smtClean="0">
                <a:cs typeface="+mn-cs"/>
              </a:rPr>
              <a:t>buram</a:t>
            </a:r>
            <a:r>
              <a:rPr lang="sv-SE" sz="2800" dirty="0" smtClean="0">
                <a:cs typeface="+mn-cs"/>
              </a:rPr>
              <a:t> dua tiga </a:t>
            </a:r>
            <a:r>
              <a:rPr lang="sv-SE" sz="2800" dirty="0" err="1" smtClean="0">
                <a:cs typeface="+mn-cs"/>
              </a:rPr>
              <a:t>bagian</a:t>
            </a:r>
            <a:r>
              <a:rPr lang="sv-SE" sz="2800" dirty="0" smtClean="0">
                <a:cs typeface="+mn-cs"/>
              </a:rPr>
              <a:t> </a:t>
            </a:r>
            <a:r>
              <a:rPr lang="sv-SE" sz="2800" dirty="0" err="1" smtClean="0">
                <a:cs typeface="+mn-cs"/>
              </a:rPr>
              <a:t>naskah</a:t>
            </a:r>
            <a:r>
              <a:rPr lang="sv-SE" sz="2800" dirty="0"/>
              <a:t>	</a:t>
            </a:r>
            <a:r>
              <a:rPr lang="sv-SE" sz="2800" dirty="0" smtClean="0">
                <a:cs typeface="+mn-cs"/>
              </a:rPr>
              <a:t>10</a:t>
            </a:r>
          </a:p>
          <a:p>
            <a:pPr eaLnBrk="1" hangingPunct="1">
              <a:lnSpc>
                <a:spcPct val="90000"/>
              </a:lnSpc>
              <a:tabLst>
                <a:tab pos="6632575" algn="r"/>
              </a:tabLst>
              <a:defRPr/>
            </a:pPr>
            <a:r>
              <a:rPr lang="sv-SE" sz="2800" dirty="0" err="1" smtClean="0">
                <a:cs typeface="+mn-cs"/>
              </a:rPr>
              <a:t>Ikut</a:t>
            </a:r>
            <a:r>
              <a:rPr lang="sv-SE" sz="2800" dirty="0" smtClean="0">
                <a:cs typeface="+mn-cs"/>
              </a:rPr>
              <a:t> </a:t>
            </a:r>
            <a:r>
              <a:rPr lang="sv-SE" sz="2800" dirty="0" err="1" smtClean="0">
                <a:cs typeface="+mn-cs"/>
              </a:rPr>
              <a:t>menulis</a:t>
            </a:r>
            <a:r>
              <a:rPr lang="sv-SE" sz="2800" dirty="0" smtClean="0">
                <a:cs typeface="+mn-cs"/>
              </a:rPr>
              <a:t> </a:t>
            </a:r>
            <a:r>
              <a:rPr lang="sv-SE" sz="2800" dirty="0" err="1" smtClean="0">
                <a:cs typeface="+mn-cs"/>
              </a:rPr>
              <a:t>buram</a:t>
            </a:r>
            <a:r>
              <a:rPr lang="sv-SE" sz="2800" dirty="0" smtClean="0">
                <a:cs typeface="+mn-cs"/>
              </a:rPr>
              <a:t> </a:t>
            </a:r>
            <a:r>
              <a:rPr lang="sv-SE" sz="2800" dirty="0" err="1" smtClean="0">
                <a:cs typeface="+mn-cs"/>
              </a:rPr>
              <a:t>sebagian</a:t>
            </a:r>
            <a:r>
              <a:rPr lang="sv-SE" sz="2800" dirty="0" smtClean="0">
                <a:cs typeface="+mn-cs"/>
              </a:rPr>
              <a:t> </a:t>
            </a:r>
            <a:r>
              <a:rPr lang="sv-SE" sz="2800" dirty="0" err="1" smtClean="0">
                <a:cs typeface="+mn-cs"/>
              </a:rPr>
              <a:t>besar</a:t>
            </a:r>
            <a:r>
              <a:rPr lang="sv-SE" sz="2800" dirty="0" smtClean="0">
                <a:cs typeface="+mn-cs"/>
              </a:rPr>
              <a:t> </a:t>
            </a:r>
            <a:r>
              <a:rPr lang="sv-SE" sz="2800" dirty="0" err="1" smtClean="0">
                <a:cs typeface="+mn-cs"/>
              </a:rPr>
              <a:t>naskah</a:t>
            </a:r>
            <a:r>
              <a:rPr lang="sv-SE" sz="2800" dirty="0" smtClean="0">
                <a:cs typeface="+mn-cs"/>
              </a:rPr>
              <a:t>				15</a:t>
            </a:r>
          </a:p>
          <a:p>
            <a:pPr eaLnBrk="1" hangingPunct="1">
              <a:lnSpc>
                <a:spcPct val="90000"/>
              </a:lnSpc>
              <a:tabLst>
                <a:tab pos="6632575" algn="r"/>
              </a:tabLst>
              <a:defRPr/>
            </a:pPr>
            <a:r>
              <a:rPr lang="sv-SE" sz="2800" dirty="0" err="1" smtClean="0">
                <a:cs typeface="+mn-cs"/>
              </a:rPr>
              <a:t>Menulis</a:t>
            </a:r>
            <a:r>
              <a:rPr lang="sv-SE" sz="2800" dirty="0" smtClean="0">
                <a:cs typeface="+mn-cs"/>
              </a:rPr>
              <a:t> </a:t>
            </a:r>
            <a:r>
              <a:rPr lang="sv-SE" sz="2800" dirty="0" err="1" smtClean="0">
                <a:cs typeface="+mn-cs"/>
              </a:rPr>
              <a:t>buram</a:t>
            </a:r>
            <a:r>
              <a:rPr lang="sv-SE" sz="2800" dirty="0" smtClean="0">
                <a:cs typeface="+mn-cs"/>
              </a:rPr>
              <a:t> </a:t>
            </a:r>
            <a:r>
              <a:rPr lang="sv-SE" sz="2800" dirty="0" err="1" smtClean="0">
                <a:cs typeface="+mn-cs"/>
              </a:rPr>
              <a:t>hampir</a:t>
            </a:r>
            <a:r>
              <a:rPr lang="sv-SE" sz="2800" dirty="0" smtClean="0">
                <a:cs typeface="+mn-cs"/>
              </a:rPr>
              <a:t> </a:t>
            </a:r>
            <a:r>
              <a:rPr lang="sv-SE" sz="2800" dirty="0" err="1" smtClean="0">
                <a:cs typeface="+mn-cs"/>
              </a:rPr>
              <a:t>keseluruhan</a:t>
            </a:r>
            <a:r>
              <a:rPr lang="sv-SE" sz="2800" dirty="0" smtClean="0">
                <a:cs typeface="+mn-cs"/>
              </a:rPr>
              <a:t> </a:t>
            </a:r>
            <a:r>
              <a:rPr lang="sv-SE" sz="2800" dirty="0" err="1" smtClean="0">
                <a:cs typeface="+mn-cs"/>
              </a:rPr>
              <a:t>naskah</a:t>
            </a:r>
            <a:r>
              <a:rPr lang="sv-SE" sz="2800" dirty="0" smtClean="0">
                <a:cs typeface="+mn-cs"/>
              </a:rPr>
              <a:t>				20</a:t>
            </a:r>
            <a:endParaRPr lang="en-US" sz="2800" dirty="0" smtClean="0">
              <a:cs typeface="+mn-cs"/>
            </a:endParaRPr>
          </a:p>
        </p:txBody>
      </p:sp>
      <p:sp>
        <p:nvSpPr>
          <p:cNvPr id="4" name="Rectangle 2"/>
          <p:cNvSpPr txBox="1">
            <a:spLocks noChangeArrowheads="1"/>
          </p:cNvSpPr>
          <p:nvPr/>
        </p:nvSpPr>
        <p:spPr>
          <a:xfrm>
            <a:off x="324232" y="317520"/>
            <a:ext cx="8497949" cy="198913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271463" indent="-271463" algn="l">
              <a:defRPr/>
            </a:pPr>
            <a:r>
              <a:rPr lang="fi-FI" sz="2800" b="1" dirty="0"/>
              <a:t>6</a:t>
            </a:r>
            <a:r>
              <a:rPr lang="fi-FI" sz="2800" b="1" dirty="0" smtClean="0"/>
              <a:t>. </a:t>
            </a:r>
            <a:r>
              <a:rPr lang="fi-FI" sz="2800" b="1" dirty="0" err="1" smtClean="0"/>
              <a:t>Masukan</a:t>
            </a:r>
            <a:r>
              <a:rPr lang="fi-FI" sz="2800" b="1" dirty="0" smtClean="0"/>
              <a:t> </a:t>
            </a:r>
            <a:r>
              <a:rPr lang="fi-FI" sz="2800" b="1" dirty="0" err="1" smtClean="0"/>
              <a:t>kesastraan</a:t>
            </a:r>
            <a:r>
              <a:rPr lang="fi-FI" sz="2800" b="1" i="1" dirty="0" smtClean="0"/>
              <a:t/>
            </a:r>
            <a:br>
              <a:rPr lang="fi-FI" sz="2800" b="1" i="1" dirty="0" smtClean="0"/>
            </a:br>
            <a:r>
              <a:rPr lang="fi-FI" sz="2800" i="1" dirty="0"/>
              <a:t>(</a:t>
            </a:r>
            <a:r>
              <a:rPr lang="fi-FI" sz="2800" i="1" dirty="0" err="1"/>
              <a:t>sumbangan</a:t>
            </a:r>
            <a:r>
              <a:rPr lang="fi-FI" sz="2800" i="1" dirty="0"/>
              <a:t> </a:t>
            </a:r>
            <a:r>
              <a:rPr lang="fi-FI" sz="2800" i="1" dirty="0" err="1"/>
              <a:t>terhadap</a:t>
            </a:r>
            <a:r>
              <a:rPr lang="fi-FI" sz="2800" i="1" dirty="0"/>
              <a:t> </a:t>
            </a:r>
            <a:r>
              <a:rPr lang="fi-FI" sz="2800" i="1" dirty="0" err="1"/>
              <a:t>buram</a:t>
            </a:r>
            <a:r>
              <a:rPr lang="fi-FI" sz="2800" i="1" dirty="0"/>
              <a:t> </a:t>
            </a:r>
            <a:r>
              <a:rPr lang="fi-FI" sz="2800" i="1" dirty="0" err="1"/>
              <a:t>naskah</a:t>
            </a:r>
            <a:r>
              <a:rPr lang="fi-FI" sz="2800" i="1" dirty="0"/>
              <a:t> </a:t>
            </a:r>
            <a:r>
              <a:rPr lang="fi-FI" sz="2800" i="1" dirty="0" err="1"/>
              <a:t>lengkap</a:t>
            </a:r>
            <a:r>
              <a:rPr lang="fi-FI" sz="2800" i="1" dirty="0"/>
              <a:t> </a:t>
            </a:r>
            <a:r>
              <a:rPr lang="fi-FI" sz="2800" i="1" dirty="0" err="1"/>
              <a:t>pertama</a:t>
            </a:r>
            <a:r>
              <a:rPr lang="fi-FI" sz="2800" i="1" dirty="0"/>
              <a:t>)</a:t>
            </a:r>
            <a:r>
              <a:rPr lang="en-US" sz="2800" dirty="0"/>
              <a:t> </a:t>
            </a:r>
          </a:p>
        </p:txBody>
      </p:sp>
      <p:sp>
        <p:nvSpPr>
          <p:cNvPr id="6" name="Title 1"/>
          <p:cNvSpPr txBox="1">
            <a:spLocks/>
          </p:cNvSpPr>
          <p:nvPr/>
        </p:nvSpPr>
        <p:spPr>
          <a:xfrm>
            <a:off x="1" y="33268"/>
            <a:ext cx="8480734" cy="82859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en-US" sz="3600" dirty="0" smtClean="0">
                <a:solidFill>
                  <a:srgbClr val="000000"/>
                </a:solidFill>
              </a:rPr>
              <a:t>LAMPIRAN</a:t>
            </a:r>
            <a:endParaRPr lang="en-US" sz="3600" baseline="30000" dirty="0">
              <a:solidFill>
                <a:srgbClr val="000000"/>
              </a:solidFill>
            </a:endParaRPr>
          </a:p>
        </p:txBody>
      </p:sp>
    </p:spTree>
    <p:extLst>
      <p:ext uri="{BB962C8B-B14F-4D97-AF65-F5344CB8AC3E}">
        <p14:creationId xmlns:p14="http://schemas.microsoft.com/office/powerpoint/2010/main" val="3851764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858018"/>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35451" y="351353"/>
            <a:ext cx="8553968" cy="5432257"/>
          </a:xfrm>
          <a:prstGeom prst="rect">
            <a:avLst/>
          </a:prstGeom>
        </p:spPr>
        <p:txBody>
          <a:bodyPr wrap="square">
            <a:spAutoFit/>
          </a:bodyPr>
          <a:lstStyle/>
          <a:p>
            <a:pPr lvl="0"/>
            <a:r>
              <a:rPr lang="id-ID" sz="3000" b="1" dirty="0"/>
              <a:t>Sesat </a:t>
            </a:r>
            <a:r>
              <a:rPr lang="id-ID" sz="3000" b="1" dirty="0" smtClean="0"/>
              <a:t>diksi* </a:t>
            </a:r>
          </a:p>
          <a:p>
            <a:pPr lvl="0">
              <a:spcBef>
                <a:spcPts val="600"/>
              </a:spcBef>
            </a:pPr>
            <a:r>
              <a:rPr lang="id-ID" sz="2600" dirty="0"/>
              <a:t>Pernyataan yang juga sering kali timbul di dalam brosur atau iklan perguruan tinggi adalah “kuliah di Universitas X cukup murah”. Pernyataan ini mencerminkan keliru diksi (pilihan kata), karena kata  “cukup murah” belumlah bermakna pasti. Contoh lain, pernyataan iklan menu baru </a:t>
            </a:r>
            <a:r>
              <a:rPr lang="id-ID" sz="2600" i="1" dirty="0"/>
              <a:t>hamburger </a:t>
            </a:r>
            <a:r>
              <a:rPr lang="id-ID" sz="2600" dirty="0"/>
              <a:t>buatan sebuah restoran cepat saji yang berbunyi, “Jangan Tunda yang Istimewa”, juga mencerminkan keliru diksi, karena yang “istimewa” dari menu baru tersebut apakah bermakna “khas”, “khusus”, “lain daripada yang lain”, ataukah “luar biasa”? Oleh karena itu, mesti dipertanyakan lagi secara kritis, apakah si subjek penyaji iklan-iklan semacam ini melambari diri dengan kebenaran etis?;</a:t>
            </a:r>
            <a:r>
              <a:rPr lang="en-US" sz="2600" dirty="0"/>
              <a:t> </a:t>
            </a:r>
          </a:p>
        </p:txBody>
      </p:sp>
    </p:spTree>
    <p:extLst>
      <p:ext uri="{BB962C8B-B14F-4D97-AF65-F5344CB8AC3E}">
        <p14:creationId xmlns:p14="http://schemas.microsoft.com/office/powerpoint/2010/main" val="998643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977808"/>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11490" y="351353"/>
            <a:ext cx="8553968" cy="5539979"/>
          </a:xfrm>
          <a:prstGeom prst="rect">
            <a:avLst/>
          </a:prstGeom>
        </p:spPr>
        <p:txBody>
          <a:bodyPr wrap="square">
            <a:spAutoFit/>
          </a:bodyPr>
          <a:lstStyle/>
          <a:p>
            <a:pPr lvl="0"/>
            <a:r>
              <a:rPr lang="id-ID" sz="3000" b="1" dirty="0" smtClean="0"/>
              <a:t>Sesat argumentasi* </a:t>
            </a:r>
            <a:r>
              <a:rPr lang="id-ID" sz="2800" dirty="0" smtClean="0"/>
              <a:t>dipicu oleh keliru penalaran, yang bisa dipertalikan dengan hal-hal berikut ini:</a:t>
            </a:r>
            <a:endParaRPr lang="en-US" sz="2800" dirty="0" smtClean="0"/>
          </a:p>
          <a:p>
            <a:pPr marL="514350" lvl="0" indent="-514350">
              <a:spcBef>
                <a:spcPts val="600"/>
              </a:spcBef>
              <a:buAutoNum type="arabicPeriod"/>
            </a:pPr>
            <a:r>
              <a:rPr lang="id-ID" sz="2600" dirty="0" smtClean="0"/>
              <a:t>Jika alasan yang diberikan menghindari pokok masalahnya. Contohnya, “Program Kartu Indonesia Sehat sebenarnya tidak perlu dijalankan, karena rata-rata masyarakat kita masih percaya pada pengobatan alternatif”;</a:t>
            </a:r>
          </a:p>
          <a:p>
            <a:pPr marL="514350" lvl="0" indent="-514350">
              <a:spcBef>
                <a:spcPts val="600"/>
              </a:spcBef>
              <a:buAutoNum type="arabicPeriod"/>
            </a:pPr>
            <a:r>
              <a:rPr lang="id-ID" sz="2600" dirty="0"/>
              <a:t>Jika alasan yang diberikan bukan mengenai pokok masalahnya: Contohnya, “Kepemimpinan Profesor Jambarong sebagai rektor harus diragukan, karena selain masih menjadi fungsionaris partai, ia juga memiliki tiga mobil mewah, dua apartemen kelas atas, dan sebuah perusahaan penerbitan yang namanya cukup besar”;</a:t>
            </a:r>
            <a:r>
              <a:rPr lang="en-US" sz="2600" dirty="0"/>
              <a:t> </a:t>
            </a:r>
          </a:p>
        </p:txBody>
      </p:sp>
    </p:spTree>
    <p:extLst>
      <p:ext uri="{BB962C8B-B14F-4D97-AF65-F5344CB8AC3E}">
        <p14:creationId xmlns:p14="http://schemas.microsoft.com/office/powerpoint/2010/main" val="708151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1490" y="5977808"/>
            <a:ext cx="8386242" cy="830997"/>
          </a:xfrm>
          <a:prstGeom prst="rect">
            <a:avLst/>
          </a:prstGeom>
        </p:spPr>
        <p:txBody>
          <a:bodyPr wrap="square">
            <a:spAutoFit/>
          </a:bodyPr>
          <a:lstStyle/>
          <a:p>
            <a:pPr marL="168275" indent="-168275">
              <a:spcBef>
                <a:spcPts val="600"/>
              </a:spcBef>
              <a:spcAft>
                <a:spcPts val="600"/>
              </a:spcAft>
              <a:buClrTx/>
              <a:buNone/>
            </a:pPr>
            <a:r>
              <a:rPr lang="en-US" sz="2400" i="1" dirty="0" smtClean="0">
                <a:solidFill>
                  <a:srgbClr val="000000"/>
                </a:solidFill>
              </a:rPr>
              <a:t>*</a:t>
            </a:r>
            <a:r>
              <a:rPr lang="en-US" sz="2400" dirty="0" smtClean="0">
                <a:solidFill>
                  <a:srgbClr val="000000"/>
                </a:solidFill>
              </a:rPr>
              <a:t> </a:t>
            </a:r>
            <a:r>
              <a:rPr lang="en-US" sz="2400" dirty="0" err="1">
                <a:solidFill>
                  <a:srgbClr val="000000"/>
                </a:solidFill>
              </a:rPr>
              <a:t>Wahyu</a:t>
            </a:r>
            <a:r>
              <a:rPr lang="en-US" sz="2400" dirty="0">
                <a:solidFill>
                  <a:srgbClr val="000000"/>
                </a:solidFill>
              </a:rPr>
              <a:t> </a:t>
            </a:r>
            <a:r>
              <a:rPr lang="en-US" sz="2400" dirty="0" err="1">
                <a:solidFill>
                  <a:srgbClr val="000000"/>
                </a:solidFill>
              </a:rPr>
              <a:t>Wibowo</a:t>
            </a:r>
            <a:r>
              <a:rPr lang="en-US" sz="2400" i="1" dirty="0">
                <a:solidFill>
                  <a:srgbClr val="000000"/>
                </a:solidFill>
              </a:rPr>
              <a:t>, </a:t>
            </a:r>
            <a:r>
              <a:rPr lang="en-US" sz="2400" i="1" dirty="0" err="1">
                <a:solidFill>
                  <a:srgbClr val="000000"/>
                </a:solidFill>
              </a:rPr>
              <a:t>Konsep</a:t>
            </a:r>
            <a:r>
              <a:rPr lang="en-US" sz="2400" i="1" dirty="0">
                <a:solidFill>
                  <a:srgbClr val="000000"/>
                </a:solidFill>
              </a:rPr>
              <a:t> </a:t>
            </a:r>
            <a:r>
              <a:rPr lang="en-US" sz="2400" i="1" dirty="0" err="1">
                <a:solidFill>
                  <a:srgbClr val="000000"/>
                </a:solidFill>
              </a:rPr>
              <a:t>Tindak</a:t>
            </a:r>
            <a:r>
              <a:rPr lang="en-US" sz="2400" i="1" dirty="0">
                <a:solidFill>
                  <a:srgbClr val="000000"/>
                </a:solidFill>
              </a:rPr>
              <a:t> </a:t>
            </a:r>
            <a:r>
              <a:rPr lang="en-US" sz="2400" i="1" dirty="0" err="1">
                <a:solidFill>
                  <a:srgbClr val="000000"/>
                </a:solidFill>
              </a:rPr>
              <a:t>Tutur</a:t>
            </a:r>
            <a:r>
              <a:rPr lang="en-US" sz="2400" i="1" dirty="0">
                <a:solidFill>
                  <a:srgbClr val="000000"/>
                </a:solidFill>
              </a:rPr>
              <a:t> </a:t>
            </a:r>
            <a:r>
              <a:rPr lang="en-US" sz="2400" i="1" dirty="0" err="1">
                <a:solidFill>
                  <a:srgbClr val="000000"/>
                </a:solidFill>
              </a:rPr>
              <a:t>Komunikasi</a:t>
            </a:r>
            <a:r>
              <a:rPr lang="en-US" sz="2400" i="1" dirty="0">
                <a:solidFill>
                  <a:srgbClr val="000000"/>
                </a:solidFill>
              </a:rPr>
              <a:t>, </a:t>
            </a:r>
            <a:r>
              <a:rPr lang="en-US" sz="2400" dirty="0" err="1">
                <a:solidFill>
                  <a:srgbClr val="000000"/>
                </a:solidFill>
              </a:rPr>
              <a:t>Bumi</a:t>
            </a:r>
            <a:r>
              <a:rPr lang="en-US" sz="2400" dirty="0">
                <a:solidFill>
                  <a:srgbClr val="000000"/>
                </a:solidFill>
              </a:rPr>
              <a:t> </a:t>
            </a:r>
            <a:r>
              <a:rPr lang="en-US" sz="2400" dirty="0" err="1">
                <a:solidFill>
                  <a:srgbClr val="000000"/>
                </a:solidFill>
              </a:rPr>
              <a:t>Aksara</a:t>
            </a:r>
            <a:r>
              <a:rPr lang="en-US" sz="2400" dirty="0">
                <a:solidFill>
                  <a:srgbClr val="000000"/>
                </a:solidFill>
              </a:rPr>
              <a:t>, Jakarta, </a:t>
            </a:r>
            <a:r>
              <a:rPr lang="en-US" sz="2400" dirty="0" smtClean="0">
                <a:solidFill>
                  <a:srgbClr val="000000"/>
                </a:solidFill>
              </a:rPr>
              <a:t>2015</a:t>
            </a:r>
            <a:endParaRPr lang="en-US" sz="2400" dirty="0">
              <a:solidFill>
                <a:srgbClr val="000000"/>
              </a:solidFill>
            </a:endParaRPr>
          </a:p>
        </p:txBody>
      </p:sp>
      <p:sp>
        <p:nvSpPr>
          <p:cNvPr id="7" name="Rectangle 6"/>
          <p:cNvSpPr/>
          <p:nvPr/>
        </p:nvSpPr>
        <p:spPr>
          <a:xfrm>
            <a:off x="311490" y="950303"/>
            <a:ext cx="8553968" cy="2554545"/>
          </a:xfrm>
          <a:prstGeom prst="rect">
            <a:avLst/>
          </a:prstGeom>
        </p:spPr>
        <p:txBody>
          <a:bodyPr wrap="square">
            <a:spAutoFit/>
          </a:bodyPr>
          <a:lstStyle/>
          <a:p>
            <a:pPr marL="358775" lvl="0" indent="-358775"/>
            <a:r>
              <a:rPr lang="id-ID" sz="2600" dirty="0" smtClean="0"/>
              <a:t>3. Jika </a:t>
            </a:r>
            <a:r>
              <a:rPr lang="id-ID" sz="2600" dirty="0"/>
              <a:t>alasan yang diberikan tidak didasarkan pada pendapat pakarnya. Contohnya, “Bahasa Indonesia adalah bahasa yang masih berkembang. Oleh karena itu, menurut Vicky Prasetyo, janganlah pernah mencela bahasa Indonesia yang digunakannya, karena yang penting orang mengerti apa </a:t>
            </a:r>
            <a:r>
              <a:rPr lang="id-ID" sz="2600" dirty="0" smtClean="0"/>
              <a:t>dimaksudkannya”;</a:t>
            </a:r>
            <a:endParaRPr lang="en-US" sz="2600" dirty="0"/>
          </a:p>
        </p:txBody>
      </p:sp>
      <p:sp>
        <p:nvSpPr>
          <p:cNvPr id="2" name="Rectangle 1"/>
          <p:cNvSpPr/>
          <p:nvPr/>
        </p:nvSpPr>
        <p:spPr>
          <a:xfrm>
            <a:off x="311490" y="3644622"/>
            <a:ext cx="8553968" cy="1692771"/>
          </a:xfrm>
          <a:prstGeom prst="rect">
            <a:avLst/>
          </a:prstGeom>
        </p:spPr>
        <p:txBody>
          <a:bodyPr wrap="square">
            <a:spAutoFit/>
          </a:bodyPr>
          <a:lstStyle/>
          <a:p>
            <a:pPr marL="358775" indent="-358775"/>
            <a:r>
              <a:rPr lang="id-ID" sz="2600" dirty="0" smtClean="0"/>
              <a:t>4. Jika </a:t>
            </a:r>
            <a:r>
              <a:rPr lang="id-ID" sz="2600" dirty="0"/>
              <a:t>alasan yang diberikan berdasarkan pandangan yang apriori. Contohnya, “Melihat mimik wajahnya yang dingin seperti itu, pastilah pak Evert orang yang kejam dan tidak mau mengerti perasaan orang lain”.</a:t>
            </a:r>
            <a:r>
              <a:rPr lang="en-US" sz="2600" dirty="0"/>
              <a:t> </a:t>
            </a:r>
          </a:p>
        </p:txBody>
      </p:sp>
      <p:sp>
        <p:nvSpPr>
          <p:cNvPr id="5" name="Rectangle 4"/>
          <p:cNvSpPr/>
          <p:nvPr/>
        </p:nvSpPr>
        <p:spPr>
          <a:xfrm>
            <a:off x="311490" y="304703"/>
            <a:ext cx="8553968" cy="553998"/>
          </a:xfrm>
          <a:prstGeom prst="rect">
            <a:avLst/>
          </a:prstGeom>
        </p:spPr>
        <p:txBody>
          <a:bodyPr wrap="square">
            <a:spAutoFit/>
          </a:bodyPr>
          <a:lstStyle/>
          <a:p>
            <a:pPr lvl="0"/>
            <a:r>
              <a:rPr lang="id-ID" sz="3000" b="1" dirty="0" smtClean="0"/>
              <a:t>Sesat argumentasi* </a:t>
            </a:r>
            <a:r>
              <a:rPr lang="id-ID" sz="3000" dirty="0" smtClean="0"/>
              <a:t>(lanjutan)</a:t>
            </a:r>
          </a:p>
        </p:txBody>
      </p:sp>
    </p:spTree>
    <p:extLst>
      <p:ext uri="{BB962C8B-B14F-4D97-AF65-F5344CB8AC3E}">
        <p14:creationId xmlns:p14="http://schemas.microsoft.com/office/powerpoint/2010/main" val="1158377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1821</TotalTime>
  <Words>4918</Words>
  <Application>Microsoft Office PowerPoint</Application>
  <PresentationFormat>On-screen Show (4:3)</PresentationFormat>
  <Paragraphs>419</Paragraphs>
  <Slides>63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ＭＳ Ｐゴシック</vt:lpstr>
      <vt:lpstr>Arial</vt:lpstr>
      <vt:lpstr>Calibri</vt:lpstr>
      <vt:lpstr>Trebuchet MS</vt:lpstr>
      <vt:lpstr>Wingdings</vt:lpstr>
      <vt:lpstr>Wingdings 2</vt:lpstr>
      <vt:lpstr>Office Theme</vt:lpstr>
      <vt:lpstr>PERTEMUAN 2-3 </vt:lpstr>
      <vt:lpstr>STRUKTUR ARTIKEL ILMIAH BAGIAN I</vt:lpstr>
      <vt:lpstr>Karakteristik Artikel Ilmiah</vt:lpstr>
      <vt:lpstr>Karakteristik Artikel Ilmiah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Format Artikel Ilmiah</vt:lpstr>
      <vt:lpstr>Format Artikel Ilmiah</vt:lpstr>
      <vt:lpstr>Format Artikel Ilmiah</vt:lpstr>
      <vt:lpstr>Format Artikel Ilmiah</vt:lpstr>
      <vt:lpstr>Urutan Menulis Artikel Ilmiah</vt:lpstr>
      <vt:lpstr>Judul Artikel Ilmiah</vt:lpstr>
      <vt:lpstr>Judul Artikel Ilmiah</vt:lpstr>
      <vt:lpstr>Judul Artikel Ilmiah</vt:lpstr>
      <vt:lpstr>Judul Artikel Ilmiah</vt:lpstr>
      <vt:lpstr>Baris Kepemilikan (By Line)</vt:lpstr>
      <vt:lpstr>Konvensi Vancouver 1996 mensyaratkan bahwa hak kepengarangan atas suatu artikel hendaklah diberikan pada orang yang mengerjakan semua kegiatan berikut: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Sistem skor penentuan hak kepengarangan bersama sebuah karya tulis ilmiah </vt:lpstr>
      <vt:lpstr>1. Masukan intelektual (identifikasi masalah, gagasan pendekatan, perencanaan, perancangan) </vt:lpstr>
      <vt:lpstr>PowerPoint Presentation</vt:lpstr>
      <vt:lpstr>PowerPoint Presentation</vt:lpstr>
      <vt:lpstr>PowerPoint Presentation</vt:lpstr>
      <vt:lpstr>PowerPoint Presentation</vt:lpstr>
      <vt:lpstr>PowerPoint Presentation</vt:lpstr>
    </vt:vector>
  </TitlesOfParts>
  <Company>rosari_s@yahoo.com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 ARTIKEL ILMIAH BAGIAN I</dc:title>
  <dc:creator>My Apple</dc:creator>
  <cp:lastModifiedBy>b</cp:lastModifiedBy>
  <cp:revision>398</cp:revision>
  <dcterms:created xsi:type="dcterms:W3CDTF">2015-06-14T16:46:25Z</dcterms:created>
  <dcterms:modified xsi:type="dcterms:W3CDTF">2019-08-16T08:24:32Z</dcterms:modified>
</cp:coreProperties>
</file>