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3" r:id="rId5"/>
    <p:sldId id="264" r:id="rId6"/>
    <p:sldId id="265" r:id="rId7"/>
    <p:sldId id="262" r:id="rId8"/>
    <p:sldId id="258" r:id="rId9"/>
    <p:sldId id="260" r:id="rId10"/>
    <p:sldId id="261" r:id="rId11"/>
    <p:sldId id="268" r:id="rId12"/>
    <p:sldId id="270" r:id="rId13"/>
    <p:sldId id="269" r:id="rId14"/>
    <p:sldId id="266" r:id="rId15"/>
    <p:sldId id="267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840"/>
    <p:restoredTop sz="94666"/>
  </p:normalViewPr>
  <p:slideViewPr>
    <p:cSldViewPr snapToGrid="0" snapToObjects="1">
      <p:cViewPr varScale="1">
        <p:scale>
          <a:sx n="98" d="100"/>
          <a:sy n="98" d="100"/>
        </p:scale>
        <p:origin x="4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9F398-2726-E04E-9A1A-55A9EDA99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7F08D8-0FFE-0343-B616-C7FDA66FD1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634A8-B561-194C-ADA2-3D0978B85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5CAB-5703-FF4F-8901-F8EB073A5C82}" type="datetimeFigureOut">
              <a:rPr lang="en-US" smtClean="0"/>
              <a:t>9/7/20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F672D-386F-7E4D-8256-378A9B4EE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8160-7AD5-2D41-8EE2-F7E40B003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3E-326D-8C4A-A671-3EB955015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919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4F7F8-FCAD-1044-B5BD-B6E049851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FF0EBE-1809-564A-ACE9-E9A417C43D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C848E3-B063-9F44-A3DD-66B7F99CA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5CAB-5703-FF4F-8901-F8EB073A5C82}" type="datetimeFigureOut">
              <a:rPr lang="en-US" smtClean="0"/>
              <a:t>9/7/20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BA0F2-F09E-9E4F-95B6-5C838E25B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A105C-FF31-7B41-9E7D-3DA71A9F1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3E-326D-8C4A-A671-3EB955015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053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7F1157-25C2-574B-9FA8-C78C1062D3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0B074A-B3F8-3140-B348-74FFA95EBA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EA127-F83D-8048-A4F3-2E611C5AB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5CAB-5703-FF4F-8901-F8EB073A5C82}" type="datetimeFigureOut">
              <a:rPr lang="en-US" smtClean="0"/>
              <a:t>9/7/20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55D8B-BE8A-ED4B-BA0B-7735A3CF7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1CAA7-B396-DA4F-A7DE-C500859C5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3E-326D-8C4A-A671-3EB955015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716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2988-C1C4-5D49-8945-AF92B49D9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3A04C-5879-344A-920C-9EB7E987D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B4A8B-F1BF-7640-8FD1-1254F531A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5CAB-5703-FF4F-8901-F8EB073A5C82}" type="datetimeFigureOut">
              <a:rPr lang="en-US" smtClean="0"/>
              <a:t>9/7/20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28CC0-A29B-3645-A9A1-BD3D3E5A2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A7E7F-F7FC-7B43-939E-B477F1651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3E-326D-8C4A-A671-3EB955015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08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5774F-D73D-FC46-B979-766B8BF16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BD15A7-B6BA-4A4A-8EDF-6A3D175482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39707-71E2-3544-9AE9-52FF9C4E0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5CAB-5703-FF4F-8901-F8EB073A5C82}" type="datetimeFigureOut">
              <a:rPr lang="en-US" smtClean="0"/>
              <a:t>9/7/20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96C3F-4D7E-364B-95C8-62B8BB03A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AB7A2-4FE1-934B-96A0-4F65C0500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3E-326D-8C4A-A671-3EB955015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93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94B42-584B-784D-B400-6DA165C3B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E5B97-8FDA-2A4E-81FB-D4250258F5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5B770B-70DC-6A49-971D-AF6438B0B3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C69140-72EA-9C4A-9377-2372D68B8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5CAB-5703-FF4F-8901-F8EB073A5C82}" type="datetimeFigureOut">
              <a:rPr lang="en-US" smtClean="0"/>
              <a:t>9/7/20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0FC42B-160F-1D42-B9EB-1796E5350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AEC14A-E82E-A74E-9BB1-B088C2048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3E-326D-8C4A-A671-3EB955015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24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53995-6498-8340-BDA1-D6D8B321C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163C46-FC5C-0448-8AF1-710A69A8B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8A2C4C-CC91-4A47-A70F-6CB36CAF7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53C61A-AE71-6A42-9695-9445FDE783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4C2BFC-F729-BF4F-8DBE-456984156D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077713-8221-F046-BB7E-C10B01F4B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5CAB-5703-FF4F-8901-F8EB073A5C82}" type="datetimeFigureOut">
              <a:rPr lang="en-US" smtClean="0"/>
              <a:t>9/7/20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F685E8-7D20-F542-BA2F-9D4F06880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BAAA7A-981A-C341-A7C2-2FCBAB7B3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3E-326D-8C4A-A671-3EB955015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25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46621-F6A1-CB41-BA22-8C7FE5AF1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03953-E29B-B442-BB18-5E9649625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5CAB-5703-FF4F-8901-F8EB073A5C82}" type="datetimeFigureOut">
              <a:rPr lang="en-US" smtClean="0"/>
              <a:t>9/7/20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6391B2-F238-3C4D-ADCF-7DFBD8E28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CAA3C2-26B1-C745-A14D-DD9A0ECF0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3E-326D-8C4A-A671-3EB955015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66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C4B195-1C73-FC45-A9DC-16263E500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5CAB-5703-FF4F-8901-F8EB073A5C82}" type="datetimeFigureOut">
              <a:rPr lang="en-US" smtClean="0"/>
              <a:t>9/7/20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C542D9-6B6A-0B43-ACEA-83321A910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5B0EAB-FBC1-1940-AA7F-96F819A38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3E-326D-8C4A-A671-3EB955015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262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B9266-6AFB-C443-9C24-66AA755A5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03AE5-6EB5-6C4A-AC77-30FC1BACE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9E792A-7778-C543-935C-B74BFB230D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45E545-94FF-E047-B47C-13BD5A867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5CAB-5703-FF4F-8901-F8EB073A5C82}" type="datetimeFigureOut">
              <a:rPr lang="en-US" smtClean="0"/>
              <a:t>9/7/20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5E6172-28C3-AB40-849C-71830418B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13B7AD-1DC4-494B-B326-81A6649BF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3E-326D-8C4A-A671-3EB955015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052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7B1B9-866B-E447-9136-8AE367671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39AF82-511C-0B44-9E6C-A9E86BC65A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4866D6-6498-D541-8290-B8A6A53C8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2BCBD2-A3B7-4B42-AE49-85ECEA58B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5CAB-5703-FF4F-8901-F8EB073A5C82}" type="datetimeFigureOut">
              <a:rPr lang="en-US" smtClean="0"/>
              <a:t>9/7/20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06096F-9420-DC40-B0E4-334150380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393BAD-E0ED-9D49-81DE-FA0E254E6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1703E-326D-8C4A-A671-3EB955015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55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9400AE-29DD-A64F-A535-C5B3F70E1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F5BA39-FDD1-2949-B053-0740C77C7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C1BD8-746E-B44B-852A-C1060E3137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A5CAB-5703-FF4F-8901-F8EB073A5C82}" type="datetimeFigureOut">
              <a:rPr lang="en-US" smtClean="0"/>
              <a:t>9/7/20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4879D-D64F-4E4E-8CD6-0737DF2A4F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018C4-53FD-624C-AF63-343EF8277C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1703E-326D-8C4A-A671-3EB9550159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5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4107776-DD17-B945-A3EA-393ABF3937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71522"/>
            <a:ext cx="9144000" cy="339436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dr. Ronald Jackson </a:t>
            </a:r>
            <a:r>
              <a:rPr lang="en-US" b="1" dirty="0" err="1"/>
              <a:t>Sinaga</a:t>
            </a:r>
            <a:r>
              <a:rPr lang="en-US" b="1" dirty="0"/>
              <a:t>, </a:t>
            </a:r>
            <a:r>
              <a:rPr lang="en-US" b="1" dirty="0" err="1"/>
              <a:t>SpOG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5B00F7-30AD-1441-BB18-D8908B922D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8657" y="2926078"/>
            <a:ext cx="2474686" cy="224268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6079A73-F8F9-7244-85C1-C9029334C1C9}"/>
              </a:ext>
            </a:extLst>
          </p:cNvPr>
          <p:cNvSpPr/>
          <p:nvPr/>
        </p:nvSpPr>
        <p:spPr>
          <a:xfrm>
            <a:off x="485682" y="1125418"/>
            <a:ext cx="1122063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KONSEP DASAR KEGAWATDARURATAN</a:t>
            </a:r>
          </a:p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MATERNAL NEONATAL</a:t>
            </a:r>
          </a:p>
        </p:txBody>
      </p:sp>
    </p:spTree>
    <p:extLst>
      <p:ext uri="{BB962C8B-B14F-4D97-AF65-F5344CB8AC3E}">
        <p14:creationId xmlns:p14="http://schemas.microsoft.com/office/powerpoint/2010/main" val="1015976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D3AB2-8366-574A-90CF-F62AAED6D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1825625"/>
            <a:ext cx="10988040" cy="43513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ID" b="1" dirty="0"/>
              <a:t>d. </a:t>
            </a:r>
            <a:r>
              <a:rPr lang="en-ID" b="1" dirty="0" err="1"/>
              <a:t>Demam</a:t>
            </a:r>
            <a:r>
              <a:rPr lang="en-ID" b="1" dirty="0"/>
              <a:t> yang </a:t>
            </a:r>
            <a:r>
              <a:rPr lang="en-ID" b="1" dirty="0" err="1"/>
              <a:t>berbahaya</a:t>
            </a:r>
            <a:endParaRPr lang="en-ID" b="1" dirty="0"/>
          </a:p>
          <a:p>
            <a:pPr lvl="1" algn="just"/>
            <a:r>
              <a:rPr lang="en-ID" dirty="0" err="1"/>
              <a:t>Tanyakan</a:t>
            </a:r>
            <a:r>
              <a:rPr lang="en-ID" dirty="0"/>
              <a:t>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ibu</a:t>
            </a:r>
            <a:r>
              <a:rPr lang="en-ID" dirty="0"/>
              <a:t> </a:t>
            </a:r>
            <a:r>
              <a:rPr lang="en-ID" dirty="0" err="1"/>
              <a:t>lemah</a:t>
            </a:r>
            <a:r>
              <a:rPr lang="en-ID" dirty="0"/>
              <a:t>, </a:t>
            </a:r>
            <a:r>
              <a:rPr lang="en-ID" dirty="0" err="1"/>
              <a:t>letargi</a:t>
            </a:r>
            <a:r>
              <a:rPr lang="en-ID" dirty="0"/>
              <a:t>,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nyeri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berkemih</a:t>
            </a:r>
            <a:r>
              <a:rPr lang="en-ID" dirty="0"/>
              <a:t>.</a:t>
            </a:r>
          </a:p>
          <a:p>
            <a:pPr lvl="1" algn="just"/>
            <a:r>
              <a:rPr lang="en-ID" dirty="0" err="1"/>
              <a:t>Periksa</a:t>
            </a:r>
            <a:r>
              <a:rPr lang="en-ID" dirty="0"/>
              <a:t> </a:t>
            </a:r>
            <a:r>
              <a:rPr lang="en-ID" dirty="0" err="1"/>
              <a:t>suhu</a:t>
            </a:r>
            <a:r>
              <a:rPr lang="en-ID" dirty="0"/>
              <a:t> (&gt;39</a:t>
            </a:r>
            <a:r>
              <a:rPr lang="en-ID" baseline="30000" dirty="0"/>
              <a:t>o</a:t>
            </a:r>
            <a:r>
              <a:rPr lang="en-ID" dirty="0"/>
              <a:t>C), </a:t>
            </a:r>
            <a:r>
              <a:rPr lang="en-ID" dirty="0" err="1"/>
              <a:t>tingkat</a:t>
            </a:r>
            <a:r>
              <a:rPr lang="en-ID" dirty="0"/>
              <a:t> </a:t>
            </a:r>
            <a:r>
              <a:rPr lang="en-ID" dirty="0" err="1"/>
              <a:t>kesadaran</a:t>
            </a:r>
            <a:r>
              <a:rPr lang="en-ID" dirty="0"/>
              <a:t>, </a:t>
            </a:r>
            <a:r>
              <a:rPr lang="en-ID" dirty="0" err="1"/>
              <a:t>kaku</a:t>
            </a:r>
            <a:r>
              <a:rPr lang="en-ID" dirty="0"/>
              <a:t> </a:t>
            </a:r>
            <a:r>
              <a:rPr lang="en-ID" dirty="0" err="1"/>
              <a:t>kuduk</a:t>
            </a:r>
            <a:r>
              <a:rPr lang="en-ID" dirty="0"/>
              <a:t>, </a:t>
            </a:r>
            <a:r>
              <a:rPr lang="en-ID" dirty="0" err="1"/>
              <a:t>paru</a:t>
            </a:r>
            <a:r>
              <a:rPr lang="en-ID" dirty="0"/>
              <a:t> </a:t>
            </a:r>
            <a:r>
              <a:rPr lang="en-ID" dirty="0" err="1"/>
              <a:t>paru</a:t>
            </a:r>
            <a:r>
              <a:rPr lang="en-ID" dirty="0"/>
              <a:t> (</a:t>
            </a:r>
            <a:r>
              <a:rPr lang="en-ID" dirty="0" err="1"/>
              <a:t>pernafasan</a:t>
            </a:r>
            <a:r>
              <a:rPr lang="en-ID" dirty="0"/>
              <a:t> </a:t>
            </a:r>
            <a:r>
              <a:rPr lang="en-ID" dirty="0" err="1"/>
              <a:t>dangkal</a:t>
            </a:r>
            <a:r>
              <a:rPr lang="en-ID" dirty="0"/>
              <a:t>), abdomen (</a:t>
            </a:r>
            <a:r>
              <a:rPr lang="en-ID" dirty="0" err="1"/>
              <a:t>tegang</a:t>
            </a:r>
            <a:r>
              <a:rPr lang="en-ID" dirty="0"/>
              <a:t>), vulva (</a:t>
            </a:r>
            <a:r>
              <a:rPr lang="en-ID" dirty="0" err="1"/>
              <a:t>keluar</a:t>
            </a:r>
            <a:r>
              <a:rPr lang="en-ID" dirty="0"/>
              <a:t> </a:t>
            </a:r>
            <a:r>
              <a:rPr lang="en-ID" dirty="0" err="1"/>
              <a:t>cairan</a:t>
            </a:r>
            <a:r>
              <a:rPr lang="en-ID" dirty="0"/>
              <a:t> </a:t>
            </a:r>
            <a:r>
              <a:rPr lang="en-ID" dirty="0" err="1"/>
              <a:t>purulen</a:t>
            </a:r>
            <a:r>
              <a:rPr lang="en-ID" dirty="0"/>
              <a:t>), </a:t>
            </a:r>
            <a:r>
              <a:rPr lang="en-ID" dirty="0" err="1"/>
              <a:t>payudara</a:t>
            </a:r>
            <a:r>
              <a:rPr lang="en-ID" dirty="0"/>
              <a:t> </a:t>
            </a:r>
            <a:r>
              <a:rPr lang="en-ID" dirty="0" err="1"/>
              <a:t>bengkak</a:t>
            </a:r>
            <a:r>
              <a:rPr lang="en-ID" dirty="0"/>
              <a:t>.</a:t>
            </a:r>
          </a:p>
          <a:p>
            <a:pPr marL="0" indent="0" algn="just">
              <a:buNone/>
            </a:pPr>
            <a:r>
              <a:rPr lang="en-ID" b="1" dirty="0"/>
              <a:t>e. Nyeri abdomen</a:t>
            </a:r>
          </a:p>
          <a:p>
            <a:pPr lvl="1" algn="just"/>
            <a:r>
              <a:rPr lang="en-ID" dirty="0" err="1"/>
              <a:t>Tanyakan</a:t>
            </a:r>
            <a:r>
              <a:rPr lang="en-ID" dirty="0"/>
              <a:t>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ibu</a:t>
            </a:r>
            <a:r>
              <a:rPr lang="en-ID" dirty="0"/>
              <a:t> </a:t>
            </a:r>
            <a:r>
              <a:rPr lang="en-ID" dirty="0" err="1"/>
              <a:t>sedang</a:t>
            </a:r>
            <a:r>
              <a:rPr lang="en-ID" dirty="0"/>
              <a:t> </a:t>
            </a:r>
            <a:r>
              <a:rPr lang="en-ID" dirty="0" err="1"/>
              <a:t>hamil</a:t>
            </a:r>
            <a:r>
              <a:rPr lang="en-ID" dirty="0"/>
              <a:t> dan </a:t>
            </a:r>
            <a:r>
              <a:rPr lang="en-ID" dirty="0" err="1"/>
              <a:t>berapa</a:t>
            </a:r>
            <a:r>
              <a:rPr lang="en-ID" dirty="0"/>
              <a:t> </a:t>
            </a:r>
            <a:r>
              <a:rPr lang="en-ID" dirty="0" err="1"/>
              <a:t>usia</a:t>
            </a:r>
            <a:r>
              <a:rPr lang="en-ID" dirty="0"/>
              <a:t> </a:t>
            </a:r>
            <a:r>
              <a:rPr lang="en-ID" dirty="0" err="1"/>
              <a:t>kehamilan</a:t>
            </a:r>
            <a:r>
              <a:rPr lang="en-ID" dirty="0"/>
              <a:t>.</a:t>
            </a:r>
          </a:p>
          <a:p>
            <a:pPr lvl="1" algn="just"/>
            <a:r>
              <a:rPr lang="en-ID" dirty="0" err="1"/>
              <a:t>Periksa</a:t>
            </a:r>
            <a:r>
              <a:rPr lang="en-ID" dirty="0"/>
              <a:t> </a:t>
            </a:r>
            <a:r>
              <a:rPr lang="en-ID" dirty="0" err="1"/>
              <a:t>tekanan</a:t>
            </a:r>
            <a:r>
              <a:rPr lang="en-ID" dirty="0"/>
              <a:t> </a:t>
            </a:r>
            <a:r>
              <a:rPr lang="en-ID" dirty="0" err="1"/>
              <a:t>darah</a:t>
            </a:r>
            <a:r>
              <a:rPr lang="en-ID" dirty="0"/>
              <a:t> (</a:t>
            </a:r>
            <a:r>
              <a:rPr lang="en-ID" dirty="0" err="1"/>
              <a:t>rendah</a:t>
            </a:r>
            <a:r>
              <a:rPr lang="en-ID" dirty="0"/>
              <a:t>, </a:t>
            </a:r>
            <a:r>
              <a:rPr lang="en-ID" dirty="0" err="1"/>
              <a:t>sistolik</a:t>
            </a:r>
            <a:r>
              <a:rPr lang="en-ID" dirty="0"/>
              <a:t> &lt; 90 mmHg), </a:t>
            </a:r>
            <a:r>
              <a:rPr lang="en-ID" dirty="0" err="1"/>
              <a:t>nadi</a:t>
            </a:r>
            <a:r>
              <a:rPr lang="en-ID" dirty="0"/>
              <a:t> (</a:t>
            </a:r>
            <a:r>
              <a:rPr lang="en-ID" dirty="0" err="1"/>
              <a:t>cepat</a:t>
            </a:r>
            <a:r>
              <a:rPr lang="en-ID" dirty="0"/>
              <a:t>,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110 kali/ </a:t>
            </a:r>
            <a:r>
              <a:rPr lang="en-ID" dirty="0" err="1"/>
              <a:t>menit</a:t>
            </a:r>
            <a:r>
              <a:rPr lang="en-ID" dirty="0"/>
              <a:t>) </a:t>
            </a:r>
            <a:r>
              <a:rPr lang="en-ID" dirty="0" err="1"/>
              <a:t>temperatur</a:t>
            </a:r>
            <a:r>
              <a:rPr lang="en-ID" dirty="0"/>
              <a:t> (&gt;38</a:t>
            </a:r>
            <a:r>
              <a:rPr lang="en-ID" baseline="30000" dirty="0"/>
              <a:t>o</a:t>
            </a:r>
            <a:r>
              <a:rPr lang="en-ID" dirty="0"/>
              <a:t>C), uterus (status </a:t>
            </a:r>
            <a:r>
              <a:rPr lang="en-ID" dirty="0" err="1"/>
              <a:t>kehamilan</a:t>
            </a:r>
            <a:r>
              <a:rPr lang="en-ID" dirty="0"/>
              <a:t>).</a:t>
            </a:r>
          </a:p>
          <a:p>
            <a:pPr marL="0" indent="0" algn="just">
              <a:buNone/>
            </a:pPr>
            <a:r>
              <a:rPr lang="en-ID" b="1" dirty="0"/>
              <a:t>f. </a:t>
            </a:r>
            <a:r>
              <a:rPr lang="en-ID" b="1" dirty="0" err="1"/>
              <a:t>Perhatikan</a:t>
            </a:r>
            <a:r>
              <a:rPr lang="en-ID" b="1" dirty="0"/>
              <a:t> </a:t>
            </a:r>
            <a:r>
              <a:rPr lang="en-ID" b="1" dirty="0" err="1"/>
              <a:t>tanda-tanda</a:t>
            </a:r>
            <a:r>
              <a:rPr lang="en-ID" b="1" dirty="0"/>
              <a:t> </a:t>
            </a:r>
            <a:r>
              <a:rPr lang="en-ID" b="1" dirty="0" err="1"/>
              <a:t>berikut</a:t>
            </a:r>
            <a:r>
              <a:rPr lang="en-ID" b="1" dirty="0"/>
              <a:t> :</a:t>
            </a:r>
          </a:p>
          <a:p>
            <a:pPr lvl="1" algn="just"/>
            <a:r>
              <a:rPr lang="en-ID" dirty="0" err="1"/>
              <a:t>Keluaran</a:t>
            </a:r>
            <a:r>
              <a:rPr lang="en-ID" dirty="0"/>
              <a:t> </a:t>
            </a:r>
            <a:r>
              <a:rPr lang="en-ID" dirty="0" err="1"/>
              <a:t>darah</a:t>
            </a:r>
            <a:r>
              <a:rPr lang="en-ID" dirty="0"/>
              <a:t>,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kontraksi</a:t>
            </a:r>
            <a:r>
              <a:rPr lang="en-ID" dirty="0"/>
              <a:t> uterus, </a:t>
            </a:r>
            <a:r>
              <a:rPr lang="en-ID" dirty="0" err="1"/>
              <a:t>pucat</a:t>
            </a:r>
            <a:r>
              <a:rPr lang="en-ID" dirty="0"/>
              <a:t>, </a:t>
            </a:r>
            <a:r>
              <a:rPr lang="en-ID" dirty="0" err="1"/>
              <a:t>lemah</a:t>
            </a:r>
            <a:r>
              <a:rPr lang="en-ID" dirty="0"/>
              <a:t>, </a:t>
            </a:r>
            <a:r>
              <a:rPr lang="en-ID" dirty="0" err="1"/>
              <a:t>pusing</a:t>
            </a:r>
            <a:r>
              <a:rPr lang="en-ID" dirty="0"/>
              <a:t>, </a:t>
            </a:r>
            <a:r>
              <a:rPr lang="en-ID" dirty="0" err="1"/>
              <a:t>sakit</a:t>
            </a:r>
            <a:r>
              <a:rPr lang="en-ID" dirty="0"/>
              <a:t> </a:t>
            </a:r>
            <a:r>
              <a:rPr lang="en-ID" dirty="0" err="1"/>
              <a:t>kepala</a:t>
            </a:r>
            <a:r>
              <a:rPr lang="en-ID" dirty="0"/>
              <a:t>, </a:t>
            </a:r>
            <a:r>
              <a:rPr lang="en-ID" dirty="0" err="1"/>
              <a:t>pandangan</a:t>
            </a:r>
            <a:r>
              <a:rPr lang="en-ID" dirty="0"/>
              <a:t> </a:t>
            </a:r>
            <a:r>
              <a:rPr lang="en-ID" dirty="0" err="1"/>
              <a:t>kabur</a:t>
            </a:r>
            <a:r>
              <a:rPr lang="en-ID" dirty="0"/>
              <a:t>, </a:t>
            </a:r>
            <a:r>
              <a:rPr lang="en-ID" dirty="0" err="1"/>
              <a:t>pecah</a:t>
            </a:r>
            <a:r>
              <a:rPr lang="en-ID" dirty="0"/>
              <a:t> </a:t>
            </a:r>
            <a:r>
              <a:rPr lang="en-ID" dirty="0" err="1"/>
              <a:t>ketuban</a:t>
            </a:r>
            <a:r>
              <a:rPr lang="en-ID" dirty="0"/>
              <a:t>, </a:t>
            </a:r>
            <a:r>
              <a:rPr lang="en-ID" dirty="0" err="1"/>
              <a:t>demam</a:t>
            </a:r>
            <a:r>
              <a:rPr lang="en-ID" dirty="0"/>
              <a:t> dan </a:t>
            </a:r>
            <a:r>
              <a:rPr lang="en-ID" dirty="0" err="1"/>
              <a:t>gawat</a:t>
            </a:r>
            <a:r>
              <a:rPr lang="en-ID" dirty="0"/>
              <a:t> </a:t>
            </a:r>
            <a:r>
              <a:rPr lang="en-ID" dirty="0" err="1"/>
              <a:t>nafas</a:t>
            </a:r>
            <a:r>
              <a:rPr lang="en-ID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05C52B-680C-3941-B206-5F46E7FBC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365125"/>
            <a:ext cx="10988040" cy="1325563"/>
          </a:xfrm>
        </p:spPr>
        <p:txBody>
          <a:bodyPr>
            <a:normAutofit/>
          </a:bodyPr>
          <a:lstStyle/>
          <a:p>
            <a:r>
              <a:rPr lang="en-ID" sz="4000" b="1" dirty="0" err="1"/>
              <a:t>Asesmen</a:t>
            </a:r>
            <a:r>
              <a:rPr lang="en-ID" sz="4000" b="1" dirty="0"/>
              <a:t> </a:t>
            </a:r>
            <a:r>
              <a:rPr lang="en-ID" sz="4000" b="1" dirty="0" err="1"/>
              <a:t>awal</a:t>
            </a:r>
            <a:r>
              <a:rPr lang="en-ID" sz="4000" b="1" dirty="0"/>
              <a:t> </a:t>
            </a:r>
            <a:r>
              <a:rPr lang="en-ID" sz="4000" b="1" dirty="0" err="1"/>
              <a:t>kasus</a:t>
            </a:r>
            <a:r>
              <a:rPr lang="en-ID" sz="4000" b="1" dirty="0"/>
              <a:t> </a:t>
            </a:r>
            <a:r>
              <a:rPr lang="en-ID" sz="4000" b="1" dirty="0" err="1"/>
              <a:t>kegawatdaruratan</a:t>
            </a:r>
            <a:r>
              <a:rPr lang="en-ID" sz="4000" b="1" dirty="0"/>
              <a:t> </a:t>
            </a:r>
            <a:r>
              <a:rPr lang="en-ID" sz="4000" b="1" dirty="0" err="1"/>
              <a:t>kebidanan</a:t>
            </a:r>
            <a:r>
              <a:rPr lang="en-ID" sz="4000" b="1" dirty="0"/>
              <a:t> </a:t>
            </a:r>
            <a:r>
              <a:rPr lang="en-ID" sz="4000" b="1" dirty="0" err="1"/>
              <a:t>secara</a:t>
            </a:r>
            <a:r>
              <a:rPr lang="en-ID" sz="4000" b="1" dirty="0"/>
              <a:t> </a:t>
            </a:r>
            <a:r>
              <a:rPr lang="en-ID" sz="4000" b="1" dirty="0" err="1"/>
              <a:t>cepat</a:t>
            </a:r>
            <a:endParaRPr lang="en-US" sz="40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CBA3B1-1C7B-A74F-BC48-55BD0160E1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6248" y="0"/>
            <a:ext cx="965752" cy="87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351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47803-6ECD-FC4E-8A05-FCC6F9D86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PENYEBAB KEGAWATDARURATAN MATERNAL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9D7BC-7320-8247-BEB1-991859B23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389" y="1825625"/>
            <a:ext cx="11364685" cy="435133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/>
              <a:t>Perdarahan</a:t>
            </a:r>
            <a:r>
              <a:rPr lang="en-US" b="1" dirty="0"/>
              <a:t> trimester I </a:t>
            </a:r>
            <a:r>
              <a:rPr lang="en-US" dirty="0"/>
              <a:t>: abortus, KET, </a:t>
            </a:r>
            <a:r>
              <a:rPr lang="en-US" dirty="0" err="1"/>
              <a:t>mola</a:t>
            </a:r>
            <a:r>
              <a:rPr lang="en-US" dirty="0"/>
              <a:t> </a:t>
            </a:r>
            <a:r>
              <a:rPr lang="en-US" dirty="0" err="1"/>
              <a:t>hidatidosa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komplikasi</a:t>
            </a:r>
            <a:endParaRPr lang="en-US" dirty="0"/>
          </a:p>
          <a:p>
            <a:endParaRPr lang="en-US" dirty="0"/>
          </a:p>
          <a:p>
            <a:r>
              <a:rPr lang="en-US" b="1" dirty="0" err="1"/>
              <a:t>Perdarahan</a:t>
            </a:r>
            <a:r>
              <a:rPr lang="en-US" b="1" dirty="0"/>
              <a:t> trimester II-III </a:t>
            </a:r>
            <a:r>
              <a:rPr lang="en-US" dirty="0"/>
              <a:t>: </a:t>
            </a:r>
            <a:r>
              <a:rPr lang="en-US" dirty="0" err="1"/>
              <a:t>plasenta</a:t>
            </a:r>
            <a:r>
              <a:rPr lang="en-US" dirty="0"/>
              <a:t> previa, </a:t>
            </a:r>
            <a:r>
              <a:rPr lang="en-US" dirty="0" err="1"/>
              <a:t>solusio</a:t>
            </a:r>
            <a:r>
              <a:rPr lang="en-US" dirty="0"/>
              <a:t> </a:t>
            </a:r>
            <a:r>
              <a:rPr lang="en-US" dirty="0" err="1"/>
              <a:t>plasenta</a:t>
            </a:r>
            <a:r>
              <a:rPr lang="en-US" dirty="0"/>
              <a:t>, vasa previa</a:t>
            </a:r>
          </a:p>
          <a:p>
            <a:endParaRPr lang="en-US" dirty="0"/>
          </a:p>
          <a:p>
            <a:r>
              <a:rPr lang="en-US" b="1" dirty="0" err="1"/>
              <a:t>Perdarahan</a:t>
            </a:r>
            <a:r>
              <a:rPr lang="en-US" b="1" dirty="0"/>
              <a:t> post partum</a:t>
            </a:r>
            <a:r>
              <a:rPr lang="en-US" dirty="0"/>
              <a:t>: </a:t>
            </a:r>
            <a:r>
              <a:rPr lang="en-US" dirty="0" err="1"/>
              <a:t>atonia</a:t>
            </a:r>
            <a:r>
              <a:rPr lang="en-US" dirty="0"/>
              <a:t> uteri, rupture uteri, </a:t>
            </a:r>
            <a:r>
              <a:rPr lang="en-US" dirty="0" err="1"/>
              <a:t>retensio</a:t>
            </a:r>
            <a:r>
              <a:rPr lang="en-US" dirty="0"/>
              <a:t> </a:t>
            </a:r>
            <a:r>
              <a:rPr lang="en-US" dirty="0" err="1"/>
              <a:t>plasenta</a:t>
            </a:r>
            <a:r>
              <a:rPr lang="en-US" dirty="0"/>
              <a:t>, </a:t>
            </a:r>
            <a:r>
              <a:rPr lang="en-US" dirty="0" err="1"/>
              <a:t>sisa</a:t>
            </a:r>
            <a:r>
              <a:rPr lang="en-US" dirty="0"/>
              <a:t> </a:t>
            </a:r>
            <a:r>
              <a:rPr lang="en-US" dirty="0" err="1"/>
              <a:t>plasenta</a:t>
            </a:r>
            <a:r>
              <a:rPr lang="en-US" dirty="0"/>
              <a:t>, </a:t>
            </a:r>
            <a:r>
              <a:rPr lang="en-US" dirty="0" err="1"/>
              <a:t>robekan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lahir</a:t>
            </a:r>
            <a:r>
              <a:rPr lang="en-US" dirty="0"/>
              <a:t>,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pembekuan</a:t>
            </a:r>
            <a:r>
              <a:rPr lang="en-US" dirty="0"/>
              <a:t> </a:t>
            </a:r>
            <a:r>
              <a:rPr lang="en-US" dirty="0" err="1"/>
              <a:t>darah</a:t>
            </a:r>
            <a:endParaRPr lang="en-US" dirty="0"/>
          </a:p>
          <a:p>
            <a:endParaRPr lang="en-US" dirty="0"/>
          </a:p>
          <a:p>
            <a:r>
              <a:rPr lang="en-US" b="1" dirty="0" err="1"/>
              <a:t>Hipertensi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kehamilan</a:t>
            </a:r>
            <a:r>
              <a:rPr lang="en-US" b="1" dirty="0"/>
              <a:t> </a:t>
            </a:r>
            <a:r>
              <a:rPr lang="en-US" dirty="0"/>
              <a:t>: </a:t>
            </a:r>
            <a:r>
              <a:rPr lang="en-US" dirty="0" err="1"/>
              <a:t>Preeklamsi</a:t>
            </a:r>
            <a:r>
              <a:rPr lang="en-US" dirty="0"/>
              <a:t>/</a:t>
            </a:r>
            <a:r>
              <a:rPr lang="en-US" dirty="0" err="1"/>
              <a:t>Eklamsi</a:t>
            </a:r>
            <a:endParaRPr lang="en-US" dirty="0"/>
          </a:p>
          <a:p>
            <a:endParaRPr lang="en-US" dirty="0"/>
          </a:p>
          <a:p>
            <a:r>
              <a:rPr lang="en-US" b="1" dirty="0" err="1"/>
              <a:t>Masalah</a:t>
            </a:r>
            <a:r>
              <a:rPr lang="en-US" b="1" dirty="0"/>
              <a:t> </a:t>
            </a:r>
            <a:r>
              <a:rPr lang="en-US" b="1" dirty="0" err="1"/>
              <a:t>nifas</a:t>
            </a:r>
            <a:r>
              <a:rPr lang="en-US" b="1" dirty="0"/>
              <a:t>: </a:t>
            </a:r>
            <a:r>
              <a:rPr lang="en-US" dirty="0" err="1"/>
              <a:t>infeksi</a:t>
            </a:r>
            <a:r>
              <a:rPr lang="en-US" dirty="0"/>
              <a:t> </a:t>
            </a:r>
            <a:r>
              <a:rPr lang="en-US" dirty="0" err="1"/>
              <a:t>nifas</a:t>
            </a:r>
            <a:r>
              <a:rPr lang="en-US" dirty="0"/>
              <a:t>, mastitis, </a:t>
            </a:r>
            <a:r>
              <a:rPr lang="en-US" dirty="0" err="1"/>
              <a:t>abses</a:t>
            </a:r>
            <a:r>
              <a:rPr lang="en-US" dirty="0"/>
              <a:t> </a:t>
            </a:r>
            <a:r>
              <a:rPr lang="en-US" dirty="0" err="1"/>
              <a:t>payudara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B8DA7C-0213-FE49-A902-0237E3958F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6248" y="0"/>
            <a:ext cx="965752" cy="87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769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38980-61FA-6E4F-8BB7-4A37E3D18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PENYEBAB KEGAWATDARURATAN NEONATAL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3B9BA-6E95-3340-AB90-71341F03B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5625"/>
            <a:ext cx="11430000" cy="435133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id-ID" b="1" dirty="0"/>
              <a:t>Faktor–faktor yang menyebabkan </a:t>
            </a:r>
            <a:r>
              <a:rPr lang="id-ID" b="1" dirty="0" err="1"/>
              <a:t>Kegawatdaruratan</a:t>
            </a:r>
            <a:r>
              <a:rPr lang="id-ID" b="1" dirty="0"/>
              <a:t> pada neonatus:</a:t>
            </a:r>
            <a:endParaRPr lang="en-ID" dirty="0"/>
          </a:p>
          <a:p>
            <a:pPr marL="514350" lvl="0" indent="-514350">
              <a:buFont typeface="+mj-lt"/>
              <a:buAutoNum type="arabicParenR"/>
            </a:pPr>
            <a:r>
              <a:rPr lang="id-ID" b="1" dirty="0"/>
              <a:t>Faktor kehamilan : </a:t>
            </a:r>
            <a:r>
              <a:rPr lang="id-ID" dirty="0"/>
              <a:t>Kehamilan kurang bulan, kehamilan dengan penyakit DM, Kehamilan dengan gawat janin, kehamilan dengan penyakit kronis ibu, kehamilan dengan pertumbuhan janin terhambat</a:t>
            </a:r>
            <a:r>
              <a:rPr lang="en-US" dirty="0"/>
              <a:t>.</a:t>
            </a:r>
            <a:endParaRPr lang="en-ID" dirty="0"/>
          </a:p>
          <a:p>
            <a:pPr marL="514350" lvl="0" indent="-514350">
              <a:buFont typeface="+mj-lt"/>
              <a:buAutoNum type="arabicParenR"/>
            </a:pPr>
            <a:r>
              <a:rPr lang="id-ID" b="1" dirty="0"/>
              <a:t>Faktor pada partus: </a:t>
            </a:r>
            <a:r>
              <a:rPr lang="id-ID" dirty="0"/>
              <a:t>Partus dengan infeksi </a:t>
            </a:r>
            <a:r>
              <a:rPr lang="id-ID" dirty="0" err="1"/>
              <a:t>intrapartum</a:t>
            </a:r>
            <a:r>
              <a:rPr lang="id-ID" dirty="0"/>
              <a:t> dan partus dengan penggunaan obat sedatif.</a:t>
            </a:r>
            <a:endParaRPr lang="en-ID" dirty="0"/>
          </a:p>
          <a:p>
            <a:pPr marL="514350" lvl="0" indent="-514350">
              <a:buFont typeface="+mj-lt"/>
              <a:buAutoNum type="arabicParenR"/>
            </a:pPr>
            <a:r>
              <a:rPr lang="id-ID" b="1" dirty="0"/>
              <a:t>Faktor pada bayi : </a:t>
            </a:r>
            <a:r>
              <a:rPr lang="id-ID" dirty="0"/>
              <a:t>Skor APGAR yang rendah, BBLR, bayi kurang bulan, berat lahir lebih dari 4000 </a:t>
            </a:r>
            <a:r>
              <a:rPr lang="id-ID" dirty="0" err="1"/>
              <a:t>gr</a:t>
            </a:r>
            <a:r>
              <a:rPr lang="id-ID" dirty="0"/>
              <a:t>, cacat bawaan dan frekuensi pernafasan dengan 2x observasi lebih dari 60/menit.</a:t>
            </a:r>
            <a:endParaRPr lang="en-ID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ADE976-5B70-B044-A721-5636EFB5BB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6248" y="0"/>
            <a:ext cx="965752" cy="87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563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F85D5-8434-8B4E-ADF1-0D64CCB64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KEGAWATDARURATAN NEONATAL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8B637-DBF3-0646-8F00-6E18F266A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9166"/>
            <a:ext cx="10515600" cy="51990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/>
              <a:t>Kondisi-kondisi</a:t>
            </a:r>
            <a:r>
              <a:rPr lang="en-US" b="1" dirty="0"/>
              <a:t> </a:t>
            </a:r>
            <a:r>
              <a:rPr lang="en-US" b="1" dirty="0" err="1"/>
              <a:t>kegawatdaruratan</a:t>
            </a:r>
            <a:r>
              <a:rPr lang="en-US" b="1" dirty="0"/>
              <a:t> neonatal, </a:t>
            </a:r>
            <a:r>
              <a:rPr lang="en-US" b="1" dirty="0" err="1"/>
              <a:t>antara</a:t>
            </a:r>
            <a:r>
              <a:rPr lang="en-US" b="1" dirty="0"/>
              <a:t> lain:</a:t>
            </a:r>
          </a:p>
          <a:p>
            <a:r>
              <a:rPr lang="en-US" dirty="0" err="1"/>
              <a:t>Hipotermia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suhu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&lt;36,5oC</a:t>
            </a:r>
          </a:p>
          <a:p>
            <a:r>
              <a:rPr lang="en-US" dirty="0" err="1"/>
              <a:t>Hipertermia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suhu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kegagalan</a:t>
            </a:r>
            <a:r>
              <a:rPr lang="en-US" dirty="0"/>
              <a:t> </a:t>
            </a:r>
            <a:r>
              <a:rPr lang="en-US" dirty="0" err="1"/>
              <a:t>termoregulasi</a:t>
            </a:r>
            <a:endParaRPr lang="en-US" dirty="0"/>
          </a:p>
          <a:p>
            <a:r>
              <a:rPr lang="en-US" dirty="0" err="1"/>
              <a:t>Hiperglikemia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glukosa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plasma </a:t>
            </a:r>
            <a:r>
              <a:rPr lang="en-US" dirty="0" err="1"/>
              <a:t>berlebihan</a:t>
            </a:r>
            <a:endParaRPr lang="en-US" dirty="0"/>
          </a:p>
          <a:p>
            <a:r>
              <a:rPr lang="en-US" dirty="0"/>
              <a:t>Tetanus neonatorum</a:t>
            </a:r>
          </a:p>
          <a:p>
            <a:pPr marL="0" indent="0">
              <a:buNone/>
            </a:pPr>
            <a:r>
              <a:rPr lang="en-US" dirty="0"/>
              <a:t>	tetanus pada </a:t>
            </a:r>
            <a:r>
              <a:rPr lang="en-US" dirty="0" err="1"/>
              <a:t>bayi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 Clostridium tetani</a:t>
            </a:r>
          </a:p>
          <a:p>
            <a:r>
              <a:rPr lang="en-US" dirty="0" err="1"/>
              <a:t>Asfiksia</a:t>
            </a:r>
            <a:r>
              <a:rPr lang="en-US" dirty="0"/>
              <a:t> (</a:t>
            </a:r>
            <a:r>
              <a:rPr lang="en-US" dirty="0" err="1"/>
              <a:t>sindrom</a:t>
            </a:r>
            <a:r>
              <a:rPr lang="en-US" dirty="0"/>
              <a:t> </a:t>
            </a:r>
            <a:r>
              <a:rPr lang="en-US" dirty="0" err="1"/>
              <a:t>gawat</a:t>
            </a:r>
            <a:r>
              <a:rPr lang="en-US" dirty="0"/>
              <a:t> </a:t>
            </a:r>
            <a:r>
              <a:rPr lang="en-US" dirty="0" err="1"/>
              <a:t>nafas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pernafasan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3A224E-E754-CA46-980E-C0BFD6FBF8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6248" y="0"/>
            <a:ext cx="965752" cy="87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813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CB7EC-E16F-834B-8453-E3381D074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365125"/>
            <a:ext cx="11079480" cy="1325563"/>
          </a:xfrm>
        </p:spPr>
        <p:txBody>
          <a:bodyPr>
            <a:normAutofit/>
          </a:bodyPr>
          <a:lstStyle/>
          <a:p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kegawatdaruratan</a:t>
            </a:r>
            <a:r>
              <a:rPr lang="en-ID" b="1" dirty="0"/>
              <a:t>, </a:t>
            </a:r>
            <a:r>
              <a:rPr lang="en-ID" b="1" dirty="0" err="1"/>
              <a:t>peran</a:t>
            </a:r>
            <a:r>
              <a:rPr lang="en-ID" b="1" dirty="0"/>
              <a:t> </a:t>
            </a:r>
            <a:r>
              <a:rPr lang="en-ID" b="1" dirty="0" err="1"/>
              <a:t>anda</a:t>
            </a:r>
            <a:r>
              <a:rPr lang="en-ID" b="1" dirty="0"/>
              <a:t> </a:t>
            </a:r>
            <a:r>
              <a:rPr lang="en-ID" b="1" dirty="0" err="1"/>
              <a:t>sebagai</a:t>
            </a:r>
            <a:r>
              <a:rPr lang="en-ID" b="1" dirty="0"/>
              <a:t> </a:t>
            </a:r>
            <a:r>
              <a:rPr lang="en-ID" b="1" dirty="0" err="1"/>
              <a:t>bidan</a:t>
            </a:r>
            <a:r>
              <a:rPr lang="en-ID" b="1" dirty="0"/>
              <a:t> </a:t>
            </a:r>
            <a:r>
              <a:rPr lang="en-ID" b="1" dirty="0" err="1"/>
              <a:t>antara</a:t>
            </a:r>
            <a:r>
              <a:rPr lang="en-ID" b="1" dirty="0"/>
              <a:t> lain: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1A481-6E57-6F4D-975A-A6ED8009D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D" dirty="0"/>
              <a:t>1.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pengenalan</a:t>
            </a:r>
            <a:r>
              <a:rPr lang="en-ID" dirty="0"/>
              <a:t> </a:t>
            </a:r>
            <a:r>
              <a:rPr lang="en-ID" dirty="0" err="1"/>
              <a:t>segera</a:t>
            </a:r>
            <a:r>
              <a:rPr lang="en-ID" dirty="0"/>
              <a:t> </a:t>
            </a:r>
            <a:r>
              <a:rPr lang="en-ID" dirty="0" err="1"/>
              <a:t>kondisi</a:t>
            </a:r>
            <a:r>
              <a:rPr lang="en-ID" dirty="0"/>
              <a:t> </a:t>
            </a:r>
            <a:r>
              <a:rPr lang="en-ID" dirty="0" err="1"/>
              <a:t>gawat</a:t>
            </a:r>
            <a:r>
              <a:rPr lang="en-ID" dirty="0"/>
              <a:t> </a:t>
            </a:r>
            <a:r>
              <a:rPr lang="en-ID" dirty="0" err="1"/>
              <a:t>darurat</a:t>
            </a:r>
            <a:endParaRPr lang="en-ID" dirty="0"/>
          </a:p>
          <a:p>
            <a:pPr marL="323850" indent="-323850">
              <a:buNone/>
            </a:pPr>
            <a:r>
              <a:rPr lang="en-ID" dirty="0"/>
              <a:t>2. </a:t>
            </a:r>
            <a:r>
              <a:rPr lang="en-ID" dirty="0" err="1"/>
              <a:t>Stabilisasi</a:t>
            </a:r>
            <a:r>
              <a:rPr lang="en-ID" dirty="0"/>
              <a:t> </a:t>
            </a:r>
            <a:r>
              <a:rPr lang="en-ID" dirty="0" err="1"/>
              <a:t>klien</a:t>
            </a:r>
            <a:r>
              <a:rPr lang="en-ID" dirty="0"/>
              <a:t> (</a:t>
            </a:r>
            <a:r>
              <a:rPr lang="en-ID" dirty="0" err="1"/>
              <a:t>ibu</a:t>
            </a:r>
            <a:r>
              <a:rPr lang="en-ID" dirty="0"/>
              <a:t>),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oksigen</a:t>
            </a:r>
            <a:r>
              <a:rPr lang="en-ID" dirty="0"/>
              <a:t>, </a:t>
            </a:r>
            <a:r>
              <a:rPr lang="en-ID" dirty="0" err="1"/>
              <a:t>terapi</a:t>
            </a:r>
            <a:r>
              <a:rPr lang="en-ID" dirty="0"/>
              <a:t> </a:t>
            </a:r>
            <a:r>
              <a:rPr lang="en-ID" dirty="0" err="1"/>
              <a:t>cairan</a:t>
            </a:r>
            <a:r>
              <a:rPr lang="en-ID" dirty="0"/>
              <a:t>, dan </a:t>
            </a:r>
            <a:r>
              <a:rPr lang="en-ID" dirty="0" err="1"/>
              <a:t>medikamentosa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:</a:t>
            </a:r>
          </a:p>
          <a:p>
            <a:pPr marL="457200" lvl="1" indent="0">
              <a:buNone/>
            </a:pPr>
            <a:r>
              <a:rPr lang="en-ID" dirty="0"/>
              <a:t>a. </a:t>
            </a:r>
            <a:r>
              <a:rPr lang="en-ID" dirty="0" err="1"/>
              <a:t>Menjamin</a:t>
            </a:r>
            <a:r>
              <a:rPr lang="en-ID" dirty="0"/>
              <a:t> </a:t>
            </a:r>
            <a:r>
              <a:rPr lang="en-ID" dirty="0" err="1"/>
              <a:t>kelancaran</a:t>
            </a:r>
            <a:r>
              <a:rPr lang="en-ID" dirty="0"/>
              <a:t> </a:t>
            </a:r>
            <a:r>
              <a:rPr lang="en-ID" dirty="0" err="1"/>
              <a:t>jalan</a:t>
            </a:r>
            <a:r>
              <a:rPr lang="en-ID" dirty="0"/>
              <a:t> </a:t>
            </a:r>
            <a:r>
              <a:rPr lang="en-ID" dirty="0" err="1"/>
              <a:t>nafas</a:t>
            </a:r>
            <a:r>
              <a:rPr lang="en-ID" dirty="0"/>
              <a:t>, </a:t>
            </a:r>
            <a:r>
              <a:rPr lang="en-ID" dirty="0" err="1"/>
              <a:t>memperbaiki</a:t>
            </a:r>
            <a:r>
              <a:rPr lang="en-ID" dirty="0"/>
              <a:t> </a:t>
            </a:r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respirasi</a:t>
            </a:r>
            <a:r>
              <a:rPr lang="en-ID" dirty="0"/>
              <a:t> dan </a:t>
            </a:r>
            <a:r>
              <a:rPr lang="en-ID" dirty="0" err="1"/>
              <a:t>sirkulasi</a:t>
            </a:r>
            <a:endParaRPr lang="en-ID" dirty="0"/>
          </a:p>
          <a:p>
            <a:pPr marL="457200" lvl="1" indent="0">
              <a:buNone/>
            </a:pPr>
            <a:r>
              <a:rPr lang="en-ID" dirty="0"/>
              <a:t>b. </a:t>
            </a:r>
            <a:r>
              <a:rPr lang="en-ID" dirty="0" err="1"/>
              <a:t>Menghentikan</a:t>
            </a:r>
            <a:r>
              <a:rPr lang="en-ID" dirty="0"/>
              <a:t> </a:t>
            </a:r>
            <a:r>
              <a:rPr lang="en-ID" dirty="0" err="1"/>
              <a:t>perdarahan</a:t>
            </a:r>
            <a:endParaRPr lang="en-ID" dirty="0"/>
          </a:p>
          <a:p>
            <a:pPr marL="457200" lvl="1" indent="0">
              <a:buNone/>
            </a:pPr>
            <a:r>
              <a:rPr lang="en-ID" dirty="0"/>
              <a:t>c. </a:t>
            </a:r>
            <a:r>
              <a:rPr lang="en-ID" dirty="0" err="1"/>
              <a:t>Mengganti</a:t>
            </a:r>
            <a:r>
              <a:rPr lang="en-ID" dirty="0"/>
              <a:t> </a:t>
            </a:r>
            <a:r>
              <a:rPr lang="en-ID" dirty="0" err="1"/>
              <a:t>cairan</a:t>
            </a:r>
            <a:r>
              <a:rPr lang="en-ID" dirty="0"/>
              <a:t> </a:t>
            </a:r>
            <a:r>
              <a:rPr lang="en-ID" dirty="0" err="1"/>
              <a:t>tubuh</a:t>
            </a:r>
            <a:r>
              <a:rPr lang="en-ID" dirty="0"/>
              <a:t> yang </a:t>
            </a:r>
            <a:r>
              <a:rPr lang="en-ID" dirty="0" err="1"/>
              <a:t>hilang</a:t>
            </a:r>
            <a:endParaRPr lang="en-ID" dirty="0"/>
          </a:p>
          <a:p>
            <a:pPr marL="457200" lvl="1" indent="0">
              <a:buNone/>
            </a:pPr>
            <a:r>
              <a:rPr lang="en-ID" dirty="0"/>
              <a:t>d. </a:t>
            </a:r>
            <a:r>
              <a:rPr lang="en-ID" dirty="0" err="1"/>
              <a:t>Mengatasi</a:t>
            </a:r>
            <a:r>
              <a:rPr lang="en-ID" dirty="0"/>
              <a:t> </a:t>
            </a:r>
            <a:r>
              <a:rPr lang="en-ID" dirty="0" err="1"/>
              <a:t>nyeri</a:t>
            </a:r>
            <a:r>
              <a:rPr lang="en-ID" dirty="0"/>
              <a:t> dan </a:t>
            </a:r>
            <a:r>
              <a:rPr lang="en-ID" dirty="0" err="1"/>
              <a:t>kegelisahan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3. </a:t>
            </a:r>
            <a:r>
              <a:rPr lang="en-ID" dirty="0" err="1"/>
              <a:t>Ditempat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, </a:t>
            </a:r>
            <a:r>
              <a:rPr lang="en-ID" dirty="0" err="1"/>
              <a:t>menyiapkan</a:t>
            </a:r>
            <a:r>
              <a:rPr lang="en-ID" dirty="0"/>
              <a:t> </a:t>
            </a:r>
            <a:r>
              <a:rPr lang="en-ID" dirty="0" err="1"/>
              <a:t>sarana</a:t>
            </a:r>
            <a:r>
              <a:rPr lang="en-ID" dirty="0"/>
              <a:t> dan </a:t>
            </a:r>
            <a:r>
              <a:rPr lang="en-ID" dirty="0" err="1"/>
              <a:t>prasarana</a:t>
            </a:r>
            <a:r>
              <a:rPr lang="en-ID" dirty="0"/>
              <a:t> di </a:t>
            </a:r>
            <a:r>
              <a:rPr lang="en-ID" dirty="0" err="1"/>
              <a:t>kamar</a:t>
            </a:r>
            <a:r>
              <a:rPr lang="en-ID" dirty="0"/>
              <a:t> </a:t>
            </a:r>
            <a:r>
              <a:rPr lang="en-ID" dirty="0" err="1"/>
              <a:t>bersalin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:</a:t>
            </a:r>
          </a:p>
          <a:p>
            <a:pPr marL="763588" lvl="1" indent="-306388">
              <a:buNone/>
            </a:pPr>
            <a:r>
              <a:rPr lang="en-ID" dirty="0"/>
              <a:t>a. </a:t>
            </a:r>
            <a:r>
              <a:rPr lang="en-ID" dirty="0" err="1"/>
              <a:t>Menyiapkan</a:t>
            </a:r>
            <a:r>
              <a:rPr lang="en-ID" dirty="0"/>
              <a:t> radiant warmer/</a:t>
            </a:r>
            <a:r>
              <a:rPr lang="en-ID" dirty="0" err="1"/>
              <a:t>lampu</a:t>
            </a:r>
            <a:r>
              <a:rPr lang="en-ID" dirty="0"/>
              <a:t> </a:t>
            </a:r>
            <a:r>
              <a:rPr lang="en-ID" dirty="0" err="1"/>
              <a:t>pemanas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mencegah</a:t>
            </a:r>
            <a:r>
              <a:rPr lang="en-ID" dirty="0"/>
              <a:t> </a:t>
            </a:r>
            <a:r>
              <a:rPr lang="en-ID" dirty="0" err="1"/>
              <a:t>kehilangan</a:t>
            </a:r>
            <a:r>
              <a:rPr lang="en-ID" dirty="0"/>
              <a:t> </a:t>
            </a:r>
            <a:r>
              <a:rPr lang="en-ID" dirty="0" err="1"/>
              <a:t>panas</a:t>
            </a:r>
            <a:r>
              <a:rPr lang="en-ID" dirty="0"/>
              <a:t> pada </a:t>
            </a:r>
            <a:r>
              <a:rPr lang="en-ID" dirty="0" err="1"/>
              <a:t>bayi</a:t>
            </a:r>
            <a:endParaRPr lang="en-ID" dirty="0"/>
          </a:p>
          <a:p>
            <a:pPr marL="763588" lvl="1" indent="-306388">
              <a:buNone/>
            </a:pPr>
            <a:r>
              <a:rPr lang="en-ID" dirty="0"/>
              <a:t>b. </a:t>
            </a:r>
            <a:r>
              <a:rPr lang="en-ID" dirty="0" err="1"/>
              <a:t>Menyiapkan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resusitasi</a:t>
            </a:r>
            <a:r>
              <a:rPr lang="en-ID" dirty="0"/>
              <a:t> kit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ibu</a:t>
            </a:r>
            <a:r>
              <a:rPr lang="en-ID" dirty="0"/>
              <a:t> dan </a:t>
            </a:r>
            <a:r>
              <a:rPr lang="en-ID" dirty="0" err="1"/>
              <a:t>bayi</a:t>
            </a:r>
            <a:endParaRPr lang="en-ID" dirty="0"/>
          </a:p>
          <a:p>
            <a:pPr marL="763588" lvl="1" indent="-306388">
              <a:buNone/>
            </a:pPr>
            <a:r>
              <a:rPr lang="en-ID" dirty="0"/>
              <a:t>c. </a:t>
            </a:r>
            <a:r>
              <a:rPr lang="en-ID" dirty="0" err="1"/>
              <a:t>Menyiapkan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pelindung</a:t>
            </a:r>
            <a:r>
              <a:rPr lang="en-ID" dirty="0"/>
              <a:t> </a:t>
            </a:r>
            <a:r>
              <a:rPr lang="en-ID" dirty="0" err="1"/>
              <a:t>diri</a:t>
            </a:r>
            <a:endParaRPr lang="en-ID" dirty="0"/>
          </a:p>
          <a:p>
            <a:pPr marL="763588" lvl="1" indent="-306388">
              <a:buNone/>
            </a:pPr>
            <a:r>
              <a:rPr lang="en-ID" dirty="0"/>
              <a:t>d. </a:t>
            </a:r>
            <a:r>
              <a:rPr lang="en-ID" dirty="0" err="1"/>
              <a:t>Menyiapkan</a:t>
            </a:r>
            <a:r>
              <a:rPr lang="en-ID" dirty="0"/>
              <a:t> </a:t>
            </a:r>
            <a:r>
              <a:rPr lang="en-ID" dirty="0" err="1"/>
              <a:t>obat</a:t>
            </a:r>
            <a:r>
              <a:rPr lang="en-ID" dirty="0"/>
              <a:t> </a:t>
            </a:r>
            <a:r>
              <a:rPr lang="en-ID" dirty="0" err="1"/>
              <a:t>obatan</a:t>
            </a:r>
            <a:r>
              <a:rPr lang="en-ID" dirty="0"/>
              <a:t> </a:t>
            </a:r>
            <a:r>
              <a:rPr lang="en-ID" dirty="0" err="1"/>
              <a:t>emergensi</a:t>
            </a:r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C00628-5657-374A-AF4F-4F8E4B8D2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6248" y="0"/>
            <a:ext cx="965752" cy="87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878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28C5B-7200-8444-8EC5-43496288C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9674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dirty="0"/>
              <a:t>4.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klinik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:</a:t>
            </a:r>
          </a:p>
          <a:p>
            <a:pPr marL="0" indent="0">
              <a:buNone/>
            </a:pPr>
            <a:endParaRPr lang="en-ID" dirty="0"/>
          </a:p>
          <a:p>
            <a:pPr marL="914400" lvl="1" indent="-457200">
              <a:buAutoNum type="alphaLcPeriod"/>
            </a:pP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resusitasi</a:t>
            </a:r>
            <a:r>
              <a:rPr lang="en-ID" dirty="0"/>
              <a:t> pada </a:t>
            </a:r>
            <a:r>
              <a:rPr lang="en-ID" dirty="0" err="1"/>
              <a:t>ibu</a:t>
            </a:r>
            <a:r>
              <a:rPr lang="en-ID" dirty="0"/>
              <a:t> dan </a:t>
            </a:r>
            <a:r>
              <a:rPr lang="en-ID" dirty="0" err="1"/>
              <a:t>bayi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peralatan</a:t>
            </a:r>
            <a:r>
              <a:rPr lang="en-ID" dirty="0"/>
              <a:t> yang </a:t>
            </a:r>
            <a:r>
              <a:rPr lang="en-ID" dirty="0" err="1"/>
              <a:t>berkesinambungan</a:t>
            </a:r>
            <a:r>
              <a:rPr lang="en-ID" dirty="0"/>
              <a:t>. </a:t>
            </a:r>
            <a:r>
              <a:rPr lang="en-ID" dirty="0" err="1"/>
              <a:t>Peran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sangat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didalam</a:t>
            </a:r>
            <a:r>
              <a:rPr lang="en-ID" dirty="0"/>
              <a:t> 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daya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(SDM)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keahlian</a:t>
            </a:r>
            <a:endParaRPr lang="en-ID" dirty="0"/>
          </a:p>
          <a:p>
            <a:pPr marL="914400" lvl="1" indent="-457200">
              <a:buAutoNum type="alphaLcPeriod"/>
            </a:pPr>
            <a:endParaRPr lang="en-ID" dirty="0"/>
          </a:p>
          <a:p>
            <a:pPr marL="944563" lvl="1" indent="-487363">
              <a:buNone/>
            </a:pPr>
            <a:r>
              <a:rPr lang="en-ID" dirty="0"/>
              <a:t>b. 	</a:t>
            </a:r>
            <a:r>
              <a:rPr lang="en-ID" dirty="0" err="1"/>
              <a:t>Memahami</a:t>
            </a:r>
            <a:r>
              <a:rPr lang="en-ID" dirty="0"/>
              <a:t> dan </a:t>
            </a: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 </a:t>
            </a:r>
            <a:r>
              <a:rPr lang="en-ID" dirty="0" err="1"/>
              <a:t>efektif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pelayanan</a:t>
            </a:r>
            <a:r>
              <a:rPr lang="en-ID" dirty="0"/>
              <a:t> </a:t>
            </a:r>
            <a:r>
              <a:rPr lang="en-ID" dirty="0" err="1"/>
              <a:t>ibu</a:t>
            </a:r>
            <a:r>
              <a:rPr lang="en-ID" dirty="0"/>
              <a:t> dan </a:t>
            </a:r>
            <a:r>
              <a:rPr lang="en-ID" dirty="0" err="1"/>
              <a:t>bayi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</a:t>
            </a:r>
            <a:r>
              <a:rPr lang="en-ID" dirty="0" err="1"/>
              <a:t>lahir</a:t>
            </a:r>
            <a:r>
              <a:rPr lang="en-ID" dirty="0"/>
              <a:t>, yang </a:t>
            </a:r>
            <a:r>
              <a:rPr lang="en-ID" dirty="0" err="1"/>
              <a:t>meliputi</a:t>
            </a:r>
            <a:r>
              <a:rPr lang="en-ID" dirty="0"/>
              <a:t> making pregnancy safer, safe motherhood, bonding attachment, </a:t>
            </a:r>
            <a:r>
              <a:rPr lang="en-ID" dirty="0" err="1"/>
              <a:t>inisiasi</a:t>
            </a:r>
            <a:r>
              <a:rPr lang="en-ID" dirty="0"/>
              <a:t> </a:t>
            </a:r>
            <a:r>
              <a:rPr lang="en-ID" dirty="0" err="1"/>
              <a:t>menyusu</a:t>
            </a:r>
            <a:r>
              <a:rPr lang="en-ID" dirty="0"/>
              <a:t> </a:t>
            </a:r>
            <a:r>
              <a:rPr lang="en-ID" dirty="0" err="1"/>
              <a:t>dini</a:t>
            </a:r>
            <a:r>
              <a:rPr lang="en-ID" dirty="0"/>
              <a:t> dan lain </a:t>
            </a:r>
            <a:r>
              <a:rPr lang="en-ID" dirty="0" err="1"/>
              <a:t>lainnya</a:t>
            </a:r>
            <a:r>
              <a:rPr lang="en-ID" dirty="0"/>
              <a:t>.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6B9503B-6D83-754A-864E-A7340E684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372" y="346168"/>
            <a:ext cx="10515600" cy="1325563"/>
          </a:xfrm>
        </p:spPr>
        <p:txBody>
          <a:bodyPr>
            <a:normAutofit/>
          </a:bodyPr>
          <a:lstStyle/>
          <a:p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kegawatdaruratan</a:t>
            </a:r>
            <a:r>
              <a:rPr lang="en-ID" b="1" dirty="0"/>
              <a:t>, </a:t>
            </a:r>
            <a:r>
              <a:rPr lang="en-ID" b="1" dirty="0" err="1"/>
              <a:t>peran</a:t>
            </a:r>
            <a:r>
              <a:rPr lang="en-ID" b="1" dirty="0"/>
              <a:t> </a:t>
            </a:r>
            <a:r>
              <a:rPr lang="en-ID" b="1" dirty="0" err="1"/>
              <a:t>anda</a:t>
            </a:r>
            <a:r>
              <a:rPr lang="en-ID" b="1" dirty="0"/>
              <a:t> </a:t>
            </a:r>
            <a:r>
              <a:rPr lang="en-ID" b="1" dirty="0" err="1"/>
              <a:t>sebagai</a:t>
            </a:r>
            <a:r>
              <a:rPr lang="en-ID" b="1" dirty="0"/>
              <a:t> </a:t>
            </a:r>
            <a:r>
              <a:rPr lang="en-ID" b="1" dirty="0" err="1"/>
              <a:t>bidan</a:t>
            </a:r>
            <a:r>
              <a:rPr lang="en-ID" b="1" dirty="0"/>
              <a:t> </a:t>
            </a:r>
            <a:r>
              <a:rPr lang="en-ID" b="1" dirty="0" err="1"/>
              <a:t>antara</a:t>
            </a:r>
            <a:r>
              <a:rPr lang="en-ID" b="1" dirty="0"/>
              <a:t> lain: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37725D-2523-0744-86C5-0F57A7F4E6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6248" y="0"/>
            <a:ext cx="965752" cy="87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0247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EE47A-CB82-FA46-8473-939D57F0A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CD31C-B31F-7B41-9F4B-478640561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6CA165-0665-CD46-932B-FDCF8EEBAB76}"/>
              </a:ext>
            </a:extLst>
          </p:cNvPr>
          <p:cNvSpPr/>
          <p:nvPr/>
        </p:nvSpPr>
        <p:spPr>
          <a:xfrm>
            <a:off x="3973465" y="4090741"/>
            <a:ext cx="42450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 KASIH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57FF90-999C-C84B-818D-DAE1B09E3F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7102" y="1618842"/>
            <a:ext cx="2637796" cy="239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182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BCA78-6BFC-6A4E-BC40-A7EBF3DAC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0948"/>
          </a:xfrm>
        </p:spPr>
        <p:txBody>
          <a:bodyPr/>
          <a:lstStyle/>
          <a:p>
            <a:r>
              <a:rPr lang="en-US" b="1" dirty="0"/>
              <a:t>DEFINISI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80B42-D1A8-9541-8735-C2DCFF705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491" y="1260764"/>
            <a:ext cx="11582399" cy="5417127"/>
          </a:xfrm>
        </p:spPr>
        <p:txBody>
          <a:bodyPr>
            <a:normAutofit/>
          </a:bodyPr>
          <a:lstStyle/>
          <a:p>
            <a:r>
              <a:rPr lang="en-ID" b="1" u="sng" dirty="0" err="1">
                <a:solidFill>
                  <a:srgbClr val="C00000"/>
                </a:solidFill>
              </a:rPr>
              <a:t>Kegawatdaruratan</a:t>
            </a:r>
            <a:r>
              <a:rPr lang="en-ID" dirty="0"/>
              <a:t> ➢</a:t>
            </a:r>
            <a:r>
              <a:rPr lang="en-ID" dirty="0" err="1"/>
              <a:t>kejadian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diduga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tiba-tiba</a:t>
            </a:r>
            <a:r>
              <a:rPr lang="en-ID" dirty="0"/>
              <a:t>, </a:t>
            </a:r>
            <a:r>
              <a:rPr lang="en-ID" dirty="0" err="1"/>
              <a:t>seringkali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kejadian</a:t>
            </a:r>
            <a:r>
              <a:rPr lang="en-ID" dirty="0"/>
              <a:t> yang </a:t>
            </a:r>
            <a:r>
              <a:rPr lang="en-ID" dirty="0" err="1"/>
              <a:t>berbahaya</a:t>
            </a:r>
            <a:r>
              <a:rPr lang="en-ID" dirty="0"/>
              <a:t>.</a:t>
            </a:r>
          </a:p>
          <a:p>
            <a:r>
              <a:rPr lang="en-ID" dirty="0"/>
              <a:t>➢ </a:t>
            </a:r>
            <a:r>
              <a:rPr lang="en-ID" dirty="0" err="1"/>
              <a:t>situasi</a:t>
            </a:r>
            <a:r>
              <a:rPr lang="en-ID" dirty="0"/>
              <a:t> </a:t>
            </a:r>
            <a:r>
              <a:rPr lang="en-ID" dirty="0" err="1"/>
              <a:t>serius</a:t>
            </a:r>
            <a:r>
              <a:rPr lang="en-ID" dirty="0"/>
              <a:t> dan </a:t>
            </a:r>
            <a:r>
              <a:rPr lang="en-ID" dirty="0" err="1"/>
              <a:t>kadang</a:t>
            </a:r>
            <a:r>
              <a:rPr lang="en-ID" dirty="0"/>
              <a:t> kala </a:t>
            </a:r>
            <a:r>
              <a:rPr lang="en-ID" dirty="0" err="1"/>
              <a:t>berbahaya</a:t>
            </a:r>
            <a:r>
              <a:rPr lang="en-ID" dirty="0"/>
              <a:t> yang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tiba-tiba</a:t>
            </a:r>
            <a:r>
              <a:rPr lang="en-ID" dirty="0"/>
              <a:t> dan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terduga</a:t>
            </a:r>
            <a:r>
              <a:rPr lang="en-ID" dirty="0"/>
              <a:t> dan </a:t>
            </a:r>
            <a:r>
              <a:rPr lang="en-ID" dirty="0" err="1"/>
              <a:t>membutuhkan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segera</a:t>
            </a:r>
            <a:r>
              <a:rPr lang="en-ID" dirty="0"/>
              <a:t> </a:t>
            </a:r>
            <a:r>
              <a:rPr lang="en-ID" dirty="0" err="1"/>
              <a:t>guna</a:t>
            </a:r>
            <a:r>
              <a:rPr lang="en-ID" dirty="0"/>
              <a:t> </a:t>
            </a:r>
            <a:r>
              <a:rPr lang="en-ID" dirty="0" err="1"/>
              <a:t>menyelamatkan</a:t>
            </a:r>
            <a:r>
              <a:rPr lang="en-ID" dirty="0"/>
              <a:t> </a:t>
            </a:r>
            <a:r>
              <a:rPr lang="en-ID" dirty="0" err="1"/>
              <a:t>jiwa</a:t>
            </a:r>
            <a:r>
              <a:rPr lang="en-ID" dirty="0"/>
              <a:t>/</a:t>
            </a:r>
            <a:r>
              <a:rPr lang="en-ID" dirty="0" err="1"/>
              <a:t>nyawa</a:t>
            </a:r>
            <a:r>
              <a:rPr lang="en-ID" dirty="0"/>
              <a:t>.</a:t>
            </a:r>
          </a:p>
          <a:p>
            <a:endParaRPr lang="en-ID" dirty="0"/>
          </a:p>
          <a:p>
            <a:r>
              <a:rPr lang="en-ID" b="1" u="sng" dirty="0" err="1">
                <a:solidFill>
                  <a:srgbClr val="C00000"/>
                </a:solidFill>
              </a:rPr>
              <a:t>kegawatdaruratan</a:t>
            </a:r>
            <a:r>
              <a:rPr lang="en-ID" b="1" u="sng" dirty="0">
                <a:solidFill>
                  <a:srgbClr val="C00000"/>
                </a:solidFill>
              </a:rPr>
              <a:t> </a:t>
            </a:r>
            <a:r>
              <a:rPr lang="en-ID" b="1" u="sng" dirty="0" err="1">
                <a:solidFill>
                  <a:srgbClr val="C00000"/>
                </a:solidFill>
              </a:rPr>
              <a:t>obstetri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dirty="0"/>
              <a:t>➢ </a:t>
            </a:r>
            <a:r>
              <a:rPr lang="en-ID" dirty="0" err="1"/>
              <a:t>kondisi</a:t>
            </a:r>
            <a:r>
              <a:rPr lang="en-ID" dirty="0"/>
              <a:t> </a:t>
            </a:r>
            <a:r>
              <a:rPr lang="en-ID" dirty="0" err="1"/>
              <a:t>kesehatan</a:t>
            </a:r>
            <a:r>
              <a:rPr lang="en-ID" dirty="0"/>
              <a:t> yang </a:t>
            </a:r>
            <a:r>
              <a:rPr lang="en-ID" dirty="0" err="1"/>
              <a:t>mengancam</a:t>
            </a:r>
            <a:r>
              <a:rPr lang="en-ID" dirty="0"/>
              <a:t> </a:t>
            </a:r>
            <a:r>
              <a:rPr lang="en-ID" dirty="0" err="1"/>
              <a:t>jiwa</a:t>
            </a:r>
            <a:r>
              <a:rPr lang="en-ID" dirty="0"/>
              <a:t> yang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kehamilan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selama</a:t>
            </a:r>
            <a:r>
              <a:rPr lang="en-ID" dirty="0"/>
              <a:t> dan </a:t>
            </a:r>
            <a:r>
              <a:rPr lang="en-ID" dirty="0" err="1"/>
              <a:t>sesudah</a:t>
            </a:r>
            <a:r>
              <a:rPr lang="en-ID" dirty="0"/>
              <a:t> </a:t>
            </a:r>
            <a:r>
              <a:rPr lang="en-ID" dirty="0" err="1"/>
              <a:t>persalinan</a:t>
            </a:r>
            <a:r>
              <a:rPr lang="en-ID" dirty="0"/>
              <a:t> dan </a:t>
            </a:r>
            <a:r>
              <a:rPr lang="en-ID" dirty="0" err="1"/>
              <a:t>kelahiran</a:t>
            </a:r>
            <a:r>
              <a:rPr lang="en-ID" dirty="0"/>
              <a:t>.</a:t>
            </a:r>
          </a:p>
          <a:p>
            <a:endParaRPr lang="en-ID" dirty="0"/>
          </a:p>
          <a:p>
            <a:r>
              <a:rPr lang="en-ID" b="1" u="sng" dirty="0" err="1">
                <a:solidFill>
                  <a:srgbClr val="C00000"/>
                </a:solidFill>
              </a:rPr>
              <a:t>Kasus</a:t>
            </a:r>
            <a:r>
              <a:rPr lang="en-ID" b="1" u="sng" dirty="0">
                <a:solidFill>
                  <a:srgbClr val="C00000"/>
                </a:solidFill>
              </a:rPr>
              <a:t> </a:t>
            </a:r>
            <a:r>
              <a:rPr lang="en-ID" b="1" u="sng" dirty="0" err="1">
                <a:solidFill>
                  <a:srgbClr val="C00000"/>
                </a:solidFill>
              </a:rPr>
              <a:t>gawat</a:t>
            </a:r>
            <a:r>
              <a:rPr lang="en-ID" b="1" u="sng" dirty="0">
                <a:solidFill>
                  <a:srgbClr val="C00000"/>
                </a:solidFill>
              </a:rPr>
              <a:t> </a:t>
            </a:r>
            <a:r>
              <a:rPr lang="en-ID" b="1" u="sng" dirty="0" err="1">
                <a:solidFill>
                  <a:srgbClr val="C00000"/>
                </a:solidFill>
              </a:rPr>
              <a:t>darurat</a:t>
            </a:r>
            <a:r>
              <a:rPr lang="en-ID" b="1" u="sng" dirty="0">
                <a:solidFill>
                  <a:srgbClr val="C00000"/>
                </a:solidFill>
              </a:rPr>
              <a:t> </a:t>
            </a:r>
            <a:r>
              <a:rPr lang="en-ID" b="1" u="sng" dirty="0" err="1">
                <a:solidFill>
                  <a:srgbClr val="C00000"/>
                </a:solidFill>
              </a:rPr>
              <a:t>obstetri</a:t>
            </a:r>
            <a:r>
              <a:rPr lang="en-ID" b="1" u="sng" dirty="0">
                <a:solidFill>
                  <a:srgbClr val="C00000"/>
                </a:solidFill>
              </a:rPr>
              <a:t> </a:t>
            </a:r>
            <a:r>
              <a:rPr lang="en-ID" dirty="0"/>
              <a:t>➢ </a:t>
            </a:r>
            <a:r>
              <a:rPr lang="en-ID" dirty="0" err="1"/>
              <a:t>kasus</a:t>
            </a:r>
            <a:r>
              <a:rPr lang="en-ID" dirty="0"/>
              <a:t> </a:t>
            </a:r>
            <a:r>
              <a:rPr lang="en-ID" dirty="0" err="1"/>
              <a:t>obstetri</a:t>
            </a:r>
            <a:r>
              <a:rPr lang="en-ID" dirty="0"/>
              <a:t> yang </a:t>
            </a:r>
            <a:r>
              <a:rPr lang="en-ID" dirty="0" err="1"/>
              <a:t>apabila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segera</a:t>
            </a:r>
            <a:r>
              <a:rPr lang="en-ID" dirty="0"/>
              <a:t> </a:t>
            </a:r>
            <a:r>
              <a:rPr lang="en-ID" dirty="0" err="1"/>
              <a:t>ditangani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berakibat</a:t>
            </a:r>
            <a:r>
              <a:rPr lang="en-ID" dirty="0"/>
              <a:t> </a:t>
            </a:r>
            <a:r>
              <a:rPr lang="en-ID" dirty="0" err="1"/>
              <a:t>kematian</a:t>
            </a:r>
            <a:r>
              <a:rPr lang="en-ID" dirty="0"/>
              <a:t> </a:t>
            </a:r>
            <a:r>
              <a:rPr lang="en-ID" dirty="0" err="1"/>
              <a:t>ibu</a:t>
            </a:r>
            <a:r>
              <a:rPr lang="en-ID" dirty="0"/>
              <a:t> dan </a:t>
            </a:r>
            <a:r>
              <a:rPr lang="en-ID" dirty="0" err="1"/>
              <a:t>janin</a:t>
            </a:r>
            <a:r>
              <a:rPr lang="en-ID"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0557AA-D92A-604B-BD95-CA0E029E02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6248" y="0"/>
            <a:ext cx="965752" cy="87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49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3FF7FE-CEAF-0243-9FE8-E5EA2F53C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293223"/>
            <a:ext cx="11560629" cy="4883740"/>
          </a:xfrm>
        </p:spPr>
        <p:txBody>
          <a:bodyPr>
            <a:normAutofit lnSpcReduction="10000"/>
          </a:bodyPr>
          <a:lstStyle/>
          <a:p>
            <a:r>
              <a:rPr lang="en-ID" b="1" u="sng" dirty="0" err="1">
                <a:solidFill>
                  <a:srgbClr val="C00000"/>
                </a:solidFill>
              </a:rPr>
              <a:t>Kegawatdaruratan</a:t>
            </a:r>
            <a:r>
              <a:rPr lang="en-ID" b="1" u="sng" dirty="0">
                <a:solidFill>
                  <a:srgbClr val="C00000"/>
                </a:solidFill>
              </a:rPr>
              <a:t> neonatal</a:t>
            </a:r>
            <a:r>
              <a:rPr lang="en-ID" b="1" dirty="0">
                <a:solidFill>
                  <a:srgbClr val="C00000"/>
                </a:solidFill>
              </a:rPr>
              <a:t> </a:t>
            </a:r>
            <a:r>
              <a:rPr lang="en-ID" dirty="0"/>
              <a:t>➢ </a:t>
            </a:r>
            <a:r>
              <a:rPr lang="en-ID" dirty="0" err="1"/>
              <a:t>situasi</a:t>
            </a:r>
            <a:r>
              <a:rPr lang="en-ID" dirty="0"/>
              <a:t> yang </a:t>
            </a:r>
            <a:r>
              <a:rPr lang="en-ID" dirty="0" err="1"/>
              <a:t>membutuhkan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 dan </a:t>
            </a:r>
            <a:r>
              <a:rPr lang="en-ID" dirty="0" err="1"/>
              <a:t>manajemen</a:t>
            </a:r>
            <a:r>
              <a:rPr lang="en-ID" dirty="0"/>
              <a:t> yang </a:t>
            </a:r>
            <a:r>
              <a:rPr lang="en-ID" dirty="0" err="1"/>
              <a:t>tepat</a:t>
            </a:r>
            <a:r>
              <a:rPr lang="en-ID" dirty="0"/>
              <a:t> pada </a:t>
            </a:r>
            <a:r>
              <a:rPr lang="en-ID" dirty="0" err="1"/>
              <a:t>bayi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</a:t>
            </a:r>
            <a:r>
              <a:rPr lang="en-ID" dirty="0" err="1"/>
              <a:t>lahir</a:t>
            </a:r>
            <a:r>
              <a:rPr lang="en-ID" dirty="0"/>
              <a:t> yang </a:t>
            </a:r>
            <a:r>
              <a:rPr lang="en-ID" dirty="0" err="1"/>
              <a:t>sakit</a:t>
            </a:r>
            <a:r>
              <a:rPr lang="en-ID" dirty="0"/>
              <a:t> </a:t>
            </a:r>
            <a:r>
              <a:rPr lang="en-ID" dirty="0" err="1"/>
              <a:t>kritis</a:t>
            </a:r>
            <a:r>
              <a:rPr lang="en-ID" dirty="0"/>
              <a:t> (≤ </a:t>
            </a:r>
            <a:r>
              <a:rPr lang="en-ID" dirty="0" err="1"/>
              <a:t>usia</a:t>
            </a:r>
            <a:r>
              <a:rPr lang="en-ID" dirty="0"/>
              <a:t> 28 </a:t>
            </a:r>
            <a:r>
              <a:rPr lang="en-ID" dirty="0" err="1"/>
              <a:t>hari</a:t>
            </a:r>
            <a:r>
              <a:rPr lang="en-ID" dirty="0"/>
              <a:t>),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membutuhkan</a:t>
            </a:r>
            <a:r>
              <a:rPr lang="en-ID" dirty="0"/>
              <a:t> </a:t>
            </a:r>
            <a:r>
              <a:rPr lang="en-ID" dirty="0" err="1"/>
              <a:t>pengetahuan</a:t>
            </a:r>
            <a:r>
              <a:rPr lang="en-ID" dirty="0"/>
              <a:t> yang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mengenali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psikologis</a:t>
            </a:r>
            <a:r>
              <a:rPr lang="en-ID" dirty="0"/>
              <a:t> dan </a:t>
            </a:r>
            <a:r>
              <a:rPr lang="en-ID" dirty="0" err="1"/>
              <a:t>kondisi</a:t>
            </a:r>
            <a:r>
              <a:rPr lang="en-ID" dirty="0"/>
              <a:t> </a:t>
            </a:r>
            <a:r>
              <a:rPr lang="en-ID" dirty="0" err="1"/>
              <a:t>patologis</a:t>
            </a:r>
            <a:r>
              <a:rPr lang="en-ID" dirty="0"/>
              <a:t> yang </a:t>
            </a:r>
            <a:r>
              <a:rPr lang="en-ID" dirty="0" err="1"/>
              <a:t>mengancam</a:t>
            </a:r>
            <a:r>
              <a:rPr lang="en-ID" dirty="0"/>
              <a:t> </a:t>
            </a:r>
            <a:r>
              <a:rPr lang="en-ID" dirty="0" err="1"/>
              <a:t>jiwa</a:t>
            </a:r>
            <a:r>
              <a:rPr lang="en-ID" dirty="0"/>
              <a:t> yang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 </a:t>
            </a:r>
            <a:r>
              <a:rPr lang="en-ID" dirty="0" err="1"/>
              <a:t>timbul</a:t>
            </a:r>
            <a:r>
              <a:rPr lang="en-ID" dirty="0"/>
              <a:t> </a:t>
            </a:r>
            <a:r>
              <a:rPr lang="en-ID" dirty="0" err="1"/>
              <a:t>sewaktu-waktu</a:t>
            </a:r>
            <a:r>
              <a:rPr lang="en-ID" dirty="0"/>
              <a:t>.</a:t>
            </a:r>
          </a:p>
          <a:p>
            <a:endParaRPr lang="en-ID" dirty="0"/>
          </a:p>
          <a:p>
            <a:r>
              <a:rPr lang="en-ID" b="1" u="sng" dirty="0" err="1">
                <a:solidFill>
                  <a:srgbClr val="C00000"/>
                </a:solidFill>
              </a:rPr>
              <a:t>Penderita</a:t>
            </a:r>
            <a:r>
              <a:rPr lang="en-ID" b="1" u="sng" dirty="0">
                <a:solidFill>
                  <a:srgbClr val="C00000"/>
                </a:solidFill>
              </a:rPr>
              <a:t> </a:t>
            </a:r>
            <a:r>
              <a:rPr lang="en-ID" b="1" u="sng" dirty="0" err="1">
                <a:solidFill>
                  <a:srgbClr val="C00000"/>
                </a:solidFill>
              </a:rPr>
              <a:t>atau</a:t>
            </a:r>
            <a:r>
              <a:rPr lang="en-ID" b="1" u="sng" dirty="0">
                <a:solidFill>
                  <a:srgbClr val="C00000"/>
                </a:solidFill>
              </a:rPr>
              <a:t> </a:t>
            </a:r>
            <a:r>
              <a:rPr lang="en-ID" b="1" u="sng" dirty="0" err="1">
                <a:solidFill>
                  <a:srgbClr val="C00000"/>
                </a:solidFill>
              </a:rPr>
              <a:t>pasien</a:t>
            </a:r>
            <a:r>
              <a:rPr lang="en-ID" b="1" u="sng" dirty="0">
                <a:solidFill>
                  <a:srgbClr val="C00000"/>
                </a:solidFill>
              </a:rPr>
              <a:t> </a:t>
            </a:r>
            <a:r>
              <a:rPr lang="en-ID" b="1" u="sng" dirty="0" err="1">
                <a:solidFill>
                  <a:srgbClr val="C00000"/>
                </a:solidFill>
              </a:rPr>
              <a:t>gawat</a:t>
            </a:r>
            <a:r>
              <a:rPr lang="en-ID" b="1" u="sng" dirty="0">
                <a:solidFill>
                  <a:srgbClr val="C00000"/>
                </a:solidFill>
              </a:rPr>
              <a:t> </a:t>
            </a:r>
            <a:r>
              <a:rPr lang="en-ID" b="1" u="sng" dirty="0" err="1">
                <a:solidFill>
                  <a:srgbClr val="C00000"/>
                </a:solidFill>
              </a:rPr>
              <a:t>darurat</a:t>
            </a:r>
            <a:r>
              <a:rPr lang="en-ID" dirty="0">
                <a:solidFill>
                  <a:srgbClr val="C00000"/>
                </a:solidFill>
              </a:rPr>
              <a:t> </a:t>
            </a:r>
            <a:r>
              <a:rPr lang="en-ID" dirty="0"/>
              <a:t>➢ </a:t>
            </a:r>
            <a:r>
              <a:rPr lang="en-ID" dirty="0" err="1"/>
              <a:t>pasien</a:t>
            </a:r>
            <a:r>
              <a:rPr lang="en-ID" dirty="0"/>
              <a:t> yang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pertolongan</a:t>
            </a:r>
            <a:r>
              <a:rPr lang="en-ID" dirty="0"/>
              <a:t> </a:t>
            </a:r>
            <a:r>
              <a:rPr lang="en-ID" dirty="0" err="1"/>
              <a:t>tepat</a:t>
            </a:r>
            <a:r>
              <a:rPr lang="en-ID" dirty="0"/>
              <a:t>, </a:t>
            </a:r>
            <a:r>
              <a:rPr lang="en-ID" dirty="0" err="1"/>
              <a:t>cermat</a:t>
            </a:r>
            <a:r>
              <a:rPr lang="en-ID" dirty="0"/>
              <a:t>, dan </a:t>
            </a:r>
            <a:r>
              <a:rPr lang="en-ID" dirty="0" err="1"/>
              <a:t>cepat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mencegah</a:t>
            </a:r>
            <a:r>
              <a:rPr lang="en-ID" dirty="0"/>
              <a:t> </a:t>
            </a:r>
            <a:r>
              <a:rPr lang="en-ID" dirty="0" err="1"/>
              <a:t>kematian</a:t>
            </a:r>
            <a:r>
              <a:rPr lang="en-ID" dirty="0"/>
              <a:t>/</a:t>
            </a:r>
            <a:r>
              <a:rPr lang="en-ID" dirty="0" err="1"/>
              <a:t>kecacatan</a:t>
            </a:r>
            <a:r>
              <a:rPr lang="en-ID" dirty="0"/>
              <a:t>.</a:t>
            </a:r>
          </a:p>
          <a:p>
            <a:r>
              <a:rPr lang="en-ID" dirty="0"/>
              <a:t>➢ </a:t>
            </a:r>
            <a:r>
              <a:rPr lang="en-ID" dirty="0" err="1"/>
              <a:t>penderita</a:t>
            </a:r>
            <a:r>
              <a:rPr lang="en-ID" dirty="0"/>
              <a:t> yang </a:t>
            </a:r>
            <a:r>
              <a:rPr lang="en-ID" dirty="0" err="1"/>
              <a:t>bila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ditolong</a:t>
            </a:r>
            <a:r>
              <a:rPr lang="en-ID" dirty="0"/>
              <a:t> </a:t>
            </a:r>
            <a:r>
              <a:rPr lang="en-ID" dirty="0" err="1"/>
              <a:t>segera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meninggal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cacat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diperlukan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diagnosis dan </a:t>
            </a:r>
            <a:r>
              <a:rPr lang="en-ID" dirty="0" err="1"/>
              <a:t>penanggulangan</a:t>
            </a:r>
            <a:r>
              <a:rPr lang="en-ID" dirty="0"/>
              <a:t> </a:t>
            </a:r>
            <a:r>
              <a:rPr lang="en-ID" b="1" u="sng" dirty="0" err="1">
                <a:solidFill>
                  <a:srgbClr val="C00000"/>
                </a:solidFill>
              </a:rPr>
              <a:t>segera</a:t>
            </a:r>
            <a:r>
              <a:rPr lang="en-ID" dirty="0"/>
              <a:t>.</a:t>
            </a:r>
          </a:p>
          <a:p>
            <a:endParaRPr lang="en-ID" dirty="0"/>
          </a:p>
          <a:p>
            <a:r>
              <a:rPr lang="en-ID" b="1" u="sng" dirty="0" err="1">
                <a:solidFill>
                  <a:srgbClr val="C00000"/>
                </a:solidFill>
              </a:rPr>
              <a:t>Ukuran</a:t>
            </a:r>
            <a:r>
              <a:rPr lang="en-ID" b="1" u="sng" dirty="0">
                <a:solidFill>
                  <a:srgbClr val="C00000"/>
                </a:solidFill>
              </a:rPr>
              <a:t> </a:t>
            </a:r>
            <a:r>
              <a:rPr lang="en-ID" b="1" u="sng" dirty="0" err="1">
                <a:solidFill>
                  <a:srgbClr val="C00000"/>
                </a:solidFill>
              </a:rPr>
              <a:t>keberhasilan</a:t>
            </a:r>
            <a:r>
              <a:rPr lang="en-ID" b="1" dirty="0"/>
              <a:t> </a:t>
            </a:r>
            <a:r>
              <a:rPr lang="en-ID" dirty="0"/>
              <a:t>➢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tanggap</a:t>
            </a:r>
            <a:r>
              <a:rPr lang="en-ID" dirty="0"/>
              <a:t> (</a:t>
            </a:r>
            <a:r>
              <a:rPr lang="en-ID" dirty="0" err="1"/>
              <a:t>respon</a:t>
            </a:r>
            <a:r>
              <a:rPr lang="en-ID" dirty="0"/>
              <a:t> time) </a:t>
            </a:r>
            <a:r>
              <a:rPr lang="en-ID" dirty="0" err="1"/>
              <a:t>penolong</a:t>
            </a:r>
            <a:r>
              <a:rPr lang="en-ID" dirty="0"/>
              <a:t>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369B2FE-44D4-7D40-8D5D-D9E052A57188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7709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DEFINISI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C2CAE8-0C6F-8749-AEFC-ED3358CE34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6248" y="0"/>
            <a:ext cx="965752" cy="87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937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7A9CA-4E85-F648-9BCC-D42C155A4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b="1" dirty="0"/>
              <a:t>Kompetensi </a:t>
            </a:r>
            <a:r>
              <a:rPr lang="id-ID" b="1" u="sng" dirty="0">
                <a:solidFill>
                  <a:srgbClr val="C00000"/>
                </a:solidFill>
              </a:rPr>
              <a:t>pengetahuan</a:t>
            </a:r>
            <a:r>
              <a:rPr lang="id-ID" b="1" dirty="0"/>
              <a:t> dasar yang perlu dimiliki seorang bidan :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CDDCC-78CA-734C-B182-642D473D8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332" y="2164467"/>
            <a:ext cx="10682468" cy="4012496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id-ID" b="1" dirty="0"/>
              <a:t>Indikasi</a:t>
            </a:r>
            <a:r>
              <a:rPr lang="id-ID" dirty="0"/>
              <a:t> tindakan </a:t>
            </a:r>
            <a:r>
              <a:rPr lang="id-ID" dirty="0" err="1"/>
              <a:t>kegawatdaruratan</a:t>
            </a:r>
            <a:r>
              <a:rPr lang="id-ID" dirty="0"/>
              <a:t> kebidanan (distosia bahu, asfiksia, </a:t>
            </a:r>
            <a:r>
              <a:rPr lang="id-ID" dirty="0" err="1"/>
              <a:t>retensio</a:t>
            </a:r>
            <a:r>
              <a:rPr lang="id-ID" dirty="0"/>
              <a:t> plasenta, pendarahan, </a:t>
            </a:r>
            <a:r>
              <a:rPr lang="id-ID" dirty="0" err="1"/>
              <a:t>atonia</a:t>
            </a:r>
            <a:r>
              <a:rPr lang="id-ID" dirty="0"/>
              <a:t> </a:t>
            </a:r>
            <a:r>
              <a:rPr lang="id-ID" dirty="0" err="1"/>
              <a:t>uteri</a:t>
            </a:r>
            <a:r>
              <a:rPr lang="id-ID" dirty="0"/>
              <a:t> dan mengatasi syok).</a:t>
            </a:r>
          </a:p>
          <a:p>
            <a:pPr lvl="0" algn="just"/>
            <a:endParaRPr lang="en-ID" dirty="0"/>
          </a:p>
          <a:p>
            <a:pPr lvl="0" algn="just"/>
            <a:r>
              <a:rPr lang="id-ID" b="1" dirty="0"/>
              <a:t>Indikasi</a:t>
            </a:r>
            <a:r>
              <a:rPr lang="id-ID" dirty="0"/>
              <a:t> tindakan operatif pada persalinan (gawat janin, CPD).</a:t>
            </a:r>
          </a:p>
          <a:p>
            <a:pPr lvl="0" algn="just"/>
            <a:endParaRPr lang="en-ID" dirty="0"/>
          </a:p>
          <a:p>
            <a:pPr lvl="0" algn="just"/>
            <a:r>
              <a:rPr lang="id-ID" b="1" dirty="0"/>
              <a:t>Indikator</a:t>
            </a:r>
            <a:r>
              <a:rPr lang="id-ID" dirty="0"/>
              <a:t> komplikasi persalinan: perdarahan, partus macet, </a:t>
            </a:r>
            <a:r>
              <a:rPr lang="id-ID" dirty="0" err="1"/>
              <a:t>malpresentasi</a:t>
            </a:r>
            <a:r>
              <a:rPr lang="id-ID" dirty="0"/>
              <a:t>, </a:t>
            </a:r>
            <a:r>
              <a:rPr lang="id-ID" dirty="0" err="1"/>
              <a:t>preeklamsi</a:t>
            </a:r>
            <a:r>
              <a:rPr lang="id-ID" dirty="0"/>
              <a:t>/</a:t>
            </a:r>
            <a:r>
              <a:rPr lang="id-ID" dirty="0" err="1"/>
              <a:t>eklamsi</a:t>
            </a:r>
            <a:r>
              <a:rPr lang="id-ID" dirty="0"/>
              <a:t>, gawat janin, infeksi, KPD tanpa infeksi, distosia karena inersia </a:t>
            </a:r>
            <a:r>
              <a:rPr lang="id-ID" dirty="0" err="1"/>
              <a:t>uteri</a:t>
            </a:r>
            <a:r>
              <a:rPr lang="id-ID" dirty="0"/>
              <a:t> primer, </a:t>
            </a:r>
            <a:r>
              <a:rPr lang="id-ID" dirty="0" err="1"/>
              <a:t>postterm</a:t>
            </a:r>
            <a:r>
              <a:rPr lang="id-ID" dirty="0"/>
              <a:t>, </a:t>
            </a:r>
            <a:r>
              <a:rPr lang="id-ID" dirty="0" err="1"/>
              <a:t>preterm</a:t>
            </a:r>
            <a:r>
              <a:rPr lang="id-ID" dirty="0"/>
              <a:t> serta tali pusat </a:t>
            </a:r>
            <a:r>
              <a:rPr lang="id-ID" dirty="0" err="1"/>
              <a:t>menumbung</a:t>
            </a:r>
            <a:r>
              <a:rPr lang="id-ID" dirty="0"/>
              <a:t>.</a:t>
            </a:r>
            <a:endParaRPr lang="en-ID" dirty="0"/>
          </a:p>
          <a:p>
            <a:pPr algn="just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A3CC4F-63C6-7348-B583-B0CD6D30F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6248" y="0"/>
            <a:ext cx="965752" cy="87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311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8A450-D77D-2544-9FB4-4AF6F4D0B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159" y="365125"/>
            <a:ext cx="10786641" cy="1325563"/>
          </a:xfrm>
        </p:spPr>
        <p:txBody>
          <a:bodyPr>
            <a:normAutofit/>
          </a:bodyPr>
          <a:lstStyle/>
          <a:p>
            <a:r>
              <a:rPr lang="id-ID" b="1" dirty="0"/>
              <a:t>Kompetensi </a:t>
            </a:r>
            <a:r>
              <a:rPr lang="id-ID" b="1" u="sng" dirty="0">
                <a:solidFill>
                  <a:srgbClr val="C00000"/>
                </a:solidFill>
              </a:rPr>
              <a:t>keterampilan</a:t>
            </a:r>
            <a:r>
              <a:rPr lang="id-ID" b="1" dirty="0"/>
              <a:t> dasar yang perlu dimiliki seorang bidan :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7A678-B877-1447-A1F9-15AAB6E18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159" y="2233913"/>
            <a:ext cx="11019099" cy="3943049"/>
          </a:xfrm>
        </p:spPr>
        <p:txBody>
          <a:bodyPr/>
          <a:lstStyle/>
          <a:p>
            <a:pPr lvl="0"/>
            <a:r>
              <a:rPr lang="id-ID" b="1" dirty="0"/>
              <a:t>Mengidentifikasi</a:t>
            </a:r>
            <a:r>
              <a:rPr lang="id-ID" dirty="0"/>
              <a:t> secara dini persalinan abnormal dan </a:t>
            </a:r>
            <a:r>
              <a:rPr lang="id-ID" dirty="0" err="1"/>
              <a:t>kegawatdaruratan</a:t>
            </a:r>
            <a:r>
              <a:rPr lang="id-ID" dirty="0"/>
              <a:t> dengan intervensi yang sesuai dan atau </a:t>
            </a:r>
            <a:r>
              <a:rPr lang="id-ID" b="1" dirty="0"/>
              <a:t>melakukan rujukan </a:t>
            </a:r>
            <a:r>
              <a:rPr lang="id-ID" dirty="0"/>
              <a:t>dengan tepat waktu.</a:t>
            </a:r>
            <a:endParaRPr lang="en-ID" dirty="0"/>
          </a:p>
          <a:p>
            <a:pPr lvl="0"/>
            <a:r>
              <a:rPr lang="id-ID" b="1" dirty="0"/>
              <a:t>Melakukan</a:t>
            </a:r>
            <a:r>
              <a:rPr lang="id-ID" dirty="0"/>
              <a:t> pengeluaran plasenta secara manual.</a:t>
            </a:r>
            <a:endParaRPr lang="en-ID" dirty="0"/>
          </a:p>
          <a:p>
            <a:pPr lvl="0"/>
            <a:r>
              <a:rPr lang="id-ID" b="1" dirty="0"/>
              <a:t>Mengelola</a:t>
            </a:r>
            <a:r>
              <a:rPr lang="id-ID" dirty="0"/>
              <a:t> perdarahan </a:t>
            </a:r>
            <a:r>
              <a:rPr lang="id-ID" dirty="0" err="1"/>
              <a:t>postpartum</a:t>
            </a:r>
            <a:r>
              <a:rPr lang="id-ID" dirty="0"/>
              <a:t>.</a:t>
            </a:r>
            <a:endParaRPr lang="en-ID" dirty="0"/>
          </a:p>
          <a:p>
            <a:pPr lvl="0"/>
            <a:r>
              <a:rPr lang="id-ID" b="1" dirty="0"/>
              <a:t>Memindahkan</a:t>
            </a:r>
            <a:r>
              <a:rPr lang="id-ID" dirty="0"/>
              <a:t> ibu untuk tindakan tambahan atau </a:t>
            </a:r>
            <a:r>
              <a:rPr lang="id-ID" dirty="0" err="1"/>
              <a:t>kegawatdaruratan</a:t>
            </a:r>
            <a:r>
              <a:rPr lang="id-ID" dirty="0"/>
              <a:t> dengan tepat waktu sesuai indikasi.</a:t>
            </a:r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A6E257-EDB1-204D-ACCC-89E7C21D3A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6248" y="0"/>
            <a:ext cx="965752" cy="87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846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629DF-C528-F04B-AC92-1D73F5271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365125"/>
            <a:ext cx="10998200" cy="1325563"/>
          </a:xfrm>
        </p:spPr>
        <p:txBody>
          <a:bodyPr/>
          <a:lstStyle/>
          <a:p>
            <a:r>
              <a:rPr lang="id-ID" b="1" dirty="0"/>
              <a:t>Keterampilan tambahan :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B0FB0-DB0F-C946-84AC-16C351AD7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825625"/>
            <a:ext cx="11366500" cy="4351338"/>
          </a:xfrm>
        </p:spPr>
        <p:txBody>
          <a:bodyPr>
            <a:normAutofit/>
          </a:bodyPr>
          <a:lstStyle/>
          <a:p>
            <a:pPr lvl="0"/>
            <a:r>
              <a:rPr lang="id-ID" b="1" dirty="0"/>
              <a:t>Menolong </a:t>
            </a:r>
            <a:r>
              <a:rPr lang="id-ID" dirty="0"/>
              <a:t>kelahiran </a:t>
            </a:r>
            <a:r>
              <a:rPr lang="id-ID" b="1" dirty="0"/>
              <a:t>presentasi muka </a:t>
            </a:r>
            <a:r>
              <a:rPr lang="id-ID" dirty="0"/>
              <a:t>dengan penempatan dan gerakan tangan yang tepat.</a:t>
            </a:r>
            <a:endParaRPr lang="en-ID" dirty="0"/>
          </a:p>
          <a:p>
            <a:pPr lvl="0"/>
            <a:r>
              <a:rPr lang="id-ID" dirty="0"/>
              <a:t>Memberikan </a:t>
            </a:r>
            <a:r>
              <a:rPr lang="id-ID" b="1" dirty="0"/>
              <a:t>suntikan</a:t>
            </a:r>
            <a:r>
              <a:rPr lang="id-ID" dirty="0"/>
              <a:t> </a:t>
            </a:r>
            <a:r>
              <a:rPr lang="id-ID" b="1" dirty="0"/>
              <a:t>anestesi lokal</a:t>
            </a:r>
            <a:r>
              <a:rPr lang="id-ID" dirty="0"/>
              <a:t> jika diperlukan.</a:t>
            </a:r>
            <a:endParaRPr lang="en-ID" dirty="0"/>
          </a:p>
          <a:p>
            <a:pPr lvl="0"/>
            <a:r>
              <a:rPr lang="id-ID" b="1" dirty="0"/>
              <a:t>Melakukan ekstraksi forsep rendah </a:t>
            </a:r>
            <a:r>
              <a:rPr lang="id-ID" dirty="0"/>
              <a:t>dan </a:t>
            </a:r>
            <a:r>
              <a:rPr lang="id-ID" b="1" dirty="0"/>
              <a:t>vakum</a:t>
            </a:r>
            <a:r>
              <a:rPr lang="id-ID" dirty="0"/>
              <a:t> jika diperlukan sesuai kewenangan.</a:t>
            </a:r>
            <a:endParaRPr lang="en-ID" dirty="0"/>
          </a:p>
          <a:p>
            <a:pPr lvl="0"/>
            <a:r>
              <a:rPr lang="id-ID" b="1" dirty="0"/>
              <a:t>Mengidentifikasi dan mengelola </a:t>
            </a:r>
            <a:r>
              <a:rPr lang="id-ID" dirty="0" err="1"/>
              <a:t>malpresentasi</a:t>
            </a:r>
            <a:r>
              <a:rPr lang="id-ID" dirty="0"/>
              <a:t>, distosia bahu, gawat janin dan IUFD dengan tepat.</a:t>
            </a:r>
            <a:endParaRPr lang="en-ID" dirty="0"/>
          </a:p>
          <a:p>
            <a:pPr lvl="0"/>
            <a:r>
              <a:rPr lang="id-ID" b="1" dirty="0"/>
              <a:t>Mengidentifikasi </a:t>
            </a:r>
            <a:r>
              <a:rPr lang="id-ID" dirty="0"/>
              <a:t>dan </a:t>
            </a:r>
            <a:r>
              <a:rPr lang="id-ID" b="1" dirty="0"/>
              <a:t>mengelola</a:t>
            </a:r>
            <a:r>
              <a:rPr lang="id-ID" dirty="0"/>
              <a:t> tali pusat </a:t>
            </a:r>
            <a:r>
              <a:rPr lang="id-ID" dirty="0" err="1"/>
              <a:t>menumbung</a:t>
            </a:r>
            <a:r>
              <a:rPr lang="id-ID" dirty="0"/>
              <a:t>.</a:t>
            </a:r>
            <a:endParaRPr lang="en-ID" dirty="0"/>
          </a:p>
          <a:p>
            <a:pPr lvl="0"/>
            <a:r>
              <a:rPr lang="id-ID" b="1" dirty="0"/>
              <a:t>Mengidentifikasi</a:t>
            </a:r>
            <a:r>
              <a:rPr lang="id-ID" dirty="0"/>
              <a:t> dan </a:t>
            </a:r>
            <a:r>
              <a:rPr lang="id-ID" b="1" dirty="0"/>
              <a:t>menjahit</a:t>
            </a:r>
            <a:r>
              <a:rPr lang="id-ID" dirty="0"/>
              <a:t> robekan serviks.</a:t>
            </a:r>
            <a:endParaRPr lang="en-ID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79951F-10D5-EE49-976F-1F71E96959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6248" y="0"/>
            <a:ext cx="965752" cy="87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919BB-40AB-7F47-B91B-68526378B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b="1" dirty="0"/>
              <a:t>Pelayanan kebidanan dibedakan menjadi 3 jenis pelayanan :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81173-BD21-2A41-9EEC-D8BEB990F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2125"/>
            <a:ext cx="10515600" cy="3864837"/>
          </a:xfrm>
        </p:spPr>
        <p:txBody>
          <a:bodyPr/>
          <a:lstStyle/>
          <a:p>
            <a:pPr lvl="0"/>
            <a:r>
              <a:rPr lang="id-ID" b="1" dirty="0"/>
              <a:t>Layanan primer </a:t>
            </a:r>
            <a:r>
              <a:rPr lang="en-ID" dirty="0"/>
              <a:t>➢ </a:t>
            </a:r>
            <a:r>
              <a:rPr lang="id-ID" b="1" dirty="0"/>
              <a:t>sepenuhnya</a:t>
            </a:r>
            <a:r>
              <a:rPr lang="id-ID" dirty="0"/>
              <a:t> menjadi tanggung jawab bidan.</a:t>
            </a:r>
            <a:endParaRPr lang="en-ID" dirty="0"/>
          </a:p>
          <a:p>
            <a:pPr lvl="0"/>
            <a:r>
              <a:rPr lang="id-ID" b="1" dirty="0"/>
              <a:t>Layanan sekunder </a:t>
            </a:r>
            <a:r>
              <a:rPr lang="en-ID" dirty="0"/>
              <a:t>➢ </a:t>
            </a:r>
            <a:r>
              <a:rPr lang="id-ID" dirty="0"/>
              <a:t>sebagai </a:t>
            </a:r>
            <a:r>
              <a:rPr lang="id-ID" b="1" dirty="0"/>
              <a:t>anggota tim </a:t>
            </a:r>
            <a:r>
              <a:rPr lang="id-ID" dirty="0"/>
              <a:t>yang kegiatannya dilakukan secara bersamaan sebagai salah satu dari sebuah </a:t>
            </a:r>
            <a:r>
              <a:rPr lang="id-ID" b="1" dirty="0"/>
              <a:t>proses kegiatan pelayanan kesehatan.</a:t>
            </a:r>
            <a:endParaRPr lang="en-ID" b="1" dirty="0"/>
          </a:p>
          <a:p>
            <a:pPr lvl="0"/>
            <a:r>
              <a:rPr lang="id-ID" b="1" dirty="0"/>
              <a:t>Layanan rujukan </a:t>
            </a:r>
            <a:r>
              <a:rPr lang="en-ID" dirty="0"/>
              <a:t>➢ </a:t>
            </a:r>
            <a:r>
              <a:rPr lang="id-ID" dirty="0"/>
              <a:t>rujukan ke </a:t>
            </a:r>
            <a:r>
              <a:rPr lang="id-ID" b="1" dirty="0"/>
              <a:t>sistem pelayanan yang lebih tinggi</a:t>
            </a:r>
            <a:r>
              <a:rPr lang="id-ID" dirty="0"/>
              <a:t>, atau sebaliknya.</a:t>
            </a:r>
            <a:endParaRPr lang="en-ID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66615B-7FF6-7D41-8181-1F20A88FFC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6248" y="0"/>
            <a:ext cx="965752" cy="87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855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109C9-33C3-BD41-B5B7-025F5C02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137" y="627016"/>
            <a:ext cx="11508377" cy="554994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 err="1"/>
              <a:t>Asesmen</a:t>
            </a:r>
            <a:r>
              <a:rPr lang="en-US" sz="2400" b="1" dirty="0"/>
              <a:t> </a:t>
            </a:r>
            <a:r>
              <a:rPr lang="en-US" sz="2400" b="1" dirty="0" err="1"/>
              <a:t>awal</a:t>
            </a:r>
            <a:r>
              <a:rPr lang="en-US" sz="2400" b="1" dirty="0"/>
              <a:t> </a:t>
            </a:r>
            <a:r>
              <a:rPr lang="en-US" sz="2400" b="1" dirty="0" err="1"/>
              <a:t>kegawatdaruratan</a:t>
            </a:r>
            <a:r>
              <a:rPr lang="en-US" sz="2400" b="1" dirty="0"/>
              <a:t> 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ID" b="1" dirty="0"/>
              <a:t>A (Airway):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jalan</a:t>
            </a:r>
            <a:r>
              <a:rPr lang="en-ID" dirty="0"/>
              <a:t> </a:t>
            </a:r>
            <a:r>
              <a:rPr lang="en-ID" dirty="0" err="1"/>
              <a:t>nafas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hambatan</a:t>
            </a:r>
            <a:endParaRPr lang="en-ID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ID" b="1" dirty="0"/>
              <a:t>B (Breathing): </a:t>
            </a:r>
            <a:r>
              <a:rPr lang="en-ID" dirty="0" err="1"/>
              <a:t>menjamin</a:t>
            </a:r>
            <a:r>
              <a:rPr lang="en-ID" dirty="0"/>
              <a:t> </a:t>
            </a:r>
            <a:r>
              <a:rPr lang="en-ID" dirty="0" err="1"/>
              <a:t>ventilasi</a:t>
            </a:r>
            <a:r>
              <a:rPr lang="en-ID" dirty="0"/>
              <a:t> </a:t>
            </a:r>
            <a:r>
              <a:rPr lang="en-ID" dirty="0" err="1"/>
              <a:t>lancar</a:t>
            </a:r>
            <a:endParaRPr lang="en-ID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ID" b="1" dirty="0"/>
              <a:t>C (Circulation):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pemantauan</a:t>
            </a:r>
            <a:r>
              <a:rPr lang="en-ID" dirty="0"/>
              <a:t> </a:t>
            </a:r>
            <a:r>
              <a:rPr lang="en-ID" dirty="0" err="1"/>
              <a:t>peredaran</a:t>
            </a:r>
            <a:r>
              <a:rPr lang="en-ID" dirty="0"/>
              <a:t> </a:t>
            </a:r>
            <a:r>
              <a:rPr lang="en-ID" dirty="0" err="1"/>
              <a:t>darah</a:t>
            </a:r>
            <a:endParaRPr lang="en-ID" dirty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ID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D" sz="2400" b="1" dirty="0" err="1"/>
              <a:t>Penatalaksanaan</a:t>
            </a:r>
            <a:r>
              <a:rPr lang="en-ID" sz="2400" b="1" dirty="0"/>
              <a:t> </a:t>
            </a:r>
            <a:r>
              <a:rPr lang="en-ID" sz="2400" b="1" dirty="0" err="1"/>
              <a:t>awal</a:t>
            </a:r>
            <a:r>
              <a:rPr lang="en-ID" sz="2400" b="1" dirty="0"/>
              <a:t> </a:t>
            </a:r>
            <a:r>
              <a:rPr lang="en-ID" sz="2400" b="1" dirty="0" err="1"/>
              <a:t>terhadap</a:t>
            </a:r>
            <a:r>
              <a:rPr lang="en-ID" sz="2400" b="1" dirty="0"/>
              <a:t> </a:t>
            </a:r>
            <a:r>
              <a:rPr lang="en-ID" sz="2400" b="1" dirty="0" err="1"/>
              <a:t>kasus</a:t>
            </a:r>
            <a:r>
              <a:rPr lang="en-ID" sz="2400" b="1" dirty="0"/>
              <a:t> </a:t>
            </a:r>
            <a:r>
              <a:rPr lang="en-ID" sz="2400" b="1" dirty="0" err="1"/>
              <a:t>kegawatdaruratan</a:t>
            </a:r>
            <a:r>
              <a:rPr lang="en-ID" sz="2400" b="1" dirty="0"/>
              <a:t> </a:t>
            </a:r>
            <a:r>
              <a:rPr lang="en-ID" sz="2400" b="1" dirty="0" err="1"/>
              <a:t>kebidanan</a:t>
            </a:r>
            <a:r>
              <a:rPr lang="en-ID" sz="2400" b="1" dirty="0"/>
              <a:t>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D" sz="2400" dirty="0" err="1"/>
              <a:t>Tetap</a:t>
            </a:r>
            <a:r>
              <a:rPr lang="en-ID" sz="2400" dirty="0"/>
              <a:t> </a:t>
            </a:r>
            <a:r>
              <a:rPr lang="en-ID" sz="2400" dirty="0" err="1"/>
              <a:t>tenang</a:t>
            </a:r>
            <a:r>
              <a:rPr lang="en-ID" sz="2400" dirty="0"/>
              <a:t>, </a:t>
            </a:r>
            <a:r>
              <a:rPr lang="en-ID" sz="2400" dirty="0" err="1"/>
              <a:t>jangan</a:t>
            </a:r>
            <a:r>
              <a:rPr lang="en-ID" sz="2400" dirty="0"/>
              <a:t> </a:t>
            </a:r>
            <a:r>
              <a:rPr lang="en-ID" sz="2400" dirty="0" err="1"/>
              <a:t>panik</a:t>
            </a:r>
            <a:r>
              <a:rPr lang="en-ID" sz="2400" dirty="0"/>
              <a:t>, </a:t>
            </a:r>
            <a:r>
              <a:rPr lang="en-ID" sz="2400" dirty="0" err="1"/>
              <a:t>jangan</a:t>
            </a:r>
            <a:r>
              <a:rPr lang="en-ID" sz="2400" dirty="0"/>
              <a:t> </a:t>
            </a:r>
            <a:r>
              <a:rPr lang="en-ID" sz="2400" dirty="0" err="1"/>
              <a:t>membiarkan</a:t>
            </a:r>
            <a:r>
              <a:rPr lang="en-ID" sz="2400" dirty="0"/>
              <a:t> </a:t>
            </a:r>
            <a:r>
              <a:rPr lang="en-ID" sz="2400" dirty="0" err="1"/>
              <a:t>ibu</a:t>
            </a:r>
            <a:r>
              <a:rPr lang="en-ID" sz="2400" dirty="0"/>
              <a:t> </a:t>
            </a:r>
            <a:r>
              <a:rPr lang="en-ID" sz="2400" dirty="0" err="1"/>
              <a:t>sendirian</a:t>
            </a:r>
            <a:r>
              <a:rPr lang="en-ID" sz="2400" dirty="0"/>
              <a:t> </a:t>
            </a:r>
            <a:r>
              <a:rPr lang="en-ID" sz="2400" dirty="0" err="1"/>
              <a:t>tanpa</a:t>
            </a:r>
            <a:r>
              <a:rPr lang="en-ID" sz="2400" dirty="0"/>
              <a:t> </a:t>
            </a:r>
            <a:r>
              <a:rPr lang="en-ID" sz="2400" dirty="0" err="1"/>
              <a:t>pendamping</a:t>
            </a:r>
            <a:r>
              <a:rPr lang="en-ID" sz="240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D" sz="2400" dirty="0" err="1"/>
              <a:t>Bila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ada</a:t>
            </a:r>
            <a:r>
              <a:rPr lang="en-ID" sz="2400" dirty="0"/>
              <a:t> </a:t>
            </a:r>
            <a:r>
              <a:rPr lang="en-ID" sz="2400" dirty="0" err="1"/>
              <a:t>petugas</a:t>
            </a:r>
            <a:r>
              <a:rPr lang="en-ID" sz="2400" dirty="0"/>
              <a:t> lain, </a:t>
            </a:r>
            <a:r>
              <a:rPr lang="en-ID" sz="2400" dirty="0" err="1"/>
              <a:t>berteriaklah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meminta</a:t>
            </a:r>
            <a:r>
              <a:rPr lang="en-ID" sz="2400" dirty="0"/>
              <a:t> </a:t>
            </a:r>
            <a:r>
              <a:rPr lang="en-ID" sz="2400" dirty="0" err="1"/>
              <a:t>bantuan</a:t>
            </a:r>
            <a:r>
              <a:rPr lang="en-ID" sz="240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D" sz="2400" dirty="0" err="1"/>
              <a:t>Jika</a:t>
            </a:r>
            <a:r>
              <a:rPr lang="en-ID" sz="2400" dirty="0"/>
              <a:t> </a:t>
            </a:r>
            <a:r>
              <a:rPr lang="en-ID" sz="2400" dirty="0" err="1"/>
              <a:t>ibu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sadar</a:t>
            </a:r>
            <a:r>
              <a:rPr lang="en-ID" sz="2400" dirty="0"/>
              <a:t>, </a:t>
            </a:r>
            <a:r>
              <a:rPr lang="en-ID" sz="2400" dirty="0" err="1"/>
              <a:t>lakukan</a:t>
            </a:r>
            <a:r>
              <a:rPr lang="en-ID" sz="2400" dirty="0"/>
              <a:t> </a:t>
            </a:r>
            <a:r>
              <a:rPr lang="en-ID" sz="2400" dirty="0" err="1"/>
              <a:t>asesmen</a:t>
            </a:r>
            <a:r>
              <a:rPr lang="en-ID" sz="2400" dirty="0"/>
              <a:t> </a:t>
            </a:r>
            <a:r>
              <a:rPr lang="en-ID" sz="2400" dirty="0" err="1"/>
              <a:t>jalan</a:t>
            </a:r>
            <a:r>
              <a:rPr lang="en-ID" sz="2400" dirty="0"/>
              <a:t> </a:t>
            </a:r>
            <a:r>
              <a:rPr lang="en-ID" sz="2400" dirty="0" err="1"/>
              <a:t>nafas</a:t>
            </a:r>
            <a:r>
              <a:rPr lang="en-ID" sz="2400" dirty="0"/>
              <a:t>, </a:t>
            </a:r>
            <a:r>
              <a:rPr lang="en-ID" sz="2400" dirty="0" err="1"/>
              <a:t>pernafasan</a:t>
            </a:r>
            <a:r>
              <a:rPr lang="en-ID" sz="2400" dirty="0"/>
              <a:t>, dan </a:t>
            </a:r>
            <a:r>
              <a:rPr lang="en-ID" sz="2400" dirty="0" err="1"/>
              <a:t>sirkulasi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cepat</a:t>
            </a:r>
            <a:r>
              <a:rPr lang="en-ID" sz="240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D" sz="2400" dirty="0" err="1"/>
              <a:t>Jika</a:t>
            </a:r>
            <a:r>
              <a:rPr lang="en-ID" sz="2400" dirty="0"/>
              <a:t> </a:t>
            </a:r>
            <a:r>
              <a:rPr lang="en-ID" sz="2400" dirty="0" err="1"/>
              <a:t>dicurigai</a:t>
            </a:r>
            <a:r>
              <a:rPr lang="en-ID" sz="2400" dirty="0"/>
              <a:t> </a:t>
            </a:r>
            <a:r>
              <a:rPr lang="en-ID" sz="2400" dirty="0" err="1"/>
              <a:t>adanya</a:t>
            </a:r>
            <a:r>
              <a:rPr lang="en-ID" sz="2400" dirty="0"/>
              <a:t> </a:t>
            </a:r>
            <a:r>
              <a:rPr lang="en-ID" sz="2400" dirty="0" err="1"/>
              <a:t>syok</a:t>
            </a:r>
            <a:r>
              <a:rPr lang="en-ID" sz="2400" dirty="0"/>
              <a:t>, </a:t>
            </a:r>
            <a:r>
              <a:rPr lang="en-ID" sz="2400" dirty="0" err="1"/>
              <a:t>mulai</a:t>
            </a:r>
            <a:r>
              <a:rPr lang="en-ID" sz="2400" dirty="0"/>
              <a:t> </a:t>
            </a:r>
            <a:r>
              <a:rPr lang="en-ID" sz="2400" dirty="0" err="1"/>
              <a:t>segera</a:t>
            </a:r>
            <a:r>
              <a:rPr lang="en-ID" sz="2400" dirty="0"/>
              <a:t> </a:t>
            </a:r>
            <a:r>
              <a:rPr lang="en-ID" sz="2400" dirty="0" err="1"/>
              <a:t>tindakan</a:t>
            </a:r>
            <a:r>
              <a:rPr lang="en-ID" sz="2400" dirty="0"/>
              <a:t> </a:t>
            </a:r>
            <a:r>
              <a:rPr lang="en-ID" sz="2400" dirty="0" err="1"/>
              <a:t>membaringan</a:t>
            </a:r>
            <a:r>
              <a:rPr lang="en-ID" sz="2400" dirty="0"/>
              <a:t> </a:t>
            </a:r>
            <a:r>
              <a:rPr lang="en-ID" sz="2400" dirty="0" err="1"/>
              <a:t>ibu</a:t>
            </a:r>
            <a:r>
              <a:rPr lang="en-ID" sz="2400" dirty="0"/>
              <a:t> miring </a:t>
            </a:r>
            <a:r>
              <a:rPr lang="en-ID" sz="2400" dirty="0" err="1"/>
              <a:t>ke</a:t>
            </a:r>
            <a:r>
              <a:rPr lang="en-ID" sz="2400" dirty="0"/>
              <a:t> </a:t>
            </a:r>
            <a:r>
              <a:rPr lang="en-ID" sz="2400" dirty="0" err="1"/>
              <a:t>kiri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bagian</a:t>
            </a:r>
            <a:r>
              <a:rPr lang="en-ID" sz="2400" dirty="0"/>
              <a:t> kaki </a:t>
            </a:r>
            <a:r>
              <a:rPr lang="en-ID" sz="2400" dirty="0" err="1"/>
              <a:t>ditinggikan</a:t>
            </a:r>
            <a:r>
              <a:rPr lang="en-ID" sz="2400" dirty="0"/>
              <a:t>, </a:t>
            </a:r>
            <a:r>
              <a:rPr lang="en-ID" sz="2400" dirty="0" err="1"/>
              <a:t>longgarkan</a:t>
            </a:r>
            <a:r>
              <a:rPr lang="en-ID" sz="2400" dirty="0"/>
              <a:t> </a:t>
            </a:r>
            <a:r>
              <a:rPr lang="en-ID" sz="2400" dirty="0" err="1"/>
              <a:t>pakaian</a:t>
            </a:r>
            <a:r>
              <a:rPr lang="en-ID" sz="2400" dirty="0"/>
              <a:t> yang </a:t>
            </a:r>
            <a:r>
              <a:rPr lang="en-ID" sz="2400" dirty="0" err="1"/>
              <a:t>ketat</a:t>
            </a:r>
            <a:r>
              <a:rPr lang="en-ID" sz="2400" dirty="0"/>
              <a:t> </a:t>
            </a:r>
            <a:r>
              <a:rPr lang="en-ID" sz="2400" dirty="0" err="1"/>
              <a:t>seperti</a:t>
            </a:r>
            <a:r>
              <a:rPr lang="en-ID" sz="2400" dirty="0"/>
              <a:t> BH, </a:t>
            </a:r>
            <a:r>
              <a:rPr lang="en-ID" sz="2400" dirty="0" err="1"/>
              <a:t>celana</a:t>
            </a:r>
            <a:r>
              <a:rPr lang="en-ID" sz="2400" dirty="0"/>
              <a:t>, </a:t>
            </a:r>
            <a:r>
              <a:rPr lang="en-ID" sz="2400" dirty="0" err="1"/>
              <a:t>dll</a:t>
            </a:r>
            <a:r>
              <a:rPr lang="en-ID" sz="240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D" sz="2400" dirty="0" err="1"/>
              <a:t>Ajak</a:t>
            </a:r>
            <a:r>
              <a:rPr lang="en-ID" sz="2400" dirty="0"/>
              <a:t> </a:t>
            </a:r>
            <a:r>
              <a:rPr lang="en-ID" sz="2400" dirty="0" err="1"/>
              <a:t>bicara</a:t>
            </a:r>
            <a:r>
              <a:rPr lang="en-ID" sz="2400" dirty="0"/>
              <a:t> </a:t>
            </a:r>
            <a:r>
              <a:rPr lang="en-ID" sz="2400" dirty="0" err="1"/>
              <a:t>ibu</a:t>
            </a:r>
            <a:r>
              <a:rPr lang="en-ID" sz="2400" dirty="0"/>
              <a:t> dan bantu </a:t>
            </a:r>
            <a:r>
              <a:rPr lang="en-ID" sz="2400" dirty="0" err="1"/>
              <a:t>ibu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tetap</a:t>
            </a:r>
            <a:r>
              <a:rPr lang="en-ID" sz="2400" dirty="0"/>
              <a:t> </a:t>
            </a:r>
            <a:r>
              <a:rPr lang="en-ID" sz="2400" dirty="0" err="1"/>
              <a:t>tenang</a:t>
            </a:r>
            <a:r>
              <a:rPr lang="en-ID" sz="240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D" sz="2400" dirty="0" err="1"/>
              <a:t>Lakukan</a:t>
            </a:r>
            <a:r>
              <a:rPr lang="en-ID" sz="2400" dirty="0"/>
              <a:t> </a:t>
            </a:r>
            <a:r>
              <a:rPr lang="en-ID" sz="2400" dirty="0" err="1"/>
              <a:t>pemeriksaan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cepat</a:t>
            </a:r>
            <a:r>
              <a:rPr lang="en-ID" sz="2400" dirty="0"/>
              <a:t> </a:t>
            </a:r>
            <a:r>
              <a:rPr lang="en-ID" sz="2400" dirty="0" err="1"/>
              <a:t>meliputi</a:t>
            </a:r>
            <a:r>
              <a:rPr lang="en-ID" sz="2400" dirty="0"/>
              <a:t> </a:t>
            </a:r>
            <a:r>
              <a:rPr lang="en-ID" sz="2400" dirty="0" err="1"/>
              <a:t>tanda</a:t>
            </a:r>
            <a:r>
              <a:rPr lang="en-ID" sz="2400" dirty="0"/>
              <a:t> vital, </a:t>
            </a:r>
            <a:r>
              <a:rPr lang="en-ID" sz="2400" dirty="0" err="1"/>
              <a:t>warna</a:t>
            </a:r>
            <a:r>
              <a:rPr lang="en-ID" sz="2400" dirty="0"/>
              <a:t> </a:t>
            </a:r>
            <a:r>
              <a:rPr lang="en-ID" sz="2400" dirty="0" err="1"/>
              <a:t>kulit</a:t>
            </a:r>
            <a:r>
              <a:rPr lang="en-ID" sz="2400" dirty="0"/>
              <a:t>, dan </a:t>
            </a:r>
            <a:r>
              <a:rPr lang="en-ID" sz="2400" dirty="0" err="1"/>
              <a:t>perdarahan</a:t>
            </a:r>
            <a:r>
              <a:rPr lang="en-ID" sz="2400" dirty="0"/>
              <a:t> yang </a:t>
            </a:r>
            <a:r>
              <a:rPr lang="en-ID" sz="2400" dirty="0" err="1"/>
              <a:t>keluar</a:t>
            </a:r>
            <a:r>
              <a:rPr lang="en-ID" sz="2400" dirty="0"/>
              <a:t>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720E1E-551F-004D-A860-C68337F91B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6248" y="0"/>
            <a:ext cx="965752" cy="87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42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98CC9-F3BD-0248-B80D-4C7FC5E79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509" y="365125"/>
            <a:ext cx="11040291" cy="1325563"/>
          </a:xfrm>
        </p:spPr>
        <p:txBody>
          <a:bodyPr>
            <a:normAutofit/>
          </a:bodyPr>
          <a:lstStyle/>
          <a:p>
            <a:r>
              <a:rPr lang="en-ID" sz="4000" b="1" dirty="0" err="1"/>
              <a:t>Asesmen</a:t>
            </a:r>
            <a:r>
              <a:rPr lang="en-ID" sz="4000" b="1" dirty="0"/>
              <a:t> </a:t>
            </a:r>
            <a:r>
              <a:rPr lang="en-ID" sz="4000" b="1" dirty="0" err="1"/>
              <a:t>awal</a:t>
            </a:r>
            <a:r>
              <a:rPr lang="en-ID" sz="4000" b="1" dirty="0"/>
              <a:t> </a:t>
            </a:r>
            <a:r>
              <a:rPr lang="en-ID" sz="4000" b="1" dirty="0" err="1"/>
              <a:t>kasus</a:t>
            </a:r>
            <a:r>
              <a:rPr lang="en-ID" sz="4000" b="1" dirty="0"/>
              <a:t> </a:t>
            </a:r>
            <a:r>
              <a:rPr lang="en-ID" sz="4000" b="1" dirty="0" err="1"/>
              <a:t>kegawatdaruratan</a:t>
            </a:r>
            <a:r>
              <a:rPr lang="en-ID" sz="4000" b="1" dirty="0"/>
              <a:t> </a:t>
            </a:r>
            <a:r>
              <a:rPr lang="en-ID" sz="4000" b="1" dirty="0" err="1"/>
              <a:t>kebidanan</a:t>
            </a:r>
            <a:r>
              <a:rPr lang="en-ID" sz="4000" b="1" dirty="0"/>
              <a:t> </a:t>
            </a:r>
            <a:r>
              <a:rPr lang="en-ID" sz="4000" b="1" dirty="0" err="1"/>
              <a:t>secara</a:t>
            </a:r>
            <a:r>
              <a:rPr lang="en-ID" sz="4000" b="1" dirty="0"/>
              <a:t> </a:t>
            </a:r>
            <a:r>
              <a:rPr lang="en-ID" sz="4000" b="1" dirty="0" err="1"/>
              <a:t>cepat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489A4-5C0F-DC42-BC7D-11AC0DE32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689" y="1825625"/>
            <a:ext cx="10937111" cy="43513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ID" b="1" dirty="0"/>
              <a:t>a. Jalan </a:t>
            </a:r>
            <a:r>
              <a:rPr lang="en-ID" b="1" dirty="0" err="1"/>
              <a:t>nafas</a:t>
            </a:r>
            <a:r>
              <a:rPr lang="en-ID" b="1" dirty="0"/>
              <a:t> dan </a:t>
            </a:r>
            <a:r>
              <a:rPr lang="en-ID" b="1" dirty="0" err="1"/>
              <a:t>pernafasan</a:t>
            </a:r>
            <a:endParaRPr lang="en-ID" b="1" dirty="0"/>
          </a:p>
          <a:p>
            <a:pPr lvl="1" algn="just"/>
            <a:r>
              <a:rPr lang="en-ID" dirty="0" err="1"/>
              <a:t>Perhatikan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sianosis</a:t>
            </a:r>
            <a:r>
              <a:rPr lang="en-ID" dirty="0"/>
              <a:t>, </a:t>
            </a:r>
            <a:r>
              <a:rPr lang="en-ID" dirty="0" err="1"/>
              <a:t>gawat</a:t>
            </a:r>
            <a:r>
              <a:rPr lang="en-ID" dirty="0"/>
              <a:t> </a:t>
            </a:r>
            <a:r>
              <a:rPr lang="en-ID" dirty="0" err="1"/>
              <a:t>nafas</a:t>
            </a:r>
            <a:r>
              <a:rPr lang="en-ID" dirty="0"/>
              <a:t>, </a:t>
            </a:r>
            <a:r>
              <a:rPr lang="en-ID" dirty="0" err="1"/>
              <a:t>lakukan</a:t>
            </a:r>
            <a:r>
              <a:rPr lang="en-ID" dirty="0"/>
              <a:t> </a:t>
            </a:r>
            <a:r>
              <a:rPr lang="en-ID" dirty="0" err="1"/>
              <a:t>pemeriksaan</a:t>
            </a:r>
            <a:r>
              <a:rPr lang="en-ID" dirty="0"/>
              <a:t> pada </a:t>
            </a:r>
            <a:r>
              <a:rPr lang="en-ID" dirty="0" err="1"/>
              <a:t>kulit</a:t>
            </a:r>
            <a:r>
              <a:rPr lang="en-ID" dirty="0"/>
              <a:t>: </a:t>
            </a:r>
            <a:r>
              <a:rPr lang="en-ID" dirty="0" err="1"/>
              <a:t>adakah</a:t>
            </a:r>
            <a:r>
              <a:rPr lang="en-ID" dirty="0"/>
              <a:t> </a:t>
            </a:r>
            <a:r>
              <a:rPr lang="en-ID" dirty="0" err="1"/>
              <a:t>pucat</a:t>
            </a:r>
            <a:r>
              <a:rPr lang="en-ID" dirty="0"/>
              <a:t>, </a:t>
            </a:r>
            <a:r>
              <a:rPr lang="en-ID" dirty="0" err="1"/>
              <a:t>suara</a:t>
            </a:r>
            <a:r>
              <a:rPr lang="en-ID" dirty="0"/>
              <a:t> </a:t>
            </a:r>
            <a:r>
              <a:rPr lang="en-ID" dirty="0" err="1"/>
              <a:t>paru</a:t>
            </a:r>
            <a:r>
              <a:rPr lang="en-ID" dirty="0"/>
              <a:t>: </a:t>
            </a:r>
            <a:r>
              <a:rPr lang="en-ID" dirty="0" err="1"/>
              <a:t>adakah</a:t>
            </a:r>
            <a:r>
              <a:rPr lang="en-ID" dirty="0"/>
              <a:t> </a:t>
            </a:r>
            <a:r>
              <a:rPr lang="en-ID" dirty="0" err="1"/>
              <a:t>weezhing</a:t>
            </a:r>
            <a:r>
              <a:rPr lang="en-ID" dirty="0"/>
              <a:t>, </a:t>
            </a:r>
            <a:r>
              <a:rPr lang="en-ID" dirty="0" err="1"/>
              <a:t>sirkulasi</a:t>
            </a:r>
            <a:r>
              <a:rPr lang="en-ID" dirty="0"/>
              <a:t> </a:t>
            </a:r>
            <a:r>
              <a:rPr lang="en-ID" dirty="0" err="1"/>
              <a:t>tanda</a:t>
            </a:r>
            <a:r>
              <a:rPr lang="en-ID" dirty="0"/>
              <a:t> </a:t>
            </a:r>
            <a:r>
              <a:rPr lang="en-ID" dirty="0" err="1"/>
              <a:t>tanda</a:t>
            </a:r>
            <a:r>
              <a:rPr lang="en-ID" dirty="0"/>
              <a:t> </a:t>
            </a:r>
            <a:r>
              <a:rPr lang="en-ID" dirty="0" err="1"/>
              <a:t>syok</a:t>
            </a:r>
            <a:r>
              <a:rPr lang="en-ID" dirty="0"/>
              <a:t>, </a:t>
            </a:r>
            <a:r>
              <a:rPr lang="en-ID" dirty="0" err="1"/>
              <a:t>kaji</a:t>
            </a:r>
            <a:r>
              <a:rPr lang="en-ID" dirty="0"/>
              <a:t> </a:t>
            </a:r>
            <a:r>
              <a:rPr lang="en-ID" dirty="0" err="1"/>
              <a:t>kulit</a:t>
            </a:r>
            <a:r>
              <a:rPr lang="en-ID" dirty="0"/>
              <a:t> (</a:t>
            </a:r>
            <a:r>
              <a:rPr lang="en-ID" dirty="0" err="1"/>
              <a:t>dingin</a:t>
            </a:r>
            <a:r>
              <a:rPr lang="en-ID" dirty="0"/>
              <a:t>), </a:t>
            </a:r>
            <a:r>
              <a:rPr lang="en-ID" dirty="0" err="1"/>
              <a:t>nadi</a:t>
            </a:r>
            <a:r>
              <a:rPr lang="en-ID" dirty="0"/>
              <a:t> (</a:t>
            </a:r>
            <a:r>
              <a:rPr lang="en-ID" dirty="0" err="1"/>
              <a:t>cepat</a:t>
            </a:r>
            <a:r>
              <a:rPr lang="en-ID" dirty="0"/>
              <a:t> &gt;110 kali/</a:t>
            </a:r>
            <a:r>
              <a:rPr lang="en-ID" dirty="0" err="1"/>
              <a:t>menit</a:t>
            </a:r>
            <a:r>
              <a:rPr lang="en-ID" dirty="0"/>
              <a:t> dan </a:t>
            </a:r>
            <a:r>
              <a:rPr lang="en-ID" dirty="0" err="1"/>
              <a:t>lemah</a:t>
            </a:r>
            <a:r>
              <a:rPr lang="en-ID" dirty="0"/>
              <a:t>), </a:t>
            </a:r>
            <a:r>
              <a:rPr lang="en-ID" dirty="0" err="1"/>
              <a:t>tekanan</a:t>
            </a:r>
            <a:r>
              <a:rPr lang="en-ID" dirty="0"/>
              <a:t> </a:t>
            </a:r>
            <a:r>
              <a:rPr lang="en-ID" dirty="0" err="1"/>
              <a:t>daarah</a:t>
            </a:r>
            <a:r>
              <a:rPr lang="en-ID" dirty="0"/>
              <a:t> (</a:t>
            </a:r>
            <a:r>
              <a:rPr lang="en-ID" dirty="0" err="1"/>
              <a:t>rendah</a:t>
            </a:r>
            <a:r>
              <a:rPr lang="en-ID" dirty="0"/>
              <a:t>, </a:t>
            </a:r>
            <a:r>
              <a:rPr lang="en-ID" dirty="0" err="1"/>
              <a:t>sistolik</a:t>
            </a:r>
            <a:r>
              <a:rPr lang="en-ID" dirty="0"/>
              <a:t> &lt; 90 mmHg)</a:t>
            </a:r>
          </a:p>
          <a:p>
            <a:pPr marL="0" indent="0" algn="just">
              <a:buNone/>
            </a:pPr>
            <a:r>
              <a:rPr lang="en-ID" b="1" dirty="0"/>
              <a:t>b. </a:t>
            </a:r>
            <a:r>
              <a:rPr lang="en-ID" b="1" dirty="0" err="1"/>
              <a:t>Perdarahan</a:t>
            </a:r>
            <a:r>
              <a:rPr lang="en-ID" b="1" dirty="0"/>
              <a:t> </a:t>
            </a:r>
            <a:r>
              <a:rPr lang="en-ID" b="1" dirty="0" err="1"/>
              <a:t>pervaginam</a:t>
            </a:r>
            <a:endParaRPr lang="en-ID" b="1" dirty="0"/>
          </a:p>
          <a:p>
            <a:pPr lvl="1" algn="just"/>
            <a:r>
              <a:rPr lang="en-ID" dirty="0" err="1"/>
              <a:t>Bila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perdarahan</a:t>
            </a:r>
            <a:r>
              <a:rPr lang="en-ID" dirty="0"/>
              <a:t> </a:t>
            </a:r>
            <a:r>
              <a:rPr lang="en-ID" dirty="0" err="1"/>
              <a:t>pervaginam</a:t>
            </a:r>
            <a:r>
              <a:rPr lang="en-ID" dirty="0"/>
              <a:t>, </a:t>
            </a:r>
            <a:r>
              <a:rPr lang="en-ID" dirty="0" err="1"/>
              <a:t>tanyakan</a:t>
            </a:r>
            <a:r>
              <a:rPr lang="en-ID" dirty="0"/>
              <a:t> :</a:t>
            </a:r>
          </a:p>
          <a:p>
            <a:pPr lvl="1" algn="just"/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ibu</a:t>
            </a:r>
            <a:r>
              <a:rPr lang="en-ID" dirty="0"/>
              <a:t> </a:t>
            </a:r>
            <a:r>
              <a:rPr lang="en-ID" dirty="0" err="1"/>
              <a:t>sedang</a:t>
            </a:r>
            <a:r>
              <a:rPr lang="en-ID" dirty="0"/>
              <a:t> </a:t>
            </a:r>
            <a:r>
              <a:rPr lang="en-ID" dirty="0" err="1"/>
              <a:t>hamil</a:t>
            </a:r>
            <a:r>
              <a:rPr lang="en-ID" dirty="0"/>
              <a:t>, </a:t>
            </a:r>
            <a:r>
              <a:rPr lang="en-ID" dirty="0" err="1"/>
              <a:t>usia</a:t>
            </a:r>
            <a:r>
              <a:rPr lang="en-ID" dirty="0"/>
              <a:t> </a:t>
            </a:r>
            <a:r>
              <a:rPr lang="en-ID" dirty="0" err="1"/>
              <a:t>kehamilan</a:t>
            </a:r>
            <a:r>
              <a:rPr lang="en-ID" dirty="0"/>
              <a:t>, </a:t>
            </a:r>
            <a:r>
              <a:rPr lang="en-ID" dirty="0" err="1"/>
              <a:t>riwayat</a:t>
            </a:r>
            <a:r>
              <a:rPr lang="en-ID" dirty="0"/>
              <a:t> </a:t>
            </a:r>
            <a:r>
              <a:rPr lang="en-ID" dirty="0" err="1"/>
              <a:t>persalinan</a:t>
            </a:r>
            <a:r>
              <a:rPr lang="en-ID" dirty="0"/>
              <a:t> </a:t>
            </a:r>
            <a:r>
              <a:rPr lang="en-ID" dirty="0" err="1"/>
              <a:t>sebelumnya</a:t>
            </a:r>
            <a:r>
              <a:rPr lang="en-ID" dirty="0"/>
              <a:t> dan </a:t>
            </a:r>
            <a:r>
              <a:rPr lang="en-ID" dirty="0" err="1"/>
              <a:t>sekarang</a:t>
            </a:r>
            <a:r>
              <a:rPr lang="en-ID" dirty="0"/>
              <a:t>, </a:t>
            </a:r>
            <a:r>
              <a:rPr lang="en-ID" dirty="0" err="1"/>
              <a:t>bagaimana</a:t>
            </a:r>
            <a:r>
              <a:rPr lang="en-ID" dirty="0"/>
              <a:t> proses </a:t>
            </a:r>
            <a:r>
              <a:rPr lang="en-ID" dirty="0" err="1"/>
              <a:t>kelahiran</a:t>
            </a:r>
            <a:r>
              <a:rPr lang="en-ID" dirty="0"/>
              <a:t> </a:t>
            </a:r>
            <a:r>
              <a:rPr lang="en-ID" dirty="0" err="1"/>
              <a:t>plasenta</a:t>
            </a:r>
            <a:r>
              <a:rPr lang="en-ID" dirty="0"/>
              <a:t>, </a:t>
            </a:r>
            <a:r>
              <a:rPr lang="en-ID" dirty="0" err="1"/>
              <a:t>kaji</a:t>
            </a:r>
            <a:r>
              <a:rPr lang="en-ID" dirty="0"/>
              <a:t> </a:t>
            </a:r>
            <a:r>
              <a:rPr lang="en-ID" dirty="0" err="1"/>
              <a:t>kondisi</a:t>
            </a:r>
            <a:r>
              <a:rPr lang="en-ID" dirty="0"/>
              <a:t> vulva (</a:t>
            </a:r>
            <a:r>
              <a:rPr lang="en-ID" dirty="0" err="1"/>
              <a:t>jumlah</a:t>
            </a:r>
            <a:r>
              <a:rPr lang="en-ID" dirty="0"/>
              <a:t> </a:t>
            </a:r>
            <a:r>
              <a:rPr lang="en-ID" dirty="0" err="1"/>
              <a:t>darah</a:t>
            </a:r>
            <a:r>
              <a:rPr lang="en-ID" dirty="0"/>
              <a:t> yang </a:t>
            </a:r>
            <a:r>
              <a:rPr lang="en-ID" dirty="0" err="1"/>
              <a:t>keluar</a:t>
            </a:r>
            <a:r>
              <a:rPr lang="en-ID" dirty="0"/>
              <a:t>, </a:t>
            </a:r>
            <a:r>
              <a:rPr lang="en-ID" dirty="0" err="1"/>
              <a:t>plasenta</a:t>
            </a:r>
            <a:r>
              <a:rPr lang="en-ID" dirty="0"/>
              <a:t> </a:t>
            </a:r>
            <a:r>
              <a:rPr lang="en-ID" dirty="0" err="1"/>
              <a:t>tertahan</a:t>
            </a:r>
            <a:r>
              <a:rPr lang="en-ID" dirty="0"/>
              <a:t>), uterus (</a:t>
            </a:r>
            <a:r>
              <a:rPr lang="en-ID" dirty="0" err="1"/>
              <a:t>adakah</a:t>
            </a:r>
            <a:r>
              <a:rPr lang="en-ID" dirty="0"/>
              <a:t> </a:t>
            </a:r>
            <a:r>
              <a:rPr lang="en-ID" dirty="0" err="1"/>
              <a:t>atonia</a:t>
            </a:r>
            <a:r>
              <a:rPr lang="en-ID" dirty="0"/>
              <a:t> uteri), dan </a:t>
            </a:r>
            <a:r>
              <a:rPr lang="en-ID" dirty="0" err="1"/>
              <a:t>kondisi</a:t>
            </a:r>
            <a:r>
              <a:rPr lang="en-ID" dirty="0"/>
              <a:t> </a:t>
            </a:r>
            <a:r>
              <a:rPr lang="en-ID" dirty="0" err="1"/>
              <a:t>kandung</a:t>
            </a:r>
            <a:r>
              <a:rPr lang="en-ID" dirty="0"/>
              <a:t> </a:t>
            </a:r>
            <a:r>
              <a:rPr lang="en-ID" dirty="0" err="1"/>
              <a:t>kemih</a:t>
            </a:r>
            <a:r>
              <a:rPr lang="en-ID" dirty="0"/>
              <a:t> (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penuh</a:t>
            </a:r>
            <a:r>
              <a:rPr lang="en-ID" dirty="0"/>
              <a:t>).</a:t>
            </a:r>
          </a:p>
          <a:p>
            <a:pPr marL="0" indent="0" algn="just">
              <a:buNone/>
            </a:pPr>
            <a:r>
              <a:rPr lang="en-ID" b="1" dirty="0"/>
              <a:t>c. </a:t>
            </a:r>
            <a:r>
              <a:rPr lang="en-ID" b="1" dirty="0" err="1"/>
              <a:t>Tidak</a:t>
            </a:r>
            <a:r>
              <a:rPr lang="en-ID" b="1" dirty="0"/>
              <a:t> </a:t>
            </a:r>
            <a:r>
              <a:rPr lang="en-ID" b="1" dirty="0" err="1"/>
              <a:t>sadar</a:t>
            </a:r>
            <a:r>
              <a:rPr lang="en-ID" b="1" dirty="0"/>
              <a:t>/</a:t>
            </a:r>
            <a:r>
              <a:rPr lang="en-ID" b="1" dirty="0" err="1"/>
              <a:t>kejang</a:t>
            </a:r>
            <a:endParaRPr lang="en-ID" b="1" dirty="0"/>
          </a:p>
          <a:p>
            <a:pPr lvl="1" algn="just"/>
            <a:r>
              <a:rPr lang="en-ID" dirty="0" err="1"/>
              <a:t>Tanyakan</a:t>
            </a:r>
            <a:r>
              <a:rPr lang="en-ID" dirty="0"/>
              <a:t> pada </a:t>
            </a:r>
            <a:r>
              <a:rPr lang="en-ID" dirty="0" err="1"/>
              <a:t>keluarga</a:t>
            </a:r>
            <a:r>
              <a:rPr lang="en-ID" dirty="0"/>
              <a:t>,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ibu</a:t>
            </a:r>
            <a:r>
              <a:rPr lang="en-ID" dirty="0"/>
              <a:t> </a:t>
            </a:r>
            <a:r>
              <a:rPr lang="en-ID" dirty="0" err="1"/>
              <a:t>sedang</a:t>
            </a:r>
            <a:r>
              <a:rPr lang="en-ID" dirty="0"/>
              <a:t> </a:t>
            </a:r>
            <a:r>
              <a:rPr lang="en-ID" dirty="0" err="1"/>
              <a:t>hamil</a:t>
            </a:r>
            <a:r>
              <a:rPr lang="en-ID" dirty="0"/>
              <a:t>, </a:t>
            </a:r>
            <a:r>
              <a:rPr lang="en-ID" dirty="0" err="1"/>
              <a:t>usia</a:t>
            </a:r>
            <a:r>
              <a:rPr lang="en-ID" dirty="0"/>
              <a:t> </a:t>
            </a:r>
            <a:r>
              <a:rPr lang="en-ID" dirty="0" err="1"/>
              <a:t>kehamilan</a:t>
            </a:r>
            <a:r>
              <a:rPr lang="en-ID" dirty="0"/>
              <a:t>, </a:t>
            </a:r>
            <a:r>
              <a:rPr lang="en-ID" dirty="0" err="1"/>
              <a:t>periksa</a:t>
            </a:r>
            <a:r>
              <a:rPr lang="en-ID" dirty="0"/>
              <a:t>: </a:t>
            </a:r>
            <a:r>
              <a:rPr lang="en-ID" dirty="0" err="1"/>
              <a:t>tekanan</a:t>
            </a:r>
            <a:r>
              <a:rPr lang="en-ID" dirty="0"/>
              <a:t> </a:t>
            </a:r>
            <a:r>
              <a:rPr lang="en-ID" dirty="0" err="1"/>
              <a:t>darah</a:t>
            </a:r>
            <a:r>
              <a:rPr lang="en-ID" dirty="0"/>
              <a:t> (</a:t>
            </a:r>
            <a:r>
              <a:rPr lang="en-ID" dirty="0" err="1"/>
              <a:t>tinggi</a:t>
            </a:r>
            <a:r>
              <a:rPr lang="en-ID" dirty="0"/>
              <a:t>, </a:t>
            </a:r>
            <a:r>
              <a:rPr lang="en-ID" dirty="0" err="1"/>
              <a:t>diastolik</a:t>
            </a:r>
            <a:r>
              <a:rPr lang="en-ID" dirty="0"/>
              <a:t> &gt; 90 mmHg), </a:t>
            </a:r>
            <a:r>
              <a:rPr lang="en-ID" dirty="0" err="1"/>
              <a:t>temperatur</a:t>
            </a:r>
            <a:r>
              <a:rPr lang="en-ID" dirty="0"/>
              <a:t> (&gt;38</a:t>
            </a:r>
            <a:r>
              <a:rPr lang="en-ID" baseline="30000" dirty="0"/>
              <a:t>o</a:t>
            </a:r>
            <a:r>
              <a:rPr lang="en-ID" dirty="0"/>
              <a:t>C)</a:t>
            </a:r>
          </a:p>
          <a:p>
            <a:pPr algn="just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7D1C44-6FF9-674A-8F25-502D867CF0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6248" y="0"/>
            <a:ext cx="965752" cy="87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674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1261</Words>
  <Application>Microsoft Macintosh PowerPoint</Application>
  <PresentationFormat>Widescreen</PresentationFormat>
  <Paragraphs>114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DEFINISI</vt:lpstr>
      <vt:lpstr>PowerPoint Presentation</vt:lpstr>
      <vt:lpstr>Kompetensi pengetahuan dasar yang perlu dimiliki seorang bidan :</vt:lpstr>
      <vt:lpstr>Kompetensi keterampilan dasar yang perlu dimiliki seorang bidan :</vt:lpstr>
      <vt:lpstr>Keterampilan tambahan :</vt:lpstr>
      <vt:lpstr>Pelayanan kebidanan dibedakan menjadi 3 jenis pelayanan :</vt:lpstr>
      <vt:lpstr>PowerPoint Presentation</vt:lpstr>
      <vt:lpstr>Asesmen awal kasus kegawatdaruratan kebidanan secara cepat</vt:lpstr>
      <vt:lpstr>Asesmen awal kasus kegawatdaruratan kebidanan secara cepat</vt:lpstr>
      <vt:lpstr>PENYEBAB KEGAWATDARURATAN MATERNAL</vt:lpstr>
      <vt:lpstr>PENYEBAB KEGAWATDARURATAN NEONATAL</vt:lpstr>
      <vt:lpstr>KEGAWATDARURATAN NEONATAL</vt:lpstr>
      <vt:lpstr>Dalam kegawatdaruratan, peran anda sebagai bidan antara lain:</vt:lpstr>
      <vt:lpstr>Dalam kegawatdaruratan, peran anda sebagai bidan antara lain: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DASAR KEGAWATDARURATAN MATERNAL NEONATAL</dc:title>
  <dc:creator>Microsoft Office User</dc:creator>
  <cp:lastModifiedBy>Microsoft Office User</cp:lastModifiedBy>
  <cp:revision>17</cp:revision>
  <dcterms:created xsi:type="dcterms:W3CDTF">2020-09-01T07:36:30Z</dcterms:created>
  <dcterms:modified xsi:type="dcterms:W3CDTF">2020-09-07T03:49:15Z</dcterms:modified>
</cp:coreProperties>
</file>