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2" r:id="rId3"/>
    <p:sldId id="264" r:id="rId4"/>
    <p:sldId id="260" r:id="rId5"/>
    <p:sldId id="258" r:id="rId6"/>
    <p:sldId id="266" r:id="rId7"/>
    <p:sldId id="259" r:id="rId8"/>
    <p:sldId id="289" r:id="rId9"/>
    <p:sldId id="290" r:id="rId10"/>
    <p:sldId id="268" r:id="rId11"/>
    <p:sldId id="269" r:id="rId12"/>
    <p:sldId id="272" r:id="rId13"/>
    <p:sldId id="279" r:id="rId14"/>
    <p:sldId id="273" r:id="rId15"/>
    <p:sldId id="280" r:id="rId16"/>
    <p:sldId id="274" r:id="rId17"/>
    <p:sldId id="281" r:id="rId18"/>
    <p:sldId id="275" r:id="rId19"/>
    <p:sldId id="282" r:id="rId20"/>
    <p:sldId id="276" r:id="rId21"/>
    <p:sldId id="283" r:id="rId22"/>
    <p:sldId id="271" r:id="rId23"/>
    <p:sldId id="278" r:id="rId24"/>
    <p:sldId id="284" r:id="rId25"/>
    <p:sldId id="285" r:id="rId26"/>
    <p:sldId id="286" r:id="rId27"/>
    <p:sldId id="287" r:id="rId28"/>
    <p:sldId id="288" r:id="rId29"/>
    <p:sldId id="294" r:id="rId30"/>
    <p:sldId id="295" r:id="rId31"/>
    <p:sldId id="291" r:id="rId32"/>
    <p:sldId id="292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9" autoAdjust="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91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9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7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32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3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37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7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5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6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5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41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8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6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80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9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76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0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8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64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5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6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7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2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5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1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Manajemen Risiko K3</a:t>
            </a:r>
            <a:endParaRPr lang="en-US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Muhamadiah, SKM, M.Kes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Persiapan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Agar pelaksanaan manajemen risiko berjalan lancar, perlu dilakukan persiapan :</a:t>
            </a:r>
          </a:p>
          <a:p>
            <a:pPr lvl="1"/>
            <a:r>
              <a:rPr lang="id-ID" dirty="0" smtClean="0"/>
              <a:t>Ruang Lingkup kegiatan manajemen risiko</a:t>
            </a:r>
          </a:p>
          <a:p>
            <a:pPr lvl="1"/>
            <a:r>
              <a:rPr lang="id-ID" dirty="0" smtClean="0"/>
              <a:t>Personil yang terlibat</a:t>
            </a:r>
          </a:p>
          <a:p>
            <a:pPr lvl="1"/>
            <a:r>
              <a:rPr lang="id-ID" dirty="0" smtClean="0"/>
              <a:t>Standar penentuan kriteria risiko</a:t>
            </a:r>
          </a:p>
          <a:p>
            <a:pPr lvl="1"/>
            <a:r>
              <a:rPr lang="id-ID" dirty="0" smtClean="0"/>
              <a:t>Prosedur / mekanisme pelaporan dan pemantauan serta review</a:t>
            </a:r>
          </a:p>
          <a:p>
            <a:pPr lvl="1"/>
            <a:r>
              <a:rPr lang="id-ID" dirty="0" smtClean="0"/>
              <a:t>Dokumentasi yang terkait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284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Identifikasi Bahaya	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Tahap Pertama dalam kegiatan manajemen risiko dimana kita melakukan identifikasi bahaya yang terdapat dalam suatu kegiatan atau proses</a:t>
            </a:r>
          </a:p>
          <a:p>
            <a:r>
              <a:rPr lang="id-ID" dirty="0" smtClean="0"/>
              <a:t>Ada tiga pertanyaan yang dapat di pakai sebagai panduan :</a:t>
            </a:r>
          </a:p>
          <a:p>
            <a:pPr lvl="1"/>
            <a:r>
              <a:rPr lang="id-ID" dirty="0" smtClean="0"/>
              <a:t>Apakah ada sumber yang menimbulkan cedera / loss?</a:t>
            </a:r>
          </a:p>
          <a:p>
            <a:pPr lvl="1"/>
            <a:r>
              <a:rPr lang="id-ID" dirty="0" smtClean="0"/>
              <a:t>Target apa saja yang terkena / terpengaruh bahaya</a:t>
            </a:r>
          </a:p>
          <a:p>
            <a:pPr lvl="1"/>
            <a:r>
              <a:rPr lang="id-ID" dirty="0" smtClean="0"/>
              <a:t>Bagaimana mekanisme cedera / loss dapat timbul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54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(Physical Hazard)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1072102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982"/>
                <a:gridCol w="2824480"/>
                <a:gridCol w="5750560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Jenis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Bahaya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Risiko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Konsekuensi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Noise (</a:t>
                      </a:r>
                      <a:r>
                        <a:rPr lang="en-US" sz="2200" dirty="0" err="1" smtClean="0"/>
                        <a:t>Bising</a:t>
                      </a:r>
                      <a:r>
                        <a:rPr lang="en-US" sz="2200" dirty="0" smtClean="0"/>
                        <a:t>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Auditory</a:t>
                      </a:r>
                      <a:r>
                        <a:rPr lang="en-US" sz="2200" baseline="0" dirty="0" smtClean="0"/>
                        <a:t>, Non auditory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Occupational Deafness (</a:t>
                      </a:r>
                      <a:r>
                        <a:rPr lang="en-US" sz="2200" dirty="0" err="1" smtClean="0"/>
                        <a:t>Tuli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Vibration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Segmental Whole</a:t>
                      </a:r>
                      <a:r>
                        <a:rPr lang="en-US" sz="2200" baseline="0" dirty="0" smtClean="0"/>
                        <a:t> Body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White</a:t>
                      </a:r>
                      <a:r>
                        <a:rPr lang="en-US" sz="2200" baseline="0" dirty="0" smtClean="0"/>
                        <a:t> Fingers, Musculoskeletal disorder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Heat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Dehydration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Heat cram </a:t>
                      </a:r>
                      <a:r>
                        <a:rPr lang="en-US" sz="2200" dirty="0" err="1" smtClean="0"/>
                        <a:t>s.d</a:t>
                      </a:r>
                      <a:r>
                        <a:rPr lang="en-US" sz="2200" dirty="0" smtClean="0"/>
                        <a:t> Heat stroke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Cold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Vasoconstrition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Frosbite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Lightning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Visual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aculty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Fatigue, </a:t>
                      </a:r>
                      <a:r>
                        <a:rPr lang="en-US" sz="2200" dirty="0" err="1" smtClean="0"/>
                        <a:t>visus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Pressure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Hypo baric,</a:t>
                      </a:r>
                      <a:r>
                        <a:rPr lang="en-US" sz="2200" baseline="0" dirty="0" smtClean="0"/>
                        <a:t> hyper baric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Hypoxia (Oxygen)</a:t>
                      </a:r>
                      <a:r>
                        <a:rPr lang="en-US" sz="2200" baseline="0" dirty="0" smtClean="0"/>
                        <a:t> Gases Exchange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Radiation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Ionizing, Non Ionizing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DNA / RNA,</a:t>
                      </a:r>
                      <a:r>
                        <a:rPr lang="en-US" sz="2200" baseline="0" dirty="0" smtClean="0"/>
                        <a:t> cancer, </a:t>
                      </a:r>
                      <a:r>
                        <a:rPr lang="en-US" sz="2200" baseline="0" dirty="0" err="1" smtClean="0"/>
                        <a:t>Reproductiv</a:t>
                      </a:r>
                      <a:r>
                        <a:rPr lang="en-US" sz="2200" baseline="0" dirty="0" smtClean="0"/>
                        <a:t> system 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120613"/>
            <a:ext cx="11548017" cy="64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(chemical hazard)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1061942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902"/>
                <a:gridCol w="4212272"/>
                <a:gridCol w="41392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Jenis</a:t>
                      </a:r>
                      <a:r>
                        <a:rPr lang="en-US" sz="2300" dirty="0" smtClean="0"/>
                        <a:t> </a:t>
                      </a:r>
                      <a:r>
                        <a:rPr lang="en-US" sz="2300" dirty="0" err="1" smtClean="0"/>
                        <a:t>Bahaya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Risiko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Konsekuensi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Particulates, dust, Fiber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Depositions (inhaled)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Silicosis, </a:t>
                      </a:r>
                      <a:r>
                        <a:rPr lang="en-US" sz="2300" dirty="0" err="1" smtClean="0"/>
                        <a:t>Bysinosis</a:t>
                      </a:r>
                      <a:r>
                        <a:rPr lang="en-US" sz="2300" dirty="0" smtClean="0"/>
                        <a:t>, Cancer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Gases,</a:t>
                      </a:r>
                      <a:r>
                        <a:rPr lang="en-US" sz="2300" baseline="0" dirty="0" smtClean="0"/>
                        <a:t> Vapors Mists, Fumes, Smoke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Irritations</a:t>
                      </a:r>
                      <a:r>
                        <a:rPr lang="en-US" sz="2300" baseline="0" dirty="0" smtClean="0"/>
                        <a:t> (Inhaled)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Asphyziant</a:t>
                      </a:r>
                      <a:r>
                        <a:rPr lang="en-US" sz="2300" dirty="0" smtClean="0"/>
                        <a:t>, Asthma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Liquids,</a:t>
                      </a:r>
                      <a:r>
                        <a:rPr lang="en-US" sz="2300" baseline="0" dirty="0" smtClean="0"/>
                        <a:t> Solvent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Contact ( </a:t>
                      </a:r>
                      <a:r>
                        <a:rPr lang="en-US" sz="2300" dirty="0" err="1" smtClean="0"/>
                        <a:t>Ingetes</a:t>
                      </a:r>
                      <a:r>
                        <a:rPr lang="en-US" sz="2300" dirty="0" smtClean="0"/>
                        <a:t>,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Absorbtion</a:t>
                      </a:r>
                      <a:r>
                        <a:rPr lang="en-US" sz="2300" baseline="0" dirty="0" smtClean="0"/>
                        <a:t>)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Derma</a:t>
                      </a:r>
                      <a:r>
                        <a:rPr lang="en-US" sz="2300" baseline="0" dirty="0" smtClean="0"/>
                        <a:t> (</a:t>
                      </a:r>
                      <a:r>
                        <a:rPr lang="en-US" sz="2300" baseline="0" dirty="0" err="1" smtClean="0"/>
                        <a:t>titis</a:t>
                      </a:r>
                      <a:r>
                        <a:rPr lang="en-US" sz="2300" baseline="0" dirty="0" smtClean="0"/>
                        <a:t>/</a:t>
                      </a:r>
                      <a:r>
                        <a:rPr lang="en-US" sz="2300" baseline="0" dirty="0" err="1" smtClean="0"/>
                        <a:t>toses</a:t>
                      </a:r>
                      <a:r>
                        <a:rPr lang="en-US" sz="2300" baseline="0" dirty="0" smtClean="0"/>
                        <a:t>), Poisoning, cancer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Solid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Contact (Ingested,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absorbtion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Derma</a:t>
                      </a:r>
                      <a:r>
                        <a:rPr lang="en-US" sz="2300" baseline="0" dirty="0" smtClean="0"/>
                        <a:t> (</a:t>
                      </a:r>
                      <a:r>
                        <a:rPr lang="en-US" sz="2300" baseline="0" dirty="0" err="1" smtClean="0"/>
                        <a:t>titis</a:t>
                      </a:r>
                      <a:r>
                        <a:rPr lang="en-US" sz="2300" baseline="0" dirty="0" smtClean="0"/>
                        <a:t>/</a:t>
                      </a:r>
                      <a:r>
                        <a:rPr lang="en-US" sz="2300" baseline="0" dirty="0" err="1" smtClean="0"/>
                        <a:t>toses</a:t>
                      </a:r>
                      <a:r>
                        <a:rPr lang="en-US" sz="2300" baseline="0" dirty="0" smtClean="0"/>
                        <a:t>), Poisoning, cancer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5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9" y="590549"/>
            <a:ext cx="11512215" cy="53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(biological hazard)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1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/>
                <a:gridCol w="3240087"/>
                <a:gridCol w="32400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Jenis</a:t>
                      </a:r>
                      <a:r>
                        <a:rPr lang="en-US" sz="2300" dirty="0" smtClean="0"/>
                        <a:t> </a:t>
                      </a:r>
                      <a:r>
                        <a:rPr lang="en-US" sz="2300" dirty="0" err="1" smtClean="0"/>
                        <a:t>Bahaya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Risiko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Konsekuensi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Bacteria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Infection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Diseases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Fungi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Infection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Diseases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Viruses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Infection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Diseases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Others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Infection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Diseases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1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0519"/>
            <a:ext cx="11522076" cy="65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ergonomic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1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/>
                <a:gridCol w="3240087"/>
                <a:gridCol w="32400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Jenis</a:t>
                      </a:r>
                      <a:r>
                        <a:rPr lang="en-US" sz="2300" dirty="0" smtClean="0"/>
                        <a:t> </a:t>
                      </a:r>
                      <a:r>
                        <a:rPr lang="en-US" sz="2300" dirty="0" err="1" smtClean="0"/>
                        <a:t>Bahaya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Risiko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Konsekuensi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Manual Handling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Muscoloskeletal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 pain, HNP,</a:t>
                      </a:r>
                      <a:r>
                        <a:rPr lang="en-US" sz="2000" baseline="0" dirty="0" smtClean="0"/>
                        <a:t> Neck Stiffness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Repetitive Movement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Muscoloskeletal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Carpal Tunnel Syndrome (CTS), Cumulative Trauma Disorders</a:t>
                      </a:r>
                      <a:r>
                        <a:rPr lang="en-US" sz="2000" baseline="0" dirty="0" smtClean="0"/>
                        <a:t> (CTDs),</a:t>
                      </a:r>
                      <a:r>
                        <a:rPr lang="en-US" sz="2000" dirty="0" smtClean="0"/>
                        <a:t> Repetitive Strain Injuries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Tools, Equipment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Muscoloskeletal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Repetitive Strain Injuries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Overload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Physical </a:t>
                      </a:r>
                      <a:r>
                        <a:rPr lang="en-US" sz="2000" dirty="0" err="1" smtClean="0"/>
                        <a:t>Stressq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Fatigue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Work Station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Muscoloskeletal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Muscoloskeletal</a:t>
                      </a:r>
                      <a:r>
                        <a:rPr lang="en-US" sz="2000" baseline="0" dirty="0" smtClean="0"/>
                        <a:t> Disorders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2" name="Picture 6" descr="Image result for Pekerja Mengangk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0"/>
            <a:ext cx="10294182" cy="681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Risiko ???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7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Psikososial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1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/>
                <a:gridCol w="3240087"/>
                <a:gridCol w="32400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Jenis</a:t>
                      </a:r>
                      <a:r>
                        <a:rPr lang="en-US" sz="2300" dirty="0" smtClean="0"/>
                        <a:t> </a:t>
                      </a:r>
                      <a:r>
                        <a:rPr lang="en-US" sz="2300" dirty="0" err="1" smtClean="0"/>
                        <a:t>Bahaya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Risiko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Konsekuensi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r>
                        <a:rPr lang="en-US" baseline="0" dirty="0" smtClean="0"/>
                        <a:t> 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Performance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Fatigue, Work, Performance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Shiftwork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Fatigue, Personality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Personality,</a:t>
                      </a:r>
                      <a:r>
                        <a:rPr lang="en-US" baseline="0" dirty="0" smtClean="0"/>
                        <a:t> Work Performance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Accident prone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6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103441"/>
            <a:ext cx="10038080" cy="64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Identifikasi Bahaya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/>
              <a:t>Tehnik Identifikasi Bahaya</a:t>
            </a:r>
          </a:p>
          <a:p>
            <a:r>
              <a:rPr lang="id-ID" dirty="0" smtClean="0"/>
              <a:t>Observasi</a:t>
            </a:r>
          </a:p>
          <a:p>
            <a:r>
              <a:rPr lang="id-ID" dirty="0" smtClean="0"/>
              <a:t>Inspeksi</a:t>
            </a:r>
          </a:p>
          <a:p>
            <a:r>
              <a:rPr lang="id-ID" dirty="0" smtClean="0"/>
              <a:t>Pemantauan</a:t>
            </a:r>
          </a:p>
          <a:p>
            <a:r>
              <a:rPr lang="id-ID" dirty="0" smtClean="0"/>
              <a:t>Audit</a:t>
            </a:r>
          </a:p>
          <a:p>
            <a:r>
              <a:rPr lang="id-ID" dirty="0" smtClean="0"/>
              <a:t>Kuesioner</a:t>
            </a:r>
          </a:p>
          <a:p>
            <a:r>
              <a:rPr lang="id-ID" dirty="0" smtClean="0"/>
              <a:t>Data data statistik</a:t>
            </a:r>
          </a:p>
          <a:p>
            <a:r>
              <a:rPr lang="id-ID" dirty="0" smtClean="0"/>
              <a:t>Konsultasi dengan pekerja</a:t>
            </a:r>
          </a:p>
          <a:p>
            <a:r>
              <a:rPr lang="id-ID" dirty="0" smtClean="0"/>
              <a:t>dll</a:t>
            </a:r>
            <a:endParaRPr lang="id-ID" dirty="0"/>
          </a:p>
        </p:txBody>
      </p:sp>
      <p:sp>
        <p:nvSpPr>
          <p:cNvPr id="34818" name="AutoShape 2" descr="data:image/png;base64,iVBORw0KGgoAAAANSUhEUgAAAKYAAAFiCAIAAADz5DQ2AAAgAElEQVR4nOy9d3MjSZbguR/mzPb27Ozsbu7sbHdn5nZtenp3eu56drZne1p3dXfpysqqrKyUZFJLqIgAQK21JkGCIEECFKAmQACEDAUtSehQ0MLvD2ZmZ8nprKnsTGbVs2c0MAwI84hf+PPn7z33+Dfge/mOyb952Q34Xv7c8uoir1Qq5XK5UChms9l0Os0wDM0wDMteKf3ZfxmGSaVSFJViaJphGIqiaJqmqNTVB5ph2CfyJb/9/EHmWWU5LpPJ5PP5YqlUqVRe9l35FuSVRp7L5VKpVDAUJB2k1WYzWS1mq9VssZotVpPFYrJYzFarxWaz2mwmk0l7erq/t7en0exqNFvb27u7u0dHh1qd1mA0mMxmu92OYZjdbrdYrSazxWS2WKxWq81ms9utNpvZ+viEFpvVarPa7Dab3Xb1AcUxt8cTiURYjisUi68B9VcaeaFQYFkuHo+HwiGv3+fxer0+n9fr83p9Hq/38b8+n8/nc7vdGI7v7OwODgyJYWl/z+DUxMzh4RFOEG63y+Px+Pz+QCDg9/u8Xq/H4/V4Hv/c5/dfneTJCR8fvDru8/v9gcDl5SVFUdlstvRadPRXF/k3EIIguzu7W+obRvv756enTefniWSyWCy+7Ha9WvJaIfd5vf09UmFL9fJc38ri8M72utVmpWnmZbfr1ZLXBHmpVGTplNl40tfZDrXenp8Uyha6tlRLFvN5Mpm8/sb425TXBHk+lw57sf3NmQFJnVRwf3SgfWZcsrUxazEchkO+dCbzGozB35a8LsgzdNhxdroxPNPXOCBpGB8QTw93LI7Birnuc/1eNB4tlEovu42virwmyIs5LhHEbMfLyhlocbhNOd+1Od8pH2uZHWg8P9tl02ypXH7ZbXxV5DVBXikV6cSlXb+jmIYXB+t2liCNDJIP1y4Ot9rPj3K53PeG/am8LsjLpXg0pD/anO5vH5ZUKaahrcVOxbhgaVh0ur8ZDoVyufzLbuOrItceeaVSKRTyHJMM+wmLbndbMXOwtexE9X6nFT8/1ijl+9tbdhtKUfTLbumrItceealcSiRjLtJ6frpzuqfUnx6SDmeC4lJ0OhS6PD01rCu3dvdOAqFoqQIAAGUAyt9tG3/tkefyObfbubulmB3tnBiSLi8vrKm2VdsH27v7u5q9daVybGJycmbOhuJMOpti2Fg8laKZXL5QqXxHHbpXGnmlUrnKp5W/4HwVSoDL5dlM/iKa0OvPZDPDPfz7g6I7k711k/31M331ssH69bEW1VS7cqJZMd5k1IzhhtUj9ax6bdGg111GooXCdzQQ+6ojLxQK2Vyu8CROXiqVODoZ8pK28xOT8QCz6wlUZzmVHy0jm323Njrf2Bv89fHYLwxTv7LN/Bab+T0x+3vnwhtexVs+9U1c+cn+2AdLXXdUy5M4hrFc5uVe3cuSVxp5uVxOpzM0zTz1t5lUHNep1ocbh1rfmhDf1CzznbrBpLmT0TWlNJ+m1O/QW79it3+a3v5pduvnOfXPc+qf5bd+Wt7/Z6D9dUX/Vnb/Pfv8x4fL3QbdaTxBvdyre1nySiOvPEWezwMAShUQCZK6Vf5Uww9mav92WfBL82pjhugHwS7gbASWO+DsA6B7E+jeAMe/Afu/BLs/A3s/B0e/Bce/Bcc/A9qfAe1vLzduHCzw9nc2Ly5jL/v6Xo68usjL5XKhWMxkMulMJpfPlyqVYgVc+Oxa2SNZ839QNP3nNcGvjEstcdNAiRADy/2K7t3SwR8K++9kNR9yWzeS629dyn8dWf9davdm/vDjyuEfwPEvwdFvnMvvqKdbdrY3wpfRl32JL0deUeTlcjmTzXIcl81mc/l8NpvNFkrlCkhGfWdyaK7hb2X1f73C/+nhTJPrcJA9FwHDTXDyq9zOLyPKtx0rn1gW7+lnb2kn3jXOvIfJ70R27+SP3wXaNzKa39tkn+wsd2u1p7HvDfsrJZVKJV8oZLPZYrFYKpcLhUKhWAYAcEzKtLe6hNxYaPyblfYfrne+czJbf6GpAcYPgeG36a1fkHO/Phh8a6vv/Y3ed9e7/rDV+4524lZo81ZB+1b+9I2g+qZxDTYcq7z+YDrzHY3HvaLIwZMZ2rMfAAC5XN7ndByuja9K3pit+6uFxh+pkF965W8D/fvg/J3s7u/c87866fmpGvrHddF/X5f8fK//TdvUDXrrBjD8gdp/41z+4Fg14yQJLpP/zgZkXl3kXyrlciWXywe95M6ieLTpp0MPfrje9iPXxE+K278CR78ra37PKt/wTP7TqeRvt6EfHvT/DF96N6m6UT5+H2jfDirf219s29/ZCIYuv8tJlmuG/EoKxYIDt8inJJ01vxh98J+M4h9S038HVv4rWPkvYPnvM7N/dzHxA+/k34WWfs5q3gL6N0vHb/hX39Qv1p1pZC6X+zs7I7+Sa4kcAJDJF+1201hfK+/Wj2arfmDm/yXT9xdg8n8H8/8eLP8AKH8E1P8NbP8UHPy8rP1VeOO3B9N3duXjHpez9B0Ns/5RrityAECSog721L1QLf+Tnw5/9Jem1v8rPfLvgeIHYPsfwO5/B3s/AQc/Ke7+86XqTctazYFy5NygTyS/L328zshL5VIsHjs36pdmxgYFD0frfrna/t+MYz+/UL2ZP3gb6N4B5+9FVW8eTN5UzktMRm0iSeWL3/k+fq2RX0m5AqKxhO7sbHZ2argfkk3wT1aarfL7vs27FzvV+qWqjTl4X7MRCodfdktfFbn2yAEAFQDS2XwknvT4A+fnRtXa7HjXowno5pz4znxPm/F0P0VR3y9geCqvA/JnJXhBHeztyEZaF6U35+CPJyWNxtMDNp3+Yvr1OyuvD/J8oUyx6UDQ77WoghqBe/E93dBvFpE/qBfFuF1L0cnSl6Tdv4vymiBPZ3L+YMjtMMc8B3nHdOG03jvxkyPor+Rt/8/W0DvmvZGQD+UyudL3yF8D5JUKSKRYn4f0WVVx63iZ6MuciwyTHyw0/lBW8+8PBX9p7vsxulzts+0mabbwvcN+rZFXACiVK0w663S5SKMiecoD+nvc/p39kVud7R+L6t+db/s53vP/hgd/6J5+O3iuSFBM/nvk1xp5qQxoLndxEfZgRxe6Tm7n7ZT8n056fzECVQ2NTcpks5qJWsfgTy6HfuCbfTN0Lk9QdO575Ncaeb5QCUdSHlwfNQ5xmg8S8z/Qd/zVEvyHmanJvXO3FScMG3220Td8oz/2yT4KmdfjKep75OBaI09nCz6f361X0PvVOcXfuwf+YlP4N+vjTTrDuSuWcQQCJ9tT2pk7roV3/Kr6kH0rnqRy30/Ory/yEgBJmnah5+6DAVb1Xmb5B7au/1Mh+rFG1uFwOi6YDBHw7Gwv7i+1OTcehY6QML4XSySz3w/m1xd5EYDIZci6P29f/CSr/Gd28a+snX+xJvoH9bQQtZpjTNobCe1oFFtLELbRFDjqCGB7F5FIJvf9kuNri7wEwEXQdbIMnXT/OL36X/PyvwxO/Me9jh/PSj9dX1shgzF/PHlwvK2cFR7NPDiXt5NG1cXlZTb/vWW/tsgrAETCnv1FkVr0X2LTf11R/nVe9SN88p/G+b/p7OKtHWh1hFe9p5aN85c6Plrrrzo/UESj0cL32fLrixwAEIuEtxa7l3n/4B/6D0Dxf4Ptv2HkP9YO/nRcfEPSAUE9g1AH0i+pn5I+lI/wTac7iUTiZTf5lZBrjJyiKe2hSjlwVw//VWb4fwEL/xtY+o/Z+R/aev9xtOHXj279/s6td/iNd0Y7W5Yne/bUa1arJRqN5nK5l93wlyzXGHmxVIqnKOvx+rb0N/r6f8t0/Tsw9O/A4L/NdP0fduTvllp/CVe/2V57S8yr7RA0dcLtIwO96o0Nh8ORSX9f+3adJRGL6DYn14W/Pq77i6jofwZd/xPo+1+Tff/pVPLTyba34cZP2hru19z76MO3fl11+8OxgV7NztaZTkcQBMtyL7vtL0euPfJCqXIZuTw/XN8avH8g+P8cyN+4kP9sEPydrPF/9Na+yXt0s7HmTv2jO1V3P2prqJ4ZH5YtzoyMDMhki26P+7u5gcy1Rw4AKJZBOs3FL3zmffmi+F7nnX/urfqD8O7btR+9WfXpBxKEt7AwvbG5rlIpVZtrs9Njvd3I1MSwXq9NJBOF7161zOuA/Kn4LiJ9I4P3qj7l8Zr4rQ0iXstAX9fu7rbX70tRVCQWs2OoUqmYHB8aH+5VyBe02kOXy5FMJguFwstu+59PXhPk5XIln8/bcbRrqPdh08M2qEkItUxPj51qTyLR6JX5LlcqSYrGCFyzuzUx2i+FW4f7JeoNudVsCAZ8DEOXvhvbAb4OyCsVQFM0jqLLi/MtTTUfffjWhzf+cOf2jeHhPrPFxHHs02+WKxUuk3G5ndNTY3c+ea+l/s7iVP/BzvrpkcZoPPP6vBRNv/abAr4OyAEA4VBoTS4TNNfW3fnw/d//7Gc/+fvfvfHLnp4Ou82ay35mSlYslbx+/+zczP07H9Xev6mYHz7RrB0dbC0uzY1PjKytK7xeb/m1XqL4miD3eT2jQ7019z9uqbnz8O6NGzfeun331tjYMGq3ZtKfmYzlcnl/MLS3vz85PjzQBc2OdB/tKEznWuWmgsdvEghaNzbWPB5PMpnMZDKvpUf/OiAvFgp2m6W3W1pf91AiFvQPdA0M9/UP9S0uzhrOtMlE/Nkvl8vlXC6XSCZdDuJgV7UyP7G+PHu4t20yGZRK+cT48Pzc1LJsXqlUmMwmmnkNFzRdb+SVSoWmKJvFPD83xeM1IxKRUrWuM+g0B7tTM+ODAz3rimW/3/elvy2XiuGg/+RgV7GysLG+ajYZvV6Xy0laLMZV+fzgoHR2fsJmtzEMV369kjHXG3mxVHK7HAsz4/y2eqGwZXF5wYZjFtQ2MzfV1FQrErRurMvD4eBX/TyfywYDvpOjA/ny4v7ebjQauTrudNrX1uZmpod2d1Qej/dqc6LXRq4x8nyhkEgkdCdHfR1CYUvN/Nz4sU5rtKMLcvmn927/4fe/6u/tcDmIr8+jFAsFt9OxqVxVrq3gOJrN5wAAmQzn9ZDaY82+RmW3mhjmtdr/9Rojv4xcbqs3EWFr3cNbUrj14HAHdTn2dWd9I8NVVfeq73+iUspZ5l/eA4ilaZvZuKfZ0p4eeX2eq0ekWCjEoxdO0o7azt1ukqJSL/6C/kxyLZGXy2WaZY6O9tua699767e1j+5NTo9ZcNTh923u7PT19/RI4fnJYbvFkM38y7mTUrFIp1JOB240aAnc/nQeX6mU0xzj87rODdrT00ObzXJxEU6n0y/44l64XEvkmUzGbDENDvTc+vC9qgd3p2ZnraQzxnCkxytbWYIEbb1SaEu5EvC6SqU/KYReqVRSyaTX7fK4nfF47OngXalUaCppNZ/PTo8jkGB8fMRms2az2Rd5cS9criVylmVPTo/EiPD9996RSKWYw311nHA4pyZH25trBnrEp8eaRDzyp58zn8uHQ0H92alatXF0fBgMhq729S0Vi/FY9Ex3Oj83PTE+sqXacDsdnwvvXC+5bsgrlWKx6Pd51teWIVF7Q0PD+OQ06XKXKxWGS58bDZOj/cL2+sWFSZJEM5nnMMKlUikWjRwd7o8OD4yPDZ2ensQT8dKT6VmlUmEYhiSJk8N93cmB10WkEjGOY4rF65ePuWbIy+VSLBbR7KhgUUt7a61cLovGYrl8Pp/PYahNqViaHu3tgNv3dtWJROK50uFXu0KHgoGT4wPlmlyzoyYJLP3ZyF0+n7+8CNvMhtPD3ZP9bZvFGLm8uHbUrxnyXD6HobYV2dzoUPe6Yino914dZznWYjYolmdnx3onhrr1ulOaZr5BtLRUKiXisdPjA9n8tGZHlUp+vkKyXCknEjGXAzcZtOZznYPEY9FILn+d6umuE/JSqXRxGVZtrs9Mjx0d7iYTsXL5cbqTZRnUblatL8umR9Try5jdStFM6RtlR/L5vMmonx4fks1Pe1zOQqFQAV9ynjTHhgI+u81sNZ+73S6WZcvXJAV3bZBXKhWaps/OTnu7xRIx7+hQ86w3TqWSZ9oj+eKsUr5oNp5FI5f5f0XVg8/rVm+syuanDvc1Pp/3S4M5lUqFSiVRu2V/d2tnS2UyGSOXl8XiNci4Xw/kxVI5k81cXoS2t9b5bbUtzdU7O5vPvoohcnlxdLC7Kpvf21G7HATLsl9/wq8XlqFIzKJeX16cGddsq8LhYOnLwuz5Qj4ei9os5/KlmamR3v2dzVTqGkRsrgHyCgBcOuPxug/3t8aHu/ltNb3diN6gfYq8UMi7nOS6QjY7OaLZVQeD/n/l1LlcKibjEd2RZn58cHVhikCtudxXnpBl6NPD7clB6dLsCI7Z0698yvUaIC9XQCwW39/fQYTN1fdvInDr/v7uZSTy1CEvFHI2s3Gor1OKCHZ31CmK+teXrqY5jrBbtteXd5TLmPWcppKVrxyqK9FI2HKuPdBsnh7vkziaSqVe5SKLVx15qVSmadrpIDaV8m6poLtDtLO9mUgkni1XYqmE/vRgYqR/cnzEbDr/VrZ4KxaLscsLzGI06Q5Iu/Ey5P362G2hkI9ELlC75eTkQHumdXt9+Vd1XH+lkZfLZY5jPW7n0cGOUrGo3pRbLOfJJxOncrnMsmw0cuFx4lbTmV53gqK25BemVd9YioViLHJpN50d7W4caVR2m+ni8pKmGYblWDbNchmOy3LpXDqTy2TzuVwxk8n5/L6NDcXgUK9seYEgCIqiGYbjuCyXzrJc5uqHDMOmKCqRTMQT8WQyRdNMOp3J5vK5fOFKn3wu5vLFbK6YzRWyuUI2V8zlitlcIZPJZbK5bC6fzxe+mS15pZHn8rmLy7BOdzQ7PTw+0ru9vRkKXxSf7OTFMPSp9mR9TX56chAO+jiWyecL3+5qBI7lDKdHY/2dHaL2ydEh1eam9vTYaNCd63Um45nNYrLbzKjN4iBRr4f0uUmz4WRhqh/hPeiG6xRL49rDLZPh1G41oXazxWYwnh+bjKfn+pM9jVKxNru0PK3cUJyeHBKYze/3hEK+YMgf8HsCPncg4A0G/YFAwOf3e7wer8/nDwT8/oDP5/G4nU4HQRC43+dnmG/ipb7SyPOFPO7A5pdmWtsa+Lx25YY6Sf0xhhoIhmRLiwP9vZrdncQzrnK+BDK5EpspsOk8lymx6UIilb6MJoLhy0AoHLy4CIYvfMGAx+txuUi3i/C6yYDPGQ56Ihfe6KUvcumPXPouL7yJeCgW8Z9rdyb6IQnvkaC1aqCLr5T1H28Pnu1263elRk23UdNr2h+wnwwTZ2Mu4zhxOnC2yd+dr9qdr9au8853pdbDXkw7hJ4NWU77zCe9mHbEuj+4LWsf77vTg9yZHuIfbk267KqwSxMgd/zEdgDfDuDbAWLHh2+57JsO+7rDvu5CNzy4yo1t+ghVkNzCjMqjnZWTw71wMPQN7uorh7xYqhSLpStlGObMoO8b7Hvw8G5dzcPF2SkHbk3GgtFLn89LHB/uzIwPjfR3bSqWUJsh6HeEgq5QwOnxYA7SQuDnDtzgIc/dpB63HZsN20bdhkG3fq5XGs/W9ady7cGCdn/mbH/KdDyL6hYdRpnHsuKxrbpsK07rstMqCxBrF85Nn31Vtz2yPAl3imq6hI9WJvmnm0LrfjNx+Mh5WO05qg1omy4NrXFzG2VrZdA2FuOlcWEahzkcZnERjfIplJfCeAm0PUUI8u4ODhPju482Jj6Y6b6hnG4kDWPZ+Ho5pcwEl9L+hWxwKRdczgaXOP885Z1JeaZS3hnGP8cG5pnAbPZyqZxYC1mnjzZHdlUrHpfrG9zhl4a8AkCxXC4US6VSuVIBFQBKpXImk6GoeCpxEY/6A36nzWpRqdSDg32i9kdw28cLww3bS8JdObS5yJdPt8+NtE4Pts8Ni1anYfUSsruCaOTQgQLeX0cO1pGTDUivFlh2+PY9PnbARw/5+LHQoRW5dLBTK3KcCt06oU8Phc+RmEWStHVSaAeDddC4lMLFKQyhcIQlJRl3V8Y7FsFmteqRyV6RtL1lUCxYGkc0Cvh8l08eNYd0zQkzL4PBRZek7BGX3XDRBRWcSN4pKbgkBbek6BIXXZKiS5J3iYteCbjsBn6p77R2e/bD2Z4PlLP1LusYyKsB2AWsElAKwFzpGqDXAa0E1CagVIBWAVoFGDXI7oDCbsIxazicPj5QBQL+b3Dnvx3kZQCKZZArgHS2xHA5islQTJpmMwyXpeh0IklFLi9DQX/A7/J6cK8H9fnwgB/1uU49uDrg2PYTO0GHJuLWRDzqmG+NCip92PLO+tBANyyBhANdgoXRpr2VGtdpe/ic7ztrtWvqzpSPTtcb9GoIPex2abv9enHIILowCCLngohJEDULYhZ+0saj0XYW43EEP00KMw4o64RyTjjnFOWcUN4FFT3islcKAh0g0AmCnSDYAYISEEBAAAEBMQiIQUgKooP50CR5Nrg6JRS31/MbWzrF0vnpQbVceqSos6nv+0/rkhYeS0BpB5ImRRwhZAkhQwgZQsQQIo6AOALmcJjBEM4hKfs7826x67h+c+bWaMeNxbEam2GgyK2BogqkVkF8BSQVILUGqDWQWgNJBUisg4QSJNZBYh0klYDdBNxG0r1gM6yYzk8uo8+RHX4+5IViMZlM+P2eUNDH0Ml8Lp3N0AwVScb9yZg3HnVHL52REBH224Nei89p9DrO3KTW49D6XHqvQ+fGj0jzFmZYs+kWTcdT58fjVt0UbpzEtFLbfoNb1+44bned8MNGYQqDOBdEOSDzXsuw9Pajux/UV9+ZHGjR74iSuLgSlhb9cApt9etq3Uc1fl1LzC5Ju/sK/r6Sr6vs6yh7JRWfuOJFyl646IEKHjjvRnIuJOdCsk4k40DSJJwm4QwJZUgoTUJpEuIIiCMg9jMqYgkRi0MMBrEElPWIM76OS0xq2IXmhlsk/EYBT9DT3TE/BWtW6m3bD3wnjy7OGyOWtgQqYEghQwpogk89VgF9pbgwhUE0KSl4uzJOieO4eXP2zmjnxwujddazoQKzBvIbILkCYgoQ2yhHNkoRRSm6Uo7JyrGlSkwGYisgvgISckArAK2IOxcwk9JuO4/Gv8n05E9CTjPM6ene5JhkcUZiNyqjgTM/sYPqZ873uyyHYssBZNkXoYcQcYw4TyXOU4lbJ3FqEZcOdusQn0ESOO8ImzsvrV0Ra8elFYnY4TiGpEhxChdmPUjRKy14OwoeKQh2gEh30SchDhsWhz8VNH3S1lg70A0dqvou0MGCvyvvg6OWFvdxDa6pch/VR008loTzbkneLcm5xFmnOOt48teBZBxwxgGnHXCahDkS5sgvQ4uLmK9WGhMxuJAh+KyDn/F2Jp3DJk3PdF9L06O7tVV3BzsbtJtQ0ABfGNsDuka/runC1E7hIo6EGEJE48IrZR6riMJFjAMp+jqyTrHzuEk1d2ei69byeINdP1JklKCwCVJyEFkrhtYZ53KSnGN9s8XLxUpsqRKVgegKiK2CuAJQSpDaiBNL+PkmajfFXhxyimYOD9TDvfXzI/eIMykVnI7hA4EzYcQk5AiExUUsxudwfoYQZElhjhTlHVDeAReccMEFFT1Q0QsXfUgpICkHpeWgtBKSgnAHCHeUApKsB846RXmXqOJFQLADBLpCOv7S4O36h+/cvXMHEUGKpRFcP8m4RzMuadTUgu9VmVX30J1qv7Y1aYfSJJy+IoeJaAyiMfgz+rVE/zQV0lg7g7cWveJSYChi7j9cFgxA1VDzg5HO5gOFlDjuch0LHQeNroO64Flzyi7kSJglYBaHPncqChexDrjk68g6xY7D+o2ZW1PdH69ON+PGiSKjBoXtUlzOuOYjlinf2UjgfDjlnChdLoCYDESXQVQOYmsgrgQpFUhsRNBFzLjxYpHn8nnUblIu9x2sNccxCFAD4LKn4pGW3R0lt7TskVZ8kopPDPxwxS8qe6GSW1xydZRcHQWXOOsUcU4+Q/Joks+QQoYUMSTEEDD9WEUMzs86BMAnLbo7wzrBxsT9pqq333/3nbt3q0cGus80U5fYJOvsi5n4zv0aq/qebfuh57QxZhWwpDhNilkcZnCIefz3c/qvRy5icD6Lt2Wd/JwTpm0S95F4fxmZHxL1S9sHJI1TfTWb09X69UfO/bqLs+a4hUdjIpaAWeKrkHc+Rj59a7L7I/lUE2acKDJbIL9TuJBdWkecxz3EYXfQNMB4xiuRaRCbA5EFEJWBmAIklSC1CWJrIdus3aBEUVPsG2149Cchr1QqJImtrYxsy1qjJhGI94NwR8EFZZxwxolkXZKcV5r3iQsBUT4gKPihvEeaJjsoFEmhIooQ0KTgiX0T0riIxqErpXCEJpC0A847kbyz06+DlJPVTQ/f+u2vfvH7373VUl+nkvUGzBOMazBlhz2HDdbNKou62nFYH7HwKAJiSTFHiFlMzGDIlyn8rVCncSFN8DiiLUO25xxw0t5l3+tZGodb6mtu3fjgzke/l7a+szNzx33QGDW2Xupb4mYeg0MciXyOOoWLGBIueDuyTrH7pGlr/tPxzg8XR2qtupECrQI5dSE8H7MP+fS9PkNfDB/KBkdBdBRERivhcXA5A2IykFIAar0SlQcs09azNdRuiiWSLwo5AIAgCdnS6Ppcs1/XDnySogvmcBGLIzQuiaOw38jDjxrOd2qMW7WWvTZ0X3Subtcq6k3qBq+uLWmHOAJJE8iVT3SlLA4zhJgjpTlXB2WH0d1m+Vi1VPjwYdWdt999/87tjyYHeI6z4bRniCaggLbRrnpk2awhD5rC5zyagFgHxBIQgyMs9pQ6zGDwH3l/a8hFDC5ksXYObyu4kYy7z60fWJsXtzbV3vjg5ofvvSto+HBj4oFjryGkq/Md14TPmikU4kgxS8BfRJ73SDJOse+sVSO7Pyq9Mdlz3zi214sAACAASURBVHjYm6fWQVZZDM9QxGAM7YsTA6x3JB8aKYcHy4Hesr+rHOiuXA6BxCxIrZQul32mKateiWGWRPKbvKn3T0bucCwvTynmWl0nrRUPUnIhWVKSITtpvCNg5J9tPlodvzXWeXOs485cf618pGFxoGq+71P19H1U0xS3QBlSnHWIWRx+FjlLSNIOScElvTTyVTMPJLzb7W0NIrFIIGoe7GnQ7XTQnrGstyNsqMO271s2HhGaxrCBR2Ew54BZxxVOiMVhFof/aNj/CPvbMuwiFhOxqIDDeFknzHl6LtAhw17fzDgs4NXXVT2Amh+sjtahmiaftsZ5eN93UhczCxlMwuJPB52nyKG8R5xxIn59297yw2HxjRHpp2d7nfnUKsiuly9nMt4hzt3LurtpR2fcJo5bRAwqLLj4RW97OYSA2ChILhfCKx7jtOVMieO2ZOpFIne4Pauri4o5EaZpzZNQwQXnnZKsszOFIW5d897Kvem+m/3IrRHJg9nuR0v9D+f67iwMfbI9fw/T1CfMvAwJZ53P2jqIwWEOQ7IEUnIhMQt/d7mhC65qaakTi1unx/nHW0jY3s96+uM2vmPvoXnjjn37kV/bnLQL0w6Ye9zFn57qW6P7ZbwhDoU5VMRgQpoQUg4x6xmMO8atRwNLk3xh08O26tvTvTWWfUHA1OY6rXYfPQqdtSUsCINJOELM4shV8yhcyJCiglecccG+s9Zd2f0h5MaI9M5j5DkliM2XL8ZKoZ6MC4qcNxK7D7Cte0FdbZZsK/v4ICQF8UmQVORDcpd+2nymRHFL4htVZPzJyF3e1VXZ0pTwfKOJtgnyTjjvkmQcUhpHQiaecbtuY75KMVWzs9B8vNx6JKtTTt9bHvt4c/YTy1Z15LwtQ8I5F8IREP0MJw6FcjgCPBKaEOu22ge6q2qqbrY3fLw+0xAyd+TcfUmr2H3QaN24b1Xf85zUxqxtLClKO2CWeFGAv0QxiMFhGocpXJTC+SlCkHVL876BJDFo2etcGG7pElSN9dQdKAWkTug+a/WcNHiPGi/1PBpFOFLCEc8gd4iKPknWBbu1TVsLd4aRG5PdD4yHPYXUGsipQGwRhEfKAWnW2R631PpO7/u0D2PW5rxXAkID4HIaJFdAUpkPrbgMk+azdRS3xF8oco8vsKZcXZwSHq/WRs7bs04k75JmSEnGIWEIsVvLO1LUqmYf7sxXn8rrTuS1a1O3p/veXRq5oVc+DBvaM6Q475Y8RU7jQhYXZR1w3iHJ4BL/GbK/Lhjqb2xpvCtpu7O/1JiwwGkUDhy32DdrrZvVjsOaiKWJJnmcQ8SRL7BPf1FpHKIIOEXAKUKUwgU0zucIQZqEMs7OONpn3e9em4PG+pqmhup35C3EsdCvbfUc1AZPG1JWIYeLuSsP5rPIXSeNmzOfDCMfzPRVmY77C7QS5LZBdKkcGC55JXkXP+viZT2CvF9cDPWWL8dBZOnxDC2lzIeWXIZxs24Nxa3x5ItEHr6M7h/tr8q6d2WPfLqWjFNS8HRmSWneJc25JL7T1t25T8fEb/cKfj8qfXd+4OZEz/tDHW8tjX5oUtVETYKsA8m5xBwBXfGmMT5HCst+Sd4tdR/yt2dbZkagsbHe0dF++Wy3ZUdyoeeHThuw7WqLuprYbwidt9EEP+0QsMSV8/9n7OW4iMZF1OOJhojBhTTGZ3F+3g3nPd1RdEC33T3c08Rr/nS464Fus81z0uY9rAkc10aNrZRNxOIwR8BPkZf8kqwLcR7XK6c+HoTen+mrNp0MFpgNkN8B8WUQnKj4e0seackrLQf6wMUYiMxWYkvl+Go5uQGoTUApixcyt3HCfLaGYpb4C/XYU0zahqFbG5PK2Wr8oJ5ziMu+rpxDknMgWQcSNfHN6jrF2KcTnTenej5ZGXson6ham3p4tFrnPuJRNiRDijMkzOIQjQkZXMARgpwbqoQ7KbLzRM4fghoRnmCgv2d+dkCj7EMPpJ5jHqGpMasfoPs1AWN7EoM4Ek6T0NNg1p9VMRGDiVgMYjGYwaGrqFzBDZW8UoroPtdIBjrrHj34sL3hY8VkjV3T4j9tDGrrgyf1EUMbjcEcKWYIiCJErAMq+aVZF+I8rlNOfTQEfzDTV2M+GS7QmyC/A2IrIDQNAqMV/1DZPwqCc+BiBURWyzF5MS4vJVcBtQ5oZSki95lnrAYlillfLPJsvhQMX+xtyxaG7p1vVnEkAoJdOaeYxUUcIWIJJGkX+3Qim4ZvVPPPt0SmHdi2B7m1cMwkZlEJh4s5An7SRQRFD1LwdMQxsV7VNiKubn14T9BYPzUsUMuF+i0ets8j99vQ3Xp0r9Z31pxARSyBcATCfXba82dTFrvSK+QwjUMMDuWcUN6JpFAxegAvjbUhvBpha/Vkf93BWjN51OI7qXcfPPKfNMQsAhpHrkJPrAMu+qRZF+w6qVPN3hpGPpjufWQ6GiqkVCC3BWKySni6EpqshKYr4UVwoQCXykpEUY4tl+KycnIFUApAK8ux1YBtDjOrSQeWpL7Jwvc/FXkFAIrmjjXKya47x7K7DA6BcFfOLaYxEYOLOBLKOGCOhJOoKHQucOsELh3kM8KXFjhph1gU5jCExSGG4DNEe9ohLPu7aKxLu9bczbtx6+1ffPr+b/qQe/pd+MLWcWkSeI6b0e0GdLfeo22JWfksiaQJhMVgBvuzjuJfrxwhSBMClhBfWHrMewMbCwOTg10TQyLFXOuZqoHYr3EdVHuPasO6loRZyGAIi4tZUpz3SjJOyKNt2F64PQS/P975wLDXn09sgqwKJJZAZBZEZ0FkAVwug8tVEFkFMTmIy0BcBhLyp6GYoHUWM6sdLjxFf5OtbJ4jeZovlM7PjmYGGrbn7sUsfBDuynseI2dwEUcKsw5+1slncF7cxo/ZRAkUojAhjfFZTMBiIgbjswQv74Fz3s4EKtWtN3e1f/jx2z9/+9f/2F7z292VmpSjE4S6aRvPvV9rUz8i9xsuTHwKhzgS4fCnyF8d6jwGb087RYyzN4JO2Q4X1ufHxgcki6O8U2Wb87g1oGvxn9R7D2svdS20FeYwKUdI8h5Jxgn59c0a2d0h5P1hyR3dbncusQ5ymyAhA/EFkFwCieVKVFaJLFZiiyC1Apg1QK2D1DpIrYGUonQh85umUJOKdGIp+kX2cgBAuQJw1LwyK1XNVYeMbSDcWfCIn7kFQhYXcAQ/TQjTBJQhkDSBpAkRiwsZTMhiQhbnZxyCsr+TJrv1qtY+0c1PPvjtzXd+0173jnr+wYVFUPRJsyQUPG3AtqvR3RqvtjluF9IkzBAwiyPstxdD/RMUeubvV6mAwXmck8+6xCnHiFs/tyUbHe+TLo5K9Nv9IfNQ3N4dNvA8R7WB4/qEkc/YxBwhLXikGScUNLbsrzwYQt4fgD853e7MJddBXl1JyMuxZZCQg9QqoOSAXqqkFgoxWSYszwTl+Ut5OSkH1GoxLPMap636DZywJ15oKOZKSNy+utCvXmgIGXkg1FFwI0/zjzQuonCIxmEWR9KYOIOJ05iYxcU0jtAYwuJIzoHkneI0IXUcihYGHzVUfXDrw3db6z9Zm60PmYQlD5LFBJe6JmK3xr77yHnScGFppwgR44CYPwZWkT8L8j/aEvpxwPWrVMiSfNYhZJ29YevUycb44lj/8tSIbnfeZ16+RCeDJqnrpMl1VBfStSTMIpaQFL3SrAsOm9sOV6uG4Pf7RB8fqyW5hBLkNaXYejqwnA7IipdyQCtATpFPLvnQCfP+gO1w4AIdz0YXQVpRjq16zmfNug0Us8ZfaMD1SggClS8NbSw0Bgw8EJTmPcjTqAiNiygCThEIjSEsirAozKIwjSEpQpzCxSwhKbg7M7jUdyTcmWsaFNdCvIZOuHl1Vug6k+a9nSUHFNM2kdvVtq1HxFFDyNyeJISMQ8SQVzcdZnCExb8d9+1xvhyH2Md04avcF4sLWVzA4AIa5VH2dsrWRtnbaYzP4qIvZsaePBZ8huBzzo4UMeLUThwrRzeXxtUrU3vrEyfqAd0WbNhusmlqPScNl+dtNCbKeyRZlzhiFWiVj4aR93r4N442kHxCCYoH+Yv1oGXatt9v0vRihhGfa96BzqjXOuaGWlQLQvf5UCa6CLLrgFoLWOasZxt21BJLvMh5+ZU4nMSqfEwla/PpeZXAF5FDFAFTzwTSaRxKERBFQCyJ5N2dSYv4dLlhCLorbH7Y18FfX+hEj/tSeH/a0RE3trl3a1DVQ3KvLmhoTWIi1gExpIghrpA/TY9+68hF9NNujfFZrJ1B22hbS8rSlDI30tZmBm1nceGXIX9q3gUsKWYdfTQ+GjSO6rf6V6elI93Cke72+dG2XXmLRdPkOW0IGRpjljaOhDMuSQKFjOqaMfG73e3v7SuE+ZgClPYLF2vk6fjmgnhyoH12SqrZnT86Wl2aH57oF2zJxAH7eD4uA5l1QK9H0Hm7QWlHX2RVzFNxuV1q1cLuGuzT80s+ScGNcJ+pLYHoPyayHn+gcYglRGkHlHdLL40i5WRV86N3P7n5Dq/p/toM363tpvHeqBl2H9aj6gfETlVI25yy8VkC4hwvyoazV+VpuJDGBBTKp1A+hfIoeztta2NsraytlbG10NYWxtrC2lo5tJ3FBF9XP4NBDAZzhKTg7sm5+oLGzn25YEjaiLTVD3S0bclF+IkgaGgOn9WFzhoTNgHrlFA4bNupm5K+1936rmaFl40sg9JOKbbuNs6qVwaGBztGJ8Z39o/OLbb9vb0N+ZReMxJ1zBRjS4BbA4wyTi7YDQqL9Swai71w5G6PR7W5tCWHPVp+0SsuuBGOFH0m4o1dJbWeKsTiUIaAcyScJZCAXqharBcJ7t67f6u57u7sQJ1J1RbQ8jwnLeReDaGpCpw2pKz8NH5VtPRCeDO4kCEEDMGj8XYaa6XQlhTakkJbKHsrbWtnbHzWzmftgivlUAGHChnsS4M/V1k7MYNJaBRhcCjnhAseJO1CnDrh8liTuKWmU1CvXGondaKYXRA1NvuOGy8MbRQO0QSM7TXMdn7Q1fretqwtfSEDlZ1Scs1pnFSt9E6M988vy4/1Noz0arVnGvWS9WQy6Z4txZYAuwa4jaRzyW5YNVu0l5EXVu74LPKNddmmDHYcteVdcN4Nfx755+pSMIjF4ZxLknNKkhbIttu+OtPU0dHQ1FwnbK+d7a85Xa3BdmuI/Rr3UV3wrClh5XMElCZfaMhFyBB8hmij8TYab6Gwx0pj7QwqYFDoygu5Ug6F2a8MBjzmzWASBhMzOMTiAs7By/tFKRI+2+RPdTX0iB4tTjSYD6A41pmwQoGT5oCuKW7jpwiIOGye6/6wq/W9raU27kIGgKaQVKC6gY1liXx59PD00On1+wOhc6P+YHvJejKecE4XowuAWwMZNe1ZsRsVJvPpxZ8BudcX2Favq1c68IPWrEOUd0Fp8tnuCH2mKAWDaRRmCSTv68h4Ovx6aHu+qUtYVfvoXvXDuxL+w7WpWvN2HXlY6zisDZw1J2wClnhccvoikYsYXHDldjEE7xkVPHlkP2+ovuIk0GeKcHARg/NZsj3n5qcdkO8M2pfzp/qbx/taNHJp0DiQsHaEz5qDuvpLc2sSEzmPWxd6P+pqeUe10MKEFkFlp5CUE8aBfVXP0YHc6XUwmSzHpd0uh/F0066dihATuYs5wClBbpvxyu0GxbnpJHx58cKRB0ORo8M9jbLPvtfM4ry8G85cZcEfB2QgFoNZDGYwhMbENCZhMDFLwGmPKElC+Il4fVosbm+rqapurLk9JL2tkT0gDmr9Z43Bs5aYRcgQCEfCX191+m0q8Tn9l54zDPq8frbOjsaFLCHIkqIcCVOYBDtGlqd4fUjb/CBs2eqKGMUxc9OF4VHIUJ+wCzxanqz/VmfLW+vTDQnPLChsFim5Hx87Oxw9PlRYUVvwIhG6iFus9sM9pfFoOoRNZS4WQHoDFHYYn9yqX9HrD0IX4ReOPBJNnp1pD7aGzZqmJNqac8NZl5gj4CfIH4ejGQyhMSmNdaZJadoBpfBWn6HVuC1dmxnqlXQL25o6hHdlo7d163ddRzWR89akTchgYpYQs8SVt/+ieX+xMPLZuJ7ws/rk+48LrZ7q5x8RGhexuCjvEBdJCY0h2DF/Zaq1F24fkQr3ZYhfB1NYe9xSG9bXJGx8v04gH/6ko+UPy6OPwugESG+UOEXYPX283T873jk+NiZfVW/tHskVG4sLk5rNUbdlhruQgdwmKG8zgWWrbvHsdDcY+sodib815LF4ymg0HOyMGncbYvaWrAvKO8VpAr6aj9G46EnxNsRgYhaX5FySnAuKWdtse207S5KZod4OESThVY93f7onu4drHoXPmimbgMURjhAz+LdZpvhtPh+fqar7ynJKGheyBFR0SooOScLMM203yCcbhzv5g1LR6oTIsodEUThua7k01qXsvKBeoBj7pLP1D/P9D12GsRKjKmY3Q+7pzSWBoOFW1Z2PIQF/anJ0enJ0drx3RzHgOJ9mw8sgrwJghwsv288W9Sc7oT8H8ljSYDjbU4/qd5oi1raME845kTQBMZiIIqAUASUJUYqAaBxiMCFHCAoeKOcWh0ziEyWyOCoZ6hT3wG3jXY/U01X2rboLXUvKIuBwmCMRlnhao/hy0mVfaxJgBofZx7GgrxnjhQwB5R1wwYHQNj5+0KxaaBrqaOQ1Vgua7o11P9xfrSePmy7PW1hcENS3bU7f7hO+O9tXbTsazsRVhYw67JreWWnvhz7p4N+dHxMeqMZOVBOnGyPo0XgEn89dLIPsJgA73KUcNS6dn2nC4eA3WFv9vMhTBv3Z7uaYTtV6YeZlnOKcE0kTIgYTUgSUJKE4CSdxMY0jLC7gyDbOyY/ZJdhxr1rWO9Ij7oHbxroaVLONFlVT6LiVNgk4DOYIhCVghoC/YGBfHYWeqav8F+rk04QwS4qyJBy1wuZd4fJYo7j9fmP1rabqm/3w7d2lR35dK0fyw8bG7fnbQ+Kbk93VWnVPPLBa4DZToQVC12fc6bAeDQbtc7RvlXavpshlzr1cDC9XIjLAroHSFhtdtRrmTg7WfD7XN9hV4PmQJ5K0xWzaU00er7UG9LyMU1Jwi7MOIYMLKEKUIqAkDlOYlEOlORLiHLwLK896AO8pepcme3vF/E7Bw9mBB9r1et9JS9zA42xQGhdzuOTzNvNVok6jQgoVUqiIQa86OsJ+7QDE4kIWF2YcMOeQxmxS8lh8vC5eGhd1ChulvCrZSA2x38oR7VFTvWbx9gD84QByd2dFFHRMl7i1ErOWDspY71ImuFyMrIDkKkisV2JKEFsDsWUQWwT0CshvpOOK89MRxXI/ajMWn/9FX8+HnKI5FLXvqaY1y40ebWvGKS55pVmHiMEEFCGiCJjCEQYVZ1Bx0QWlXUK3UbCzKpoeQvrEQkl77SD0qXLyLrpXFzW1UTYBi8EcLmZx8TM+0RVymMGhq1qUJ77xH3vbZzuZ8MXVyVzFZZM2fuS8NWJsi1sENAozuJgjpWlSypFi5stKNmhcSBEChhRlHUjBLc06u6O2AcNWz1Qfr0dQJx9t92q7Sr6ulL11b+njHtFbnYIPlQutHmy0xK2CnAokN0BcCRIKkJCB5BJIroLkOkgoQEwGYgsgtQyyynxKgRlH5fPic8MRm04/bz9/PuQ0k8EJYlc9rV6qcZ00ZJ1I2deRccA0drUMBaZxhEWhDCYseoSsG8Z08MqsoEPULGyq6eE/XBt5ZNqo8+uakyifJiCGQBj8KeArfWawfHoEg7/Mu36K/EVVw3EkzJFw0sa/MLSEDS1RMz+FQhQupnExhSMUDtFf1sspQpgiBRQuSOPCohMuuiQU3mXbly6OtPYIayZ7Wk+VHQF9p/ekRbP44Yj0jX74PeV8s9s2WmJXQWYTxNZBRAFiKyC2VIktgugyiK6CmBxEV0BUBlKrILuRT66S5yNqeafhbC+WSBRKz8f8eZFncdK5o57ZXKx2HNXmnTDwd6SdCHWVFEdhFkXSuDBD8rIeKIZLz3aRiaFWQWsV0nZvaajOqhZcGkQJC4/ChBSJ0CTypXfty9zjLxr8Z6m/SMOOiZKoMIEKEyhE4UgKgyNmXkjfHDa2JO0ChoA+N6GnCGGKEFK4iMWgLAHnHAjr7HQbOpVLAonoUd2j2/zmOzN91ZqF6p35j5aG35zu/kA53eQ4HynRa4BTgegauFCAqBzEZCAmA9EVEF19rBE5SK6B9GYhueq2jGjWuvSnW+GLi0z++XbAej7k6UzR6wvua5aUCzXEQW3OAQO/NO1CKFzIYkLODqXtUJ6A8i447e7xGPtX5wQi3r3Whg9Huz89XmsMGa8suYjBIZoQ08RXIP9iCAyDr1Kc3ONg35Pp8rMDwYuiDjEkzJAwTcAMiVA4FDa2uI8feU/qYpZ2Bn+8bvmPyHERhUMUJmZQCYchaQLKuKWXqPRI1dYlvXPr9lu3br3dAd3fXGpWL1VNDXwwgLy/OFKDagdKyTWQVoHYGri8Qr4CYsuPl51eaUQOkgrAbRSTcr9t7EDZrT9R+QOBdOb53vbzfMjzRXBxGT05UCima9HduiwJV/zStAu+Qp62i7KoqECKMg5x1Dag3xoY6mxprLkJt7+/MX+fPGqKWvksIeJIiCNgBhcz+Fd5ap+34RwBc4SYI6QsIX4yixMyuIjBEAaTMLj4zzO1YwkRjQtj5tbQWX1Y35iw8q4OPoucxiEah2lMyqAdLCrmCFHWBdEk5NS2bi4+6kbuwryq6RHBrrJrXSbq66oStHw01PXAeNBVTKyC7CaIK0Bk9Qnyq5XGK4/1yqHj1ktJeRCdPFH360/UXp/vxSIvlEAkGj85WF8Zq7Oq6zOkGAQ7Mm4RhQtYDMrgcIaAOJIftfKtu7BiAunkN0Ktn0733zFtN0TM7RQmeLpHw9eVL37GsMMsDnMEwmLilEWSMElSVjGLwyxxNYqLGBz56kfnWyJ9VTqBCRiMT6N8GuXRKI/GBAwuZL4kpXR1CWIG62AwhMEFLNGeJgVpJxKzdFp2etTzvWtTvcq5Hvl050gvj9d4V8z79FAlLsTlILcJEqsgIgeRVRC5Gr/lzxj2VZBQAHa9lFwN49OnW4NnJ2qP18dyz7d76fMhL5VBIknpjlUrYw1WVWP2CrkLSmECFoMKLmnJ18G6YNdZu3qhaRCuE9Xf6xN9urNQEzYIMg7kab7kSZnwV9xiDGZRhEERFhenSSmNSSLnAvdBM77V6NprjRghjhRzTogleCzOZ194WbuQwfgM2k7b2yh7O2PncZgwQ4rSpIjFhTQuuHJdGVzIXl0XLmBxAYtDNH41bAkYjJfGBUUPUvL20uSISzuqW+vZnuUpJ6smu99ruPs/6m7/Zn2Wl75YBwUNoNZATA4iKyCy/Bnej5GvAVZZSq1eEtPa7UH9icrl8dDs873147m3B2K5jFG3KxtrsG01Z0kxCHRknEgKFbKYqOgSl7xdSbz7fA+ZHmqEmu9CDR8t9N21bjUxOFL0StMk8nzICQnn6IxZxY79NuNajXGtmtxvjJqEnEPMOWGW4LM4n8X5L9aDwwQ02k7ZWylbK2XjMXYBiwo5nM9ibQzaSqPtT5DzWZTH2XkcyudwIfvM6hYWE3KYkCMEnAPiPJ0JvNt5LDpdfrAx+rtx8T+03vvb1ns/lY3WB+xzhZQK0BsgtQpiMhCVfYb3M8jLqdWYY8qoGdCfKJ1uF80+30udnht5vlA0GQ4Wx5rOVU0ZQgz8nVmnhCUgjhSmcUH0XGjdFa/NIR1ws7DlwXjnA72yKWYWZp1w3oVw5J/kZ7GYiMUhDocZAklhcMggJPbb0d0276kgboMZAmHIx9s0XMU9XhBsGhNRqJBC+RTaTqFttL2dsQsY7KrTt9D2BspWz6CtLCZicCGNttG2ZtbSnLa2p1ER94XwHI0JWFJU8HXk3B0hfat2+dPlng9GofcG4fcnej6Sjd0/WON5raPZqBzQayCxAuIrIKoAUcVnqCcUgF4HqVXKPW09HDCerjkcBEU/3x6Pz428VK7gmGljuVev5lMYAoJdebck7xHnPHD4vEWzdF/S+sGDTz6ovv9gqJuv2+qI2yVFD5x1Xu2OJfp65DR2tSmPgCX4LMmnCUHCzrs0tQcNgksTTGOSrFOaIZGrEA2LwVdB0Cf96dvlLaQwIYUKKFRAowIaFdJ2EYtBLC6gsZaUrS5lraHs9SzG43CIxQS0vYky19KmetbSyqHQ0wWnz56QJUQFb0fB3RExtupX78t6bo+I7k92184M1vTDH/VDN7YWmoL2sXxsBVAKkFoDsasR/RmNrwJKAVKr6cA8oRvTHyvsdtvz1rk+N/IKAB6Pc2974VSNRG0wCHUWvOJKQFIOSr2G9pn+j9954x//4Uc/+uSDGxuL3VFishjoLvugDPlV5URfRC6k8XaGaGXItv+fvff8avRKFz39z8ysNffemRvP6W7b3W5nu1x2JbtcObhyUeQMyhllgYhCSCiigBIZkSQQApRzJieBUI5IoPlQ7jN9pt3Vfbv7+JQP/NbzQR9Y70b7t96tvd/97PeJu9FRFybmbIm/Pu/pwiQdqIQNFbdh4k5cwk1MuMlxN/nfTPlr3/i4kxh3kuIuYsKNi7vQEQf0yAYK2yExJzrpJqXcpIQDE7WCwqbGiBkYsyETLsJPKHfj4x5C2k9N+9qPbHi3CjQtrOJSS6nocmRzWV3JQ1DVQ15no1Pbk9qTFuMjxfgfftQP/igOFcXwUDE6fLwn8xt4Os2w0WTcPwj9ZW1/j/JisRhY9U9PSebHSdtm3Ml2a26ddLpNOd3u2DZRpExQ1fOHd779DtZYqp1sja8yjjeoxwFC0v0XlMdc+D8ELurERF2omAsdc2ESbmzK3ZL2oFIuaNzaHDE2RA2NUQs47kDG3diYBx9142Ovcxz+bYb313kfM6QloAAAIABJREFUSTcp6cbFXaioAxK2gcN2aMSJjrmJCXdb0kmOWxARQ/2RviZiBsTsqISLkPgp5TE3MeFpTXmpSR85aEfa5+tl7OfIpttPbl+7fe1KfekPAjrMb2DlDoeK8ZFibLh4qCgG//XPeWioGBkqxkZODhVrloGVBYXeoPs5lPv8gdEx8dQwIaBDHm/g8huEk822zCrNu9gpYWJQTXXQ6lJ2e51Dg0kEWtN+StpDSriIf7VyfMSFCzmwB9aWoAVzZMPE7MiYDRyzNMVNDTFjfcxYFzU3RKyNYQcg7ARFXPCYp+UPC78/TAzdhB/nz67/X2rDj0m3MTch5vmTeL2kfh2eH7f/4+7XBxAJCTc25kREHNCIAxZ1oGIuQsxJSTjbEjZCzAg+WqkJ62tiVkjSiU25SSkPOekhJj2ElIeQ8hBTHlLKQ0p5iGkvKRcgnm6T81vkkIuoGQFQkHdLfvj0yb1PMKCHU7KWQ7+4mJwqZpTF9GQxMV6MjxcTr2OimJwsZpTFvLJ4Ol3MTO55pRb9uNVmOQj972Wz/y3K1ze3Z2YnZ8baPYuIwiahuNeeDHS7tZ0yHq4VB8ZCGvtIwHkZdMeMTgfwKS854aYkXKS/KtfFhY+5CGE3OeggbxkJGyvoHT08ZAKHTYCYqTlpAiTNgIS5PmqqPjKVh8xVR9b6qAMSd2F+fG+fCx934eIu3Ov08rgLl3Dh/9X2zOuMPNfrnA7Cv7yeKu4hxj2kPxyQICc85MTrtwN6CSkvMeMlZbykjI+Q8eHSPmzGj8v6CVl/a8bflvW3ZbyEpBMaszclHMCMF5P1kzI+SsZPzvhJGT8x7SOlvKSUl5zytqa8lJSXkPHjTjZIJ5tdKT/LoaJyu8sgDRfqKj9qw92bHUHteQXZo4lcZDwXHs0eDmcOhjOHw5nD4fTBUCqoSBzI44ey6KHscF1sXeZqF4bNVsvewVEuX8geH+eOj/+aKk5/i/JQOG532JfVApsKm1tvLwZZq0Yan4lqbK6urHqFBFdLGFDPfEvCR8hvEFM+Uuyvfiaa8ODjHmLE23rgbNsykjaWMTs6cMjUHLcCUlZQygSIGxrihpqosTJsqoiY6mIWSMLWknAS4m5CzIOPeXAxD/Z1xD3YhAeT8GASbkzC/XoFj0u48AkXIekipVyklIv8L5F2U9Ju8o/3opec8pLTPlLGT8r6ybkA+XiVcrxKya9R8mut+bXWwhqlsE4prLcfb3RkN6iZdWJyFRUPIBIBdMKPj3tJUTcx4iJG3MSwm3TkJAXthD0rYddK2rVQdkyELQNmS4/ZNhI3jd26KUpfR3ld1Tcvnn0KBtzmMkErql6fmec3s/wmplfPdC8znUtMh5Zh1fQaVV0r022acfKMgqgYwHL6sIODLLVG7fF5t3e3NrY3dvZ3U39FAci/RXnuuLAfPNAvjo4L4bY5nE/XPSIiAAFVt+8/fPLsEQ5ZqRTDd4zE3BqlsEFO+kgx119/1gQfdxOiHlLYRQ7ZyCELPmKBx63NCXND3NAQXamL6Gpixpq4uTZmqYtbAEk7KuMkZtyUtPfHN3hm/ORsoDW72ppboxyvE/Mb+MIGvrBJONkkn25RTjdbTzbaCutthXVqfp1aWKfm16jHa225QGvGT04FiMkAIe4nxHyEqJcQceOPXPhDO3bPit02YbeMuE09fkOHX1tq8WnQbjXGMddincWYZxCmaYhhCrQyAdKOgDQK0IIMtCADLyigmhGEZhQ1p4BPSsCTUqhSBp+UQRSCBm7vK3r7876uyjZyRVX17ctXP/zwk3++/v0XUNArIRs7JaMoJS2TItSYAD3CxwxzMIp+lIwBl9Ahg72QwR6oqAvBaUcyqOgBZptymGNYkJkW5fqlcadDH43+5fMrf4vy02LxMBSanxujtQFZHfV9rXXwppJnjx7cvX2/svRFF6l2fgi6Z8FnVynHa5SElxz9qUPCPznHTnjwSQ8+6cWnvYScj3LsI+d9mJwLkLLWxk11CXNz2g7NuuE5LyLjQaQ8qLQPm/GRMl5K2tua9ramvK0pT2vS05r0tCY8lLiHHPMQo25C2EU4chBCNvyhFR8043dN+C0DfkOP29Bh11da1pYxAS3Sq0W6tQjnItw2DzXNQQ3TEJ0SvDQGWhgCzEibJkVN44Km0YHmEV7zELtJymgQ0eqFXfXCznpRZ72oq1bYVcPvqOa1VXNbq3ltNTxqNbe9ltfTxKMD+7sbu6k1HW3V7e01HV01ePKrOuCtR68u3Hv21c0fvvrs0gf//Tf/z//1f/8fH3z4z+Vld3o6gEI2QsAECZkACQsyxIWPc5AT/YhxBmyCCVdy0TMDOJWIMi9p10g6FqRtprEO31yXbaLNrOJ57NrwUfDk5OTNpSf+FuX5wsnO3p5KNdVJbUECX716eOX2Nx/fufz1szv3wbXlrM6GpTFA0ILKBki51dbXu09/bhH14zzLQ0h4CEkvIeklpHyEjB+f9ROO1yj5VXLOj057AClHQ8oJynpbjlfbcqvt6UBbwkeJeshHLuKBg7hnIeyY8FsG3LoOE1hCehdgbjXEMQuxTEENE7CVUZhGAZoVNSp5tRPs6tH+miFGnYxeP9hTK+6qEXVVi7qqRF1Vou4acU+dsLuO11HNbqvop5T3kyv6yRVMUnkfqZROKO0jlvURyxmkSia5pp9Sw6ZU81qrBNTKwc5qaXetjFYv720cojeNMJpHmU1DzHpJX62QUcdn1rHoNbSeivaOstaO8tbumhZqRQ38wb3yry//8NEXN97/3Zf/658/+C+/eu8/Xbz0bk3drfau2n42kM0BSETQ6dEW4wzFq+5YV3VtzHZuzHWvqbtX57tXNd3rmp6txZ5dbW/c2H9s5+xpereMim2f8XB/O5FIvDlV5m9RXiichKNRm8MuGuRDQdU3Ln342a/+0zfv/7dn331JAj5XCoCBZWTSi80FSNkAJeWjpHyktI+Y9RFyftJxgJxfpRTWWk/WW082Wk82W0+22gqbbcfrbZlVStJPiroJhw7sngW7bcRt6ltWl6DehQbnbLVtqtY82WSYAK+MQrRD4AUZWD0InhOBpgXACV7zKLthiFknZ9TI+qqlfZXS3goJrULcXSnsrBZ0VPPbq7itlRxyBZtUwSFVcklVfFI1j1TNJVbzSNV8Uo2AUidqaxikNg62N4qodcK2WmFbjZBaI+qoHeyok3TWSzobZF2N8q5GRU/jcG/zCB0wxmgaZzYoWfXT7IYZbtMsD6geAC8IIYtiqFoIGmfXCrtK6MQHHdg7VNzdTsoPvV0vemmlHd2laMqTWuStZ02XHlR9cafkk2v3fnf55vs37n38vPIyAHmvhfqM2FvaxakWD0EWVETvckfQRE9YWRkbN+3gJ5y8mJMTd7KSDlbawco42AUXr+gRxIysoFHk14+uuozBvd3MT5Vv/LuUv7Z+FI6sGJZ7e8iVz767/eX/uPHR/1lz5zeC1kc+DSq72V4Mdh6vU9J+UspHTnvJKe+P70JPeUhJNzHpJiZchJgTf+TAH9rw+2bclg4bWES7VAjLFGxpBKiSNk8JmyYHGsd4dSPsallfubCrhNv2jEV52k95xiK/6CeUsPClbEI5h1DFJlT1YysZLRVMbAWLUMkhVXLJlfzWKkFblaCtStReLe6sk3Y3ymmAoV7gSB9okgmYYQHmWEAVG6TmgOe5sAUuYpGP0A5AlwXgFQFkRQxZGYSsSKA6KUwvhRukCIMUYZQgTVKEWYY0y1BmGcokQxhlcIMUbnwdMoRJ/jqQyxL4DK9J2lXGwN7vRNzsRN/qb30yyKiUcurZfRVE8iMg+mYd/PsG+M0GyM2yqmsvyq5WN96HYktb2ipaOkpxPWXt7FqBFDYzjjdMtTpn2gOq7lU1LbBA8833eNXdPnWXX93tV3X75rrc052ume71Je7a0oBVJbTpVBurgWTyTfW9/vaqC5lcbmMjMD0u6sJVYaouQZ6+R236dHbgxa4Vd7zTnd/rjvnIBzbsnrllx4Db0BPWVgh+bYt7HmmfhVimgIbxZq2icVbcMMmvG+6vkfZWiboqBe2VA9RKDqWURXrBJLzoJ75ik8s4lCoOpZpLqeK1VQg6Kwa7q+S9NcP0mrG+2glm3VR/4zQLOM2CzrCgM2zoHAcyxwWp+CA1H6QeAKsGICoBRCWEqoUwtRA2L4JrRDCtCLwsAupEQJ0IpBOCdSKYTgjXC2EGEdggAppEINMg2CCBGqRwgwxhlMFNUqhJCjZLwBYpxCaD22RImxxlk6OtcrRVjrK+/qD4MSwKtEGOXpGhNWL4NA84zmocZzUqecA5EXJahJZyoPTuegKlDIkrQWBeQmHPG2ofVlc+bG5+1YJrbuuAd/TCO+iwHgaMw0INcloUbKyCiZbRUWIafKATzKU2sygN/eQ6OqGmB1fVga5sx9QMstv082N+x7LPoXfZzQG/PxZ/0wtF/nbluePC5ubanFLM6Wjikp6xsHfp6JtM4iMps2pWClochqglTUp+7Uh/lYJRJWNUSxg1EnqVuLdCRCsX0sqFPeWC7nJeRzm3vZTbWsprLRtoqxRRqyUdNbLOGnlnlbyraqinZqS3bpTeMN7XOMFsmmIB5jigeR54UQBZEoJXxGD9IMQogZplcLMcaZYjzTKERQ4zy6EWBdQyBLMOI6zDSOswwvI6huCvwzwENQ+BzQqIWQE1y2FmBdKiQFkUKKscYZUjrHKkVYEyKzBGRYtehtHL0HoZWi9H6mSIJTFsYQCi4oBmWEAlAzBOBwzTAEM9zbLORmlHvYRaJ6bWCNuq+K2VPGoVn1rDa6/jUBtYrQ1MUkMfsYlGaG7HNeNbGuDoWhC8BgCuam6ubGqoqK8tb6itbMEgWikEahue2oZvo7QQsHAsAoyBAlrgQBwSSsYhqcSWrlY8s4fK6+8R8PpEApZExBtWSJaXl9bWN47C4WgsFgodHR2F31xc+03KT05Os7lcMpmKxaKRcDgaCccikWgkEovF4vH45ub64sI0v59MRpZ0oZ90oZ5Aq2+VPrxa++ImCfKURXzFJZawcC/omOc0zDM69nkf/kU/4SWHXMprqxB0VIt76uT0+lFm4ySnaZYHWBBAlgdhBinSLEdaFCjLEMoyjLIMIy3DCPMQ3KSAmuQwkxRukiBMg0jTIMokQRolSKMEaRiE6weh+kGwXgzSD4IMErBBAjFIoHoJRC+F6SUw/SBEJ4boBsF6MVgnBi+LwBoxeF4MUQkhKgF0TgCdHYDNDsBUA4h5AWpeiJkdQE+w4Qo6WEYDSWggKR0iZSBk/ahBBkJAg3LagUxKE53U0I1roGLqyagGCqqeCK/HQaux4CoMsAIFLIU3v4Q2v4ADXyHAlUhIHQLcAAM0QJobIM0NUFAzFAqEIMBgOAQMg8DgMDQGhcNh6fResXhQJpMPigclYsmgSMJm8Wm9/V09fX1MDm9ALB8aU07PaRaXrTZnYG1jZz94GI4mUplsLv+PzHBNpdPrm1s6/crs1Oj0qFQ9LluYVMxPDS+plDrNzOy4SMDA9RBrWwA/QCpvNLz89umdiw9vXGwuv8smVyr762f6a6f665SsJiUbOMsFzfHAaj5kXgBdEMI0IrhWhFgWI/WDKKMUbZa1WOVY2+tQYCxDaNMQ2jCMNgyhDENogwKtk6F1UpRegtANwnWDcJ0EoZMilyXIxUH4vACqGng9kkPmB2ALQsTCAELNR0yzYeNMyBAdKO9plnU1SjrrB9trxW01/NYaVmstnVzXQ6jrxNW0Y6opiAoStIwCr6CiattQdXhIJRJQjoc3ULCQdhKyh4qjd1Pove2Mvs5+Jo3LYYiFPKlEKJOKJdJBuUI+OTkxPT01NT09PT2lVConJycmlRPTM1OqBdXi8qLOoDdZrDa7w+lyeTwevz+wura2tr6+ura2urq2urq2vrGxsbm5t793GAqFQkehw1Do8Ch0eBQMHu7uBXd29/f2D4KHR0fhaDSWSKbSmexxvvB3VUp/k/JQOGIwG6USHpfWMkiDjvfDp7noKT5mVkiYHySphegpNnCyH8AjV7SBfkBX3wa8ugGvedhPrFkQIV3jGNco3DECt41irKN46yjRMkIwD+FNCqxR3mKQtegkmGUxZkGAmuMilEzIeB9omAaQdzdKOuvFnXWCjjoetZbbVsttq+e0NrDJDSxiDZdQziOU8AgvucRXHGIZm1TJJtewW+s57c3cTjC/C8btgPW3gvuIwF48oA1RR4TVdRHhjA4ch0bi0Vv5fRQ+vZXHoHKZnWxmdz+jm0HvYvR299E6++k9fE7/oGBALhVLxSKZVDIxPj47Nze/oFlaWl7W6Vf0Rp3RbLI67C6vN7C+ur61vrm7sb23vXdweBQNxxKReCqaSEXiyXA0EYknY8l0KnucK5z8byYc/xy8SflB6GhFtywT0kXdzYsCgGMI4h6BOUfg9mGEcwThGUO5R9EWOVrDh07QGmXUaiGlRtIBmGQhl8QtBilqRQjR8gEqNmCS2TzS2yjrrpN21g6214ip1aK2GmFrNZdUSce+aoc/JYEe4gH3sU33UY13EHW34NW3YJW3IOU3wWW3wGW3wGW3gaU3gSXXQS+/Bb28CnhxpfH5tbrn15tK78HqS3CwegoORiVj2yn4ViIWj0ag4RA0DIrDoGndPZJBqVI5Mz+vWVpe0ekNBoPJaLJY7Q6r3WlzuOxOt93pcXv9q2sbO7v7oaNIPJFKpbO54/zJW16R+u/gTcrD0ZjFYpqQsYZ6gQYx0DcK84/CHMNw8xDSOITWy1FaEVLNRUwxIeO9zSPdjcM9zUM0oKwLIGqt5xMrWS2v6IhnHaCH+Lrb8MrvQKVXgCVXgCVXQSXXQK++A736tunF5dqnX1b+8EnFD59UPf6s5ukX1U++qHz0aeWDT6rvfVJ99+Oae5+8juq7H1Xe/aj8zqcv73xe/ew6sOYZtLmSgIGyGD3jo8OLi4sms9nucDqdTqfD6XK5fT7/2tr61vbOwWEoEo3FE8lEKp1MZVLpH6vS/nFZ2dxxvlB4m6tP/4N5k/JkOuP3+SaHRP0UAI9YPtRTP8YASHqaOG31dHJdD6G+B9/U1dLYCqtC1z/GNDzENj3ANd3H1N+FVd0Cln3fWPJt3fMr1U8uVT+9Wltys6nyAbThBQpQjgFXYkBVGGAlGliBArxCNr9ENr9EA1/hYZUkZDUZVUNCVhFhFThIGRFe2YFt6GuFcrsxQgZJzO6QChgTIxL1nHJRozYZ9X6/7/DwMJlKH+cLZ8fZ38mblB/nC8GD4MqSRsxncOmtCkHvhJyjEDMEnG5WX0c/vYvNpHOYffTuDhwaVl/1srrsQV3F/cbqB821j6CAlxh4NamlsYMC6+smCHh9wwrRjHJ0QT2zuDC3oJ5dUM0szs8tzs8tqufmZ6cX5ma08yr9ksawotWtLC4tL8xrVNpljcli9Af8u3u70Wg0lUofHx//xx1xfybepPz09DSfz8disf29ve2trYPgfih0cHgQDAb39/Z2d3d39/eD+/vB3d3d1dVVl9PhcFrdLrvH4/B6nf6AZ33dv7W5tru7GQzuHR2FotFIIh5P/THJVDqVTqVSyWTy9edMOpPJZNOZTDqTSabTqUwmk8ud38D/WN66ysbn/FtzrvzMca78zHGu/MxxrvzMca78zHGu/MxxrvzMca78zHGu/MxxrvzMca78zHGu/MxxrvzMca78zHGu/MxxrvzMca78zHGu/MxxrvzMca78zHGu/MxxrvzMca78zHGu/MxxrvzMca78zHGu/MxxrvzMca78zHGu/MxxrvzMca78zHGu/MxxrvzMca78zHGu/MxxrvzMca78zHGu/MxxrvzMca78zHGu/MxxrvzMca78zHGu/MxxrvzMca78zHGu/MxxrvzMca78zHGu/MxxrvzMca78zHGu/MxxrvzMca78zHGu/MzxH1n56R/4x172+Pg4lU7HE8l4IhmNxcORaDgSTSRTf18h+Z+P/7DKT05Pc7lcOpPJHR//A2WkM5nN7W2D2aLSLM7OL0xMzw6NTQyNjs+pF7z+QCqd+Uc19G/Hf1jlxWIxHA4fHIayuVw8Eff4vHaHIxgM/m2XymQye3vBtY0tr39VNT/P5nFp9N6u7p629g48kYxswcJQGDQW39fPUc1rdvb23+Zy6P8xladS6Y2NzcXFpfkFjdVmX1pe4QsEvIEBi9WSSCYzmUwymUylUtlsNpfL5fP5Nwz++Xw+lU7v7O473X6b3eV02pc0M0JWJ6+byKZima3YvjZsJxGFgTbXlZdUlZe0YJDDI8Nr6+v5fOHn/Mp/Pf8RlBcKhcIfOYvF4vMaLa2XiURj4QgUCt2CJ5CwOEJXN21uTmWz2RcXlyaV0zOzKoPR5A+shiOR43z+z108Eo0GVtc8vtWd3YN4JJQ88MfWtJ6pviUOUt0LUtFA8/2IBS5uYYCsEXWMMvFdmEYiBjQoFqyurefeSuu/POWpdNoXWJ2ZUw9K5IMyhUgqp/ezGWzu2OTU0opOo10WS+RgKPLuvUfXvrt548bdR49f1NUDmpuhjU1gFAqHRLTUNwBelVaUvCrHtOCV03P7wcN84SfcvJ76ReOJze2dvd29bDRUjG0kbSPR+a5Vfq2edGcBc2MOdX0WfXMGe2+e8szCbLBywePUGirwGQZSy2L3m22ObC7383fRm/klKT85OYnF4iaztbuX+fRF2deXrn99+fuvr9744OMLH33xzYPHL+saQeXVDbfvPfry4pX3fvfRr37zwe8/+uKrr65du3bru+/uXLl688KFq59+evGTT7/6/MtvLn5z5dGT51y+cG19M3d8/KfNnZ6e5o7zyXQ2Go2lI8HshiljkqxyG3Soyyuwz5YgH88DP55u+mi09veDZe8KXv1GVv2hEnxpDn9fhn6MqrxbVfqMw+OHwuGfv6PezC9JeSyWMJqsPT3Mx49f/f7DC++998m773387vufvPv+5+///sIHH1385PPLH3584f3fffLu+x/+6t3f/a9fvf8//+m9f/7Vb997/8Pff/jZx59e+PTzi59+fvHzL7/5/sbdF6/Km0FQNnfAbLEmEok/be7k5CSRSh8eRbbWV0M+/f48a0PQaMVd14M+McE/M7dcMGC/1mEva5CXpoFfDNX8Xlz6G2nFb6chX08gb1Grrpc++K6nu2t3f//n76g384tRfpzPB1bXBSJZVXXzhQvXfve7L9599+Nf//rDX//m43ff//K9Dy6+98FXH3z41RdfXLp5/WbJ0yfVpSVlL54+evjg9r17t+7dv/fDk5ellTX1gKq6pucvy6qq69uoXfKhEY12aXVtPZ1K/2mL+cJJNJbc2tp26DVby3ITs3oW8JGq5jfzdb9dAH6igV1YgF+Yh32phnypBl+YBX05Wv/RcM0HKvAXasQVRs1lSOldDpO+vbv78/fVm/nFKM8dH6+tbUhkw1W1zd9cufHFl1d/9/sv3nvv09+8++mv3vvi3Q+/+eSr67fuPmmsa6BTsJPcbq2EPi/sHmS0drQTWog4ApHI6u0bkcqnJ5RisZTPF83Nzfv8gdBROJvN/eSM/eS0GIunvG73zJBonI4UA6/xnvxX0aP/Inn6P4QvfsN5/j7z6bvMJ78eKHl/pO4zFezSAvKSBvaVCfO1HnOFV3eJ1PRMJuIHDw5+/r56M78Y5Senp5lMxu3xkqkd3964e+nqjQ8/vvDb33727nuf/fq3X3z05bd3HpWgMbgxqWBtaTxpHs3qBmMLPMdon4Lfyext5dPaZ/lM5+RIzO+KhA529/a2dneDBweZbPbPtXh6WozFkwa9ntXb0Y2qa6/6vuPhe733/2ff3f/ReeufsN/9Cnr114ibv+t4/oUE8K0ae9tIumnBf+siXNFjrnJrL5ObXw7LxJFo9Ofspb+GX4zyYrF4cnIaPDwcHp+Aolrqm0A/PH556dL3n31+5dK1O/d+eF5TU9fdSlgaHYiZx4uusaJRmFMxtsdptlGGcYzjGmNvjzAi4/3FwHKxGC8WC4lsKhqPvWFFns3mdnZ3l7WLMiFnXMiY4lAU+Epu9RXag/c6b/+KfPu3hEcXOqpuDcAfT5KeLbY+NFFuWglXbbgr8/BrfNB9JhmhmVfn//zy79+LX4zy09PTbDYXPAy5PL7FpRW5YpRE7nj8uPT69w+qqpsIWFxfG15BJxolHfuz/ZllflbDjim7D8e7I2pexiA/NUmKi/3F6a6ifbQYX82kQhvbG/611XA0+uecxxNJn8+rW5hZGhOuaoa2tDKTpHUY+5xd/jn3xe/ElZ+MQr5TkZ4udrxcoj5awF1XwS/MAT+bA3051HipH/ADpw2rUanCR+Hj4+NCoXDy1jyB/8UoLxaLJycnx8f5bDYXi8etVgezn1/yqvbuvRdwGEY+wLXPyoNaSUzDSah6k2p6Uk1PztFSc/TcPLuwzC/qucVlRlHDKNrGinuO6JZvcX52fGLC6fEk0+mftJ5Ipf0+z7JSOs/GmrlICx+l6mmStzwRNV1S1H+sAn1iwnztJH9rIV7TIC6M1/9eVPJr3tNfCV/9bqD8s86Sr0m1j4X0DqthZXdnJxwOZ7LZf/gGz9/GL0n5v3B8fGy22KgdvY+fVly/+ai8rKa3lWSZEKbNw0Wz+ETLyM7TUvO0lIaW0fRl55lpNSuxwN6fZfrHGL4J/vbC6KFZ61pZHFIoxpUzVocrkUz9aSvJdDrgda2McGepVSrsg1HYLX7Dt+yaS4KaC6ONX2hhF+zYbzykK1bsRRXww8GSf+q5/Z87vv/PrIf/U1L2u4HyT9tLv+bgmxYmFW6Xc3tnN5FKvSU3+i9P+cnJye7uvlw+BAYjXr2qvnvv2ZWrtx7efdCOAhpl3fFFblHHPl3uy2p60lpaapEeU/UeTPYGFD2zLDKTjOrFQoe78P7Z4QO/y2F3qjQrWp3MbUxlAAAgAElEQVRpZy+YzmRzueM/thKNxdw2o15BX+qsWCbcnYBcE1V/Ka74ZKTm0zngVyvob02EmxbSLR322izoC1n5e8yH/41x/79KX/7zbMNHU4Av2dUXOS2VkzKezWoJHhym/8y64Ofnl6c8lc5YLNYOantDZTUWhmiub7589cbvP/zsyf2bPAp4dbL3xMArrjDy8135hZ7MPO1I2REQE5doSBaiDlT1srHiWTe60aUezUYOM+lMNJbYDx6ub26tb2zuBYOJVOpfNsFCoZBNN68bpFppZe7OR8v423PwqwvQi8vwiyuoyyu4G4v4uyr0zWno5SnAV8qmz8fqPhyt+WC2+RM1+OJQ09eM+u97UbUyAdtutyf/6LL/7vzylOdyx1arlYRrqXz2qBMDbUdBXv5w/5svPn108zIdXe0Z7jxd4RTVPYUhQkGGzw2RYiOkXQXRLcTN0+AyCnCQClMJOndtmpPobjF1WEzsFVPB2NHWQXDr6CgUicaisVgqnSkUTg4PD8za2SUBydz90tx6X9Z8mVZ6gV7+DavqCqf6Cqv6GqPqal/ZRW755yMNXy0irhlbvltGXVOCrwiavuOhXsnpxNkxmd1iPjg4fEvu79f88pQXi8Xt7S0Wk95U+bKl/mUnsAxb9hD27FZH88sZOmJ/klZU9RUVxAITnO8FHHMR2WFSRt2T0TLS833J2d7kPCdtHMn5tYVtS3FNV3TMHHsX8ofeVHg7uLe9ubW5u7cXiyfy+cJhKGRaXlhS9BrYQGXLHeKjDyqu/PbFtYulN27U3bkJvPst4v5FyuPPuOVfzkKuWoh3LMT7SvitQeRzSRd6enjQ7bTF4rG3yfWP/CKVx+Px+QV1ZxsBVf8SV3aHXvNgCFlp5uKDM/3ZBfbJRMcpH3lCa8rTmnMDqNwENa9lnuo4xSVWcYFe1PSd6AYK7onCurbg08QX5evjvH3zwqrDqFtZNJmN+8Hg6x30cCTqsNvMWqVtijNHb+osvwC683HVravldx40PnyCenK/49X1wYar86jrzrY79rYHU+gHopbKKXH/qscViYSzuZ/Yqnkb+EUqLxQKu/v70zNKKgGFrXshwdSZWS1HM8xjgyi3zElPUrNiTJ4PPxagsgpSaqonq+GcLouKK8LiEru40HOsoRV9k8WIr3C0uWvVmSeHl6cmVjTzVotpc3Mjnf7xeXs2mwsdHa36PebFKa2cPtsHHca/YjfeYdbeYdfeEjVcn4J+ZyJ87267aSZ9PwH/XkKsnpbzV9fW3r4b+1/xi1ReLBYz2ZzV7mT2s4ho2DCd7JB1RlTM7DIntdQXne2MT7ZlJ6n56a70VNf+SIdLSDawiU4hNTTVl9eyjw284s5yMRcOR6Mb2/sWq315WedyumKx2J82FDkKe+wW25LatTBiV3Qud5at4G8YWi6Zsd/YCJfMuEtq2MWBuot00OMxIWNzY+34LRf+C1VeODmJhKMrOlMvk0PEY0fYna6h7sRM78l8b26hN6aihed6UwvMwhI3qepzCXEc+CvA4+uQkrtSKsSnZAZ10iPv4obfbrLajDaXO7C+fxBKpdI/OckqFArpVGpvd8dh1umnxAYh3t5X4Wq74227YSRcG23+ovPZB7jS64x2wsqKLnme7vgPJ5vNbW9vGU3G2VnVoFjS09VJb8VoRR2H453HI8TiCKGo6sksckJz/aFZZmqBFZ3usfJQfbBXFY9uvnr+qJtKUE9IjZpJm0HjsJocTufq+sZR5C/vfGSP8/vBYMDrcunmLKPMJQZogfJiFHadW/0l7offtza/HFVI17f2Cm/NSuwN/JKUn56eHh6GVCp1Xz+7q49FY/QzejoUfYSNse6iuqc4gi2IEelR6sF0f2CcGRjtPZikRZVdWwrKbB+KimhEo5CDimGjxWZzOt0ez+7eXjyR+N/a9sgXTsKRsM2kHxPQB3DV3KbvhPVf0cs+4yJeqOTczTX/G3Lo3h5+Scoz2azXF5BKR0gdzB7haK9klMnlTAx0bc8wiiusoqozLcV52RgVE6fktC0Ndq+N0dPq/mMN26/o4hHAZAxianp2/zCcTGdS6czx8ZsSW/8cJ6fFQGB1XCbkEeqFgGtjzZ9Jaz7i1V+RUUEW7Wwm/RMPbt82fknKI9HwonaJ3sfDUjnEgSkUbxxNYzNobTppV3KJVzRLjib6RskgTM1zWEMZsxVukHbn9OKiZ6RoVXgn+2X91Fnl2Or62t+Tgnh8UtzY3NIoh0a7QBOI68vwC2rA55Lar8UtVbrp4XTyJxKq3jbeduWnp6eJRHJv72B9Y8vt9Wi0Wi5/EN3GhjHHKrtkJdheIAbf34FfFHXZR/qVLCquqerR3RuPf7iPgjQMs1pXZ/lpo/zYMR6xjFlVMtX0iMFs+IspiCcnJ7lcLplMJZLJRDKVyeby+ZN84TQUTdk9a7Ozqgkhc64XpG975Gu9YcVcU6PuTFABmrHBQCAQT/1/M7iT0+LpafFtexrztitPJJJmi4PDlXR1s4ZHJ41my9z8Ml0wjuFMviALH6EZ5agOCJqAQsABjfWvysoePn76pKQUhcULBvhzE0PWhYkt01zQvrBrXfAY5u0W/er6WiL1F4bfTCazvb1tMlsXNFqdwbS2sRWNxY/CIYvdKhQJW/EtXejmMWqDnVW9znjqbr9t6Xym7gXKmW0yqURvtkXjqWKxmD8uJJPJeDyeSqcLP5U0/e/FW6r89PR0Lxh0e30eb8Bkssmkw709DB5XLJaMCeUznQMTcObQKzKvhCSoJAnKUfSHtZhLj+u+elT1fUlTBRjbwxLOLy4F/P7NtcCGzx1wWjd9ruD2RuQolEqn33BE7eTkJJvNRiIRv883Nj7eS6dLZTKXyxqP+GOhlTXXoHqczOkG9BIbuKTGsfZaFfXlQuujFXqlqh/WRwSS8AiZQry35ysWDzNx98bqksu5srW9fvxTSdP/XryNyvP5/MHB4cTUDL2fLRCLdCtqv3thSS3iszqbmuF1UCqAMlBD4ZQTGNUUfh1VXkmRP8Xw74B77wA7HoHby+FUdCt9eGI6eHBYKBQikcju3m40Gs3n88XiXxhks9ns4WHo4OBgd3d3YWGhq7NDKOz3OKfSR5OFw/78HjG+hvXqMXPDSDETMtBeL2krneh+oWZXzPIbJMxafn+jeqYjtDtWzM8mdrlGTevUBMNi1WUyP5FB+6+/ciGby/08Z1ffOuUnJyeho7BOb+xlsGFIVAsOLhFT7PpegwrHaH9V8vLBvZdNTwGdJfDeMmRnObqnisCr7Ryp7p4ooUgfo/ofAqkPapAldZDuPrY/sFosFgsnJ3/94dN4PLG2sbm9GwxF406Pn8Pjcjlk83JXbIOa34Ifb9QlN+qPViE7bqxLh9dNwZdH60xjpVblS5uq3LlcE7ADD9bx2WB7MUKN+hELo/VDg636FU0m89OPaE6LxWwudxgKra6uBgL+w8ODwr/9Mu/tUp4vFGLxeGB1dXllRaVSz83NqtXKFY1kZYYyISilEb6tqbr63YNH157CXwAZDbiBMkTfQ0D7fVD3fXDP93Xki8/Bn9wuu3Dz6bPy2q5eutFkiCdif/HO/mNisbg3sGZ1r1t8O8u2AJ3d393ZqFE27tsaY66aiLPywFUZ8tVHV8FhP3zfAdmxNO5ZqnetFXuO2nAAmNyCpjagCT8g5W/Y1FfrpuAq5YDb6cz9mS2WdCZjsphl0sEhMU87pTBrZ6zGJbvdtra5+RcnHH8z7xRPi2/Jbu7paTESja1vbnq83rX19Ug0nsnl8yfFzXXPgpInZwMG+1/1tL+oqHly+1lDKbAXSJZXtfDv1VO+K4VfedJ48V7FZ98/++jy/cu3njSCoExW//SM0uN1JZLxv671k+Ncdnt3b9Fok84YWSP6HuEUldYp5AIc2uaYF5DwNYddzUFn4569bt9WHbLXhJ0NEXdT1Nsc9YOjAXjUi4y64XE3JOkFZdegmyawc4VuNWl2doL5/E+MMdlczuF0tFPJZc/uQaue9KJq2YQmOhHY04rm85gr+pWjo/C/xbOdd1KpVC6XexvSspKp1PrGusPp8K+ub+yGArtRk2fHsXHkXN3WaDUTo/1zY4QpBYxJa0SiAUAUDkSggcj9ADytEUGqAcCqG4E1zeB6IBLRQqF29/YyGALhwMzMtMfjiUSjf3FgP85m9vZ2FnUGlkKJ584iGSpC/5hIzjNqW/ddiESgMeKtPXDWBe31+7a6fVvdob0+7GyMukFRHzS6ioysIsMeeNgBitgb4+7m9Dpy3YJxmfhOu35vL/SnD2ILp6era2ti4UBN6ZOrn/7q1ue/eXbpg9rvfw999Bmi5DK89lFvF0WzqA0eHv3D+/kdfyAQDO5n/3wG/8/D3t6eyWQymwwut8fqXZ/We2kyDaxHTuRN86eMcpV+YnZCq+LYNe2uJfLKHH5Ejhjgo8QiypCse2iwXSYgKkSk8aFu1YzQZFpwuJzqBS2PL2yjttP7GKr5+cNQ6M3/QDwWtdnt0vEZCm+khacB02bJ7LFptXzTy4iuoWP+upCrat9WHbTVHTgaD53NR07AkRMYcYEiHvCRB3zoBhw4mw5tDSFbTdTdmNsm7rq7fPYht8u8H/xX2rK53M72lsNm0ajnBgU8OLjhwfff3Pvm4/uf//rFl/8dePPXbRVftzXe7W9DTI4OBwJr6UzuHzsKvzM2MWG2mKM/tW/485BOZw6CQbPRqFmYN1usBod3aMHc2Mq/2dh+C0B7iRXAmRM9snnZhFIzI/StdEf9beltwoEXGjAAAzrYmqFlXY9Z02M2jLhte1twjZlNLBSL4XA4NDwyAYbAQBAoXygIrK2e/JmeOz09zWQz65tbqkU9RzFL4ivhzFk4faZPMqM3Kw83udF19JGn5sBetW+tCdoaDp2AIzc47IaEnMAjZ9ORsz5ordo1le2ayoOW6gNrZcTdfBqiJ3Zku+tLa2u+4GHkX1o+Lpzs7Gzr1FMTAvqUmDUpF7G5LDyRRGhBI2teNtz9Anznt331lxWElyM0+Liw32zQhyOxv974ceEknT3OZPPH+ZPCH8a1k5PTVCodj8eTyWQmk3mH1No6NDq6tb1zWiyenBYzuVw2d3xcKBznC/nCm8gXCvlC4TifzxdO8oWTfKGQyx1nsrlUNptIpeOpVDyZiidTqXQmk83l8z/+fe44nz0+zh3nX6f/xRMpg8E0pZwyGw27e3uu1R3e+CKGPXqzkXyltvVxy0BtxyiSNd0pVolHJuenRN6lziM3Mr0JSK83xLxNYXdzxN0cdTfF3I1RV9ORs/7A05A86CmeWOLRrenpGSKptauHNq6ctLtdwcOjZCqTzubS2Vw6m01lsplsNpnOhI6OAmtrK0arfErbK1ejOJONXWNopkoypfcFlpMHksQGNuSqCdqq9q11B/amIzck7IEduaCHjuZDe92hrXzX8HRr6Yftlad7prJ9S3nYAyjGRcfRpfChb31zfX1rLxxL5gonmezx6uaOdnFeo2AvcrAzdISgs0UwwBscneJJxqhEEqzsIeLRp7SKzyXQm4Po52xs48yIZHNzM5nNZfOFXP4kd5w/ft3z+UK+cJI7zh/n88f5QuHk5OT0NBxLuAObS0bnstFlca16Vne2g+GDcGx1c3tZp1/QaOx228bG+jsl5WWtnV2LetPWYXQjGPFs7Hk297xb+76tfe/m3h9i37Ox61rbdgQ2bb4Nm2/d5l2zelftvg27f8MR2LT7N2zedZPDr7f6dGbvisW7YvaumLw6s89gC1hca3bvhs27bvGsmz1rNv+Wf+fAu7atXlzhCcRd3b0C4aDV4QnsHsnn7ZUE9m1A+7U60kN4X0PPaMvAAlWsoYlnhbJh9bTAa+gOuuFRf33C3xj3gsIewJG3MeJtiHnqo46qQ/OzLcO9Ax8wGx7f3bCMDI9099CFYsmYUjk0MTkxqzG7AoHtQ//WgW8r6N8+cPjWF3WmuXnNrHpBqV4STGppoyswzlQzXUkRLkuUK9rliTVHf8hLiHpAh46GA3vDoRMQdkMjHnjIBQ06mg9stQeWst2VHzY0tze193cNL/bMr0JuQCEuzWece3tr2mXDyOTcsHJOqdZOqBZ5gwoWvVvNI/kH0ctdVXTQ0zYsvLuPTelmQ8Dwise3S7/9beO3/73t+UeD8AcSQq2iv00hEcpGxgeHJ4TyUYFELhBLBoSDHL6onyOgM7l0Jrevn8tk8ZgsXkd3HwpLxpG7ULg2EAwLRxOJbd3tPX1IHKGsqrYJAOTyuDrd8jvffn+9HgBiixXTS5YJjUkxo5XPaIfmlofVuuF5vUK1Iptdls0uS6a1g8rFwUnNoFIjnV6UzWgVc0sjat3YgmFcYxxb0I+odUOzOsW0Tq7Uy6cMimnD8IxxeNY0OmeemLdMaizjGvPogmViyaFcdk4smvnSUTgaX9fY3NFFm9GsaMwBzthKDYl/uRJ/sRz3AEavpUpQLCVZqG7lT7f1y1k8zoyyz2fuPPBhIgFQ1As6ckIPHZADF/jQDQm5ACF7ddD4ZHvl3r69+WhNajep+DwBrbd/ZHxybGq6m8khdzEHFFNKrWVCY55YNE9pLYOjMx10TjeDrRhVjqt17LElnEAFYc0gWDMU3lQPR8ridI9JMbZ52L4dHPEDoz5A2N0cdoIjbljIDQu6gAfOxpCtZlf/dENze2Px9o7+yZ7p+aGrMRcWF3Levb0tpVJNJHXVNIKqmsBAFB6EwhFaEJN9KBcfpCU9ZFR+hSv9tqWxBAeuQ9W/qnv8XcnV9yu+/i+4B+/K4Pemu4B8CgQLB8PQWAShDY6nwFtwcBQGAkM2AqA1DaCquuaq2qaK6oayirrS8prSsqrSssqS0vJnz1/+8Ojpgx8eP33+8llJ2ZXrN/7pN+99efFrNAatVCrf+frrr1+VVVK7+kSyCe7gCJ0r7uGK6AMShljBkoz0S0YZopE+4RBdoGCIhtmScf6QcnB8Tj61MDK3ND6vm9QYlBqDctGg1JqUWsvUkk25ZFcuO6ZWnDMrrtcxp3eqDS6VwaM2B7TO7Vm9mylQwDEEGBzBZDC0y3qjZ1ugNNUQ+N/VkK/Vku+AeyrIYgRzksCZQtOHwWQuFNfd0UkZVxDdemzQCzvyASJuQNgOOrJBQg54yI04dAODjoqg+dG+8eGeuXnVzJ5VSrt7GRye2GJ3213efr4IgaO093H58gmebJwrGx+QjXcxuAgsidzRLR2bls8Z2kQqcO8EtHccTZPi2vuIlNa2NiyjBzAqKHdoKiPrwMwuJOZvPnIAIy7okQd24IGEPOCwC7BverWuvbu2eHNr5cGu4UnI2ZgNiYqFQDabMhudLWjy9es3bt6+DYDA8G3tnR2tsj6ClgnWdzyfQ3031Py1BPzdBOH5VGuFGPGYVnWJ/upDQc1nCtjNQWwFHQfsaCX18wZGlNNzi9rF5aWlZa1mcXFufmFWNT+nXphTzSunZkbHJodGxhTDw1K5TDgo4vJ5jH5mL4PO4rDZXB4YBrt4+dI3Vy4h0aixsbF3bt28CQKCREKxam5hdGxCIBKz+QMdNBqaQGwhkjp7+5icASZ7oI/N72Px6P1cGpPdw2B3M9g0JofG5PYwOd0Mdncfm9bP6+OJmCJZv1jBFMnpAmnfgKRPIGWKZAyhtF8sF44oJZPqgWFla29/dSOguq6OzWI47dbA+q581liP5156hb1YhnuCYTfRRtDcaSJ3CtElrUbSS5qI9SBMJxUzpUD6dJADT/ORtz7sqj+yN4XtgCMHJOyCHbqag/bSA9vjI+vTLX2TbqaNz6URKO18kTywvr2xsTUgFCEw2PZuukAiF0rkA2IJb0BIaaM2AEBABKaLM9inmG/hTNWTBU3obgqlQ8Smy/h0DqO1nwZR8Kv1s7U7HlhiB5vcQMe98IgLcuAEBd3gkBdy5AbsmUvXl+6sar7fXL67Y3h86ARkQoPFk7WT02O3y49rId+8cbOivEw0KJ5f0U/OqSWDAmkvTtVTb+l5YSbdWEZ/o2+5YiJc17Vc06Iur2CuaFq+H0I9EBAbFHzGnEqlNZotbs/W3n4sEU9mUvFkMpZMxVPpZCabSGdiiWQoEgsehXdCh+v7u97Ndbvfa3TaV6wWZ8C3tr01OjleXl156+5tGBI+KJG8U1JS0tHevqLTbW1vO90ug8mgN+qHR4fbO9qp7W1yuWxZqzUZDEaDXre8vDCvnppSDo+MSKRyoVjCF4q5fAGby2eyOf0cLpsv4IoGuSIJe0DYx+bRmCwak93L4vSw2DQWp18gorE5YBT6RXlZTUMdm8cJrPkj8eSi0QNr492qIlyvbXuC5gIYE3jhHJY9BiJzSwBtP1Rhn9cigRAwqxukm4TsWUERX33IUxVy1R46Go8cjUeOprATEHLUBS0vD62PIvYX6yuN0wo0tZ0AQRMZfKknsLmxsSGTSqjt7WKJbH5xaWFxaVG7uLi4KJVKsURyA6wFQqbDaRJQhxDQ0tGCgIu6CEsjPM3ogIjVxu6BytiACRFgVgE2zWO27YSIFx12AQ+cDUFX06EHcOio3zU9X9PeCGiubSzd2jE8OXRBMiHF6clW4eTY51+n0Rh19Y0dXd0Wp3v7KG72bQzPafgDPCmDqKI1LbU+1iAvzzZ9qGr6QAf/3Eb8zkJ9MEd+LsRVieitS4sa/8aO1be+ZHU4Amu7R+GDWCIYTRxEk4ex9GE0fRBNHkSTe+HEViji29u3ra0bvF6d273kcGhsduva+ur+/sTcbG1Tw72H92EIuEAkfOdlSQmBTB6bndU7XVqLRWezOfz+RZ1BJJWLJNLlFd3uzm4ikUinU6lkMhGPR6ORg1BoZ29/Y2tndWPTv7ruC6y5fX6H22Nzuq0Ol9XmNJlteoNpaVm3oFlSL2jVi0vTKrVEMdRKpZZVlJeVveKwmZtbm+lC3hLYofJGHzSQrpbiniJYYIaSIFZjmENVyI47L8HXHtTfKQFVg2BYbL2EWe5R1Sc8wFSg/tBddeCsPXA2hRyNYUdjxNF4ZKvaMz0+MD+IOl6urzSNS1EYYkslEEvsFaxYvW6vTyYZ7OmhKUYntUbbktFqsrs8q2uLK/qefl49klQKo7yAUsrBWAIOM9RHXBhoH+dQ+7vwrXhIB76JSWroRFbjgGU0cq16GLxpBh95GsLe2kN3/YGrMWir2TY8DSxe92subyzf3DE8Dbnh2aPx08JuLp9zewPMfg4AAiVSu8ZV2kWzc2bJNLKgH5yYY3NZLApE2vJ8Cn17CnppBn5FS3640lM91dUwQAHQKBgWmz0xo5nXW0fmFvlDY4MTU5OLy3M6s1pvVets6hWLatkyqzXPLBon53Ujc4tS5ZxwXCkcV0qUs5KpOfHkjHx2flQ139HX9+j509v37iJQSPHg4DuPnjxphsG7eELexDR7eII3PCGdUglGlH0DEpZQPjarMdg9/o3dzf3QzmF0/yi+H07shmKbwdDaTjCwtRfY3A1s7HjXt1yBDbt31er2m10+s9NrcniMdrfO4tRbXTbPms5kY/MGIGAwDAwUC/hbG+uZ46JjI0gVTDwCUq9W4O8099R3KIiieQJnrBrW+u3dV19euvvNdw9u/vCkFvCyj1a2Mll1YG5MeZqS3vojd92hu/nIDT5yAsPO5oiz+chauat/sG+8G3WWbBohk8N4NAn3tB7VRGQq5vTzK0YOh0tt7xTJR1UrtnmDU2tyL5vd8glVSxv9ZTPuaTPhFaAFAAZz2uBaAXmKiaMiGmDNtW04mIRBHGbgOhCNNc+fAGoeiVmVnpWGI29dfLU25K4NOhqC1pot3dOA5npg4crm8u1dw4sjNyYXnjrJ7ydSSZPF0U3rawJDiR3dY+rlJYtLvWyc1Oi5Q9NwYkdzQw0DWa7tqTXSymcoL+XEigEKmNWJZzFoHL5QpJgYUmpkE2qmQNbWy2rtY/fwxf2SIa5snCeb4EnHXwdncKxfNNw3IKP9OA8b7BcpGEJ5N1dE44nofCG0Bfv93Ts37txColBSqeydH548aYTC2znC/uGpbtEwpV9IYQwQaBxsJ5NE4/Ty5XyFUjIxPzy7ND5vUGrN08vWuRXr3Ip5btk8t2yaWzbPLZnmlowzWsO0Vq/U6ie1hkmtQak1TK+YVQbbgsmpMTqHJ+bwBDIICBAL+cG9vfTxqcG108odf9jc9k1py83mnnKyFEQfh3RL6lDUV9WNJSXP66t/gAL/X07es7mRM8vzrS91b8S+2L2zM9PTmpZa3pcv2qL3IEDQew/Qe4IG9CQIEgRAeO/SZ8KmTzgSoGeVSiqVpLovWFKrzc72bsQJBDIDJiJ/ecxzzv/JZ22tj8ZHc6y6mnS49QXdch0WX4ZFFxHJZazpKtZ6GWm5CDdehZvO8KpU4FEavn8ZqYjjPSbtaK98KLeuq6R9cnRNt6LSj07MjoxO7B7q3UjEi9IGB7S2o+sdUVS1yHLrBwqlQy3d8sWxwaP5Hs1M81hjcW3ut9LSgvXRHv/Bgm9/Rjna0Vpf2tGcv7tWHg2ILinxC7b+PCrKBOszeHUcyKNdX9Kuz+KBhydIyWWs/8cr689vMpc3N24fNCgbraqtG5CPmpxeJEy5AfTQ6BhfXC8XN1eWFa8PNcT2B8ntDvVQ+UB9gVRU1dndO7u0uqXW7h9b949t6yrt9OKabGJOPrM4tbI+v7Gr2N5f2lGv7B6u7mmUqqM1lVap0ir3NKt7h8o9zbpau3mgU6o0i5u7KzvqDbWmd3Ts26fPvrx/v72za29PdS//eWFH78Dmod7oRdQWz+q+fmFLPbm8JZ9bHVtcm9/YX9nTKvd1yv3j9UPjttayZ3Qc2TxGF2D1IbYAZg9g9gDmuDMAswO4LYDb/JjVjznAYCBI+7CY+tg2Pr3Y3d0zNzeN4dDVd99jXHZ41fBYPPpxSc8XtSOF/ZsNc/r68e0nNd3385szxRQAACAASURBVEqbW2r3t7ogezvhrg96RJFAUyrcec1031Btl2HpWUhyFpacRxouoo3n4cbzUONFqDGDVSQCD9PIo0tKkgiPW/QzQ2MjJdK+giaZaGipfXSpvW9kYnJGb7KiERoK0vta29DovLhjVNS3WN6z+LxR3tUjO1icPF7sn+4oq835tOTLP3U8f7AzILEpBvXzAyvDHeN9jQuT9Ua1iAYkl7HGF0zjeUycDYtOiUoBeEa5PqfcnwjgoxO87JIeenPr+OWn7PnVtc3p7+odLHheVCeun1cs7x0dbx3oFZv78qn51ra2vhaRdqYjuDfkVjRPtxTVluYWlpWXiVs65OPTyg2l6mBld396STkyOSufnJ1eUi7vqFb3D1b21Sv7B0r14dqBZkOj3TzSb+uOd/SG3WPjnsG0b7IcmK1qk2XfaNY53WY/MKVce/K8+MsHD9s6OnZ3du99++ihuKl5aWP72O7WmO1rewfTy8rhqdmB8amRucX5tc3l7T3F5q5ic3d5W7Wyu7+6q15XHW4fHKu0ZrXeeqC3qPWWQ71VY7BrTY4jk/3IaD3Qm1Sa470jw5HZsa81ycampdKWybHxgN+bvTiLJE7nDuwPpWN/KOj4rGakoEdZM75XI1t7Wt/z3pc5n379zeBADe4feZUe/vmk9U2q9SXXcUN3XMVaLyPN52HpWUiSCdZnQ/XZsDgblmTDkmyo/hQrjoOPTkNFt8nh86QKDGgUSqW0Z7SsVV7VM1vVMV5S2ypubJuZVxweGzVG8/SSUtzeW9Uha5lVNc4cFrVN1De0z/a2LnVW99c8aS17KKsvWmirWu+u3RtuVE/0bk0MrE31Hm11Ea72TKjpKiq+itafR8TnQXEGq4z7n9DOz2jPpyn02UVM9Opk+u1P8Nu31yfZM53B0t7ZU1D4vLCoqKWja3xhSbGtUmyr5paX52fHlsa712SS1b6q2Y4KWaekb3iwb3a+T7EiX1tfPFSv63RL+6rpVeXk0vLi5vau3qB1u7Uej9rpUDvsB07HgdOpcbu1Xo/e7zME/AYAMIKgCQJNIGgCQRMEeaNRiGU3dfoSUf2DZ7kt7R3ra+v3Pv3qi2px/fya8tjl1DscG2r15NLS0NSkbGZmbm1tS3O4bzDs6fV7+mO10aQ2GlU6/Y5Gu32g3T7Qbqm1m/ua9b3DddXh5r5mS63ZUh9s7qvXdvdWtraXt7Y31Orlza22rm6RqH5DqYzH49nLm2MvKh5Z/bCi9/2qoZzu1drxvfoRZUWH/FmV5OucooLSkuFhqdPQfxbtexNv/Z5tOA/VneLVWaLmPCg6C9VnQ6JMsC4TrMuE6rJh0Vm47jxSdR4uyYSLr/mOn25Ub74n0umo3mTuHh4vlnSWtoyWtU0U1HYWV0ubO3qmFhZWdnbki4vVHT1l3aNty7r2VXN592x5tbintnih8fl6Z8WuvEk11bU61DDZUjrXXrM12rM2Nrg01qHfbuPg9ltGdBkuPA8+v47U3IYll3hFyv+QdX7Muj9OIrmZsPScn7+99J+fcSAEL6+sdff0Nja1iBqk4pbW9oGh/rGJvtGxkcmx7e2Vg13FWK+kKv/b0oJHXf09a0e6YzR4HAwdgMARDOiAwJ7dptQcLan2t48NJhD0UaSPIh3hkD0UdIRDjnDYGYm4Y1E3GfXSpI+mfDTlIWOuaMQeClqDhJ+hkYSwazJVSpse5xU0t7UvL6/ce/D0cedg/7HHFTtNBxMJB4oc2m1bet2OwWDwen3hEELTEEWCFAnRFEzTEEkCkYiPCLpQzA7BlgBg8vkNHu+xy613unQOp97p1DmdOpfr2OOxQ5DB7ZpUzHf2dW1ubYQjUSLKruxbyrrmPq+VPWxfrJs6aJrebRieaR6Qd8rkvaOTg+NTYxOyvbUe2tP7E9fzhm0+D1afEKWnobJMqDIbqs2GajOhmtNg9WmwKhOsPgtVXkYqr6I1V3Tji+TsD9fON6/T1zfnbp+vd2j40fPyr0ukz1smpMMrfRPL8sk5xerqnk43v71X3z9S1DUpWTiSLmjLOsdFYvFcZ517tj26IQOW+7eHRWPN+TJp3mhTxUS7dLC5caBdtLNcHwtILmIlJ9iDE/TJZaTyJiq+ICoSgYek85Oo6/OorzDkbUa9U0hA43aY11bXB/oHhmWyBYVibnGxd3CoRizJfV708NnTalHt2qbSYjXOzk7kF+R+fv+byqbm5SO9lxHAxIk9RjpiUVc0YkbgfZtt9eBgU6e3QDAaj2PJBMixAMuALAuwLMiyEM9BAgfHeTQeRxNxWOADDO0Mhyw46o5GAgy1rtWViOrvP81pamldXlq+9zQ/b3Bi3EXgyVffMVdXIMs6CMIIgscA4AyFsHg8mslGTk9D6XTo5CR0chJKp0PpVDARx+ICynMwx8IsA7E0SFMASQZiZICkAIoCaRrhuFAqjfHcsde5vLu+vLW2qz7c2NMOz+6VtS88bpqtkKt6lOb+pf3usZnhiYnlzQ2tw6WxeaYW5yfkde6Duh+Yjrcnbd/zkhtOfC003HANN7T4iqy9iFRkQ6WnRMkpXnyCliSgMspXjTkkfsuAy6L0emwACFts1gXFfI206Zvi+tyGkZ4FjWLPNL2o7B8c7OzpkXb21bQNlnRM5HfOfV3X91l+hbiuUj/fw+2N0MvdvlGxTl6nm281bwztzQ/KOqSSqspmafXKYhPs6OLgxrCrDDWXo1YJYmkBTWKvvtRxVGjXVzpN3S7rvM99EMJABIR2t3aHB4enpmZ0xwaPL2A0W5aXl/v6ets62vtlI9PLa4ot9dTyRvugrLReLGrvVGp0qJCKZa9gPgHxAsLzAZI0+fwbh0cbB0eWAEgkk+GTEyweR3ke5QWU59+9EQRUEHAhjsfjmCBADOsOh60I6g6FAhS5pjkqqq37+vFTaVPzkmLp3qPcnJ4RuRUEmaurSCYToClnMGiCYL3fb0UxgGawRBKNJ2BegAUBFgSI52GeQ3gOEXg0LmCJOJ6IE8k4kUwQySSeuLMEnkgQyVT45DR8coLHeRsSWNrZ6hqUNbQN1HdOlbbPP+9eFU0c9a/ZxrcME0sbYzOTKxtrbowAaG55d7O7p3R97inlqbqKSC6iTZloZyLSJeAtPCLikSoBqRDQCgGp4qFa2i/GXY1uY7te3aPakm9vKA7UarPF7vf73R7X/PJqfnXTV0VNosGVOZVVuXs0Nj4uEdfnFRQ/Lqh8WNb4bUXrJ/k1nz3Ja2mosStl1PYwKK+xdRV7p5vxg+mged2qXl6eHZ0Yk6+sLFjMe1FcJ0SOIuA2YF9zmdatx+s246rdvOy0Kz1uFQBYcRzlOP7F7Xcvbl/63L6Zydnxidl9rdEDERARA2DM4fKYbM7NQ1PXhLK6a6pzcnVKuTM4MT0wOn5gNEWTJ9zFdSh1QiSSRDKBcZwDQnY0us0DjTUAhpLJyMkJLsQxjsc4HuU4lONQjv/N7s4jLOuPxpw4AZAULggqs6WqselhTp60sXludu7eg9xn3SMyKwhyV1dkNouwrD8ScaCoGQQdOA4xDJFIYvEEyguYIGCCgL575VFBwOICFo9jgoDFBTwex+NxLC78lQlCMJWgL84Igd/UaMRtnU+Lap5VthW2TFYM7dRN6FoXTOM7toXdo5GpycmZKavPjydSe2ZT92Bzf3fO9ly+Y68KOG7zm/osuh7dfpN+X2TTi0FnaxDsiyIjMWg6CCjgwAbgVwcAC4pBJEmn06cXF5e3t7fZbPZIbyyubvjDF/lfV/YMrRkNgTBIhI1GY3tn94dfPPz3Tx7m1bZK+8ebewbHhvqOl2TY+hC+0O4blZiHJarhpq3x3t3VebNRRxB4Op2+vr589fL61cvrm6vL7Gk2nTxJxJPJZDKTPb28Or+5ub598fK7775//frN27dv37z5yef2yWXjHb0j48u7Cyrjisa6b/ZqbcC21ilbOqzsXcxrnqzum+uZUAyMTk3PL5qczlgyRZ+dEakknkwQyQTKc3YI3jnSbh5qbCAYTiUjJ2lMEBCORTkO4TiE41CexwQB5fnfDlGOBxnGH43h8Th1dmbw+pp6+vKKSqRNzZMTk++Q20CQv7qiz84wjgNJ0kMQDgTxhEIwyxKJBB6PYzx/hxy/Q/4upPy9cb83mGXwuMCcn0fTqUOLtX1AllcuflLZUtg6WSnfqxrV1E/qRnYcigPzyPTc0MiI2mAAaEbnB0YX59u7pPJ+8e6yzGnc9NoPLGaVybTjcKggSEuR9lQCyJzg2ZPIaZo6OeFPs+nzy8uX3/3we73TL7/8EgBhaVvPe1/lv5fTUDK4Ma72HvkjBjcyurDxrKr5YUVL6/iqfGW/Sz4zIpPpVibhnanAyqBW3rTSKZrual6ZmbRZLMlk8h/qqO4UBv8r/cKbN2+sVmdb11BN80DbxHrb3J50crNlcrt1crt+cLWsS1HapywbUBa1j1e19Q+MTu5pjgACjyQT4XQKjQtYMo4lBIimzIHA5qFm81Bjg8BQKhFOpxCeg1n297z/FrkgIDwHsUz09FS4ubFBcMfQcGFZubSpeXxs/N6D3Gc9vyKnsmcoxwGxmBvH7QjiCQZhlr1LD+jdb/1qyK+3GPLX5/8WOcdicYE+OyNPT6yBwPj8UlVDZ051e37zeIVsu3L0UDR1NLTjmDu0jS4oh8cmN1RqG4yYEHT16Ghoamp8avJYb6BpNplM8/FEMn16dnn14uV3r398809qg2iGmZ5belbe9Elp15cNs0+71qpHdlpm9ttm9homd9sW9UNb9taZnSJJV21d/exA59ZI50x7bY+opKtRNDE2qtHqIxT74uUP/8zf/fLL2x/fvHn1/fe3L1/e3NwkEvHtHVVNQ0eJpL9pYrt1UVs7sVfUu/ysZfZJ40xB50rd2EHD5H5px3hFW+/UqtKNItGEEEzEMYFHBR5LxrE4749Gjt3ujYPDLc2RDYKCyUTof4cc4TiU4xCWRTiOzGbjty9sMNI+OFRQWtbQ2DQ+Nn7vfu7TnhGZDQKF62vm7AxlWX806sQwKwS5CAJiGDyRwATh94z/S2PvDOXY35AzF+fMWdaFIFOK1fL6tgfFkseiwbKhzepxTf2srm/bPr5vHV7YGBybVaxvH7u9ToLQuB3T6ytzKwofALx69frHNz//+ONPb3765Z/ev/3ucycnJ3t7B+IO2VOJ/H7TwqP21ZzutYKe1dLhzdrpo+YVW9uKuWpAcb+o7suv7j/5+ovcrz978s3neXlPRVKpbHJqW33oCcAsl7y+fvlf6CV//vntd69en19eCgk+GMYByA+AXpvNPDE5VVrdUFjXIx7ZblEYJQvH1ZOHZfL9CvlB7bhWOqWVju+IBqbbx2e2TUZMYMnMCS7wMMugAkekEmic94ZDWodj81Czq9M7ECSYTIbSKYTn4b92ud9ThxkGommQoiCGIbPZ+O2tFYLbBgbzi0slDY1jo2N/g/wc47hANOrEMAsIOnEcomk8EUf5fxY5zLHwHXWWQXkOT8Qjp2n6LIPQ5PbRUWvvYEGl9FlVW17jaOnAetX4Yf2cvn3N3LmqaZTNN/fIJuYUWpsDjJJOFF3e3ZxdXvCDvp9//r/f0JU5PdlXqSWtvU9qup40T5cMbVdPHpWPqUtH1dXT+lalvXfdIhlWPCis+sN7f/63f/33P//5zw9znlU3NfeMTc2vbaj294/1GqfdEgzimezZ7csfXrz88ebF68vr7zJnV/HkCUmzwXAEwTAAAjx+m8OlMZk3rNYtFLFiqF+1r2ru6MutbMlrGCnrXxfP6JsUtsZFe+OCo2HaUDO8XT+41De3vqY3OkPBYDoROkndZUNM4IKpJCJwLgLX2O07Wt2hxerBiVAyGUwl/wY5wnHor8ghlvGTpDcS8YQjAYqKZbPCzY0ZAJt6enMKiySSxrGxib9Czl5cEoIAUZSbIKww7CRwiKbxuPA3kfyfQs6xmMBHTtPhVMKFwWv7uz1yeV1bT1XbcE3vfHnPUlGPskyuEs3opQu6GvnKM1F7XlV978iozmbDadoNY3MrypGJKYfL9dNPf6Xl/uXt259+fvvjm19+eP3Td69ev3j5/Yvbly9evHj54va77168evny+1ff//D63VfSqaRyVVlYWvnn+3mfFkkKumbqZw7Es9rqMXXVyG7LrHpg5aBZPve4pO4PH33zx4++flpU1iEbnt/d3dQaD40mq1ntMCw4jkd9dgWOmKIRLBoJRcLBEA4jkMvjNphMu1rtqlazaNTP201TbuuIz9YXAiavM64fvj8hKVKxul5c1/R5XvVXpR2FrfOlPevP25fzWuYLW2bKOqc7p9c2jm2eSIxIJvFEHI3zd96CCfwdcgeOHVqtOzr9kc3uC4Z+Rc7BHPv3uRVhOT9FusIhW5BwBIM+ioydncVvbkyBgKSj83FevlgiHR+fvPdt7tPuEZkNAhM3N/zVdTiZRFnWFw47UNQdJECawgQe5f8SsX+1f8ibg3gW4hlYYPGEEEwmQsmEC0NnlSuS1paGrt6hxU3Zur5l9rC0fz23Y7l4aEc0rZPMHBZ3TnycW/Z5Tn6XfNjsdcLRkMZs6ZdN9PaP2Gyun37V/f/409uXr95cXX93mrmMJ05JWiCCMQTCYL8PAewEYg4TZjrkTLL45Vn6LjYkk8klheJpXt5/fPjJe988/raqsbh7smJAUdm7UNk5Vdc1KuqSlUi7vi4S//Gb0ve/LSsWd0yvrx25XUY/ZPG6ve5tzNUTdlUEHZWQtcNjmnSa5tzmOb9lCrCMBqxywD6EuAcjwBCPD5+EBrKhzlO0/izU8uZC/ctPwkk2dWQ0tfT0Py6u+Kaw5mll57elLR8+qfzTg6L7paIm+eSmyeIjqVA6HU6nUZ7/DSQmCMFUChV4B46pLZaNg8N9g9GFYb8Gdg5mmd/jQDkOZTmIZjyRqJXATThmCwV9NEWenydub01+f31bx8NnuaJ6yfjvvTx+c8NfXoaTSZzjAtGohyC84RDIUHeF2D+PHOQYROCimZNIOuVAkcXt7abu3rqm9v6p5aUjz9ShXzyjye1eftKhKB7eEc/ommYPKronvi6seFpWPru2EggTThiaXl5paG7p6urUHO5xdISlI2ECBcGA2+222a0Ws95sUJuOd036Datu1aWb9xtHYUcf7u2MBvoTwZWrlP+Xn27evn2bSqXXNzbEjdJaSX1zX2/n6ETH+EyLbKJnbHZsUTk4tVDZ3PvVc/H7T+r/8G3th49ElU2Dih2VBUTsWMTo8RqNK4BZIvgfnwDfsO7ciKM67GmIehsoXx3rrxGAuhRcnyUkV1HpC0r6PSP5nqp+EXp+G616c6Z48z2SOiUtTtuMYqlvbGx4bn5SuTU0t9gyNNgy0CdXzKssRoCKRE6SoVQSj8cRjofZ3wI1H0yl0LjgDhIHVsvyzs7avtoCAMFkInSSQoS/Qo7y7+o1IEY6g0ETghhQxBLE3bFoJJOJ39yYA0BDZ/ej3Pw6kXhEPvq35RshCCjDgLGYLxTyRyIQQ/9fIEcFnsxmIqmUzu0amZ/vHJIPTi3ObGqnVY4Ohb5oQPmofSG3V1kxrm5aOO5Z1raOLZZJmurbWlUmA87Hj+ze7iFZa1vN3KTEcDAcsC14LfOGwzHNnlyzK9fuDRtU/WZ1l1PbHjC2E/YO0tXO+qQCVCnA+XEoJ0NIXyR23r4W3r79JZFMbe2oRiYnt9QqFwg4wcDhsXZ1c3VbtWOwO1cPjZVdEx/kN/9nbuunzzueVnY2944rNlV6Z8DoR1XH5nXlhGG7inE8ukS+voAfn+Ml12TdNS26oqquohXX4arrUPV1qOoqWHkRrDgPlZ8HS7Jo/jlR/io5+sONJXOKAZBfdajb2D8weNwYTxM8FYhgQATHWSqSECLJRCguYO8uII9w/G/IiWQSjQv+aETrsC9ubi1sbh17PHgi/g757138DhDLBmIxB0EYYVgPgQYUtgUJIpnkr64tANjU0/skv7BOJJYNy+99+1sr5vKSymQwjoMpCohGveGwPxqFGeY35L9fff2XgZ2FBS6UTgUTCReGqQyGlZ3dhfXt0aWt9sm1st6Fp63TzzoUZbJd8ay+Y8UkWz8enF8Vt7c1dXepLVaISWxprd193TMTNR6DhPI30b7mqLcp6GmJBjo5uD+JDZ7gvSdY2ykuyeB158G6y5DoMlRzTpSkoQeC5+MEkHfJTP/yKvz27WuG5ZdWN4fHpw5NljAvRHkuAPuNZp3BZDS6gdl9W2HXwkdVw4+a52pla91TyrEF5aJya2Nfo9Lpt3bXNhY6jcpi0vLoNPBN2v/gBM6/CFdckDVnsZpstPY8XH8REp+HRGchUTYsyoTrT4N1p2jZOV7xguv9/vLwu9sIz7NavX1+ZXNPb8B5jru4oE5OydQJmTqJJNIhIYVzcYz7u/aGIGCJOBoXQIoyer1L2zvzG5tapxMT+GA6+TfIEZ5FeBbhWIAkXaGQGUWOYUgPgSYUQQWBvbgwB4DG7p7HeQW1onrZsPzdutwKAtzlBZnJoCwLUVTgV+R3hfc/iRzhOIhn4V8N5blgXAjyHBIJ6S0W2fRckbj9m7KW+3VDz5rny4b2mpdt/dvOoZXDDtmEuKmxe6Bfbba7g9TK7sFgf8P+WnkSrf+OFN+E6i9DDRex1hu68xXX81rofc13vWJbXzKSW6rulqq9pepuYnWXoeo0mMM6PhH8zy7YyZ9eEW/e3BLB8NScon9k7MDiiKQzkfSpjyCMdvuh0b5rgcbU/pppfdGYpllpn9UFNo0uxbZqeHxyaGx4ZX3EqBuEjJKYOYezfcLZP+BdXySBp1m86CxUkQlVnwRrMkRthqjJEFWZYPVZuOYsXHMeqr4MVbykxL9cTL19Y/3xNU1R0fXNg37Z1NK2CqYZ9uIqms4E4ylCSGCcgLECyv6DjhYmCHgijiUEmKFNfv/Szu7c+saRw4kJfCidQgX+74Iui3AszDB+inRGQhYCN6CICUEgjqPPzox+v7Sr+0le/jvkj3Kf9Y7IbHfIsxmU4yCaDkSjvmAwEIncVY//PHL4d8gRngumkqG4ECDQfa1mYGyyrLHrWX1vbstUfudqmWy/bc3Rt2mRDM6W1TZIm5oXV1ZMbsDsg5fWVqZH62yqsquw5Ceu8RXZ/JJsvyU7r2PtV9Hmy0jTRaTxLNyYDTdkw5JsRHIWbTiPNJ4FG1JAEev4Ig7kXcXnXn8XvLnN+gB4ak4xPrdgDUDMxTWWSGscrnnlxvDk4uDcds+SrnXJ2Kq09G3bxnfN05vqkbmV/pEJ2ZRsY2fAZ2+PQ5Vn8MNT/8dp/ydZ5NF1uOglWfGSqrkl625idbexuhexuttY7U1MdB2ru47VXEeqLsLV57HWm/TSedYUjjiOtJrJ2ZXx+dV9sx3nBersjEgkEI5DeQ7lWJRj0HcX9m+RY3fIWcYcCKzsqeY3No8cTozjQunk/wI5h/A8zHMBlvaQpD0UshE4zPNk9szg80m7up/kFdTW1Q8Nyu49yXnWL5fZAYC7vIidZRCBg2gaiET8OAGEwijD4HHh74r2/2UnDuFYmGVQniOSCSKVBBla53ZNLiuae3ql/bL2aWXj3F7V2E6pbKtqdKd5Xt00tpxfKckpKBkeHbd6fT4idmi0LS3PbCpaULP0O6rjTbz9lmq9IluvYi0X0caLsOQs3HAWlmbDjdlwYzYszYYbzyLN2UhLJihNAvmM/aME8OQmOff9bfD0NGlzBeaW15e3doFQRDg/CxCoYnWhtamusjivqrxc0tzROjDWNTrXIZusa+kqq21o7Bxa2NjX2h1mp9pmlvuOK4OmJ3FfzlWw/DtG8lpo/VFo+4Fr+55t+55t+57r+IHv+UEYeMkNX1IDZ9HuFNEa8Ta6DM3Hmv7d3Ym5hcmxqZnF9T29KwCQbDCRCqWSKP97YAzK/wX5b7kc4TlU4NG4gPKsHYE3DjXLu3s6lwthGSKZQAUe+Tuvg3ke4XmY52GeB1nWR1GeWBRPJqnzC4PP39DV/Tg3v7qmbqB/6N6TZ0/vkLMXF9GzU0TgEJaFYyQUCkORKMowmMD/HyPnuFAqGUqnQIZS26x9kxOl4oZCcVtZ90R+5/TXooHPSpu+Kqh5kltakFuY/zRHIpXuGY+xZMIViq7tqleWpk37ch4Y+p7r/0HouIg1ZsOSbFh8FhKfheqzIUk21HAWlp5HpOcR6Vn4ncdniJpk4BFt/88E+PTlieLVbYgXGL3JNaXYnFZuH1ntNod5d2VstrN0RvpkQfpU0fp8sbNyoaduZahpY7R9rEvcWF/VOyQ7tHhQLoOzgg9xmoxzuyt1W7O5hs1S3NHBIXIaGIx4ughnG+5qxz29QZ8c946DtnHnsdyqHdSpulcWGvt7a6TS6pa2tpGJ+R2NyYlFUCFFpE+wuIAK7/z7d8XXP0LO/TqoFHgXhu1odat7Kq3TCdEUnoj/DfK7eRrMcSDLAgwDMizEcRDHgSwbyWTYqyujPyDt6n6Uk1dZVd3T3XvvaW7OwIj8HfLsKSJwKMehNINGSSRGor+Wb78h//Xwv0J+14chEvFQOuGPRVQmY//4RFGV+MuHhe9//PCD97/85L0PHr7/x8pP3297+k1/dfH81IgdB9Fs+ggAZ5ZXlSszAct8JjTxiut5yTZnI+LToCgTrM8GRWchUSYkzoQkZ+GG80jDeaThLNxwFpRkiZpT7Hnc9yVley8JP//+fO/Vd0wkFl7fPmjpHRG19fYOy6dHeuY7i3faH3lGn1Or9cx6Izpf45AXecbKgqstwHrvvqJ/aXl660hrhkIgc0LEM24Mm1uerRUVVZY/6umqnp5smxxvkg/X9veX9w1UDsglw+NtY9O9S0uTGxtLKysL8lFZU2tbeVXts7ySirpmxYYaYxL8zcvg6QkUZyGegXnm3Zrqn0COxQVcEFwouqU5Wtre0TgcV+by8AAAIABJREFU4N8gZ1mEZVGWgxkmQJLeaNQTifpiJMiysCDAAh87P+Nuro2BQENn14OnOWXlFZ0dnffynhcOjo05IIi9OI9kThH+L8jhWAyh6b8sA/6C/B/C/qseO8IyWFygLrLk+XkgGttUqbuaWqruf1vxwR+bPn1v6NFHa9WPPfJ6bLHHPNm1Oz9i8dr9HL1td40uzK+uTkCOmWxY9pJuvaEk2bD4NCjJhqRnQXE2WHcarDsNibLh+rOIOBsWn4UkF0HxOV51ijwTPB/TtvdPMdGba9vti7QPgIblU/nPKx4+elZZUiRrrVkfqDKPlcMz5aSikl2qDE0V+AcfBAYfEjNlxHq7fUumVIyMTI1OK9cPnV6AEnwxdl1rFHX0fZVb9MnDnM8e5Xz+JPfTR48/vP/gzw8efpKT921xSWVT89LGttMH6s1O2fSStGtY1NydW1yVV149trgEkiR3c0GcCJBAQRwNc8w/VRXxf0HuRJB19cH8xuahzQbSFJFM3E3JIIaBaBqi6bty20UEbRhmxwl3JAIwDMTzEM9Hz87Y6yuD3y/p7Lr/9FlxWXl7W/u9/OeFQ+PvkEd/Q84wSIxESBJhGPROEMFzd30+mGNhlv1Lj5fn39mvAxyQpgCaglkmmE4xV5fRzJkVxVe3d+aHerc7a8xdpbC8ipxvyOz0/uya/8m7HNkd0c4NaTX7ZgDcNNknVhbnF/tMh61xuOkHvvF7vuE8KjkNSzPhpmxIkr2rkInKDFGZDVVmwtXnUdFtrOE2UnmGPTwFP87C918nRt6+CZ6dp9VHBmlje2He8+K8nPrS/B5R4VhD3npHrnm40D+a7xt8bO/80tTyqaH5Y2PHN5aRKuPS4N7KjGJhbmltTW0w2gKwFUD3TI7hhdWihrYPnxT+fx9/8z8++vp/fnL/Xz979C+fP/63b559mFNU2dKhPjZGGc7odLcMDpdJm+vauvIrq54WF/dPjDsxlMyeEsk4wrMIxyDvkLP/DHI0LhDxuBvDNg81CxubBxYrQMbwRBzhOYCmAxQZIEl/LOoNhxw4ZoZhEwxbcdwZDnmiUU8s5qOo0Okpe3VlAoDG3r5Hufkl5RWtrW33cgvyh8ZGHSDIXlzEMqfor8hhkoJJ6vfIYZ4DWMZPk75YzE+SAE1DLAv/HjnLIjQDUJQvRnqiUXco5ERRncOxuLkxOTm6vzhCHy384Fa+BdbeAqtv/UtvgcUfPbMJ7aRve1a/v3NotOzbPJtHh3OLg8q5soC+6Dpa91O84RUrvWWbrpima7L+JlrzIlr9Mlbzgqy9idVdREWXZOMt0/GCbDjD85OBb4VAQZyQC6TF5/cuLG90dPV1tncM9ffI+zv6mirair8YKnl/S/q5ruNrleSjtao/rVV/sFH74Wb9Z5ut+ZvyzsM1pUVvdtjdFpvTYHXobQ6Nxb5xoBmcmi6RNHyRX/Dx09zP84q+Kar8vLD804LSx1V1bbIRg91ORMIb+7uFddX3i5+XSxsLa2oKKiuGZ2bdGEGengUTKZSP/xYF//fIOQ7mOTQuBFNJXyi0o9UtrG+qjg3eUBDjOVTgQYbxkTFvLOaKhGw4ZoShYwg0IrAFx6wEbsUxK447w2EinWavr2ww0j40nPO8uKyiqrWl7V5OQf7A2KgdBNnzC/L0FOM4jOMQhoFIEoyR0LvAziMCD3Ksh4w5IiFrkLAHg+5w2EeSAMNALAtxHMSyMMNAFA2znI9ijgFwRX0wNjszPNw33NOyMtLp3Zm+8Oy9JXRvcfVbZOfnwMqPrukfXTPf+zdSniP78cGORqt1A5YAtLW/NT/dqFopDFqKL7GaH2npG77pFdfwkqn/jhb/wDS+Zttfc70vqf6zUF8SHeCRIQboCbnq3YfP91dyFyYqp8Z7ZuYWF1c3l9Y3FlaW5xSKuYX5ieHOYdHj0ZI/Kir+Y6XyvZni/5Dn/0Fe+N5c5ceb0vurLfkzHfWbiwtepxcGUYvFrjOazB6vE4INDtfixmZjb2+eqO5pbU1OvaRA0vS4SnS/tOq5WNo/MaWzWJw+/9TS0tOKivvFJVWtbVXNzbXNzTNra4FIlMpmiUQC/l2e/utKiP+rhHi3wuZYiGPQOB8+SQPR6I5OP7u6tnFw6IBhmGWweBzmOB9FuiIRa4gwoLAOBrUweIxCBgwxoLABhowo7AiHgidp7ubajqJd8tH84tLyyurmppZ3yG2/Isd5Hud5hGGAWMwfjQIkCbMsyvMIz/tp2hEOm3D0GIGMMGxBUUcw6I5G/RQFMAzIMCBNQwxLJFIIHzcC4OLGRk9fZ0djjaylemu0xbMuY3TzV/bV1x7lz37lL/7lt965t8DKW9L0Q8znMR8tb25sGy0OPGIBcLXucG9n5HBDZFwrcG/nI9qysE0c8bQEPe2oswcw97v1A84jmUMzqtseXpltH5M1yIekfV1iqbiyvr62u7dPub1rDfgtAd/q3nafXN7a2d0qqW0r+br9yb+1P/zvnU//vavgw8anf6r96l+6895fa81baivuFZUsTo7jKE5TrMViP9DqbIEAGIt5UHxXq+ufnKzp7Chray1pbStqbH1aW/+ooqZU2tw3NrmlPlAd6frGxp+UVT6pqK7v6m3o6W0ZGFjdV8E0RZ1l8Ljwm6jh/wB5QgifpiGKUhtNC+ub6+oDSyAA0jSRTKKJuJ+mHeGQEUOOwIAG8B/BgB6D9CikR8BjGLRgqDsaCWdO+dsbO4p2yeR5RSXllVXNTa33nuXnDYyO/EPkvkjEF4kGSAqkaT9FusJhM4bpYVAHBo5B0ATDNhx3hcM+kgwwDMCyIMvAHE8kUkQ8GQhHDTbb5va6Yn58aVaunBlaHm7aHhJByp5b59JbZPO1V3Fjnri2zL/CjTchn+lwd2xmamFvz0ZE0HgWopIeCDrUKGcnG/vbC3pbC2UD0vGJwdGZyYHxmaaekSppb0Pb0PjUwuycorWj73Gh+JNH0k8ftT/O62pqG1/b3fcGkWCStaPAwtpyc2tzVVVNTWmJpOhpU9GDxuIHkuLHNQUP8r7807d//G9Fn/5LX8WD0aay4faGw72ddDqdTp+aLLbtg0NLAMA4DqZorc0+uqiQ9PZWtXeUNrcWSJoeVYseVtWWNLZ0yccWlWsLSmVzb/+TsspnVbWSnr6WgcHu0dEt7RHKMlT2n0WO/hVy9g45TNM6u2Ndpd7R6awAAN1VcHHBE4tZcEwHBA59ngO/VwP5j2DgCPLroIARgewE4SPJaDYr3N7aEKRjeDjneVFZRWVzU+u9J7k5/SMyOwhwFxfk6SnOcRjHoQwDkqQ3HHYHQ+5gyBkM2nHcBEM6IKAF/DowYIRhG457IhE/SQIMA7IsxHHwu8zEo6yAM3GMZEAi6PD7jl0O5e5Oc7OkruiRclAi2DeuIFX4aMIy13I80wGqV3CzdnNVMTAqXz5QATRNZi9iJxdU+gKJ0WqzoW9y4rm4/aui7q9Lpx7Wbn9bc/BBofJ/fDPyedFEz7RmV+dZ3NBWNM38+7d9/+2j7i+eDffI1g7MFncYshGgyqRfWluemRyfnpicnZpamJxYW5zbVK5MTozVVlU8/PLT+x+99+TTP5Y8+qyvWXSws8Gz7OvXrxOJpPbYsKFWW0EwnEoFEwmD1zeuWJJ0dVc0tRZLm/MaGh/Wih5U15U2tXbJRqbmF8emZ8RtHU/LqnKqa0Vd3a2DQ8PTM/smE85zVDb7N8h/b+jvSL9L8ByH3CGP86F0CmZog9u9c6Q9MJmcMAwzDCYIAE1bcUwX8B96PYd+rybgOwC8+363yufS+L0GGHIEgz4yFslkuOtrG4x0Dstyi0rKyiubGpvvPXr2pFc2bAMC3MUFmXmXy1GGAciYJxhyoJgNQS0wYoRAPeDXAQEjAtkIwhONBmgaYtl3iZzjIJ6HeRZmGZCigRiDUAmCPwklMkTyhEhnbBghm5spLn1eUZzT11Y/0tcy1Csd7m8eHWwfG+waGegblA3PrK4c+z2hZJzMnISTyVg6S2UuiWTqyAd0z+0+rJl5P3fuT/m7HxQb/z1P+/98vvTHJ3PSoSOVHtZZ0IGZ448K5/7fTwe/KBwbnt47sruMAc+G7mh5e0unO0ICPioaYWiGphiOF/hECgtFtHr90uLCzJh8ZKB7ZKhPvbfDMvTPP//8y88/RyLR3X21ck9lQ2Dy7CyWyVgAcHJpWdTaXiySFIgkeRLpozrRg+raksbmjiHZyNTMwMhYbUt7TlVtTnVtdWtby8Dg+KJC63AE4wKVzeLxOMzezco4mON+W+/Ad/7960YAiKFhlrm7D2CeRRPvkOtdrl2t7shi9WAYTNMARdkJ4o73kd+nhwAtBOz7PDsu+57HeRTwGRHYTgTd0UjwJH2HvGNYnvMb8odPn/QMD1uBAHtxQWYyGM9jPI+wbCAWdWG4FQBNAcAIgAYQNECgGUOc4VCAokCOBVk2QNM+kvRTVICiQYYBGRqkyECM9EfpQIwD6DjEpbDUKX15HcucmgNe+ezU8+rKb3JzH5eUS/r6pzbWl/a2ByfHmnu6R+fndW4XwtLhVDyUFFCOhhgmmEhwl2ex05QxAA/O7+eJZj8tXPii7ODzCuMfnuz85+PFYvHGlMJyoENm1wI54v3/eDL3qGpONrunNtr2DYYpxdLc4pLH7b46y/7y098+JvGXt29fvnxxkkpQZJSkyNPTzOsff3z79u3L2xdAAFxd31zZ3nVgGHt1SV+cOxBkRrlW39ZeWF2XWyPKEzc8EdU/rK55Lmlo6O7pksnbBoaqWzvy6yU5NXXljY2tAwOza2smvy+YSMSyGTweh1gOZjmIYUH216D4q4EsE6BJbzTqi0UDFAWzLMpxCM+iCSF4kgJoSmO3bx5oDk0WN4YDJOmORowofOT3HQV8xwhkwhAdBKi87h2X/cDvPUYgM4bZCMIZCRPpFHd9bUOQjmFZzvPi0vKKRmnTvcfPnvXKZVYQZC4vY5ksJsTxeBzhOF8kYoWgY7dH53If+/1GCDKjiCMY9MXIAEV5yZgjHLJimAXDHAThCUcCsViAJAOxqD8WC1A0xLAQy8EcjwrxUCodTqcQjjEBgcV9lXx5ZW5vX+sP+EjKG4sdAwG13W4CAYimiUQCF3iUZ++6eJjAR07SZCaN8eyexSHpX/iySP5Fyeo3Vbo/F6jef7b8sHy5XaZRqqDFnWBtj/3byp2ipnX5gmpbo1vf3R4ekctHxwwGI8Oyp6en2bOzm9vb13/3nOyffv7pN83yzz//fJbJuhyupZU15c6ulyCEmxvm8sJFEIrdvcbevud14txqUb5YmlMveVxVk1tTWyZtFLW1i9o7q9o6SpqaC0T15Q0NncNDSpXKgSJEMhk6PUUEAaCZAEUH6Hf2WzYEeS7AMh4y5gyHXeGwLxaDGAa925YQF/B0ykORKotlZUel0hnsEOKNRZ2xiJnA9DCoh0EDChsQ+AgMqLxuldelhQJGHLUQuC1IuCKRYDrNXd9V7PLc50XFpeUNkoZ7j3Ke9chlFhCk/w65KRA4sjuOHE4jANwt+Gw4bsNxK4aaEFgPAbpAwAiBNgzzhML+aCwQIwMxEqAoiP1NRsHC7LsWLB4XsLgAMoyfJBGej2ZOybNs5PQkmE4RySSRTBB3UlqW/etKRwilk+RZ2oGjfTPKB+UDnxVOfVW++3HR3gd5q58Vzle0bo4pHNPrsHTQ9rxxX9ynml7TqvSGvaODueUF2fj4xOzsonJ1ZX19bXtrZ191pNNarVavx4tAcDQaTSaS11fXb353H1xeXHo8XuX65ua+2h8K8zc39OWFLxLZ1Go75SMlYmludV2BWJovkT6tqXtcUfWsoqqgqrZEJKlp6xD39Na0tde3tg5NjKsMx/5IGE8msWQKYFhvlPTFSB9J+ijSS8a8sViApkGWBXjOx9CuWNQRDjl/RY7xPMpyMMfDibgtEto8Pl7Y2No+1JoDoCsadlFRezRsDuJGFDlGIB0EHAH+Q79XA/oNGGwmMAuBWQncHYkET064mxsHivWMjOYVlRSVlNWLxPcePnvSLRs2AwB9cRHLZDBB+BV51BQADq12jcNpgiBrEDfiiA4IaHyeQ49b4/XogIARhh0E4Y1EAZICKRqiGYhhIIZ5l6XezX0TwWQilEqG06no6Ql1lqXOspGTNB4XflNF3g3r/qHkBmbZUCrJXp4BFDW9qS6QyD57Lvu4aOmjoq0/F6x/mDufW6voGdeNKWxNw4dVHVtdYwfKfdux02sN+Awex6bmYHJJMTgxPjA+Njg1MTw1KZ+aGp+ZmZ1bWF5e3dreOdLqbHYnCMM0zZycnp6cnETCYZ1er1hVbh1qAtEYd3tDXZyDFLlvMQ9MTpVJGnOr6woljYWNLc/qxA/Lqx4Wl+eUVpbWSiQdXW2DQ829vW19vdNLimOXE6JIVBAAlvPFKG+U9JOUjyR9JOmORNyRiI8kAZYBONZHU85oxBEOuSJhP0nCLIvxPMJyAMt6OdqAIWt63dzm1vqB5tjnc4SDLjrmJKOWEG5A4TtfP0agYwQ8RmEjjpoJzIyjVgJ3R6Oh09M75L2jY/nFpUUlZaK6+nv3nzzsGho0BwLMr8jv5LGBWMwMgGqb/cDhOIZAI4ZooIDK49xz2vedDo3Pa0JRVyQC0AzEsgjLIQyHML8Odu6GvvH43ba5aOY0ls2QZ1nqLEufn1FnmchJ+q5x+PuG818re3iYZSGGAWmaSMS5y3MiLmwbzJL+6W/KBj7IH/9z4dpHz7ffz1l8WLHYLjsYWzruHN2S9q+OzB2ptD4bgAGxCCrQEB1zE5glAJj8fhPgN/p9xx6P1mY/ODbsHGiUO7uK9Y2ZpZWpRcXi6trmzu729vbS0tLY+MTo1PT2kRagae7FLXlxDjO0zuUaXViobGzJqxE9lzYXNbfl1EsflFY/Kq4qEzW2dA/0DMnb+/qk7W0dfb1Lm+sOCEBZGmBob4z0Rkk/SQM046coTzTqDIXckYifokCWvYvq9nDIHgy6wuEARSEcj/ECzLI+mrKTEQ0MKo/1i7u76weaI7fbEiQcVNQWC5lw5BgG9TBoxBBLEDcTmIlAjThqwlEzjtqDQS9JRjIZ/ubGgaI98tHc58XPi0pqa+ruffPwQefggMnvZ85/h5zj/NGYCQBVFuue1XYU8GthaD/g3XE5dp12tcelBwFHOBxgGJDjQIYBKBqkaIimEZ4PpVKxTIY5O4udnqIs6yYIExDQedxHbtexz2OFIV80TMQFMnvKXJxT2Uw4mcQ4DmaYu/h/NwpEOA6iaZCmIZohEgnqLBtKxY0B/7BiI7de9n6u7IOClY+Kd997tvRVyXzL0P644qh7bKVtcGF6+UhvQXwEiXAMluTQOIcKPMoLeDxOJJPBdCqYTGE8D8RIF4YZfD611balP1YeapTqA+Xu7uzCQv/QUO/g4LRCobHbIY6lLi+j2SzKcxYAmF1br2/vei6SlDS1lrR25dQ3fVlY8e3z8tY+2cbe4ebufv/wcLWoTtzUuKBc9eAoLvB+ivREoz6SAhgWoBlvLOYMhRzBoCcavZtyBljGFY2YccyMoY5gMEBRd1tKQYZxxsLHQUwV8KwadMsH6k2d/sjjMeGYJRw0EZgBhgwwbMJQC4FbQ4QliBsJ1IghRgw246g9FPRRVCSb5W9uHSjWMzKWW1RSWFRcXV1z76sH9zsG+v8R8qgJCKgs5m2Tad/tVvsDKp9v1+3e97iPAn4zhrqiES9FuqIRe5C4W7bBPBdMpcLpNM7z/nDI5PFsH2rmVpUjs3ODU9MDU9PDc3PjCsXC9ta2TmvwuP2hEMHx0VQqmkqHEgmM5+/EuTDDgDQNUBRAURDDYkI8lE4TScEdwhX72vKWqY9y5R8UrH5Yovr3Z8ufFM7Vdm31jG43dk829UwpNnQuIIoxcZhjvbGwnUAdQeKufwDeTQQE4U76D9B0gKLuhgUwx8EM6w0Gjx2OzQP1hlp9ZLO5cBzm2FD6JJhOE/GEGydW9vYae/pKJQ3lze3lbd159c2f5BZ/nlfcPTZt8QYcXt/M3HxdfX2tRDKzsuINBkPJJEDTd21pgGF9MdIZCtmDxJ03wxwPcZyHjFkJ/BiGjAjsCIUAhkHvXJwkLSFcg4BbLvuy7mhZc7hlNB75vQYUMWGYEUGNMGpCcDNGmDDchOFGHNOjyBEMaEG/AYF+j9yJ4QMTUwVlFYVFxRWVlXfIB0zvAnv2DjnG8wAZs0DAvtW8aTzettl2XJ5dl3fP7T3w+Y8hyEbgjlDQFiQMCKyHQCOGesgonkoGkwl3EN/R6eSzsy3dvZLGlsaWjvaegV7Z+OD4bN/oVFvfoKi5rVwkrmtu6RsbXz/QuFE8Ek9Sp5lwMkUIcYRhAZLyxWJ+igQYBqAZkGERgccSnJ+KbB1bxV2LX+SNf1S49mGp+l9zVt/PmymULIvaFkrr+kTNsuVtbSBIhZNphOe80YiTILyRCEjTv5WE0N1oORJxh8N3twLMslg8flc8onfxhmHu9tchHIfycTyeDCXTQJTc1By29PWV1ovLm1orWrry65s/zy/5LK9YOijbM5qNTueKcr2nb6BrYHB1fx+IkZF0GmZZgKZBlvVTlCsctuG4Ixj0xmIQyyK8EGBoe4jQQ+AxBFoJ3EvGQJaFWQ6gaHc0aiRQNeDbsJkXNYeKw4M1o2Hf49KCgAFBLVjQgoWMMKEHUS2I6GBEiyAHQGDX7dxzOXQQ4AiH/Ax914px4UH57HxJVc3z4tKysvJ7X377bXt/v8nvZy4uyHfI43g8DjOMFYH2LIZV3eGa0bhpc2w7vSqP/ygAGGDYgqFmFDmGQG0gcAyBrlgUYBk7hqwf7g9MjDV1d4rb29v6hgZGZybmlItK1eq2dl1lXNvVK9b35VMKSVtvYUXd0+LyEnFDu3xkVX3gRPFQIhlNn2AsD5CkLxbzU1SAZryxmDcWA1gGTXAAG9u3ONsGVx+VTH9RuvFx+f7/fLb8Xs50gXhZ0qGolgzWSLoGxmZURnMgFiPSKUQQAiQFsexvoQtiGH/s/2fvPb/aStZ8Yf8N8+2uNZ9mzX3vzHo/nL73zswJfbrb3e12zjYmGjA5GoMxOQeTDJgcBUhE5ZyQQAhJKGdpK2tL2sqBjG1w4P0gwO5u9zlnTt+Zue+aedZvaW2Vnqpdql/VU089VdoyCfR6nlbL1+mEBoPUYlHYbMrTX3bpvV5TMGgKBgGfL+rGKkGnyukGvAGV3YFfZjZ3dxdWVDyuqSuqb86pqI/NLbqXVVDU2DI8v7BIICDmF2DT8Dk0hrkhVIIOwOuLmmiJ1cIHAI5avapS8fX66K6EyGxe1+vYKsWyUs7RqvlGw4bZJDabZRar1GzhGwCmWkEUC5c4K1Nk0iQej6BRMdw1skTMUCpZKi1TqaHKFCSpjCiT4yUS9IZgictZ4qwQ+Dy2SiE0GaU2m8Hvt29t8TXavglYQfHTnNyCwoLH52Li45s6O9kike0kFONUO13RI3kcpRzFos+QCbMMxhKHi+Zt4IViqkRCl0uZchldKqFLxWylkg8AQoORKRKNzc1WNjY8KS9r6OgYhs8tUViEVSFhRUxYFhGWxeQVKZOn5EqAVaEGQ+W8GJl+XNOYVFgYm5tTWFs3ODfHlkjVdlDndKlBh9RqEZnNQpOZDxj4BoPEalVBoMplYWxsdA4vZjwdj3syf+cx+tuUqR9SRjLK59oGiONw4ihstmdgcHByEstibhgBFeTSQG4NFH3mgkNht0stFqHBsKHXbwCA2GSSn5Ktis4ppxdRYyC32RR2u8LuUDpcBl9Q74JoXG7X0NDT+vqShqYnja05FfXxecX3swpyKmtaB4cGJiYHR8Ymp2awFJpArTH4/OZwWOt2K0BQYrUIDAauVhudxcUWi9Bs5gPAuk7HBfR8s1Fks4jtNpHVIrFa1U6XxukSWczLWjVVKccLBfNMxgyZPMeg4fjrdKViRa9fBQCWTs/QaCgqFUEhx4hFSwIeiscli4UcjVpqs0Z9Z2skAu3tC/VA3wQs/0lJdk5eQX7hx1FujUSMfr/SDipBUO10KuzgmlKOZjMQFMIcg7G0ykVy+ViBkCQWUSQiikRIFm8wZJINo1FqtpA5ay9Gx57VN1Y3tQ1NzODoq0y+lLAqnCOvTqLp4wuUaSRjgbhKYAlZQjVHomPwZPNk5kvEfE1fX0FjfW5tdenzln44gikQ6hxOg9crs9k2DEY+APABg9BkllitKpcd8NrX5JKe8cX04oGYgsnbhQsXUmDn4wfv5MIah1hsoUVntK9yOLDpqYGJsTkSga/TmgJ+g88XXezJbTap2Sw2GqM7hNFHm/zoaGn0iIfFIjGZREaj2GSSWixSq01udwBev8HtWRGJhmdm6jq7Kts6n7a051bVJ+QX38/KT3taVt3e0fGyr/tl38v+QdjcwvKGCPB4rJFNncctB+1iq2XDZBIYjRsmU/SCbzAIjEah2Sy226UOUOK0Sx12qcOuglwGnx/w+sR22wqgZerUNIUMx+MusVgozgpZLGTrtHyLRWgHBVaQa7IwtFq8VIYWCvESMUOlXAcAmd2m9bgNPp/R53Nu7/hevZYYTQOw6YLip9m5efn5BeceJCS0dHWtSCTWSETv9UrMZonZLLfZ5DYrVynHspmzFNIck7m4sra0xkOtC3CCDbyAh9/g0WRijkYtNBjYYnE/bKqwvKq4qnFoGklZEa+IdMwNFWZZMINnTqAokygqHLe8SOFgl/mkNTGNJ6XxpPhVHoJKH8Zi+lCLnTNT5V2d1V1dcAxepAf0kFtmBwVGE08PCIwmscUmsdkVTlDntjOF641dAzGPqm6mv7hfNHc9Z+6b+LEvYweTy1FTeI3OHHY63Rz2cl9fT1ffSwqXa/T7Df6AHARlNpvEYhGbzBKzWWqxyGw2+cns7lCCDrndLrWd/GaTp9WtazTE/ZHHAAAgAElEQVTrWq0A0AuNRqHJLLHa9V6fyecXatRzOGxb/0DF846ihpbsirrEwqf3svJi8wqL6xtHpuEkCg1HIE7MwEcRswsUCoUviD6MiyEW00QiukjEEIsZYjFdKKILhUyxmCWTseQKlkK+LJey5NIVhZyrVvE1Wq5SSRMJsbw15NoqcpW9wKDPUSmzVMoCi4Fd51KFIqZEThfKCOsbi6wVOI0xQ6XPMZYxqxyqQMCSiFflco5UxpHIxHpAYweXN4Sdg8O5RcXZuXmFhY/PxSUktHZ1rYglllBI44YEBoCv14tNZpnZsiaXYZgMOJGIYDDnVrjzHN4Sl49Z56O5XPQ6l6lSCIwASyKeQiLr2rvKG56/GJnB0PkMvoqwIkYzeJhlPo7FJ6wKyWsS0pqEsCLCLgswTB6WxSeubGCWuTAcaRSNXeRw8ALBCBLZ2j8wDJ9l8AQyi1XlcitckNQOyh1OFeTRev16f0DrgUgcdlltw9U7qZfiKu4/nrlfgruYMf8v9wa/jh3IKEcvEjVO96bZpJueHG59/hxDZeg9PlMoovF41RCkdDqVDpfK5VJDkMbt1no8Z1BDkNwBiixmgcGwrtfzAUBoMkmsZonNKrbZJCCo8/qMPr/UoMfQKJ1Dg6WNTflVdblVDSlPK+5mFVxLyUh/Wj6NxABmqwtyc7jcvuHhisbmpp4+GAq3QGEg8OQZLB6OwyOiwOLgGOw0Ej2FRE+h0NMYzAwWO4PBwrE4BAaHQOPgKDQMiRxdXByanx+Znx+dXxhbWBydXxhdWJhEoeAY/ByWiEATYEuY8XnkxCJ6Ygk9sYCaXEIhsPgFImmBQJxF4xBIDIZCo3DW4RhCZcvztJy8rNzcoqIn5+LjE553dq2IROZAQOVycvW6NZ1OZDTJjOZVkWSRRJ7EYGfozFnOOmKNt8Dlo9YFKC4XxeMua5R8gx69zGjr66993tk3jlggLBPZG6RVEW6Zj2Wuk1Y2aFwJkydj8OSkVTGatj6HZ8GxjDk8C0VdWySyRhCoAfg8epWzolLh2ezR6ZmRqWk0lcbX6gBfwBSK6Lw+ncdr8AdM4U1zeEvr9hJXVmoa6u/eT7x4J+9W1kDcM8K9EtL3KVNf3n15PWWiY2Rdaw3ZnbbF+Zm29o4lPFlpd5pCYWMwAAT8Oq9X7/UBPh/g8wF+n97vA/w+wO/T+7waj1vpdEitFrHZJLKYJTarzG6Tg3ap3SqyWDZMJrHFIjYZV8WiBRymo+9laW394+q6Jw2tWVX1MXnFFxMexWQVdA6PS7W610dHkUiEQqXVNDRX1LcMTS/OYqlwNGkGiZteQE8voGBzS+Pw+WEYom8U9nJkcmB8ahgGH51GDMMQgxMzg+PTwxMzo1OIMfj8+OzC+OzCxPwSbAE1vYSdRmJmkBgEGjeHISxiSUs48hKejCbScNRlHHUZTaKjiDQclYmnsbBkxhKOvIAhYMhM4vLaxDymtLY5OSM7MzunqOjxuYT4hLbOrhWhyOj3yx0gR6vhaLVCo1FqMLGFonkCYQKNmWEuz3J506tr8NW1Be46kreOFgqYWiVbJYehlsrrG8trWwbHZufQVASKNL2En17CI1DEBTx1iUBfxNPmMJTpJeLEHHYcgRlDYCZmcdOLxAkEumdosmNgZGIJiWWzsDTqzNzc6OQEArnEEm2o7KDKDvLVmhWplC2WsMQSOn8Dw2SNI+Zanj/PzS+5G190Pbkt/slCciX1TgHyfOzQN/f6ihoILBGotzmweGxXd/cobIbIXl2RSNYUMo5cxhaLloVC5sYGQ8CnC/g0Po/KWydz1wirqxjWMopBX6JRl6jUJSp1iUZbolEXqZR5MglBIE7j8DA0dmxu4eXoaEtHR0VtXUlF9ZPquif1Tbk1DQ+Ly6+nZl1PzsyvrJ/HE32h0IcPHzQa7cg4rG90isji8+QAT6Zfl2rWRCqOSLkiVLL4MgZXQuUIKatC+ppomSdd5kmZ6xLGmpixJmZyJct8KXtDsSpSropVqxL1qli9KlFzJJo1qXZdpuPJ9QKFfkMJCFUGscYs0VklWotYYxZrTGKNWayxiNQmgcLAl+ulervK4qRxxW0vh7IKizKzs/Pzcs4lxCe0d71Yk0it4bDK7eIZDYLoqtFqW5NIUGQSnIBfXF1BbmzMr/MWuFy0gE+SiCkKGV0pxa2tvJwYL6uuq2vsGJ9aQuIYCxgyfAmPQOLnMcQlPGUJT5lDkxAowhyKtICloohMDImFIbOxFBaSQIcvYccQC6Pz85MoJAKFmoYjBgYH+4aH53BYxjqPtraOIlNnMXgEGotAY2ELi/1jk+09Ay2dfc9qOuPTqq/F1d3PGH74FBNbjP0hBfa7O73xj+ETWPmazIyn0Pv6+593dHYPDsMWFpeIxEUCAY5GTS0uTi4sTi4swhaXYAtLk/OL47Pzo/DZ4Wn40DR8aBo+PAUfmoIPT8GHpuFDU/ChKfgIfH5sdmkINtvVN1Tf8ryiuvZpRXVJZW1hRU1ueWV2eWX6s8r72YXXHmbGZBbUd/WuCjY8fr9ap8cQqITlNbXN69x87QgdgME9W3DPGtyzBPatwX1rcN8a2reGDmzBfVvwJMV2Cmtw3/IReyb/jtG3bfTtmPy7lsCeJbBnDexaA7sW/67Fv2v27Zh9O59em/27Zt+uybfr3n0XPjxW29zjc0tPyiqycnKyszLOJSQktr/o5spk9q1Nrc8jslsloF3tcqlsNo5QiCLgZnEYzOoKQSTCbQjxgg2KWMRSyJcVcgJ3DYZcfN7T3dTWOTGzuCKQy/R2oRJYl2p4Mq1ArttQAgKFni/XbSj1ErVZrrerjE61EVKb3FqzW2OG5IB9Xa4lcflL9GUUmb6AxPUNDDW3d/aMjCMwhCUSfRFPW8TTsFQ2bYVHW1lH4amDkwv1Lyazy7pvJ1Vdult+Lb79fu5MXAnuWs7iH2IHr6SPV71cnqfIcBTW2MR4Q0tLY3snbAFJZK0SmOwlImURT1okUFBkBoa6gqev4hkcPINDWuZS2HzaqoC2ukHnCBlrQua6mMWTrghkHJFKrDErjQ6hAiAzVmfml/pHxpu6ekvrW7JLK9OKitOKS9JKnsXlP7n5KOdmak7Os5rRmTkOT8BZF+Bp7BWhEoAi4OYbs3/X6NkyeaPYNnm3Tb7tE3p82ybfWcr2yVvfttF7AoN361MYvVvGaDmeLaNn0+jZNLo3je5No2fL6NkyuDcN7k2DZ9Pg3jS4t5ybb/yvPigtrvG5pZLyyuzc3OyszHNxcQnNbe0M7rrSbltTqwi8dcI6l8TlYhiMCTi8vauz7cWLYThiCk+E4UkwLGEGi5/Fk+BYwuDUTFvvy9au7pFpBHNdpHcFHJEDk3cTcIYAZwhwhQ2usMEVMkJhsydi8W5bfbs2/57Nv2/374P+fTBwYAvsG92bcptHoLcJ1KZ1kYrEWF3E07AMzrJAsSbT8+QGgdIk04MA6NfbPDyxemqJUtY+dT+37dt7pd/cKP7+fsPNjPHYEsKdx/jzKZPfJo+kVKA6J1aQBM48Et3d3983OsngirR2r8oCCdWmDbVRqDGLdXaJ3ikDXHIDJDdASpNHbfFprH6t1a+1BXT2gM4e1IMhk2sT9O/7dt76d46MoI+1LoIjsT2jE5XPO7PLquNzC2Mzs5Ly8tJKnj4qKY8rKLmTURCfW/Skur53cBixgMTT2AKl0eDeNgcOdK6IBgzoHAGdw693+PUOv+5fh4DOGdA7A3pXAHAGz6B3nL0G9I4oTssHfTrQbwvsQtuHUgAcn116WlGdk5efk511Li4uobquYRFHoPP4SxT6+CJyYgkFQ6LHEPMdvf1VdU31zR0D4/ApJGEKSZhYwE7MoSfm0OOzqKGpuaGpWTgKT+NuSI2gwRuxBHcN3i09FNa7TgBAYQCKAFBE74rozuCM6JxhnTOsd0UAaNPg2zH6d03ebSMUBhwBnSNgcEcsUQvm3zX7dsDggXf3rSOwK5Bpx+eITxpgN9Lb/3Cj5PfXCr59UHcrezL+KSWmmHoxc+6bh6M3c6bLOijzuA0idWVyZnZqfkmg0Lk230DbR9bAviWwFzV6Zu8JTJ5do3vH4N42QNsmaNsIbRvc20b3jhHaMUJbentQZXAIpFryMmdyHvW8f7i0qTW16Omd1PTLcfE3EhMT83JzK6oKahvTnlXfzym8k5GTVlTc0NY2PD65hCOvSbR6V9js39dDEZ0jCDgCgMMPOP2A0w84zhD4HIKAMwA4/YAzADgDgCNgcAYNziDgCOjAgNbu14KBKDT2gNrmV1m9SrNbZXFr7d5osXrQB4A+e2DXvX0oMzgm5tClVbW5eQU52VnnEuIfVlTVT80jCcscFJm5QKDhGav0tQ36mhBDZcOR5CUCi81XipRmgdy4LtFxo5ABPKVJpLPJzZDG4QNcIT0U1kMhvSusc4V0zpDOGdK5QvpTnKQ4QzpnUOcMap1BrSMY1QHckag5Mno2T+3eifkyerai9EPbh2ZPmMUT9Y8vldTNxGQNfHWz/LeX876NqbmXB0t6Rot7yrqei/nm4fh3SSO51dhZnJSxIkbMLY7BYJRljsriNvv2zP59o2/XcGb93JsG92a0RwJQBHCFDa6QwRUCXGGzf9fi31NbvSt82RKaMDY+3Tsw3No7UN3ZU1DbEJeddzkm9sLtWzcT4x89KXpS3/iksTWttPJ2RtbdrMzSlsbJOQR8fmFseg5LX5WbXGbvjgEKA86g3hnU/Qx6R1DvCH0KnSOk+/g2fAYtGFJYfBIDJAQgsdEtNftkFr/E5BUCEE/r4KltIsCutEA6R0DvDGodAb0zYAvuQTtHUqNjbBZVUlmTnZuflZl5LjEhpaG5k8DkSg2gWA8K1BYp4FBZPWqrT2FyS/ROhdFtcISs7i0ztGlyho2uiNEVMXq2zP5dW2jfFto3+3cMUFjnDGodgZ9/pb8AAd1pxtP+EdQ6AmcwuCP28L7W7iYwVl4MwMsb51Ifw767U/vP32edv1n8IHswvYL2qIp37wnj22TEVw9GM0pRCIxsdV2BRmNh09N4GlOksWgdIcC9rYc2tY6g1hnQ/RRBvdMPOHx6h0/vDFoCu7bgvlhnReKpQ6MTg0Mj/SNjHYMj1V29BXXNmc8qMopL0gsL0x8XZpeW5lVWZzyrjM8vuv4oLf5xQS9snM3j4kiknoER2DxmQ2Mxe7dNUMTgDH2Wcp0jqHOEdI6IzhHWRgGGtWBY64honVsa57YK3JJZgiKDl6eF1lSONZVtXQNuAC6x0SMx+0RGN1/n5KpBvhaUmFwqm1fnDEYp1zqDJ5QbnOOz6JKK2uyc/KzMzHMJCSnt3YN8pcl3cAztHpv8+wbvLuDZ1kPbgHvb6NkyujcNUBhwhQBX+COgMACFzxj6NwUAhc2+LZnBhqXQ+8YQrX3YkmbMrZQXv7uQ+7vv067GVScVwdNrWIllrKtZ6O8T4MlFyL6JNRyZu4TEzC0u0FY4Er1N5woD7m0AivzSXfTOABCdCJ1Bs3/XGtiTGRxExuoUYn5kYrJvdPz5wPCztq68+qZn7Z3Ph4ba+wcqGxtzS54m5RXczci5mZ59OzM7r6ZmiUzUGPQ0BrO9u294amFDbbH6d03Q5ucpd0Ttc1ALhrRgSGMPa+2hk2tHRGmPSCwhAeBb07jYCvuyzLaisHM1DpEBklm8CqtPYfPLLV6JCZKY3AqrVwNGv8gp5Y6ALbgHbR9JDc6JeczTyrrs3PyMjIxz8QkP214MrMsA9+57x9Y7wLOjd2/poU2da1MPRQB3BICitjpayx/Z539r6F0hAAoD7rDWGRAo9XgKeWpucXSR0TbJeVQ2+/XNyi++fvjbi6mX4qtiH0+mVOBiSwg3MlD3cxaL69EdA4sDo1PTc7Nk1opQY9Y6w0bvjsG99UuVP6Ec9OsdAZN32xrYM7hCPIkKBp+vrKvLeVKSV1mdU1OfVdtQ1tXdPjbWOThYUV+fWfA4Nj3renLajbSshKKS+p5eJnfNaDFT6YyO7v4xOFJmcIKhA5MnoncG9Ke2XRulBPRrQL/G7lfb/GpbQGMLqq1BjS2oBcM6R1htD0lNvnWNgy2zsKRmjsLG07pERp/CGlSDIa3zxBZqHAEN6NeAgZOJMlr+SaLfGtiFtg9lJidsAfesuj4zJy8tLe1cfELy866+NZHKGXltC+zrHB9bQfvL+DdlWuMIaJwBnTtkCe46tw+dW4dGz7ZAoceTKfBF1CSK3TEjTK8mfxfX9y/XKn57Jef3V9Mux5cmPRl6VIG+n4+9kbGQWIQoqpto7hqZhM/S2KsSnRWAIibfrsG9pXWGPlt/vTMAOAJ60A84g2D4NbR1pDS55pCEp2XVMQkP7z9MzSqrLG7teNLe+bSj89nz548rKtJz81Kz81IKimKy8+/nFBQ2Ng/NzhGZDDKNOo2YHZmEU1YF1sCuZ++dybsVtbQ6Z0h7SrnG7lPbvGqbT23zq+0BjT2osQe19pAODOscYY09KDd7hTqHQGMX6Rxyk0dlC2gdUZ83DLhCwOmAPvHeP3WVPqV850hudk0t4Z9VN2Tm5KWmpp5LTExpe9HHFatcm6/swV19dDHgDOidAZ0z8O9M+alPFwHcm4AnDHhCgCessfuEGjOVvT41i+wZnn0+TC7rWUt4Rr+UvvRDKuz72ObfXkz9+kpSXGZDRvlsfBH6eubCvfzZrMrphk4YDI6ksTgStRFwBE3ebcC9+Yv1dwR0YMDgDJnd287QG7Nnh84RNrW9SEx+dCsm9n5yakpRcU5VXW5NbVZ5RUrB4wcpqfeSklNyCwqr63KrajPLK6u6uvumprsGBspraqrrGkanZleECqN3y7F1aPLv6aEtPbQJQFsGaBOAInpXWOMIqO0+tf10jJ46bjpHWOcIa8Fg1AbowIDeGTS4wgZXGHCGojSfLsk+4sfN+HnKM7Jykh8mn3v48FF7d/+aROPYfG0L7v37WOw/QTngipg9+2b3rtri5kgVeObqHJo4AZ97OTxe19b3pH44r24xo44RV8a6XUS/mY//IbHnX75P/fL7BzGpVZnl8KSn6BtZc9czZtKfITr6MYtoKoW+wuFLlXq7wRkCXOGf3fGkddR2n8buN7q3rN49lclDX5MgULj+0ZG6loasx3m3EuO+u3Pzm1s3Lt6/dzsxMTYlNT41LTEzO7u0rKzleU3Xi8q29srW50/r6tNy82ISklLSMmsbn08ikLQ1kcTg1Dk3jZ49o3vH5N4xe3bMnm2jZxvwbOpcnzc5H22PKwS4Qmevn3cAP9+SAa0jYA3uQduHcpNrGkl4Vt2QnpmdlJh47mFSavuLfo5E7dh8bQvt6/5Cd+yvdM7/NEIAFDFAWwbHlkTtIDHXYHOLo7DZ4fH5zp7xisbenLKepJKxuJKluDJGXOVaXAUnpph0MfHF/z7/8F++fXA3pSajYjapFHc1fe6HJFhOBWoWIxbJAL5Qyl4T8MRqucGhBQPRttM5AjpHIMq3yuZVWj0qm08NBrSusMwE4Za53aPjL0b7ZzDT05iJpt66tOK060k3v7554esbP1yPvfcwKyOzsCC3pPhZQ33ry5c9o6PPe3qflFckPUpPTE5NS898mJScmJj8+HFpb98oEk9ncqUCmUGitcn1DpUJ0tn9Fu+Wa+s1tHNoC+0BUFjr8P8S5X+dg/wJ5UdyEzSDIpbVNDzKyIyLizuXlJjS1tXHEasckVd/gnK9K2RwRwxRb+60xM/e6a8d3wG9KxwNFKusXhKL19HXX1pV29A20DtMbOkhPa5bSi2bjyvFxJRSYyvWEqrW48vo9/KmL8RU/dN3iX+48uheZntaFTr+GflCyvxXMeO5lTgqxwr5to0W27pQuiZSirU2Deg3eraM3q1oVDL6XdR2r9Lq0bpCevfmBmBH0lc6h0eqWuub+5uHkQMj6P7m4drilsdZlZlxBUm302JjMh4+KszNelJQUPqksaNlYGKkd3igrLo6ITn11u37cfEJOdnZmZlpaempZWXP+gcGpmdnF9EYxgpHrNQodSahXMvmiWmrAhZfIlAZlGaXDvQD/6fXPieUB/ag7SOF2T2LoVTUNaVlZMXGxp5LTEx53vVyVaQCw6+swZ9SfkYtAIWNnk2jdwtwR3RRDwv0Rz/Sng6XE/N4mv4XVussOwCFwchre/iVzOxAEAjFNeUxqanJOZWPq2fzaqnJ5Yy4MkZsBSu2ci2+aj2hfPl+PvxqfO2319K/vpp6JaEyvngqtZYeW758IR35ddxEViUGz9RbwIDWYBZIlGK1UWP1AlDY5N0y+XbM/h2zf8fk2wbcEZ0rqHWGLIE9k3+Xzpc97x14Uv6surmqtb+pcbCh7EV5fkNBRmVOWnlOcml2fGF6TFbqg/TUpKy0/NLC9r624emhuud1MfEPzn9/4bvvL57/7rvL1y9l5Kd1DrQvERaIy3gkGblEWFzhs/VmwGK1ctZ5A8NjhcXPktNzy2tb57F0hdFlDewZPJt66Kfzzs8b6lP8mbZ1BiyBXefWodLimcfTahpbM7Jy4uLiziU9TG3rerkqVNrDB9bgvv7jbBfSn64l1HafzOjc0Fg2tFaJwaGyek54dQR0joAG9KttXqXFLTdDCotbZfNqQL/OGdS5gjrXiYX47Dpe6/BrQJ8G9Gkcfq0zYPbvePfeW/27NK6oc2CouOJp3pOivJK6R497bqb1XUgZvZmPTKxiJtWsPHhKupk1+UNs9bdXEr67dOfyncyY7J5H1ZS0BmF85ca9EtbDclpNL2sWy6Mtc0kUBmOFpzKAdt+OyRNR27wKMyQzOqQGu8zoVNk8Ju+Wc/ONZ++9yb2JJrOeVdVkZKeXVhRVND3NKst6kJd4OzPhTlby/dz02PycmNysa0mJl2MeJGanV7ZW90/39kx0FVTmX7x16XfffHn+4oXzV3+4Gncjr7awB/FyAg8bmBtsG3neOtA8NN03h4Yj5qabWhrvxsT85n/98z/8v//z7oPkYdii0gQ5N98YvVunjXPSsB8bKhpe/Uj2L1rZn1BuDew6tw9VVs8ikVHX3JaZnRsfF3cuOeVR+4u+VaHSHjqj/GTxrY8u/kC/3ORak+nJHBGZI1qVaCUAqLS6lRa3zOgU6+1ivV1qcMhNLoUZUljdKptHbT9hUev6jNk/G9Zqu1dj96hAj9YVtAR3bcE9rc1DZfNfDow3NrUNDw3i8Tg8kTI8hSys7r3xqP7yw5Yb6b1XUnuupXbG5nakPWnOfvwsOT3ndlzOjaSm+CJUcuX6g6drSeXL5S9WeyYZA+MLXd0vW1s7+gcncORlrki1JlYx1oRk5hqaRF/EktAkBp2zsaEyaG1uszukNjmWsOTSiqqklKS07NSMgkdxmXHXH965GHfnh9iYSwkJVx+mXE16+O2dez/cuZv7rHgAPgTDjbeONOVUZd/PfHA14eaNh3fvZSc+LM3MaXxS0Po0u7bgYdGjB1lxD9IfxKbFxqY+uP3g9veXL/7uq6/++N0PMQmpze39NI7YCG06Iq8Nni3d2ZL9I7VBrSOoBYNaMKh1hD6m/CWUOwLWwK5r+1Bl9Sx9SnlK6qP27v4VocoWeGXx7+scYR0Y1oFhnSOkd4Z1zpDa7pMAIEeqo/GkdJ6MI9OL9DYJAArU5hWxhs6TLQsUPKVRYYa0Dr8a9KnsXqXNo7R7lXavCvSp7F6FxS0zuWRGl9wMKa2eU7hVVkhj92gcfoNvy7l9qLZ7EEhcRXVdeVkFbHxSLpFub21tb2+73F4Sk1PR1HslJvc3v7/z//zPyz/cSatuH0DTVmlrG4OTsylZT7++lPb9vbrbGZO3s2ceFk9XtM60dY80NDQXFxXn5RQ8Liytrmnq7R+BwednZhdGxia7u/u6unr7B0en4PPzSOwSjshY5fLFcjSeXFXfkPjoUUJ6SkrOo8Tsh3dTHlx+cOvb2zfO37n93b37F+7f//7WrVtxsVWttbPEWThxqq6vNqcmN70iO+VZZtLT9ITitLiiRzH5yfeyE++lJ9xJibv+4M73N658eeHb33379e+/O3/x9u3k7Lzmrn4sZVWuc1g9u1b/vtm/C7i3tM6QxhFUg0G1I6hxBDVg8GSxDp4s3rRgSAMGNeDJNPonWI9SHjXsKptnkcisa27/EeXsDZXVf2D27WnBkNYe0tpD0SigBgyobD6p0SXS2zd0VpHeLjU6JQaHQGtdkwNskYa5oWKLNXy1WW6GlDav3OKWmiCZGZJZ3DKLW2p2iQCQpzKtyQGu3CDQWCQGh8ICKa1updWjsnr1zrA9/MoWPpAaHLNYUllNTVFx0fj4qMloONg/OD4+jmxGVBr17CLycWnVN9/f+O//43//9//xxc17cV2Do0Kt0bn1ekNj7eyD3bqX+s9/vPX15ZTYjKrq1qHBken+l/1V5ZW5WflFhU+bGtuGR8aJJDKXz6fRmWNj0z3dQ1OT8yQincFgEUnkBeTSEgZDZjAIVPrYzFxjZ/eTqtrMJ0+T8/JjUh9djYk5f+3GH69c+/LKtW9v3rwWczcl69HznhY4ampgpq+w5nF8blJ8fnJCYWpsQcr9rKQ7KXE34u7feHD/dlzcrfj4S7fvfn356teXr1+LSXhUUFLf1T+DprCFWr09YvO+Mrh2FBa/3OJTgyGNM6xxRtSOsAoMKm0BpdWvtPhUVr/adhKo0diDantAbfer7T613fcXUb59qLR6FgiM2qa2jKyPlPexN5RW/36U8pOibQG1LaCy+ZU2v9zqU9r8ajCodYbUjqDEBPE1tjWFkaswrSstPLVVoLVv6ECBFhRoQYEOFAFOiQGSGF1CvYOntq7JDRyZnqswCHU2qdGpsnnUdq/WEdA5IybPvmvzrcrimZxF5xaVJKWmND9v4fH579+/Pz4+/vDhg0arGYfBip4+u/cg8dKlm3dvx+VmF7a2d8HmFpg8kcbhV2g+OBUAACAASURBVFl8BBq3prYl5kHCw5SUrt4XFCqFQiS/7OrNfJSXGJ9WW9tMpTLsILi5vQ263GQ6u7N7vPX5MAJOYDLW6XQWBotBzM2MT01MwOFoEnV5XURZ3ZiYxze+GH1S05HxpOZhTsmD1JzbSem3EtMepGWlFRSUVpf3DvVMIsbbetsf5WZcvnvzwq3r39++fuHurUt37ly/d/9OTMKDxNSE1Oz4tNyY1Ox7j3KS8p4+qevoHJmF41iEFRmFqyavaXAsOZImXKIJsCwxY0Mr0Drk1qDKHpZbA1KTT2p0y4wehdmrsvrPKNfY/Rp7QGP/i0Z51LArrZ4FAr2mqS0jKzcuLu5cckpq24uXKxtKW/CVNXCgc0S0YEhtC6gsPqXVr7AF5PagzBaQW/1yq19m9UvM3g29i6u2r8jNK1IjW2pckZlW5GaOwrymsKyrbHwNuKFzCnVOod65oXNu6JwiwCE1OuVmSGXznrn0eihs9u1bfK/0jjCZyS0tr7185frV6zeraurwRLLT6Xr37v27d++sNgsSjWxobCx6XFJVUTMDmxFtCI0mo1guo6+s0jkC+qoIS2ZPzSwMDQ/jsCijSe+GXCwGq/JZzdVLd+7cie3ofKHVat6+PQpHNomU5ZKy5pi4vNj4wty8mtLShqKisqLHReXlz+ob6jt6Xs5hSDyZXm50rUoAJJU/Ok/tHkd2DCGa+ybru0drX4zU94w29Q639w+NzsxMzc93vHyZVVh4Iyb2h1t3v71+57sbd364HXPjQXJscm5abmleaUNxTXtZy8uqzuG63smmAfjz4fn2saWOMVT7GLJ9dKl1eKG5f7a5H9E+ND8yTyGsyPgap9wclJr8UqNXanDLjB6lxae2BaJ7LVow9K+ey7cO1TbvEolZ19KRmZ0XGxd3Lulh8vOuXvaG0hZ8ZQu+OqXcr7L4ldaAwhaU2YJis1+gh9ZU9hW5mSU1LUuMTImBKTYwxQBDDCxLDMsSI1tqWpWZoqzzNHa+FtzQOUV6SGr0KKy+qA8fddqjG+p696Y19Mrs25XqbLOL2ILC4iuXr1+5eis9o6C8sn5gcJTNXrVaraFQEHK75HKZgC9QyBU+ry/6w/9IJCzYECLRuOGxqZ6hEdjsLHttxeNxHx8fHx29VWt0c/NLfX1Ds3PzMpl0/2Dn/fsjnc7womfs9t30339545//5dJvf3fxD19e/PqbS7du3c/Pf9zW3g2bRVFXhWKdTW3zyc2eDQ24KjMti/T0DQ2Zr8KuyhBU3giS8XIa1z2++HJivndspuVFf2lNY05JRVZxZU5pbX55Q35FY35Fc2F129PGnsr24fqeyZbB2baRpfaxpZbhubqXUxVdY8/ah8s6hipfjNb0TtS/hDX3w1+MISeRy5Q1tVAHKS1hhSWkMAcUZp/S4j+dy8MncIb/km2tT+dytc2LIrMaWjszc/JiY+POJSY9bO3sYfEVVv8ri/9AC0bUtqDS4ldY/HKLX2r2i4w+vs69pgJZMgtTbKAL9VEwJIZlqZEtN68qLKsKC0dlXVfZeGr7htYu1IMig1NqdMvNXqXNr7ZHu2S0V4Z0rrDWFda6Ng3eHb0rItXbKaz1kfGZ2vrnhUXljzIK7z1Ijo1PKXlaNgNHqFTqvb39t28/edLLh+PtnV2NRo/GEl90D1TXNtY2N80sIrQG7dv3b4+Pj99/+BDe2nK6ISfk8vm8Pp8PdIBymRyJxNbVdSQm5Fy7Gnvp8t2bt2ITkjLzHj+rb34xClsg0rl8mUFhhJRWr9LiVlo8KptXDQbUYEBh80ksXp7ORd3Qz1H5E8jl0Xnq4Azu5cRCzxji5cTswPTi6DwOgWcsUTnz5JVxFHVwDj8wSxicJ44sUEYXqaMLtJEF6vACaXCOMDCLH5jDDy0QRlFkGI4+S2KjGHzympwjM4kBt9oW0oIRjT2stoc09uCPY+8hneMv3cn8DOXPO7Ny8uJi484lJCa1tHcz12Vm777Rs6+2hZSWoMIckJm8EqNHCLj5Ote6xrmucfJ0Lr4O4mmd6xonVw2uqe1ctZ2rAXlah0DvEhogidEtM7uVVs+Z9dY6otswAY3DrwZ9SptPZfMrbQGFNSA1+cQGt1DnEuqcEsAp1dtXBUr4IqGmqSslI/9OTNKd+wm5+cW9L4cYDLZWo/O6vTvb26FQyGi0kKnLbZ0DmblPEx5m5xc8fdHdt8JZDYaC0Q6xs73jdntMJotMqmAy2HD4wosX/Q31rWVltY+LyvPySvLzSyqrG/uHJtFEBlsgF2nsKotf5wgb3Ft6KKJ1BLWgX+cIRKMIGkdAafHITG4R4OIpbSyRnr6uoqwpSBwpcVVE5IioPOmyULUmB8SAXWGBJAbHmsLEEmlZIu2qFOAqzDyllae0rivMa3IjRwasyvQcOcBVGnlqs1BvkxqdSotHY/efboV9XIn9LBTzoxXanw7InFDu33VuvlHbfBgqu6n9RU5uQXxc/Ln4hMTmthfMdZnZe2DyHmjsYZU1qDT75Sav1OSRmDwSk1ti9sisPqU9oHKElGBQYQ/KrQGp1S+z+GQWn9waUNiCSjCkdoSi528AKARAJ1EXjcOvsnsVVrfMAklNkNjg4mvsLJEevyJdoKwjSNx5qgDPUTBFAEukJ6yIR2dxNS09j7KeXLsRe/nqvfiEtOInFQ31LW0tHV3tnc2NzSUlZUmpWTfvJV25FX8nJrnwcWn/y2EKiS7kiwV8EYPGWphbGhka72jrrihryMx8EhObduN24q2YlIeZj4sq6+s7+7qGpkYR2CUSh85XCbWg3hmxBV+Boddm/y4ARXSuoP6T4LbK5pObIKnBJTW4FEaP0uxRmDwyo1ticEkMLqnJpbC41Xafzhk0uCMm76bBHdE5w1p7UAsGAWfEAG2a3Nsm97bRvWWAIgZ32OAOGdxhgztidG+avFtm75bFt232bZm8mwAU0jnPiAz8jPIfBSvP8Cci3xb/jiPyWmP34eirrZ29ufmPE+JPKO9irkvN/n2L/yC6U6uy+lVWn8rqU4F+jTOgdQZOQmmuoNYV0LiCGmdI4wxro3BFtB8PMUZvGdA6ozXzqWxehQWSWSCZBZIYXTy1lcKVz+CWe2Go1kFE0wCisR/RPDjfOrTQOYkZmKcMzpHbBxHFlc/jk3Ov3Ii7ePX+5Wv3L166ff7by19++e1vf//1P//+m68vXr+TkJaWV5z7uPRpaVVzc0dnZ39zc9fT0tqMzMexcak3bsZevnLv4uWYS9cSr919dDcpLzHnWW5Va1X3SOcUamCJNrjI6J+lDS/QFyjrbKFOYXYbXWEDFNI7P22+gNYRUNv9KqsvuljSgiG9MwI4N3VgRGMPqm1+DejXOQPR8GK0i+hdIQDaNEBbUQCuTcC5CTg3AdcmcEJ52OCOxiLD+s+Ft382dj8Tao3Gtv9EeDtqFaKUq21eHH21tfNlbn5hQlz8ufiEhOb2rmW+zBbctwUPAOjEQdBHo29QSA+F9FDw9DWod0URrXFE74p8eqRV/6Mjjidbk2rQp3b4tVBIZfevqyyYZcHwHLF9eLalf7p1EN4yiGjuRzT2wev7EA39c02D8y2Dc/XdE0/rulLzy2/FZ168lXDxZuzVOwnX7z+8+zDzYe7TvMrm8ra+6ra+srrnJRV1z6qbissb03JL7yVkXr+XfP3ew9uxjxJSCzILq0uqu2raR5r6pp+PzHVMLr2YwfTOEfsX6f0L9IF5+iR2BceWrissaqv3lPLgqYN51nwnrpPeGQFcmydwbupdm3pX9Kjkx2NhOmf0u3/U1DsjH+EKR+1f1AT+mV2yX7fLcjrKd52bbzR2H4a20tzenZObHxcbe+5hcnLXywGhyhg+PA4fHnt2jtw/x/aRe/sQ2j6CtqPXR+7tQ/f2EbR1CG0dQltvzuDaPnRtH7q2TrH5xhnF9iG0+865fQh4d0QGiC0x0HgqGk/J4KsYAhV1XUVcU6LZsnm6EE4RwCm8GTJ3HLPcC8c2D87UvBip7Rpq6Z9oH519icCPYVkw4tooltU7g2kdgDV2DzW/HG3sGats6y9t6ilv7WvsHe+eWISh6RiWiCnSr6ls61pwXQty1LYVpYWtMK8qrGtKG0/jkBg9WkfE4t93hF+7Nt84I68dkddg5BUYeQWGX4HhV2DkFRh57Yi8OUH4DRh+DYZfg+E3YOSNYzOK0yyRV2D4AAwd2EOv7MFThD7FgT10YA//MkK/gF/S+SQlevT0BME9a2DPGthz774LHR5b/DsUzkZ7z0BefmHsg9hzSUlJLe1dDK7Q7N40e7d0joAW9J9BBwZ0oD8Krf0jdKBfD/p1YEAPBvSg/wSOwOmZjZ/hdHbUOoNqe0Bp9SksXpXVq7Z6NTav2uZTWH1Sk0cIQFw1yJKbaCIdkafEc2U4jhi7IsSw+Fi2AM+REHkqkkCL5sinyWtDC+S+GdQAAj26SJhA02BYxgyBtUDjEtaky2IdXwfKbD6NK6x1b2rdES0U1rpOTs4b3Vtm77bZuxOFybNtdG8aTk8366GwHvrRqU4AigDQJgB9cgL6o3JEH9VxRwB3xACFDVAkih9rfpLd/cv4WfmfyQJFgNNbRLezDVDkxz9S2TScqtlCB9DOoc4RwDG5rS/68wqfJCQ+PHfz5s2M7NzGtq7BidnhqYVB2OzA5OzAJGJgIorZT3CWiBicnB2CzY/MLIzNLJ0AjhxHICdmUZOz6Mm5U8yf4jQFNo+ZXsRNL+GnlwhwFBGBIc/jaAtExgKBMY9nzOMZczjGLI6OwNHhGOoMhhLFNJo0gyLDMVQEjjaDoY7N415OzncNT3cOTb0YnekdR/TDFobhqLF5LGyJMIOmzOLpC6RlJIWNoq4gKWwkhb1EYSEpLCSZjaKwUWQWisxGkllIMmuJxFoiLS8QmAsE5gKREa3JAoG5SFxeJC4vkpYXSctLJBaSxEaS2Utk1lnKEom1SGItEJcXiMxF0jKSzEJR2GjqCpq6iqauomkfgaGtYmgcDI2DpnHQNA7mzwF9gmj2n2WhczB0DvZTMDh4JpfA4hHZfAKLR2TxSGw+kc0nsnhUjpC+Llkis7sGYY+f1aRk5MYlppybnp5GIGbnl5BIDB6NI6FxRDSOhMISPgc8CotHYs5AQOGIaBwRjSMiMQQUloDGEXFECo5IwRIpaDwJhSMisQQUjojCEVFYYrQQNI6IwZOwBBKWQMaSqDgyjUBhEGnLBCqTQGHgKQwClUmms6nMlShorFU6m0NjcWjLHOryKpnBJtGX8WQajkjFEqlYEg1LouEpDCKNGVWmMNgUOpvMYEVBYbDJDBaJvhwFkbZMpC6TaMsECjOaF0em4ckMHImGIVLRRAqaSMEQqFgCFUeinQFLouFIdByJjiXRsCQqlnRyXyyJhiXRsSQqjkTDk+l4MoNAZRBoy0Q6i0hnkeksEn2ZSGOS6Mvkk7csIm3586CeVCyqRqKf1fnk7U/0SZ+CzqIsr1CXV6nLqxTmCoXBpjDZFCabwmDTlldprDUcmTk9hxqfmp2ZXVhEoc+9e/fuzZs3e3t729tb29tb29vb29tbW1ubv4jNzUgkEj6VUCgUDAYCfn/A7w8Gg2fpgUDA6/N5vN4TfF68nwKC3C4IckEQ5HZDkNvt9ni9Xq/X6/P7/AG/1+fzeLwuyO10QZALckNut9vtdnsgyA253V6f1x8I+P1+r8cbzfvx1qdwezzu05u63R4X5HI6nS7IBUGQw+EAQdBut9vtdtAOOkDHGUA7aP8RPhUQ/ETTATocJy9Oh8PpdDgdPxMQBH+eeJIN/OVPf0l+lgsEQZvNZrXarFabzWqz20HQ4bTY7GaLDYI82zs7b9+9Pfev+wv4nz7r+EN08+PD+/cf3r//8OH98YcP0Y8+RFPfv/vw4f2HD+9PFH6GM3n37t27t2+jiMq7d+/evXv3/v1HvHv37u2pzrsfy/v37z4t5/1J8tvTjG9/onxS1tHR6R2Pjo4Oz/D27dHboxMcHR4eHZ19+iO1o6Ojo6OPmm+Pjj7N+Ck+lc8q/FztL8zyk1yHh4eHh4dHh4cnV4eH0cS3b9++P3008a+h/L/k/5fyX5T/p5P/ovw/nfwX5f/p5D815R8+fNjc3HQ4HDabLRAIvHnz5j+6Rv8e8p+X8vfv35tMJhQK1dzc3NzcjMViPR7Pf3Sl/j3k11IeCoW0Wq1IJFKr1T6f7+hn/1wSlb29vfX19cXFRS6Xu7+//ytv+uvFbrfDYLD8/Pz09PSioqK2tjY6nR4MBv+j6/WL8uHDh+jC9Wyt9VfLr6Vco9HAYLC2tjYYDCaTyX6JTrfb3draevPmzebm5v/wln379i2VSr1x48YXX3xRWFhIJBJ1Ol0kEvnR2Zv/y2R/f18mk62urprN5g8nwY+/Un4t5WKxuKurq7S0dGBgQCQS7e3tfVbN4XDU1NR8++23tbW1fr//V97018jbt29dLhccDk9OTs7JyWEwGDs7O/83kx0Vu91eW1sbFxc3MTGxs7Pza4r6tZQLhcL29vbS0tLh4WGJRPJLo9zpdDY1NV27dq25uTkQCEQT/wob5fP5RCIRhUKh0+lKpTIUCn1WLRpb++xHu7u7XC63vb29sLCwu7tbpVIdHBzs7+8fHBy8e/fu5/pHR0dv3rz5leb08PDwz+q8e/fuJ9Pihw8fXr16tbu7G4lE1tfXU1NTf/vb35aWlgqFQqfTGQqF/jp/89dSLhKJOjo6ysvLR0dH/4RhdzgcLS0tt27dev78eZSno6Mjm82mUCjMZrPX69Xr9QwGA41GMxgMk8n0+vXrs7xHR0d+v1+r1a6urs7NzTU2Nqalpd2/f7+yspLP55+pHR4eer1epVLJYDAwGAwej2exWFqtNhQKRbl8/fq1x+NhMpnPnz9PSUmJi4srKSkZHx+nUqlsNluj0ezu7p7d0efzqdXqlZUVAoGAw+GoVOrGxobVat3Z2flsz/iJvH37NhwOGwwGLpdLIBDQaDSVSpVKpRAEvXr16lPLfHBw4HA4NjY2yGQyiURaWVmRSCR2u31nZ+fo6CgcDqvVaiaT2dvbm5CQ8MMPP6SkpLS2tsJgMBaL5Xa7/wrK/g9Q3tnZ+Wcpt9lsTU1Nd+7c6ejoiEQix8fHm5ubs7OzJSUl9fX1w8PDlZWVV65c+eKLL27cuNHb2wsAQHSYvn//XqPRdHd3JyYmxsTEFBQUlJWVZWRkfPXVV9evX0ehUNHy37x5I5VKX758mZCQ8M0335w/f/6777778ssvU1JSUCjU9vb28fGxx+NZWFjIy8u7cePGt99+e+HChQcPHhQVFTU0NPT29tJotDMnw2QyDQ4OpqWl3b179/bt27du3bpy5cqlS5eKi4vJZLLX6/2zrJvN5unp6dzc3MuXL58/f/7777//+uuvr1692tnZqdPpzizQmzdv1tfXm5qaEhISbt26df/+/ZSUlKysrM7OTplM9vr161AoxGAwurq6UlNTv/vuu6+++uratWvJycmFhYWDg4MajeavmNd/LeUSiaSnp6e6unpiYuKXKI8uh5qammJiYrq7u6MEBIPB+vr6f/zHf/yHf/iHW7dulZaWNjY2lpWVPXv2rKGhAY1Gu93u7e1tLpdbUlIS/apdXV0YDEYkEq2urk5MTExMTKhUqg8fPhwcHEgkkqqqqosXL169erWioqKvr6+qqur8+fO/+c1vWlpaQBB8+/ZtJBLhcrn9/f0lJSVpaWnZ2dmNjY1wOJxMJrNYLJ1Ot7u7u7+/b7VaZ2Zm0tLS4uPja2trp6enp6enCwoKfvOb3/zd3/1ddnY2k8mMfoXPysHBgdlsHhgYuHfv3g8//JCTk9PT09PZ2RkXF/f3f//3SUlJ6+vr0R5zeHio1+vr6uouXLgQExPT1tbW19c3NDTU39+/uLhoMBiOjo4ODg70ev3y8vLAwEBsbOz333+fn58/OTmJRqO5XK7b7f4PoFyhUIyMjDQ0NExOTn52Lv/w4cP+/r5cLm9qakpLSxsdHY3az0AgUFJS8jd/8zd/+7d/m56evrKyEp3JzGbz+Ph4T0+PSCTyer1IJPLOnTtffPFFYmIiAoFYX193OBxnFvj4+Hh/f18oFDY1NV2+fPn27dtjY2PRwarRaPLz87/55pv29naz2Xw2Tfp8PgqFMjAwMDo6yuFwfuINWK1WGAyWm5ublZXV19cXrYNUKm1ubj5//vzvf//7x48f02i0ra2tz7bGhw8fdDrd4OBgbGzszZs3GxsbNRrN8fHx9vb2wMDAH/7wh/T0dIlEcnx8/O7dO61WOzQ09PDhw8zMTAwGc1bDo6Oj169f/2Ret9vtNTU1d+/eHRwc/CUP5i+UX0s5AAAIBKK5ubm/v39tbe3nHvv79+9dLheJRKqvr6+srMThcK9evTo+PnY6nRkZGf/tv/23mzdvsliss77icrkmJiZaWlrYbPbe3p7L5YLBYCkpKV999dXXX38dFxfX0NBAp9Ojs0NUv729/erVq7GxsQMDA0ajMZqu1+vz8/MvXLjQ39/v9XrP/K9wOMxkMkdHR2dmZoRC4ae95/j4mM/n5+XlXbp0qaCgYGBgYGpqqqWlJSMj49atW6mpqX19fVKpNBwO/5JveHR0hEKh7t+/f+XKlaamJoFAEB3QBwcHg4ODf/zjHwsKCkwm0/Hx8d7e3ujoaGxsbGFhIYPB+BNmIyoQBNXV1cXExIyMjPxSh/sL5ddS7vf7GQxGXV3d48eP4XD4Z6vO4XDq6uqKi4snJibOZjIAAHJycv7pn/6ptrb2bNXx/v17o9E4PDzc2NhIo9GiPT0YDHK53OHh4aampvLy8uzs7NLS0unpab1ev7+/b7FYioqKfve731VWVgqFwjO/T6fTFRUV3bhxAwaDnfWP4+Njj8dDoVCGhoYmJia4XO5PggQsFis2NvaLL764e/fukydPysvLKysrGxsbh4aGGAyG1+v9061xdHQ0/v+1a/4/SfRxAP9v+r3catjCSmGtBQodKSZ9scJJ9GXnCGg3UZskwXHp+QMpy+lmflkjmtbQBMOc5igZE7szvU4EISkS6UzByT0/3MaYWXue9WzPs929frx99tnn7nX3eX/5XEdHYWGhXC4fGhrKuaEoymazlZSUaLXacDhM03Qikbhz5w6Px2toaPg7CgmCgCAIAID29vY/rHL/VHk6ncZxHIKgoqIilUo1Nze3Z8D6+joMwyUlJVevXs213nZ3d/1+v0ajKS0tbW1tzX3iOzs78/PzKIpCEDQ0NPRzbbOxsfHixQu9Xn/hwgWTyTQ/P7+0tGQwGE6cOAGCILMxMCMxDANB8PTp0+3t7fkxLxqNvnz5sq2tDUVRl8sVi8Xy5x8bGzt37tyBAweYCbu7u2dnZ/O3rq2tLYqiftVkzGQydrudz+cDANDX15ebfHt7u7Ozs7i4GARBgiBomv7y5Yterz9y5IhWq92zhmw2y/zakB+nc8pRFN0z/p/yL/TYKYpCEKSgoIDP53d2doZCodxak8mkx+O5dOnSwYMHQRBcXl5mrjMJNgRBCoWio6Njc3OTuZ7NZnEcRxBEq9U6nc7Nzc3d3V2KovJvPhwOd3V1AQCgUChGRkZWVla6urokEolYLDaZTH6/n/k3xu12X7x4kfn6fT5f7q2KxWIulwtBELPZ/OzZsz11jsfjqaqqOnToUHl5+aNHj3Acz699V1dXvV7v1NRUNBrdN2/KZDJM8nHs2DGNRjM2NsZsex8/fmxoaCgoKFAoFG/evKFp+tu3bzAMCwSCK1euuFyu3Gazs7NDEEQgEAiHw/l1wdLSkk6nKysra21t/e+V0zT9/v17i8VSWVkpkUiUSmVjY6PZbH7w4AEIgnK5vKKior6+Ppeg0TSdTqd9Pl9dXZ1YLH748GF+OCAIwmg01tTU9Pf3R6PRt2/fms1mCIJaWloQBIFhGIKg2tra6upqi8USCAS+f/+O4zjz+Ph8fk1NTUtLy/3799VqtUgk4vF4paWlCILkYnwkEnE4HM3Nzc3NzQ6HY49ykiT7+vqUSqVQKGSy6MHBwefPnz958gRFURAEVSqVzWYjCGJf5UxgstvtMpns8OHDcrm8vr7eYrFoNJry8vLCwsJTp041NTX5/f5UKvXu3TubzaZUKs+fP3/z5k2j0Wg0GhsbG3U6ndVqnZmZyVe+sLBw/fr148ePm0ym/4VymqaTyaTD4bh27ZpAIDhz5gwAAFKpVCAQnD17FkVRkiTzB2ez2cXFxba2trq6ut7e3vwcam1traenx2Qyud3uSCQyPDysVqvLysqkUmlFRQUAAEKhsKqqym63EwSRS6OCweC9e/eKi4uPHj168uRJqVRaW1trMBju3r1769YtGIaZzJmmaZIke3p6DAaD1Wp1u90/N/wpihoeHlYqlUVFRSKRSKVS6XS627dvKxQKmUx248aNgYGBXANxX+LxeHd3t0wm4/F4fD5fJBJVV1fr9fqmpiaNRmMwGEZGRpiY9fXr18ePH1dWVgqFQrFYLBaLJRLJ5cuXrVbr7Oxs/lu1srICw7Bare7t7f2P07d8NjY2cByfnp72er0ej2d8fHxiYsLv9++bbvz48SMUCuE4vqezkU6nV1dXP336lEgktre319bWgsHgzMzMxMTE+Pg4M2cgEIjH4/lN0EwmE4lEfD6fx+N59erV5ORkMBgMhULLy8sYhjFdM2YkSZL9/f0oij59+hTDsH0PBVKp1MLCwuvXr51O5+Dg4MDAgNPpHB0dnZ6exjAsHo//KpbnSCQSwWDQ6/WOjo56vd5AIECSZCQSWVxcxHE8FovlFh+Px+fm5iYnJ5m7m5qaCgQCoVBoTymxtbVFkiSGYbFY7O+0/34D687Lk8nkhw8f/H4/SZKpVOr3BypM3/Tz58/r6+t/eH71/4F1yjk45ayDU846OOWsg1POOjjlrINTzjo45ayDU846oLFj+AAAAB5JREFUOOWsg1POOjjlrINTzjo45ayDU846OOWs4y860fe8aUgAyA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83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If/checklist</a:t>
            </a:r>
          </a:p>
          <a:p>
            <a:r>
              <a:rPr lang="en-US" dirty="0"/>
              <a:t>Hazard and Operability Study (HAZOPS</a:t>
            </a:r>
            <a:r>
              <a:rPr lang="en-US" dirty="0" smtClean="0"/>
              <a:t>)</a:t>
            </a:r>
          </a:p>
          <a:p>
            <a:r>
              <a:rPr lang="en-US" dirty="0"/>
              <a:t>Failure Mode and Effect Analysis (FMEA</a:t>
            </a:r>
            <a:r>
              <a:rPr lang="en-US" dirty="0" smtClean="0"/>
              <a:t>)</a:t>
            </a:r>
          </a:p>
          <a:p>
            <a:r>
              <a:rPr lang="en-US" dirty="0"/>
              <a:t>Fault Tree Analysis (FTA</a:t>
            </a:r>
            <a:r>
              <a:rPr lang="en-US" dirty="0" smtClean="0"/>
              <a:t>)</a:t>
            </a:r>
          </a:p>
          <a:p>
            <a:r>
              <a:rPr lang="en-US" dirty="0"/>
              <a:t>Event Tree Analysis (ETA</a:t>
            </a:r>
            <a:r>
              <a:rPr lang="en-US" dirty="0" smtClean="0"/>
              <a:t>)</a:t>
            </a:r>
          </a:p>
          <a:p>
            <a:r>
              <a:rPr lang="en-US" dirty="0"/>
              <a:t>Job Hazard Analysis (JHA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parameter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likelihood </a:t>
            </a:r>
            <a:r>
              <a:rPr lang="en-US" dirty="0" err="1" smtClean="0"/>
              <a:t>dan</a:t>
            </a:r>
            <a:r>
              <a:rPr lang="en-US" dirty="0" smtClean="0"/>
              <a:t> consequences (</a:t>
            </a:r>
            <a:r>
              <a:rPr lang="en-US" dirty="0" err="1" smtClean="0"/>
              <a:t>konsekuensi</a:t>
            </a:r>
            <a:r>
              <a:rPr lang="en-US" dirty="0" smtClean="0"/>
              <a:t>):</a:t>
            </a:r>
          </a:p>
          <a:p>
            <a:r>
              <a:rPr lang="en-US" dirty="0" smtClean="0"/>
              <a:t>Likelihood :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/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terpapar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 smtClean="0"/>
          </a:p>
          <a:p>
            <a:r>
              <a:rPr lang="en-US" dirty="0" err="1" smtClean="0"/>
              <a:t>Akibat</a:t>
            </a:r>
            <a:r>
              <a:rPr lang="en-US" dirty="0" smtClean="0"/>
              <a:t> / </a:t>
            </a:r>
            <a:r>
              <a:rPr lang="en-US" dirty="0" err="1" smtClean="0"/>
              <a:t>konsekuensi</a:t>
            </a:r>
            <a:r>
              <a:rPr lang="en-US" dirty="0" smtClean="0"/>
              <a:t> :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/ </a:t>
            </a:r>
            <a:r>
              <a:rPr lang="en-US" dirty="0" err="1" smtClean="0"/>
              <a:t>kerugian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terhadi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/ loss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bahayayang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bias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property,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 Fatality, </a:t>
            </a:r>
            <a:r>
              <a:rPr lang="en-US" dirty="0" err="1" smtClean="0"/>
              <a:t>cacat</a:t>
            </a:r>
            <a:r>
              <a:rPr lang="en-US" dirty="0" smtClean="0"/>
              <a:t>,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, P3k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statistic </a:t>
            </a:r>
            <a:r>
              <a:rPr lang="en-US" dirty="0" err="1" smtClean="0"/>
              <a:t>kecelakaan</a:t>
            </a:r>
            <a:r>
              <a:rPr lang="en-US" dirty="0" smtClean="0"/>
              <a:t> / </a:t>
            </a:r>
            <a:r>
              <a:rPr lang="en-US" dirty="0" err="1" smtClean="0"/>
              <a:t>penyakit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, survey</a:t>
            </a:r>
          </a:p>
          <a:p>
            <a:r>
              <a:rPr lang="en-US" dirty="0" err="1" smtClean="0"/>
              <a:t>Literatur</a:t>
            </a:r>
            <a:endParaRPr lang="en-US" dirty="0" smtClean="0"/>
          </a:p>
          <a:p>
            <a:r>
              <a:rPr lang="en-US" dirty="0" err="1" smtClean="0"/>
              <a:t>Studi</a:t>
            </a:r>
            <a:r>
              <a:rPr lang="en-US" dirty="0" smtClean="0"/>
              <a:t> banding</a:t>
            </a:r>
          </a:p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/ </a:t>
            </a:r>
            <a:r>
              <a:rPr lang="en-US" dirty="0" err="1" smtClean="0"/>
              <a:t>konsultan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 smtClean="0"/>
              <a:t>Kualitatif</a:t>
            </a:r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Semi </a:t>
            </a:r>
            <a:r>
              <a:rPr lang="en-US" dirty="0" err="1" smtClean="0"/>
              <a:t>Kualitatif</a:t>
            </a:r>
            <a:endParaRPr lang="en-US" dirty="0" smtClean="0"/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Semi </a:t>
            </a:r>
            <a:r>
              <a:rPr lang="en-US" dirty="0" err="1" smtClean="0"/>
              <a:t>Kualitatif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0" y="2012949"/>
            <a:ext cx="9613861" cy="47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880" y="0"/>
          <a:ext cx="12009123" cy="670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589"/>
                <a:gridCol w="1715589"/>
                <a:gridCol w="1715589"/>
                <a:gridCol w="1715589"/>
                <a:gridCol w="1715589"/>
                <a:gridCol w="1715589"/>
                <a:gridCol w="1715589"/>
              </a:tblGrid>
              <a:tr h="436549">
                <a:tc rowSpan="7">
                  <a:txBody>
                    <a:bodyPr/>
                    <a:lstStyle/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AKIBAT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8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63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CEDERA TIDAK BERMAKNA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CEDERA RINGAN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CEDERA SEDANG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CEDERA BERAT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SANGAT JARANG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821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JARANG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148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MUNGKIN TERJADI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210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SERING TERJADI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148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77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SANGAT SERING TERJADI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6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Evaluasi Risiko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524364" y="1928802"/>
            <a:ext cx="4143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Tentukan prioritas risiko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024562" y="2571744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 rot="2180980">
            <a:off x="4952992" y="4143380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own Arrow 6"/>
          <p:cNvSpPr/>
          <p:nvPr/>
        </p:nvSpPr>
        <p:spPr>
          <a:xfrm rot="18862205">
            <a:off x="6907235" y="4169907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4595802" y="3357562"/>
            <a:ext cx="4143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Lakukan pengambilan keputusan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100" y="4786322"/>
            <a:ext cx="4143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Apakah risiko bisa diterima ?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4596" y="4857760"/>
            <a:ext cx="4143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Apakah risiko harus di kendalikan ?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124" y="571505"/>
            <a:ext cx="3150660" cy="2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Defenisi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83560"/>
            <a:ext cx="7772400" cy="2359820"/>
          </a:xfrm>
        </p:spPr>
        <p:txBody>
          <a:bodyPr>
            <a:normAutofit fontScale="92500"/>
          </a:bodyPr>
          <a:lstStyle/>
          <a:p>
            <a:r>
              <a:rPr lang="id-ID" sz="4000" b="1" dirty="0"/>
              <a:t>RISIKO</a:t>
            </a:r>
          </a:p>
          <a:p>
            <a:pPr algn="just"/>
            <a:r>
              <a:rPr lang="id-ID" sz="3200" dirty="0"/>
              <a:t>Kesempatan Untuk terjadinya cedera / kerugian dari suatu bahaya atau kombinasi dari kemungkinan dan akibat</a:t>
            </a:r>
            <a:endParaRPr lang="id-ID" sz="2800" dirty="0"/>
          </a:p>
        </p:txBody>
      </p:sp>
      <p:pic>
        <p:nvPicPr>
          <p:cNvPr id="30722" name="Picture 2" descr="Image result for da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05" y="4857760"/>
            <a:ext cx="2070045" cy="171448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4000504"/>
            <a:ext cx="7772400" cy="7881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id-ID" sz="2800" dirty="0"/>
              <a:t>Risiko akan  mempunyai 2 dimensi / parameter yaitu</a:t>
            </a:r>
          </a:p>
        </p:txBody>
      </p:sp>
      <p:pic>
        <p:nvPicPr>
          <p:cNvPr id="30724" name="Picture 4" descr="Image result for akibat bahaya di tempat ker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819" y="4786323"/>
            <a:ext cx="2466975" cy="17764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67042" y="64886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Kemungkinan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6132" y="64886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Akibat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5310182" y="5357826"/>
            <a:ext cx="1285884" cy="7143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10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800" dirty="0" err="1" smtClean="0"/>
              <a:t>Metode</a:t>
            </a:r>
            <a:r>
              <a:rPr lang="en-US" sz="4800" dirty="0" smtClean="0"/>
              <a:t> </a:t>
            </a:r>
            <a:r>
              <a:rPr lang="en-US" sz="4800" dirty="0" err="1" smtClean="0"/>
              <a:t>Pengendalian</a:t>
            </a:r>
            <a:endParaRPr lang="en-US" sz="4800" dirty="0" smtClean="0"/>
          </a:p>
          <a:p>
            <a:pPr lvl="1"/>
            <a:r>
              <a:rPr lang="en-US" sz="4800" dirty="0" err="1" smtClean="0"/>
              <a:t>Standar</a:t>
            </a:r>
            <a:r>
              <a:rPr lang="en-US" sz="4800" dirty="0" smtClean="0"/>
              <a:t> </a:t>
            </a:r>
            <a:r>
              <a:rPr lang="en-US" sz="4800" dirty="0" err="1" smtClean="0"/>
              <a:t>Pengendalian</a:t>
            </a:r>
            <a:endParaRPr lang="en-US" sz="4800" dirty="0" smtClean="0"/>
          </a:p>
          <a:p>
            <a:pPr lvl="1"/>
            <a:r>
              <a:rPr lang="en-US" sz="4800" dirty="0" err="1" smtClean="0"/>
              <a:t>Besar</a:t>
            </a:r>
            <a:r>
              <a:rPr lang="en-US" sz="4800" dirty="0" smtClean="0"/>
              <a:t> </a:t>
            </a:r>
            <a:r>
              <a:rPr lang="en-US" sz="4800" dirty="0" err="1" smtClean="0"/>
              <a:t>Risiko</a:t>
            </a:r>
            <a:endParaRPr lang="en-US" sz="4800" dirty="0"/>
          </a:p>
          <a:p>
            <a:pPr lvl="1"/>
            <a:r>
              <a:rPr lang="en-US" sz="4800" dirty="0" err="1" smtClean="0"/>
              <a:t>Anggaran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41252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/ </a:t>
            </a:r>
            <a:r>
              <a:rPr lang="en-US" dirty="0" err="1" smtClean="0"/>
              <a:t>bahaya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Eliminasi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Substitusi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Rekayasa</a:t>
            </a:r>
            <a:r>
              <a:rPr lang="en-US" dirty="0" smtClean="0"/>
              <a:t>/engineering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APD / PPE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Pemantauan dan Tinjauan Ulang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Setelah rencana tindakan pengendalian risiko dilakukan maka selanjutnya perlu dipantau dan ditinjau ulang apakah tindakan tersebut sudah efektif atau belum.</a:t>
            </a:r>
          </a:p>
          <a:p>
            <a:r>
              <a:rPr lang="id-ID" dirty="0" smtClean="0"/>
              <a:t>Bentuk pemantauan antara lain :</a:t>
            </a:r>
          </a:p>
          <a:p>
            <a:pPr lvl="1"/>
            <a:r>
              <a:rPr lang="id-ID" dirty="0" smtClean="0"/>
              <a:t>Inspeksi</a:t>
            </a:r>
          </a:p>
          <a:p>
            <a:pPr lvl="1"/>
            <a:r>
              <a:rPr lang="id-ID" dirty="0" smtClean="0"/>
              <a:t>Pemantauan lingkungan </a:t>
            </a:r>
          </a:p>
          <a:p>
            <a:pPr lvl="1"/>
            <a:r>
              <a:rPr lang="id-ID" dirty="0" smtClean="0"/>
              <a:t>Audit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72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8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Pendahuluan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600" dirty="0" smtClean="0"/>
              <a:t>Manajemen Risiko mulai </a:t>
            </a:r>
            <a:r>
              <a:rPr lang="id-ID" sz="3600" dirty="0"/>
              <a:t>diperkenalkan di bidang </a:t>
            </a:r>
            <a:r>
              <a:rPr lang="id-ID" sz="3600" dirty="0" smtClean="0"/>
              <a:t>Keselamatan</a:t>
            </a:r>
            <a:r>
              <a:rPr lang="id-ID" sz="3600" dirty="0"/>
              <a:t> dan </a:t>
            </a:r>
            <a:r>
              <a:rPr lang="id-ID" sz="3600" dirty="0" smtClean="0"/>
              <a:t>kesehatan kerja</a:t>
            </a:r>
            <a:r>
              <a:rPr lang="id-ID" sz="3600" dirty="0"/>
              <a:t> pada era tahun 1980-an setelah berkembangnya teori </a:t>
            </a:r>
            <a:r>
              <a:rPr lang="id-ID" sz="3600" i="1" dirty="0" smtClean="0"/>
              <a:t>accident model</a:t>
            </a:r>
            <a:r>
              <a:rPr lang="id-ID" sz="3600" i="1" dirty="0"/>
              <a:t> </a:t>
            </a:r>
            <a:r>
              <a:rPr lang="id-ID" sz="3600" dirty="0"/>
              <a:t>dari </a:t>
            </a:r>
            <a:r>
              <a:rPr lang="id-ID" sz="3600" dirty="0" smtClean="0"/>
              <a:t>International Loss Control Institute (ILCI) </a:t>
            </a:r>
            <a:r>
              <a:rPr lang="id-ID" sz="3600" dirty="0"/>
              <a:t>dan juga semakin maraknya isu lingkungan </a:t>
            </a:r>
            <a:r>
              <a:rPr lang="id-ID" sz="3600" dirty="0" smtClean="0"/>
              <a:t>dan kesehatan. </a:t>
            </a:r>
          </a:p>
        </p:txBody>
      </p:sp>
    </p:spTree>
    <p:extLst>
      <p:ext uri="{BB962C8B-B14F-4D97-AF65-F5344CB8AC3E}">
        <p14:creationId xmlns:p14="http://schemas.microsoft.com/office/powerpoint/2010/main" val="11623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Pengertian</a:t>
            </a:r>
            <a:endParaRPr lang="id-ID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200" dirty="0"/>
              <a:t>Manajemen risiko K3 adalah suatu upaya mengelola risiko K3 untuk mencegah terjadinya kecelakaan yang tidak diinginkan secara komprehensif, terencana dan terstruktur dalam suatu kesisteman yang baik. </a:t>
            </a:r>
            <a:endParaRPr lang="id-ID" sz="3200" dirty="0" smtClean="0"/>
          </a:p>
          <a:p>
            <a:pPr algn="just"/>
            <a:r>
              <a:rPr lang="id-ID" sz="3200" dirty="0" smtClean="0"/>
              <a:t>Manajemen </a:t>
            </a:r>
            <a:r>
              <a:rPr lang="id-ID" sz="3200" dirty="0"/>
              <a:t>risiko K3 berkaitan dengan bahaya dan risiko yang ada di tempat kerja yang dapat menimbulkan kerugian bagi </a:t>
            </a:r>
            <a:r>
              <a:rPr lang="id-ID" sz="3200" dirty="0" smtClean="0"/>
              <a:t>peusahaan.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5337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9698" name="Picture 2" descr="Image result for potensi bahaya di tempat ker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04" y="285728"/>
            <a:ext cx="11681138" cy="6275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/>
              <a:t>Tujuan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200" dirty="0"/>
              <a:t>Manajemen Risiko bertujuan untuk minimisasi kerugian dan meningkatkan kesempatan ataupun peluang. </a:t>
            </a:r>
            <a:endParaRPr lang="id-ID" sz="3200" dirty="0" smtClean="0"/>
          </a:p>
          <a:p>
            <a:pPr algn="just"/>
            <a:r>
              <a:rPr lang="id-ID" sz="3200" dirty="0" smtClean="0"/>
              <a:t>memotong </a:t>
            </a:r>
            <a:r>
              <a:rPr lang="id-ID" sz="3200" dirty="0"/>
              <a:t>mata rantai kejadian kerugian tersebut, sehingga efek dominonya tidak akan terjadi. </a:t>
            </a:r>
            <a:endParaRPr lang="id-ID" sz="3200" dirty="0" smtClean="0"/>
          </a:p>
          <a:p>
            <a:pPr algn="just"/>
            <a:r>
              <a:rPr lang="id-ID" sz="3200" dirty="0" smtClean="0"/>
              <a:t>pencegahan </a:t>
            </a:r>
            <a:r>
              <a:rPr lang="id-ID" sz="3200" dirty="0"/>
              <a:t>terhadap terjadinya kerugian maupun ‘</a:t>
            </a:r>
            <a:r>
              <a:rPr lang="id-ID" sz="3200" i="1" dirty="0"/>
              <a:t>accident</a:t>
            </a:r>
            <a:r>
              <a:rPr lang="id-ID" sz="3200" i="1" dirty="0" smtClean="0"/>
              <a:t>’ </a:t>
            </a:r>
            <a:r>
              <a:rPr lang="id-ID" sz="3200" dirty="0" smtClean="0"/>
              <a:t>serta Penyakit Akibat Kerja.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4603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45D1E-8040-4E55-AA14-8807F1F2DE7D}" type="datetime1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F633580-F20C-4E54-BDAA-1FBD68C32550}" type="slidenum">
              <a:rPr lang="en-US"/>
              <a:pPr/>
              <a:t>8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44450"/>
            <a:ext cx="6858000" cy="11430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III. ANALISA DAN PENILAIAN RISIKO </a:t>
            </a:r>
            <a:br>
              <a:rPr lang="en-US" sz="24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    (ANALYSIS AND RISK ASSESSMENT)</a:t>
            </a:r>
            <a:r>
              <a:rPr lang="en-US" sz="2400" u="sng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GB" sz="24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143000"/>
            <a:ext cx="8915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Analisa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penilaian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risiko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adalah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merupakan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bagian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dari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Manajemen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Risiko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(Risk Management), yang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tahapannya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sbb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endParaRPr lang="en-GB" sz="2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4443414" y="2128838"/>
            <a:ext cx="1881187" cy="304800"/>
          </a:xfrm>
          <a:prstGeom prst="rect">
            <a:avLst/>
          </a:prstGeom>
          <a:solidFill>
            <a:srgbClr val="FFFFB5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panose="020B0606020202030204" pitchFamily="34" charset="0"/>
              </a:rPr>
              <a:t>KOMITMEN</a:t>
            </a:r>
            <a:endParaRPr lang="en-GB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4452938" y="2667000"/>
            <a:ext cx="1828800" cy="285750"/>
          </a:xfrm>
          <a:prstGeom prst="rect">
            <a:avLst/>
          </a:prstGeom>
          <a:solidFill>
            <a:srgbClr val="FFFFB5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panose="020B0606020202030204" pitchFamily="34" charset="0"/>
              </a:rPr>
              <a:t>PERSIAPAN</a:t>
            </a:r>
            <a:endParaRPr lang="en-GB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4244975" y="3186114"/>
            <a:ext cx="2324100" cy="280987"/>
          </a:xfrm>
          <a:prstGeom prst="rect">
            <a:avLst/>
          </a:prstGeom>
          <a:solidFill>
            <a:srgbClr val="FFFFB5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panose="020B0606020202030204" pitchFamily="34" charset="0"/>
              </a:rPr>
              <a:t>IDENTIFIKASI BAHAYA</a:t>
            </a:r>
            <a:endParaRPr lang="en-GB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4129089" y="3706813"/>
            <a:ext cx="2555875" cy="393700"/>
          </a:xfrm>
          <a:prstGeom prst="rect">
            <a:avLst/>
          </a:prstGeom>
          <a:solidFill>
            <a:srgbClr val="FF0F0F"/>
          </a:solidFill>
          <a:ln w="2857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anose="020B0606020202030204" pitchFamily="34" charset="0"/>
              </a:rPr>
              <a:t>ANALISA RISIKO</a:t>
            </a:r>
            <a:endParaRPr lang="en-GB" sz="2400" b="1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3935414" y="6046789"/>
            <a:ext cx="2808287" cy="530225"/>
          </a:xfrm>
          <a:prstGeom prst="rect">
            <a:avLst/>
          </a:prstGeom>
          <a:solidFill>
            <a:srgbClr val="FFFFB5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00"/>
                </a:solidFill>
                <a:latin typeface="Arial Narrow" panose="020B0606020202030204" pitchFamily="34" charset="0"/>
              </a:rPr>
              <a:t>PENANGANAN RISIKO</a:t>
            </a:r>
            <a:endParaRPr lang="en-GB" sz="24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8039100" y="3587750"/>
            <a:ext cx="1447800" cy="666750"/>
          </a:xfrm>
          <a:prstGeom prst="rect">
            <a:avLst/>
          </a:prstGeom>
          <a:solidFill>
            <a:srgbClr val="FFFFB5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panose="020B0606020202030204" pitchFamily="34" charset="0"/>
              </a:rPr>
              <a:t>MONITOR &amp;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 Narrow" panose="020B0606020202030204" pitchFamily="34" charset="0"/>
              </a:rPr>
              <a:t>REVIEW</a:t>
            </a:r>
            <a:endParaRPr lang="en-GB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353050" y="2433638"/>
            <a:ext cx="0" cy="2286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353050" y="2952750"/>
            <a:ext cx="0" cy="2286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353050" y="3481388"/>
            <a:ext cx="0" cy="2286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3333750" y="4587875"/>
            <a:ext cx="1219200" cy="285750"/>
          </a:xfrm>
          <a:prstGeom prst="rect">
            <a:avLst/>
          </a:prstGeom>
          <a:solidFill>
            <a:srgbClr val="FF0F0F"/>
          </a:solidFill>
          <a:ln w="190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r>
              <a:rPr lang="en-US" b="1" dirty="0">
                <a:solidFill>
                  <a:schemeClr val="bg2"/>
                </a:solidFill>
                <a:latin typeface="Arial Narrow" panose="020B0606020202030204" pitchFamily="34" charset="0"/>
              </a:rPr>
              <a:t>AKIBAT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endParaRPr lang="en-GB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6153150" y="4587875"/>
            <a:ext cx="1219200" cy="285750"/>
          </a:xfrm>
          <a:prstGeom prst="rect">
            <a:avLst/>
          </a:prstGeom>
          <a:solidFill>
            <a:srgbClr val="FF0F0F"/>
          </a:solidFill>
          <a:ln w="190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800" b="1" dirty="0">
                <a:solidFill>
                  <a:schemeClr val="bg2"/>
                </a:solidFill>
                <a:latin typeface="Arial Narrow" panose="020B0606020202030204" pitchFamily="34" charset="0"/>
              </a:rPr>
              <a:t>  </a:t>
            </a:r>
            <a:r>
              <a:rPr lang="en-US" b="1" dirty="0">
                <a:solidFill>
                  <a:schemeClr val="bg2"/>
                </a:solidFill>
                <a:latin typeface="Arial Narrow" panose="020B0606020202030204" pitchFamily="34" charset="0"/>
              </a:rPr>
              <a:t>PELUANG  </a:t>
            </a:r>
            <a:endParaRPr lang="en-GB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4062413" y="5365750"/>
            <a:ext cx="2590800" cy="457200"/>
          </a:xfrm>
          <a:prstGeom prst="rect">
            <a:avLst/>
          </a:prstGeom>
          <a:solidFill>
            <a:srgbClr val="FF0F0F"/>
          </a:solidFill>
          <a:ln w="2857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anose="020B0606020202030204" pitchFamily="34" charset="0"/>
              </a:rPr>
              <a:t>PENILAIAN RISIKO</a:t>
            </a:r>
            <a:endParaRPr lang="en-GB" sz="2400" b="1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4354" name="Line 16"/>
          <p:cNvSpPr>
            <a:spLocks noChangeShapeType="1"/>
          </p:cNvSpPr>
          <p:nvPr/>
        </p:nvSpPr>
        <p:spPr bwMode="auto">
          <a:xfrm>
            <a:off x="3957638" y="4356100"/>
            <a:ext cx="0" cy="2286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55" name="Line 17"/>
          <p:cNvSpPr>
            <a:spLocks noChangeShapeType="1"/>
          </p:cNvSpPr>
          <p:nvPr/>
        </p:nvSpPr>
        <p:spPr bwMode="auto">
          <a:xfrm>
            <a:off x="6757988" y="4356100"/>
            <a:ext cx="0" cy="2286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56" name="Line 18"/>
          <p:cNvSpPr>
            <a:spLocks noChangeShapeType="1"/>
          </p:cNvSpPr>
          <p:nvPr/>
        </p:nvSpPr>
        <p:spPr bwMode="auto">
          <a:xfrm>
            <a:off x="5373688" y="5122863"/>
            <a:ext cx="0" cy="2286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57" name="Line 19"/>
          <p:cNvSpPr>
            <a:spLocks noChangeShapeType="1"/>
          </p:cNvSpPr>
          <p:nvPr/>
        </p:nvSpPr>
        <p:spPr bwMode="auto">
          <a:xfrm>
            <a:off x="5353050" y="4124325"/>
            <a:ext cx="0" cy="2286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3948113" y="4356100"/>
            <a:ext cx="2819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3957638" y="4876800"/>
            <a:ext cx="0" cy="2286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6769100" y="4884738"/>
            <a:ext cx="0" cy="22860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61" name="Line 23"/>
          <p:cNvSpPr>
            <a:spLocks noChangeShapeType="1"/>
          </p:cNvSpPr>
          <p:nvPr/>
        </p:nvSpPr>
        <p:spPr bwMode="auto">
          <a:xfrm>
            <a:off x="3948113" y="5119688"/>
            <a:ext cx="2819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62" name="Line 24"/>
          <p:cNvSpPr>
            <a:spLocks noChangeShapeType="1"/>
          </p:cNvSpPr>
          <p:nvPr/>
        </p:nvSpPr>
        <p:spPr bwMode="auto">
          <a:xfrm>
            <a:off x="5372100" y="5818188"/>
            <a:ext cx="0" cy="228600"/>
          </a:xfrm>
          <a:prstGeom prst="line">
            <a:avLst/>
          </a:prstGeom>
          <a:noFill/>
          <a:ln w="19050">
            <a:solidFill>
              <a:srgbClr val="FF964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63" name="Line 25"/>
          <p:cNvSpPr>
            <a:spLocks noChangeShapeType="1"/>
          </p:cNvSpPr>
          <p:nvPr/>
        </p:nvSpPr>
        <p:spPr bwMode="auto">
          <a:xfrm flipV="1">
            <a:off x="8750300" y="4254500"/>
            <a:ext cx="0" cy="1676400"/>
          </a:xfrm>
          <a:prstGeom prst="line">
            <a:avLst/>
          </a:prstGeom>
          <a:noFill/>
          <a:ln w="19050">
            <a:solidFill>
              <a:srgbClr val="FF964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64" name="Line 26"/>
          <p:cNvSpPr>
            <a:spLocks noChangeShapeType="1"/>
          </p:cNvSpPr>
          <p:nvPr/>
        </p:nvSpPr>
        <p:spPr bwMode="auto">
          <a:xfrm>
            <a:off x="6538913" y="6400800"/>
            <a:ext cx="2209800" cy="0"/>
          </a:xfrm>
          <a:prstGeom prst="line">
            <a:avLst/>
          </a:prstGeom>
          <a:noFill/>
          <a:ln w="19050">
            <a:solidFill>
              <a:srgbClr val="FF96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65" name="Line 27"/>
          <p:cNvSpPr>
            <a:spLocks noChangeShapeType="1"/>
          </p:cNvSpPr>
          <p:nvPr/>
        </p:nvSpPr>
        <p:spPr bwMode="auto">
          <a:xfrm>
            <a:off x="8750300" y="5805488"/>
            <a:ext cx="0" cy="609600"/>
          </a:xfrm>
          <a:prstGeom prst="line">
            <a:avLst/>
          </a:prstGeom>
          <a:noFill/>
          <a:ln w="19050">
            <a:solidFill>
              <a:srgbClr val="FF96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66" name="Line 28"/>
          <p:cNvSpPr>
            <a:spLocks noChangeShapeType="1"/>
          </p:cNvSpPr>
          <p:nvPr/>
        </p:nvSpPr>
        <p:spPr bwMode="auto">
          <a:xfrm flipV="1">
            <a:off x="8763000" y="2286000"/>
            <a:ext cx="0" cy="1295400"/>
          </a:xfrm>
          <a:prstGeom prst="line">
            <a:avLst/>
          </a:prstGeom>
          <a:noFill/>
          <a:ln w="19050">
            <a:solidFill>
              <a:srgbClr val="FF96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367" name="Line 29"/>
          <p:cNvSpPr>
            <a:spLocks noChangeShapeType="1"/>
          </p:cNvSpPr>
          <p:nvPr/>
        </p:nvSpPr>
        <p:spPr bwMode="auto">
          <a:xfrm flipH="1">
            <a:off x="6324600" y="2286000"/>
            <a:ext cx="2438400" cy="0"/>
          </a:xfrm>
          <a:prstGeom prst="line">
            <a:avLst/>
          </a:prstGeom>
          <a:noFill/>
          <a:ln w="19050">
            <a:solidFill>
              <a:srgbClr val="FF964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grpSp>
        <p:nvGrpSpPr>
          <p:cNvPr id="14368" name="Group 30"/>
          <p:cNvGrpSpPr>
            <a:grpSpLocks/>
          </p:cNvGrpSpPr>
          <p:nvPr/>
        </p:nvGrpSpPr>
        <p:grpSpPr bwMode="auto">
          <a:xfrm>
            <a:off x="1981200" y="3186113"/>
            <a:ext cx="946150" cy="963612"/>
            <a:chOff x="998" y="464"/>
            <a:chExt cx="639" cy="720"/>
          </a:xfrm>
        </p:grpSpPr>
        <p:sp>
          <p:nvSpPr>
            <p:cNvPr id="14369" name="Freeform 31"/>
            <p:cNvSpPr>
              <a:spLocks/>
            </p:cNvSpPr>
            <p:nvPr/>
          </p:nvSpPr>
          <p:spPr bwMode="auto">
            <a:xfrm>
              <a:off x="998" y="629"/>
              <a:ext cx="241" cy="217"/>
            </a:xfrm>
            <a:custGeom>
              <a:avLst/>
              <a:gdLst>
                <a:gd name="T0" fmla="*/ 22 w 241"/>
                <a:gd name="T1" fmla="*/ 158 h 217"/>
                <a:gd name="T2" fmla="*/ 42 w 241"/>
                <a:gd name="T3" fmla="*/ 175 h 217"/>
                <a:gd name="T4" fmla="*/ 73 w 241"/>
                <a:gd name="T5" fmla="*/ 187 h 217"/>
                <a:gd name="T6" fmla="*/ 105 w 241"/>
                <a:gd name="T7" fmla="*/ 190 h 217"/>
                <a:gd name="T8" fmla="*/ 95 w 241"/>
                <a:gd name="T9" fmla="*/ 202 h 217"/>
                <a:gd name="T10" fmla="*/ 97 w 241"/>
                <a:gd name="T11" fmla="*/ 212 h 217"/>
                <a:gd name="T12" fmla="*/ 106 w 241"/>
                <a:gd name="T13" fmla="*/ 217 h 217"/>
                <a:gd name="T14" fmla="*/ 142 w 241"/>
                <a:gd name="T15" fmla="*/ 215 h 217"/>
                <a:gd name="T16" fmla="*/ 175 w 241"/>
                <a:gd name="T17" fmla="*/ 213 h 217"/>
                <a:gd name="T18" fmla="*/ 177 w 241"/>
                <a:gd name="T19" fmla="*/ 207 h 217"/>
                <a:gd name="T20" fmla="*/ 186 w 241"/>
                <a:gd name="T21" fmla="*/ 205 h 217"/>
                <a:gd name="T22" fmla="*/ 241 w 241"/>
                <a:gd name="T23" fmla="*/ 55 h 217"/>
                <a:gd name="T24" fmla="*/ 216 w 241"/>
                <a:gd name="T25" fmla="*/ 52 h 217"/>
                <a:gd name="T26" fmla="*/ 206 w 241"/>
                <a:gd name="T27" fmla="*/ 50 h 217"/>
                <a:gd name="T28" fmla="*/ 210 w 241"/>
                <a:gd name="T29" fmla="*/ 47 h 217"/>
                <a:gd name="T30" fmla="*/ 208 w 241"/>
                <a:gd name="T31" fmla="*/ 37 h 217"/>
                <a:gd name="T32" fmla="*/ 195 w 241"/>
                <a:gd name="T33" fmla="*/ 35 h 217"/>
                <a:gd name="T34" fmla="*/ 183 w 241"/>
                <a:gd name="T35" fmla="*/ 27 h 217"/>
                <a:gd name="T36" fmla="*/ 167 w 241"/>
                <a:gd name="T37" fmla="*/ 10 h 217"/>
                <a:gd name="T38" fmla="*/ 161 w 241"/>
                <a:gd name="T39" fmla="*/ 5 h 217"/>
                <a:gd name="T40" fmla="*/ 155 w 241"/>
                <a:gd name="T41" fmla="*/ 5 h 217"/>
                <a:gd name="T42" fmla="*/ 145 w 241"/>
                <a:gd name="T43" fmla="*/ 20 h 217"/>
                <a:gd name="T44" fmla="*/ 137 w 241"/>
                <a:gd name="T45" fmla="*/ 17 h 217"/>
                <a:gd name="T46" fmla="*/ 122 w 241"/>
                <a:gd name="T47" fmla="*/ 7 h 217"/>
                <a:gd name="T48" fmla="*/ 89 w 241"/>
                <a:gd name="T49" fmla="*/ 0 h 217"/>
                <a:gd name="T50" fmla="*/ 56 w 241"/>
                <a:gd name="T51" fmla="*/ 5 h 217"/>
                <a:gd name="T52" fmla="*/ 33 w 241"/>
                <a:gd name="T53" fmla="*/ 22 h 217"/>
                <a:gd name="T54" fmla="*/ 17 w 241"/>
                <a:gd name="T55" fmla="*/ 43 h 217"/>
                <a:gd name="T56" fmla="*/ 6 w 241"/>
                <a:gd name="T57" fmla="*/ 68 h 217"/>
                <a:gd name="T58" fmla="*/ 0 w 241"/>
                <a:gd name="T59" fmla="*/ 95 h 217"/>
                <a:gd name="T60" fmla="*/ 3 w 241"/>
                <a:gd name="T61" fmla="*/ 118 h 217"/>
                <a:gd name="T62" fmla="*/ 14 w 241"/>
                <a:gd name="T63" fmla="*/ 148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1"/>
                <a:gd name="T97" fmla="*/ 0 h 217"/>
                <a:gd name="T98" fmla="*/ 241 w 241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1" h="217">
                  <a:moveTo>
                    <a:pt x="14" y="148"/>
                  </a:moveTo>
                  <a:lnTo>
                    <a:pt x="22" y="158"/>
                  </a:lnTo>
                  <a:lnTo>
                    <a:pt x="29" y="167"/>
                  </a:lnTo>
                  <a:lnTo>
                    <a:pt x="42" y="175"/>
                  </a:lnTo>
                  <a:lnTo>
                    <a:pt x="56" y="182"/>
                  </a:lnTo>
                  <a:lnTo>
                    <a:pt x="73" y="187"/>
                  </a:lnTo>
                  <a:lnTo>
                    <a:pt x="87" y="190"/>
                  </a:lnTo>
                  <a:lnTo>
                    <a:pt x="105" y="190"/>
                  </a:lnTo>
                  <a:lnTo>
                    <a:pt x="97" y="197"/>
                  </a:lnTo>
                  <a:lnTo>
                    <a:pt x="95" y="202"/>
                  </a:lnTo>
                  <a:lnTo>
                    <a:pt x="95" y="207"/>
                  </a:lnTo>
                  <a:lnTo>
                    <a:pt x="97" y="212"/>
                  </a:lnTo>
                  <a:lnTo>
                    <a:pt x="101" y="215"/>
                  </a:lnTo>
                  <a:lnTo>
                    <a:pt x="106" y="217"/>
                  </a:lnTo>
                  <a:lnTo>
                    <a:pt x="112" y="217"/>
                  </a:lnTo>
                  <a:lnTo>
                    <a:pt x="142" y="215"/>
                  </a:lnTo>
                  <a:lnTo>
                    <a:pt x="169" y="215"/>
                  </a:lnTo>
                  <a:lnTo>
                    <a:pt x="175" y="213"/>
                  </a:lnTo>
                  <a:lnTo>
                    <a:pt x="177" y="210"/>
                  </a:lnTo>
                  <a:lnTo>
                    <a:pt x="177" y="207"/>
                  </a:lnTo>
                  <a:lnTo>
                    <a:pt x="174" y="200"/>
                  </a:lnTo>
                  <a:lnTo>
                    <a:pt x="186" y="205"/>
                  </a:lnTo>
                  <a:lnTo>
                    <a:pt x="202" y="207"/>
                  </a:lnTo>
                  <a:lnTo>
                    <a:pt x="241" y="55"/>
                  </a:lnTo>
                  <a:lnTo>
                    <a:pt x="228" y="52"/>
                  </a:lnTo>
                  <a:lnTo>
                    <a:pt x="216" y="52"/>
                  </a:lnTo>
                  <a:lnTo>
                    <a:pt x="205" y="52"/>
                  </a:lnTo>
                  <a:lnTo>
                    <a:pt x="206" y="50"/>
                  </a:lnTo>
                  <a:lnTo>
                    <a:pt x="208" y="48"/>
                  </a:lnTo>
                  <a:lnTo>
                    <a:pt x="210" y="47"/>
                  </a:lnTo>
                  <a:lnTo>
                    <a:pt x="211" y="43"/>
                  </a:lnTo>
                  <a:lnTo>
                    <a:pt x="208" y="37"/>
                  </a:lnTo>
                  <a:lnTo>
                    <a:pt x="202" y="37"/>
                  </a:lnTo>
                  <a:lnTo>
                    <a:pt x="195" y="35"/>
                  </a:lnTo>
                  <a:lnTo>
                    <a:pt x="188" y="32"/>
                  </a:lnTo>
                  <a:lnTo>
                    <a:pt x="183" y="27"/>
                  </a:lnTo>
                  <a:lnTo>
                    <a:pt x="177" y="23"/>
                  </a:lnTo>
                  <a:lnTo>
                    <a:pt x="167" y="10"/>
                  </a:lnTo>
                  <a:lnTo>
                    <a:pt x="166" y="7"/>
                  </a:lnTo>
                  <a:lnTo>
                    <a:pt x="161" y="5"/>
                  </a:lnTo>
                  <a:lnTo>
                    <a:pt x="158" y="3"/>
                  </a:lnTo>
                  <a:lnTo>
                    <a:pt x="155" y="5"/>
                  </a:lnTo>
                  <a:lnTo>
                    <a:pt x="148" y="10"/>
                  </a:lnTo>
                  <a:lnTo>
                    <a:pt x="145" y="20"/>
                  </a:lnTo>
                  <a:lnTo>
                    <a:pt x="148" y="25"/>
                  </a:lnTo>
                  <a:lnTo>
                    <a:pt x="137" y="17"/>
                  </a:lnTo>
                  <a:lnTo>
                    <a:pt x="130" y="10"/>
                  </a:lnTo>
                  <a:lnTo>
                    <a:pt x="122" y="7"/>
                  </a:lnTo>
                  <a:lnTo>
                    <a:pt x="105" y="2"/>
                  </a:lnTo>
                  <a:lnTo>
                    <a:pt x="89" y="0"/>
                  </a:lnTo>
                  <a:lnTo>
                    <a:pt x="73" y="2"/>
                  </a:lnTo>
                  <a:lnTo>
                    <a:pt x="56" y="5"/>
                  </a:lnTo>
                  <a:lnTo>
                    <a:pt x="43" y="13"/>
                  </a:lnTo>
                  <a:lnTo>
                    <a:pt x="33" y="22"/>
                  </a:lnTo>
                  <a:lnTo>
                    <a:pt x="25" y="32"/>
                  </a:lnTo>
                  <a:lnTo>
                    <a:pt x="17" y="43"/>
                  </a:lnTo>
                  <a:lnTo>
                    <a:pt x="11" y="55"/>
                  </a:lnTo>
                  <a:lnTo>
                    <a:pt x="6" y="68"/>
                  </a:lnTo>
                  <a:lnTo>
                    <a:pt x="3" y="82"/>
                  </a:lnTo>
                  <a:lnTo>
                    <a:pt x="0" y="95"/>
                  </a:lnTo>
                  <a:lnTo>
                    <a:pt x="1" y="107"/>
                  </a:lnTo>
                  <a:lnTo>
                    <a:pt x="3" y="118"/>
                  </a:lnTo>
                  <a:lnTo>
                    <a:pt x="4" y="130"/>
                  </a:lnTo>
                  <a:lnTo>
                    <a:pt x="14" y="148"/>
                  </a:lnTo>
                  <a:close/>
                </a:path>
              </a:pathLst>
            </a:custGeom>
            <a:solidFill>
              <a:srgbClr val="EFB87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0" name="Freeform 32"/>
            <p:cNvSpPr>
              <a:spLocks/>
            </p:cNvSpPr>
            <p:nvPr/>
          </p:nvSpPr>
          <p:spPr bwMode="auto">
            <a:xfrm>
              <a:off x="1150" y="656"/>
              <a:ext cx="53" cy="25"/>
            </a:xfrm>
            <a:custGeom>
              <a:avLst/>
              <a:gdLst>
                <a:gd name="T0" fmla="*/ 0 w 53"/>
                <a:gd name="T1" fmla="*/ 0 h 25"/>
                <a:gd name="T2" fmla="*/ 17 w 53"/>
                <a:gd name="T3" fmla="*/ 13 h 25"/>
                <a:gd name="T4" fmla="*/ 28 w 53"/>
                <a:gd name="T5" fmla="*/ 20 h 25"/>
                <a:gd name="T6" fmla="*/ 39 w 53"/>
                <a:gd name="T7" fmla="*/ 25 h 25"/>
                <a:gd name="T8" fmla="*/ 53 w 53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"/>
                <a:gd name="T17" fmla="*/ 53 w 5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">
                  <a:moveTo>
                    <a:pt x="0" y="0"/>
                  </a:moveTo>
                  <a:lnTo>
                    <a:pt x="17" y="13"/>
                  </a:lnTo>
                  <a:lnTo>
                    <a:pt x="28" y="20"/>
                  </a:lnTo>
                  <a:lnTo>
                    <a:pt x="39" y="25"/>
                  </a:lnTo>
                  <a:lnTo>
                    <a:pt x="53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1" name="Freeform 33"/>
            <p:cNvSpPr>
              <a:spLocks/>
            </p:cNvSpPr>
            <p:nvPr/>
          </p:nvSpPr>
          <p:spPr bwMode="auto">
            <a:xfrm>
              <a:off x="1103" y="819"/>
              <a:ext cx="69" cy="10"/>
            </a:xfrm>
            <a:custGeom>
              <a:avLst/>
              <a:gdLst>
                <a:gd name="T0" fmla="*/ 0 w 69"/>
                <a:gd name="T1" fmla="*/ 0 h 10"/>
                <a:gd name="T2" fmla="*/ 11 w 69"/>
                <a:gd name="T3" fmla="*/ 0 h 10"/>
                <a:gd name="T4" fmla="*/ 20 w 69"/>
                <a:gd name="T5" fmla="*/ 0 h 10"/>
                <a:gd name="T6" fmla="*/ 32 w 69"/>
                <a:gd name="T7" fmla="*/ 0 h 10"/>
                <a:gd name="T8" fmla="*/ 43 w 69"/>
                <a:gd name="T9" fmla="*/ 3 h 10"/>
                <a:gd name="T10" fmla="*/ 69 w 69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0"/>
                <a:gd name="T20" fmla="*/ 69 w 6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0">
                  <a:moveTo>
                    <a:pt x="0" y="0"/>
                  </a:moveTo>
                  <a:lnTo>
                    <a:pt x="11" y="0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3" y="3"/>
                  </a:lnTo>
                  <a:lnTo>
                    <a:pt x="6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2" name="Freeform 34"/>
            <p:cNvSpPr>
              <a:spLocks/>
            </p:cNvSpPr>
            <p:nvPr/>
          </p:nvSpPr>
          <p:spPr bwMode="auto">
            <a:xfrm>
              <a:off x="1029" y="704"/>
              <a:ext cx="22" cy="65"/>
            </a:xfrm>
            <a:custGeom>
              <a:avLst/>
              <a:gdLst>
                <a:gd name="T0" fmla="*/ 9 w 22"/>
                <a:gd name="T1" fmla="*/ 0 h 65"/>
                <a:gd name="T2" fmla="*/ 2 w 22"/>
                <a:gd name="T3" fmla="*/ 12 h 65"/>
                <a:gd name="T4" fmla="*/ 2 w 22"/>
                <a:gd name="T5" fmla="*/ 18 h 65"/>
                <a:gd name="T6" fmla="*/ 0 w 22"/>
                <a:gd name="T7" fmla="*/ 27 h 65"/>
                <a:gd name="T8" fmla="*/ 2 w 22"/>
                <a:gd name="T9" fmla="*/ 37 h 65"/>
                <a:gd name="T10" fmla="*/ 6 w 22"/>
                <a:gd name="T11" fmla="*/ 45 h 65"/>
                <a:gd name="T12" fmla="*/ 11 w 22"/>
                <a:gd name="T13" fmla="*/ 53 h 65"/>
                <a:gd name="T14" fmla="*/ 19 w 22"/>
                <a:gd name="T15" fmla="*/ 62 h 65"/>
                <a:gd name="T16" fmla="*/ 22 w 22"/>
                <a:gd name="T17" fmla="*/ 65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65"/>
                <a:gd name="T29" fmla="*/ 22 w 22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65">
                  <a:moveTo>
                    <a:pt x="9" y="0"/>
                  </a:moveTo>
                  <a:lnTo>
                    <a:pt x="2" y="12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6" y="45"/>
                  </a:lnTo>
                  <a:lnTo>
                    <a:pt x="11" y="53"/>
                  </a:lnTo>
                  <a:lnTo>
                    <a:pt x="19" y="62"/>
                  </a:lnTo>
                  <a:lnTo>
                    <a:pt x="22" y="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3" name="Freeform 35"/>
            <p:cNvSpPr>
              <a:spLocks/>
            </p:cNvSpPr>
            <p:nvPr/>
          </p:nvSpPr>
          <p:spPr bwMode="auto">
            <a:xfrm>
              <a:off x="1018" y="717"/>
              <a:ext cx="27" cy="57"/>
            </a:xfrm>
            <a:custGeom>
              <a:avLst/>
              <a:gdLst>
                <a:gd name="T0" fmla="*/ 2 w 27"/>
                <a:gd name="T1" fmla="*/ 0 h 57"/>
                <a:gd name="T2" fmla="*/ 0 w 27"/>
                <a:gd name="T3" fmla="*/ 14 h 57"/>
                <a:gd name="T4" fmla="*/ 0 w 27"/>
                <a:gd name="T5" fmla="*/ 27 h 57"/>
                <a:gd name="T6" fmla="*/ 3 w 27"/>
                <a:gd name="T7" fmla="*/ 37 h 57"/>
                <a:gd name="T8" fmla="*/ 9 w 27"/>
                <a:gd name="T9" fmla="*/ 45 h 57"/>
                <a:gd name="T10" fmla="*/ 17 w 27"/>
                <a:gd name="T11" fmla="*/ 52 h 57"/>
                <a:gd name="T12" fmla="*/ 27 w 27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57"/>
                <a:gd name="T23" fmla="*/ 27 w 2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57">
                  <a:moveTo>
                    <a:pt x="2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3" y="37"/>
                  </a:lnTo>
                  <a:lnTo>
                    <a:pt x="9" y="45"/>
                  </a:lnTo>
                  <a:lnTo>
                    <a:pt x="17" y="52"/>
                  </a:lnTo>
                  <a:lnTo>
                    <a:pt x="27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4" name="Freeform 36"/>
            <p:cNvSpPr>
              <a:spLocks/>
            </p:cNvSpPr>
            <p:nvPr/>
          </p:nvSpPr>
          <p:spPr bwMode="auto">
            <a:xfrm>
              <a:off x="1063" y="649"/>
              <a:ext cx="40" cy="13"/>
            </a:xfrm>
            <a:custGeom>
              <a:avLst/>
              <a:gdLst>
                <a:gd name="T0" fmla="*/ 0 w 40"/>
                <a:gd name="T1" fmla="*/ 13 h 13"/>
                <a:gd name="T2" fmla="*/ 2 w 40"/>
                <a:gd name="T3" fmla="*/ 8 h 13"/>
                <a:gd name="T4" fmla="*/ 7 w 40"/>
                <a:gd name="T5" fmla="*/ 5 h 13"/>
                <a:gd name="T6" fmla="*/ 10 w 40"/>
                <a:gd name="T7" fmla="*/ 2 h 13"/>
                <a:gd name="T8" fmla="*/ 16 w 40"/>
                <a:gd name="T9" fmla="*/ 0 h 13"/>
                <a:gd name="T10" fmla="*/ 29 w 40"/>
                <a:gd name="T11" fmla="*/ 0 h 13"/>
                <a:gd name="T12" fmla="*/ 40 w 40"/>
                <a:gd name="T13" fmla="*/ 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0" y="13"/>
                  </a:moveTo>
                  <a:lnTo>
                    <a:pt x="2" y="8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5" name="Freeform 37"/>
            <p:cNvSpPr>
              <a:spLocks/>
            </p:cNvSpPr>
            <p:nvPr/>
          </p:nvSpPr>
          <p:spPr bwMode="auto">
            <a:xfrm>
              <a:off x="1057" y="63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3 w 36"/>
                <a:gd name="T3" fmla="*/ 7 h 12"/>
                <a:gd name="T4" fmla="*/ 10 w 36"/>
                <a:gd name="T5" fmla="*/ 2 h 12"/>
                <a:gd name="T6" fmla="*/ 17 w 36"/>
                <a:gd name="T7" fmla="*/ 0 h 12"/>
                <a:gd name="T8" fmla="*/ 25 w 36"/>
                <a:gd name="T9" fmla="*/ 0 h 12"/>
                <a:gd name="T10" fmla="*/ 36 w 3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2"/>
                <a:gd name="T20" fmla="*/ 36 w 3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2">
                  <a:moveTo>
                    <a:pt x="0" y="12"/>
                  </a:moveTo>
                  <a:lnTo>
                    <a:pt x="3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6" name="Freeform 38"/>
            <p:cNvSpPr>
              <a:spLocks/>
            </p:cNvSpPr>
            <p:nvPr/>
          </p:nvSpPr>
          <p:spPr bwMode="auto">
            <a:xfrm>
              <a:off x="1096" y="709"/>
              <a:ext cx="54" cy="37"/>
            </a:xfrm>
            <a:custGeom>
              <a:avLst/>
              <a:gdLst>
                <a:gd name="T0" fmla="*/ 27 w 54"/>
                <a:gd name="T1" fmla="*/ 33 h 37"/>
                <a:gd name="T2" fmla="*/ 29 w 54"/>
                <a:gd name="T3" fmla="*/ 37 h 37"/>
                <a:gd name="T4" fmla="*/ 32 w 54"/>
                <a:gd name="T5" fmla="*/ 37 h 37"/>
                <a:gd name="T6" fmla="*/ 33 w 54"/>
                <a:gd name="T7" fmla="*/ 37 h 37"/>
                <a:gd name="T8" fmla="*/ 36 w 54"/>
                <a:gd name="T9" fmla="*/ 37 h 37"/>
                <a:gd name="T10" fmla="*/ 38 w 54"/>
                <a:gd name="T11" fmla="*/ 30 h 37"/>
                <a:gd name="T12" fmla="*/ 38 w 54"/>
                <a:gd name="T13" fmla="*/ 28 h 37"/>
                <a:gd name="T14" fmla="*/ 35 w 54"/>
                <a:gd name="T15" fmla="*/ 25 h 37"/>
                <a:gd name="T16" fmla="*/ 46 w 54"/>
                <a:gd name="T17" fmla="*/ 23 h 37"/>
                <a:gd name="T18" fmla="*/ 50 w 54"/>
                <a:gd name="T19" fmla="*/ 18 h 37"/>
                <a:gd name="T20" fmla="*/ 54 w 54"/>
                <a:gd name="T21" fmla="*/ 15 h 37"/>
                <a:gd name="T22" fmla="*/ 54 w 54"/>
                <a:gd name="T23" fmla="*/ 8 h 37"/>
                <a:gd name="T24" fmla="*/ 52 w 54"/>
                <a:gd name="T25" fmla="*/ 3 h 37"/>
                <a:gd name="T26" fmla="*/ 46 w 54"/>
                <a:gd name="T27" fmla="*/ 2 h 37"/>
                <a:gd name="T28" fmla="*/ 39 w 54"/>
                <a:gd name="T29" fmla="*/ 0 h 37"/>
                <a:gd name="T30" fmla="*/ 0 w 54"/>
                <a:gd name="T31" fmla="*/ 3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37"/>
                <a:gd name="T50" fmla="*/ 54 w 54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37">
                  <a:moveTo>
                    <a:pt x="27" y="33"/>
                  </a:moveTo>
                  <a:lnTo>
                    <a:pt x="29" y="37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6" y="37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5" y="25"/>
                  </a:lnTo>
                  <a:lnTo>
                    <a:pt x="46" y="23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4" y="8"/>
                  </a:lnTo>
                  <a:lnTo>
                    <a:pt x="52" y="3"/>
                  </a:lnTo>
                  <a:lnTo>
                    <a:pt x="46" y="2"/>
                  </a:lnTo>
                  <a:lnTo>
                    <a:pt x="39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7" name="Freeform 39"/>
            <p:cNvSpPr>
              <a:spLocks/>
            </p:cNvSpPr>
            <p:nvPr/>
          </p:nvSpPr>
          <p:spPr bwMode="auto">
            <a:xfrm>
              <a:off x="1056" y="722"/>
              <a:ext cx="47" cy="37"/>
            </a:xfrm>
            <a:custGeom>
              <a:avLst/>
              <a:gdLst>
                <a:gd name="T0" fmla="*/ 29 w 47"/>
                <a:gd name="T1" fmla="*/ 4 h 37"/>
                <a:gd name="T2" fmla="*/ 39 w 47"/>
                <a:gd name="T3" fmla="*/ 9 h 37"/>
                <a:gd name="T4" fmla="*/ 43 w 47"/>
                <a:gd name="T5" fmla="*/ 15 h 37"/>
                <a:gd name="T6" fmla="*/ 45 w 47"/>
                <a:gd name="T7" fmla="*/ 20 h 37"/>
                <a:gd name="T8" fmla="*/ 47 w 47"/>
                <a:gd name="T9" fmla="*/ 25 h 37"/>
                <a:gd name="T10" fmla="*/ 45 w 47"/>
                <a:gd name="T11" fmla="*/ 29 h 37"/>
                <a:gd name="T12" fmla="*/ 42 w 47"/>
                <a:gd name="T13" fmla="*/ 32 h 37"/>
                <a:gd name="T14" fmla="*/ 34 w 47"/>
                <a:gd name="T15" fmla="*/ 35 h 37"/>
                <a:gd name="T16" fmla="*/ 26 w 47"/>
                <a:gd name="T17" fmla="*/ 37 h 37"/>
                <a:gd name="T18" fmla="*/ 18 w 47"/>
                <a:gd name="T19" fmla="*/ 35 h 37"/>
                <a:gd name="T20" fmla="*/ 11 w 47"/>
                <a:gd name="T21" fmla="*/ 30 h 37"/>
                <a:gd name="T22" fmla="*/ 4 w 47"/>
                <a:gd name="T23" fmla="*/ 25 h 37"/>
                <a:gd name="T24" fmla="*/ 1 w 47"/>
                <a:gd name="T25" fmla="*/ 19 h 37"/>
                <a:gd name="T26" fmla="*/ 0 w 47"/>
                <a:gd name="T27" fmla="*/ 12 h 37"/>
                <a:gd name="T28" fmla="*/ 0 w 47"/>
                <a:gd name="T29" fmla="*/ 9 h 37"/>
                <a:gd name="T30" fmla="*/ 3 w 47"/>
                <a:gd name="T31" fmla="*/ 5 h 37"/>
                <a:gd name="T32" fmla="*/ 7 w 47"/>
                <a:gd name="T33" fmla="*/ 2 h 37"/>
                <a:gd name="T34" fmla="*/ 15 w 47"/>
                <a:gd name="T35" fmla="*/ 0 h 37"/>
                <a:gd name="T36" fmla="*/ 22 w 47"/>
                <a:gd name="T37" fmla="*/ 2 h 37"/>
                <a:gd name="T38" fmla="*/ 29 w 47"/>
                <a:gd name="T39" fmla="*/ 4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"/>
                <a:gd name="T61" fmla="*/ 0 h 37"/>
                <a:gd name="T62" fmla="*/ 47 w 47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" h="37">
                  <a:moveTo>
                    <a:pt x="29" y="4"/>
                  </a:moveTo>
                  <a:lnTo>
                    <a:pt x="39" y="9"/>
                  </a:lnTo>
                  <a:lnTo>
                    <a:pt x="43" y="15"/>
                  </a:lnTo>
                  <a:lnTo>
                    <a:pt x="45" y="20"/>
                  </a:lnTo>
                  <a:lnTo>
                    <a:pt x="47" y="25"/>
                  </a:lnTo>
                  <a:lnTo>
                    <a:pt x="45" y="29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6" y="37"/>
                  </a:lnTo>
                  <a:lnTo>
                    <a:pt x="18" y="35"/>
                  </a:lnTo>
                  <a:lnTo>
                    <a:pt x="11" y="30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8" name="Freeform 40"/>
            <p:cNvSpPr>
              <a:spLocks/>
            </p:cNvSpPr>
            <p:nvPr/>
          </p:nvSpPr>
          <p:spPr bwMode="auto">
            <a:xfrm>
              <a:off x="1068" y="732"/>
              <a:ext cx="22" cy="20"/>
            </a:xfrm>
            <a:custGeom>
              <a:avLst/>
              <a:gdLst>
                <a:gd name="T0" fmla="*/ 16 w 22"/>
                <a:gd name="T1" fmla="*/ 2 h 20"/>
                <a:gd name="T2" fmla="*/ 20 w 22"/>
                <a:gd name="T3" fmla="*/ 5 h 20"/>
                <a:gd name="T4" fmla="*/ 22 w 22"/>
                <a:gd name="T5" fmla="*/ 12 h 20"/>
                <a:gd name="T6" fmla="*/ 22 w 22"/>
                <a:gd name="T7" fmla="*/ 15 h 20"/>
                <a:gd name="T8" fmla="*/ 20 w 22"/>
                <a:gd name="T9" fmla="*/ 19 h 20"/>
                <a:gd name="T10" fmla="*/ 17 w 22"/>
                <a:gd name="T11" fmla="*/ 20 h 20"/>
                <a:gd name="T12" fmla="*/ 10 w 22"/>
                <a:gd name="T13" fmla="*/ 20 h 20"/>
                <a:gd name="T14" fmla="*/ 5 w 22"/>
                <a:gd name="T15" fmla="*/ 17 h 20"/>
                <a:gd name="T16" fmla="*/ 0 w 22"/>
                <a:gd name="T17" fmla="*/ 12 h 20"/>
                <a:gd name="T18" fmla="*/ 0 w 22"/>
                <a:gd name="T19" fmla="*/ 5 h 20"/>
                <a:gd name="T20" fmla="*/ 3 w 22"/>
                <a:gd name="T21" fmla="*/ 0 h 20"/>
                <a:gd name="T22" fmla="*/ 6 w 22"/>
                <a:gd name="T23" fmla="*/ 0 h 20"/>
                <a:gd name="T24" fmla="*/ 16 w 22"/>
                <a:gd name="T25" fmla="*/ 2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0"/>
                <a:gd name="T41" fmla="*/ 22 w 22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0">
                  <a:moveTo>
                    <a:pt x="16" y="2"/>
                  </a:moveTo>
                  <a:lnTo>
                    <a:pt x="20" y="5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0" y="19"/>
                  </a:lnTo>
                  <a:lnTo>
                    <a:pt x="17" y="20"/>
                  </a:lnTo>
                  <a:lnTo>
                    <a:pt x="10" y="20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79" name="Freeform 41"/>
            <p:cNvSpPr>
              <a:spLocks/>
            </p:cNvSpPr>
            <p:nvPr/>
          </p:nvSpPr>
          <p:spPr bwMode="auto">
            <a:xfrm>
              <a:off x="1074" y="739"/>
              <a:ext cx="11" cy="10"/>
            </a:xfrm>
            <a:custGeom>
              <a:avLst/>
              <a:gdLst>
                <a:gd name="T0" fmla="*/ 8 w 11"/>
                <a:gd name="T1" fmla="*/ 0 h 10"/>
                <a:gd name="T2" fmla="*/ 11 w 11"/>
                <a:gd name="T3" fmla="*/ 3 h 10"/>
                <a:gd name="T4" fmla="*/ 11 w 11"/>
                <a:gd name="T5" fmla="*/ 8 h 10"/>
                <a:gd name="T6" fmla="*/ 10 w 11"/>
                <a:gd name="T7" fmla="*/ 10 h 10"/>
                <a:gd name="T8" fmla="*/ 7 w 11"/>
                <a:gd name="T9" fmla="*/ 10 h 10"/>
                <a:gd name="T10" fmla="*/ 2 w 11"/>
                <a:gd name="T11" fmla="*/ 7 h 10"/>
                <a:gd name="T12" fmla="*/ 0 w 11"/>
                <a:gd name="T13" fmla="*/ 2 h 10"/>
                <a:gd name="T14" fmla="*/ 2 w 11"/>
                <a:gd name="T15" fmla="*/ 0 h 10"/>
                <a:gd name="T16" fmla="*/ 5 w 11"/>
                <a:gd name="T17" fmla="*/ 0 h 10"/>
                <a:gd name="T18" fmla="*/ 8 w 11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0"/>
                <a:gd name="T32" fmla="*/ 11 w 11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0">
                  <a:moveTo>
                    <a:pt x="8" y="0"/>
                  </a:moveTo>
                  <a:lnTo>
                    <a:pt x="11" y="3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2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0" name="Freeform 42"/>
            <p:cNvSpPr>
              <a:spLocks/>
            </p:cNvSpPr>
            <p:nvPr/>
          </p:nvSpPr>
          <p:spPr bwMode="auto">
            <a:xfrm>
              <a:off x="1099" y="752"/>
              <a:ext cx="38" cy="49"/>
            </a:xfrm>
            <a:custGeom>
              <a:avLst/>
              <a:gdLst>
                <a:gd name="T0" fmla="*/ 21 w 38"/>
                <a:gd name="T1" fmla="*/ 0 h 49"/>
                <a:gd name="T2" fmla="*/ 21 w 38"/>
                <a:gd name="T3" fmla="*/ 9 h 49"/>
                <a:gd name="T4" fmla="*/ 19 w 38"/>
                <a:gd name="T5" fmla="*/ 19 h 49"/>
                <a:gd name="T6" fmla="*/ 15 w 38"/>
                <a:gd name="T7" fmla="*/ 27 h 49"/>
                <a:gd name="T8" fmla="*/ 8 w 38"/>
                <a:gd name="T9" fmla="*/ 37 h 49"/>
                <a:gd name="T10" fmla="*/ 0 w 38"/>
                <a:gd name="T11" fmla="*/ 42 h 49"/>
                <a:gd name="T12" fmla="*/ 7 w 38"/>
                <a:gd name="T13" fmla="*/ 47 h 49"/>
                <a:gd name="T14" fmla="*/ 18 w 38"/>
                <a:gd name="T15" fmla="*/ 49 h 49"/>
                <a:gd name="T16" fmla="*/ 38 w 38"/>
                <a:gd name="T17" fmla="*/ 49 h 49"/>
                <a:gd name="T18" fmla="*/ 32 w 38"/>
                <a:gd name="T19" fmla="*/ 47 h 49"/>
                <a:gd name="T20" fmla="*/ 26 w 38"/>
                <a:gd name="T21" fmla="*/ 47 h 49"/>
                <a:gd name="T22" fmla="*/ 18 w 38"/>
                <a:gd name="T23" fmla="*/ 45 h 49"/>
                <a:gd name="T24" fmla="*/ 10 w 38"/>
                <a:gd name="T25" fmla="*/ 44 h 49"/>
                <a:gd name="T26" fmla="*/ 16 w 38"/>
                <a:gd name="T27" fmla="*/ 39 h 49"/>
                <a:gd name="T28" fmla="*/ 21 w 38"/>
                <a:gd name="T29" fmla="*/ 34 h 49"/>
                <a:gd name="T30" fmla="*/ 24 w 38"/>
                <a:gd name="T31" fmla="*/ 24 h 49"/>
                <a:gd name="T32" fmla="*/ 26 w 38"/>
                <a:gd name="T33" fmla="*/ 10 h 49"/>
                <a:gd name="T34" fmla="*/ 21 w 38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"/>
                <a:gd name="T55" fmla="*/ 0 h 49"/>
                <a:gd name="T56" fmla="*/ 38 w 38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" h="49">
                  <a:moveTo>
                    <a:pt x="21" y="0"/>
                  </a:moveTo>
                  <a:lnTo>
                    <a:pt x="21" y="9"/>
                  </a:lnTo>
                  <a:lnTo>
                    <a:pt x="19" y="19"/>
                  </a:lnTo>
                  <a:lnTo>
                    <a:pt x="15" y="27"/>
                  </a:lnTo>
                  <a:lnTo>
                    <a:pt x="8" y="37"/>
                  </a:lnTo>
                  <a:lnTo>
                    <a:pt x="0" y="42"/>
                  </a:lnTo>
                  <a:lnTo>
                    <a:pt x="7" y="47"/>
                  </a:lnTo>
                  <a:lnTo>
                    <a:pt x="18" y="49"/>
                  </a:lnTo>
                  <a:lnTo>
                    <a:pt x="38" y="49"/>
                  </a:lnTo>
                  <a:lnTo>
                    <a:pt x="32" y="47"/>
                  </a:lnTo>
                  <a:lnTo>
                    <a:pt x="26" y="47"/>
                  </a:lnTo>
                  <a:lnTo>
                    <a:pt x="18" y="45"/>
                  </a:lnTo>
                  <a:lnTo>
                    <a:pt x="10" y="44"/>
                  </a:lnTo>
                  <a:lnTo>
                    <a:pt x="16" y="39"/>
                  </a:lnTo>
                  <a:lnTo>
                    <a:pt x="21" y="34"/>
                  </a:lnTo>
                  <a:lnTo>
                    <a:pt x="24" y="24"/>
                  </a:lnTo>
                  <a:lnTo>
                    <a:pt x="26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1" name="Freeform 43"/>
            <p:cNvSpPr>
              <a:spLocks/>
            </p:cNvSpPr>
            <p:nvPr/>
          </p:nvSpPr>
          <p:spPr bwMode="auto">
            <a:xfrm>
              <a:off x="1140" y="669"/>
              <a:ext cx="30" cy="40"/>
            </a:xfrm>
            <a:custGeom>
              <a:avLst/>
              <a:gdLst>
                <a:gd name="T0" fmla="*/ 0 w 30"/>
                <a:gd name="T1" fmla="*/ 40 h 40"/>
                <a:gd name="T2" fmla="*/ 5 w 30"/>
                <a:gd name="T3" fmla="*/ 30 h 40"/>
                <a:gd name="T4" fmla="*/ 5 w 30"/>
                <a:gd name="T5" fmla="*/ 20 h 40"/>
                <a:gd name="T6" fmla="*/ 5 w 30"/>
                <a:gd name="T7" fmla="*/ 10 h 40"/>
                <a:gd name="T8" fmla="*/ 0 w 30"/>
                <a:gd name="T9" fmla="*/ 0 h 40"/>
                <a:gd name="T10" fmla="*/ 8 w 30"/>
                <a:gd name="T11" fmla="*/ 0 h 40"/>
                <a:gd name="T12" fmla="*/ 16 w 30"/>
                <a:gd name="T13" fmla="*/ 2 h 40"/>
                <a:gd name="T14" fmla="*/ 30 w 30"/>
                <a:gd name="T15" fmla="*/ 10 h 40"/>
                <a:gd name="T16" fmla="*/ 8 w 30"/>
                <a:gd name="T17" fmla="*/ 3 h 40"/>
                <a:gd name="T18" fmla="*/ 11 w 30"/>
                <a:gd name="T19" fmla="*/ 8 h 40"/>
                <a:gd name="T20" fmla="*/ 13 w 30"/>
                <a:gd name="T21" fmla="*/ 13 h 40"/>
                <a:gd name="T22" fmla="*/ 11 w 30"/>
                <a:gd name="T23" fmla="*/ 23 h 40"/>
                <a:gd name="T24" fmla="*/ 6 w 30"/>
                <a:gd name="T25" fmla="*/ 32 h 40"/>
                <a:gd name="T26" fmla="*/ 0 w 30"/>
                <a:gd name="T27" fmla="*/ 4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40"/>
                <a:gd name="T44" fmla="*/ 30 w 30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40">
                  <a:moveTo>
                    <a:pt x="0" y="40"/>
                  </a:moveTo>
                  <a:lnTo>
                    <a:pt x="5" y="30"/>
                  </a:lnTo>
                  <a:lnTo>
                    <a:pt x="5" y="20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2"/>
                  </a:lnTo>
                  <a:lnTo>
                    <a:pt x="30" y="10"/>
                  </a:lnTo>
                  <a:lnTo>
                    <a:pt x="8" y="3"/>
                  </a:lnTo>
                  <a:lnTo>
                    <a:pt x="11" y="8"/>
                  </a:lnTo>
                  <a:lnTo>
                    <a:pt x="13" y="13"/>
                  </a:lnTo>
                  <a:lnTo>
                    <a:pt x="11" y="23"/>
                  </a:lnTo>
                  <a:lnTo>
                    <a:pt x="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2" name="Freeform 44"/>
            <p:cNvSpPr>
              <a:spLocks/>
            </p:cNvSpPr>
            <p:nvPr/>
          </p:nvSpPr>
          <p:spPr bwMode="auto">
            <a:xfrm>
              <a:off x="1120" y="682"/>
              <a:ext cx="67" cy="107"/>
            </a:xfrm>
            <a:custGeom>
              <a:avLst/>
              <a:gdLst>
                <a:gd name="T0" fmla="*/ 0 w 67"/>
                <a:gd name="T1" fmla="*/ 107 h 107"/>
                <a:gd name="T2" fmla="*/ 20 w 67"/>
                <a:gd name="T3" fmla="*/ 89 h 107"/>
                <a:gd name="T4" fmla="*/ 28 w 67"/>
                <a:gd name="T5" fmla="*/ 79 h 107"/>
                <a:gd name="T6" fmla="*/ 34 w 67"/>
                <a:gd name="T7" fmla="*/ 69 h 107"/>
                <a:gd name="T8" fmla="*/ 39 w 67"/>
                <a:gd name="T9" fmla="*/ 55 h 107"/>
                <a:gd name="T10" fmla="*/ 42 w 67"/>
                <a:gd name="T11" fmla="*/ 44 h 107"/>
                <a:gd name="T12" fmla="*/ 42 w 67"/>
                <a:gd name="T13" fmla="*/ 32 h 107"/>
                <a:gd name="T14" fmla="*/ 42 w 67"/>
                <a:gd name="T15" fmla="*/ 22 h 107"/>
                <a:gd name="T16" fmla="*/ 37 w 67"/>
                <a:gd name="T17" fmla="*/ 0 h 107"/>
                <a:gd name="T18" fmla="*/ 50 w 67"/>
                <a:gd name="T19" fmla="*/ 14 h 107"/>
                <a:gd name="T20" fmla="*/ 61 w 67"/>
                <a:gd name="T21" fmla="*/ 32 h 107"/>
                <a:gd name="T22" fmla="*/ 64 w 67"/>
                <a:gd name="T23" fmla="*/ 40 h 107"/>
                <a:gd name="T24" fmla="*/ 67 w 67"/>
                <a:gd name="T25" fmla="*/ 49 h 107"/>
                <a:gd name="T26" fmla="*/ 67 w 67"/>
                <a:gd name="T27" fmla="*/ 59 h 107"/>
                <a:gd name="T28" fmla="*/ 67 w 67"/>
                <a:gd name="T29" fmla="*/ 70 h 107"/>
                <a:gd name="T30" fmla="*/ 62 w 67"/>
                <a:gd name="T31" fmla="*/ 80 h 107"/>
                <a:gd name="T32" fmla="*/ 56 w 67"/>
                <a:gd name="T33" fmla="*/ 89 h 107"/>
                <a:gd name="T34" fmla="*/ 48 w 67"/>
                <a:gd name="T35" fmla="*/ 94 h 107"/>
                <a:gd name="T36" fmla="*/ 39 w 67"/>
                <a:gd name="T37" fmla="*/ 99 h 107"/>
                <a:gd name="T38" fmla="*/ 20 w 67"/>
                <a:gd name="T39" fmla="*/ 105 h 107"/>
                <a:gd name="T40" fmla="*/ 0 w 67"/>
                <a:gd name="T41" fmla="*/ 10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107"/>
                <a:gd name="T65" fmla="*/ 67 w 67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107">
                  <a:moveTo>
                    <a:pt x="0" y="107"/>
                  </a:moveTo>
                  <a:lnTo>
                    <a:pt x="20" y="89"/>
                  </a:lnTo>
                  <a:lnTo>
                    <a:pt x="28" y="79"/>
                  </a:lnTo>
                  <a:lnTo>
                    <a:pt x="34" y="69"/>
                  </a:lnTo>
                  <a:lnTo>
                    <a:pt x="39" y="55"/>
                  </a:lnTo>
                  <a:lnTo>
                    <a:pt x="42" y="44"/>
                  </a:lnTo>
                  <a:lnTo>
                    <a:pt x="42" y="32"/>
                  </a:lnTo>
                  <a:lnTo>
                    <a:pt x="42" y="22"/>
                  </a:lnTo>
                  <a:lnTo>
                    <a:pt x="37" y="0"/>
                  </a:lnTo>
                  <a:lnTo>
                    <a:pt x="50" y="14"/>
                  </a:lnTo>
                  <a:lnTo>
                    <a:pt x="61" y="32"/>
                  </a:lnTo>
                  <a:lnTo>
                    <a:pt x="64" y="40"/>
                  </a:lnTo>
                  <a:lnTo>
                    <a:pt x="67" y="49"/>
                  </a:lnTo>
                  <a:lnTo>
                    <a:pt x="67" y="59"/>
                  </a:lnTo>
                  <a:lnTo>
                    <a:pt x="67" y="70"/>
                  </a:lnTo>
                  <a:lnTo>
                    <a:pt x="62" y="80"/>
                  </a:lnTo>
                  <a:lnTo>
                    <a:pt x="56" y="89"/>
                  </a:lnTo>
                  <a:lnTo>
                    <a:pt x="48" y="94"/>
                  </a:lnTo>
                  <a:lnTo>
                    <a:pt x="39" y="99"/>
                  </a:lnTo>
                  <a:lnTo>
                    <a:pt x="20" y="10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3" name="Freeform 45"/>
            <p:cNvSpPr>
              <a:spLocks/>
            </p:cNvSpPr>
            <p:nvPr/>
          </p:nvSpPr>
          <p:spPr bwMode="auto">
            <a:xfrm>
              <a:off x="1079" y="669"/>
              <a:ext cx="47" cy="35"/>
            </a:xfrm>
            <a:custGeom>
              <a:avLst/>
              <a:gdLst>
                <a:gd name="T0" fmla="*/ 30 w 47"/>
                <a:gd name="T1" fmla="*/ 2 h 35"/>
                <a:gd name="T2" fmla="*/ 38 w 47"/>
                <a:gd name="T3" fmla="*/ 7 h 35"/>
                <a:gd name="T4" fmla="*/ 44 w 47"/>
                <a:gd name="T5" fmla="*/ 13 h 35"/>
                <a:gd name="T6" fmla="*/ 47 w 47"/>
                <a:gd name="T7" fmla="*/ 20 h 35"/>
                <a:gd name="T8" fmla="*/ 47 w 47"/>
                <a:gd name="T9" fmla="*/ 23 h 35"/>
                <a:gd name="T10" fmla="*/ 46 w 47"/>
                <a:gd name="T11" fmla="*/ 28 h 35"/>
                <a:gd name="T12" fmla="*/ 41 w 47"/>
                <a:gd name="T13" fmla="*/ 33 h 35"/>
                <a:gd name="T14" fmla="*/ 35 w 47"/>
                <a:gd name="T15" fmla="*/ 35 h 35"/>
                <a:gd name="T16" fmla="*/ 25 w 47"/>
                <a:gd name="T17" fmla="*/ 33 h 35"/>
                <a:gd name="T18" fmla="*/ 17 w 47"/>
                <a:gd name="T19" fmla="*/ 32 h 35"/>
                <a:gd name="T20" fmla="*/ 9 w 47"/>
                <a:gd name="T21" fmla="*/ 27 h 35"/>
                <a:gd name="T22" fmla="*/ 3 w 47"/>
                <a:gd name="T23" fmla="*/ 20 h 35"/>
                <a:gd name="T24" fmla="*/ 0 w 47"/>
                <a:gd name="T25" fmla="*/ 13 h 35"/>
                <a:gd name="T26" fmla="*/ 2 w 47"/>
                <a:gd name="T27" fmla="*/ 7 h 35"/>
                <a:gd name="T28" fmla="*/ 6 w 47"/>
                <a:gd name="T29" fmla="*/ 2 h 35"/>
                <a:gd name="T30" fmla="*/ 14 w 47"/>
                <a:gd name="T31" fmla="*/ 0 h 35"/>
                <a:gd name="T32" fmla="*/ 22 w 47"/>
                <a:gd name="T33" fmla="*/ 0 h 35"/>
                <a:gd name="T34" fmla="*/ 30 w 47"/>
                <a:gd name="T35" fmla="*/ 2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35"/>
                <a:gd name="T56" fmla="*/ 47 w 47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35">
                  <a:moveTo>
                    <a:pt x="30" y="2"/>
                  </a:moveTo>
                  <a:lnTo>
                    <a:pt x="38" y="7"/>
                  </a:lnTo>
                  <a:lnTo>
                    <a:pt x="44" y="13"/>
                  </a:lnTo>
                  <a:lnTo>
                    <a:pt x="47" y="20"/>
                  </a:lnTo>
                  <a:lnTo>
                    <a:pt x="47" y="23"/>
                  </a:lnTo>
                  <a:lnTo>
                    <a:pt x="46" y="28"/>
                  </a:lnTo>
                  <a:lnTo>
                    <a:pt x="41" y="33"/>
                  </a:lnTo>
                  <a:lnTo>
                    <a:pt x="35" y="35"/>
                  </a:lnTo>
                  <a:lnTo>
                    <a:pt x="25" y="33"/>
                  </a:lnTo>
                  <a:lnTo>
                    <a:pt x="17" y="32"/>
                  </a:lnTo>
                  <a:lnTo>
                    <a:pt x="9" y="27"/>
                  </a:lnTo>
                  <a:lnTo>
                    <a:pt x="3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2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4" name="Freeform 46"/>
            <p:cNvSpPr>
              <a:spLocks/>
            </p:cNvSpPr>
            <p:nvPr/>
          </p:nvSpPr>
          <p:spPr bwMode="auto">
            <a:xfrm>
              <a:off x="1093" y="676"/>
              <a:ext cx="22" cy="21"/>
            </a:xfrm>
            <a:custGeom>
              <a:avLst/>
              <a:gdLst>
                <a:gd name="T0" fmla="*/ 14 w 22"/>
                <a:gd name="T1" fmla="*/ 1 h 21"/>
                <a:gd name="T2" fmla="*/ 21 w 22"/>
                <a:gd name="T3" fmla="*/ 6 h 21"/>
                <a:gd name="T4" fmla="*/ 22 w 22"/>
                <a:gd name="T5" fmla="*/ 11 h 21"/>
                <a:gd name="T6" fmla="*/ 22 w 22"/>
                <a:gd name="T7" fmla="*/ 18 h 21"/>
                <a:gd name="T8" fmla="*/ 21 w 22"/>
                <a:gd name="T9" fmla="*/ 20 h 21"/>
                <a:gd name="T10" fmla="*/ 17 w 22"/>
                <a:gd name="T11" fmla="*/ 21 h 21"/>
                <a:gd name="T12" fmla="*/ 11 w 22"/>
                <a:gd name="T13" fmla="*/ 21 h 21"/>
                <a:gd name="T14" fmla="*/ 3 w 22"/>
                <a:gd name="T15" fmla="*/ 20 h 21"/>
                <a:gd name="T16" fmla="*/ 0 w 22"/>
                <a:gd name="T17" fmla="*/ 11 h 21"/>
                <a:gd name="T18" fmla="*/ 0 w 22"/>
                <a:gd name="T19" fmla="*/ 8 h 21"/>
                <a:gd name="T20" fmla="*/ 0 w 22"/>
                <a:gd name="T21" fmla="*/ 5 h 21"/>
                <a:gd name="T22" fmla="*/ 2 w 22"/>
                <a:gd name="T23" fmla="*/ 1 h 21"/>
                <a:gd name="T24" fmla="*/ 8 w 22"/>
                <a:gd name="T25" fmla="*/ 0 h 21"/>
                <a:gd name="T26" fmla="*/ 14 w 22"/>
                <a:gd name="T27" fmla="*/ 1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1"/>
                <a:gd name="T44" fmla="*/ 22 w 22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1">
                  <a:moveTo>
                    <a:pt x="14" y="1"/>
                  </a:moveTo>
                  <a:lnTo>
                    <a:pt x="21" y="6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7" y="21"/>
                  </a:lnTo>
                  <a:lnTo>
                    <a:pt x="11" y="21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8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5" name="Freeform 47"/>
            <p:cNvSpPr>
              <a:spLocks/>
            </p:cNvSpPr>
            <p:nvPr/>
          </p:nvSpPr>
          <p:spPr bwMode="auto">
            <a:xfrm>
              <a:off x="1101" y="684"/>
              <a:ext cx="8" cy="10"/>
            </a:xfrm>
            <a:custGeom>
              <a:avLst/>
              <a:gdLst>
                <a:gd name="T0" fmla="*/ 5 w 8"/>
                <a:gd name="T1" fmla="*/ 0 h 10"/>
                <a:gd name="T2" fmla="*/ 8 w 8"/>
                <a:gd name="T3" fmla="*/ 5 h 10"/>
                <a:gd name="T4" fmla="*/ 8 w 8"/>
                <a:gd name="T5" fmla="*/ 8 h 10"/>
                <a:gd name="T6" fmla="*/ 5 w 8"/>
                <a:gd name="T7" fmla="*/ 10 h 10"/>
                <a:gd name="T8" fmla="*/ 2 w 8"/>
                <a:gd name="T9" fmla="*/ 8 h 10"/>
                <a:gd name="T10" fmla="*/ 0 w 8"/>
                <a:gd name="T11" fmla="*/ 7 h 10"/>
                <a:gd name="T12" fmla="*/ 0 w 8"/>
                <a:gd name="T13" fmla="*/ 3 h 10"/>
                <a:gd name="T14" fmla="*/ 0 w 8"/>
                <a:gd name="T15" fmla="*/ 0 h 10"/>
                <a:gd name="T16" fmla="*/ 2 w 8"/>
                <a:gd name="T17" fmla="*/ 0 h 10"/>
                <a:gd name="T18" fmla="*/ 5 w 8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0"/>
                <a:gd name="T32" fmla="*/ 8 w 8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0">
                  <a:moveTo>
                    <a:pt x="5" y="0"/>
                  </a:moveTo>
                  <a:lnTo>
                    <a:pt x="8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6" name="Freeform 48"/>
            <p:cNvSpPr>
              <a:spLocks/>
            </p:cNvSpPr>
            <p:nvPr/>
          </p:nvSpPr>
          <p:spPr bwMode="auto">
            <a:xfrm>
              <a:off x="1186" y="591"/>
              <a:ext cx="451" cy="465"/>
            </a:xfrm>
            <a:custGeom>
              <a:avLst/>
              <a:gdLst>
                <a:gd name="T0" fmla="*/ 249 w 451"/>
                <a:gd name="T1" fmla="*/ 465 h 465"/>
                <a:gd name="T2" fmla="*/ 293 w 451"/>
                <a:gd name="T3" fmla="*/ 455 h 465"/>
                <a:gd name="T4" fmla="*/ 333 w 451"/>
                <a:gd name="T5" fmla="*/ 438 h 465"/>
                <a:gd name="T6" fmla="*/ 368 w 451"/>
                <a:gd name="T7" fmla="*/ 411 h 465"/>
                <a:gd name="T8" fmla="*/ 399 w 451"/>
                <a:gd name="T9" fmla="*/ 380 h 465"/>
                <a:gd name="T10" fmla="*/ 423 w 451"/>
                <a:gd name="T11" fmla="*/ 343 h 465"/>
                <a:gd name="T12" fmla="*/ 440 w 451"/>
                <a:gd name="T13" fmla="*/ 301 h 465"/>
                <a:gd name="T14" fmla="*/ 449 w 451"/>
                <a:gd name="T15" fmla="*/ 256 h 465"/>
                <a:gd name="T16" fmla="*/ 449 w 451"/>
                <a:gd name="T17" fmla="*/ 210 h 465"/>
                <a:gd name="T18" fmla="*/ 440 w 451"/>
                <a:gd name="T19" fmla="*/ 163 h 465"/>
                <a:gd name="T20" fmla="*/ 423 w 451"/>
                <a:gd name="T21" fmla="*/ 121 h 465"/>
                <a:gd name="T22" fmla="*/ 399 w 451"/>
                <a:gd name="T23" fmla="*/ 85 h 465"/>
                <a:gd name="T24" fmla="*/ 368 w 451"/>
                <a:gd name="T25" fmla="*/ 53 h 465"/>
                <a:gd name="T26" fmla="*/ 333 w 451"/>
                <a:gd name="T27" fmla="*/ 28 h 465"/>
                <a:gd name="T28" fmla="*/ 293 w 451"/>
                <a:gd name="T29" fmla="*/ 11 h 465"/>
                <a:gd name="T30" fmla="*/ 247 w 451"/>
                <a:gd name="T31" fmla="*/ 1 h 465"/>
                <a:gd name="T32" fmla="*/ 202 w 451"/>
                <a:gd name="T33" fmla="*/ 1 h 465"/>
                <a:gd name="T34" fmla="*/ 158 w 451"/>
                <a:gd name="T35" fmla="*/ 11 h 465"/>
                <a:gd name="T36" fmla="*/ 117 w 451"/>
                <a:gd name="T37" fmla="*/ 28 h 465"/>
                <a:gd name="T38" fmla="*/ 81 w 451"/>
                <a:gd name="T39" fmla="*/ 53 h 465"/>
                <a:gd name="T40" fmla="*/ 51 w 451"/>
                <a:gd name="T41" fmla="*/ 85 h 465"/>
                <a:gd name="T42" fmla="*/ 26 w 451"/>
                <a:gd name="T43" fmla="*/ 121 h 465"/>
                <a:gd name="T44" fmla="*/ 9 w 451"/>
                <a:gd name="T45" fmla="*/ 163 h 465"/>
                <a:gd name="T46" fmla="*/ 1 w 451"/>
                <a:gd name="T47" fmla="*/ 210 h 465"/>
                <a:gd name="T48" fmla="*/ 1 w 451"/>
                <a:gd name="T49" fmla="*/ 256 h 465"/>
                <a:gd name="T50" fmla="*/ 9 w 451"/>
                <a:gd name="T51" fmla="*/ 301 h 465"/>
                <a:gd name="T52" fmla="*/ 26 w 451"/>
                <a:gd name="T53" fmla="*/ 343 h 465"/>
                <a:gd name="T54" fmla="*/ 51 w 451"/>
                <a:gd name="T55" fmla="*/ 380 h 465"/>
                <a:gd name="T56" fmla="*/ 81 w 451"/>
                <a:gd name="T57" fmla="*/ 411 h 465"/>
                <a:gd name="T58" fmla="*/ 117 w 451"/>
                <a:gd name="T59" fmla="*/ 438 h 465"/>
                <a:gd name="T60" fmla="*/ 158 w 451"/>
                <a:gd name="T61" fmla="*/ 455 h 465"/>
                <a:gd name="T62" fmla="*/ 202 w 451"/>
                <a:gd name="T63" fmla="*/ 463 h 4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1"/>
                <a:gd name="T97" fmla="*/ 0 h 465"/>
                <a:gd name="T98" fmla="*/ 451 w 451"/>
                <a:gd name="T99" fmla="*/ 465 h 4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1" h="465">
                  <a:moveTo>
                    <a:pt x="224" y="465"/>
                  </a:moveTo>
                  <a:lnTo>
                    <a:pt x="249" y="465"/>
                  </a:lnTo>
                  <a:lnTo>
                    <a:pt x="271" y="461"/>
                  </a:lnTo>
                  <a:lnTo>
                    <a:pt x="293" y="455"/>
                  </a:lnTo>
                  <a:lnTo>
                    <a:pt x="313" y="446"/>
                  </a:lnTo>
                  <a:lnTo>
                    <a:pt x="333" y="438"/>
                  </a:lnTo>
                  <a:lnTo>
                    <a:pt x="351" y="425"/>
                  </a:lnTo>
                  <a:lnTo>
                    <a:pt x="368" y="411"/>
                  </a:lnTo>
                  <a:lnTo>
                    <a:pt x="385" y="396"/>
                  </a:lnTo>
                  <a:lnTo>
                    <a:pt x="399" y="380"/>
                  </a:lnTo>
                  <a:lnTo>
                    <a:pt x="412" y="363"/>
                  </a:lnTo>
                  <a:lnTo>
                    <a:pt x="423" y="343"/>
                  </a:lnTo>
                  <a:lnTo>
                    <a:pt x="434" y="323"/>
                  </a:lnTo>
                  <a:lnTo>
                    <a:pt x="440" y="301"/>
                  </a:lnTo>
                  <a:lnTo>
                    <a:pt x="446" y="280"/>
                  </a:lnTo>
                  <a:lnTo>
                    <a:pt x="449" y="256"/>
                  </a:lnTo>
                  <a:lnTo>
                    <a:pt x="451" y="233"/>
                  </a:lnTo>
                  <a:lnTo>
                    <a:pt x="449" y="210"/>
                  </a:lnTo>
                  <a:lnTo>
                    <a:pt x="446" y="186"/>
                  </a:lnTo>
                  <a:lnTo>
                    <a:pt x="440" y="163"/>
                  </a:lnTo>
                  <a:lnTo>
                    <a:pt x="434" y="141"/>
                  </a:lnTo>
                  <a:lnTo>
                    <a:pt x="423" y="121"/>
                  </a:lnTo>
                  <a:lnTo>
                    <a:pt x="412" y="103"/>
                  </a:lnTo>
                  <a:lnTo>
                    <a:pt x="399" y="85"/>
                  </a:lnTo>
                  <a:lnTo>
                    <a:pt x="385" y="68"/>
                  </a:lnTo>
                  <a:lnTo>
                    <a:pt x="368" y="53"/>
                  </a:lnTo>
                  <a:lnTo>
                    <a:pt x="351" y="40"/>
                  </a:lnTo>
                  <a:lnTo>
                    <a:pt x="333" y="28"/>
                  </a:lnTo>
                  <a:lnTo>
                    <a:pt x="313" y="20"/>
                  </a:lnTo>
                  <a:lnTo>
                    <a:pt x="293" y="11"/>
                  </a:lnTo>
                  <a:lnTo>
                    <a:pt x="271" y="5"/>
                  </a:lnTo>
                  <a:lnTo>
                    <a:pt x="247" y="1"/>
                  </a:lnTo>
                  <a:lnTo>
                    <a:pt x="224" y="0"/>
                  </a:lnTo>
                  <a:lnTo>
                    <a:pt x="202" y="1"/>
                  </a:lnTo>
                  <a:lnTo>
                    <a:pt x="180" y="5"/>
                  </a:lnTo>
                  <a:lnTo>
                    <a:pt x="158" y="11"/>
                  </a:lnTo>
                  <a:lnTo>
                    <a:pt x="137" y="20"/>
                  </a:lnTo>
                  <a:lnTo>
                    <a:pt x="117" y="28"/>
                  </a:lnTo>
                  <a:lnTo>
                    <a:pt x="98" y="40"/>
                  </a:lnTo>
                  <a:lnTo>
                    <a:pt x="81" y="53"/>
                  </a:lnTo>
                  <a:lnTo>
                    <a:pt x="65" y="68"/>
                  </a:lnTo>
                  <a:lnTo>
                    <a:pt x="51" y="85"/>
                  </a:lnTo>
                  <a:lnTo>
                    <a:pt x="37" y="103"/>
                  </a:lnTo>
                  <a:lnTo>
                    <a:pt x="26" y="121"/>
                  </a:lnTo>
                  <a:lnTo>
                    <a:pt x="17" y="141"/>
                  </a:lnTo>
                  <a:lnTo>
                    <a:pt x="9" y="163"/>
                  </a:lnTo>
                  <a:lnTo>
                    <a:pt x="4" y="186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1" y="256"/>
                  </a:lnTo>
                  <a:lnTo>
                    <a:pt x="4" y="280"/>
                  </a:lnTo>
                  <a:lnTo>
                    <a:pt x="9" y="301"/>
                  </a:lnTo>
                  <a:lnTo>
                    <a:pt x="17" y="323"/>
                  </a:lnTo>
                  <a:lnTo>
                    <a:pt x="26" y="343"/>
                  </a:lnTo>
                  <a:lnTo>
                    <a:pt x="37" y="363"/>
                  </a:lnTo>
                  <a:lnTo>
                    <a:pt x="51" y="380"/>
                  </a:lnTo>
                  <a:lnTo>
                    <a:pt x="65" y="396"/>
                  </a:lnTo>
                  <a:lnTo>
                    <a:pt x="81" y="411"/>
                  </a:lnTo>
                  <a:lnTo>
                    <a:pt x="98" y="425"/>
                  </a:lnTo>
                  <a:lnTo>
                    <a:pt x="117" y="438"/>
                  </a:lnTo>
                  <a:lnTo>
                    <a:pt x="137" y="446"/>
                  </a:lnTo>
                  <a:lnTo>
                    <a:pt x="158" y="455"/>
                  </a:lnTo>
                  <a:lnTo>
                    <a:pt x="180" y="460"/>
                  </a:lnTo>
                  <a:lnTo>
                    <a:pt x="202" y="463"/>
                  </a:lnTo>
                  <a:lnTo>
                    <a:pt x="224" y="46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7" name="Freeform 49"/>
            <p:cNvSpPr>
              <a:spLocks/>
            </p:cNvSpPr>
            <p:nvPr/>
          </p:nvSpPr>
          <p:spPr bwMode="auto">
            <a:xfrm>
              <a:off x="1250" y="659"/>
              <a:ext cx="319" cy="328"/>
            </a:xfrm>
            <a:custGeom>
              <a:avLst/>
              <a:gdLst>
                <a:gd name="T0" fmla="*/ 100 w 319"/>
                <a:gd name="T1" fmla="*/ 102 h 328"/>
                <a:gd name="T2" fmla="*/ 100 w 319"/>
                <a:gd name="T3" fmla="*/ 0 h 328"/>
                <a:gd name="T4" fmla="*/ 219 w 319"/>
                <a:gd name="T5" fmla="*/ 0 h 328"/>
                <a:gd name="T6" fmla="*/ 219 w 319"/>
                <a:gd name="T7" fmla="*/ 102 h 328"/>
                <a:gd name="T8" fmla="*/ 319 w 319"/>
                <a:gd name="T9" fmla="*/ 102 h 328"/>
                <a:gd name="T10" fmla="*/ 319 w 319"/>
                <a:gd name="T11" fmla="*/ 225 h 328"/>
                <a:gd name="T12" fmla="*/ 219 w 319"/>
                <a:gd name="T13" fmla="*/ 225 h 328"/>
                <a:gd name="T14" fmla="*/ 219 w 319"/>
                <a:gd name="T15" fmla="*/ 328 h 328"/>
                <a:gd name="T16" fmla="*/ 100 w 319"/>
                <a:gd name="T17" fmla="*/ 328 h 328"/>
                <a:gd name="T18" fmla="*/ 100 w 319"/>
                <a:gd name="T19" fmla="*/ 225 h 328"/>
                <a:gd name="T20" fmla="*/ 0 w 319"/>
                <a:gd name="T21" fmla="*/ 225 h 328"/>
                <a:gd name="T22" fmla="*/ 0 w 319"/>
                <a:gd name="T23" fmla="*/ 102 h 328"/>
                <a:gd name="T24" fmla="*/ 100 w 319"/>
                <a:gd name="T25" fmla="*/ 102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9"/>
                <a:gd name="T40" fmla="*/ 0 h 328"/>
                <a:gd name="T41" fmla="*/ 319 w 319"/>
                <a:gd name="T42" fmla="*/ 328 h 3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9" h="328">
                  <a:moveTo>
                    <a:pt x="100" y="102"/>
                  </a:moveTo>
                  <a:lnTo>
                    <a:pt x="100" y="0"/>
                  </a:lnTo>
                  <a:lnTo>
                    <a:pt x="219" y="0"/>
                  </a:lnTo>
                  <a:lnTo>
                    <a:pt x="219" y="102"/>
                  </a:lnTo>
                  <a:lnTo>
                    <a:pt x="319" y="102"/>
                  </a:lnTo>
                  <a:lnTo>
                    <a:pt x="319" y="225"/>
                  </a:lnTo>
                  <a:lnTo>
                    <a:pt x="219" y="225"/>
                  </a:lnTo>
                  <a:lnTo>
                    <a:pt x="219" y="328"/>
                  </a:lnTo>
                  <a:lnTo>
                    <a:pt x="100" y="328"/>
                  </a:lnTo>
                  <a:lnTo>
                    <a:pt x="100" y="225"/>
                  </a:lnTo>
                  <a:lnTo>
                    <a:pt x="0" y="225"/>
                  </a:lnTo>
                  <a:lnTo>
                    <a:pt x="0" y="102"/>
                  </a:lnTo>
                  <a:lnTo>
                    <a:pt x="100" y="10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8" name="Freeform 50"/>
            <p:cNvSpPr>
              <a:spLocks/>
            </p:cNvSpPr>
            <p:nvPr/>
          </p:nvSpPr>
          <p:spPr bwMode="auto">
            <a:xfrm>
              <a:off x="1262" y="671"/>
              <a:ext cx="296" cy="303"/>
            </a:xfrm>
            <a:custGeom>
              <a:avLst/>
              <a:gdLst>
                <a:gd name="T0" fmla="*/ 101 w 296"/>
                <a:gd name="T1" fmla="*/ 101 h 303"/>
                <a:gd name="T2" fmla="*/ 101 w 296"/>
                <a:gd name="T3" fmla="*/ 0 h 303"/>
                <a:gd name="T4" fmla="*/ 195 w 296"/>
                <a:gd name="T5" fmla="*/ 0 h 303"/>
                <a:gd name="T6" fmla="*/ 195 w 296"/>
                <a:gd name="T7" fmla="*/ 101 h 303"/>
                <a:gd name="T8" fmla="*/ 296 w 296"/>
                <a:gd name="T9" fmla="*/ 101 h 303"/>
                <a:gd name="T10" fmla="*/ 296 w 296"/>
                <a:gd name="T11" fmla="*/ 203 h 303"/>
                <a:gd name="T12" fmla="*/ 195 w 296"/>
                <a:gd name="T13" fmla="*/ 203 h 303"/>
                <a:gd name="T14" fmla="*/ 195 w 296"/>
                <a:gd name="T15" fmla="*/ 303 h 303"/>
                <a:gd name="T16" fmla="*/ 101 w 296"/>
                <a:gd name="T17" fmla="*/ 303 h 303"/>
                <a:gd name="T18" fmla="*/ 101 w 296"/>
                <a:gd name="T19" fmla="*/ 203 h 303"/>
                <a:gd name="T20" fmla="*/ 0 w 296"/>
                <a:gd name="T21" fmla="*/ 203 h 303"/>
                <a:gd name="T22" fmla="*/ 0 w 296"/>
                <a:gd name="T23" fmla="*/ 101 h 303"/>
                <a:gd name="T24" fmla="*/ 101 w 296"/>
                <a:gd name="T25" fmla="*/ 101 h 3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6"/>
                <a:gd name="T40" fmla="*/ 0 h 303"/>
                <a:gd name="T41" fmla="*/ 296 w 296"/>
                <a:gd name="T42" fmla="*/ 303 h 3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6" h="303">
                  <a:moveTo>
                    <a:pt x="101" y="101"/>
                  </a:moveTo>
                  <a:lnTo>
                    <a:pt x="101" y="0"/>
                  </a:lnTo>
                  <a:lnTo>
                    <a:pt x="195" y="0"/>
                  </a:lnTo>
                  <a:lnTo>
                    <a:pt x="195" y="101"/>
                  </a:lnTo>
                  <a:lnTo>
                    <a:pt x="296" y="101"/>
                  </a:lnTo>
                  <a:lnTo>
                    <a:pt x="296" y="203"/>
                  </a:lnTo>
                  <a:lnTo>
                    <a:pt x="195" y="203"/>
                  </a:lnTo>
                  <a:lnTo>
                    <a:pt x="195" y="303"/>
                  </a:lnTo>
                  <a:lnTo>
                    <a:pt x="101" y="303"/>
                  </a:lnTo>
                  <a:lnTo>
                    <a:pt x="101" y="203"/>
                  </a:lnTo>
                  <a:lnTo>
                    <a:pt x="0" y="203"/>
                  </a:lnTo>
                  <a:lnTo>
                    <a:pt x="0" y="101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89" name="Freeform 51"/>
            <p:cNvSpPr>
              <a:spLocks/>
            </p:cNvSpPr>
            <p:nvPr/>
          </p:nvSpPr>
          <p:spPr bwMode="auto">
            <a:xfrm>
              <a:off x="1189" y="524"/>
              <a:ext cx="67" cy="112"/>
            </a:xfrm>
            <a:custGeom>
              <a:avLst/>
              <a:gdLst>
                <a:gd name="T0" fmla="*/ 62 w 67"/>
                <a:gd name="T1" fmla="*/ 22 h 112"/>
                <a:gd name="T2" fmla="*/ 28 w 67"/>
                <a:gd name="T3" fmla="*/ 23 h 112"/>
                <a:gd name="T4" fmla="*/ 23 w 67"/>
                <a:gd name="T5" fmla="*/ 23 h 112"/>
                <a:gd name="T6" fmla="*/ 22 w 67"/>
                <a:gd name="T7" fmla="*/ 28 h 112"/>
                <a:gd name="T8" fmla="*/ 23 w 67"/>
                <a:gd name="T9" fmla="*/ 32 h 112"/>
                <a:gd name="T10" fmla="*/ 36 w 67"/>
                <a:gd name="T11" fmla="*/ 42 h 112"/>
                <a:gd name="T12" fmla="*/ 53 w 67"/>
                <a:gd name="T13" fmla="*/ 57 h 112"/>
                <a:gd name="T14" fmla="*/ 61 w 67"/>
                <a:gd name="T15" fmla="*/ 67 h 112"/>
                <a:gd name="T16" fmla="*/ 64 w 67"/>
                <a:gd name="T17" fmla="*/ 73 h 112"/>
                <a:gd name="T18" fmla="*/ 66 w 67"/>
                <a:gd name="T19" fmla="*/ 80 h 112"/>
                <a:gd name="T20" fmla="*/ 66 w 67"/>
                <a:gd name="T21" fmla="*/ 87 h 112"/>
                <a:gd name="T22" fmla="*/ 64 w 67"/>
                <a:gd name="T23" fmla="*/ 93 h 112"/>
                <a:gd name="T24" fmla="*/ 64 w 67"/>
                <a:gd name="T25" fmla="*/ 97 h 112"/>
                <a:gd name="T26" fmla="*/ 61 w 67"/>
                <a:gd name="T27" fmla="*/ 102 h 112"/>
                <a:gd name="T28" fmla="*/ 58 w 67"/>
                <a:gd name="T29" fmla="*/ 105 h 112"/>
                <a:gd name="T30" fmla="*/ 53 w 67"/>
                <a:gd name="T31" fmla="*/ 107 h 112"/>
                <a:gd name="T32" fmla="*/ 48 w 67"/>
                <a:gd name="T33" fmla="*/ 110 h 112"/>
                <a:gd name="T34" fmla="*/ 42 w 67"/>
                <a:gd name="T35" fmla="*/ 112 h 112"/>
                <a:gd name="T36" fmla="*/ 34 w 67"/>
                <a:gd name="T37" fmla="*/ 112 h 112"/>
                <a:gd name="T38" fmla="*/ 0 w 67"/>
                <a:gd name="T39" fmla="*/ 112 h 112"/>
                <a:gd name="T40" fmla="*/ 34 w 67"/>
                <a:gd name="T41" fmla="*/ 90 h 112"/>
                <a:gd name="T42" fmla="*/ 42 w 67"/>
                <a:gd name="T43" fmla="*/ 88 h 112"/>
                <a:gd name="T44" fmla="*/ 44 w 67"/>
                <a:gd name="T45" fmla="*/ 85 h 112"/>
                <a:gd name="T46" fmla="*/ 42 w 67"/>
                <a:gd name="T47" fmla="*/ 82 h 112"/>
                <a:gd name="T48" fmla="*/ 40 w 67"/>
                <a:gd name="T49" fmla="*/ 78 h 112"/>
                <a:gd name="T50" fmla="*/ 22 w 67"/>
                <a:gd name="T51" fmla="*/ 63 h 112"/>
                <a:gd name="T52" fmla="*/ 14 w 67"/>
                <a:gd name="T53" fmla="*/ 55 h 112"/>
                <a:gd name="T54" fmla="*/ 9 w 67"/>
                <a:gd name="T55" fmla="*/ 50 h 112"/>
                <a:gd name="T56" fmla="*/ 4 w 67"/>
                <a:gd name="T57" fmla="*/ 45 h 112"/>
                <a:gd name="T58" fmla="*/ 1 w 67"/>
                <a:gd name="T59" fmla="*/ 38 h 112"/>
                <a:gd name="T60" fmla="*/ 0 w 67"/>
                <a:gd name="T61" fmla="*/ 30 h 112"/>
                <a:gd name="T62" fmla="*/ 0 w 67"/>
                <a:gd name="T63" fmla="*/ 23 h 112"/>
                <a:gd name="T64" fmla="*/ 0 w 67"/>
                <a:gd name="T65" fmla="*/ 17 h 112"/>
                <a:gd name="T66" fmla="*/ 1 w 67"/>
                <a:gd name="T67" fmla="*/ 13 h 112"/>
                <a:gd name="T68" fmla="*/ 4 w 67"/>
                <a:gd name="T69" fmla="*/ 10 h 112"/>
                <a:gd name="T70" fmla="*/ 9 w 67"/>
                <a:gd name="T71" fmla="*/ 7 h 112"/>
                <a:gd name="T72" fmla="*/ 12 w 67"/>
                <a:gd name="T73" fmla="*/ 3 h 112"/>
                <a:gd name="T74" fmla="*/ 19 w 67"/>
                <a:gd name="T75" fmla="*/ 2 h 112"/>
                <a:gd name="T76" fmla="*/ 25 w 67"/>
                <a:gd name="T77" fmla="*/ 2 h 112"/>
                <a:gd name="T78" fmla="*/ 62 w 67"/>
                <a:gd name="T79" fmla="*/ 0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"/>
                <a:gd name="T121" fmla="*/ 0 h 112"/>
                <a:gd name="T122" fmla="*/ 67 w 67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" h="112">
                  <a:moveTo>
                    <a:pt x="62" y="0"/>
                  </a:moveTo>
                  <a:lnTo>
                    <a:pt x="62" y="22"/>
                  </a:lnTo>
                  <a:lnTo>
                    <a:pt x="31" y="22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7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3" y="32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45" y="50"/>
                  </a:lnTo>
                  <a:lnTo>
                    <a:pt x="53" y="57"/>
                  </a:lnTo>
                  <a:lnTo>
                    <a:pt x="58" y="63"/>
                  </a:lnTo>
                  <a:lnTo>
                    <a:pt x="61" y="67"/>
                  </a:lnTo>
                  <a:lnTo>
                    <a:pt x="62" y="70"/>
                  </a:lnTo>
                  <a:lnTo>
                    <a:pt x="64" y="73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7" y="83"/>
                  </a:lnTo>
                  <a:lnTo>
                    <a:pt x="66" y="87"/>
                  </a:lnTo>
                  <a:lnTo>
                    <a:pt x="66" y="92"/>
                  </a:lnTo>
                  <a:lnTo>
                    <a:pt x="64" y="93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2" y="98"/>
                  </a:lnTo>
                  <a:lnTo>
                    <a:pt x="61" y="102"/>
                  </a:lnTo>
                  <a:lnTo>
                    <a:pt x="59" y="103"/>
                  </a:lnTo>
                  <a:lnTo>
                    <a:pt x="58" y="105"/>
                  </a:lnTo>
                  <a:lnTo>
                    <a:pt x="55" y="107"/>
                  </a:lnTo>
                  <a:lnTo>
                    <a:pt x="53" y="107"/>
                  </a:lnTo>
                  <a:lnTo>
                    <a:pt x="51" y="108"/>
                  </a:lnTo>
                  <a:lnTo>
                    <a:pt x="48" y="110"/>
                  </a:lnTo>
                  <a:lnTo>
                    <a:pt x="45" y="110"/>
                  </a:lnTo>
                  <a:lnTo>
                    <a:pt x="42" y="112"/>
                  </a:lnTo>
                  <a:lnTo>
                    <a:pt x="40" y="112"/>
                  </a:lnTo>
                  <a:lnTo>
                    <a:pt x="34" y="112"/>
                  </a:lnTo>
                  <a:lnTo>
                    <a:pt x="31" y="112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34" y="90"/>
                  </a:lnTo>
                  <a:lnTo>
                    <a:pt x="40" y="90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4" y="85"/>
                  </a:lnTo>
                  <a:lnTo>
                    <a:pt x="44" y="83"/>
                  </a:lnTo>
                  <a:lnTo>
                    <a:pt x="42" y="82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19" y="60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0"/>
                  </a:lnTo>
                  <a:lnTo>
                    <a:pt x="6" y="47"/>
                  </a:lnTo>
                  <a:lnTo>
                    <a:pt x="4" y="45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3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0" name="Freeform 52"/>
            <p:cNvSpPr>
              <a:spLocks/>
            </p:cNvSpPr>
            <p:nvPr/>
          </p:nvSpPr>
          <p:spPr bwMode="auto">
            <a:xfrm>
              <a:off x="1272" y="477"/>
              <a:ext cx="75" cy="114"/>
            </a:xfrm>
            <a:custGeom>
              <a:avLst/>
              <a:gdLst>
                <a:gd name="T0" fmla="*/ 75 w 75"/>
                <a:gd name="T1" fmla="*/ 35 h 114"/>
                <a:gd name="T2" fmla="*/ 75 w 75"/>
                <a:gd name="T3" fmla="*/ 30 h 114"/>
                <a:gd name="T4" fmla="*/ 75 w 75"/>
                <a:gd name="T5" fmla="*/ 27 h 114"/>
                <a:gd name="T6" fmla="*/ 73 w 75"/>
                <a:gd name="T7" fmla="*/ 24 h 114"/>
                <a:gd name="T8" fmla="*/ 73 w 75"/>
                <a:gd name="T9" fmla="*/ 20 h 114"/>
                <a:gd name="T10" fmla="*/ 70 w 75"/>
                <a:gd name="T11" fmla="*/ 17 h 114"/>
                <a:gd name="T12" fmla="*/ 69 w 75"/>
                <a:gd name="T13" fmla="*/ 15 h 114"/>
                <a:gd name="T14" fmla="*/ 66 w 75"/>
                <a:gd name="T15" fmla="*/ 12 h 114"/>
                <a:gd name="T16" fmla="*/ 64 w 75"/>
                <a:gd name="T17" fmla="*/ 10 h 114"/>
                <a:gd name="T18" fmla="*/ 61 w 75"/>
                <a:gd name="T19" fmla="*/ 7 h 114"/>
                <a:gd name="T20" fmla="*/ 58 w 75"/>
                <a:gd name="T21" fmla="*/ 5 h 114"/>
                <a:gd name="T22" fmla="*/ 55 w 75"/>
                <a:gd name="T23" fmla="*/ 4 h 114"/>
                <a:gd name="T24" fmla="*/ 51 w 75"/>
                <a:gd name="T25" fmla="*/ 2 h 114"/>
                <a:gd name="T26" fmla="*/ 47 w 75"/>
                <a:gd name="T27" fmla="*/ 2 h 114"/>
                <a:gd name="T28" fmla="*/ 45 w 75"/>
                <a:gd name="T29" fmla="*/ 0 h 114"/>
                <a:gd name="T30" fmla="*/ 41 w 75"/>
                <a:gd name="T31" fmla="*/ 0 h 114"/>
                <a:gd name="T32" fmla="*/ 37 w 75"/>
                <a:gd name="T33" fmla="*/ 0 h 114"/>
                <a:gd name="T34" fmla="*/ 34 w 75"/>
                <a:gd name="T35" fmla="*/ 0 h 114"/>
                <a:gd name="T36" fmla="*/ 30 w 75"/>
                <a:gd name="T37" fmla="*/ 0 h 114"/>
                <a:gd name="T38" fmla="*/ 26 w 75"/>
                <a:gd name="T39" fmla="*/ 2 h 114"/>
                <a:gd name="T40" fmla="*/ 23 w 75"/>
                <a:gd name="T41" fmla="*/ 2 h 114"/>
                <a:gd name="T42" fmla="*/ 20 w 75"/>
                <a:gd name="T43" fmla="*/ 4 h 114"/>
                <a:gd name="T44" fmla="*/ 17 w 75"/>
                <a:gd name="T45" fmla="*/ 5 h 114"/>
                <a:gd name="T46" fmla="*/ 15 w 75"/>
                <a:gd name="T47" fmla="*/ 7 h 114"/>
                <a:gd name="T48" fmla="*/ 11 w 75"/>
                <a:gd name="T49" fmla="*/ 10 h 114"/>
                <a:gd name="T50" fmla="*/ 9 w 75"/>
                <a:gd name="T51" fmla="*/ 12 h 114"/>
                <a:gd name="T52" fmla="*/ 8 w 75"/>
                <a:gd name="T53" fmla="*/ 15 h 114"/>
                <a:gd name="T54" fmla="*/ 4 w 75"/>
                <a:gd name="T55" fmla="*/ 19 h 114"/>
                <a:gd name="T56" fmla="*/ 4 w 75"/>
                <a:gd name="T57" fmla="*/ 22 h 114"/>
                <a:gd name="T58" fmla="*/ 1 w 75"/>
                <a:gd name="T59" fmla="*/ 25 h 114"/>
                <a:gd name="T60" fmla="*/ 0 w 75"/>
                <a:gd name="T61" fmla="*/ 30 h 114"/>
                <a:gd name="T62" fmla="*/ 0 w 75"/>
                <a:gd name="T63" fmla="*/ 35 h 114"/>
                <a:gd name="T64" fmla="*/ 0 w 75"/>
                <a:gd name="T65" fmla="*/ 40 h 114"/>
                <a:gd name="T66" fmla="*/ 0 w 75"/>
                <a:gd name="T67" fmla="*/ 114 h 114"/>
                <a:gd name="T68" fmla="*/ 25 w 75"/>
                <a:gd name="T69" fmla="*/ 114 h 114"/>
                <a:gd name="T70" fmla="*/ 25 w 75"/>
                <a:gd name="T71" fmla="*/ 44 h 114"/>
                <a:gd name="T72" fmla="*/ 25 w 75"/>
                <a:gd name="T73" fmla="*/ 37 h 114"/>
                <a:gd name="T74" fmla="*/ 25 w 75"/>
                <a:gd name="T75" fmla="*/ 35 h 114"/>
                <a:gd name="T76" fmla="*/ 25 w 75"/>
                <a:gd name="T77" fmla="*/ 30 h 114"/>
                <a:gd name="T78" fmla="*/ 26 w 75"/>
                <a:gd name="T79" fmla="*/ 29 h 114"/>
                <a:gd name="T80" fmla="*/ 28 w 75"/>
                <a:gd name="T81" fmla="*/ 27 h 114"/>
                <a:gd name="T82" fmla="*/ 30 w 75"/>
                <a:gd name="T83" fmla="*/ 25 h 114"/>
                <a:gd name="T84" fmla="*/ 33 w 75"/>
                <a:gd name="T85" fmla="*/ 24 h 114"/>
                <a:gd name="T86" fmla="*/ 36 w 75"/>
                <a:gd name="T87" fmla="*/ 24 h 114"/>
                <a:gd name="T88" fmla="*/ 39 w 75"/>
                <a:gd name="T89" fmla="*/ 22 h 114"/>
                <a:gd name="T90" fmla="*/ 44 w 75"/>
                <a:gd name="T91" fmla="*/ 22 h 114"/>
                <a:gd name="T92" fmla="*/ 45 w 75"/>
                <a:gd name="T93" fmla="*/ 24 h 114"/>
                <a:gd name="T94" fmla="*/ 47 w 75"/>
                <a:gd name="T95" fmla="*/ 25 h 114"/>
                <a:gd name="T96" fmla="*/ 50 w 75"/>
                <a:gd name="T97" fmla="*/ 25 h 114"/>
                <a:gd name="T98" fmla="*/ 51 w 75"/>
                <a:gd name="T99" fmla="*/ 27 h 114"/>
                <a:gd name="T100" fmla="*/ 51 w 75"/>
                <a:gd name="T101" fmla="*/ 30 h 114"/>
                <a:gd name="T102" fmla="*/ 53 w 75"/>
                <a:gd name="T103" fmla="*/ 32 h 114"/>
                <a:gd name="T104" fmla="*/ 53 w 75"/>
                <a:gd name="T105" fmla="*/ 35 h 114"/>
                <a:gd name="T106" fmla="*/ 53 w 75"/>
                <a:gd name="T107" fmla="*/ 40 h 114"/>
                <a:gd name="T108" fmla="*/ 53 w 75"/>
                <a:gd name="T109" fmla="*/ 52 h 114"/>
                <a:gd name="T110" fmla="*/ 30 w 75"/>
                <a:gd name="T111" fmla="*/ 52 h 114"/>
                <a:gd name="T112" fmla="*/ 30 w 75"/>
                <a:gd name="T113" fmla="*/ 74 h 114"/>
                <a:gd name="T114" fmla="*/ 51 w 75"/>
                <a:gd name="T115" fmla="*/ 74 h 114"/>
                <a:gd name="T116" fmla="*/ 51 w 75"/>
                <a:gd name="T117" fmla="*/ 114 h 114"/>
                <a:gd name="T118" fmla="*/ 75 w 75"/>
                <a:gd name="T119" fmla="*/ 114 h 114"/>
                <a:gd name="T120" fmla="*/ 75 w 75"/>
                <a:gd name="T121" fmla="*/ 35 h 1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5"/>
                <a:gd name="T184" fmla="*/ 0 h 114"/>
                <a:gd name="T185" fmla="*/ 75 w 75"/>
                <a:gd name="T186" fmla="*/ 114 h 1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5" h="114">
                  <a:moveTo>
                    <a:pt x="75" y="35"/>
                  </a:moveTo>
                  <a:lnTo>
                    <a:pt x="75" y="30"/>
                  </a:lnTo>
                  <a:lnTo>
                    <a:pt x="75" y="27"/>
                  </a:lnTo>
                  <a:lnTo>
                    <a:pt x="73" y="24"/>
                  </a:lnTo>
                  <a:lnTo>
                    <a:pt x="73" y="20"/>
                  </a:lnTo>
                  <a:lnTo>
                    <a:pt x="70" y="17"/>
                  </a:lnTo>
                  <a:lnTo>
                    <a:pt x="69" y="15"/>
                  </a:lnTo>
                  <a:lnTo>
                    <a:pt x="66" y="12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58" y="5"/>
                  </a:lnTo>
                  <a:lnTo>
                    <a:pt x="55" y="4"/>
                  </a:lnTo>
                  <a:lnTo>
                    <a:pt x="51" y="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0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114"/>
                  </a:lnTo>
                  <a:lnTo>
                    <a:pt x="25" y="114"/>
                  </a:lnTo>
                  <a:lnTo>
                    <a:pt x="25" y="44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39" y="22"/>
                  </a:lnTo>
                  <a:lnTo>
                    <a:pt x="44" y="22"/>
                  </a:lnTo>
                  <a:lnTo>
                    <a:pt x="45" y="24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1" y="27"/>
                  </a:lnTo>
                  <a:lnTo>
                    <a:pt x="51" y="30"/>
                  </a:lnTo>
                  <a:lnTo>
                    <a:pt x="53" y="32"/>
                  </a:lnTo>
                  <a:lnTo>
                    <a:pt x="53" y="35"/>
                  </a:lnTo>
                  <a:lnTo>
                    <a:pt x="53" y="40"/>
                  </a:lnTo>
                  <a:lnTo>
                    <a:pt x="53" y="52"/>
                  </a:lnTo>
                  <a:lnTo>
                    <a:pt x="30" y="52"/>
                  </a:lnTo>
                  <a:lnTo>
                    <a:pt x="30" y="74"/>
                  </a:lnTo>
                  <a:lnTo>
                    <a:pt x="51" y="74"/>
                  </a:lnTo>
                  <a:lnTo>
                    <a:pt x="51" y="114"/>
                  </a:lnTo>
                  <a:lnTo>
                    <a:pt x="75" y="114"/>
                  </a:lnTo>
                  <a:lnTo>
                    <a:pt x="75" y="3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1" name="Freeform 53"/>
            <p:cNvSpPr>
              <a:spLocks/>
            </p:cNvSpPr>
            <p:nvPr/>
          </p:nvSpPr>
          <p:spPr bwMode="auto">
            <a:xfrm>
              <a:off x="1363" y="467"/>
              <a:ext cx="54" cy="110"/>
            </a:xfrm>
            <a:custGeom>
              <a:avLst/>
              <a:gdLst>
                <a:gd name="T0" fmla="*/ 54 w 54"/>
                <a:gd name="T1" fmla="*/ 0 h 110"/>
                <a:gd name="T2" fmla="*/ 54 w 54"/>
                <a:gd name="T3" fmla="*/ 22 h 110"/>
                <a:gd name="T4" fmla="*/ 47 w 54"/>
                <a:gd name="T5" fmla="*/ 22 h 110"/>
                <a:gd name="T6" fmla="*/ 40 w 54"/>
                <a:gd name="T7" fmla="*/ 22 h 110"/>
                <a:gd name="T8" fmla="*/ 36 w 54"/>
                <a:gd name="T9" fmla="*/ 22 h 110"/>
                <a:gd name="T10" fmla="*/ 33 w 54"/>
                <a:gd name="T11" fmla="*/ 24 h 110"/>
                <a:gd name="T12" fmla="*/ 29 w 54"/>
                <a:gd name="T13" fmla="*/ 24 h 110"/>
                <a:gd name="T14" fmla="*/ 28 w 54"/>
                <a:gd name="T15" fmla="*/ 25 h 110"/>
                <a:gd name="T16" fmla="*/ 26 w 54"/>
                <a:gd name="T17" fmla="*/ 27 h 110"/>
                <a:gd name="T18" fmla="*/ 25 w 54"/>
                <a:gd name="T19" fmla="*/ 27 h 110"/>
                <a:gd name="T20" fmla="*/ 23 w 54"/>
                <a:gd name="T21" fmla="*/ 29 h 110"/>
                <a:gd name="T22" fmla="*/ 23 w 54"/>
                <a:gd name="T23" fmla="*/ 30 h 110"/>
                <a:gd name="T24" fmla="*/ 23 w 54"/>
                <a:gd name="T25" fmla="*/ 32 h 110"/>
                <a:gd name="T26" fmla="*/ 23 w 54"/>
                <a:gd name="T27" fmla="*/ 35 h 110"/>
                <a:gd name="T28" fmla="*/ 23 w 54"/>
                <a:gd name="T29" fmla="*/ 49 h 110"/>
                <a:gd name="T30" fmla="*/ 54 w 54"/>
                <a:gd name="T31" fmla="*/ 49 h 110"/>
                <a:gd name="T32" fmla="*/ 54 w 54"/>
                <a:gd name="T33" fmla="*/ 72 h 110"/>
                <a:gd name="T34" fmla="*/ 23 w 54"/>
                <a:gd name="T35" fmla="*/ 72 h 110"/>
                <a:gd name="T36" fmla="*/ 23 w 54"/>
                <a:gd name="T37" fmla="*/ 110 h 110"/>
                <a:gd name="T38" fmla="*/ 0 w 54"/>
                <a:gd name="T39" fmla="*/ 110 h 110"/>
                <a:gd name="T40" fmla="*/ 0 w 54"/>
                <a:gd name="T41" fmla="*/ 37 h 110"/>
                <a:gd name="T42" fmla="*/ 0 w 54"/>
                <a:gd name="T43" fmla="*/ 34 h 110"/>
                <a:gd name="T44" fmla="*/ 0 w 54"/>
                <a:gd name="T45" fmla="*/ 29 h 110"/>
                <a:gd name="T46" fmla="*/ 1 w 54"/>
                <a:gd name="T47" fmla="*/ 25 h 110"/>
                <a:gd name="T48" fmla="*/ 1 w 54"/>
                <a:gd name="T49" fmla="*/ 20 h 110"/>
                <a:gd name="T50" fmla="*/ 3 w 54"/>
                <a:gd name="T51" fmla="*/ 17 h 110"/>
                <a:gd name="T52" fmla="*/ 4 w 54"/>
                <a:gd name="T53" fmla="*/ 14 h 110"/>
                <a:gd name="T54" fmla="*/ 7 w 54"/>
                <a:gd name="T55" fmla="*/ 10 h 110"/>
                <a:gd name="T56" fmla="*/ 9 w 54"/>
                <a:gd name="T57" fmla="*/ 9 h 110"/>
                <a:gd name="T58" fmla="*/ 12 w 54"/>
                <a:gd name="T59" fmla="*/ 7 h 110"/>
                <a:gd name="T60" fmla="*/ 15 w 54"/>
                <a:gd name="T61" fmla="*/ 5 h 110"/>
                <a:gd name="T62" fmla="*/ 18 w 54"/>
                <a:gd name="T63" fmla="*/ 4 h 110"/>
                <a:gd name="T64" fmla="*/ 22 w 54"/>
                <a:gd name="T65" fmla="*/ 2 h 110"/>
                <a:gd name="T66" fmla="*/ 25 w 54"/>
                <a:gd name="T67" fmla="*/ 2 h 110"/>
                <a:gd name="T68" fmla="*/ 29 w 54"/>
                <a:gd name="T69" fmla="*/ 2 h 110"/>
                <a:gd name="T70" fmla="*/ 34 w 54"/>
                <a:gd name="T71" fmla="*/ 0 h 110"/>
                <a:gd name="T72" fmla="*/ 37 w 54"/>
                <a:gd name="T73" fmla="*/ 0 h 110"/>
                <a:gd name="T74" fmla="*/ 54 w 54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110"/>
                <a:gd name="T116" fmla="*/ 54 w 54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110">
                  <a:moveTo>
                    <a:pt x="54" y="0"/>
                  </a:moveTo>
                  <a:lnTo>
                    <a:pt x="54" y="22"/>
                  </a:lnTo>
                  <a:lnTo>
                    <a:pt x="47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3" y="24"/>
                  </a:lnTo>
                  <a:lnTo>
                    <a:pt x="29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3" y="35"/>
                  </a:lnTo>
                  <a:lnTo>
                    <a:pt x="23" y="49"/>
                  </a:lnTo>
                  <a:lnTo>
                    <a:pt x="54" y="49"/>
                  </a:lnTo>
                  <a:lnTo>
                    <a:pt x="54" y="72"/>
                  </a:lnTo>
                  <a:lnTo>
                    <a:pt x="23" y="72"/>
                  </a:lnTo>
                  <a:lnTo>
                    <a:pt x="23" y="110"/>
                  </a:lnTo>
                  <a:lnTo>
                    <a:pt x="0" y="11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" y="20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2" name="Freeform 54"/>
            <p:cNvSpPr>
              <a:spLocks/>
            </p:cNvSpPr>
            <p:nvPr/>
          </p:nvSpPr>
          <p:spPr bwMode="auto">
            <a:xfrm>
              <a:off x="1425" y="474"/>
              <a:ext cx="65" cy="112"/>
            </a:xfrm>
            <a:custGeom>
              <a:avLst/>
              <a:gdLst>
                <a:gd name="T0" fmla="*/ 65 w 65"/>
                <a:gd name="T1" fmla="*/ 22 h 112"/>
                <a:gd name="T2" fmla="*/ 57 w 65"/>
                <a:gd name="T3" fmla="*/ 22 h 112"/>
                <a:gd name="T4" fmla="*/ 49 w 65"/>
                <a:gd name="T5" fmla="*/ 23 h 112"/>
                <a:gd name="T6" fmla="*/ 43 w 65"/>
                <a:gd name="T7" fmla="*/ 23 h 112"/>
                <a:gd name="T8" fmla="*/ 38 w 65"/>
                <a:gd name="T9" fmla="*/ 27 h 112"/>
                <a:gd name="T10" fmla="*/ 32 w 65"/>
                <a:gd name="T11" fmla="*/ 28 h 112"/>
                <a:gd name="T12" fmla="*/ 29 w 65"/>
                <a:gd name="T13" fmla="*/ 35 h 112"/>
                <a:gd name="T14" fmla="*/ 25 w 65"/>
                <a:gd name="T15" fmla="*/ 40 h 112"/>
                <a:gd name="T16" fmla="*/ 24 w 65"/>
                <a:gd name="T17" fmla="*/ 47 h 112"/>
                <a:gd name="T18" fmla="*/ 65 w 65"/>
                <a:gd name="T19" fmla="*/ 68 h 112"/>
                <a:gd name="T20" fmla="*/ 24 w 65"/>
                <a:gd name="T21" fmla="*/ 70 h 112"/>
                <a:gd name="T22" fmla="*/ 25 w 65"/>
                <a:gd name="T23" fmla="*/ 75 h 112"/>
                <a:gd name="T24" fmla="*/ 30 w 65"/>
                <a:gd name="T25" fmla="*/ 80 h 112"/>
                <a:gd name="T26" fmla="*/ 35 w 65"/>
                <a:gd name="T27" fmla="*/ 85 h 112"/>
                <a:gd name="T28" fmla="*/ 39 w 65"/>
                <a:gd name="T29" fmla="*/ 87 h 112"/>
                <a:gd name="T30" fmla="*/ 46 w 65"/>
                <a:gd name="T31" fmla="*/ 90 h 112"/>
                <a:gd name="T32" fmla="*/ 54 w 65"/>
                <a:gd name="T33" fmla="*/ 90 h 112"/>
                <a:gd name="T34" fmla="*/ 61 w 65"/>
                <a:gd name="T35" fmla="*/ 90 h 112"/>
                <a:gd name="T36" fmla="*/ 65 w 65"/>
                <a:gd name="T37" fmla="*/ 110 h 112"/>
                <a:gd name="T38" fmla="*/ 54 w 65"/>
                <a:gd name="T39" fmla="*/ 112 h 112"/>
                <a:gd name="T40" fmla="*/ 43 w 65"/>
                <a:gd name="T41" fmla="*/ 110 h 112"/>
                <a:gd name="T42" fmla="*/ 32 w 65"/>
                <a:gd name="T43" fmla="*/ 107 h 112"/>
                <a:gd name="T44" fmla="*/ 21 w 65"/>
                <a:gd name="T45" fmla="*/ 103 h 112"/>
                <a:gd name="T46" fmla="*/ 13 w 65"/>
                <a:gd name="T47" fmla="*/ 95 h 112"/>
                <a:gd name="T48" fmla="*/ 7 w 65"/>
                <a:gd name="T49" fmla="*/ 85 h 112"/>
                <a:gd name="T50" fmla="*/ 2 w 65"/>
                <a:gd name="T51" fmla="*/ 73 h 112"/>
                <a:gd name="T52" fmla="*/ 0 w 65"/>
                <a:gd name="T53" fmla="*/ 57 h 112"/>
                <a:gd name="T54" fmla="*/ 0 w 65"/>
                <a:gd name="T55" fmla="*/ 45 h 112"/>
                <a:gd name="T56" fmla="*/ 2 w 65"/>
                <a:gd name="T57" fmla="*/ 33 h 112"/>
                <a:gd name="T58" fmla="*/ 8 w 65"/>
                <a:gd name="T59" fmla="*/ 23 h 112"/>
                <a:gd name="T60" fmla="*/ 14 w 65"/>
                <a:gd name="T61" fmla="*/ 17 h 112"/>
                <a:gd name="T62" fmla="*/ 24 w 65"/>
                <a:gd name="T63" fmla="*/ 10 h 112"/>
                <a:gd name="T64" fmla="*/ 35 w 65"/>
                <a:gd name="T65" fmla="*/ 3 h 112"/>
                <a:gd name="T66" fmla="*/ 49 w 65"/>
                <a:gd name="T67" fmla="*/ 2 h 112"/>
                <a:gd name="T68" fmla="*/ 65 w 65"/>
                <a:gd name="T69" fmla="*/ 0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112"/>
                <a:gd name="T107" fmla="*/ 65 w 65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112">
                  <a:moveTo>
                    <a:pt x="65" y="0"/>
                  </a:moveTo>
                  <a:lnTo>
                    <a:pt x="65" y="22"/>
                  </a:lnTo>
                  <a:lnTo>
                    <a:pt x="60" y="22"/>
                  </a:lnTo>
                  <a:lnTo>
                    <a:pt x="57" y="22"/>
                  </a:lnTo>
                  <a:lnTo>
                    <a:pt x="52" y="22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5" y="28"/>
                  </a:lnTo>
                  <a:lnTo>
                    <a:pt x="32" y="28"/>
                  </a:lnTo>
                  <a:lnTo>
                    <a:pt x="32" y="32"/>
                  </a:lnTo>
                  <a:lnTo>
                    <a:pt x="29" y="35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4" y="47"/>
                  </a:lnTo>
                  <a:lnTo>
                    <a:pt x="65" y="47"/>
                  </a:lnTo>
                  <a:lnTo>
                    <a:pt x="65" y="68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7" y="78"/>
                  </a:lnTo>
                  <a:lnTo>
                    <a:pt x="30" y="80"/>
                  </a:lnTo>
                  <a:lnTo>
                    <a:pt x="32" y="83"/>
                  </a:lnTo>
                  <a:lnTo>
                    <a:pt x="35" y="85"/>
                  </a:lnTo>
                  <a:lnTo>
                    <a:pt x="36" y="85"/>
                  </a:lnTo>
                  <a:lnTo>
                    <a:pt x="39" y="87"/>
                  </a:lnTo>
                  <a:lnTo>
                    <a:pt x="43" y="88"/>
                  </a:lnTo>
                  <a:lnTo>
                    <a:pt x="46" y="90"/>
                  </a:lnTo>
                  <a:lnTo>
                    <a:pt x="49" y="90"/>
                  </a:lnTo>
                  <a:lnTo>
                    <a:pt x="54" y="90"/>
                  </a:lnTo>
                  <a:lnTo>
                    <a:pt x="57" y="90"/>
                  </a:lnTo>
                  <a:lnTo>
                    <a:pt x="61" y="90"/>
                  </a:lnTo>
                  <a:lnTo>
                    <a:pt x="65" y="90"/>
                  </a:lnTo>
                  <a:lnTo>
                    <a:pt x="65" y="110"/>
                  </a:lnTo>
                  <a:lnTo>
                    <a:pt x="58" y="112"/>
                  </a:lnTo>
                  <a:lnTo>
                    <a:pt x="54" y="112"/>
                  </a:lnTo>
                  <a:lnTo>
                    <a:pt x="47" y="110"/>
                  </a:lnTo>
                  <a:lnTo>
                    <a:pt x="43" y="110"/>
                  </a:lnTo>
                  <a:lnTo>
                    <a:pt x="36" y="110"/>
                  </a:lnTo>
                  <a:lnTo>
                    <a:pt x="32" y="107"/>
                  </a:lnTo>
                  <a:lnTo>
                    <a:pt x="25" y="105"/>
                  </a:lnTo>
                  <a:lnTo>
                    <a:pt x="21" y="103"/>
                  </a:lnTo>
                  <a:lnTo>
                    <a:pt x="18" y="100"/>
                  </a:lnTo>
                  <a:lnTo>
                    <a:pt x="13" y="95"/>
                  </a:lnTo>
                  <a:lnTo>
                    <a:pt x="10" y="90"/>
                  </a:lnTo>
                  <a:lnTo>
                    <a:pt x="7" y="85"/>
                  </a:lnTo>
                  <a:lnTo>
                    <a:pt x="3" y="78"/>
                  </a:lnTo>
                  <a:lnTo>
                    <a:pt x="2" y="73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21" y="12"/>
                  </a:lnTo>
                  <a:lnTo>
                    <a:pt x="24" y="10"/>
                  </a:lnTo>
                  <a:lnTo>
                    <a:pt x="30" y="5"/>
                  </a:lnTo>
                  <a:lnTo>
                    <a:pt x="35" y="3"/>
                  </a:lnTo>
                  <a:lnTo>
                    <a:pt x="43" y="2"/>
                  </a:lnTo>
                  <a:lnTo>
                    <a:pt x="49" y="2"/>
                  </a:lnTo>
                  <a:lnTo>
                    <a:pt x="5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3" name="Freeform 55"/>
            <p:cNvSpPr>
              <a:spLocks/>
            </p:cNvSpPr>
            <p:nvPr/>
          </p:nvSpPr>
          <p:spPr bwMode="auto">
            <a:xfrm>
              <a:off x="1501" y="492"/>
              <a:ext cx="70" cy="110"/>
            </a:xfrm>
            <a:custGeom>
              <a:avLst/>
              <a:gdLst>
                <a:gd name="T0" fmla="*/ 70 w 70"/>
                <a:gd name="T1" fmla="*/ 0 h 110"/>
                <a:gd name="T2" fmla="*/ 0 w 70"/>
                <a:gd name="T3" fmla="*/ 0 h 110"/>
                <a:gd name="T4" fmla="*/ 0 w 70"/>
                <a:gd name="T5" fmla="*/ 22 h 110"/>
                <a:gd name="T6" fmla="*/ 25 w 70"/>
                <a:gd name="T7" fmla="*/ 22 h 110"/>
                <a:gd name="T8" fmla="*/ 25 w 70"/>
                <a:gd name="T9" fmla="*/ 110 h 110"/>
                <a:gd name="T10" fmla="*/ 47 w 70"/>
                <a:gd name="T11" fmla="*/ 110 h 110"/>
                <a:gd name="T12" fmla="*/ 47 w 70"/>
                <a:gd name="T13" fmla="*/ 22 h 110"/>
                <a:gd name="T14" fmla="*/ 70 w 70"/>
                <a:gd name="T15" fmla="*/ 22 h 110"/>
                <a:gd name="T16" fmla="*/ 70 w 70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10"/>
                <a:gd name="T29" fmla="*/ 70 w 70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10">
                  <a:moveTo>
                    <a:pt x="7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5" y="22"/>
                  </a:lnTo>
                  <a:lnTo>
                    <a:pt x="25" y="110"/>
                  </a:lnTo>
                  <a:lnTo>
                    <a:pt x="47" y="110"/>
                  </a:lnTo>
                  <a:lnTo>
                    <a:pt x="47" y="22"/>
                  </a:lnTo>
                  <a:lnTo>
                    <a:pt x="70" y="2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4" name="Freeform 56"/>
            <p:cNvSpPr>
              <a:spLocks/>
            </p:cNvSpPr>
            <p:nvPr/>
          </p:nvSpPr>
          <p:spPr bwMode="auto">
            <a:xfrm>
              <a:off x="1566" y="541"/>
              <a:ext cx="71" cy="110"/>
            </a:xfrm>
            <a:custGeom>
              <a:avLst/>
              <a:gdLst>
                <a:gd name="T0" fmla="*/ 24 w 71"/>
                <a:gd name="T1" fmla="*/ 0 h 110"/>
                <a:gd name="T2" fmla="*/ 24 w 71"/>
                <a:gd name="T3" fmla="*/ 33 h 110"/>
                <a:gd name="T4" fmla="*/ 24 w 71"/>
                <a:gd name="T5" fmla="*/ 36 h 110"/>
                <a:gd name="T6" fmla="*/ 25 w 71"/>
                <a:gd name="T7" fmla="*/ 40 h 110"/>
                <a:gd name="T8" fmla="*/ 25 w 71"/>
                <a:gd name="T9" fmla="*/ 43 h 110"/>
                <a:gd name="T10" fmla="*/ 27 w 71"/>
                <a:gd name="T11" fmla="*/ 45 h 110"/>
                <a:gd name="T12" fmla="*/ 29 w 71"/>
                <a:gd name="T13" fmla="*/ 48 h 110"/>
                <a:gd name="T14" fmla="*/ 30 w 71"/>
                <a:gd name="T15" fmla="*/ 48 h 110"/>
                <a:gd name="T16" fmla="*/ 33 w 71"/>
                <a:gd name="T17" fmla="*/ 48 h 110"/>
                <a:gd name="T18" fmla="*/ 35 w 71"/>
                <a:gd name="T19" fmla="*/ 50 h 110"/>
                <a:gd name="T20" fmla="*/ 38 w 71"/>
                <a:gd name="T21" fmla="*/ 48 h 110"/>
                <a:gd name="T22" fmla="*/ 39 w 71"/>
                <a:gd name="T23" fmla="*/ 48 h 110"/>
                <a:gd name="T24" fmla="*/ 41 w 71"/>
                <a:gd name="T25" fmla="*/ 46 h 110"/>
                <a:gd name="T26" fmla="*/ 43 w 71"/>
                <a:gd name="T27" fmla="*/ 45 h 110"/>
                <a:gd name="T28" fmla="*/ 46 w 71"/>
                <a:gd name="T29" fmla="*/ 43 h 110"/>
                <a:gd name="T30" fmla="*/ 46 w 71"/>
                <a:gd name="T31" fmla="*/ 40 h 110"/>
                <a:gd name="T32" fmla="*/ 47 w 71"/>
                <a:gd name="T33" fmla="*/ 36 h 110"/>
                <a:gd name="T34" fmla="*/ 47 w 71"/>
                <a:gd name="T35" fmla="*/ 33 h 110"/>
                <a:gd name="T36" fmla="*/ 47 w 71"/>
                <a:gd name="T37" fmla="*/ 0 h 110"/>
                <a:gd name="T38" fmla="*/ 71 w 71"/>
                <a:gd name="T39" fmla="*/ 0 h 110"/>
                <a:gd name="T40" fmla="*/ 71 w 71"/>
                <a:gd name="T41" fmla="*/ 38 h 110"/>
                <a:gd name="T42" fmla="*/ 69 w 71"/>
                <a:gd name="T43" fmla="*/ 45 h 110"/>
                <a:gd name="T44" fmla="*/ 69 w 71"/>
                <a:gd name="T45" fmla="*/ 48 h 110"/>
                <a:gd name="T46" fmla="*/ 68 w 71"/>
                <a:gd name="T47" fmla="*/ 50 h 110"/>
                <a:gd name="T48" fmla="*/ 68 w 71"/>
                <a:gd name="T49" fmla="*/ 53 h 110"/>
                <a:gd name="T50" fmla="*/ 66 w 71"/>
                <a:gd name="T51" fmla="*/ 55 h 110"/>
                <a:gd name="T52" fmla="*/ 65 w 71"/>
                <a:gd name="T53" fmla="*/ 58 h 110"/>
                <a:gd name="T54" fmla="*/ 63 w 71"/>
                <a:gd name="T55" fmla="*/ 60 h 110"/>
                <a:gd name="T56" fmla="*/ 61 w 71"/>
                <a:gd name="T57" fmla="*/ 61 h 110"/>
                <a:gd name="T58" fmla="*/ 60 w 71"/>
                <a:gd name="T59" fmla="*/ 63 h 110"/>
                <a:gd name="T60" fmla="*/ 57 w 71"/>
                <a:gd name="T61" fmla="*/ 65 h 110"/>
                <a:gd name="T62" fmla="*/ 57 w 71"/>
                <a:gd name="T63" fmla="*/ 66 h 110"/>
                <a:gd name="T64" fmla="*/ 54 w 71"/>
                <a:gd name="T65" fmla="*/ 68 h 110"/>
                <a:gd name="T66" fmla="*/ 52 w 71"/>
                <a:gd name="T67" fmla="*/ 68 h 110"/>
                <a:gd name="T68" fmla="*/ 47 w 71"/>
                <a:gd name="T69" fmla="*/ 70 h 110"/>
                <a:gd name="T70" fmla="*/ 47 w 71"/>
                <a:gd name="T71" fmla="*/ 110 h 110"/>
                <a:gd name="T72" fmla="*/ 25 w 71"/>
                <a:gd name="T73" fmla="*/ 110 h 110"/>
                <a:gd name="T74" fmla="*/ 25 w 71"/>
                <a:gd name="T75" fmla="*/ 70 h 110"/>
                <a:gd name="T76" fmla="*/ 21 w 71"/>
                <a:gd name="T77" fmla="*/ 70 h 110"/>
                <a:gd name="T78" fmla="*/ 19 w 71"/>
                <a:gd name="T79" fmla="*/ 68 h 110"/>
                <a:gd name="T80" fmla="*/ 16 w 71"/>
                <a:gd name="T81" fmla="*/ 68 h 110"/>
                <a:gd name="T82" fmla="*/ 14 w 71"/>
                <a:gd name="T83" fmla="*/ 66 h 110"/>
                <a:gd name="T84" fmla="*/ 13 w 71"/>
                <a:gd name="T85" fmla="*/ 65 h 110"/>
                <a:gd name="T86" fmla="*/ 10 w 71"/>
                <a:gd name="T87" fmla="*/ 63 h 110"/>
                <a:gd name="T88" fmla="*/ 8 w 71"/>
                <a:gd name="T89" fmla="*/ 61 h 110"/>
                <a:gd name="T90" fmla="*/ 7 w 71"/>
                <a:gd name="T91" fmla="*/ 60 h 110"/>
                <a:gd name="T92" fmla="*/ 5 w 71"/>
                <a:gd name="T93" fmla="*/ 58 h 110"/>
                <a:gd name="T94" fmla="*/ 3 w 71"/>
                <a:gd name="T95" fmla="*/ 55 h 110"/>
                <a:gd name="T96" fmla="*/ 2 w 71"/>
                <a:gd name="T97" fmla="*/ 51 h 110"/>
                <a:gd name="T98" fmla="*/ 0 w 71"/>
                <a:gd name="T99" fmla="*/ 50 h 110"/>
                <a:gd name="T100" fmla="*/ 0 w 71"/>
                <a:gd name="T101" fmla="*/ 48 h 110"/>
                <a:gd name="T102" fmla="*/ 0 w 71"/>
                <a:gd name="T103" fmla="*/ 45 h 110"/>
                <a:gd name="T104" fmla="*/ 0 w 71"/>
                <a:gd name="T105" fmla="*/ 40 h 110"/>
                <a:gd name="T106" fmla="*/ 0 w 71"/>
                <a:gd name="T107" fmla="*/ 0 h 110"/>
                <a:gd name="T108" fmla="*/ 24 w 71"/>
                <a:gd name="T109" fmla="*/ 0 h 1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"/>
                <a:gd name="T166" fmla="*/ 0 h 110"/>
                <a:gd name="T167" fmla="*/ 71 w 71"/>
                <a:gd name="T168" fmla="*/ 110 h 1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" h="110">
                  <a:moveTo>
                    <a:pt x="24" y="0"/>
                  </a:moveTo>
                  <a:lnTo>
                    <a:pt x="24" y="33"/>
                  </a:lnTo>
                  <a:lnTo>
                    <a:pt x="24" y="36"/>
                  </a:lnTo>
                  <a:lnTo>
                    <a:pt x="25" y="40"/>
                  </a:lnTo>
                  <a:lnTo>
                    <a:pt x="25" y="43"/>
                  </a:lnTo>
                  <a:lnTo>
                    <a:pt x="27" y="45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3" y="48"/>
                  </a:lnTo>
                  <a:lnTo>
                    <a:pt x="35" y="50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6" y="43"/>
                  </a:lnTo>
                  <a:lnTo>
                    <a:pt x="46" y="40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69" y="45"/>
                  </a:lnTo>
                  <a:lnTo>
                    <a:pt x="69" y="48"/>
                  </a:lnTo>
                  <a:lnTo>
                    <a:pt x="68" y="50"/>
                  </a:lnTo>
                  <a:lnTo>
                    <a:pt x="68" y="53"/>
                  </a:lnTo>
                  <a:lnTo>
                    <a:pt x="66" y="55"/>
                  </a:lnTo>
                  <a:lnTo>
                    <a:pt x="65" y="58"/>
                  </a:lnTo>
                  <a:lnTo>
                    <a:pt x="63" y="60"/>
                  </a:lnTo>
                  <a:lnTo>
                    <a:pt x="61" y="61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2" y="68"/>
                  </a:lnTo>
                  <a:lnTo>
                    <a:pt x="47" y="70"/>
                  </a:lnTo>
                  <a:lnTo>
                    <a:pt x="47" y="110"/>
                  </a:lnTo>
                  <a:lnTo>
                    <a:pt x="25" y="110"/>
                  </a:lnTo>
                  <a:lnTo>
                    <a:pt x="25" y="70"/>
                  </a:lnTo>
                  <a:lnTo>
                    <a:pt x="21" y="70"/>
                  </a:lnTo>
                  <a:lnTo>
                    <a:pt x="19" y="68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5"/>
                  </a:lnTo>
                  <a:lnTo>
                    <a:pt x="10" y="63"/>
                  </a:lnTo>
                  <a:lnTo>
                    <a:pt x="8" y="61"/>
                  </a:lnTo>
                  <a:lnTo>
                    <a:pt x="7" y="60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5" name="Freeform 57"/>
            <p:cNvSpPr>
              <a:spLocks/>
            </p:cNvSpPr>
            <p:nvPr/>
          </p:nvSpPr>
          <p:spPr bwMode="auto">
            <a:xfrm>
              <a:off x="1250" y="1046"/>
              <a:ext cx="58" cy="110"/>
            </a:xfrm>
            <a:custGeom>
              <a:avLst/>
              <a:gdLst>
                <a:gd name="T0" fmla="*/ 58 w 58"/>
                <a:gd name="T1" fmla="*/ 0 h 110"/>
                <a:gd name="T2" fmla="*/ 58 w 58"/>
                <a:gd name="T3" fmla="*/ 21 h 110"/>
                <a:gd name="T4" fmla="*/ 41 w 58"/>
                <a:gd name="T5" fmla="*/ 21 h 110"/>
                <a:gd name="T6" fmla="*/ 37 w 58"/>
                <a:gd name="T7" fmla="*/ 21 h 110"/>
                <a:gd name="T8" fmla="*/ 34 w 58"/>
                <a:gd name="T9" fmla="*/ 21 h 110"/>
                <a:gd name="T10" fmla="*/ 33 w 58"/>
                <a:gd name="T11" fmla="*/ 23 h 110"/>
                <a:gd name="T12" fmla="*/ 31 w 58"/>
                <a:gd name="T13" fmla="*/ 23 h 110"/>
                <a:gd name="T14" fmla="*/ 28 w 58"/>
                <a:gd name="T15" fmla="*/ 23 h 110"/>
                <a:gd name="T16" fmla="*/ 26 w 58"/>
                <a:gd name="T17" fmla="*/ 25 h 110"/>
                <a:gd name="T18" fmla="*/ 26 w 58"/>
                <a:gd name="T19" fmla="*/ 26 h 110"/>
                <a:gd name="T20" fmla="*/ 25 w 58"/>
                <a:gd name="T21" fmla="*/ 28 h 110"/>
                <a:gd name="T22" fmla="*/ 23 w 58"/>
                <a:gd name="T23" fmla="*/ 31 h 110"/>
                <a:gd name="T24" fmla="*/ 23 w 58"/>
                <a:gd name="T25" fmla="*/ 33 h 110"/>
                <a:gd name="T26" fmla="*/ 23 w 58"/>
                <a:gd name="T27" fmla="*/ 35 h 110"/>
                <a:gd name="T28" fmla="*/ 23 w 58"/>
                <a:gd name="T29" fmla="*/ 48 h 110"/>
                <a:gd name="T30" fmla="*/ 58 w 58"/>
                <a:gd name="T31" fmla="*/ 48 h 110"/>
                <a:gd name="T32" fmla="*/ 58 w 58"/>
                <a:gd name="T33" fmla="*/ 70 h 110"/>
                <a:gd name="T34" fmla="*/ 23 w 58"/>
                <a:gd name="T35" fmla="*/ 70 h 110"/>
                <a:gd name="T36" fmla="*/ 23 w 58"/>
                <a:gd name="T37" fmla="*/ 110 h 110"/>
                <a:gd name="T38" fmla="*/ 0 w 58"/>
                <a:gd name="T39" fmla="*/ 110 h 110"/>
                <a:gd name="T40" fmla="*/ 0 w 58"/>
                <a:gd name="T41" fmla="*/ 36 h 110"/>
                <a:gd name="T42" fmla="*/ 0 w 58"/>
                <a:gd name="T43" fmla="*/ 33 h 110"/>
                <a:gd name="T44" fmla="*/ 0 w 58"/>
                <a:gd name="T45" fmla="*/ 28 h 110"/>
                <a:gd name="T46" fmla="*/ 1 w 58"/>
                <a:gd name="T47" fmla="*/ 23 h 110"/>
                <a:gd name="T48" fmla="*/ 1 w 58"/>
                <a:gd name="T49" fmla="*/ 18 h 110"/>
                <a:gd name="T50" fmla="*/ 3 w 58"/>
                <a:gd name="T51" fmla="*/ 16 h 110"/>
                <a:gd name="T52" fmla="*/ 6 w 58"/>
                <a:gd name="T53" fmla="*/ 13 h 110"/>
                <a:gd name="T54" fmla="*/ 8 w 58"/>
                <a:gd name="T55" fmla="*/ 10 h 110"/>
                <a:gd name="T56" fmla="*/ 11 w 58"/>
                <a:gd name="T57" fmla="*/ 6 h 110"/>
                <a:gd name="T58" fmla="*/ 14 w 58"/>
                <a:gd name="T59" fmla="*/ 6 h 110"/>
                <a:gd name="T60" fmla="*/ 16 w 58"/>
                <a:gd name="T61" fmla="*/ 3 h 110"/>
                <a:gd name="T62" fmla="*/ 19 w 58"/>
                <a:gd name="T63" fmla="*/ 1 h 110"/>
                <a:gd name="T64" fmla="*/ 22 w 58"/>
                <a:gd name="T65" fmla="*/ 1 h 110"/>
                <a:gd name="T66" fmla="*/ 26 w 58"/>
                <a:gd name="T67" fmla="*/ 0 h 110"/>
                <a:gd name="T68" fmla="*/ 31 w 58"/>
                <a:gd name="T69" fmla="*/ 0 h 110"/>
                <a:gd name="T70" fmla="*/ 34 w 58"/>
                <a:gd name="T71" fmla="*/ 0 h 110"/>
                <a:gd name="T72" fmla="*/ 39 w 58"/>
                <a:gd name="T73" fmla="*/ 0 h 110"/>
                <a:gd name="T74" fmla="*/ 58 w 58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"/>
                <a:gd name="T115" fmla="*/ 0 h 110"/>
                <a:gd name="T116" fmla="*/ 58 w 58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" h="110">
                  <a:moveTo>
                    <a:pt x="58" y="0"/>
                  </a:moveTo>
                  <a:lnTo>
                    <a:pt x="58" y="21"/>
                  </a:lnTo>
                  <a:lnTo>
                    <a:pt x="41" y="21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8"/>
                  </a:lnTo>
                  <a:lnTo>
                    <a:pt x="23" y="31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3" y="48"/>
                  </a:lnTo>
                  <a:lnTo>
                    <a:pt x="58" y="48"/>
                  </a:lnTo>
                  <a:lnTo>
                    <a:pt x="58" y="70"/>
                  </a:lnTo>
                  <a:lnTo>
                    <a:pt x="23" y="70"/>
                  </a:lnTo>
                  <a:lnTo>
                    <a:pt x="23" y="110"/>
                  </a:lnTo>
                  <a:lnTo>
                    <a:pt x="0" y="11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6" name="Rectangle 58"/>
            <p:cNvSpPr>
              <a:spLocks noChangeArrowheads="1"/>
            </p:cNvSpPr>
            <p:nvPr/>
          </p:nvSpPr>
          <p:spPr bwMode="auto">
            <a:xfrm>
              <a:off x="1322" y="1061"/>
              <a:ext cx="25" cy="11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7" name="Freeform 59"/>
            <p:cNvSpPr>
              <a:spLocks/>
            </p:cNvSpPr>
            <p:nvPr/>
          </p:nvSpPr>
          <p:spPr bwMode="auto">
            <a:xfrm>
              <a:off x="1361" y="1071"/>
              <a:ext cx="72" cy="113"/>
            </a:xfrm>
            <a:custGeom>
              <a:avLst/>
              <a:gdLst>
                <a:gd name="T0" fmla="*/ 61 w 72"/>
                <a:gd name="T1" fmla="*/ 53 h 113"/>
                <a:gd name="T2" fmla="*/ 67 w 72"/>
                <a:gd name="T3" fmla="*/ 45 h 113"/>
                <a:gd name="T4" fmla="*/ 71 w 72"/>
                <a:gd name="T5" fmla="*/ 36 h 113"/>
                <a:gd name="T6" fmla="*/ 71 w 72"/>
                <a:gd name="T7" fmla="*/ 25 h 113"/>
                <a:gd name="T8" fmla="*/ 67 w 72"/>
                <a:gd name="T9" fmla="*/ 18 h 113"/>
                <a:gd name="T10" fmla="*/ 63 w 72"/>
                <a:gd name="T11" fmla="*/ 10 h 113"/>
                <a:gd name="T12" fmla="*/ 55 w 72"/>
                <a:gd name="T13" fmla="*/ 5 h 113"/>
                <a:gd name="T14" fmla="*/ 47 w 72"/>
                <a:gd name="T15" fmla="*/ 0 h 113"/>
                <a:gd name="T16" fmla="*/ 36 w 72"/>
                <a:gd name="T17" fmla="*/ 0 h 113"/>
                <a:gd name="T18" fmla="*/ 27 w 72"/>
                <a:gd name="T19" fmla="*/ 1 h 113"/>
                <a:gd name="T20" fmla="*/ 17 w 72"/>
                <a:gd name="T21" fmla="*/ 5 h 113"/>
                <a:gd name="T22" fmla="*/ 9 w 72"/>
                <a:gd name="T23" fmla="*/ 8 h 113"/>
                <a:gd name="T24" fmla="*/ 6 w 72"/>
                <a:gd name="T25" fmla="*/ 15 h 113"/>
                <a:gd name="T26" fmla="*/ 3 w 72"/>
                <a:gd name="T27" fmla="*/ 21 h 113"/>
                <a:gd name="T28" fmla="*/ 0 w 72"/>
                <a:gd name="T29" fmla="*/ 30 h 113"/>
                <a:gd name="T30" fmla="*/ 0 w 72"/>
                <a:gd name="T31" fmla="*/ 40 h 113"/>
                <a:gd name="T32" fmla="*/ 0 w 72"/>
                <a:gd name="T33" fmla="*/ 113 h 113"/>
                <a:gd name="T34" fmla="*/ 22 w 72"/>
                <a:gd name="T35" fmla="*/ 45 h 113"/>
                <a:gd name="T36" fmla="*/ 22 w 72"/>
                <a:gd name="T37" fmla="*/ 38 h 113"/>
                <a:gd name="T38" fmla="*/ 25 w 72"/>
                <a:gd name="T39" fmla="*/ 31 h 113"/>
                <a:gd name="T40" fmla="*/ 27 w 72"/>
                <a:gd name="T41" fmla="*/ 28 h 113"/>
                <a:gd name="T42" fmla="*/ 28 w 72"/>
                <a:gd name="T43" fmla="*/ 25 h 113"/>
                <a:gd name="T44" fmla="*/ 31 w 72"/>
                <a:gd name="T45" fmla="*/ 23 h 113"/>
                <a:gd name="T46" fmla="*/ 36 w 72"/>
                <a:gd name="T47" fmla="*/ 21 h 113"/>
                <a:gd name="T48" fmla="*/ 39 w 72"/>
                <a:gd name="T49" fmla="*/ 23 h 113"/>
                <a:gd name="T50" fmla="*/ 44 w 72"/>
                <a:gd name="T51" fmla="*/ 25 h 113"/>
                <a:gd name="T52" fmla="*/ 46 w 72"/>
                <a:gd name="T53" fmla="*/ 28 h 113"/>
                <a:gd name="T54" fmla="*/ 47 w 72"/>
                <a:gd name="T55" fmla="*/ 31 h 113"/>
                <a:gd name="T56" fmla="*/ 47 w 72"/>
                <a:gd name="T57" fmla="*/ 36 h 113"/>
                <a:gd name="T58" fmla="*/ 46 w 72"/>
                <a:gd name="T59" fmla="*/ 40 h 113"/>
                <a:gd name="T60" fmla="*/ 44 w 72"/>
                <a:gd name="T61" fmla="*/ 45 h 113"/>
                <a:gd name="T62" fmla="*/ 39 w 72"/>
                <a:gd name="T63" fmla="*/ 46 h 113"/>
                <a:gd name="T64" fmla="*/ 36 w 72"/>
                <a:gd name="T65" fmla="*/ 48 h 113"/>
                <a:gd name="T66" fmla="*/ 28 w 72"/>
                <a:gd name="T67" fmla="*/ 48 h 113"/>
                <a:gd name="T68" fmla="*/ 33 w 72"/>
                <a:gd name="T69" fmla="*/ 68 h 113"/>
                <a:gd name="T70" fmla="*/ 38 w 72"/>
                <a:gd name="T71" fmla="*/ 68 h 113"/>
                <a:gd name="T72" fmla="*/ 42 w 72"/>
                <a:gd name="T73" fmla="*/ 70 h 113"/>
                <a:gd name="T74" fmla="*/ 44 w 72"/>
                <a:gd name="T75" fmla="*/ 70 h 113"/>
                <a:gd name="T76" fmla="*/ 47 w 72"/>
                <a:gd name="T77" fmla="*/ 71 h 113"/>
                <a:gd name="T78" fmla="*/ 47 w 72"/>
                <a:gd name="T79" fmla="*/ 75 h 113"/>
                <a:gd name="T80" fmla="*/ 49 w 72"/>
                <a:gd name="T81" fmla="*/ 78 h 113"/>
                <a:gd name="T82" fmla="*/ 49 w 72"/>
                <a:gd name="T83" fmla="*/ 83 h 113"/>
                <a:gd name="T84" fmla="*/ 72 w 72"/>
                <a:gd name="T85" fmla="*/ 113 h 113"/>
                <a:gd name="T86" fmla="*/ 72 w 72"/>
                <a:gd name="T87" fmla="*/ 76 h 113"/>
                <a:gd name="T88" fmla="*/ 72 w 72"/>
                <a:gd name="T89" fmla="*/ 71 h 113"/>
                <a:gd name="T90" fmla="*/ 71 w 72"/>
                <a:gd name="T91" fmla="*/ 68 h 113"/>
                <a:gd name="T92" fmla="*/ 69 w 72"/>
                <a:gd name="T93" fmla="*/ 65 h 113"/>
                <a:gd name="T94" fmla="*/ 67 w 72"/>
                <a:gd name="T95" fmla="*/ 63 h 113"/>
                <a:gd name="T96" fmla="*/ 66 w 72"/>
                <a:gd name="T97" fmla="*/ 61 h 113"/>
                <a:gd name="T98" fmla="*/ 61 w 72"/>
                <a:gd name="T99" fmla="*/ 58 h 113"/>
                <a:gd name="T100" fmla="*/ 56 w 72"/>
                <a:gd name="T101" fmla="*/ 56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"/>
                <a:gd name="T154" fmla="*/ 0 h 113"/>
                <a:gd name="T155" fmla="*/ 72 w 72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" h="113">
                  <a:moveTo>
                    <a:pt x="56" y="56"/>
                  </a:moveTo>
                  <a:lnTo>
                    <a:pt x="61" y="53"/>
                  </a:lnTo>
                  <a:lnTo>
                    <a:pt x="64" y="48"/>
                  </a:lnTo>
                  <a:lnTo>
                    <a:pt x="67" y="45"/>
                  </a:lnTo>
                  <a:lnTo>
                    <a:pt x="69" y="40"/>
                  </a:lnTo>
                  <a:lnTo>
                    <a:pt x="71" y="36"/>
                  </a:lnTo>
                  <a:lnTo>
                    <a:pt x="71" y="30"/>
                  </a:lnTo>
                  <a:lnTo>
                    <a:pt x="71" y="25"/>
                  </a:lnTo>
                  <a:lnTo>
                    <a:pt x="69" y="21"/>
                  </a:lnTo>
                  <a:lnTo>
                    <a:pt x="67" y="18"/>
                  </a:lnTo>
                  <a:lnTo>
                    <a:pt x="66" y="13"/>
                  </a:lnTo>
                  <a:lnTo>
                    <a:pt x="63" y="10"/>
                  </a:lnTo>
                  <a:lnTo>
                    <a:pt x="60" y="6"/>
                  </a:lnTo>
                  <a:lnTo>
                    <a:pt x="55" y="5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4" y="6"/>
                  </a:lnTo>
                  <a:lnTo>
                    <a:pt x="9" y="8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113"/>
                  </a:lnTo>
                  <a:lnTo>
                    <a:pt x="22" y="113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4" y="35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1" y="23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31"/>
                  </a:lnTo>
                  <a:lnTo>
                    <a:pt x="47" y="33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4" y="45"/>
                  </a:lnTo>
                  <a:lnTo>
                    <a:pt x="42" y="46"/>
                  </a:lnTo>
                  <a:lnTo>
                    <a:pt x="39" y="46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1" y="50"/>
                  </a:lnTo>
                  <a:lnTo>
                    <a:pt x="28" y="48"/>
                  </a:lnTo>
                  <a:lnTo>
                    <a:pt x="28" y="68"/>
                  </a:lnTo>
                  <a:lnTo>
                    <a:pt x="33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6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7" y="75"/>
                  </a:lnTo>
                  <a:lnTo>
                    <a:pt x="47" y="76"/>
                  </a:lnTo>
                  <a:lnTo>
                    <a:pt x="49" y="78"/>
                  </a:lnTo>
                  <a:lnTo>
                    <a:pt x="49" y="81"/>
                  </a:lnTo>
                  <a:lnTo>
                    <a:pt x="49" y="83"/>
                  </a:lnTo>
                  <a:lnTo>
                    <a:pt x="49" y="113"/>
                  </a:lnTo>
                  <a:lnTo>
                    <a:pt x="72" y="113"/>
                  </a:lnTo>
                  <a:lnTo>
                    <a:pt x="72" y="78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1" y="68"/>
                  </a:lnTo>
                  <a:lnTo>
                    <a:pt x="71" y="66"/>
                  </a:lnTo>
                  <a:lnTo>
                    <a:pt x="69" y="65"/>
                  </a:lnTo>
                  <a:lnTo>
                    <a:pt x="69" y="63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6" y="61"/>
                  </a:lnTo>
                  <a:lnTo>
                    <a:pt x="63" y="60"/>
                  </a:lnTo>
                  <a:lnTo>
                    <a:pt x="61" y="58"/>
                  </a:lnTo>
                  <a:lnTo>
                    <a:pt x="58" y="56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8" name="Freeform 60"/>
            <p:cNvSpPr>
              <a:spLocks/>
            </p:cNvSpPr>
            <p:nvPr/>
          </p:nvSpPr>
          <p:spPr bwMode="auto">
            <a:xfrm>
              <a:off x="1443" y="1066"/>
              <a:ext cx="68" cy="110"/>
            </a:xfrm>
            <a:custGeom>
              <a:avLst/>
              <a:gdLst>
                <a:gd name="T0" fmla="*/ 64 w 68"/>
                <a:gd name="T1" fmla="*/ 21 h 110"/>
                <a:gd name="T2" fmla="*/ 29 w 68"/>
                <a:gd name="T3" fmla="*/ 21 h 110"/>
                <a:gd name="T4" fmla="*/ 25 w 68"/>
                <a:gd name="T5" fmla="*/ 23 h 110"/>
                <a:gd name="T6" fmla="*/ 23 w 68"/>
                <a:gd name="T7" fmla="*/ 26 h 110"/>
                <a:gd name="T8" fmla="*/ 25 w 68"/>
                <a:gd name="T9" fmla="*/ 31 h 110"/>
                <a:gd name="T10" fmla="*/ 37 w 68"/>
                <a:gd name="T11" fmla="*/ 41 h 110"/>
                <a:gd name="T12" fmla="*/ 54 w 68"/>
                <a:gd name="T13" fmla="*/ 56 h 110"/>
                <a:gd name="T14" fmla="*/ 62 w 68"/>
                <a:gd name="T15" fmla="*/ 65 h 110"/>
                <a:gd name="T16" fmla="*/ 67 w 68"/>
                <a:gd name="T17" fmla="*/ 71 h 110"/>
                <a:gd name="T18" fmla="*/ 67 w 68"/>
                <a:gd name="T19" fmla="*/ 80 h 110"/>
                <a:gd name="T20" fmla="*/ 67 w 68"/>
                <a:gd name="T21" fmla="*/ 86 h 110"/>
                <a:gd name="T22" fmla="*/ 67 w 68"/>
                <a:gd name="T23" fmla="*/ 91 h 110"/>
                <a:gd name="T24" fmla="*/ 65 w 68"/>
                <a:gd name="T25" fmla="*/ 96 h 110"/>
                <a:gd name="T26" fmla="*/ 62 w 68"/>
                <a:gd name="T27" fmla="*/ 100 h 110"/>
                <a:gd name="T28" fmla="*/ 59 w 68"/>
                <a:gd name="T29" fmla="*/ 103 h 110"/>
                <a:gd name="T30" fmla="*/ 54 w 68"/>
                <a:gd name="T31" fmla="*/ 106 h 110"/>
                <a:gd name="T32" fmla="*/ 50 w 68"/>
                <a:gd name="T33" fmla="*/ 108 h 110"/>
                <a:gd name="T34" fmla="*/ 43 w 68"/>
                <a:gd name="T35" fmla="*/ 110 h 110"/>
                <a:gd name="T36" fmla="*/ 37 w 68"/>
                <a:gd name="T37" fmla="*/ 110 h 110"/>
                <a:gd name="T38" fmla="*/ 3 w 68"/>
                <a:gd name="T39" fmla="*/ 110 h 110"/>
                <a:gd name="T40" fmla="*/ 37 w 68"/>
                <a:gd name="T41" fmla="*/ 88 h 110"/>
                <a:gd name="T42" fmla="*/ 43 w 68"/>
                <a:gd name="T43" fmla="*/ 88 h 110"/>
                <a:gd name="T44" fmla="*/ 45 w 68"/>
                <a:gd name="T45" fmla="*/ 85 h 110"/>
                <a:gd name="T46" fmla="*/ 43 w 68"/>
                <a:gd name="T47" fmla="*/ 80 h 110"/>
                <a:gd name="T48" fmla="*/ 40 w 68"/>
                <a:gd name="T49" fmla="*/ 76 h 110"/>
                <a:gd name="T50" fmla="*/ 23 w 68"/>
                <a:gd name="T51" fmla="*/ 61 h 110"/>
                <a:gd name="T52" fmla="*/ 17 w 68"/>
                <a:gd name="T53" fmla="*/ 55 h 110"/>
                <a:gd name="T54" fmla="*/ 9 w 68"/>
                <a:gd name="T55" fmla="*/ 50 h 110"/>
                <a:gd name="T56" fmla="*/ 6 w 68"/>
                <a:gd name="T57" fmla="*/ 43 h 110"/>
                <a:gd name="T58" fmla="*/ 3 w 68"/>
                <a:gd name="T59" fmla="*/ 36 h 110"/>
                <a:gd name="T60" fmla="*/ 1 w 68"/>
                <a:gd name="T61" fmla="*/ 30 h 110"/>
                <a:gd name="T62" fmla="*/ 0 w 68"/>
                <a:gd name="T63" fmla="*/ 23 h 110"/>
                <a:gd name="T64" fmla="*/ 3 w 68"/>
                <a:gd name="T65" fmla="*/ 16 h 110"/>
                <a:gd name="T66" fmla="*/ 3 w 68"/>
                <a:gd name="T67" fmla="*/ 13 h 110"/>
                <a:gd name="T68" fmla="*/ 6 w 68"/>
                <a:gd name="T69" fmla="*/ 10 h 110"/>
                <a:gd name="T70" fmla="*/ 9 w 68"/>
                <a:gd name="T71" fmla="*/ 6 h 110"/>
                <a:gd name="T72" fmla="*/ 14 w 68"/>
                <a:gd name="T73" fmla="*/ 3 h 110"/>
                <a:gd name="T74" fmla="*/ 20 w 68"/>
                <a:gd name="T75" fmla="*/ 1 h 110"/>
                <a:gd name="T76" fmla="*/ 26 w 68"/>
                <a:gd name="T77" fmla="*/ 0 h 110"/>
                <a:gd name="T78" fmla="*/ 64 w 68"/>
                <a:gd name="T79" fmla="*/ 0 h 1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110"/>
                <a:gd name="T122" fmla="*/ 68 w 68"/>
                <a:gd name="T123" fmla="*/ 110 h 1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110">
                  <a:moveTo>
                    <a:pt x="64" y="0"/>
                  </a:moveTo>
                  <a:lnTo>
                    <a:pt x="64" y="21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3" y="26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6" y="33"/>
                  </a:lnTo>
                  <a:lnTo>
                    <a:pt x="37" y="41"/>
                  </a:lnTo>
                  <a:lnTo>
                    <a:pt x="47" y="50"/>
                  </a:lnTo>
                  <a:lnTo>
                    <a:pt x="54" y="56"/>
                  </a:lnTo>
                  <a:lnTo>
                    <a:pt x="59" y="61"/>
                  </a:lnTo>
                  <a:lnTo>
                    <a:pt x="62" y="65"/>
                  </a:lnTo>
                  <a:lnTo>
                    <a:pt x="65" y="68"/>
                  </a:lnTo>
                  <a:lnTo>
                    <a:pt x="67" y="71"/>
                  </a:lnTo>
                  <a:lnTo>
                    <a:pt x="67" y="75"/>
                  </a:lnTo>
                  <a:lnTo>
                    <a:pt x="67" y="80"/>
                  </a:lnTo>
                  <a:lnTo>
                    <a:pt x="68" y="81"/>
                  </a:lnTo>
                  <a:lnTo>
                    <a:pt x="67" y="86"/>
                  </a:lnTo>
                  <a:lnTo>
                    <a:pt x="67" y="90"/>
                  </a:lnTo>
                  <a:lnTo>
                    <a:pt x="67" y="91"/>
                  </a:lnTo>
                  <a:lnTo>
                    <a:pt x="67" y="93"/>
                  </a:lnTo>
                  <a:lnTo>
                    <a:pt x="65" y="96"/>
                  </a:lnTo>
                  <a:lnTo>
                    <a:pt x="64" y="98"/>
                  </a:lnTo>
                  <a:lnTo>
                    <a:pt x="62" y="100"/>
                  </a:lnTo>
                  <a:lnTo>
                    <a:pt x="61" y="101"/>
                  </a:lnTo>
                  <a:lnTo>
                    <a:pt x="59" y="103"/>
                  </a:lnTo>
                  <a:lnTo>
                    <a:pt x="58" y="105"/>
                  </a:lnTo>
                  <a:lnTo>
                    <a:pt x="54" y="106"/>
                  </a:lnTo>
                  <a:lnTo>
                    <a:pt x="53" y="106"/>
                  </a:lnTo>
                  <a:lnTo>
                    <a:pt x="50" y="108"/>
                  </a:lnTo>
                  <a:lnTo>
                    <a:pt x="48" y="110"/>
                  </a:lnTo>
                  <a:lnTo>
                    <a:pt x="43" y="110"/>
                  </a:lnTo>
                  <a:lnTo>
                    <a:pt x="40" y="110"/>
                  </a:lnTo>
                  <a:lnTo>
                    <a:pt x="37" y="110"/>
                  </a:lnTo>
                  <a:lnTo>
                    <a:pt x="32" y="110"/>
                  </a:lnTo>
                  <a:lnTo>
                    <a:pt x="3" y="110"/>
                  </a:lnTo>
                  <a:lnTo>
                    <a:pt x="3" y="88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5" y="85"/>
                  </a:lnTo>
                  <a:lnTo>
                    <a:pt x="45" y="81"/>
                  </a:lnTo>
                  <a:lnTo>
                    <a:pt x="43" y="80"/>
                  </a:lnTo>
                  <a:lnTo>
                    <a:pt x="40" y="76"/>
                  </a:lnTo>
                  <a:lnTo>
                    <a:pt x="31" y="68"/>
                  </a:lnTo>
                  <a:lnTo>
                    <a:pt x="23" y="61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1"/>
                  </a:lnTo>
                  <a:lnTo>
                    <a:pt x="9" y="50"/>
                  </a:lnTo>
                  <a:lnTo>
                    <a:pt x="7" y="46"/>
                  </a:lnTo>
                  <a:lnTo>
                    <a:pt x="6" y="43"/>
                  </a:lnTo>
                  <a:lnTo>
                    <a:pt x="3" y="41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7" y="8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399" name="Freeform 61"/>
            <p:cNvSpPr>
              <a:spLocks/>
            </p:cNvSpPr>
            <p:nvPr/>
          </p:nvSpPr>
          <p:spPr bwMode="auto">
            <a:xfrm>
              <a:off x="1518" y="1046"/>
              <a:ext cx="70" cy="110"/>
            </a:xfrm>
            <a:custGeom>
              <a:avLst/>
              <a:gdLst>
                <a:gd name="T0" fmla="*/ 70 w 70"/>
                <a:gd name="T1" fmla="*/ 0 h 110"/>
                <a:gd name="T2" fmla="*/ 0 w 70"/>
                <a:gd name="T3" fmla="*/ 0 h 110"/>
                <a:gd name="T4" fmla="*/ 0 w 70"/>
                <a:gd name="T5" fmla="*/ 21 h 110"/>
                <a:gd name="T6" fmla="*/ 23 w 70"/>
                <a:gd name="T7" fmla="*/ 21 h 110"/>
                <a:gd name="T8" fmla="*/ 23 w 70"/>
                <a:gd name="T9" fmla="*/ 110 h 110"/>
                <a:gd name="T10" fmla="*/ 47 w 70"/>
                <a:gd name="T11" fmla="*/ 110 h 110"/>
                <a:gd name="T12" fmla="*/ 47 w 70"/>
                <a:gd name="T13" fmla="*/ 21 h 110"/>
                <a:gd name="T14" fmla="*/ 70 w 70"/>
                <a:gd name="T15" fmla="*/ 21 h 110"/>
                <a:gd name="T16" fmla="*/ 70 w 70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10"/>
                <a:gd name="T29" fmla="*/ 70 w 70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10">
                  <a:moveTo>
                    <a:pt x="7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3" y="21"/>
                  </a:lnTo>
                  <a:lnTo>
                    <a:pt x="23" y="110"/>
                  </a:lnTo>
                  <a:lnTo>
                    <a:pt x="47" y="110"/>
                  </a:lnTo>
                  <a:lnTo>
                    <a:pt x="47" y="21"/>
                  </a:lnTo>
                  <a:lnTo>
                    <a:pt x="70" y="2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0" name="Freeform 62"/>
            <p:cNvSpPr>
              <a:spLocks/>
            </p:cNvSpPr>
            <p:nvPr/>
          </p:nvSpPr>
          <p:spPr bwMode="auto">
            <a:xfrm>
              <a:off x="1184" y="522"/>
              <a:ext cx="66" cy="109"/>
            </a:xfrm>
            <a:custGeom>
              <a:avLst/>
              <a:gdLst>
                <a:gd name="T0" fmla="*/ 61 w 66"/>
                <a:gd name="T1" fmla="*/ 0 h 109"/>
                <a:gd name="T2" fmla="*/ 61 w 66"/>
                <a:gd name="T3" fmla="*/ 20 h 109"/>
                <a:gd name="T4" fmla="*/ 31 w 66"/>
                <a:gd name="T5" fmla="*/ 20 h 109"/>
                <a:gd name="T6" fmla="*/ 27 w 66"/>
                <a:gd name="T7" fmla="*/ 22 h 109"/>
                <a:gd name="T8" fmla="*/ 24 w 66"/>
                <a:gd name="T9" fmla="*/ 24 h 109"/>
                <a:gd name="T10" fmla="*/ 22 w 66"/>
                <a:gd name="T11" fmla="*/ 25 h 109"/>
                <a:gd name="T12" fmla="*/ 24 w 66"/>
                <a:gd name="T13" fmla="*/ 30 h 109"/>
                <a:gd name="T14" fmla="*/ 45 w 66"/>
                <a:gd name="T15" fmla="*/ 49 h 109"/>
                <a:gd name="T16" fmla="*/ 56 w 66"/>
                <a:gd name="T17" fmla="*/ 59 h 109"/>
                <a:gd name="T18" fmla="*/ 63 w 66"/>
                <a:gd name="T19" fmla="*/ 72 h 109"/>
                <a:gd name="T20" fmla="*/ 66 w 66"/>
                <a:gd name="T21" fmla="*/ 80 h 109"/>
                <a:gd name="T22" fmla="*/ 64 w 66"/>
                <a:gd name="T23" fmla="*/ 89 h 109"/>
                <a:gd name="T24" fmla="*/ 61 w 66"/>
                <a:gd name="T25" fmla="*/ 97 h 109"/>
                <a:gd name="T26" fmla="*/ 55 w 66"/>
                <a:gd name="T27" fmla="*/ 102 h 109"/>
                <a:gd name="T28" fmla="*/ 50 w 66"/>
                <a:gd name="T29" fmla="*/ 105 h 109"/>
                <a:gd name="T30" fmla="*/ 44 w 66"/>
                <a:gd name="T31" fmla="*/ 109 h 109"/>
                <a:gd name="T32" fmla="*/ 33 w 66"/>
                <a:gd name="T33" fmla="*/ 109 h 109"/>
                <a:gd name="T34" fmla="*/ 0 w 66"/>
                <a:gd name="T35" fmla="*/ 109 h 109"/>
                <a:gd name="T36" fmla="*/ 0 w 66"/>
                <a:gd name="T37" fmla="*/ 87 h 109"/>
                <a:gd name="T38" fmla="*/ 35 w 66"/>
                <a:gd name="T39" fmla="*/ 87 h 109"/>
                <a:gd name="T40" fmla="*/ 41 w 66"/>
                <a:gd name="T41" fmla="*/ 85 h 109"/>
                <a:gd name="T42" fmla="*/ 42 w 66"/>
                <a:gd name="T43" fmla="*/ 84 h 109"/>
                <a:gd name="T44" fmla="*/ 42 w 66"/>
                <a:gd name="T45" fmla="*/ 80 h 109"/>
                <a:gd name="T46" fmla="*/ 42 w 66"/>
                <a:gd name="T47" fmla="*/ 79 h 109"/>
                <a:gd name="T48" fmla="*/ 35 w 66"/>
                <a:gd name="T49" fmla="*/ 72 h 109"/>
                <a:gd name="T50" fmla="*/ 30 w 66"/>
                <a:gd name="T51" fmla="*/ 67 h 109"/>
                <a:gd name="T52" fmla="*/ 17 w 66"/>
                <a:gd name="T53" fmla="*/ 55 h 109"/>
                <a:gd name="T54" fmla="*/ 5 w 66"/>
                <a:gd name="T55" fmla="*/ 42 h 109"/>
                <a:gd name="T56" fmla="*/ 0 w 66"/>
                <a:gd name="T57" fmla="*/ 34 h 109"/>
                <a:gd name="T58" fmla="*/ 0 w 66"/>
                <a:gd name="T59" fmla="*/ 24 h 109"/>
                <a:gd name="T60" fmla="*/ 2 w 66"/>
                <a:gd name="T61" fmla="*/ 15 h 109"/>
                <a:gd name="T62" fmla="*/ 6 w 66"/>
                <a:gd name="T63" fmla="*/ 5 h 109"/>
                <a:gd name="T64" fmla="*/ 17 w 66"/>
                <a:gd name="T65" fmla="*/ 2 h 109"/>
                <a:gd name="T66" fmla="*/ 27 w 66"/>
                <a:gd name="T67" fmla="*/ 0 h 109"/>
                <a:gd name="T68" fmla="*/ 61 w 66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09"/>
                <a:gd name="T107" fmla="*/ 66 w 66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09">
                  <a:moveTo>
                    <a:pt x="61" y="0"/>
                  </a:moveTo>
                  <a:lnTo>
                    <a:pt x="61" y="20"/>
                  </a:lnTo>
                  <a:lnTo>
                    <a:pt x="31" y="20"/>
                  </a:lnTo>
                  <a:lnTo>
                    <a:pt x="27" y="22"/>
                  </a:lnTo>
                  <a:lnTo>
                    <a:pt x="24" y="24"/>
                  </a:lnTo>
                  <a:lnTo>
                    <a:pt x="22" y="25"/>
                  </a:lnTo>
                  <a:lnTo>
                    <a:pt x="24" y="30"/>
                  </a:lnTo>
                  <a:lnTo>
                    <a:pt x="45" y="49"/>
                  </a:lnTo>
                  <a:lnTo>
                    <a:pt x="56" y="59"/>
                  </a:lnTo>
                  <a:lnTo>
                    <a:pt x="63" y="72"/>
                  </a:lnTo>
                  <a:lnTo>
                    <a:pt x="66" y="80"/>
                  </a:lnTo>
                  <a:lnTo>
                    <a:pt x="64" y="89"/>
                  </a:lnTo>
                  <a:lnTo>
                    <a:pt x="61" y="97"/>
                  </a:lnTo>
                  <a:lnTo>
                    <a:pt x="55" y="102"/>
                  </a:lnTo>
                  <a:lnTo>
                    <a:pt x="50" y="105"/>
                  </a:lnTo>
                  <a:lnTo>
                    <a:pt x="44" y="109"/>
                  </a:lnTo>
                  <a:lnTo>
                    <a:pt x="33" y="10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35" y="87"/>
                  </a:lnTo>
                  <a:lnTo>
                    <a:pt x="41" y="85"/>
                  </a:lnTo>
                  <a:lnTo>
                    <a:pt x="42" y="84"/>
                  </a:lnTo>
                  <a:lnTo>
                    <a:pt x="42" y="80"/>
                  </a:lnTo>
                  <a:lnTo>
                    <a:pt x="42" y="79"/>
                  </a:lnTo>
                  <a:lnTo>
                    <a:pt x="35" y="72"/>
                  </a:lnTo>
                  <a:lnTo>
                    <a:pt x="30" y="67"/>
                  </a:lnTo>
                  <a:lnTo>
                    <a:pt x="17" y="55"/>
                  </a:lnTo>
                  <a:lnTo>
                    <a:pt x="5" y="42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6" y="5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1" name="Freeform 63"/>
            <p:cNvSpPr>
              <a:spLocks/>
            </p:cNvSpPr>
            <p:nvPr/>
          </p:nvSpPr>
          <p:spPr bwMode="auto">
            <a:xfrm>
              <a:off x="1267" y="474"/>
              <a:ext cx="75" cy="113"/>
            </a:xfrm>
            <a:custGeom>
              <a:avLst/>
              <a:gdLst>
                <a:gd name="T0" fmla="*/ 75 w 75"/>
                <a:gd name="T1" fmla="*/ 33 h 113"/>
                <a:gd name="T2" fmla="*/ 74 w 75"/>
                <a:gd name="T3" fmla="*/ 23 h 113"/>
                <a:gd name="T4" fmla="*/ 67 w 75"/>
                <a:gd name="T5" fmla="*/ 13 h 113"/>
                <a:gd name="T6" fmla="*/ 60 w 75"/>
                <a:gd name="T7" fmla="*/ 5 h 113"/>
                <a:gd name="T8" fmla="*/ 50 w 75"/>
                <a:gd name="T9" fmla="*/ 2 h 113"/>
                <a:gd name="T10" fmla="*/ 39 w 75"/>
                <a:gd name="T11" fmla="*/ 0 h 113"/>
                <a:gd name="T12" fmla="*/ 28 w 75"/>
                <a:gd name="T13" fmla="*/ 0 h 113"/>
                <a:gd name="T14" fmla="*/ 17 w 75"/>
                <a:gd name="T15" fmla="*/ 5 h 113"/>
                <a:gd name="T16" fmla="*/ 9 w 75"/>
                <a:gd name="T17" fmla="*/ 12 h 113"/>
                <a:gd name="T18" fmla="*/ 5 w 75"/>
                <a:gd name="T19" fmla="*/ 17 h 113"/>
                <a:gd name="T20" fmla="*/ 2 w 75"/>
                <a:gd name="T21" fmla="*/ 23 h 113"/>
                <a:gd name="T22" fmla="*/ 0 w 75"/>
                <a:gd name="T23" fmla="*/ 38 h 113"/>
                <a:gd name="T24" fmla="*/ 0 w 75"/>
                <a:gd name="T25" fmla="*/ 113 h 113"/>
                <a:gd name="T26" fmla="*/ 24 w 75"/>
                <a:gd name="T27" fmla="*/ 113 h 113"/>
                <a:gd name="T28" fmla="*/ 24 w 75"/>
                <a:gd name="T29" fmla="*/ 43 h 113"/>
                <a:gd name="T30" fmla="*/ 25 w 75"/>
                <a:gd name="T31" fmla="*/ 33 h 113"/>
                <a:gd name="T32" fmla="*/ 28 w 75"/>
                <a:gd name="T33" fmla="*/ 28 h 113"/>
                <a:gd name="T34" fmla="*/ 33 w 75"/>
                <a:gd name="T35" fmla="*/ 23 h 113"/>
                <a:gd name="T36" fmla="*/ 42 w 75"/>
                <a:gd name="T37" fmla="*/ 22 h 113"/>
                <a:gd name="T38" fmla="*/ 47 w 75"/>
                <a:gd name="T39" fmla="*/ 23 h 113"/>
                <a:gd name="T40" fmla="*/ 50 w 75"/>
                <a:gd name="T41" fmla="*/ 27 h 113"/>
                <a:gd name="T42" fmla="*/ 52 w 75"/>
                <a:gd name="T43" fmla="*/ 33 h 113"/>
                <a:gd name="T44" fmla="*/ 53 w 75"/>
                <a:gd name="T45" fmla="*/ 52 h 113"/>
                <a:gd name="T46" fmla="*/ 30 w 75"/>
                <a:gd name="T47" fmla="*/ 52 h 113"/>
                <a:gd name="T48" fmla="*/ 30 w 75"/>
                <a:gd name="T49" fmla="*/ 73 h 113"/>
                <a:gd name="T50" fmla="*/ 52 w 75"/>
                <a:gd name="T51" fmla="*/ 73 h 113"/>
                <a:gd name="T52" fmla="*/ 52 w 75"/>
                <a:gd name="T53" fmla="*/ 113 h 113"/>
                <a:gd name="T54" fmla="*/ 75 w 75"/>
                <a:gd name="T55" fmla="*/ 113 h 113"/>
                <a:gd name="T56" fmla="*/ 75 w 75"/>
                <a:gd name="T57" fmla="*/ 33 h 1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113"/>
                <a:gd name="T89" fmla="*/ 75 w 75"/>
                <a:gd name="T90" fmla="*/ 113 h 1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113">
                  <a:moveTo>
                    <a:pt x="75" y="33"/>
                  </a:moveTo>
                  <a:lnTo>
                    <a:pt x="74" y="23"/>
                  </a:lnTo>
                  <a:lnTo>
                    <a:pt x="67" y="13"/>
                  </a:lnTo>
                  <a:lnTo>
                    <a:pt x="60" y="5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7" y="5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0" y="113"/>
                  </a:lnTo>
                  <a:lnTo>
                    <a:pt x="24" y="113"/>
                  </a:lnTo>
                  <a:lnTo>
                    <a:pt x="24" y="43"/>
                  </a:lnTo>
                  <a:lnTo>
                    <a:pt x="25" y="33"/>
                  </a:lnTo>
                  <a:lnTo>
                    <a:pt x="28" y="28"/>
                  </a:lnTo>
                  <a:lnTo>
                    <a:pt x="33" y="23"/>
                  </a:lnTo>
                  <a:lnTo>
                    <a:pt x="42" y="22"/>
                  </a:lnTo>
                  <a:lnTo>
                    <a:pt x="47" y="23"/>
                  </a:lnTo>
                  <a:lnTo>
                    <a:pt x="50" y="27"/>
                  </a:lnTo>
                  <a:lnTo>
                    <a:pt x="52" y="33"/>
                  </a:lnTo>
                  <a:lnTo>
                    <a:pt x="53" y="52"/>
                  </a:lnTo>
                  <a:lnTo>
                    <a:pt x="30" y="52"/>
                  </a:lnTo>
                  <a:lnTo>
                    <a:pt x="30" y="73"/>
                  </a:lnTo>
                  <a:lnTo>
                    <a:pt x="52" y="73"/>
                  </a:lnTo>
                  <a:lnTo>
                    <a:pt x="52" y="113"/>
                  </a:lnTo>
                  <a:lnTo>
                    <a:pt x="75" y="113"/>
                  </a:lnTo>
                  <a:lnTo>
                    <a:pt x="75" y="33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2" name="Freeform 64"/>
            <p:cNvSpPr>
              <a:spLocks/>
            </p:cNvSpPr>
            <p:nvPr/>
          </p:nvSpPr>
          <p:spPr bwMode="auto">
            <a:xfrm>
              <a:off x="1356" y="464"/>
              <a:ext cx="57" cy="110"/>
            </a:xfrm>
            <a:custGeom>
              <a:avLst/>
              <a:gdLst>
                <a:gd name="T0" fmla="*/ 57 w 57"/>
                <a:gd name="T1" fmla="*/ 0 h 110"/>
                <a:gd name="T2" fmla="*/ 57 w 57"/>
                <a:gd name="T3" fmla="*/ 22 h 110"/>
                <a:gd name="T4" fmla="*/ 41 w 57"/>
                <a:gd name="T5" fmla="*/ 22 h 110"/>
                <a:gd name="T6" fmla="*/ 35 w 57"/>
                <a:gd name="T7" fmla="*/ 22 h 110"/>
                <a:gd name="T8" fmla="*/ 27 w 57"/>
                <a:gd name="T9" fmla="*/ 25 h 110"/>
                <a:gd name="T10" fmla="*/ 25 w 57"/>
                <a:gd name="T11" fmla="*/ 30 h 110"/>
                <a:gd name="T12" fmla="*/ 24 w 57"/>
                <a:gd name="T13" fmla="*/ 33 h 110"/>
                <a:gd name="T14" fmla="*/ 24 w 57"/>
                <a:gd name="T15" fmla="*/ 48 h 110"/>
                <a:gd name="T16" fmla="*/ 57 w 57"/>
                <a:gd name="T17" fmla="*/ 48 h 110"/>
                <a:gd name="T18" fmla="*/ 57 w 57"/>
                <a:gd name="T19" fmla="*/ 72 h 110"/>
                <a:gd name="T20" fmla="*/ 24 w 57"/>
                <a:gd name="T21" fmla="*/ 72 h 110"/>
                <a:gd name="T22" fmla="*/ 24 w 57"/>
                <a:gd name="T23" fmla="*/ 110 h 110"/>
                <a:gd name="T24" fmla="*/ 0 w 57"/>
                <a:gd name="T25" fmla="*/ 110 h 110"/>
                <a:gd name="T26" fmla="*/ 0 w 57"/>
                <a:gd name="T27" fmla="*/ 37 h 110"/>
                <a:gd name="T28" fmla="*/ 0 w 57"/>
                <a:gd name="T29" fmla="*/ 27 h 110"/>
                <a:gd name="T30" fmla="*/ 4 w 57"/>
                <a:gd name="T31" fmla="*/ 18 h 110"/>
                <a:gd name="T32" fmla="*/ 8 w 57"/>
                <a:gd name="T33" fmla="*/ 10 h 110"/>
                <a:gd name="T34" fmla="*/ 16 w 57"/>
                <a:gd name="T35" fmla="*/ 5 h 110"/>
                <a:gd name="T36" fmla="*/ 27 w 57"/>
                <a:gd name="T37" fmla="*/ 0 h 110"/>
                <a:gd name="T38" fmla="*/ 36 w 57"/>
                <a:gd name="T39" fmla="*/ 0 h 110"/>
                <a:gd name="T40" fmla="*/ 57 w 57"/>
                <a:gd name="T41" fmla="*/ 0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110"/>
                <a:gd name="T65" fmla="*/ 57 w 57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110">
                  <a:moveTo>
                    <a:pt x="57" y="0"/>
                  </a:moveTo>
                  <a:lnTo>
                    <a:pt x="57" y="22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27" y="25"/>
                  </a:lnTo>
                  <a:lnTo>
                    <a:pt x="25" y="30"/>
                  </a:lnTo>
                  <a:lnTo>
                    <a:pt x="24" y="33"/>
                  </a:lnTo>
                  <a:lnTo>
                    <a:pt x="24" y="48"/>
                  </a:lnTo>
                  <a:lnTo>
                    <a:pt x="57" y="48"/>
                  </a:lnTo>
                  <a:lnTo>
                    <a:pt x="57" y="72"/>
                  </a:lnTo>
                  <a:lnTo>
                    <a:pt x="24" y="72"/>
                  </a:lnTo>
                  <a:lnTo>
                    <a:pt x="24" y="110"/>
                  </a:lnTo>
                  <a:lnTo>
                    <a:pt x="0" y="110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4" y="18"/>
                  </a:lnTo>
                  <a:lnTo>
                    <a:pt x="8" y="10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3" name="Freeform 65"/>
            <p:cNvSpPr>
              <a:spLocks/>
            </p:cNvSpPr>
            <p:nvPr/>
          </p:nvSpPr>
          <p:spPr bwMode="auto">
            <a:xfrm>
              <a:off x="1421" y="471"/>
              <a:ext cx="62" cy="110"/>
            </a:xfrm>
            <a:custGeom>
              <a:avLst/>
              <a:gdLst>
                <a:gd name="T0" fmla="*/ 62 w 62"/>
                <a:gd name="T1" fmla="*/ 0 h 110"/>
                <a:gd name="T2" fmla="*/ 62 w 62"/>
                <a:gd name="T3" fmla="*/ 21 h 110"/>
                <a:gd name="T4" fmla="*/ 47 w 62"/>
                <a:gd name="T5" fmla="*/ 21 h 110"/>
                <a:gd name="T6" fmla="*/ 40 w 62"/>
                <a:gd name="T7" fmla="*/ 23 h 110"/>
                <a:gd name="T8" fmla="*/ 34 w 62"/>
                <a:gd name="T9" fmla="*/ 26 h 110"/>
                <a:gd name="T10" fmla="*/ 26 w 62"/>
                <a:gd name="T11" fmla="*/ 35 h 110"/>
                <a:gd name="T12" fmla="*/ 23 w 62"/>
                <a:gd name="T13" fmla="*/ 45 h 110"/>
                <a:gd name="T14" fmla="*/ 62 w 62"/>
                <a:gd name="T15" fmla="*/ 45 h 110"/>
                <a:gd name="T16" fmla="*/ 62 w 62"/>
                <a:gd name="T17" fmla="*/ 65 h 110"/>
                <a:gd name="T18" fmla="*/ 23 w 62"/>
                <a:gd name="T19" fmla="*/ 65 h 110"/>
                <a:gd name="T20" fmla="*/ 26 w 62"/>
                <a:gd name="T21" fmla="*/ 73 h 110"/>
                <a:gd name="T22" fmla="*/ 29 w 62"/>
                <a:gd name="T23" fmla="*/ 78 h 110"/>
                <a:gd name="T24" fmla="*/ 37 w 62"/>
                <a:gd name="T25" fmla="*/ 86 h 110"/>
                <a:gd name="T26" fmla="*/ 50 w 62"/>
                <a:gd name="T27" fmla="*/ 88 h 110"/>
                <a:gd name="T28" fmla="*/ 62 w 62"/>
                <a:gd name="T29" fmla="*/ 88 h 110"/>
                <a:gd name="T30" fmla="*/ 62 w 62"/>
                <a:gd name="T31" fmla="*/ 110 h 110"/>
                <a:gd name="T32" fmla="*/ 51 w 62"/>
                <a:gd name="T33" fmla="*/ 110 h 110"/>
                <a:gd name="T34" fmla="*/ 39 w 62"/>
                <a:gd name="T35" fmla="*/ 108 h 110"/>
                <a:gd name="T36" fmla="*/ 26 w 62"/>
                <a:gd name="T37" fmla="*/ 105 h 110"/>
                <a:gd name="T38" fmla="*/ 15 w 62"/>
                <a:gd name="T39" fmla="*/ 98 h 110"/>
                <a:gd name="T40" fmla="*/ 7 w 62"/>
                <a:gd name="T41" fmla="*/ 86 h 110"/>
                <a:gd name="T42" fmla="*/ 1 w 62"/>
                <a:gd name="T43" fmla="*/ 73 h 110"/>
                <a:gd name="T44" fmla="*/ 0 w 62"/>
                <a:gd name="T45" fmla="*/ 58 h 110"/>
                <a:gd name="T46" fmla="*/ 0 w 62"/>
                <a:gd name="T47" fmla="*/ 43 h 110"/>
                <a:gd name="T48" fmla="*/ 3 w 62"/>
                <a:gd name="T49" fmla="*/ 33 h 110"/>
                <a:gd name="T50" fmla="*/ 6 w 62"/>
                <a:gd name="T51" fmla="*/ 25 h 110"/>
                <a:gd name="T52" fmla="*/ 12 w 62"/>
                <a:gd name="T53" fmla="*/ 16 h 110"/>
                <a:gd name="T54" fmla="*/ 18 w 62"/>
                <a:gd name="T55" fmla="*/ 10 h 110"/>
                <a:gd name="T56" fmla="*/ 29 w 62"/>
                <a:gd name="T57" fmla="*/ 5 h 110"/>
                <a:gd name="T58" fmla="*/ 40 w 62"/>
                <a:gd name="T59" fmla="*/ 1 h 110"/>
                <a:gd name="T60" fmla="*/ 51 w 62"/>
                <a:gd name="T61" fmla="*/ 0 h 110"/>
                <a:gd name="T62" fmla="*/ 62 w 62"/>
                <a:gd name="T63" fmla="*/ 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110"/>
                <a:gd name="T98" fmla="*/ 62 w 62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110">
                  <a:moveTo>
                    <a:pt x="62" y="0"/>
                  </a:moveTo>
                  <a:lnTo>
                    <a:pt x="62" y="21"/>
                  </a:lnTo>
                  <a:lnTo>
                    <a:pt x="47" y="21"/>
                  </a:lnTo>
                  <a:lnTo>
                    <a:pt x="40" y="23"/>
                  </a:lnTo>
                  <a:lnTo>
                    <a:pt x="34" y="26"/>
                  </a:lnTo>
                  <a:lnTo>
                    <a:pt x="26" y="35"/>
                  </a:lnTo>
                  <a:lnTo>
                    <a:pt x="23" y="45"/>
                  </a:lnTo>
                  <a:lnTo>
                    <a:pt x="62" y="45"/>
                  </a:lnTo>
                  <a:lnTo>
                    <a:pt x="62" y="65"/>
                  </a:lnTo>
                  <a:lnTo>
                    <a:pt x="23" y="65"/>
                  </a:lnTo>
                  <a:lnTo>
                    <a:pt x="26" y="73"/>
                  </a:lnTo>
                  <a:lnTo>
                    <a:pt x="29" y="78"/>
                  </a:lnTo>
                  <a:lnTo>
                    <a:pt x="37" y="86"/>
                  </a:lnTo>
                  <a:lnTo>
                    <a:pt x="50" y="88"/>
                  </a:lnTo>
                  <a:lnTo>
                    <a:pt x="62" y="88"/>
                  </a:lnTo>
                  <a:lnTo>
                    <a:pt x="62" y="110"/>
                  </a:lnTo>
                  <a:lnTo>
                    <a:pt x="51" y="110"/>
                  </a:lnTo>
                  <a:lnTo>
                    <a:pt x="39" y="108"/>
                  </a:lnTo>
                  <a:lnTo>
                    <a:pt x="26" y="105"/>
                  </a:lnTo>
                  <a:lnTo>
                    <a:pt x="15" y="98"/>
                  </a:lnTo>
                  <a:lnTo>
                    <a:pt x="7" y="86"/>
                  </a:lnTo>
                  <a:lnTo>
                    <a:pt x="1" y="73"/>
                  </a:lnTo>
                  <a:lnTo>
                    <a:pt x="0" y="58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6" y="25"/>
                  </a:lnTo>
                  <a:lnTo>
                    <a:pt x="12" y="16"/>
                  </a:lnTo>
                  <a:lnTo>
                    <a:pt x="18" y="10"/>
                  </a:lnTo>
                  <a:lnTo>
                    <a:pt x="29" y="5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4" name="Freeform 66"/>
            <p:cNvSpPr>
              <a:spLocks/>
            </p:cNvSpPr>
            <p:nvPr/>
          </p:nvSpPr>
          <p:spPr bwMode="auto">
            <a:xfrm>
              <a:off x="1496" y="487"/>
              <a:ext cx="69" cy="110"/>
            </a:xfrm>
            <a:custGeom>
              <a:avLst/>
              <a:gdLst>
                <a:gd name="T0" fmla="*/ 69 w 69"/>
                <a:gd name="T1" fmla="*/ 0 h 110"/>
                <a:gd name="T2" fmla="*/ 0 w 69"/>
                <a:gd name="T3" fmla="*/ 0 h 110"/>
                <a:gd name="T4" fmla="*/ 0 w 69"/>
                <a:gd name="T5" fmla="*/ 22 h 110"/>
                <a:gd name="T6" fmla="*/ 23 w 69"/>
                <a:gd name="T7" fmla="*/ 22 h 110"/>
                <a:gd name="T8" fmla="*/ 23 w 69"/>
                <a:gd name="T9" fmla="*/ 110 h 110"/>
                <a:gd name="T10" fmla="*/ 47 w 69"/>
                <a:gd name="T11" fmla="*/ 110 h 110"/>
                <a:gd name="T12" fmla="*/ 47 w 69"/>
                <a:gd name="T13" fmla="*/ 22 h 110"/>
                <a:gd name="T14" fmla="*/ 69 w 69"/>
                <a:gd name="T15" fmla="*/ 22 h 110"/>
                <a:gd name="T16" fmla="*/ 69 w 69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10"/>
                <a:gd name="T29" fmla="*/ 69 w 69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10">
                  <a:moveTo>
                    <a:pt x="6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3" y="22"/>
                  </a:lnTo>
                  <a:lnTo>
                    <a:pt x="23" y="110"/>
                  </a:lnTo>
                  <a:lnTo>
                    <a:pt x="47" y="110"/>
                  </a:lnTo>
                  <a:lnTo>
                    <a:pt x="47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5" name="Freeform 67"/>
            <p:cNvSpPr>
              <a:spLocks/>
            </p:cNvSpPr>
            <p:nvPr/>
          </p:nvSpPr>
          <p:spPr bwMode="auto">
            <a:xfrm>
              <a:off x="1563" y="537"/>
              <a:ext cx="69" cy="110"/>
            </a:xfrm>
            <a:custGeom>
              <a:avLst/>
              <a:gdLst>
                <a:gd name="T0" fmla="*/ 22 w 69"/>
                <a:gd name="T1" fmla="*/ 0 h 110"/>
                <a:gd name="T2" fmla="*/ 22 w 69"/>
                <a:gd name="T3" fmla="*/ 32 h 110"/>
                <a:gd name="T4" fmla="*/ 24 w 69"/>
                <a:gd name="T5" fmla="*/ 42 h 110"/>
                <a:gd name="T6" fmla="*/ 27 w 69"/>
                <a:gd name="T7" fmla="*/ 47 h 110"/>
                <a:gd name="T8" fmla="*/ 32 w 69"/>
                <a:gd name="T9" fmla="*/ 50 h 110"/>
                <a:gd name="T10" fmla="*/ 38 w 69"/>
                <a:gd name="T11" fmla="*/ 49 h 110"/>
                <a:gd name="T12" fmla="*/ 42 w 69"/>
                <a:gd name="T13" fmla="*/ 45 h 110"/>
                <a:gd name="T14" fmla="*/ 46 w 69"/>
                <a:gd name="T15" fmla="*/ 40 h 110"/>
                <a:gd name="T16" fmla="*/ 46 w 69"/>
                <a:gd name="T17" fmla="*/ 32 h 110"/>
                <a:gd name="T18" fmla="*/ 46 w 69"/>
                <a:gd name="T19" fmla="*/ 0 h 110"/>
                <a:gd name="T20" fmla="*/ 69 w 69"/>
                <a:gd name="T21" fmla="*/ 0 h 110"/>
                <a:gd name="T22" fmla="*/ 69 w 69"/>
                <a:gd name="T23" fmla="*/ 39 h 110"/>
                <a:gd name="T24" fmla="*/ 68 w 69"/>
                <a:gd name="T25" fmla="*/ 52 h 110"/>
                <a:gd name="T26" fmla="*/ 63 w 69"/>
                <a:gd name="T27" fmla="*/ 59 h 110"/>
                <a:gd name="T28" fmla="*/ 60 w 69"/>
                <a:gd name="T29" fmla="*/ 64 h 110"/>
                <a:gd name="T30" fmla="*/ 46 w 69"/>
                <a:gd name="T31" fmla="*/ 72 h 110"/>
                <a:gd name="T32" fmla="*/ 46 w 69"/>
                <a:gd name="T33" fmla="*/ 110 h 110"/>
                <a:gd name="T34" fmla="*/ 22 w 69"/>
                <a:gd name="T35" fmla="*/ 110 h 110"/>
                <a:gd name="T36" fmla="*/ 22 w 69"/>
                <a:gd name="T37" fmla="*/ 72 h 110"/>
                <a:gd name="T38" fmla="*/ 13 w 69"/>
                <a:gd name="T39" fmla="*/ 69 h 110"/>
                <a:gd name="T40" fmla="*/ 6 w 69"/>
                <a:gd name="T41" fmla="*/ 60 h 110"/>
                <a:gd name="T42" fmla="*/ 0 w 69"/>
                <a:gd name="T43" fmla="*/ 50 h 110"/>
                <a:gd name="T44" fmla="*/ 0 w 69"/>
                <a:gd name="T45" fmla="*/ 40 h 110"/>
                <a:gd name="T46" fmla="*/ 0 w 69"/>
                <a:gd name="T47" fmla="*/ 0 h 110"/>
                <a:gd name="T48" fmla="*/ 22 w 69"/>
                <a:gd name="T49" fmla="*/ 0 h 1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110"/>
                <a:gd name="T77" fmla="*/ 69 w 69"/>
                <a:gd name="T78" fmla="*/ 110 h 1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110">
                  <a:moveTo>
                    <a:pt x="22" y="0"/>
                  </a:moveTo>
                  <a:lnTo>
                    <a:pt x="22" y="32"/>
                  </a:lnTo>
                  <a:lnTo>
                    <a:pt x="24" y="42"/>
                  </a:lnTo>
                  <a:lnTo>
                    <a:pt x="27" y="47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42" y="45"/>
                  </a:lnTo>
                  <a:lnTo>
                    <a:pt x="46" y="40"/>
                  </a:lnTo>
                  <a:lnTo>
                    <a:pt x="46" y="32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69" y="39"/>
                  </a:lnTo>
                  <a:lnTo>
                    <a:pt x="68" y="52"/>
                  </a:lnTo>
                  <a:lnTo>
                    <a:pt x="63" y="59"/>
                  </a:lnTo>
                  <a:lnTo>
                    <a:pt x="60" y="64"/>
                  </a:lnTo>
                  <a:lnTo>
                    <a:pt x="46" y="72"/>
                  </a:lnTo>
                  <a:lnTo>
                    <a:pt x="46" y="110"/>
                  </a:lnTo>
                  <a:lnTo>
                    <a:pt x="22" y="110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6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6" name="Freeform 68"/>
            <p:cNvSpPr>
              <a:spLocks/>
            </p:cNvSpPr>
            <p:nvPr/>
          </p:nvSpPr>
          <p:spPr bwMode="auto">
            <a:xfrm>
              <a:off x="1245" y="1041"/>
              <a:ext cx="57" cy="110"/>
            </a:xfrm>
            <a:custGeom>
              <a:avLst/>
              <a:gdLst>
                <a:gd name="T0" fmla="*/ 57 w 57"/>
                <a:gd name="T1" fmla="*/ 0 h 110"/>
                <a:gd name="T2" fmla="*/ 57 w 57"/>
                <a:gd name="T3" fmla="*/ 23 h 110"/>
                <a:gd name="T4" fmla="*/ 33 w 57"/>
                <a:gd name="T5" fmla="*/ 23 h 110"/>
                <a:gd name="T6" fmla="*/ 28 w 57"/>
                <a:gd name="T7" fmla="*/ 25 h 110"/>
                <a:gd name="T8" fmla="*/ 27 w 57"/>
                <a:gd name="T9" fmla="*/ 26 h 110"/>
                <a:gd name="T10" fmla="*/ 25 w 57"/>
                <a:gd name="T11" fmla="*/ 33 h 110"/>
                <a:gd name="T12" fmla="*/ 24 w 57"/>
                <a:gd name="T13" fmla="*/ 48 h 110"/>
                <a:gd name="T14" fmla="*/ 57 w 57"/>
                <a:gd name="T15" fmla="*/ 48 h 110"/>
                <a:gd name="T16" fmla="*/ 57 w 57"/>
                <a:gd name="T17" fmla="*/ 71 h 110"/>
                <a:gd name="T18" fmla="*/ 24 w 57"/>
                <a:gd name="T19" fmla="*/ 71 h 110"/>
                <a:gd name="T20" fmla="*/ 24 w 57"/>
                <a:gd name="T21" fmla="*/ 110 h 110"/>
                <a:gd name="T22" fmla="*/ 0 w 57"/>
                <a:gd name="T23" fmla="*/ 110 h 110"/>
                <a:gd name="T24" fmla="*/ 0 w 57"/>
                <a:gd name="T25" fmla="*/ 36 h 110"/>
                <a:gd name="T26" fmla="*/ 2 w 57"/>
                <a:gd name="T27" fmla="*/ 28 h 110"/>
                <a:gd name="T28" fmla="*/ 3 w 57"/>
                <a:gd name="T29" fmla="*/ 20 h 110"/>
                <a:gd name="T30" fmla="*/ 8 w 57"/>
                <a:gd name="T31" fmla="*/ 11 h 110"/>
                <a:gd name="T32" fmla="*/ 14 w 57"/>
                <a:gd name="T33" fmla="*/ 5 h 110"/>
                <a:gd name="T34" fmla="*/ 25 w 57"/>
                <a:gd name="T35" fmla="*/ 1 h 110"/>
                <a:gd name="T36" fmla="*/ 36 w 57"/>
                <a:gd name="T37" fmla="*/ 0 h 110"/>
                <a:gd name="T38" fmla="*/ 57 w 57"/>
                <a:gd name="T39" fmla="*/ 0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110"/>
                <a:gd name="T62" fmla="*/ 57 w 57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110">
                  <a:moveTo>
                    <a:pt x="57" y="0"/>
                  </a:moveTo>
                  <a:lnTo>
                    <a:pt x="57" y="23"/>
                  </a:lnTo>
                  <a:lnTo>
                    <a:pt x="33" y="23"/>
                  </a:lnTo>
                  <a:lnTo>
                    <a:pt x="28" y="25"/>
                  </a:lnTo>
                  <a:lnTo>
                    <a:pt x="27" y="26"/>
                  </a:lnTo>
                  <a:lnTo>
                    <a:pt x="25" y="33"/>
                  </a:lnTo>
                  <a:lnTo>
                    <a:pt x="24" y="48"/>
                  </a:lnTo>
                  <a:lnTo>
                    <a:pt x="57" y="48"/>
                  </a:lnTo>
                  <a:lnTo>
                    <a:pt x="57" y="71"/>
                  </a:lnTo>
                  <a:lnTo>
                    <a:pt x="24" y="71"/>
                  </a:lnTo>
                  <a:lnTo>
                    <a:pt x="24" y="110"/>
                  </a:lnTo>
                  <a:lnTo>
                    <a:pt x="0" y="110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3" y="20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25" y="1"/>
                  </a:lnTo>
                  <a:lnTo>
                    <a:pt x="3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7" name="Rectangle 69"/>
            <p:cNvSpPr>
              <a:spLocks noChangeArrowheads="1"/>
            </p:cNvSpPr>
            <p:nvPr/>
          </p:nvSpPr>
          <p:spPr bwMode="auto">
            <a:xfrm>
              <a:off x="1317" y="1057"/>
              <a:ext cx="24" cy="112"/>
            </a:xfrm>
            <a:prstGeom prst="rect">
              <a:avLst/>
            </a:pr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8" name="Freeform 70"/>
            <p:cNvSpPr>
              <a:spLocks/>
            </p:cNvSpPr>
            <p:nvPr/>
          </p:nvSpPr>
          <p:spPr bwMode="auto">
            <a:xfrm>
              <a:off x="1355" y="1067"/>
              <a:ext cx="72" cy="112"/>
            </a:xfrm>
            <a:custGeom>
              <a:avLst/>
              <a:gdLst>
                <a:gd name="T0" fmla="*/ 56 w 72"/>
                <a:gd name="T1" fmla="*/ 57 h 112"/>
                <a:gd name="T2" fmla="*/ 64 w 72"/>
                <a:gd name="T3" fmla="*/ 49 h 112"/>
                <a:gd name="T4" fmla="*/ 69 w 72"/>
                <a:gd name="T5" fmla="*/ 40 h 112"/>
                <a:gd name="T6" fmla="*/ 72 w 72"/>
                <a:gd name="T7" fmla="*/ 32 h 112"/>
                <a:gd name="T8" fmla="*/ 70 w 72"/>
                <a:gd name="T9" fmla="*/ 24 h 112"/>
                <a:gd name="T10" fmla="*/ 67 w 72"/>
                <a:gd name="T11" fmla="*/ 17 h 112"/>
                <a:gd name="T12" fmla="*/ 62 w 72"/>
                <a:gd name="T13" fmla="*/ 10 h 112"/>
                <a:gd name="T14" fmla="*/ 55 w 72"/>
                <a:gd name="T15" fmla="*/ 4 h 112"/>
                <a:gd name="T16" fmla="*/ 42 w 72"/>
                <a:gd name="T17" fmla="*/ 0 h 112"/>
                <a:gd name="T18" fmla="*/ 33 w 72"/>
                <a:gd name="T19" fmla="*/ 0 h 112"/>
                <a:gd name="T20" fmla="*/ 20 w 72"/>
                <a:gd name="T21" fmla="*/ 2 h 112"/>
                <a:gd name="T22" fmla="*/ 15 w 72"/>
                <a:gd name="T23" fmla="*/ 5 h 112"/>
                <a:gd name="T24" fmla="*/ 9 w 72"/>
                <a:gd name="T25" fmla="*/ 10 h 112"/>
                <a:gd name="T26" fmla="*/ 5 w 72"/>
                <a:gd name="T27" fmla="*/ 20 h 112"/>
                <a:gd name="T28" fmla="*/ 1 w 72"/>
                <a:gd name="T29" fmla="*/ 30 h 112"/>
                <a:gd name="T30" fmla="*/ 0 w 72"/>
                <a:gd name="T31" fmla="*/ 44 h 112"/>
                <a:gd name="T32" fmla="*/ 0 w 72"/>
                <a:gd name="T33" fmla="*/ 112 h 112"/>
                <a:gd name="T34" fmla="*/ 23 w 72"/>
                <a:gd name="T35" fmla="*/ 112 h 112"/>
                <a:gd name="T36" fmla="*/ 23 w 72"/>
                <a:gd name="T37" fmla="*/ 44 h 112"/>
                <a:gd name="T38" fmla="*/ 23 w 72"/>
                <a:gd name="T39" fmla="*/ 37 h 112"/>
                <a:gd name="T40" fmla="*/ 25 w 72"/>
                <a:gd name="T41" fmla="*/ 30 h 112"/>
                <a:gd name="T42" fmla="*/ 28 w 72"/>
                <a:gd name="T43" fmla="*/ 27 h 112"/>
                <a:gd name="T44" fmla="*/ 33 w 72"/>
                <a:gd name="T45" fmla="*/ 24 h 112"/>
                <a:gd name="T46" fmla="*/ 39 w 72"/>
                <a:gd name="T47" fmla="*/ 24 h 112"/>
                <a:gd name="T48" fmla="*/ 42 w 72"/>
                <a:gd name="T49" fmla="*/ 25 h 112"/>
                <a:gd name="T50" fmla="*/ 47 w 72"/>
                <a:gd name="T51" fmla="*/ 29 h 112"/>
                <a:gd name="T52" fmla="*/ 47 w 72"/>
                <a:gd name="T53" fmla="*/ 34 h 112"/>
                <a:gd name="T54" fmla="*/ 47 w 72"/>
                <a:gd name="T55" fmla="*/ 40 h 112"/>
                <a:gd name="T56" fmla="*/ 42 w 72"/>
                <a:gd name="T57" fmla="*/ 44 h 112"/>
                <a:gd name="T58" fmla="*/ 39 w 72"/>
                <a:gd name="T59" fmla="*/ 49 h 112"/>
                <a:gd name="T60" fmla="*/ 31 w 72"/>
                <a:gd name="T61" fmla="*/ 49 h 112"/>
                <a:gd name="T62" fmla="*/ 28 w 72"/>
                <a:gd name="T63" fmla="*/ 49 h 112"/>
                <a:gd name="T64" fmla="*/ 28 w 72"/>
                <a:gd name="T65" fmla="*/ 69 h 112"/>
                <a:gd name="T66" fmla="*/ 45 w 72"/>
                <a:gd name="T67" fmla="*/ 70 h 112"/>
                <a:gd name="T68" fmla="*/ 47 w 72"/>
                <a:gd name="T69" fmla="*/ 74 h 112"/>
                <a:gd name="T70" fmla="*/ 48 w 72"/>
                <a:gd name="T71" fmla="*/ 75 h 112"/>
                <a:gd name="T72" fmla="*/ 50 w 72"/>
                <a:gd name="T73" fmla="*/ 84 h 112"/>
                <a:gd name="T74" fmla="*/ 50 w 72"/>
                <a:gd name="T75" fmla="*/ 112 h 112"/>
                <a:gd name="T76" fmla="*/ 72 w 72"/>
                <a:gd name="T77" fmla="*/ 112 h 112"/>
                <a:gd name="T78" fmla="*/ 72 w 72"/>
                <a:gd name="T79" fmla="*/ 72 h 112"/>
                <a:gd name="T80" fmla="*/ 70 w 72"/>
                <a:gd name="T81" fmla="*/ 65 h 112"/>
                <a:gd name="T82" fmla="*/ 66 w 72"/>
                <a:gd name="T83" fmla="*/ 62 h 112"/>
                <a:gd name="T84" fmla="*/ 56 w 72"/>
                <a:gd name="T85" fmla="*/ 57 h 1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"/>
                <a:gd name="T130" fmla="*/ 0 h 112"/>
                <a:gd name="T131" fmla="*/ 72 w 72"/>
                <a:gd name="T132" fmla="*/ 112 h 1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" h="112">
                  <a:moveTo>
                    <a:pt x="56" y="57"/>
                  </a:moveTo>
                  <a:lnTo>
                    <a:pt x="64" y="49"/>
                  </a:lnTo>
                  <a:lnTo>
                    <a:pt x="69" y="40"/>
                  </a:lnTo>
                  <a:lnTo>
                    <a:pt x="72" y="32"/>
                  </a:lnTo>
                  <a:lnTo>
                    <a:pt x="70" y="24"/>
                  </a:lnTo>
                  <a:lnTo>
                    <a:pt x="67" y="17"/>
                  </a:lnTo>
                  <a:lnTo>
                    <a:pt x="62" y="10"/>
                  </a:lnTo>
                  <a:lnTo>
                    <a:pt x="55" y="4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10"/>
                  </a:lnTo>
                  <a:lnTo>
                    <a:pt x="5" y="20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0" y="112"/>
                  </a:lnTo>
                  <a:lnTo>
                    <a:pt x="23" y="112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3" y="24"/>
                  </a:lnTo>
                  <a:lnTo>
                    <a:pt x="39" y="24"/>
                  </a:lnTo>
                  <a:lnTo>
                    <a:pt x="42" y="25"/>
                  </a:lnTo>
                  <a:lnTo>
                    <a:pt x="47" y="29"/>
                  </a:lnTo>
                  <a:lnTo>
                    <a:pt x="47" y="34"/>
                  </a:lnTo>
                  <a:lnTo>
                    <a:pt x="47" y="40"/>
                  </a:lnTo>
                  <a:lnTo>
                    <a:pt x="42" y="44"/>
                  </a:lnTo>
                  <a:lnTo>
                    <a:pt x="39" y="49"/>
                  </a:lnTo>
                  <a:lnTo>
                    <a:pt x="31" y="49"/>
                  </a:lnTo>
                  <a:lnTo>
                    <a:pt x="28" y="49"/>
                  </a:lnTo>
                  <a:lnTo>
                    <a:pt x="28" y="69"/>
                  </a:lnTo>
                  <a:lnTo>
                    <a:pt x="45" y="70"/>
                  </a:lnTo>
                  <a:lnTo>
                    <a:pt x="47" y="74"/>
                  </a:lnTo>
                  <a:lnTo>
                    <a:pt x="48" y="75"/>
                  </a:lnTo>
                  <a:lnTo>
                    <a:pt x="50" y="84"/>
                  </a:lnTo>
                  <a:lnTo>
                    <a:pt x="50" y="112"/>
                  </a:lnTo>
                  <a:lnTo>
                    <a:pt x="72" y="112"/>
                  </a:lnTo>
                  <a:lnTo>
                    <a:pt x="72" y="72"/>
                  </a:lnTo>
                  <a:lnTo>
                    <a:pt x="70" y="65"/>
                  </a:lnTo>
                  <a:lnTo>
                    <a:pt x="66" y="62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09" name="Freeform 71"/>
            <p:cNvSpPr>
              <a:spLocks/>
            </p:cNvSpPr>
            <p:nvPr/>
          </p:nvSpPr>
          <p:spPr bwMode="auto">
            <a:xfrm>
              <a:off x="1438" y="1062"/>
              <a:ext cx="67" cy="112"/>
            </a:xfrm>
            <a:custGeom>
              <a:avLst/>
              <a:gdLst>
                <a:gd name="T0" fmla="*/ 64 w 67"/>
                <a:gd name="T1" fmla="*/ 0 h 112"/>
                <a:gd name="T2" fmla="*/ 64 w 67"/>
                <a:gd name="T3" fmla="*/ 20 h 112"/>
                <a:gd name="T4" fmla="*/ 33 w 67"/>
                <a:gd name="T5" fmla="*/ 20 h 112"/>
                <a:gd name="T6" fmla="*/ 28 w 67"/>
                <a:gd name="T7" fmla="*/ 24 h 112"/>
                <a:gd name="T8" fmla="*/ 23 w 67"/>
                <a:gd name="T9" fmla="*/ 24 h 112"/>
                <a:gd name="T10" fmla="*/ 23 w 67"/>
                <a:gd name="T11" fmla="*/ 29 h 112"/>
                <a:gd name="T12" fmla="*/ 23 w 67"/>
                <a:gd name="T13" fmla="*/ 32 h 112"/>
                <a:gd name="T14" fmla="*/ 45 w 67"/>
                <a:gd name="T15" fmla="*/ 49 h 112"/>
                <a:gd name="T16" fmla="*/ 56 w 67"/>
                <a:gd name="T17" fmla="*/ 59 h 112"/>
                <a:gd name="T18" fmla="*/ 66 w 67"/>
                <a:gd name="T19" fmla="*/ 70 h 112"/>
                <a:gd name="T20" fmla="*/ 67 w 67"/>
                <a:gd name="T21" fmla="*/ 77 h 112"/>
                <a:gd name="T22" fmla="*/ 67 w 67"/>
                <a:gd name="T23" fmla="*/ 84 h 112"/>
                <a:gd name="T24" fmla="*/ 67 w 67"/>
                <a:gd name="T25" fmla="*/ 92 h 112"/>
                <a:gd name="T26" fmla="*/ 66 w 67"/>
                <a:gd name="T27" fmla="*/ 99 h 112"/>
                <a:gd name="T28" fmla="*/ 58 w 67"/>
                <a:gd name="T29" fmla="*/ 105 h 112"/>
                <a:gd name="T30" fmla="*/ 50 w 67"/>
                <a:gd name="T31" fmla="*/ 109 h 112"/>
                <a:gd name="T32" fmla="*/ 42 w 67"/>
                <a:gd name="T33" fmla="*/ 110 h 112"/>
                <a:gd name="T34" fmla="*/ 33 w 67"/>
                <a:gd name="T35" fmla="*/ 112 h 112"/>
                <a:gd name="T36" fmla="*/ 0 w 67"/>
                <a:gd name="T37" fmla="*/ 112 h 112"/>
                <a:gd name="T38" fmla="*/ 0 w 67"/>
                <a:gd name="T39" fmla="*/ 89 h 112"/>
                <a:gd name="T40" fmla="*/ 36 w 67"/>
                <a:gd name="T41" fmla="*/ 89 h 112"/>
                <a:gd name="T42" fmla="*/ 42 w 67"/>
                <a:gd name="T43" fmla="*/ 89 h 112"/>
                <a:gd name="T44" fmla="*/ 45 w 67"/>
                <a:gd name="T45" fmla="*/ 84 h 112"/>
                <a:gd name="T46" fmla="*/ 44 w 67"/>
                <a:gd name="T47" fmla="*/ 80 h 112"/>
                <a:gd name="T48" fmla="*/ 41 w 67"/>
                <a:gd name="T49" fmla="*/ 75 h 112"/>
                <a:gd name="T50" fmla="*/ 31 w 67"/>
                <a:gd name="T51" fmla="*/ 69 h 112"/>
                <a:gd name="T52" fmla="*/ 17 w 67"/>
                <a:gd name="T53" fmla="*/ 55 h 112"/>
                <a:gd name="T54" fmla="*/ 9 w 67"/>
                <a:gd name="T55" fmla="*/ 49 h 112"/>
                <a:gd name="T56" fmla="*/ 3 w 67"/>
                <a:gd name="T57" fmla="*/ 40 h 112"/>
                <a:gd name="T58" fmla="*/ 0 w 67"/>
                <a:gd name="T59" fmla="*/ 29 h 112"/>
                <a:gd name="T60" fmla="*/ 0 w 67"/>
                <a:gd name="T61" fmla="*/ 22 h 112"/>
                <a:gd name="T62" fmla="*/ 1 w 67"/>
                <a:gd name="T63" fmla="*/ 15 h 112"/>
                <a:gd name="T64" fmla="*/ 6 w 67"/>
                <a:gd name="T65" fmla="*/ 9 h 112"/>
                <a:gd name="T66" fmla="*/ 12 w 67"/>
                <a:gd name="T67" fmla="*/ 4 h 112"/>
                <a:gd name="T68" fmla="*/ 20 w 67"/>
                <a:gd name="T69" fmla="*/ 2 h 112"/>
                <a:gd name="T70" fmla="*/ 30 w 67"/>
                <a:gd name="T71" fmla="*/ 0 h 112"/>
                <a:gd name="T72" fmla="*/ 64 w 67"/>
                <a:gd name="T73" fmla="*/ 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112"/>
                <a:gd name="T113" fmla="*/ 67 w 67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112">
                  <a:moveTo>
                    <a:pt x="64" y="0"/>
                  </a:moveTo>
                  <a:lnTo>
                    <a:pt x="64" y="20"/>
                  </a:lnTo>
                  <a:lnTo>
                    <a:pt x="33" y="20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45" y="49"/>
                  </a:lnTo>
                  <a:lnTo>
                    <a:pt x="56" y="59"/>
                  </a:lnTo>
                  <a:lnTo>
                    <a:pt x="66" y="70"/>
                  </a:lnTo>
                  <a:lnTo>
                    <a:pt x="67" y="77"/>
                  </a:lnTo>
                  <a:lnTo>
                    <a:pt x="67" y="84"/>
                  </a:lnTo>
                  <a:lnTo>
                    <a:pt x="67" y="92"/>
                  </a:lnTo>
                  <a:lnTo>
                    <a:pt x="66" y="99"/>
                  </a:lnTo>
                  <a:lnTo>
                    <a:pt x="58" y="105"/>
                  </a:lnTo>
                  <a:lnTo>
                    <a:pt x="50" y="109"/>
                  </a:lnTo>
                  <a:lnTo>
                    <a:pt x="42" y="110"/>
                  </a:lnTo>
                  <a:lnTo>
                    <a:pt x="33" y="112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45" y="84"/>
                  </a:lnTo>
                  <a:lnTo>
                    <a:pt x="44" y="80"/>
                  </a:lnTo>
                  <a:lnTo>
                    <a:pt x="41" y="75"/>
                  </a:lnTo>
                  <a:lnTo>
                    <a:pt x="31" y="69"/>
                  </a:lnTo>
                  <a:lnTo>
                    <a:pt x="17" y="55"/>
                  </a:lnTo>
                  <a:lnTo>
                    <a:pt x="9" y="49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6" y="9"/>
                  </a:lnTo>
                  <a:lnTo>
                    <a:pt x="12" y="4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10" name="Freeform 72"/>
            <p:cNvSpPr>
              <a:spLocks/>
            </p:cNvSpPr>
            <p:nvPr/>
          </p:nvSpPr>
          <p:spPr bwMode="auto">
            <a:xfrm>
              <a:off x="1513" y="1042"/>
              <a:ext cx="69" cy="110"/>
            </a:xfrm>
            <a:custGeom>
              <a:avLst/>
              <a:gdLst>
                <a:gd name="T0" fmla="*/ 69 w 69"/>
                <a:gd name="T1" fmla="*/ 0 h 110"/>
                <a:gd name="T2" fmla="*/ 0 w 69"/>
                <a:gd name="T3" fmla="*/ 0 h 110"/>
                <a:gd name="T4" fmla="*/ 0 w 69"/>
                <a:gd name="T5" fmla="*/ 22 h 110"/>
                <a:gd name="T6" fmla="*/ 24 w 69"/>
                <a:gd name="T7" fmla="*/ 22 h 110"/>
                <a:gd name="T8" fmla="*/ 24 w 69"/>
                <a:gd name="T9" fmla="*/ 110 h 110"/>
                <a:gd name="T10" fmla="*/ 47 w 69"/>
                <a:gd name="T11" fmla="*/ 110 h 110"/>
                <a:gd name="T12" fmla="*/ 47 w 69"/>
                <a:gd name="T13" fmla="*/ 22 h 110"/>
                <a:gd name="T14" fmla="*/ 69 w 69"/>
                <a:gd name="T15" fmla="*/ 22 h 110"/>
                <a:gd name="T16" fmla="*/ 69 w 69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10"/>
                <a:gd name="T29" fmla="*/ 69 w 69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10">
                  <a:moveTo>
                    <a:pt x="6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4" y="22"/>
                  </a:lnTo>
                  <a:lnTo>
                    <a:pt x="24" y="110"/>
                  </a:lnTo>
                  <a:lnTo>
                    <a:pt x="47" y="110"/>
                  </a:lnTo>
                  <a:lnTo>
                    <a:pt x="47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11" name="Freeform 73"/>
            <p:cNvSpPr>
              <a:spLocks/>
            </p:cNvSpPr>
            <p:nvPr/>
          </p:nvSpPr>
          <p:spPr bwMode="auto">
            <a:xfrm>
              <a:off x="1162" y="856"/>
              <a:ext cx="125" cy="161"/>
            </a:xfrm>
            <a:custGeom>
              <a:avLst/>
              <a:gdLst>
                <a:gd name="T0" fmla="*/ 0 w 125"/>
                <a:gd name="T1" fmla="*/ 21 h 161"/>
                <a:gd name="T2" fmla="*/ 3 w 125"/>
                <a:gd name="T3" fmla="*/ 31 h 161"/>
                <a:gd name="T4" fmla="*/ 14 w 125"/>
                <a:gd name="T5" fmla="*/ 41 h 161"/>
                <a:gd name="T6" fmla="*/ 6 w 125"/>
                <a:gd name="T7" fmla="*/ 53 h 161"/>
                <a:gd name="T8" fmla="*/ 19 w 125"/>
                <a:gd name="T9" fmla="*/ 65 h 161"/>
                <a:gd name="T10" fmla="*/ 14 w 125"/>
                <a:gd name="T11" fmla="*/ 85 h 161"/>
                <a:gd name="T12" fmla="*/ 27 w 125"/>
                <a:gd name="T13" fmla="*/ 90 h 161"/>
                <a:gd name="T14" fmla="*/ 25 w 125"/>
                <a:gd name="T15" fmla="*/ 108 h 161"/>
                <a:gd name="T16" fmla="*/ 30 w 125"/>
                <a:gd name="T17" fmla="*/ 113 h 161"/>
                <a:gd name="T18" fmla="*/ 44 w 125"/>
                <a:gd name="T19" fmla="*/ 110 h 161"/>
                <a:gd name="T20" fmla="*/ 55 w 125"/>
                <a:gd name="T21" fmla="*/ 113 h 161"/>
                <a:gd name="T22" fmla="*/ 61 w 125"/>
                <a:gd name="T23" fmla="*/ 121 h 161"/>
                <a:gd name="T24" fmla="*/ 57 w 125"/>
                <a:gd name="T25" fmla="*/ 140 h 161"/>
                <a:gd name="T26" fmla="*/ 53 w 125"/>
                <a:gd name="T27" fmla="*/ 156 h 161"/>
                <a:gd name="T28" fmla="*/ 66 w 125"/>
                <a:gd name="T29" fmla="*/ 161 h 161"/>
                <a:gd name="T30" fmla="*/ 82 w 125"/>
                <a:gd name="T31" fmla="*/ 155 h 161"/>
                <a:gd name="T32" fmla="*/ 89 w 125"/>
                <a:gd name="T33" fmla="*/ 138 h 161"/>
                <a:gd name="T34" fmla="*/ 82 w 125"/>
                <a:gd name="T35" fmla="*/ 115 h 161"/>
                <a:gd name="T36" fmla="*/ 91 w 125"/>
                <a:gd name="T37" fmla="*/ 91 h 161"/>
                <a:gd name="T38" fmla="*/ 108 w 125"/>
                <a:gd name="T39" fmla="*/ 85 h 161"/>
                <a:gd name="T40" fmla="*/ 118 w 125"/>
                <a:gd name="T41" fmla="*/ 73 h 161"/>
                <a:gd name="T42" fmla="*/ 114 w 125"/>
                <a:gd name="T43" fmla="*/ 65 h 161"/>
                <a:gd name="T44" fmla="*/ 105 w 125"/>
                <a:gd name="T45" fmla="*/ 61 h 161"/>
                <a:gd name="T46" fmla="*/ 100 w 125"/>
                <a:gd name="T47" fmla="*/ 60 h 161"/>
                <a:gd name="T48" fmla="*/ 119 w 125"/>
                <a:gd name="T49" fmla="*/ 46 h 161"/>
                <a:gd name="T50" fmla="*/ 125 w 125"/>
                <a:gd name="T51" fmla="*/ 35 h 161"/>
                <a:gd name="T52" fmla="*/ 124 w 125"/>
                <a:gd name="T53" fmla="*/ 28 h 161"/>
                <a:gd name="T54" fmla="*/ 118 w 125"/>
                <a:gd name="T55" fmla="*/ 25 h 161"/>
                <a:gd name="T56" fmla="*/ 105 w 125"/>
                <a:gd name="T57" fmla="*/ 26 h 161"/>
                <a:gd name="T58" fmla="*/ 82 w 125"/>
                <a:gd name="T59" fmla="*/ 36 h 161"/>
                <a:gd name="T60" fmla="*/ 64 w 125"/>
                <a:gd name="T61" fmla="*/ 38 h 161"/>
                <a:gd name="T62" fmla="*/ 85 w 125"/>
                <a:gd name="T63" fmla="*/ 31 h 161"/>
                <a:gd name="T64" fmla="*/ 110 w 125"/>
                <a:gd name="T65" fmla="*/ 20 h 161"/>
                <a:gd name="T66" fmla="*/ 116 w 125"/>
                <a:gd name="T67" fmla="*/ 10 h 161"/>
                <a:gd name="T68" fmla="*/ 113 w 125"/>
                <a:gd name="T69" fmla="*/ 5 h 161"/>
                <a:gd name="T70" fmla="*/ 89 w 125"/>
                <a:gd name="T71" fmla="*/ 1 h 161"/>
                <a:gd name="T72" fmla="*/ 78 w 125"/>
                <a:gd name="T73" fmla="*/ 3 h 161"/>
                <a:gd name="T74" fmla="*/ 61 w 125"/>
                <a:gd name="T75" fmla="*/ 6 h 161"/>
                <a:gd name="T76" fmla="*/ 25 w 125"/>
                <a:gd name="T77" fmla="*/ 1 h 161"/>
                <a:gd name="T78" fmla="*/ 17 w 125"/>
                <a:gd name="T79" fmla="*/ 3 h 161"/>
                <a:gd name="T80" fmla="*/ 3 w 125"/>
                <a:gd name="T81" fmla="*/ 16 h 1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5"/>
                <a:gd name="T124" fmla="*/ 0 h 161"/>
                <a:gd name="T125" fmla="*/ 125 w 125"/>
                <a:gd name="T126" fmla="*/ 161 h 1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5" h="161">
                  <a:moveTo>
                    <a:pt x="3" y="16"/>
                  </a:moveTo>
                  <a:lnTo>
                    <a:pt x="0" y="21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6" y="36"/>
                  </a:lnTo>
                  <a:lnTo>
                    <a:pt x="14" y="41"/>
                  </a:lnTo>
                  <a:lnTo>
                    <a:pt x="6" y="50"/>
                  </a:lnTo>
                  <a:lnTo>
                    <a:pt x="6" y="53"/>
                  </a:lnTo>
                  <a:lnTo>
                    <a:pt x="8" y="58"/>
                  </a:lnTo>
                  <a:lnTo>
                    <a:pt x="19" y="65"/>
                  </a:lnTo>
                  <a:lnTo>
                    <a:pt x="13" y="80"/>
                  </a:lnTo>
                  <a:lnTo>
                    <a:pt x="14" y="85"/>
                  </a:lnTo>
                  <a:lnTo>
                    <a:pt x="17" y="90"/>
                  </a:lnTo>
                  <a:lnTo>
                    <a:pt x="27" y="90"/>
                  </a:lnTo>
                  <a:lnTo>
                    <a:pt x="24" y="103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3"/>
                  </a:lnTo>
                  <a:lnTo>
                    <a:pt x="36" y="111"/>
                  </a:lnTo>
                  <a:lnTo>
                    <a:pt x="44" y="110"/>
                  </a:lnTo>
                  <a:lnTo>
                    <a:pt x="50" y="110"/>
                  </a:lnTo>
                  <a:lnTo>
                    <a:pt x="55" y="113"/>
                  </a:lnTo>
                  <a:lnTo>
                    <a:pt x="58" y="118"/>
                  </a:lnTo>
                  <a:lnTo>
                    <a:pt x="61" y="121"/>
                  </a:lnTo>
                  <a:lnTo>
                    <a:pt x="60" y="131"/>
                  </a:lnTo>
                  <a:lnTo>
                    <a:pt x="57" y="140"/>
                  </a:lnTo>
                  <a:lnTo>
                    <a:pt x="55" y="148"/>
                  </a:lnTo>
                  <a:lnTo>
                    <a:pt x="53" y="156"/>
                  </a:lnTo>
                  <a:lnTo>
                    <a:pt x="60" y="160"/>
                  </a:lnTo>
                  <a:lnTo>
                    <a:pt x="66" y="161"/>
                  </a:lnTo>
                  <a:lnTo>
                    <a:pt x="74" y="160"/>
                  </a:lnTo>
                  <a:lnTo>
                    <a:pt x="82" y="155"/>
                  </a:lnTo>
                  <a:lnTo>
                    <a:pt x="85" y="148"/>
                  </a:lnTo>
                  <a:lnTo>
                    <a:pt x="89" y="138"/>
                  </a:lnTo>
                  <a:lnTo>
                    <a:pt x="86" y="126"/>
                  </a:lnTo>
                  <a:lnTo>
                    <a:pt x="82" y="115"/>
                  </a:lnTo>
                  <a:lnTo>
                    <a:pt x="71" y="93"/>
                  </a:lnTo>
                  <a:lnTo>
                    <a:pt x="91" y="91"/>
                  </a:lnTo>
                  <a:lnTo>
                    <a:pt x="100" y="90"/>
                  </a:lnTo>
                  <a:lnTo>
                    <a:pt x="108" y="85"/>
                  </a:lnTo>
                  <a:lnTo>
                    <a:pt x="113" y="81"/>
                  </a:lnTo>
                  <a:lnTo>
                    <a:pt x="118" y="73"/>
                  </a:lnTo>
                  <a:lnTo>
                    <a:pt x="118" y="68"/>
                  </a:lnTo>
                  <a:lnTo>
                    <a:pt x="114" y="65"/>
                  </a:lnTo>
                  <a:lnTo>
                    <a:pt x="110" y="61"/>
                  </a:lnTo>
                  <a:lnTo>
                    <a:pt x="105" y="61"/>
                  </a:lnTo>
                  <a:lnTo>
                    <a:pt x="97" y="61"/>
                  </a:lnTo>
                  <a:lnTo>
                    <a:pt x="100" y="60"/>
                  </a:lnTo>
                  <a:lnTo>
                    <a:pt x="107" y="56"/>
                  </a:lnTo>
                  <a:lnTo>
                    <a:pt x="119" y="46"/>
                  </a:lnTo>
                  <a:lnTo>
                    <a:pt x="124" y="40"/>
                  </a:lnTo>
                  <a:lnTo>
                    <a:pt x="125" y="35"/>
                  </a:lnTo>
                  <a:lnTo>
                    <a:pt x="125" y="30"/>
                  </a:lnTo>
                  <a:lnTo>
                    <a:pt x="124" y="28"/>
                  </a:lnTo>
                  <a:lnTo>
                    <a:pt x="121" y="26"/>
                  </a:lnTo>
                  <a:lnTo>
                    <a:pt x="118" y="25"/>
                  </a:lnTo>
                  <a:lnTo>
                    <a:pt x="113" y="23"/>
                  </a:lnTo>
                  <a:lnTo>
                    <a:pt x="105" y="26"/>
                  </a:lnTo>
                  <a:lnTo>
                    <a:pt x="89" y="38"/>
                  </a:lnTo>
                  <a:lnTo>
                    <a:pt x="82" y="36"/>
                  </a:lnTo>
                  <a:lnTo>
                    <a:pt x="74" y="36"/>
                  </a:lnTo>
                  <a:lnTo>
                    <a:pt x="64" y="38"/>
                  </a:lnTo>
                  <a:lnTo>
                    <a:pt x="57" y="36"/>
                  </a:lnTo>
                  <a:lnTo>
                    <a:pt x="85" y="31"/>
                  </a:lnTo>
                  <a:lnTo>
                    <a:pt x="102" y="25"/>
                  </a:lnTo>
                  <a:lnTo>
                    <a:pt x="110" y="20"/>
                  </a:lnTo>
                  <a:lnTo>
                    <a:pt x="116" y="13"/>
                  </a:lnTo>
                  <a:lnTo>
                    <a:pt x="116" y="10"/>
                  </a:lnTo>
                  <a:lnTo>
                    <a:pt x="116" y="8"/>
                  </a:lnTo>
                  <a:lnTo>
                    <a:pt x="113" y="5"/>
                  </a:lnTo>
                  <a:lnTo>
                    <a:pt x="102" y="1"/>
                  </a:lnTo>
                  <a:lnTo>
                    <a:pt x="89" y="1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4" y="5"/>
                  </a:lnTo>
                  <a:lnTo>
                    <a:pt x="61" y="6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3" y="6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EFB87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12" name="Line 74"/>
            <p:cNvSpPr>
              <a:spLocks noChangeShapeType="1"/>
            </p:cNvSpPr>
            <p:nvPr/>
          </p:nvSpPr>
          <p:spPr bwMode="auto">
            <a:xfrm flipH="1">
              <a:off x="1181" y="894"/>
              <a:ext cx="38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413" name="Freeform 75"/>
            <p:cNvSpPr>
              <a:spLocks/>
            </p:cNvSpPr>
            <p:nvPr/>
          </p:nvSpPr>
          <p:spPr bwMode="auto">
            <a:xfrm>
              <a:off x="1189" y="919"/>
              <a:ext cx="69" cy="5"/>
            </a:xfrm>
            <a:custGeom>
              <a:avLst/>
              <a:gdLst>
                <a:gd name="T0" fmla="*/ 69 w 69"/>
                <a:gd name="T1" fmla="*/ 0 h 5"/>
                <a:gd name="T2" fmla="*/ 62 w 69"/>
                <a:gd name="T3" fmla="*/ 3 h 5"/>
                <a:gd name="T4" fmla="*/ 53 w 69"/>
                <a:gd name="T5" fmla="*/ 5 h 5"/>
                <a:gd name="T6" fmla="*/ 47 w 69"/>
                <a:gd name="T7" fmla="*/ 5 h 5"/>
                <a:gd name="T8" fmla="*/ 0 w 69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"/>
                <a:gd name="T17" fmla="*/ 69 w 6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">
                  <a:moveTo>
                    <a:pt x="69" y="0"/>
                  </a:moveTo>
                  <a:lnTo>
                    <a:pt x="62" y="3"/>
                  </a:lnTo>
                  <a:lnTo>
                    <a:pt x="53" y="5"/>
                  </a:lnTo>
                  <a:lnTo>
                    <a:pt x="47" y="5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14" name="Freeform 76"/>
            <p:cNvSpPr>
              <a:spLocks/>
            </p:cNvSpPr>
            <p:nvPr/>
          </p:nvSpPr>
          <p:spPr bwMode="auto">
            <a:xfrm>
              <a:off x="1197" y="947"/>
              <a:ext cx="34" cy="2"/>
            </a:xfrm>
            <a:custGeom>
              <a:avLst/>
              <a:gdLst>
                <a:gd name="T0" fmla="*/ 34 w 34"/>
                <a:gd name="T1" fmla="*/ 2 h 2"/>
                <a:gd name="T2" fmla="*/ 17 w 34"/>
                <a:gd name="T3" fmla="*/ 2 h 2"/>
                <a:gd name="T4" fmla="*/ 0 w 34"/>
                <a:gd name="T5" fmla="*/ 0 h 2"/>
                <a:gd name="T6" fmla="*/ 0 60000 65536"/>
                <a:gd name="T7" fmla="*/ 0 60000 65536"/>
                <a:gd name="T8" fmla="*/ 0 60000 65536"/>
                <a:gd name="T9" fmla="*/ 0 w 34"/>
                <a:gd name="T10" fmla="*/ 0 h 2"/>
                <a:gd name="T11" fmla="*/ 34 w 3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2">
                  <a:moveTo>
                    <a:pt x="34" y="2"/>
                  </a:moveTo>
                  <a:lnTo>
                    <a:pt x="17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15" name="Freeform 77"/>
            <p:cNvSpPr>
              <a:spLocks/>
            </p:cNvSpPr>
            <p:nvPr/>
          </p:nvSpPr>
          <p:spPr bwMode="auto">
            <a:xfrm>
              <a:off x="1261" y="861"/>
              <a:ext cx="17" cy="20"/>
            </a:xfrm>
            <a:custGeom>
              <a:avLst/>
              <a:gdLst>
                <a:gd name="T0" fmla="*/ 3 w 17"/>
                <a:gd name="T1" fmla="*/ 20 h 20"/>
                <a:gd name="T2" fmla="*/ 3 w 17"/>
                <a:gd name="T3" fmla="*/ 15 h 20"/>
                <a:gd name="T4" fmla="*/ 5 w 17"/>
                <a:gd name="T5" fmla="*/ 10 h 20"/>
                <a:gd name="T6" fmla="*/ 3 w 17"/>
                <a:gd name="T7" fmla="*/ 5 h 20"/>
                <a:gd name="T8" fmla="*/ 0 w 17"/>
                <a:gd name="T9" fmla="*/ 1 h 20"/>
                <a:gd name="T10" fmla="*/ 8 w 17"/>
                <a:gd name="T11" fmla="*/ 0 h 20"/>
                <a:gd name="T12" fmla="*/ 15 w 17"/>
                <a:gd name="T13" fmla="*/ 3 h 20"/>
                <a:gd name="T14" fmla="*/ 17 w 17"/>
                <a:gd name="T15" fmla="*/ 6 h 20"/>
                <a:gd name="T16" fmla="*/ 15 w 17"/>
                <a:gd name="T17" fmla="*/ 1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0"/>
                <a:gd name="T29" fmla="*/ 17 w 17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0">
                  <a:moveTo>
                    <a:pt x="3" y="20"/>
                  </a:moveTo>
                  <a:lnTo>
                    <a:pt x="3" y="15"/>
                  </a:lnTo>
                  <a:lnTo>
                    <a:pt x="5" y="10"/>
                  </a:lnTo>
                  <a:lnTo>
                    <a:pt x="3" y="5"/>
                  </a:lnTo>
                  <a:lnTo>
                    <a:pt x="0" y="1"/>
                  </a:lnTo>
                  <a:lnTo>
                    <a:pt x="8" y="0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5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16" name="Freeform 78"/>
            <p:cNvSpPr>
              <a:spLocks/>
            </p:cNvSpPr>
            <p:nvPr/>
          </p:nvSpPr>
          <p:spPr bwMode="auto">
            <a:xfrm>
              <a:off x="1272" y="884"/>
              <a:ext cx="14" cy="20"/>
            </a:xfrm>
            <a:custGeom>
              <a:avLst/>
              <a:gdLst>
                <a:gd name="T0" fmla="*/ 6 w 14"/>
                <a:gd name="T1" fmla="*/ 20 h 20"/>
                <a:gd name="T2" fmla="*/ 6 w 14"/>
                <a:gd name="T3" fmla="*/ 15 h 20"/>
                <a:gd name="T4" fmla="*/ 4 w 14"/>
                <a:gd name="T5" fmla="*/ 12 h 20"/>
                <a:gd name="T6" fmla="*/ 3 w 14"/>
                <a:gd name="T7" fmla="*/ 8 h 20"/>
                <a:gd name="T8" fmla="*/ 0 w 14"/>
                <a:gd name="T9" fmla="*/ 7 h 20"/>
                <a:gd name="T10" fmla="*/ 3 w 14"/>
                <a:gd name="T11" fmla="*/ 2 h 20"/>
                <a:gd name="T12" fmla="*/ 6 w 14"/>
                <a:gd name="T13" fmla="*/ 0 h 20"/>
                <a:gd name="T14" fmla="*/ 11 w 14"/>
                <a:gd name="T15" fmla="*/ 0 h 20"/>
                <a:gd name="T16" fmla="*/ 14 w 14"/>
                <a:gd name="T17" fmla="*/ 2 h 20"/>
                <a:gd name="T18" fmla="*/ 14 w 14"/>
                <a:gd name="T19" fmla="*/ 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0"/>
                <a:gd name="T32" fmla="*/ 14 w 1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0">
                  <a:moveTo>
                    <a:pt x="6" y="20"/>
                  </a:moveTo>
                  <a:lnTo>
                    <a:pt x="6" y="15"/>
                  </a:lnTo>
                  <a:lnTo>
                    <a:pt x="4" y="12"/>
                  </a:lnTo>
                  <a:lnTo>
                    <a:pt x="3" y="8"/>
                  </a:lnTo>
                  <a:lnTo>
                    <a:pt x="0" y="7"/>
                  </a:lnTo>
                  <a:lnTo>
                    <a:pt x="3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17" name="Freeform 79"/>
            <p:cNvSpPr>
              <a:spLocks/>
            </p:cNvSpPr>
            <p:nvPr/>
          </p:nvSpPr>
          <p:spPr bwMode="auto">
            <a:xfrm>
              <a:off x="1261" y="919"/>
              <a:ext cx="17" cy="22"/>
            </a:xfrm>
            <a:custGeom>
              <a:avLst/>
              <a:gdLst>
                <a:gd name="T0" fmla="*/ 8 w 17"/>
                <a:gd name="T1" fmla="*/ 22 h 22"/>
                <a:gd name="T2" fmla="*/ 8 w 17"/>
                <a:gd name="T3" fmla="*/ 15 h 22"/>
                <a:gd name="T4" fmla="*/ 6 w 17"/>
                <a:gd name="T5" fmla="*/ 12 h 22"/>
                <a:gd name="T6" fmla="*/ 0 w 17"/>
                <a:gd name="T7" fmla="*/ 2 h 22"/>
                <a:gd name="T8" fmla="*/ 5 w 17"/>
                <a:gd name="T9" fmla="*/ 0 h 22"/>
                <a:gd name="T10" fmla="*/ 8 w 17"/>
                <a:gd name="T11" fmla="*/ 0 h 22"/>
                <a:gd name="T12" fmla="*/ 9 w 17"/>
                <a:gd name="T13" fmla="*/ 0 h 22"/>
                <a:gd name="T14" fmla="*/ 15 w 17"/>
                <a:gd name="T15" fmla="*/ 3 h 22"/>
                <a:gd name="T16" fmla="*/ 17 w 17"/>
                <a:gd name="T17" fmla="*/ 7 h 22"/>
                <a:gd name="T18" fmla="*/ 17 w 17"/>
                <a:gd name="T19" fmla="*/ 1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2"/>
                <a:gd name="T32" fmla="*/ 17 w 1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2">
                  <a:moveTo>
                    <a:pt x="8" y="22"/>
                  </a:moveTo>
                  <a:lnTo>
                    <a:pt x="8" y="15"/>
                  </a:lnTo>
                  <a:lnTo>
                    <a:pt x="6" y="12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17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  <p:sp>
          <p:nvSpPr>
            <p:cNvPr id="14418" name="Freeform 80"/>
            <p:cNvSpPr>
              <a:spLocks/>
            </p:cNvSpPr>
            <p:nvPr/>
          </p:nvSpPr>
          <p:spPr bwMode="auto">
            <a:xfrm>
              <a:off x="1215" y="981"/>
              <a:ext cx="14" cy="31"/>
            </a:xfrm>
            <a:custGeom>
              <a:avLst/>
              <a:gdLst>
                <a:gd name="T0" fmla="*/ 7 w 14"/>
                <a:gd name="T1" fmla="*/ 6 h 31"/>
                <a:gd name="T2" fmla="*/ 10 w 14"/>
                <a:gd name="T3" fmla="*/ 3 h 31"/>
                <a:gd name="T4" fmla="*/ 14 w 14"/>
                <a:gd name="T5" fmla="*/ 0 h 31"/>
                <a:gd name="T6" fmla="*/ 11 w 14"/>
                <a:gd name="T7" fmla="*/ 8 h 31"/>
                <a:gd name="T8" fmla="*/ 8 w 14"/>
                <a:gd name="T9" fmla="*/ 18 h 31"/>
                <a:gd name="T10" fmla="*/ 0 w 14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1"/>
                <a:gd name="T20" fmla="*/ 14 w 14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1">
                  <a:moveTo>
                    <a:pt x="7" y="6"/>
                  </a:moveTo>
                  <a:lnTo>
                    <a:pt x="10" y="3"/>
                  </a:lnTo>
                  <a:lnTo>
                    <a:pt x="14" y="0"/>
                  </a:lnTo>
                  <a:lnTo>
                    <a:pt x="11" y="8"/>
                  </a:lnTo>
                  <a:lnTo>
                    <a:pt x="8" y="18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6057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KOMITMEN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40000"/>
              </a:spcBef>
              <a:buClr>
                <a:srgbClr val="FFFF00"/>
              </a:buClr>
              <a:buNone/>
              <a:tabLst>
                <a:tab pos="465138" algn="l"/>
              </a:tabLst>
              <a:defRPr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 MANAJEMEN RISIKO HARUS MEN-DAPAT DUKUNGAN DARI PIHAK MANAJEMEN OPERASI, KARENA:</a:t>
            </a:r>
          </a:p>
          <a:p>
            <a:pPr marL="538163" indent="-538163" algn="just">
              <a:lnSpc>
                <a:spcPct val="120000"/>
              </a:lnSpc>
              <a:spcBef>
                <a:spcPct val="4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465138" algn="l"/>
              </a:tabLst>
              <a:defRPr/>
            </a:pP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MANAJEMEN TERLIBAT DALAM </a:t>
            </a:r>
            <a:r>
              <a:rPr lang="en-GB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PENGAMBILAN 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KEPUTUSAN;</a:t>
            </a:r>
          </a:p>
          <a:p>
            <a:pPr marL="538163" indent="-538163" algn="just">
              <a:lnSpc>
                <a:spcPct val="120000"/>
              </a:lnSpc>
              <a:spcBef>
                <a:spcPct val="4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465138" algn="l"/>
              </a:tabLst>
              <a:defRPr/>
            </a:pP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TERKAIT DENGAN KEBIJAKAN ORGANISASI 	SECARA KESELURUHAN;</a:t>
            </a:r>
          </a:p>
          <a:p>
            <a:pPr marL="538163" indent="-538163" algn="just">
              <a:lnSpc>
                <a:spcPct val="120000"/>
              </a:lnSpc>
              <a:spcBef>
                <a:spcPct val="4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465138" algn="l"/>
              </a:tabLst>
              <a:defRPr/>
            </a:pP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TERKAIT DENGAN ALOKASI SUMBER DAYA 	(PERSONIL,  FINANSIAL, SARANA, DLL</a:t>
            </a:r>
            <a:r>
              <a:rPr lang="en-GB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237</TotalTime>
  <Words>856</Words>
  <Application>Microsoft Office PowerPoint</Application>
  <PresentationFormat>Custom</PresentationFormat>
  <Paragraphs>297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Sales Direction 16X9</vt:lpstr>
      <vt:lpstr>Manajemen Risiko K3</vt:lpstr>
      <vt:lpstr>Apa Itu Risiko ???</vt:lpstr>
      <vt:lpstr>Defenisi</vt:lpstr>
      <vt:lpstr>Pendahuluan</vt:lpstr>
      <vt:lpstr>Pengertian</vt:lpstr>
      <vt:lpstr>PowerPoint Presentation</vt:lpstr>
      <vt:lpstr>Tujuan</vt:lpstr>
      <vt:lpstr>III. ANALISA DAN PENILAIAN RISIKO       (ANALYSIS AND RISK ASSESSMENT) </vt:lpstr>
      <vt:lpstr>KOMITMEN</vt:lpstr>
      <vt:lpstr>Persiapan</vt:lpstr>
      <vt:lpstr>Identifikasi Bahaya </vt:lpstr>
      <vt:lpstr>Faktor bahaya fisik (Physical Hazard)</vt:lpstr>
      <vt:lpstr>PowerPoint Presentation</vt:lpstr>
      <vt:lpstr>Faktor bahaya kimia (chemical hazard)</vt:lpstr>
      <vt:lpstr>PowerPoint Presentation</vt:lpstr>
      <vt:lpstr>Faktor bahaya biologi (biological hazard)</vt:lpstr>
      <vt:lpstr>PowerPoint Presentation</vt:lpstr>
      <vt:lpstr>Faktor bahaya ergonomic </vt:lpstr>
      <vt:lpstr>PowerPoint Presentation</vt:lpstr>
      <vt:lpstr>Bahaya Faktor Psikososial</vt:lpstr>
      <vt:lpstr>PowerPoint Presentation</vt:lpstr>
      <vt:lpstr>Identifikasi Bahaya</vt:lpstr>
      <vt:lpstr>Metode Identifikasi Risiko Bahaya</vt:lpstr>
      <vt:lpstr>Penilaian Risiko</vt:lpstr>
      <vt:lpstr>Acuan dalam penilaian risiko</vt:lpstr>
      <vt:lpstr>Metode Analisis Risiko</vt:lpstr>
      <vt:lpstr>Metode Semi Kualitatif</vt:lpstr>
      <vt:lpstr>PowerPoint Presentation</vt:lpstr>
      <vt:lpstr>Evaluasi Risiko</vt:lpstr>
      <vt:lpstr>Apa yg Perlu diperhatikan dalam evaluasi risiko ?</vt:lpstr>
      <vt:lpstr>Pengendalian risiko / bahaya </vt:lpstr>
      <vt:lpstr>Pemantauan dan Tinjauan Ulang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Risiko K3</dc:title>
  <dc:creator>PASKAH</dc:creator>
  <cp:lastModifiedBy>B13-Squad</cp:lastModifiedBy>
  <cp:revision>16</cp:revision>
  <dcterms:created xsi:type="dcterms:W3CDTF">2017-12-14T13:48:56Z</dcterms:created>
  <dcterms:modified xsi:type="dcterms:W3CDTF">2020-12-28T15:36:01Z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