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717"/>
  </p:normalViewPr>
  <p:slideViewPr>
    <p:cSldViewPr>
      <p:cViewPr varScale="1">
        <p:scale>
          <a:sx n="81" d="100"/>
          <a:sy n="81" d="100"/>
        </p:scale>
        <p:origin x="217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13425" y="2043176"/>
            <a:ext cx="1460500" cy="1462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289800" y="2043176"/>
            <a:ext cx="1460500" cy="1462405"/>
          </a:xfrm>
          <a:custGeom>
            <a:avLst/>
            <a:gdLst/>
            <a:ahLst/>
            <a:cxnLst/>
            <a:rect l="l" t="t" r="r" b="b"/>
            <a:pathLst>
              <a:path w="1460500" h="1462404">
                <a:moveTo>
                  <a:pt x="1460500" y="0"/>
                </a:moveTo>
                <a:lnTo>
                  <a:pt x="0" y="0"/>
                </a:lnTo>
                <a:lnTo>
                  <a:pt x="0" y="1462024"/>
                </a:lnTo>
                <a:lnTo>
                  <a:pt x="1460500" y="1462024"/>
                </a:lnTo>
                <a:lnTo>
                  <a:pt x="1460500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330700" y="2043176"/>
            <a:ext cx="1460500" cy="1462405"/>
          </a:xfrm>
          <a:custGeom>
            <a:avLst/>
            <a:gdLst/>
            <a:ahLst/>
            <a:cxnLst/>
            <a:rect l="l" t="t" r="r" b="b"/>
            <a:pathLst>
              <a:path w="1460500" h="1462404">
                <a:moveTo>
                  <a:pt x="1460500" y="0"/>
                </a:moveTo>
                <a:lnTo>
                  <a:pt x="0" y="0"/>
                </a:lnTo>
                <a:lnTo>
                  <a:pt x="0" y="1462024"/>
                </a:lnTo>
                <a:lnTo>
                  <a:pt x="1460500" y="1462024"/>
                </a:lnTo>
                <a:lnTo>
                  <a:pt x="1460500" y="0"/>
                </a:lnTo>
                <a:close/>
              </a:path>
            </a:pathLst>
          </a:custGeom>
          <a:solidFill>
            <a:srgbClr val="71AE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2143" y="3450071"/>
            <a:ext cx="8379713" cy="1369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82143" y="3450071"/>
            <a:ext cx="8379713" cy="1369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88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88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800" y="800163"/>
            <a:ext cx="2319020" cy="132080"/>
          </a:xfrm>
          <a:custGeom>
            <a:avLst/>
            <a:gdLst/>
            <a:ahLst/>
            <a:cxnLst/>
            <a:rect l="l" t="t" r="r" b="b"/>
            <a:pathLst>
              <a:path w="2319020" h="132080">
                <a:moveTo>
                  <a:pt x="2318639" y="0"/>
                </a:moveTo>
                <a:lnTo>
                  <a:pt x="0" y="0"/>
                </a:lnTo>
                <a:lnTo>
                  <a:pt x="0" y="131762"/>
                </a:lnTo>
                <a:lnTo>
                  <a:pt x="2318639" y="131762"/>
                </a:lnTo>
                <a:lnTo>
                  <a:pt x="2318639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" y="931925"/>
            <a:ext cx="8377555" cy="0"/>
          </a:xfrm>
          <a:custGeom>
            <a:avLst/>
            <a:gdLst/>
            <a:ahLst/>
            <a:cxnLst/>
            <a:rect l="l" t="t" r="r" b="b"/>
            <a:pathLst>
              <a:path w="8377555">
                <a:moveTo>
                  <a:pt x="0" y="0"/>
                </a:moveTo>
                <a:lnTo>
                  <a:pt x="8377301" y="0"/>
                </a:lnTo>
              </a:path>
            </a:pathLst>
          </a:custGeom>
          <a:ln w="19050">
            <a:solidFill>
              <a:srgbClr val="C788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3087" y="810299"/>
            <a:ext cx="112194" cy="121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762875" y="46355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80C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29600" y="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762875" y="0"/>
            <a:ext cx="450850" cy="44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831076" y="463550"/>
            <a:ext cx="450850" cy="44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297801" y="463550"/>
            <a:ext cx="450850" cy="44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229600" y="463550"/>
            <a:ext cx="450850" cy="44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7199" y="928725"/>
            <a:ext cx="6899656" cy="5459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5500751"/>
            <a:ext cx="2072005" cy="1357630"/>
          </a:xfrm>
          <a:custGeom>
            <a:avLst/>
            <a:gdLst/>
            <a:ahLst/>
            <a:cxnLst/>
            <a:rect l="l" t="t" r="r" b="b"/>
            <a:pathLst>
              <a:path w="2072005" h="1357629">
                <a:moveTo>
                  <a:pt x="2071624" y="0"/>
                </a:moveTo>
                <a:lnTo>
                  <a:pt x="0" y="0"/>
                </a:lnTo>
                <a:lnTo>
                  <a:pt x="0" y="1357249"/>
                </a:lnTo>
                <a:lnTo>
                  <a:pt x="2071624" y="1357249"/>
                </a:lnTo>
                <a:lnTo>
                  <a:pt x="2071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88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800" y="800163"/>
            <a:ext cx="2319020" cy="132080"/>
          </a:xfrm>
          <a:custGeom>
            <a:avLst/>
            <a:gdLst/>
            <a:ahLst/>
            <a:cxnLst/>
            <a:rect l="l" t="t" r="r" b="b"/>
            <a:pathLst>
              <a:path w="2319020" h="132080">
                <a:moveTo>
                  <a:pt x="2318639" y="0"/>
                </a:moveTo>
                <a:lnTo>
                  <a:pt x="0" y="0"/>
                </a:lnTo>
                <a:lnTo>
                  <a:pt x="0" y="131762"/>
                </a:lnTo>
                <a:lnTo>
                  <a:pt x="2318639" y="131762"/>
                </a:lnTo>
                <a:lnTo>
                  <a:pt x="2318639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" y="931925"/>
            <a:ext cx="8377555" cy="0"/>
          </a:xfrm>
          <a:custGeom>
            <a:avLst/>
            <a:gdLst/>
            <a:ahLst/>
            <a:cxnLst/>
            <a:rect l="l" t="t" r="r" b="b"/>
            <a:pathLst>
              <a:path w="8377555">
                <a:moveTo>
                  <a:pt x="0" y="0"/>
                </a:moveTo>
                <a:lnTo>
                  <a:pt x="8377301" y="0"/>
                </a:lnTo>
              </a:path>
            </a:pathLst>
          </a:custGeom>
          <a:ln w="19050">
            <a:solidFill>
              <a:srgbClr val="C788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3087" y="810299"/>
            <a:ext cx="112194" cy="121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762875" y="46355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80C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29600" y="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762875" y="0"/>
            <a:ext cx="450850" cy="44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831076" y="463550"/>
            <a:ext cx="450850" cy="44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297801" y="463550"/>
            <a:ext cx="450850" cy="44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229600" y="463550"/>
            <a:ext cx="450850" cy="44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929251"/>
            <a:ext cx="1683004" cy="192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00037" y="1428750"/>
            <a:ext cx="8358505" cy="4265930"/>
          </a:xfrm>
          <a:custGeom>
            <a:avLst/>
            <a:gdLst/>
            <a:ahLst/>
            <a:cxnLst/>
            <a:rect l="l" t="t" r="r" b="b"/>
            <a:pathLst>
              <a:path w="8358505" h="4265930">
                <a:moveTo>
                  <a:pt x="0" y="559562"/>
                </a:moveTo>
                <a:lnTo>
                  <a:pt x="2054" y="511287"/>
                </a:lnTo>
                <a:lnTo>
                  <a:pt x="8104" y="464151"/>
                </a:lnTo>
                <a:lnTo>
                  <a:pt x="17982" y="418323"/>
                </a:lnTo>
                <a:lnTo>
                  <a:pt x="31521" y="373970"/>
                </a:lnTo>
                <a:lnTo>
                  <a:pt x="48552" y="331260"/>
                </a:lnTo>
                <a:lnTo>
                  <a:pt x="68907" y="290362"/>
                </a:lnTo>
                <a:lnTo>
                  <a:pt x="92419" y="251443"/>
                </a:lnTo>
                <a:lnTo>
                  <a:pt x="118919" y="214671"/>
                </a:lnTo>
                <a:lnTo>
                  <a:pt x="148239" y="180216"/>
                </a:lnTo>
                <a:lnTo>
                  <a:pt x="180211" y="148244"/>
                </a:lnTo>
                <a:lnTo>
                  <a:pt x="214668" y="118924"/>
                </a:lnTo>
                <a:lnTo>
                  <a:pt x="251441" y="92424"/>
                </a:lnTo>
                <a:lnTo>
                  <a:pt x="290363" y="68911"/>
                </a:lnTo>
                <a:lnTo>
                  <a:pt x="331265" y="48555"/>
                </a:lnTo>
                <a:lnTo>
                  <a:pt x="373979" y="31523"/>
                </a:lnTo>
                <a:lnTo>
                  <a:pt x="418337" y="17984"/>
                </a:lnTo>
                <a:lnTo>
                  <a:pt x="464172" y="8105"/>
                </a:lnTo>
                <a:lnTo>
                  <a:pt x="511316" y="2054"/>
                </a:lnTo>
                <a:lnTo>
                  <a:pt x="559600" y="0"/>
                </a:lnTo>
                <a:lnTo>
                  <a:pt x="1393024" y="0"/>
                </a:lnTo>
                <a:lnTo>
                  <a:pt x="3482555" y="0"/>
                </a:lnTo>
                <a:lnTo>
                  <a:pt x="7798650" y="0"/>
                </a:lnTo>
                <a:lnTo>
                  <a:pt x="7846925" y="2054"/>
                </a:lnTo>
                <a:lnTo>
                  <a:pt x="7894060" y="8105"/>
                </a:lnTo>
                <a:lnTo>
                  <a:pt x="7939889" y="17984"/>
                </a:lnTo>
                <a:lnTo>
                  <a:pt x="7984242" y="31523"/>
                </a:lnTo>
                <a:lnTo>
                  <a:pt x="8026952" y="48555"/>
                </a:lnTo>
                <a:lnTo>
                  <a:pt x="8067850" y="68911"/>
                </a:lnTo>
                <a:lnTo>
                  <a:pt x="8106769" y="92424"/>
                </a:lnTo>
                <a:lnTo>
                  <a:pt x="8143540" y="118924"/>
                </a:lnTo>
                <a:lnTo>
                  <a:pt x="8177996" y="148244"/>
                </a:lnTo>
                <a:lnTo>
                  <a:pt x="8209968" y="180216"/>
                </a:lnTo>
                <a:lnTo>
                  <a:pt x="8239288" y="214671"/>
                </a:lnTo>
                <a:lnTo>
                  <a:pt x="8265788" y="251443"/>
                </a:lnTo>
                <a:lnTo>
                  <a:pt x="8289300" y="290362"/>
                </a:lnTo>
                <a:lnTo>
                  <a:pt x="8309657" y="331260"/>
                </a:lnTo>
                <a:lnTo>
                  <a:pt x="8326688" y="373970"/>
                </a:lnTo>
                <a:lnTo>
                  <a:pt x="8340228" y="418323"/>
                </a:lnTo>
                <a:lnTo>
                  <a:pt x="8350107" y="464151"/>
                </a:lnTo>
                <a:lnTo>
                  <a:pt x="8356158" y="511287"/>
                </a:lnTo>
                <a:lnTo>
                  <a:pt x="8358212" y="559562"/>
                </a:lnTo>
                <a:lnTo>
                  <a:pt x="8358212" y="1958594"/>
                </a:lnTo>
                <a:lnTo>
                  <a:pt x="8358212" y="2797937"/>
                </a:lnTo>
                <a:lnTo>
                  <a:pt x="8356158" y="2846230"/>
                </a:lnTo>
                <a:lnTo>
                  <a:pt x="8350107" y="2893383"/>
                </a:lnTo>
                <a:lnTo>
                  <a:pt x="8340228" y="2939226"/>
                </a:lnTo>
                <a:lnTo>
                  <a:pt x="8326688" y="2983593"/>
                </a:lnTo>
                <a:lnTo>
                  <a:pt x="8309657" y="3026314"/>
                </a:lnTo>
                <a:lnTo>
                  <a:pt x="8289300" y="3067223"/>
                </a:lnTo>
                <a:lnTo>
                  <a:pt x="8265788" y="3106150"/>
                </a:lnTo>
                <a:lnTo>
                  <a:pt x="8239288" y="3142929"/>
                </a:lnTo>
                <a:lnTo>
                  <a:pt x="8209968" y="3177391"/>
                </a:lnTo>
                <a:lnTo>
                  <a:pt x="8177996" y="3209368"/>
                </a:lnTo>
                <a:lnTo>
                  <a:pt x="8143540" y="3238692"/>
                </a:lnTo>
                <a:lnTo>
                  <a:pt x="8106769" y="3265195"/>
                </a:lnTo>
                <a:lnTo>
                  <a:pt x="8067850" y="3288710"/>
                </a:lnTo>
                <a:lnTo>
                  <a:pt x="8026952" y="3309067"/>
                </a:lnTo>
                <a:lnTo>
                  <a:pt x="7984242" y="3326100"/>
                </a:lnTo>
                <a:lnTo>
                  <a:pt x="7939889" y="3339641"/>
                </a:lnTo>
                <a:lnTo>
                  <a:pt x="7894060" y="3349520"/>
                </a:lnTo>
                <a:lnTo>
                  <a:pt x="7846925" y="3355571"/>
                </a:lnTo>
                <a:lnTo>
                  <a:pt x="7798650" y="3357626"/>
                </a:lnTo>
                <a:lnTo>
                  <a:pt x="3482555" y="3357626"/>
                </a:lnTo>
                <a:lnTo>
                  <a:pt x="612317" y="4265828"/>
                </a:lnTo>
                <a:lnTo>
                  <a:pt x="1393024" y="3357626"/>
                </a:lnTo>
                <a:lnTo>
                  <a:pt x="559600" y="3357626"/>
                </a:lnTo>
                <a:lnTo>
                  <a:pt x="511316" y="3355571"/>
                </a:lnTo>
                <a:lnTo>
                  <a:pt x="464172" y="3349520"/>
                </a:lnTo>
                <a:lnTo>
                  <a:pt x="418337" y="3339641"/>
                </a:lnTo>
                <a:lnTo>
                  <a:pt x="373979" y="3326100"/>
                </a:lnTo>
                <a:lnTo>
                  <a:pt x="331265" y="3309067"/>
                </a:lnTo>
                <a:lnTo>
                  <a:pt x="290363" y="3288710"/>
                </a:lnTo>
                <a:lnTo>
                  <a:pt x="251441" y="3265195"/>
                </a:lnTo>
                <a:lnTo>
                  <a:pt x="214668" y="3238692"/>
                </a:lnTo>
                <a:lnTo>
                  <a:pt x="180211" y="3209368"/>
                </a:lnTo>
                <a:lnTo>
                  <a:pt x="148239" y="3177391"/>
                </a:lnTo>
                <a:lnTo>
                  <a:pt x="118919" y="3142929"/>
                </a:lnTo>
                <a:lnTo>
                  <a:pt x="92419" y="3106150"/>
                </a:lnTo>
                <a:lnTo>
                  <a:pt x="68907" y="3067223"/>
                </a:lnTo>
                <a:lnTo>
                  <a:pt x="48552" y="3026314"/>
                </a:lnTo>
                <a:lnTo>
                  <a:pt x="31521" y="2983593"/>
                </a:lnTo>
                <a:lnTo>
                  <a:pt x="17982" y="2939226"/>
                </a:lnTo>
                <a:lnTo>
                  <a:pt x="8104" y="2893383"/>
                </a:lnTo>
                <a:lnTo>
                  <a:pt x="2054" y="2846230"/>
                </a:lnTo>
                <a:lnTo>
                  <a:pt x="0" y="2797937"/>
                </a:lnTo>
                <a:lnTo>
                  <a:pt x="0" y="1958594"/>
                </a:lnTo>
                <a:lnTo>
                  <a:pt x="0" y="559562"/>
                </a:lnTo>
                <a:close/>
              </a:path>
            </a:pathLst>
          </a:custGeom>
          <a:ln w="25399">
            <a:solidFill>
              <a:srgbClr val="5280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800" y="800163"/>
            <a:ext cx="2319020" cy="132080"/>
          </a:xfrm>
          <a:custGeom>
            <a:avLst/>
            <a:gdLst/>
            <a:ahLst/>
            <a:cxnLst/>
            <a:rect l="l" t="t" r="r" b="b"/>
            <a:pathLst>
              <a:path w="2319020" h="132080">
                <a:moveTo>
                  <a:pt x="2318639" y="0"/>
                </a:moveTo>
                <a:lnTo>
                  <a:pt x="0" y="0"/>
                </a:lnTo>
                <a:lnTo>
                  <a:pt x="0" y="131762"/>
                </a:lnTo>
                <a:lnTo>
                  <a:pt x="2318639" y="131762"/>
                </a:lnTo>
                <a:lnTo>
                  <a:pt x="2318639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" y="931925"/>
            <a:ext cx="8377555" cy="0"/>
          </a:xfrm>
          <a:custGeom>
            <a:avLst/>
            <a:gdLst/>
            <a:ahLst/>
            <a:cxnLst/>
            <a:rect l="l" t="t" r="r" b="b"/>
            <a:pathLst>
              <a:path w="8377555">
                <a:moveTo>
                  <a:pt x="0" y="0"/>
                </a:moveTo>
                <a:lnTo>
                  <a:pt x="8377301" y="0"/>
                </a:lnTo>
              </a:path>
            </a:pathLst>
          </a:custGeom>
          <a:ln w="19050">
            <a:solidFill>
              <a:srgbClr val="C788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3087" y="810299"/>
            <a:ext cx="112194" cy="1216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762875" y="46355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80C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29600" y="0"/>
            <a:ext cx="450850" cy="444500"/>
          </a:xfrm>
          <a:custGeom>
            <a:avLst/>
            <a:gdLst/>
            <a:ahLst/>
            <a:cxnLst/>
            <a:rect l="l" t="t" r="r" b="b"/>
            <a:pathLst>
              <a:path w="450850" h="444500">
                <a:moveTo>
                  <a:pt x="450850" y="0"/>
                </a:moveTo>
                <a:lnTo>
                  <a:pt x="0" y="0"/>
                </a:lnTo>
                <a:lnTo>
                  <a:pt x="0" y="444500"/>
                </a:lnTo>
                <a:lnTo>
                  <a:pt x="450850" y="444500"/>
                </a:lnTo>
                <a:lnTo>
                  <a:pt x="450850" y="0"/>
                </a:lnTo>
                <a:close/>
              </a:path>
            </a:pathLst>
          </a:custGeom>
          <a:solidFill>
            <a:srgbClr val="C788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762875" y="0"/>
            <a:ext cx="450850" cy="444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831076" y="463550"/>
            <a:ext cx="450850" cy="444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297801" y="463550"/>
            <a:ext cx="450850" cy="444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229600" y="463550"/>
            <a:ext cx="450850" cy="444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65607"/>
            <a:ext cx="837691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C788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8450" y="1060450"/>
            <a:ext cx="8477250" cy="3248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642" y="2975410"/>
            <a:ext cx="2191385" cy="4337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2800" spc="-15" dirty="0">
                <a:solidFill>
                  <a:srgbClr val="C788CD"/>
                </a:solidFill>
                <a:latin typeface="Impact"/>
                <a:cs typeface="Impact"/>
              </a:rPr>
              <a:t>COMPANY</a:t>
            </a:r>
            <a:r>
              <a:rPr sz="2800" spc="-90" dirty="0">
                <a:solidFill>
                  <a:srgbClr val="C788CD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C788CD"/>
                </a:solidFill>
                <a:latin typeface="Impact"/>
                <a:cs typeface="Impact"/>
              </a:rPr>
              <a:t>NAME</a:t>
            </a:r>
            <a:endParaRPr sz="2800">
              <a:latin typeface="Impact"/>
              <a:cs typeface="Impac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4825" y="3429000"/>
            <a:ext cx="8258175" cy="123825"/>
            <a:chOff x="504825" y="3429000"/>
            <a:chExt cx="8258175" cy="123825"/>
          </a:xfrm>
        </p:grpSpPr>
        <p:sp>
          <p:nvSpPr>
            <p:cNvPr id="4" name="object 4"/>
            <p:cNvSpPr/>
            <p:nvPr/>
          </p:nvSpPr>
          <p:spPr>
            <a:xfrm>
              <a:off x="504825" y="3429000"/>
              <a:ext cx="2286000" cy="114300"/>
            </a:xfrm>
            <a:custGeom>
              <a:avLst/>
              <a:gdLst/>
              <a:ahLst/>
              <a:cxnLst/>
              <a:rect l="l" t="t" r="r" b="b"/>
              <a:pathLst>
                <a:path w="2286000" h="114300">
                  <a:moveTo>
                    <a:pt x="0" y="114300"/>
                  </a:moveTo>
                  <a:lnTo>
                    <a:pt x="2285746" y="114300"/>
                  </a:lnTo>
                  <a:lnTo>
                    <a:pt x="2285746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C788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4825" y="3543300"/>
              <a:ext cx="8258175" cy="0"/>
            </a:xfrm>
            <a:custGeom>
              <a:avLst/>
              <a:gdLst/>
              <a:ahLst/>
              <a:cxnLst/>
              <a:rect l="l" t="t" r="r" b="b"/>
              <a:pathLst>
                <a:path w="8258175">
                  <a:moveTo>
                    <a:pt x="0" y="0"/>
                  </a:moveTo>
                  <a:lnTo>
                    <a:pt x="8258175" y="0"/>
                  </a:lnTo>
                </a:path>
              </a:pathLst>
            </a:custGeom>
            <a:ln w="19050">
              <a:solidFill>
                <a:srgbClr val="C788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6430" y="3431673"/>
              <a:ext cx="112130" cy="954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813425" y="557276"/>
            <a:ext cx="1460500" cy="1462405"/>
          </a:xfrm>
          <a:custGeom>
            <a:avLst/>
            <a:gdLst/>
            <a:ahLst/>
            <a:cxnLst/>
            <a:rect l="l" t="t" r="r" b="b"/>
            <a:pathLst>
              <a:path w="1460500" h="1462405">
                <a:moveTo>
                  <a:pt x="1460500" y="0"/>
                </a:moveTo>
                <a:lnTo>
                  <a:pt x="0" y="0"/>
                </a:lnTo>
                <a:lnTo>
                  <a:pt x="0" y="1462024"/>
                </a:lnTo>
                <a:lnTo>
                  <a:pt x="1460500" y="1462024"/>
                </a:lnTo>
                <a:lnTo>
                  <a:pt x="1460500" y="0"/>
                </a:lnTo>
                <a:close/>
              </a:path>
            </a:pathLst>
          </a:custGeom>
          <a:solidFill>
            <a:srgbClr val="80C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6451" y="2043176"/>
            <a:ext cx="1460500" cy="1462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ubTitle" idx="4"/>
          </p:nvPr>
        </p:nvSpPr>
        <p:spPr>
          <a:xfrm>
            <a:off x="-228599" y="3450071"/>
            <a:ext cx="8990456" cy="1365758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5169535" algn="ctr">
              <a:lnSpc>
                <a:spcPct val="100000"/>
              </a:lnSpc>
              <a:spcBef>
                <a:spcPts val="1030"/>
              </a:spcBef>
            </a:pPr>
            <a:r>
              <a:rPr dirty="0"/>
              <a:t>EKG</a:t>
            </a:r>
            <a:r>
              <a:rPr spc="-110" dirty="0"/>
              <a:t> </a:t>
            </a:r>
            <a:r>
              <a:rPr dirty="0"/>
              <a:t>Dasar</a:t>
            </a:r>
          </a:p>
          <a:p>
            <a:pPr marL="4362450">
              <a:lnSpc>
                <a:spcPct val="100000"/>
              </a:lnSpc>
              <a:spcBef>
                <a:spcPts val="535"/>
              </a:spcBef>
            </a:pPr>
            <a:r>
              <a:rPr lang="en-US" sz="2800" spc="-5" dirty="0">
                <a:solidFill>
                  <a:srgbClr val="71AED7"/>
                </a:solidFill>
              </a:rPr>
              <a:t>Ns. </a:t>
            </a:r>
            <a:r>
              <a:rPr lang="en-US" sz="2800" spc="-5" dirty="0" err="1">
                <a:solidFill>
                  <a:srgbClr val="71AED7"/>
                </a:solidFill>
              </a:rPr>
              <a:t>Bayu</a:t>
            </a:r>
            <a:r>
              <a:rPr lang="en-US" sz="2800" spc="-5" dirty="0">
                <a:solidFill>
                  <a:srgbClr val="71AED7"/>
                </a:solidFill>
              </a:rPr>
              <a:t> </a:t>
            </a:r>
            <a:r>
              <a:rPr lang="en-US" sz="2800" spc="-5" dirty="0" err="1">
                <a:solidFill>
                  <a:srgbClr val="71AED7"/>
                </a:solidFill>
              </a:rPr>
              <a:t>Saputra</a:t>
            </a:r>
            <a:r>
              <a:rPr lang="en-US" sz="2800" spc="-5" dirty="0">
                <a:solidFill>
                  <a:srgbClr val="71AED7"/>
                </a:solidFill>
              </a:rPr>
              <a:t>, </a:t>
            </a:r>
            <a:r>
              <a:rPr lang="en-US" sz="2800" spc="-5" dirty="0" err="1">
                <a:solidFill>
                  <a:srgbClr val="71AED7"/>
                </a:solidFill>
              </a:rPr>
              <a:t>M.Kep</a:t>
            </a:r>
            <a:endParaRPr sz="2800" dirty="0"/>
          </a:p>
        </p:txBody>
      </p:sp>
      <p:sp>
        <p:nvSpPr>
          <p:cNvPr id="13" name="object 13"/>
          <p:cNvSpPr/>
          <p:nvPr/>
        </p:nvSpPr>
        <p:spPr>
          <a:xfrm>
            <a:off x="0" y="2500299"/>
            <a:ext cx="2857500" cy="929005"/>
          </a:xfrm>
          <a:custGeom>
            <a:avLst/>
            <a:gdLst/>
            <a:ahLst/>
            <a:cxnLst/>
            <a:rect l="l" t="t" r="r" b="b"/>
            <a:pathLst>
              <a:path w="2857500" h="929004">
                <a:moveTo>
                  <a:pt x="2857500" y="0"/>
                </a:moveTo>
                <a:lnTo>
                  <a:pt x="0" y="0"/>
                </a:lnTo>
                <a:lnTo>
                  <a:pt x="0" y="928700"/>
                </a:lnTo>
                <a:lnTo>
                  <a:pt x="2857500" y="928700"/>
                </a:lnTo>
                <a:lnTo>
                  <a:pt x="2857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E0530C1D-F242-2F48-9770-C7EFB6D8CC6C}"/>
              </a:ext>
            </a:extLst>
          </p:cNvPr>
          <p:cNvSpPr/>
          <p:nvPr/>
        </p:nvSpPr>
        <p:spPr>
          <a:xfrm>
            <a:off x="4048803" y="580771"/>
            <a:ext cx="1743601" cy="1462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1B4306F4-C881-F643-8D91-0809F6AFAB76}"/>
              </a:ext>
            </a:extLst>
          </p:cNvPr>
          <p:cNvSpPr/>
          <p:nvPr/>
        </p:nvSpPr>
        <p:spPr>
          <a:xfrm>
            <a:off x="2719123" y="2042795"/>
            <a:ext cx="1743601" cy="1462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B061EC6C-4697-5A4A-B02A-F4E0DAE10FE2}"/>
              </a:ext>
            </a:extLst>
          </p:cNvPr>
          <p:cNvSpPr/>
          <p:nvPr/>
        </p:nvSpPr>
        <p:spPr>
          <a:xfrm>
            <a:off x="5731105" y="2011161"/>
            <a:ext cx="1743601" cy="1462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nline Media 1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F902DF-B9F1-4847-AE1F-72C6C5FAA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4828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Gelombang</a:t>
            </a:r>
            <a:r>
              <a:rPr spc="-95" dirty="0"/>
              <a:t> </a:t>
            </a:r>
            <a:r>
              <a:rPr dirty="0"/>
              <a:t>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8599" y="1214450"/>
            <a:ext cx="8442960" cy="5429250"/>
            <a:chOff x="428599" y="1214450"/>
            <a:chExt cx="8442960" cy="5429250"/>
          </a:xfrm>
        </p:grpSpPr>
        <p:sp>
          <p:nvSpPr>
            <p:cNvPr id="4" name="object 4"/>
            <p:cNvSpPr/>
            <p:nvPr/>
          </p:nvSpPr>
          <p:spPr>
            <a:xfrm>
              <a:off x="428599" y="1214450"/>
              <a:ext cx="2786126" cy="5143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14623" y="5214950"/>
              <a:ext cx="1085850" cy="14287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07917" y="2785999"/>
              <a:ext cx="4950460" cy="2973070"/>
            </a:xfrm>
            <a:custGeom>
              <a:avLst/>
              <a:gdLst/>
              <a:ahLst/>
              <a:cxnLst/>
              <a:rect l="l" t="t" r="r" b="b"/>
              <a:pathLst>
                <a:path w="4950459" h="2973070">
                  <a:moveTo>
                    <a:pt x="378333" y="250062"/>
                  </a:moveTo>
                  <a:lnTo>
                    <a:pt x="382359" y="205128"/>
                  </a:lnTo>
                  <a:lnTo>
                    <a:pt x="393969" y="162830"/>
                  </a:lnTo>
                  <a:lnTo>
                    <a:pt x="412458" y="123876"/>
                  </a:lnTo>
                  <a:lnTo>
                    <a:pt x="437121" y="88974"/>
                  </a:lnTo>
                  <a:lnTo>
                    <a:pt x="467254" y="58830"/>
                  </a:lnTo>
                  <a:lnTo>
                    <a:pt x="502153" y="34153"/>
                  </a:lnTo>
                  <a:lnTo>
                    <a:pt x="541112" y="15651"/>
                  </a:lnTo>
                  <a:lnTo>
                    <a:pt x="583428" y="4030"/>
                  </a:lnTo>
                  <a:lnTo>
                    <a:pt x="628396" y="0"/>
                  </a:lnTo>
                  <a:lnTo>
                    <a:pt x="1140333" y="0"/>
                  </a:lnTo>
                  <a:lnTo>
                    <a:pt x="2283333" y="0"/>
                  </a:lnTo>
                  <a:lnTo>
                    <a:pt x="4700270" y="0"/>
                  </a:lnTo>
                  <a:lnTo>
                    <a:pt x="4745237" y="4030"/>
                  </a:lnTo>
                  <a:lnTo>
                    <a:pt x="4787553" y="15651"/>
                  </a:lnTo>
                  <a:lnTo>
                    <a:pt x="4826512" y="34153"/>
                  </a:lnTo>
                  <a:lnTo>
                    <a:pt x="4861411" y="58830"/>
                  </a:lnTo>
                  <a:lnTo>
                    <a:pt x="4891544" y="88974"/>
                  </a:lnTo>
                  <a:lnTo>
                    <a:pt x="4916207" y="123876"/>
                  </a:lnTo>
                  <a:lnTo>
                    <a:pt x="4934696" y="162830"/>
                  </a:lnTo>
                  <a:lnTo>
                    <a:pt x="4946306" y="205128"/>
                  </a:lnTo>
                  <a:lnTo>
                    <a:pt x="4950333" y="250062"/>
                  </a:lnTo>
                  <a:lnTo>
                    <a:pt x="4950333" y="875157"/>
                  </a:lnTo>
                  <a:lnTo>
                    <a:pt x="4950333" y="1250188"/>
                  </a:lnTo>
                  <a:lnTo>
                    <a:pt x="4946306" y="1295155"/>
                  </a:lnTo>
                  <a:lnTo>
                    <a:pt x="4934696" y="1337471"/>
                  </a:lnTo>
                  <a:lnTo>
                    <a:pt x="4916207" y="1376430"/>
                  </a:lnTo>
                  <a:lnTo>
                    <a:pt x="4891544" y="1411329"/>
                  </a:lnTo>
                  <a:lnTo>
                    <a:pt x="4861411" y="1441462"/>
                  </a:lnTo>
                  <a:lnTo>
                    <a:pt x="4826512" y="1466125"/>
                  </a:lnTo>
                  <a:lnTo>
                    <a:pt x="4787553" y="1484614"/>
                  </a:lnTo>
                  <a:lnTo>
                    <a:pt x="4745237" y="1496224"/>
                  </a:lnTo>
                  <a:lnTo>
                    <a:pt x="4700270" y="1500251"/>
                  </a:lnTo>
                  <a:lnTo>
                    <a:pt x="2283333" y="1500251"/>
                  </a:lnTo>
                  <a:lnTo>
                    <a:pt x="0" y="2972612"/>
                  </a:lnTo>
                  <a:lnTo>
                    <a:pt x="1140333" y="1500251"/>
                  </a:lnTo>
                  <a:lnTo>
                    <a:pt x="628396" y="1500251"/>
                  </a:lnTo>
                  <a:lnTo>
                    <a:pt x="583428" y="1496224"/>
                  </a:lnTo>
                  <a:lnTo>
                    <a:pt x="541112" y="1484614"/>
                  </a:lnTo>
                  <a:lnTo>
                    <a:pt x="502153" y="1466125"/>
                  </a:lnTo>
                  <a:lnTo>
                    <a:pt x="467254" y="1441462"/>
                  </a:lnTo>
                  <a:lnTo>
                    <a:pt x="437121" y="1411329"/>
                  </a:lnTo>
                  <a:lnTo>
                    <a:pt x="412458" y="1376430"/>
                  </a:lnTo>
                  <a:lnTo>
                    <a:pt x="393969" y="1337471"/>
                  </a:lnTo>
                  <a:lnTo>
                    <a:pt x="382359" y="1295155"/>
                  </a:lnTo>
                  <a:lnTo>
                    <a:pt x="378333" y="1250188"/>
                  </a:lnTo>
                  <a:lnTo>
                    <a:pt x="378333" y="875157"/>
                  </a:lnTo>
                  <a:lnTo>
                    <a:pt x="378333" y="250062"/>
                  </a:lnTo>
                  <a:close/>
                </a:path>
              </a:pathLst>
            </a:custGeom>
            <a:ln w="25400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17585" y="1598803"/>
            <a:ext cx="518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79875" y="1598803"/>
            <a:ext cx="384682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indent="-143510">
              <a:lnSpc>
                <a:spcPct val="100000"/>
              </a:lnSpc>
              <a:spcBef>
                <a:spcPts val="100"/>
              </a:spcBef>
              <a:buChar char="•"/>
              <a:tabLst>
                <a:tab pos="156210" algn="l"/>
                <a:tab pos="1550035" algn="l"/>
                <a:tab pos="2946400" algn="l"/>
                <a:tab pos="3402329" algn="l"/>
              </a:tabLst>
            </a:pPr>
            <a:r>
              <a:rPr sz="1800" spc="-5" dirty="0">
                <a:latin typeface="Arial"/>
                <a:cs typeface="Arial"/>
              </a:rPr>
              <a:t>Gel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mb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	l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gkun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ke</a:t>
            </a:r>
            <a:r>
              <a:rPr sz="1800" dirty="0">
                <a:latin typeface="Arial"/>
                <a:cs typeface="Arial"/>
              </a:rPr>
              <a:t>	at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mengikuti </a:t>
            </a:r>
            <a:r>
              <a:rPr sz="1800" dirty="0">
                <a:latin typeface="Arial"/>
                <a:cs typeface="Arial"/>
              </a:rPr>
              <a:t>QRS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Menunjukkan repolarisasi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ventrikel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10" dirty="0">
                <a:latin typeface="Arial"/>
                <a:cs typeface="Arial"/>
              </a:rPr>
              <a:t>Normalnya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2141" y="3106673"/>
            <a:ext cx="3761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Postif (terutama bersama R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tinggi)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atau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Inversi </a:t>
            </a:r>
            <a:r>
              <a:rPr sz="1800" b="1" dirty="0">
                <a:latin typeface="Arial"/>
                <a:cs typeface="Arial"/>
              </a:rPr>
              <a:t>di III, </a:t>
            </a:r>
            <a:r>
              <a:rPr sz="1800" b="1" spc="-5" dirty="0">
                <a:latin typeface="Arial"/>
                <a:cs typeface="Arial"/>
              </a:rPr>
              <a:t>aVR,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1056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SUMMARY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98450" y="1060450"/>
          <a:ext cx="8458200" cy="3235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Unsur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EKG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E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Tinggi/Dalam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ED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Lebar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Gelombang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2,5 kotak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3 kotak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Interval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 -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3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5 kotak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Gelombang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Q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2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kotak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1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kotak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Gelombang 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27 kotak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 - -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Gelombang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7 kotak besar di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V1-V2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 - -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QRS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Komplek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 -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½ -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3 kotak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kecil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QT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Interval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 -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tc>
                  <a:txBody>
                    <a:bodyPr/>
                    <a:lstStyle/>
                    <a:p>
                      <a:pPr marL="5499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½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interval R-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R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2738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&lt;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2 kotak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besar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0" y="4416425"/>
            <a:ext cx="8870950" cy="2441575"/>
            <a:chOff x="0" y="4416425"/>
            <a:chExt cx="8870950" cy="2441575"/>
          </a:xfrm>
        </p:grpSpPr>
        <p:sp>
          <p:nvSpPr>
            <p:cNvPr id="5" name="object 5"/>
            <p:cNvSpPr/>
            <p:nvPr/>
          </p:nvSpPr>
          <p:spPr>
            <a:xfrm>
              <a:off x="0" y="5429249"/>
              <a:ext cx="1085850" cy="14287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8822" y="4429125"/>
              <a:ext cx="8119745" cy="1600200"/>
            </a:xfrm>
            <a:custGeom>
              <a:avLst/>
              <a:gdLst/>
              <a:ahLst/>
              <a:cxnLst/>
              <a:rect l="l" t="t" r="r" b="b"/>
              <a:pathLst>
                <a:path w="8119745" h="1600200">
                  <a:moveTo>
                    <a:pt x="761301" y="190500"/>
                  </a:moveTo>
                  <a:lnTo>
                    <a:pt x="766335" y="146837"/>
                  </a:lnTo>
                  <a:lnTo>
                    <a:pt x="780673" y="106746"/>
                  </a:lnTo>
                  <a:lnTo>
                    <a:pt x="803169" y="71374"/>
                  </a:lnTo>
                  <a:lnTo>
                    <a:pt x="832676" y="41867"/>
                  </a:lnTo>
                  <a:lnTo>
                    <a:pt x="868048" y="19372"/>
                  </a:lnTo>
                  <a:lnTo>
                    <a:pt x="908138" y="5034"/>
                  </a:lnTo>
                  <a:lnTo>
                    <a:pt x="951801" y="0"/>
                  </a:lnTo>
                  <a:lnTo>
                    <a:pt x="1987740" y="0"/>
                  </a:lnTo>
                  <a:lnTo>
                    <a:pt x="3827208" y="0"/>
                  </a:lnTo>
                  <a:lnTo>
                    <a:pt x="7928927" y="0"/>
                  </a:lnTo>
                  <a:lnTo>
                    <a:pt x="7972630" y="5034"/>
                  </a:lnTo>
                  <a:lnTo>
                    <a:pt x="8012736" y="19372"/>
                  </a:lnTo>
                  <a:lnTo>
                    <a:pt x="8048106" y="41867"/>
                  </a:lnTo>
                  <a:lnTo>
                    <a:pt x="8077599" y="71374"/>
                  </a:lnTo>
                  <a:lnTo>
                    <a:pt x="8100077" y="106746"/>
                  </a:lnTo>
                  <a:lnTo>
                    <a:pt x="8114400" y="146837"/>
                  </a:lnTo>
                  <a:lnTo>
                    <a:pt x="8119427" y="190500"/>
                  </a:lnTo>
                  <a:lnTo>
                    <a:pt x="8119427" y="666750"/>
                  </a:lnTo>
                  <a:lnTo>
                    <a:pt x="8119427" y="952500"/>
                  </a:lnTo>
                  <a:lnTo>
                    <a:pt x="8114400" y="996202"/>
                  </a:lnTo>
                  <a:lnTo>
                    <a:pt x="8100077" y="1036308"/>
                  </a:lnTo>
                  <a:lnTo>
                    <a:pt x="8077599" y="1071678"/>
                  </a:lnTo>
                  <a:lnTo>
                    <a:pt x="8048106" y="1101172"/>
                  </a:lnTo>
                  <a:lnTo>
                    <a:pt x="8012736" y="1123650"/>
                  </a:lnTo>
                  <a:lnTo>
                    <a:pt x="7972630" y="1137972"/>
                  </a:lnTo>
                  <a:lnTo>
                    <a:pt x="7928927" y="1143000"/>
                  </a:lnTo>
                  <a:lnTo>
                    <a:pt x="3827208" y="1143000"/>
                  </a:lnTo>
                  <a:lnTo>
                    <a:pt x="0" y="1599780"/>
                  </a:lnTo>
                  <a:lnTo>
                    <a:pt x="1987740" y="1143000"/>
                  </a:lnTo>
                  <a:lnTo>
                    <a:pt x="951801" y="1143000"/>
                  </a:lnTo>
                  <a:lnTo>
                    <a:pt x="908138" y="1137972"/>
                  </a:lnTo>
                  <a:lnTo>
                    <a:pt x="868048" y="1123650"/>
                  </a:lnTo>
                  <a:lnTo>
                    <a:pt x="832676" y="1101172"/>
                  </a:lnTo>
                  <a:lnTo>
                    <a:pt x="803169" y="1071678"/>
                  </a:lnTo>
                  <a:lnTo>
                    <a:pt x="780673" y="1036308"/>
                  </a:lnTo>
                  <a:lnTo>
                    <a:pt x="766335" y="996202"/>
                  </a:lnTo>
                  <a:lnTo>
                    <a:pt x="761301" y="952500"/>
                  </a:lnTo>
                  <a:lnTo>
                    <a:pt x="761301" y="666750"/>
                  </a:lnTo>
                  <a:lnTo>
                    <a:pt x="761301" y="190500"/>
                  </a:lnTo>
                  <a:close/>
                </a:path>
              </a:pathLst>
            </a:custGeom>
            <a:ln w="25400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58823" y="4615433"/>
            <a:ext cx="6852284" cy="75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7095" marR="5080" indent="-2145030">
              <a:lnSpc>
                <a:spcPct val="100000"/>
              </a:lnSpc>
              <a:spcBef>
                <a:spcPts val="100"/>
              </a:spcBef>
              <a:tabLst>
                <a:tab pos="2974975" algn="l"/>
              </a:tabLst>
            </a:pPr>
            <a:r>
              <a:rPr sz="2400" b="1" spc="-80" dirty="0">
                <a:latin typeface="Arial"/>
                <a:cs typeface="Arial"/>
              </a:rPr>
              <a:t>TERNYATA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MUDAH	DAN MENYENANGKAN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120" dirty="0">
                <a:latin typeface="Arial"/>
                <a:cs typeface="Arial"/>
              </a:rPr>
              <a:t>YA  </a:t>
            </a:r>
            <a:r>
              <a:rPr sz="2400" b="1" spc="-5" dirty="0">
                <a:latin typeface="Arial"/>
                <a:cs typeface="Arial"/>
              </a:rPr>
              <a:t>BELAJAR EKG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5" dirty="0">
                <a:latin typeface="Wingdings"/>
                <a:cs typeface="Wingdings"/>
              </a:rPr>
              <a:t></a:t>
            </a:r>
            <a:endParaRPr sz="2400">
              <a:latin typeface="Wingdings"/>
              <a:cs typeface="Wingdings"/>
            </a:endParaRP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35BB2C-6450-3B4C-BB3C-D03B6245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16306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REVIEW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357325"/>
            <a:ext cx="6305549" cy="4714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66128" y="1813305"/>
            <a:ext cx="26987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56210" algn="l"/>
              </a:tabLst>
            </a:pPr>
            <a:r>
              <a:rPr sz="1800" spc="-5" dirty="0">
                <a:latin typeface="Arial"/>
                <a:cs typeface="Arial"/>
              </a:rPr>
              <a:t>Sebutkan </a:t>
            </a:r>
            <a:r>
              <a:rPr sz="1800" dirty="0">
                <a:latin typeface="Arial"/>
                <a:cs typeface="Arial"/>
              </a:rPr>
              <a:t>nilai </a:t>
            </a:r>
            <a:r>
              <a:rPr sz="1800" spc="-5" dirty="0">
                <a:latin typeface="Arial"/>
                <a:cs typeface="Arial"/>
              </a:rPr>
              <a:t>normal  dari bagian 1, 2, 3 dan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buChar char="•"/>
              <a:tabLst>
                <a:tab pos="156210" algn="l"/>
              </a:tabLst>
            </a:pPr>
            <a:r>
              <a:rPr sz="1800" spc="-5" dirty="0">
                <a:latin typeface="Arial"/>
                <a:cs typeface="Arial"/>
              </a:rPr>
              <a:t>Sebutkan </a:t>
            </a:r>
            <a:r>
              <a:rPr sz="1800" dirty="0">
                <a:latin typeface="Arial"/>
                <a:cs typeface="Arial"/>
              </a:rPr>
              <a:t>nilai </a:t>
            </a:r>
            <a:r>
              <a:rPr sz="1800" spc="-5" dirty="0">
                <a:latin typeface="Arial"/>
                <a:cs typeface="Arial"/>
              </a:rPr>
              <a:t>normal  gelombang </a:t>
            </a:r>
            <a:r>
              <a:rPr sz="1800" spc="-45" dirty="0">
                <a:latin typeface="Arial"/>
                <a:cs typeface="Arial"/>
              </a:rPr>
              <a:t>P,Q,R,S,T.</a:t>
            </a:r>
            <a:endParaRPr sz="1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buChar char="•"/>
              <a:tabLst>
                <a:tab pos="156210" algn="l"/>
              </a:tabLst>
            </a:pPr>
            <a:r>
              <a:rPr sz="1800" spc="-5" dirty="0">
                <a:latin typeface="Arial"/>
                <a:cs typeface="Arial"/>
              </a:rPr>
              <a:t>Kirim jawaban dan juga  pertanyaanmu </a:t>
            </a:r>
            <a:r>
              <a:rPr sz="1800" dirty="0">
                <a:latin typeface="Arial"/>
                <a:cs typeface="Arial"/>
              </a:rPr>
              <a:t>via </a:t>
            </a:r>
            <a:r>
              <a:rPr sz="1800" spc="-5" dirty="0">
                <a:latin typeface="Arial"/>
                <a:cs typeface="Arial"/>
              </a:rPr>
              <a:t>Elisa </a:t>
            </a:r>
            <a:r>
              <a:rPr sz="1800" spc="5" dirty="0">
                <a:latin typeface="Arial"/>
                <a:cs typeface="Arial"/>
              </a:rPr>
              <a:t>di  </a:t>
            </a:r>
            <a:r>
              <a:rPr sz="1800" spc="-45" dirty="0">
                <a:latin typeface="Arial"/>
                <a:cs typeface="Arial"/>
              </a:rPr>
              <a:t>Topik </a:t>
            </a:r>
            <a:r>
              <a:rPr sz="1800" spc="-5" dirty="0">
                <a:latin typeface="Arial"/>
                <a:cs typeface="Arial"/>
              </a:rPr>
              <a:t>EKG </a:t>
            </a:r>
            <a:r>
              <a:rPr sz="1800" spc="-10" dirty="0">
                <a:latin typeface="Arial"/>
                <a:cs typeface="Arial"/>
              </a:rPr>
              <a:t>Normal week  </a:t>
            </a:r>
            <a:r>
              <a:rPr sz="1800" dirty="0">
                <a:latin typeface="Arial"/>
                <a:cs typeface="Arial"/>
              </a:rPr>
              <a:t>II.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2376" y="4132071"/>
            <a:ext cx="2071623" cy="2725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C8A3D2-4398-C14E-948D-333691167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89992"/>
            <a:ext cx="542671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/>
              <a:t>ELEKTROFISIOLOGI</a:t>
            </a:r>
            <a:r>
              <a:rPr sz="2900" spc="-114" dirty="0"/>
              <a:t> </a:t>
            </a:r>
            <a:r>
              <a:rPr sz="2900" dirty="0"/>
              <a:t>JANTUNG</a:t>
            </a:r>
            <a:endParaRPr sz="290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A20059-8A23-9347-990D-2150DF987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6238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KERTAS</a:t>
            </a:r>
            <a:r>
              <a:rPr spc="-90" dirty="0"/>
              <a:t> </a:t>
            </a:r>
            <a:r>
              <a:rPr dirty="0"/>
              <a:t>EKG</a:t>
            </a:r>
          </a:p>
        </p:txBody>
      </p:sp>
      <p:sp>
        <p:nvSpPr>
          <p:cNvPr id="3" name="object 3"/>
          <p:cNvSpPr/>
          <p:nvPr/>
        </p:nvSpPr>
        <p:spPr>
          <a:xfrm>
            <a:off x="473101" y="1182806"/>
            <a:ext cx="5054495" cy="5039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80253" y="2527808"/>
            <a:ext cx="35858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72995" algn="l"/>
              </a:tabLst>
            </a:pPr>
            <a:r>
              <a:rPr sz="1800" spc="-5" dirty="0">
                <a:latin typeface="Arial"/>
                <a:cs typeface="Arial"/>
              </a:rPr>
              <a:t>1 kotak kecil horizontal </a:t>
            </a:r>
            <a:r>
              <a:rPr sz="1800" dirty="0">
                <a:latin typeface="Arial"/>
                <a:cs typeface="Arial"/>
              </a:rPr>
              <a:t>= </a:t>
            </a:r>
            <a:r>
              <a:rPr sz="1800" spc="-5" dirty="0">
                <a:latin typeface="Arial"/>
                <a:cs typeface="Arial"/>
              </a:rPr>
              <a:t>0.04 detik  1 kotak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kecil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vertikal	</a:t>
            </a:r>
            <a:r>
              <a:rPr sz="1800" dirty="0">
                <a:latin typeface="Arial"/>
                <a:cs typeface="Arial"/>
              </a:rPr>
              <a:t>= </a:t>
            </a:r>
            <a:r>
              <a:rPr sz="1800" spc="-5" dirty="0">
                <a:latin typeface="Arial"/>
                <a:cs typeface="Arial"/>
              </a:rPr>
              <a:t>0.1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mV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1 kotak besar terdiri atas</a:t>
            </a:r>
            <a:endParaRPr sz="1800">
              <a:latin typeface="Arial"/>
              <a:cs typeface="Arial"/>
            </a:endParaRPr>
          </a:p>
          <a:p>
            <a:pPr marL="218440" indent="-205740">
              <a:lnSpc>
                <a:spcPct val="100000"/>
              </a:lnSpc>
              <a:buChar char="•"/>
              <a:tabLst>
                <a:tab pos="218440" algn="l"/>
              </a:tabLst>
            </a:pPr>
            <a:r>
              <a:rPr sz="1800" spc="-5" dirty="0">
                <a:latin typeface="Arial"/>
                <a:cs typeface="Arial"/>
              </a:rPr>
              <a:t>5 kotak kecil horizontal</a:t>
            </a:r>
            <a:endParaRPr sz="1800">
              <a:latin typeface="Arial"/>
              <a:cs typeface="Arial"/>
            </a:endParaRPr>
          </a:p>
          <a:p>
            <a:pPr marL="218440" indent="-205740">
              <a:lnSpc>
                <a:spcPct val="100000"/>
              </a:lnSpc>
              <a:buChar char="•"/>
              <a:tabLst>
                <a:tab pos="218440" algn="l"/>
              </a:tabLst>
            </a:pPr>
            <a:r>
              <a:rPr sz="1800" dirty="0">
                <a:latin typeface="Arial"/>
                <a:cs typeface="Arial"/>
              </a:rPr>
              <a:t>5 </a:t>
            </a:r>
            <a:r>
              <a:rPr sz="1800" spc="-5" dirty="0">
                <a:latin typeface="Arial"/>
                <a:cs typeface="Arial"/>
              </a:rPr>
              <a:t>kotak kecil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vertikal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6003" y="4599813"/>
            <a:ext cx="3200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50545" algn="l"/>
                <a:tab pos="975994" algn="l"/>
                <a:tab pos="1922145" algn="l"/>
                <a:tab pos="2678430" algn="l"/>
              </a:tabLst>
            </a:pPr>
            <a:r>
              <a:rPr sz="1800" spc="-5" dirty="0">
                <a:latin typeface="Arial"/>
                <a:cs typeface="Arial"/>
              </a:rPr>
              <a:t>H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	i</a:t>
            </a:r>
            <a:r>
              <a:rPr sz="1800" spc="-5" dirty="0">
                <a:latin typeface="Arial"/>
                <a:cs typeface="Arial"/>
              </a:rPr>
              <a:t>ni</a:t>
            </a:r>
            <a:r>
              <a:rPr sz="1800" dirty="0">
                <a:latin typeface="Arial"/>
                <a:cs typeface="Arial"/>
              </a:rPr>
              <a:t>	p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ng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u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tuk	</a:t>
            </a:r>
            <a:r>
              <a:rPr sz="1800" spc="-5" dirty="0">
                <a:latin typeface="Arial"/>
                <a:cs typeface="Arial"/>
              </a:rPr>
              <a:t>anda  ingat karena </a:t>
            </a:r>
            <a:r>
              <a:rPr sz="1800" dirty="0">
                <a:latin typeface="Arial"/>
                <a:cs typeface="Arial"/>
              </a:rPr>
              <a:t>dari </a:t>
            </a:r>
            <a:r>
              <a:rPr sz="1800" spc="-5" dirty="0">
                <a:latin typeface="Arial"/>
                <a:cs typeface="Arial"/>
              </a:rPr>
              <a:t>sini </a:t>
            </a:r>
            <a:r>
              <a:rPr sz="1800" dirty="0">
                <a:latin typeface="Arial"/>
                <a:cs typeface="Arial"/>
              </a:rPr>
              <a:t>kita</a:t>
            </a:r>
            <a:r>
              <a:rPr sz="1800" spc="-2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bisa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6003" y="5148529"/>
            <a:ext cx="12185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</a:t>
            </a:r>
            <a:r>
              <a:rPr sz="1800" spc="-10" dirty="0">
                <a:latin typeface="Arial"/>
                <a:cs typeface="Arial"/>
              </a:rPr>
              <a:t>enge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hu</a:t>
            </a:r>
            <a:r>
              <a:rPr sz="1800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6003" y="5423103"/>
            <a:ext cx="1617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8875" algn="l"/>
              </a:tabLst>
            </a:pPr>
            <a:r>
              <a:rPr sz="1800" spc="-5" dirty="0">
                <a:latin typeface="Arial"/>
                <a:cs typeface="Arial"/>
              </a:rPr>
              <a:t>ke</a:t>
            </a:r>
            <a:r>
              <a:rPr sz="1800" spc="-15" dirty="0">
                <a:latin typeface="Arial"/>
                <a:cs typeface="Arial"/>
              </a:rPr>
              <a:t>l</a:t>
            </a:r>
            <a:r>
              <a:rPr sz="1800" spc="-5" dirty="0">
                <a:latin typeface="Arial"/>
                <a:cs typeface="Arial"/>
              </a:rPr>
              <a:t>ain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	ata</a:t>
            </a:r>
            <a:r>
              <a:rPr sz="1800" spc="-5" dirty="0">
                <a:latin typeface="Arial"/>
                <a:cs typeface="Arial"/>
              </a:rPr>
              <a:t>u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84744" y="5148529"/>
            <a:ext cx="15817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173480" algn="l"/>
              </a:tabLst>
            </a:pPr>
            <a:r>
              <a:rPr sz="1800" spc="-10" dirty="0">
                <a:latin typeface="Arial"/>
                <a:cs typeface="Arial"/>
              </a:rPr>
              <a:t>apa</a:t>
            </a:r>
            <a:r>
              <a:rPr sz="1800" dirty="0">
                <a:latin typeface="Arial"/>
                <a:cs typeface="Arial"/>
              </a:rPr>
              <a:t>k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h	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da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tabLst>
                <a:tab pos="778510" algn="l"/>
              </a:tabLst>
            </a:pPr>
            <a:r>
              <a:rPr sz="1800" spc="-5" dirty="0">
                <a:latin typeface="Arial"/>
                <a:cs typeface="Arial"/>
              </a:rPr>
              <a:t>tid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k	</a:t>
            </a:r>
            <a:r>
              <a:rPr sz="1800" spc="-5" dirty="0">
                <a:latin typeface="Arial"/>
                <a:cs typeface="Arial"/>
              </a:rPr>
              <a:t>pada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66003" y="5697423"/>
            <a:ext cx="1917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sebuah hasil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EKG.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B584C0-B874-F94C-8424-E3D994D48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50374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GELOMBANG EKG</a:t>
            </a:r>
            <a:r>
              <a:rPr spc="-95" dirty="0"/>
              <a:t> </a:t>
            </a:r>
            <a:r>
              <a:rPr spc="-5" dirty="0"/>
              <a:t>Normal</a:t>
            </a:r>
          </a:p>
        </p:txBody>
      </p:sp>
      <p:sp>
        <p:nvSpPr>
          <p:cNvPr id="3" name="object 3"/>
          <p:cNvSpPr/>
          <p:nvPr/>
        </p:nvSpPr>
        <p:spPr>
          <a:xfrm>
            <a:off x="285724" y="1071587"/>
            <a:ext cx="4894453" cy="5572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23001" y="1595754"/>
            <a:ext cx="2770505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Pada </a:t>
            </a:r>
            <a:r>
              <a:rPr sz="2800" dirty="0">
                <a:latin typeface="Arial"/>
                <a:cs typeface="Arial"/>
              </a:rPr>
              <a:t>gambar  </a:t>
            </a:r>
            <a:r>
              <a:rPr sz="2800" spc="-5" dirty="0">
                <a:latin typeface="Arial"/>
                <a:cs typeface="Arial"/>
              </a:rPr>
              <a:t>disamping </a:t>
            </a:r>
            <a:r>
              <a:rPr sz="2800" dirty="0">
                <a:latin typeface="Arial"/>
                <a:cs typeface="Arial"/>
              </a:rPr>
              <a:t>dapat  </a:t>
            </a:r>
            <a:r>
              <a:rPr sz="2800" spc="-5" dirty="0">
                <a:latin typeface="Arial"/>
                <a:cs typeface="Arial"/>
              </a:rPr>
              <a:t>kita </a:t>
            </a:r>
            <a:r>
              <a:rPr sz="2800" dirty="0">
                <a:latin typeface="Arial"/>
                <a:cs typeface="Arial"/>
              </a:rPr>
              <a:t>lihat adanya  gelombang </a:t>
            </a:r>
            <a:r>
              <a:rPr sz="2800" spc="-125" dirty="0">
                <a:latin typeface="Arial"/>
                <a:cs typeface="Arial"/>
              </a:rPr>
              <a:t>(P, </a:t>
            </a:r>
            <a:r>
              <a:rPr sz="2800" spc="-5" dirty="0">
                <a:latin typeface="Arial"/>
                <a:cs typeface="Arial"/>
              </a:rPr>
              <a:t>Q,  R, S, T </a:t>
            </a:r>
            <a:r>
              <a:rPr sz="2800" dirty="0">
                <a:latin typeface="Arial"/>
                <a:cs typeface="Arial"/>
              </a:rPr>
              <a:t>dan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U),</a:t>
            </a:r>
            <a:endParaRPr sz="2800">
              <a:latin typeface="Arial"/>
              <a:cs typeface="Arial"/>
            </a:endParaRPr>
          </a:p>
          <a:p>
            <a:pPr marL="12700" marR="8255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komplek (QRS),  </a:t>
            </a:r>
            <a:r>
              <a:rPr sz="2800" dirty="0">
                <a:latin typeface="Arial"/>
                <a:cs typeface="Arial"/>
              </a:rPr>
              <a:t>interval </a:t>
            </a:r>
            <a:r>
              <a:rPr sz="2800" spc="-5" dirty="0">
                <a:latin typeface="Arial"/>
                <a:cs typeface="Arial"/>
              </a:rPr>
              <a:t>(PR,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QT)  </a:t>
            </a:r>
            <a:r>
              <a:rPr sz="2800" dirty="0">
                <a:latin typeface="Arial"/>
                <a:cs typeface="Arial"/>
              </a:rPr>
              <a:t>serta</a:t>
            </a:r>
            <a:endParaRPr sz="2800">
              <a:latin typeface="Arial"/>
              <a:cs typeface="Arial"/>
            </a:endParaRPr>
          </a:p>
          <a:p>
            <a:pPr marL="12700" marR="2159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sebuah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segmen  </a:t>
            </a:r>
            <a:r>
              <a:rPr sz="2800" spc="-5" dirty="0">
                <a:latin typeface="Arial"/>
                <a:cs typeface="Arial"/>
              </a:rPr>
              <a:t>(ST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segmen)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C3EE58F-8C51-AA46-8D2B-3DFABB3F3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5057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Gelombang</a:t>
            </a:r>
            <a:r>
              <a:rPr spc="-95" dirty="0"/>
              <a:t> </a:t>
            </a:r>
            <a:r>
              <a:rPr dirty="0"/>
              <a:t>P</a:t>
            </a:r>
          </a:p>
        </p:txBody>
      </p:sp>
      <p:sp>
        <p:nvSpPr>
          <p:cNvPr id="3" name="object 3"/>
          <p:cNvSpPr/>
          <p:nvPr/>
        </p:nvSpPr>
        <p:spPr>
          <a:xfrm>
            <a:off x="357162" y="1214500"/>
            <a:ext cx="3061589" cy="4286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1250" y="1813305"/>
            <a:ext cx="5055870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indent="-142240">
              <a:lnSpc>
                <a:spcPct val="100000"/>
              </a:lnSpc>
              <a:spcBef>
                <a:spcPts val="100"/>
              </a:spcBef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Gelombang </a:t>
            </a:r>
            <a:r>
              <a:rPr sz="1800" spc="-10" dirty="0">
                <a:latin typeface="Arial"/>
                <a:cs typeface="Arial"/>
              </a:rPr>
              <a:t>yang </a:t>
            </a:r>
            <a:r>
              <a:rPr sz="1800" spc="-5" dirty="0">
                <a:latin typeface="Arial"/>
                <a:cs typeface="Arial"/>
              </a:rPr>
              <a:t>tampak pertama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kali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Bentuk </a:t>
            </a:r>
            <a:r>
              <a:rPr sz="1800" spc="-10" dirty="0">
                <a:latin typeface="Arial"/>
                <a:cs typeface="Arial"/>
              </a:rPr>
              <a:t>normalnya </a:t>
            </a:r>
            <a:r>
              <a:rPr sz="1800" spc="-5" dirty="0">
                <a:latin typeface="Arial"/>
                <a:cs typeface="Arial"/>
              </a:rPr>
              <a:t>melengkung kecil ke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atas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Menunjukkan depolarisasi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atrium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•"/>
              <a:tabLst>
                <a:tab pos="156210" algn="l"/>
                <a:tab pos="1196340" algn="l"/>
                <a:tab pos="2480310" algn="l"/>
                <a:tab pos="2781935" algn="l"/>
                <a:tab pos="4293870" algn="l"/>
              </a:tabLst>
            </a:pPr>
            <a:r>
              <a:rPr sz="1800" spc="-5" dirty="0">
                <a:latin typeface="Arial"/>
                <a:cs typeface="Arial"/>
              </a:rPr>
              <a:t>K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inan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lo</a:t>
            </a:r>
            <a:r>
              <a:rPr sz="1800" spc="-5" dirty="0">
                <a:latin typeface="Arial"/>
                <a:cs typeface="Arial"/>
              </a:rPr>
              <a:t>mb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ng</a:t>
            </a:r>
            <a:r>
              <a:rPr sz="1800" dirty="0">
                <a:latin typeface="Arial"/>
                <a:cs typeface="Arial"/>
              </a:rPr>
              <a:t>	P	</a:t>
            </a:r>
            <a:r>
              <a:rPr sz="1800" spc="-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spc="-5" dirty="0">
                <a:latin typeface="Arial"/>
                <a:cs typeface="Arial"/>
              </a:rPr>
              <a:t>njukk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adan</a:t>
            </a:r>
            <a:r>
              <a:rPr sz="1800" spc="-15" dirty="0">
                <a:latin typeface="Arial"/>
                <a:cs typeface="Arial"/>
              </a:rPr>
              <a:t>y</a:t>
            </a:r>
            <a:r>
              <a:rPr sz="1800" spc="-5" dirty="0">
                <a:latin typeface="Arial"/>
                <a:cs typeface="Arial"/>
              </a:rPr>
              <a:t>a  kelainan di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atrium.</a:t>
            </a:r>
            <a:endParaRPr sz="1800">
              <a:latin typeface="Arial"/>
              <a:cs typeface="Arial"/>
            </a:endParaRPr>
          </a:p>
          <a:p>
            <a:pPr marL="155575" indent="-143510">
              <a:lnSpc>
                <a:spcPct val="100000"/>
              </a:lnSpc>
              <a:buChar char="•"/>
              <a:tabLst>
                <a:tab pos="156210" algn="l"/>
                <a:tab pos="1588135" algn="l"/>
                <a:tab pos="1987550" algn="l"/>
                <a:tab pos="3305810" algn="l"/>
                <a:tab pos="4241800" algn="l"/>
              </a:tabLst>
            </a:pPr>
            <a:r>
              <a:rPr sz="1800" dirty="0">
                <a:latin typeface="Arial"/>
                <a:cs typeface="Arial"/>
              </a:rPr>
              <a:t>Ge</a:t>
            </a:r>
            <a:r>
              <a:rPr sz="1800" spc="-10" dirty="0">
                <a:latin typeface="Arial"/>
                <a:cs typeface="Arial"/>
              </a:rPr>
              <a:t>lo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-10" dirty="0">
                <a:latin typeface="Arial"/>
                <a:cs typeface="Arial"/>
              </a:rPr>
              <a:t>ba</a:t>
            </a:r>
            <a:r>
              <a:rPr sz="1800" dirty="0">
                <a:latin typeface="Arial"/>
                <a:cs typeface="Arial"/>
              </a:rPr>
              <a:t>ng	P	</a:t>
            </a:r>
            <a:r>
              <a:rPr sz="1800" spc="-10" dirty="0">
                <a:latin typeface="Arial"/>
                <a:cs typeface="Arial"/>
              </a:rPr>
              <a:t>no</a:t>
            </a:r>
            <a:r>
              <a:rPr sz="1800" dirty="0">
                <a:latin typeface="Arial"/>
                <a:cs typeface="Arial"/>
              </a:rPr>
              <a:t>rmaln</a:t>
            </a:r>
            <a:r>
              <a:rPr sz="1800" spc="-1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a	</a:t>
            </a:r>
            <a:r>
              <a:rPr sz="1800" spc="-10" dirty="0">
                <a:latin typeface="Arial"/>
                <a:cs typeface="Arial"/>
              </a:rPr>
              <a:t>ada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h	se</a:t>
            </a:r>
            <a:r>
              <a:rPr sz="1800" spc="5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aga</a:t>
            </a:r>
            <a:r>
              <a:rPr sz="1800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berikut:</a:t>
            </a:r>
            <a:endParaRPr sz="1800">
              <a:latin typeface="Arial"/>
              <a:cs typeface="Arial"/>
            </a:endParaRPr>
          </a:p>
          <a:p>
            <a:pPr marL="611505" lvl="1" indent="-142240">
              <a:lnSpc>
                <a:spcPct val="100000"/>
              </a:lnSpc>
              <a:buChar char="•"/>
              <a:tabLst>
                <a:tab pos="612140" algn="l"/>
              </a:tabLst>
            </a:pPr>
            <a:r>
              <a:rPr sz="1800" spc="-5" dirty="0">
                <a:latin typeface="Arial"/>
                <a:cs typeface="Arial"/>
              </a:rPr>
              <a:t>Positif (kecuali di aVR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V1 bisa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negatif)</a:t>
            </a:r>
            <a:endParaRPr sz="1800">
              <a:latin typeface="Arial"/>
              <a:cs typeface="Arial"/>
            </a:endParaRPr>
          </a:p>
          <a:p>
            <a:pPr marL="611505" lvl="1" indent="-142240">
              <a:lnSpc>
                <a:spcPct val="100000"/>
              </a:lnSpc>
              <a:buChar char="•"/>
              <a:tabLst>
                <a:tab pos="612140" algn="l"/>
              </a:tabLst>
            </a:pPr>
            <a:r>
              <a:rPr sz="1800" spc="-5" dirty="0">
                <a:latin typeface="Arial"/>
                <a:cs typeface="Arial"/>
              </a:rPr>
              <a:t>Letak di depan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QRS</a:t>
            </a:r>
            <a:endParaRPr sz="1800">
              <a:latin typeface="Arial"/>
              <a:cs typeface="Arial"/>
            </a:endParaRPr>
          </a:p>
          <a:p>
            <a:pPr marL="611505" lvl="1" indent="-142240">
              <a:lnSpc>
                <a:spcPct val="100000"/>
              </a:lnSpc>
              <a:buFont typeface="Arial"/>
              <a:buChar char="•"/>
              <a:tabLst>
                <a:tab pos="612140" algn="l"/>
              </a:tabLst>
            </a:pPr>
            <a:r>
              <a:rPr sz="1800" b="1" spc="-5" dirty="0">
                <a:latin typeface="Arial"/>
                <a:cs typeface="Arial"/>
              </a:rPr>
              <a:t>Tinggi </a:t>
            </a:r>
            <a:r>
              <a:rPr sz="1800" b="1" dirty="0">
                <a:latin typeface="Arial"/>
                <a:cs typeface="Arial"/>
              </a:rPr>
              <a:t>&lt; </a:t>
            </a:r>
            <a:r>
              <a:rPr sz="1800" b="1" spc="-5" dirty="0">
                <a:latin typeface="Arial"/>
                <a:cs typeface="Arial"/>
              </a:rPr>
              <a:t>2,5 kotak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kecil</a:t>
            </a:r>
            <a:endParaRPr sz="1800">
              <a:latin typeface="Arial"/>
              <a:cs typeface="Arial"/>
            </a:endParaRPr>
          </a:p>
          <a:p>
            <a:pPr marL="611505" lvl="1" indent="-142240">
              <a:lnSpc>
                <a:spcPct val="100000"/>
              </a:lnSpc>
              <a:buFont typeface="Arial"/>
              <a:buChar char="•"/>
              <a:tabLst>
                <a:tab pos="612140" algn="l"/>
              </a:tabLst>
            </a:pPr>
            <a:r>
              <a:rPr sz="1800" b="1" spc="-5" dirty="0">
                <a:latin typeface="Arial"/>
                <a:cs typeface="Arial"/>
              </a:rPr>
              <a:t>Lebar </a:t>
            </a:r>
            <a:r>
              <a:rPr sz="1800" b="1" dirty="0">
                <a:latin typeface="Arial"/>
                <a:cs typeface="Arial"/>
              </a:rPr>
              <a:t>&lt; </a:t>
            </a:r>
            <a:r>
              <a:rPr sz="1800" b="1" spc="-5" dirty="0">
                <a:latin typeface="Arial"/>
                <a:cs typeface="Arial"/>
              </a:rPr>
              <a:t>3 kotak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kecil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469900" marR="2547620">
              <a:lnSpc>
                <a:spcPct val="100000"/>
              </a:lnSpc>
            </a:pPr>
            <a:r>
              <a:rPr sz="1800" b="1" spc="-25" dirty="0">
                <a:latin typeface="Arial"/>
                <a:cs typeface="Arial"/>
              </a:rPr>
              <a:t>Yang </a:t>
            </a:r>
            <a:r>
              <a:rPr sz="1800" b="1" dirty="0">
                <a:latin typeface="Arial"/>
                <a:cs typeface="Arial"/>
              </a:rPr>
              <a:t>ditebal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harus  kamu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hafal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16298" y="4273550"/>
            <a:ext cx="4742180" cy="2584450"/>
            <a:chOff x="3916298" y="4273550"/>
            <a:chExt cx="4742180" cy="2584450"/>
          </a:xfrm>
        </p:grpSpPr>
        <p:sp>
          <p:nvSpPr>
            <p:cNvPr id="6" name="object 6"/>
            <p:cNvSpPr/>
            <p:nvPr/>
          </p:nvSpPr>
          <p:spPr>
            <a:xfrm>
              <a:off x="3928998" y="4286250"/>
              <a:ext cx="3923665" cy="1830705"/>
            </a:xfrm>
            <a:custGeom>
              <a:avLst/>
              <a:gdLst/>
              <a:ahLst/>
              <a:cxnLst/>
              <a:rect l="l" t="t" r="r" b="b"/>
              <a:pathLst>
                <a:path w="3923665" h="1830704">
                  <a:moveTo>
                    <a:pt x="0" y="238125"/>
                  </a:moveTo>
                  <a:lnTo>
                    <a:pt x="4840" y="190153"/>
                  </a:lnTo>
                  <a:lnTo>
                    <a:pt x="18724" y="145464"/>
                  </a:lnTo>
                  <a:lnTo>
                    <a:pt x="40692" y="105016"/>
                  </a:lnTo>
                  <a:lnTo>
                    <a:pt x="69786" y="69770"/>
                  </a:lnTo>
                  <a:lnTo>
                    <a:pt x="105047" y="40685"/>
                  </a:lnTo>
                  <a:lnTo>
                    <a:pt x="145518" y="18722"/>
                  </a:lnTo>
                  <a:lnTo>
                    <a:pt x="190239" y="4840"/>
                  </a:lnTo>
                  <a:lnTo>
                    <a:pt x="238251" y="0"/>
                  </a:lnTo>
                  <a:lnTo>
                    <a:pt x="1750314" y="0"/>
                  </a:lnTo>
                  <a:lnTo>
                    <a:pt x="2500376" y="0"/>
                  </a:lnTo>
                  <a:lnTo>
                    <a:pt x="2762377" y="0"/>
                  </a:lnTo>
                  <a:lnTo>
                    <a:pt x="2810348" y="4840"/>
                  </a:lnTo>
                  <a:lnTo>
                    <a:pt x="2855037" y="18722"/>
                  </a:lnTo>
                  <a:lnTo>
                    <a:pt x="2895485" y="40685"/>
                  </a:lnTo>
                  <a:lnTo>
                    <a:pt x="2930731" y="69770"/>
                  </a:lnTo>
                  <a:lnTo>
                    <a:pt x="2959816" y="105016"/>
                  </a:lnTo>
                  <a:lnTo>
                    <a:pt x="2981779" y="145464"/>
                  </a:lnTo>
                  <a:lnTo>
                    <a:pt x="2995661" y="190153"/>
                  </a:lnTo>
                  <a:lnTo>
                    <a:pt x="3000502" y="238125"/>
                  </a:lnTo>
                  <a:lnTo>
                    <a:pt x="3000502" y="833501"/>
                  </a:lnTo>
                  <a:lnTo>
                    <a:pt x="3923156" y="1830184"/>
                  </a:lnTo>
                  <a:lnTo>
                    <a:pt x="3000502" y="1190625"/>
                  </a:lnTo>
                  <a:lnTo>
                    <a:pt x="2995661" y="1238618"/>
                  </a:lnTo>
                  <a:lnTo>
                    <a:pt x="2981779" y="1283319"/>
                  </a:lnTo>
                  <a:lnTo>
                    <a:pt x="2959816" y="1323770"/>
                  </a:lnTo>
                  <a:lnTo>
                    <a:pt x="2930731" y="1359014"/>
                  </a:lnTo>
                  <a:lnTo>
                    <a:pt x="2895485" y="1388092"/>
                  </a:lnTo>
                  <a:lnTo>
                    <a:pt x="2855037" y="1410048"/>
                  </a:lnTo>
                  <a:lnTo>
                    <a:pt x="2810348" y="1423924"/>
                  </a:lnTo>
                  <a:lnTo>
                    <a:pt x="2762377" y="1428762"/>
                  </a:lnTo>
                  <a:lnTo>
                    <a:pt x="2500376" y="1428762"/>
                  </a:lnTo>
                  <a:lnTo>
                    <a:pt x="1750314" y="1428762"/>
                  </a:lnTo>
                  <a:lnTo>
                    <a:pt x="238251" y="1428762"/>
                  </a:lnTo>
                  <a:lnTo>
                    <a:pt x="190239" y="1423924"/>
                  </a:lnTo>
                  <a:lnTo>
                    <a:pt x="145518" y="1410048"/>
                  </a:lnTo>
                  <a:lnTo>
                    <a:pt x="105047" y="1388092"/>
                  </a:lnTo>
                  <a:lnTo>
                    <a:pt x="69786" y="1359014"/>
                  </a:lnTo>
                  <a:lnTo>
                    <a:pt x="40692" y="1323770"/>
                  </a:lnTo>
                  <a:lnTo>
                    <a:pt x="18724" y="1283319"/>
                  </a:lnTo>
                  <a:lnTo>
                    <a:pt x="4840" y="1238618"/>
                  </a:lnTo>
                  <a:lnTo>
                    <a:pt x="0" y="1190625"/>
                  </a:lnTo>
                  <a:lnTo>
                    <a:pt x="0" y="833501"/>
                  </a:lnTo>
                  <a:lnTo>
                    <a:pt x="0" y="238125"/>
                  </a:lnTo>
                  <a:close/>
                </a:path>
              </a:pathLst>
            </a:custGeom>
            <a:ln w="25400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72375" y="5429249"/>
              <a:ext cx="1085850" cy="14287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7173C2-2CAF-D04F-B4DB-A89EFA15C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035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</a:t>
            </a:r>
            <a:r>
              <a:rPr spc="-100" dirty="0"/>
              <a:t> </a:t>
            </a:r>
            <a:r>
              <a:rPr dirty="0"/>
              <a:t>Interval</a:t>
            </a:r>
          </a:p>
        </p:txBody>
      </p:sp>
      <p:sp>
        <p:nvSpPr>
          <p:cNvPr id="3" name="object 3"/>
          <p:cNvSpPr/>
          <p:nvPr/>
        </p:nvSpPr>
        <p:spPr>
          <a:xfrm>
            <a:off x="229425" y="1000086"/>
            <a:ext cx="3285236" cy="5500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51375" y="1884679"/>
            <a:ext cx="159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Char char="•"/>
              <a:tabLst>
                <a:tab pos="93980" algn="l"/>
                <a:tab pos="939165" algn="l"/>
              </a:tabLst>
            </a:pPr>
            <a:r>
              <a:rPr sz="1800" spc="-5" dirty="0">
                <a:latin typeface="Arial"/>
                <a:cs typeface="Arial"/>
              </a:rPr>
              <a:t>Jar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k	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tara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5481" y="1884679"/>
            <a:ext cx="2263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1290" algn="l"/>
                <a:tab pos="1868805" algn="l"/>
              </a:tabLst>
            </a:pPr>
            <a:r>
              <a:rPr sz="1800" spc="-5" dirty="0">
                <a:latin typeface="Arial"/>
                <a:cs typeface="Arial"/>
              </a:rPr>
              <a:t>g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	P	</a:t>
            </a:r>
            <a:r>
              <a:rPr sz="1800" spc="-5" dirty="0">
                <a:latin typeface="Arial"/>
                <a:cs typeface="Arial"/>
              </a:rPr>
              <a:t>dan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02175" y="3344798"/>
            <a:ext cx="4441825" cy="2084705"/>
            <a:chOff x="4702175" y="3344798"/>
            <a:chExt cx="4441825" cy="2084705"/>
          </a:xfrm>
        </p:grpSpPr>
        <p:sp>
          <p:nvSpPr>
            <p:cNvPr id="7" name="object 7"/>
            <p:cNvSpPr/>
            <p:nvPr/>
          </p:nvSpPr>
          <p:spPr>
            <a:xfrm>
              <a:off x="8058150" y="4000499"/>
              <a:ext cx="1085849" cy="14287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14875" y="3357498"/>
              <a:ext cx="3396615" cy="1077595"/>
            </a:xfrm>
            <a:custGeom>
              <a:avLst/>
              <a:gdLst/>
              <a:ahLst/>
              <a:cxnLst/>
              <a:rect l="l" t="t" r="r" b="b"/>
              <a:pathLst>
                <a:path w="3396615" h="1077595">
                  <a:moveTo>
                    <a:pt x="0" y="59562"/>
                  </a:moveTo>
                  <a:lnTo>
                    <a:pt x="4681" y="36379"/>
                  </a:lnTo>
                  <a:lnTo>
                    <a:pt x="17446" y="17446"/>
                  </a:lnTo>
                  <a:lnTo>
                    <a:pt x="36379" y="4681"/>
                  </a:lnTo>
                  <a:lnTo>
                    <a:pt x="59562" y="0"/>
                  </a:lnTo>
                  <a:lnTo>
                    <a:pt x="1458467" y="0"/>
                  </a:lnTo>
                  <a:lnTo>
                    <a:pt x="2083561" y="0"/>
                  </a:lnTo>
                  <a:lnTo>
                    <a:pt x="2440813" y="0"/>
                  </a:lnTo>
                  <a:lnTo>
                    <a:pt x="2463996" y="4681"/>
                  </a:lnTo>
                  <a:lnTo>
                    <a:pt x="2482929" y="17446"/>
                  </a:lnTo>
                  <a:lnTo>
                    <a:pt x="2495694" y="36379"/>
                  </a:lnTo>
                  <a:lnTo>
                    <a:pt x="2500376" y="59562"/>
                  </a:lnTo>
                  <a:lnTo>
                    <a:pt x="2500376" y="208406"/>
                  </a:lnTo>
                  <a:lnTo>
                    <a:pt x="2500376" y="297688"/>
                  </a:lnTo>
                  <a:lnTo>
                    <a:pt x="2495694" y="320871"/>
                  </a:lnTo>
                  <a:lnTo>
                    <a:pt x="2482929" y="339804"/>
                  </a:lnTo>
                  <a:lnTo>
                    <a:pt x="2463996" y="352569"/>
                  </a:lnTo>
                  <a:lnTo>
                    <a:pt x="2440813" y="357250"/>
                  </a:lnTo>
                  <a:lnTo>
                    <a:pt x="2083561" y="357250"/>
                  </a:lnTo>
                  <a:lnTo>
                    <a:pt x="3396233" y="1077087"/>
                  </a:lnTo>
                  <a:lnTo>
                    <a:pt x="1458467" y="357250"/>
                  </a:lnTo>
                  <a:lnTo>
                    <a:pt x="59562" y="357250"/>
                  </a:lnTo>
                  <a:lnTo>
                    <a:pt x="36379" y="352569"/>
                  </a:lnTo>
                  <a:lnTo>
                    <a:pt x="17446" y="339804"/>
                  </a:lnTo>
                  <a:lnTo>
                    <a:pt x="4681" y="320871"/>
                  </a:lnTo>
                  <a:lnTo>
                    <a:pt x="0" y="297688"/>
                  </a:lnTo>
                  <a:lnTo>
                    <a:pt x="0" y="208406"/>
                  </a:lnTo>
                  <a:lnTo>
                    <a:pt x="0" y="59562"/>
                  </a:lnTo>
                  <a:close/>
                </a:path>
              </a:pathLst>
            </a:custGeom>
            <a:ln w="25400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51375" y="2159000"/>
            <a:ext cx="4128135" cy="152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permulaan komplek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QRS</a:t>
            </a:r>
            <a:endParaRPr sz="1800">
              <a:latin typeface="Arial"/>
              <a:cs typeface="Arial"/>
            </a:endParaRPr>
          </a:p>
          <a:p>
            <a:pPr marL="155575" indent="-143510">
              <a:lnSpc>
                <a:spcPct val="100000"/>
              </a:lnSpc>
              <a:buChar char="•"/>
              <a:tabLst>
                <a:tab pos="156210" algn="l"/>
                <a:tab pos="1391920" algn="l"/>
                <a:tab pos="3047365" algn="l"/>
              </a:tabLst>
            </a:pPr>
            <a:r>
              <a:rPr sz="1800" spc="-5" dirty="0">
                <a:latin typeface="Arial"/>
                <a:cs typeface="Arial"/>
              </a:rPr>
              <a:t>Untuk	mengukur	perjalanan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depolarisasi </a:t>
            </a:r>
            <a:r>
              <a:rPr sz="1800" spc="-5" dirty="0">
                <a:latin typeface="Arial"/>
                <a:cs typeface="Arial"/>
              </a:rPr>
              <a:t>dari atrium ke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ventrikel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10" dirty="0">
                <a:latin typeface="Arial"/>
                <a:cs typeface="Arial"/>
              </a:rPr>
              <a:t>Normalnya</a:t>
            </a:r>
            <a:endParaRPr sz="1800">
              <a:latin typeface="Arial"/>
              <a:cs typeface="Arial"/>
            </a:endParaRPr>
          </a:p>
          <a:p>
            <a:pPr marL="189865">
              <a:lnSpc>
                <a:spcPct val="100000"/>
              </a:lnSpc>
              <a:spcBef>
                <a:spcPts val="980"/>
              </a:spcBef>
            </a:pPr>
            <a:r>
              <a:rPr sz="1800" b="1" spc="-5" dirty="0">
                <a:latin typeface="Arial"/>
                <a:cs typeface="Arial"/>
              </a:rPr>
              <a:t>Lebar 3-5 kotak kecil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031D73-971D-5445-821F-95458B071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5977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QRS</a:t>
            </a:r>
            <a:r>
              <a:rPr spc="-85" dirty="0"/>
              <a:t> </a:t>
            </a:r>
            <a:r>
              <a:rPr spc="-5" dirty="0"/>
              <a:t>Komplek</a:t>
            </a:r>
          </a:p>
        </p:txBody>
      </p:sp>
      <p:sp>
        <p:nvSpPr>
          <p:cNvPr id="3" name="object 3"/>
          <p:cNvSpPr/>
          <p:nvPr/>
        </p:nvSpPr>
        <p:spPr>
          <a:xfrm>
            <a:off x="285724" y="1071486"/>
            <a:ext cx="2857500" cy="5465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844925" y="4987925"/>
            <a:ext cx="4527550" cy="1870075"/>
            <a:chOff x="3844925" y="4987925"/>
            <a:chExt cx="4527550" cy="1870075"/>
          </a:xfrm>
        </p:grpSpPr>
        <p:sp>
          <p:nvSpPr>
            <p:cNvPr id="5" name="object 5"/>
            <p:cNvSpPr/>
            <p:nvPr/>
          </p:nvSpPr>
          <p:spPr>
            <a:xfrm>
              <a:off x="7286625" y="5429249"/>
              <a:ext cx="1085850" cy="14287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57625" y="5000625"/>
              <a:ext cx="3637279" cy="1022350"/>
            </a:xfrm>
            <a:custGeom>
              <a:avLst/>
              <a:gdLst/>
              <a:ahLst/>
              <a:cxnLst/>
              <a:rect l="l" t="t" r="r" b="b"/>
              <a:pathLst>
                <a:path w="3637279" h="1022350">
                  <a:moveTo>
                    <a:pt x="0" y="71500"/>
                  </a:moveTo>
                  <a:lnTo>
                    <a:pt x="5615" y="43666"/>
                  </a:lnTo>
                  <a:lnTo>
                    <a:pt x="20923" y="20939"/>
                  </a:lnTo>
                  <a:lnTo>
                    <a:pt x="43612" y="5617"/>
                  </a:lnTo>
                  <a:lnTo>
                    <a:pt x="71374" y="0"/>
                  </a:lnTo>
                  <a:lnTo>
                    <a:pt x="1991867" y="0"/>
                  </a:lnTo>
                  <a:lnTo>
                    <a:pt x="2845561" y="0"/>
                  </a:lnTo>
                  <a:lnTo>
                    <a:pt x="3343275" y="0"/>
                  </a:lnTo>
                  <a:lnTo>
                    <a:pt x="3371089" y="5617"/>
                  </a:lnTo>
                  <a:lnTo>
                    <a:pt x="3393773" y="20939"/>
                  </a:lnTo>
                  <a:lnTo>
                    <a:pt x="3409051" y="43666"/>
                  </a:lnTo>
                  <a:lnTo>
                    <a:pt x="3414649" y="71500"/>
                  </a:lnTo>
                  <a:lnTo>
                    <a:pt x="3414649" y="250062"/>
                  </a:lnTo>
                  <a:lnTo>
                    <a:pt x="3414649" y="357250"/>
                  </a:lnTo>
                  <a:lnTo>
                    <a:pt x="3409051" y="385012"/>
                  </a:lnTo>
                  <a:lnTo>
                    <a:pt x="3393773" y="407701"/>
                  </a:lnTo>
                  <a:lnTo>
                    <a:pt x="3371089" y="423009"/>
                  </a:lnTo>
                  <a:lnTo>
                    <a:pt x="3343275" y="428625"/>
                  </a:lnTo>
                  <a:lnTo>
                    <a:pt x="2845561" y="428625"/>
                  </a:lnTo>
                  <a:lnTo>
                    <a:pt x="3636772" y="1022299"/>
                  </a:lnTo>
                  <a:lnTo>
                    <a:pt x="1991867" y="428625"/>
                  </a:lnTo>
                  <a:lnTo>
                    <a:pt x="71374" y="428625"/>
                  </a:lnTo>
                  <a:lnTo>
                    <a:pt x="43612" y="423009"/>
                  </a:lnTo>
                  <a:lnTo>
                    <a:pt x="20923" y="407701"/>
                  </a:lnTo>
                  <a:lnTo>
                    <a:pt x="5615" y="385012"/>
                  </a:lnTo>
                  <a:lnTo>
                    <a:pt x="0" y="357250"/>
                  </a:lnTo>
                  <a:lnTo>
                    <a:pt x="0" y="250062"/>
                  </a:lnTo>
                  <a:lnTo>
                    <a:pt x="0" y="71500"/>
                  </a:lnTo>
                  <a:close/>
                </a:path>
              </a:pathLst>
            </a:custGeom>
            <a:ln w="25399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51250" y="1098550"/>
            <a:ext cx="4920615" cy="4261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indent="-137160">
              <a:lnSpc>
                <a:spcPct val="1000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800" spc="-20" dirty="0">
                <a:latin typeface="Arial"/>
                <a:cs typeface="Arial"/>
              </a:rPr>
              <a:t>Tiga </a:t>
            </a:r>
            <a:r>
              <a:rPr sz="1800" spc="-5" dirty="0">
                <a:latin typeface="Arial"/>
                <a:cs typeface="Arial"/>
              </a:rPr>
              <a:t>defleksi </a:t>
            </a:r>
            <a:r>
              <a:rPr sz="1800" spc="-10" dirty="0">
                <a:latin typeface="Arial"/>
                <a:cs typeface="Arial"/>
              </a:rPr>
              <a:t>yang yang </a:t>
            </a:r>
            <a:r>
              <a:rPr sz="1800" spc="-5" dirty="0">
                <a:latin typeface="Arial"/>
                <a:cs typeface="Arial"/>
              </a:rPr>
              <a:t>mengikuti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gelombang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  <a:p>
            <a:pPr marL="12700" marR="20066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Mengindikasikan depolarisasi (dan kontraksi)  ventrikel</a:t>
            </a:r>
            <a:endParaRPr sz="1800">
              <a:latin typeface="Arial"/>
              <a:cs typeface="Arial"/>
            </a:endParaRPr>
          </a:p>
          <a:p>
            <a:pPr marL="12700" marR="125095">
              <a:lnSpc>
                <a:spcPct val="100000"/>
              </a:lnSpc>
              <a:buChar char="•"/>
              <a:tabLst>
                <a:tab pos="154940" algn="l"/>
                <a:tab pos="1242060" algn="l"/>
              </a:tabLst>
            </a:pPr>
            <a:r>
              <a:rPr sz="1800" dirty="0">
                <a:latin typeface="Arial"/>
                <a:cs typeface="Arial"/>
              </a:rPr>
              <a:t>Gel Q = </a:t>
            </a:r>
            <a:r>
              <a:rPr sz="1800" spc="-5" dirty="0">
                <a:latin typeface="Arial"/>
                <a:cs typeface="Arial"/>
              </a:rPr>
              <a:t>defleksi negatif pertama setelah </a:t>
            </a:r>
            <a:r>
              <a:rPr sz="1800" spc="-114" dirty="0">
                <a:latin typeface="Arial"/>
                <a:cs typeface="Arial"/>
              </a:rPr>
              <a:t>P.  </a:t>
            </a:r>
            <a:r>
              <a:rPr sz="1800" spc="-10" dirty="0">
                <a:latin typeface="Arial"/>
                <a:cs typeface="Arial"/>
              </a:rPr>
              <a:t>Normalnya	</a:t>
            </a:r>
            <a:r>
              <a:rPr sz="1800" b="1" spc="-5" dirty="0">
                <a:latin typeface="Arial"/>
                <a:cs typeface="Arial"/>
              </a:rPr>
              <a:t>lebar </a:t>
            </a:r>
            <a:r>
              <a:rPr sz="1800" b="1" dirty="0">
                <a:latin typeface="Arial"/>
                <a:cs typeface="Arial"/>
              </a:rPr>
              <a:t>&lt; </a:t>
            </a:r>
            <a:r>
              <a:rPr sz="1800" b="1" spc="-5" dirty="0">
                <a:latin typeface="Arial"/>
                <a:cs typeface="Arial"/>
              </a:rPr>
              <a:t>1 kotak kecil, dalamnya </a:t>
            </a:r>
            <a:r>
              <a:rPr sz="1800" b="1" dirty="0">
                <a:latin typeface="Arial"/>
                <a:cs typeface="Arial"/>
              </a:rPr>
              <a:t>&lt;  2 </a:t>
            </a:r>
            <a:r>
              <a:rPr sz="1800" b="1" spc="-5" dirty="0">
                <a:latin typeface="Arial"/>
                <a:cs typeface="Arial"/>
              </a:rPr>
              <a:t>kotak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kecil.</a:t>
            </a:r>
            <a:endParaRPr sz="1800">
              <a:latin typeface="Arial"/>
              <a:cs typeface="Arial"/>
            </a:endParaRPr>
          </a:p>
          <a:p>
            <a:pPr marL="12700" marR="525780">
              <a:lnSpc>
                <a:spcPct val="100000"/>
              </a:lnSpc>
              <a:spcBef>
                <a:spcPts val="5"/>
              </a:spcBef>
              <a:buChar char="•"/>
              <a:tabLst>
                <a:tab pos="154940" algn="l"/>
              </a:tabLst>
            </a:pPr>
            <a:r>
              <a:rPr sz="1800" dirty="0">
                <a:latin typeface="Arial"/>
                <a:cs typeface="Arial"/>
              </a:rPr>
              <a:t>Gel </a:t>
            </a:r>
            <a:r>
              <a:rPr sz="1800" spc="-5" dirty="0">
                <a:latin typeface="Arial"/>
                <a:cs typeface="Arial"/>
              </a:rPr>
              <a:t>R </a:t>
            </a:r>
            <a:r>
              <a:rPr sz="1800" dirty="0">
                <a:latin typeface="Arial"/>
                <a:cs typeface="Arial"/>
              </a:rPr>
              <a:t>= </a:t>
            </a:r>
            <a:r>
              <a:rPr sz="1800" spc="-5" dirty="0">
                <a:latin typeface="Arial"/>
                <a:cs typeface="Arial"/>
              </a:rPr>
              <a:t>defleksi positif pertama setelah </a:t>
            </a:r>
            <a:r>
              <a:rPr sz="1800" spc="-114" dirty="0">
                <a:latin typeface="Arial"/>
                <a:cs typeface="Arial"/>
              </a:rPr>
              <a:t>P.  </a:t>
            </a:r>
            <a:r>
              <a:rPr sz="1800" spc="-10" dirty="0">
                <a:latin typeface="Arial"/>
                <a:cs typeface="Arial"/>
              </a:rPr>
              <a:t>Normalnya </a:t>
            </a:r>
            <a:r>
              <a:rPr sz="1800" b="1" dirty="0">
                <a:latin typeface="Arial"/>
                <a:cs typeface="Arial"/>
              </a:rPr>
              <a:t>tinggi &lt; </a:t>
            </a:r>
            <a:r>
              <a:rPr sz="1800" b="1" spc="-10" dirty="0">
                <a:latin typeface="Arial"/>
                <a:cs typeface="Arial"/>
              </a:rPr>
              <a:t>27 </a:t>
            </a:r>
            <a:r>
              <a:rPr sz="1800" b="1" spc="-5" dirty="0">
                <a:latin typeface="Arial"/>
                <a:cs typeface="Arial"/>
              </a:rPr>
              <a:t>kotak kecil, </a:t>
            </a:r>
            <a:r>
              <a:rPr sz="1800" b="1" dirty="0">
                <a:latin typeface="Arial"/>
                <a:cs typeface="Arial"/>
              </a:rPr>
              <a:t>tidak  </a:t>
            </a:r>
            <a:r>
              <a:rPr sz="1800" b="1" spc="-5" dirty="0">
                <a:latin typeface="Arial"/>
                <a:cs typeface="Arial"/>
              </a:rPr>
              <a:t>bertakik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dirty="0">
                <a:latin typeface="Arial"/>
                <a:cs typeface="Arial"/>
              </a:rPr>
              <a:t>Gel S = </a:t>
            </a:r>
            <a:r>
              <a:rPr sz="1800" spc="-5" dirty="0">
                <a:latin typeface="Arial"/>
                <a:cs typeface="Arial"/>
              </a:rPr>
              <a:t>defleksi negatif pertama setelah R.  </a:t>
            </a:r>
            <a:r>
              <a:rPr sz="1800" spc="-10" dirty="0">
                <a:latin typeface="Arial"/>
                <a:cs typeface="Arial"/>
              </a:rPr>
              <a:t>Normalnya </a:t>
            </a:r>
            <a:r>
              <a:rPr sz="1800" b="1" dirty="0">
                <a:latin typeface="Arial"/>
                <a:cs typeface="Arial"/>
              </a:rPr>
              <a:t>tidak </a:t>
            </a:r>
            <a:r>
              <a:rPr sz="1800" b="1" spc="-5" dirty="0">
                <a:latin typeface="Arial"/>
                <a:cs typeface="Arial"/>
              </a:rPr>
              <a:t>ditemukan </a:t>
            </a:r>
            <a:r>
              <a:rPr sz="1800" b="1" dirty="0">
                <a:latin typeface="Arial"/>
                <a:cs typeface="Arial"/>
              </a:rPr>
              <a:t>di </a:t>
            </a:r>
            <a:r>
              <a:rPr sz="1800" b="1" spc="-5" dirty="0">
                <a:latin typeface="Arial"/>
                <a:cs typeface="Arial"/>
              </a:rPr>
              <a:t>V6, dalamnya </a:t>
            </a:r>
            <a:r>
              <a:rPr sz="1800" b="1" dirty="0">
                <a:latin typeface="Arial"/>
                <a:cs typeface="Arial"/>
              </a:rPr>
              <a:t>&lt;  7 </a:t>
            </a:r>
            <a:r>
              <a:rPr sz="1800" b="1" spc="-5" dirty="0">
                <a:latin typeface="Arial"/>
                <a:cs typeface="Arial"/>
              </a:rPr>
              <a:t>kotak besar </a:t>
            </a:r>
            <a:r>
              <a:rPr sz="1800" b="1" dirty="0">
                <a:latin typeface="Arial"/>
                <a:cs typeface="Arial"/>
              </a:rPr>
              <a:t>di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V1-V2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Normal</a:t>
            </a:r>
            <a:r>
              <a:rPr sz="1800" dirty="0">
                <a:latin typeface="Arial"/>
                <a:cs typeface="Arial"/>
              </a:rPr>
              <a:t> QRS</a:t>
            </a:r>
            <a:endParaRPr sz="1800">
              <a:latin typeface="Arial"/>
              <a:cs typeface="Arial"/>
            </a:endParaRPr>
          </a:p>
          <a:p>
            <a:pPr marL="600075">
              <a:lnSpc>
                <a:spcPct val="100000"/>
              </a:lnSpc>
              <a:spcBef>
                <a:spcPts val="944"/>
              </a:spcBef>
            </a:pPr>
            <a:r>
              <a:rPr sz="1800" b="1" dirty="0">
                <a:latin typeface="Arial"/>
                <a:cs typeface="Arial"/>
              </a:rPr>
              <a:t>Lebar </a:t>
            </a:r>
            <a:r>
              <a:rPr sz="1800" b="1" spc="-5" dirty="0">
                <a:latin typeface="Arial"/>
                <a:cs typeface="Arial"/>
              </a:rPr>
              <a:t>1 </a:t>
            </a:r>
            <a:r>
              <a:rPr sz="1800" b="1" dirty="0">
                <a:latin typeface="Arial"/>
                <a:cs typeface="Arial"/>
              </a:rPr>
              <a:t>½ - </a:t>
            </a:r>
            <a:r>
              <a:rPr sz="1800" b="1" spc="-5" dirty="0">
                <a:latin typeface="Arial"/>
                <a:cs typeface="Arial"/>
              </a:rPr>
              <a:t>3 kotak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kecil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34B01B-78CD-7B4A-B66C-0E5E3ED1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2821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</a:t>
            </a:r>
            <a:r>
              <a:rPr spc="-80" dirty="0"/>
              <a:t> </a:t>
            </a:r>
            <a:r>
              <a:rPr spc="-5" dirty="0"/>
              <a:t>Segment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5724" y="1071524"/>
            <a:ext cx="8514080" cy="5358130"/>
            <a:chOff x="285724" y="1071524"/>
            <a:chExt cx="8514080" cy="5358130"/>
          </a:xfrm>
        </p:grpSpPr>
        <p:sp>
          <p:nvSpPr>
            <p:cNvPr id="4" name="object 4"/>
            <p:cNvSpPr/>
            <p:nvPr/>
          </p:nvSpPr>
          <p:spPr>
            <a:xfrm>
              <a:off x="285724" y="1071524"/>
              <a:ext cx="4569968" cy="53578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7750" y="3786250"/>
              <a:ext cx="1085850" cy="14287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86375" y="2785999"/>
              <a:ext cx="3500754" cy="1399540"/>
            </a:xfrm>
            <a:custGeom>
              <a:avLst/>
              <a:gdLst/>
              <a:ahLst/>
              <a:cxnLst/>
              <a:rect l="l" t="t" r="r" b="b"/>
              <a:pathLst>
                <a:path w="3500754" h="1399539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5" y="0"/>
                  </a:lnTo>
                  <a:lnTo>
                    <a:pt x="583438" y="0"/>
                  </a:lnTo>
                  <a:lnTo>
                    <a:pt x="1458468" y="0"/>
                  </a:lnTo>
                  <a:lnTo>
                    <a:pt x="3381375" y="0"/>
                  </a:lnTo>
                  <a:lnTo>
                    <a:pt x="3427741" y="9362"/>
                  </a:lnTo>
                  <a:lnTo>
                    <a:pt x="3465607" y="34893"/>
                  </a:lnTo>
                  <a:lnTo>
                    <a:pt x="3491138" y="72759"/>
                  </a:lnTo>
                  <a:lnTo>
                    <a:pt x="3500501" y="119125"/>
                  </a:lnTo>
                  <a:lnTo>
                    <a:pt x="3500501" y="416813"/>
                  </a:lnTo>
                  <a:lnTo>
                    <a:pt x="3500501" y="595376"/>
                  </a:lnTo>
                  <a:lnTo>
                    <a:pt x="3491138" y="641742"/>
                  </a:lnTo>
                  <a:lnTo>
                    <a:pt x="3465607" y="679608"/>
                  </a:lnTo>
                  <a:lnTo>
                    <a:pt x="3427741" y="705139"/>
                  </a:lnTo>
                  <a:lnTo>
                    <a:pt x="3381375" y="714501"/>
                  </a:lnTo>
                  <a:lnTo>
                    <a:pt x="1458468" y="714501"/>
                  </a:lnTo>
                  <a:lnTo>
                    <a:pt x="278384" y="1399032"/>
                  </a:lnTo>
                  <a:lnTo>
                    <a:pt x="583438" y="714501"/>
                  </a:lnTo>
                  <a:lnTo>
                    <a:pt x="119125" y="714501"/>
                  </a:lnTo>
                  <a:lnTo>
                    <a:pt x="72759" y="705139"/>
                  </a:lnTo>
                  <a:lnTo>
                    <a:pt x="34893" y="679608"/>
                  </a:lnTo>
                  <a:lnTo>
                    <a:pt x="9362" y="641742"/>
                  </a:lnTo>
                  <a:lnTo>
                    <a:pt x="0" y="595376"/>
                  </a:lnTo>
                  <a:lnTo>
                    <a:pt x="0" y="416813"/>
                  </a:lnTo>
                  <a:lnTo>
                    <a:pt x="0" y="119125"/>
                  </a:lnTo>
                  <a:close/>
                </a:path>
              </a:pathLst>
            </a:custGeom>
            <a:ln w="25399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51501" y="1598803"/>
            <a:ext cx="3608704" cy="182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indent="-142240">
              <a:lnSpc>
                <a:spcPct val="100000"/>
              </a:lnSpc>
              <a:spcBef>
                <a:spcPts val="100"/>
              </a:spcBef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Jarak antara gelombang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dan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permulaan gelombang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</a:p>
          <a:p>
            <a:pPr marL="93345" indent="-81280">
              <a:lnSpc>
                <a:spcPct val="100000"/>
              </a:lnSpc>
              <a:buChar char="•"/>
              <a:tabLst>
                <a:tab pos="93980" algn="l"/>
              </a:tabLst>
            </a:pPr>
            <a:r>
              <a:rPr sz="1800" spc="-5" dirty="0">
                <a:latin typeface="Arial"/>
                <a:cs typeface="Arial"/>
              </a:rPr>
              <a:t>Menunjukkan repolarisasi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ventrikel</a:t>
            </a:r>
            <a:endParaRPr sz="1800" dirty="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10" dirty="0">
                <a:latin typeface="Arial"/>
                <a:cs typeface="Arial"/>
              </a:rPr>
              <a:t>Normalnya</a:t>
            </a:r>
            <a:endParaRPr sz="1800" dirty="0">
              <a:latin typeface="Arial"/>
              <a:cs typeface="Arial"/>
            </a:endParaRPr>
          </a:p>
          <a:p>
            <a:pPr marL="1485900" marR="486409" indent="-830580">
              <a:lnSpc>
                <a:spcPct val="100000"/>
              </a:lnSpc>
              <a:spcBef>
                <a:spcPts val="1215"/>
              </a:spcBef>
            </a:pPr>
            <a:r>
              <a:rPr sz="1800" b="1" spc="-20" dirty="0">
                <a:latin typeface="Arial"/>
                <a:cs typeface="Arial"/>
              </a:rPr>
              <a:t>Terletak </a:t>
            </a:r>
            <a:r>
              <a:rPr sz="1800" b="1" spc="-5" dirty="0">
                <a:latin typeface="Arial"/>
                <a:cs typeface="Arial"/>
              </a:rPr>
              <a:t>pada garis iso  elektris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848101"/>
            <a:ext cx="5501005" cy="306705"/>
          </a:xfrm>
          <a:custGeom>
            <a:avLst/>
            <a:gdLst/>
            <a:ahLst/>
            <a:cxnLst/>
            <a:rect l="l" t="t" r="r" b="b"/>
            <a:pathLst>
              <a:path w="5501005" h="306705">
                <a:moveTo>
                  <a:pt x="5195866" y="204582"/>
                </a:moveTo>
                <a:lnTo>
                  <a:pt x="5195824" y="306197"/>
                </a:lnTo>
                <a:lnTo>
                  <a:pt x="5399108" y="204597"/>
                </a:lnTo>
                <a:lnTo>
                  <a:pt x="5195866" y="204582"/>
                </a:lnTo>
                <a:close/>
              </a:path>
              <a:path w="5501005" h="306705">
                <a:moveTo>
                  <a:pt x="304838" y="0"/>
                </a:moveTo>
                <a:lnTo>
                  <a:pt x="0" y="152273"/>
                </a:lnTo>
                <a:lnTo>
                  <a:pt x="304761" y="304800"/>
                </a:lnTo>
                <a:lnTo>
                  <a:pt x="304787" y="203214"/>
                </a:lnTo>
                <a:lnTo>
                  <a:pt x="253987" y="203200"/>
                </a:lnTo>
                <a:lnTo>
                  <a:pt x="254012" y="101600"/>
                </a:lnTo>
                <a:lnTo>
                  <a:pt x="304812" y="101600"/>
                </a:lnTo>
                <a:lnTo>
                  <a:pt x="304838" y="0"/>
                </a:lnTo>
                <a:close/>
              </a:path>
              <a:path w="5501005" h="306705">
                <a:moveTo>
                  <a:pt x="5195908" y="102982"/>
                </a:moveTo>
                <a:lnTo>
                  <a:pt x="5195866" y="204582"/>
                </a:lnTo>
                <a:lnTo>
                  <a:pt x="5246624" y="204597"/>
                </a:lnTo>
                <a:lnTo>
                  <a:pt x="5246751" y="102997"/>
                </a:lnTo>
                <a:lnTo>
                  <a:pt x="5195908" y="102982"/>
                </a:lnTo>
                <a:close/>
              </a:path>
              <a:path w="5501005" h="306705">
                <a:moveTo>
                  <a:pt x="5195951" y="1397"/>
                </a:moveTo>
                <a:lnTo>
                  <a:pt x="5195908" y="102982"/>
                </a:lnTo>
                <a:lnTo>
                  <a:pt x="5246751" y="102997"/>
                </a:lnTo>
                <a:lnTo>
                  <a:pt x="5246624" y="204597"/>
                </a:lnTo>
                <a:lnTo>
                  <a:pt x="5399108" y="204597"/>
                </a:lnTo>
                <a:lnTo>
                  <a:pt x="5500751" y="153797"/>
                </a:lnTo>
                <a:lnTo>
                  <a:pt x="5195951" y="1397"/>
                </a:lnTo>
                <a:close/>
              </a:path>
              <a:path w="5501005" h="306705">
                <a:moveTo>
                  <a:pt x="304812" y="101614"/>
                </a:moveTo>
                <a:lnTo>
                  <a:pt x="304787" y="203214"/>
                </a:lnTo>
                <a:lnTo>
                  <a:pt x="5195866" y="204582"/>
                </a:lnTo>
                <a:lnTo>
                  <a:pt x="5195908" y="102982"/>
                </a:lnTo>
                <a:lnTo>
                  <a:pt x="304812" y="101614"/>
                </a:lnTo>
                <a:close/>
              </a:path>
              <a:path w="5501005" h="306705">
                <a:moveTo>
                  <a:pt x="254012" y="101600"/>
                </a:moveTo>
                <a:lnTo>
                  <a:pt x="253987" y="203200"/>
                </a:lnTo>
                <a:lnTo>
                  <a:pt x="304787" y="203214"/>
                </a:lnTo>
                <a:lnTo>
                  <a:pt x="304812" y="101614"/>
                </a:lnTo>
                <a:lnTo>
                  <a:pt x="254012" y="101600"/>
                </a:lnTo>
                <a:close/>
              </a:path>
              <a:path w="5501005" h="306705">
                <a:moveTo>
                  <a:pt x="304812" y="101600"/>
                </a:moveTo>
                <a:lnTo>
                  <a:pt x="254012" y="101600"/>
                </a:lnTo>
                <a:lnTo>
                  <a:pt x="304812" y="1016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nline Media 8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E6197E-3F58-0C43-B38B-FA0336A7E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65607"/>
            <a:ext cx="20339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QT</a:t>
            </a:r>
            <a:r>
              <a:rPr spc="-110" dirty="0"/>
              <a:t> </a:t>
            </a:r>
            <a:r>
              <a:rPr dirty="0"/>
              <a:t>Interval</a:t>
            </a:r>
          </a:p>
        </p:txBody>
      </p:sp>
      <p:sp>
        <p:nvSpPr>
          <p:cNvPr id="3" name="object 3"/>
          <p:cNvSpPr/>
          <p:nvPr/>
        </p:nvSpPr>
        <p:spPr>
          <a:xfrm>
            <a:off x="285724" y="1071499"/>
            <a:ext cx="3714750" cy="5329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214748" y="2487548"/>
            <a:ext cx="4442460" cy="2727960"/>
            <a:chOff x="4214748" y="2487548"/>
            <a:chExt cx="4442460" cy="2727960"/>
          </a:xfrm>
        </p:grpSpPr>
        <p:sp>
          <p:nvSpPr>
            <p:cNvPr id="5" name="object 5"/>
            <p:cNvSpPr/>
            <p:nvPr/>
          </p:nvSpPr>
          <p:spPr>
            <a:xfrm>
              <a:off x="4214748" y="3786250"/>
              <a:ext cx="1085850" cy="14287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47741" y="2500248"/>
              <a:ext cx="3596640" cy="1745614"/>
            </a:xfrm>
            <a:custGeom>
              <a:avLst/>
              <a:gdLst/>
              <a:ahLst/>
              <a:cxnLst/>
              <a:rect l="l" t="t" r="r" b="b"/>
              <a:pathLst>
                <a:path w="3596640" h="1745614">
                  <a:moveTo>
                    <a:pt x="95758" y="119125"/>
                  </a:moveTo>
                  <a:lnTo>
                    <a:pt x="105120" y="72759"/>
                  </a:lnTo>
                  <a:lnTo>
                    <a:pt x="130651" y="34893"/>
                  </a:lnTo>
                  <a:lnTo>
                    <a:pt x="168517" y="9362"/>
                  </a:lnTo>
                  <a:lnTo>
                    <a:pt x="214884" y="0"/>
                  </a:lnTo>
                  <a:lnTo>
                    <a:pt x="679196" y="0"/>
                  </a:lnTo>
                  <a:lnTo>
                    <a:pt x="1554226" y="0"/>
                  </a:lnTo>
                  <a:lnTo>
                    <a:pt x="3477133" y="0"/>
                  </a:lnTo>
                  <a:lnTo>
                    <a:pt x="3523499" y="9362"/>
                  </a:lnTo>
                  <a:lnTo>
                    <a:pt x="3561365" y="34893"/>
                  </a:lnTo>
                  <a:lnTo>
                    <a:pt x="3586896" y="72759"/>
                  </a:lnTo>
                  <a:lnTo>
                    <a:pt x="3596259" y="119125"/>
                  </a:lnTo>
                  <a:lnTo>
                    <a:pt x="3596259" y="416813"/>
                  </a:lnTo>
                  <a:lnTo>
                    <a:pt x="3596259" y="595376"/>
                  </a:lnTo>
                  <a:lnTo>
                    <a:pt x="3586896" y="641723"/>
                  </a:lnTo>
                  <a:lnTo>
                    <a:pt x="3561365" y="679545"/>
                  </a:lnTo>
                  <a:lnTo>
                    <a:pt x="3523499" y="705032"/>
                  </a:lnTo>
                  <a:lnTo>
                    <a:pt x="3477133" y="714375"/>
                  </a:lnTo>
                  <a:lnTo>
                    <a:pt x="1554226" y="714375"/>
                  </a:lnTo>
                  <a:lnTo>
                    <a:pt x="0" y="1745488"/>
                  </a:lnTo>
                  <a:lnTo>
                    <a:pt x="679196" y="714375"/>
                  </a:lnTo>
                  <a:lnTo>
                    <a:pt x="214884" y="714375"/>
                  </a:lnTo>
                  <a:lnTo>
                    <a:pt x="168517" y="705032"/>
                  </a:lnTo>
                  <a:lnTo>
                    <a:pt x="130651" y="679545"/>
                  </a:lnTo>
                  <a:lnTo>
                    <a:pt x="105120" y="641723"/>
                  </a:lnTo>
                  <a:lnTo>
                    <a:pt x="95758" y="595376"/>
                  </a:lnTo>
                  <a:lnTo>
                    <a:pt x="95758" y="416813"/>
                  </a:lnTo>
                  <a:lnTo>
                    <a:pt x="95758" y="119125"/>
                  </a:lnTo>
                  <a:close/>
                </a:path>
              </a:pathLst>
            </a:custGeom>
            <a:ln w="25400">
              <a:solidFill>
                <a:srgbClr val="52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51375" y="1527428"/>
            <a:ext cx="3824604" cy="1611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indent="-142240">
              <a:lnSpc>
                <a:spcPct val="100000"/>
              </a:lnSpc>
              <a:spcBef>
                <a:spcPts val="100"/>
              </a:spcBef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Permulaan </a:t>
            </a:r>
            <a:r>
              <a:rPr sz="1800" dirty="0">
                <a:latin typeface="Arial"/>
                <a:cs typeface="Arial"/>
              </a:rPr>
              <a:t>QRS </a:t>
            </a:r>
            <a:r>
              <a:rPr sz="1800" spc="-5" dirty="0">
                <a:latin typeface="Arial"/>
                <a:cs typeface="Arial"/>
              </a:rPr>
              <a:t>hingga akhir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5" dirty="0">
                <a:latin typeface="Arial"/>
                <a:cs typeface="Arial"/>
              </a:rPr>
              <a:t>Menunjukkan aktivitas ventrikel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total</a:t>
            </a:r>
            <a:endParaRPr sz="1800">
              <a:latin typeface="Arial"/>
              <a:cs typeface="Arial"/>
            </a:endParaRPr>
          </a:p>
          <a:p>
            <a:pPr marL="154305" indent="-142240">
              <a:lnSpc>
                <a:spcPct val="100000"/>
              </a:lnSpc>
              <a:buChar char="•"/>
              <a:tabLst>
                <a:tab pos="154940" algn="l"/>
              </a:tabLst>
            </a:pPr>
            <a:r>
              <a:rPr sz="1800" spc="-10" dirty="0">
                <a:latin typeface="Arial"/>
                <a:cs typeface="Arial"/>
              </a:rPr>
              <a:t>Normalnya</a:t>
            </a:r>
            <a:endParaRPr sz="1800">
              <a:latin typeface="Arial"/>
              <a:cs typeface="Arial"/>
            </a:endParaRPr>
          </a:p>
          <a:p>
            <a:pPr marL="660400" algn="ctr">
              <a:lnSpc>
                <a:spcPct val="100000"/>
              </a:lnSpc>
              <a:spcBef>
                <a:spcPts val="1689"/>
              </a:spcBef>
            </a:pPr>
            <a:r>
              <a:rPr sz="1800" b="1" spc="-5" dirty="0">
                <a:latin typeface="Arial"/>
                <a:cs typeface="Arial"/>
              </a:rPr>
              <a:t>Lebar </a:t>
            </a:r>
            <a:r>
              <a:rPr sz="1800" b="1" dirty="0">
                <a:latin typeface="Arial"/>
                <a:cs typeface="Arial"/>
              </a:rPr>
              <a:t>&lt; ½ </a:t>
            </a:r>
            <a:r>
              <a:rPr sz="1800" b="1" spc="-10" dirty="0">
                <a:latin typeface="Arial"/>
                <a:cs typeface="Arial"/>
              </a:rPr>
              <a:t>interval </a:t>
            </a:r>
            <a:r>
              <a:rPr sz="1800" b="1" spc="-5" dirty="0">
                <a:latin typeface="Arial"/>
                <a:cs typeface="Arial"/>
              </a:rPr>
              <a:t>R-R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atau</a:t>
            </a:r>
            <a:endParaRPr sz="1800">
              <a:latin typeface="Arial"/>
              <a:cs typeface="Arial"/>
            </a:endParaRPr>
          </a:p>
          <a:p>
            <a:pPr marL="662305"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Lebar </a:t>
            </a:r>
            <a:r>
              <a:rPr sz="1800" b="1" dirty="0">
                <a:latin typeface="Arial"/>
                <a:cs typeface="Arial"/>
              </a:rPr>
              <a:t>&lt; </a:t>
            </a:r>
            <a:r>
              <a:rPr sz="1800" b="1" spc="-5" dirty="0">
                <a:latin typeface="Arial"/>
                <a:cs typeface="Arial"/>
              </a:rPr>
              <a:t>2 kotak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besar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315</Words>
  <Application>Microsoft Macintosh PowerPoint</Application>
  <PresentationFormat>On-screen Show (4:3)</PresentationFormat>
  <Paragraphs>101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Impact</vt:lpstr>
      <vt:lpstr>Wingdings</vt:lpstr>
      <vt:lpstr>Office Theme</vt:lpstr>
      <vt:lpstr>PowerPoint Presentation</vt:lpstr>
      <vt:lpstr>ELEKTROFISIOLOGI JANTUNG</vt:lpstr>
      <vt:lpstr>KERTAS EKG</vt:lpstr>
      <vt:lpstr>GELOMBANG EKG Normal</vt:lpstr>
      <vt:lpstr>Gelombang P</vt:lpstr>
      <vt:lpstr>PR Interval</vt:lpstr>
      <vt:lpstr>QRS Komplek</vt:lpstr>
      <vt:lpstr>ST Segment</vt:lpstr>
      <vt:lpstr>QT Interval</vt:lpstr>
      <vt:lpstr>Gelombang T</vt:lpstr>
      <vt:lpstr>SUMMARY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Mas Bayu</cp:lastModifiedBy>
  <cp:revision>2</cp:revision>
  <dcterms:created xsi:type="dcterms:W3CDTF">2020-08-24T13:44:05Z</dcterms:created>
  <dcterms:modified xsi:type="dcterms:W3CDTF">2020-08-25T02:14:24Z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2011-11-10T00:00:00Z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2020-08-24T00:00:00Z</vt:filetime>
  </property>
</Properties>
</file>