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1" r:id="rId20"/>
    <p:sldId id="282" r:id="rId21"/>
    <p:sldId id="283" r:id="rId22"/>
    <p:sldId id="284" r:id="rId23"/>
    <p:sldId id="285" r:id="rId24"/>
    <p:sldId id="294" r:id="rId25"/>
    <p:sldId id="287" r:id="rId26"/>
    <p:sldId id="296" r:id="rId27"/>
    <p:sldId id="288" r:id="rId28"/>
    <p:sldId id="289" r:id="rId29"/>
    <p:sldId id="290" r:id="rId30"/>
    <p:sldId id="295" r:id="rId31"/>
    <p:sldId id="291" r:id="rId32"/>
    <p:sldId id="292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961A86-1B86-4F3C-8027-C87112FCD21B}" type="doc">
      <dgm:prSet loTypeId="urn:microsoft.com/office/officeart/2005/8/layout/gear1" loCatId="cycle" qsTypeId="urn:microsoft.com/office/officeart/2005/8/quickstyle/simple1" qsCatId="simple" csTypeId="urn:microsoft.com/office/officeart/2005/8/colors/accent2_4" csCatId="accent2" phldr="1"/>
      <dgm:spPr/>
    </dgm:pt>
    <dgm:pt modelId="{5657B9EE-1AB5-43E9-AFB7-416D5240D308}">
      <dgm:prSet phldrT="[Text]"/>
      <dgm:spPr/>
      <dgm:t>
        <a:bodyPr/>
        <a:lstStyle/>
        <a:p>
          <a:r>
            <a:rPr lang="id-ID" b="0" dirty="0" smtClean="0"/>
            <a:t>Kesehatan Hak semua manusia (umur)</a:t>
          </a:r>
          <a:r>
            <a:rPr lang="id-ID" b="0" dirty="0" smtClean="0">
              <a:sym typeface="Wingdings" pitchFamily="2" charset="2"/>
            </a:rPr>
            <a:t>ssi WHO</a:t>
          </a:r>
          <a:endParaRPr lang="id-ID" b="0" dirty="0"/>
        </a:p>
      </dgm:t>
    </dgm:pt>
    <dgm:pt modelId="{6F34793F-B8C8-4C33-B219-7FB79DB13DFE}" type="parTrans" cxnId="{F8ACA53B-06EC-438F-A2AD-FCE8BD39D67C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61F1C9D1-7414-4D58-BC72-A4D207D0F1F1}" type="sibTrans" cxnId="{F8ACA53B-06EC-438F-A2AD-FCE8BD39D67C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5B4928CF-AF67-4896-A4A8-F4116926C574}">
      <dgm:prSet phldrT="[Text]"/>
      <dgm:spPr/>
      <dgm:t>
        <a:bodyPr/>
        <a:lstStyle/>
        <a:p>
          <a:r>
            <a:rPr lang="id-ID" b="0" dirty="0" smtClean="0">
              <a:solidFill>
                <a:schemeClr val="tx1"/>
              </a:solidFill>
            </a:rPr>
            <a:t>Tingginya mortalitas </a:t>
          </a:r>
          <a:endParaRPr lang="id-ID" b="0" dirty="0">
            <a:solidFill>
              <a:schemeClr val="tx1"/>
            </a:solidFill>
          </a:endParaRPr>
        </a:p>
      </dgm:t>
    </dgm:pt>
    <dgm:pt modelId="{2EDBD010-C909-45E8-91C3-8B5BF0CECED2}" type="parTrans" cxnId="{541E56B0-5D5C-42CD-93B0-38E90F5A3037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17D10AB9-5134-4E43-BEA4-CB59649AFEF2}" type="sibTrans" cxnId="{541E56B0-5D5C-42CD-93B0-38E90F5A3037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C3D75DFD-E61E-4F9A-BDB2-7CAFE80FB899}">
      <dgm:prSet phldrT="[Text]"/>
      <dgm:spPr/>
      <dgm:t>
        <a:bodyPr/>
        <a:lstStyle/>
        <a:p>
          <a:r>
            <a:rPr lang="id-ID" b="0" dirty="0" smtClean="0">
              <a:solidFill>
                <a:schemeClr val="tx1"/>
              </a:solidFill>
            </a:rPr>
            <a:t>Tingginya morbiditas</a:t>
          </a:r>
          <a:endParaRPr lang="id-ID" b="0" dirty="0">
            <a:solidFill>
              <a:schemeClr val="tx1"/>
            </a:solidFill>
          </a:endParaRPr>
        </a:p>
      </dgm:t>
    </dgm:pt>
    <dgm:pt modelId="{37CA3A2E-24BF-44A1-BAE5-9EEA293B3213}" type="parTrans" cxnId="{31D43908-38FD-44D0-9E8B-438637F765EB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43D6CF54-5508-4AAE-B411-443CD256FDCF}" type="sibTrans" cxnId="{31D43908-38FD-44D0-9E8B-438637F765EB}">
      <dgm:prSet/>
      <dgm:spPr/>
      <dgm:t>
        <a:bodyPr/>
        <a:lstStyle/>
        <a:p>
          <a:endParaRPr lang="id-ID" b="0">
            <a:solidFill>
              <a:schemeClr val="tx2">
                <a:lumMod val="75000"/>
              </a:schemeClr>
            </a:solidFill>
          </a:endParaRPr>
        </a:p>
      </dgm:t>
    </dgm:pt>
    <dgm:pt modelId="{1786F27B-9271-42EC-BD3F-28DA4F35E0BB}" type="pres">
      <dgm:prSet presAssocID="{5D961A86-1B86-4F3C-8027-C87112FCD21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80B77D5-B6B4-4365-9FDA-D2E77C861955}" type="pres">
      <dgm:prSet presAssocID="{5657B9EE-1AB5-43E9-AFB7-416D5240D30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926CE32-FDBF-448A-B7E7-99C1A095ACEA}" type="pres">
      <dgm:prSet presAssocID="{5657B9EE-1AB5-43E9-AFB7-416D5240D308}" presName="gear1srcNode" presStyleLbl="node1" presStyleIdx="0" presStyleCnt="3"/>
      <dgm:spPr/>
      <dgm:t>
        <a:bodyPr/>
        <a:lstStyle/>
        <a:p>
          <a:endParaRPr lang="id-ID"/>
        </a:p>
      </dgm:t>
    </dgm:pt>
    <dgm:pt modelId="{7CA0C63F-C2BE-4B58-8A2A-19EA5BF2C820}" type="pres">
      <dgm:prSet presAssocID="{5657B9EE-1AB5-43E9-AFB7-416D5240D308}" presName="gear1dstNode" presStyleLbl="node1" presStyleIdx="0" presStyleCnt="3"/>
      <dgm:spPr/>
      <dgm:t>
        <a:bodyPr/>
        <a:lstStyle/>
        <a:p>
          <a:endParaRPr lang="id-ID"/>
        </a:p>
      </dgm:t>
    </dgm:pt>
    <dgm:pt modelId="{F000A189-E012-4C92-B301-A917563A45A0}" type="pres">
      <dgm:prSet presAssocID="{5B4928CF-AF67-4896-A4A8-F4116926C57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BD863A4-9FDD-4442-84CD-55B70FF6BB7A}" type="pres">
      <dgm:prSet presAssocID="{5B4928CF-AF67-4896-A4A8-F4116926C574}" presName="gear2srcNode" presStyleLbl="node1" presStyleIdx="1" presStyleCnt="3"/>
      <dgm:spPr/>
      <dgm:t>
        <a:bodyPr/>
        <a:lstStyle/>
        <a:p>
          <a:endParaRPr lang="id-ID"/>
        </a:p>
      </dgm:t>
    </dgm:pt>
    <dgm:pt modelId="{6A821E92-E7FB-408E-9CC3-31001EF858D2}" type="pres">
      <dgm:prSet presAssocID="{5B4928CF-AF67-4896-A4A8-F4116926C574}" presName="gear2dstNode" presStyleLbl="node1" presStyleIdx="1" presStyleCnt="3"/>
      <dgm:spPr/>
      <dgm:t>
        <a:bodyPr/>
        <a:lstStyle/>
        <a:p>
          <a:endParaRPr lang="id-ID"/>
        </a:p>
      </dgm:t>
    </dgm:pt>
    <dgm:pt modelId="{6C1AB512-D2D0-4BC0-BB05-8D7D3E5852A8}" type="pres">
      <dgm:prSet presAssocID="{C3D75DFD-E61E-4F9A-BDB2-7CAFE80FB899}" presName="gear3" presStyleLbl="node1" presStyleIdx="2" presStyleCnt="3"/>
      <dgm:spPr/>
      <dgm:t>
        <a:bodyPr/>
        <a:lstStyle/>
        <a:p>
          <a:endParaRPr lang="id-ID"/>
        </a:p>
      </dgm:t>
    </dgm:pt>
    <dgm:pt modelId="{130ED888-2B04-460C-B08B-8CE1EBFD78AF}" type="pres">
      <dgm:prSet presAssocID="{C3D75DFD-E61E-4F9A-BDB2-7CAFE80FB89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E679024-C964-4F81-BC59-98691212AFBD}" type="pres">
      <dgm:prSet presAssocID="{C3D75DFD-E61E-4F9A-BDB2-7CAFE80FB899}" presName="gear3srcNode" presStyleLbl="node1" presStyleIdx="2" presStyleCnt="3"/>
      <dgm:spPr/>
      <dgm:t>
        <a:bodyPr/>
        <a:lstStyle/>
        <a:p>
          <a:endParaRPr lang="id-ID"/>
        </a:p>
      </dgm:t>
    </dgm:pt>
    <dgm:pt modelId="{26B811D3-DE08-473E-9133-D3D7A7BA0F8E}" type="pres">
      <dgm:prSet presAssocID="{C3D75DFD-E61E-4F9A-BDB2-7CAFE80FB899}" presName="gear3dstNode" presStyleLbl="node1" presStyleIdx="2" presStyleCnt="3"/>
      <dgm:spPr/>
      <dgm:t>
        <a:bodyPr/>
        <a:lstStyle/>
        <a:p>
          <a:endParaRPr lang="id-ID"/>
        </a:p>
      </dgm:t>
    </dgm:pt>
    <dgm:pt modelId="{6A457A2C-FBD8-4FDC-927A-7EEAAED95528}" type="pres">
      <dgm:prSet presAssocID="{61F1C9D1-7414-4D58-BC72-A4D207D0F1F1}" presName="connector1" presStyleLbl="sibTrans2D1" presStyleIdx="0" presStyleCnt="3"/>
      <dgm:spPr/>
      <dgm:t>
        <a:bodyPr/>
        <a:lstStyle/>
        <a:p>
          <a:endParaRPr lang="id-ID"/>
        </a:p>
      </dgm:t>
    </dgm:pt>
    <dgm:pt modelId="{D5B2740A-569F-40D3-BF54-4573E2A0E485}" type="pres">
      <dgm:prSet presAssocID="{17D10AB9-5134-4E43-BEA4-CB59649AFEF2}" presName="connector2" presStyleLbl="sibTrans2D1" presStyleIdx="1" presStyleCnt="3"/>
      <dgm:spPr/>
      <dgm:t>
        <a:bodyPr/>
        <a:lstStyle/>
        <a:p>
          <a:endParaRPr lang="id-ID"/>
        </a:p>
      </dgm:t>
    </dgm:pt>
    <dgm:pt modelId="{716736AF-E738-4147-B0C0-DDCD17E5BA74}" type="pres">
      <dgm:prSet presAssocID="{43D6CF54-5508-4AAE-B411-443CD256FDCF}" presName="connector3" presStyleLbl="sibTrans2D1" presStyleIdx="2" presStyleCnt="3"/>
      <dgm:spPr/>
      <dgm:t>
        <a:bodyPr/>
        <a:lstStyle/>
        <a:p>
          <a:endParaRPr lang="id-ID"/>
        </a:p>
      </dgm:t>
    </dgm:pt>
  </dgm:ptLst>
  <dgm:cxnLst>
    <dgm:cxn modelId="{692D39E0-657B-4F27-8930-49068352700A}" type="presOf" srcId="{5B4928CF-AF67-4896-A4A8-F4116926C574}" destId="{F000A189-E012-4C92-B301-A917563A45A0}" srcOrd="0" destOrd="0" presId="urn:microsoft.com/office/officeart/2005/8/layout/gear1"/>
    <dgm:cxn modelId="{EAFF40B0-2D8F-493B-A29B-B070A0D263DC}" type="presOf" srcId="{C3D75DFD-E61E-4F9A-BDB2-7CAFE80FB899}" destId="{6C1AB512-D2D0-4BC0-BB05-8D7D3E5852A8}" srcOrd="0" destOrd="0" presId="urn:microsoft.com/office/officeart/2005/8/layout/gear1"/>
    <dgm:cxn modelId="{BF03B0DE-E591-4645-8B7A-7A7C21F6AB15}" type="presOf" srcId="{C3D75DFD-E61E-4F9A-BDB2-7CAFE80FB899}" destId="{BE679024-C964-4F81-BC59-98691212AFBD}" srcOrd="2" destOrd="0" presId="urn:microsoft.com/office/officeart/2005/8/layout/gear1"/>
    <dgm:cxn modelId="{541E56B0-5D5C-42CD-93B0-38E90F5A3037}" srcId="{5D961A86-1B86-4F3C-8027-C87112FCD21B}" destId="{5B4928CF-AF67-4896-A4A8-F4116926C574}" srcOrd="1" destOrd="0" parTransId="{2EDBD010-C909-45E8-91C3-8B5BF0CECED2}" sibTransId="{17D10AB9-5134-4E43-BEA4-CB59649AFEF2}"/>
    <dgm:cxn modelId="{E87DB025-3149-4E39-B5FB-D7BC2D8C0BD6}" type="presOf" srcId="{5D961A86-1B86-4F3C-8027-C87112FCD21B}" destId="{1786F27B-9271-42EC-BD3F-28DA4F35E0BB}" srcOrd="0" destOrd="0" presId="urn:microsoft.com/office/officeart/2005/8/layout/gear1"/>
    <dgm:cxn modelId="{31D43908-38FD-44D0-9E8B-438637F765EB}" srcId="{5D961A86-1B86-4F3C-8027-C87112FCD21B}" destId="{C3D75DFD-E61E-4F9A-BDB2-7CAFE80FB899}" srcOrd="2" destOrd="0" parTransId="{37CA3A2E-24BF-44A1-BAE5-9EEA293B3213}" sibTransId="{43D6CF54-5508-4AAE-B411-443CD256FDCF}"/>
    <dgm:cxn modelId="{3ADACB65-25AB-42BD-B6A2-045E40BE86EA}" type="presOf" srcId="{5657B9EE-1AB5-43E9-AFB7-416D5240D308}" destId="{880B77D5-B6B4-4365-9FDA-D2E77C861955}" srcOrd="0" destOrd="0" presId="urn:microsoft.com/office/officeart/2005/8/layout/gear1"/>
    <dgm:cxn modelId="{2D89533F-A017-48D7-AB90-AA3C7F765F6B}" type="presOf" srcId="{5657B9EE-1AB5-43E9-AFB7-416D5240D308}" destId="{7CA0C63F-C2BE-4B58-8A2A-19EA5BF2C820}" srcOrd="2" destOrd="0" presId="urn:microsoft.com/office/officeart/2005/8/layout/gear1"/>
    <dgm:cxn modelId="{C25D385F-B41B-45F1-981B-0E015E648A83}" type="presOf" srcId="{5657B9EE-1AB5-43E9-AFB7-416D5240D308}" destId="{0926CE32-FDBF-448A-B7E7-99C1A095ACEA}" srcOrd="1" destOrd="0" presId="urn:microsoft.com/office/officeart/2005/8/layout/gear1"/>
    <dgm:cxn modelId="{1098ABF1-9418-481F-9253-92C6F62EDFAD}" type="presOf" srcId="{61F1C9D1-7414-4D58-BC72-A4D207D0F1F1}" destId="{6A457A2C-FBD8-4FDC-927A-7EEAAED95528}" srcOrd="0" destOrd="0" presId="urn:microsoft.com/office/officeart/2005/8/layout/gear1"/>
    <dgm:cxn modelId="{EB1A9275-99F7-4793-852F-0C02B6F864A7}" type="presOf" srcId="{5B4928CF-AF67-4896-A4A8-F4116926C574}" destId="{8BD863A4-9FDD-4442-84CD-55B70FF6BB7A}" srcOrd="1" destOrd="0" presId="urn:microsoft.com/office/officeart/2005/8/layout/gear1"/>
    <dgm:cxn modelId="{F4B32A94-F17A-4D59-9E52-378F782CC9B0}" type="presOf" srcId="{5B4928CF-AF67-4896-A4A8-F4116926C574}" destId="{6A821E92-E7FB-408E-9CC3-31001EF858D2}" srcOrd="2" destOrd="0" presId="urn:microsoft.com/office/officeart/2005/8/layout/gear1"/>
    <dgm:cxn modelId="{8693BC80-55FE-4902-9FF1-AD5615E51A40}" type="presOf" srcId="{C3D75DFD-E61E-4F9A-BDB2-7CAFE80FB899}" destId="{26B811D3-DE08-473E-9133-D3D7A7BA0F8E}" srcOrd="3" destOrd="0" presId="urn:microsoft.com/office/officeart/2005/8/layout/gear1"/>
    <dgm:cxn modelId="{6149BBB3-EDD0-47E1-95DC-5810878E43C2}" type="presOf" srcId="{43D6CF54-5508-4AAE-B411-443CD256FDCF}" destId="{716736AF-E738-4147-B0C0-DDCD17E5BA74}" srcOrd="0" destOrd="0" presId="urn:microsoft.com/office/officeart/2005/8/layout/gear1"/>
    <dgm:cxn modelId="{4893BEA0-733F-4619-95D8-A5B222BDD195}" type="presOf" srcId="{17D10AB9-5134-4E43-BEA4-CB59649AFEF2}" destId="{D5B2740A-569F-40D3-BF54-4573E2A0E485}" srcOrd="0" destOrd="0" presId="urn:microsoft.com/office/officeart/2005/8/layout/gear1"/>
    <dgm:cxn modelId="{D9B4E562-8C0B-496A-98AB-728C6DE0A346}" type="presOf" srcId="{C3D75DFD-E61E-4F9A-BDB2-7CAFE80FB899}" destId="{130ED888-2B04-460C-B08B-8CE1EBFD78AF}" srcOrd="1" destOrd="0" presId="urn:microsoft.com/office/officeart/2005/8/layout/gear1"/>
    <dgm:cxn modelId="{F8ACA53B-06EC-438F-A2AD-FCE8BD39D67C}" srcId="{5D961A86-1B86-4F3C-8027-C87112FCD21B}" destId="{5657B9EE-1AB5-43E9-AFB7-416D5240D308}" srcOrd="0" destOrd="0" parTransId="{6F34793F-B8C8-4C33-B219-7FB79DB13DFE}" sibTransId="{61F1C9D1-7414-4D58-BC72-A4D207D0F1F1}"/>
    <dgm:cxn modelId="{EBA7459A-DF70-45CC-AFCD-38899ED95D90}" type="presParOf" srcId="{1786F27B-9271-42EC-BD3F-28DA4F35E0BB}" destId="{880B77D5-B6B4-4365-9FDA-D2E77C861955}" srcOrd="0" destOrd="0" presId="urn:microsoft.com/office/officeart/2005/8/layout/gear1"/>
    <dgm:cxn modelId="{4D2CFE1A-6354-4CF8-B9AF-61CBBB198EB5}" type="presParOf" srcId="{1786F27B-9271-42EC-BD3F-28DA4F35E0BB}" destId="{0926CE32-FDBF-448A-B7E7-99C1A095ACEA}" srcOrd="1" destOrd="0" presId="urn:microsoft.com/office/officeart/2005/8/layout/gear1"/>
    <dgm:cxn modelId="{C0BC66DA-DCB9-4E58-A8F4-78A310D27AB4}" type="presParOf" srcId="{1786F27B-9271-42EC-BD3F-28DA4F35E0BB}" destId="{7CA0C63F-C2BE-4B58-8A2A-19EA5BF2C820}" srcOrd="2" destOrd="0" presId="urn:microsoft.com/office/officeart/2005/8/layout/gear1"/>
    <dgm:cxn modelId="{C24A73D2-78CC-4473-B706-D257DEA474F3}" type="presParOf" srcId="{1786F27B-9271-42EC-BD3F-28DA4F35E0BB}" destId="{F000A189-E012-4C92-B301-A917563A45A0}" srcOrd="3" destOrd="0" presId="urn:microsoft.com/office/officeart/2005/8/layout/gear1"/>
    <dgm:cxn modelId="{02EA31A3-3FCE-42D1-B78A-712FDDC7B65C}" type="presParOf" srcId="{1786F27B-9271-42EC-BD3F-28DA4F35E0BB}" destId="{8BD863A4-9FDD-4442-84CD-55B70FF6BB7A}" srcOrd="4" destOrd="0" presId="urn:microsoft.com/office/officeart/2005/8/layout/gear1"/>
    <dgm:cxn modelId="{9A2ED87C-A0F3-4891-8946-04C890910B4E}" type="presParOf" srcId="{1786F27B-9271-42EC-BD3F-28DA4F35E0BB}" destId="{6A821E92-E7FB-408E-9CC3-31001EF858D2}" srcOrd="5" destOrd="0" presId="urn:microsoft.com/office/officeart/2005/8/layout/gear1"/>
    <dgm:cxn modelId="{4286DCF4-455C-4048-92FE-141A5CD1F874}" type="presParOf" srcId="{1786F27B-9271-42EC-BD3F-28DA4F35E0BB}" destId="{6C1AB512-D2D0-4BC0-BB05-8D7D3E5852A8}" srcOrd="6" destOrd="0" presId="urn:microsoft.com/office/officeart/2005/8/layout/gear1"/>
    <dgm:cxn modelId="{9782928A-43BE-42AB-812F-155C781F4D58}" type="presParOf" srcId="{1786F27B-9271-42EC-BD3F-28DA4F35E0BB}" destId="{130ED888-2B04-460C-B08B-8CE1EBFD78AF}" srcOrd="7" destOrd="0" presId="urn:microsoft.com/office/officeart/2005/8/layout/gear1"/>
    <dgm:cxn modelId="{BAAC6BA2-BAC0-42DC-A9B6-4F9AADA663C1}" type="presParOf" srcId="{1786F27B-9271-42EC-BD3F-28DA4F35E0BB}" destId="{BE679024-C964-4F81-BC59-98691212AFBD}" srcOrd="8" destOrd="0" presId="urn:microsoft.com/office/officeart/2005/8/layout/gear1"/>
    <dgm:cxn modelId="{AA543344-E9BF-44FE-BD93-20DA31FE65AE}" type="presParOf" srcId="{1786F27B-9271-42EC-BD3F-28DA4F35E0BB}" destId="{26B811D3-DE08-473E-9133-D3D7A7BA0F8E}" srcOrd="9" destOrd="0" presId="urn:microsoft.com/office/officeart/2005/8/layout/gear1"/>
    <dgm:cxn modelId="{CAD8B6AC-6EF6-4EBC-AFBF-AD7524780654}" type="presParOf" srcId="{1786F27B-9271-42EC-BD3F-28DA4F35E0BB}" destId="{6A457A2C-FBD8-4FDC-927A-7EEAAED95528}" srcOrd="10" destOrd="0" presId="urn:microsoft.com/office/officeart/2005/8/layout/gear1"/>
    <dgm:cxn modelId="{BDC42542-8259-4031-AC12-1A5B734F2CB6}" type="presParOf" srcId="{1786F27B-9271-42EC-BD3F-28DA4F35E0BB}" destId="{D5B2740A-569F-40D3-BF54-4573E2A0E485}" srcOrd="11" destOrd="0" presId="urn:microsoft.com/office/officeart/2005/8/layout/gear1"/>
    <dgm:cxn modelId="{08956786-09CB-4292-B7F2-F620D294BD65}" type="presParOf" srcId="{1786F27B-9271-42EC-BD3F-28DA4F35E0BB}" destId="{716736AF-E738-4147-B0C0-DDCD17E5BA7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86E919-BFBB-4E2E-A240-C63A0973DA49}" type="doc">
      <dgm:prSet loTypeId="urn:microsoft.com/office/officeart/2005/8/layout/radial5" loCatId="cycle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493B0781-6B5E-449C-A65B-F4F37F425395}">
      <dgm:prSet phldrT="[Text]" custT="1"/>
      <dgm:spPr/>
      <dgm:t>
        <a:bodyPr/>
        <a:lstStyle/>
        <a:p>
          <a:r>
            <a:rPr lang="id-ID" sz="2000" b="1" smtClean="0"/>
            <a:t>Peran perawat pediatric/anak</a:t>
          </a:r>
          <a:endParaRPr lang="id-ID" sz="2000" b="1" dirty="0"/>
        </a:p>
      </dgm:t>
    </dgm:pt>
    <dgm:pt modelId="{2273C77D-52AE-4FAB-826C-0EAF06800BDE}" type="parTrans" cxnId="{7487C0A6-6E35-413F-ADB8-6F36263360F5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97BC78F9-1522-437E-8721-25D262AAC5EA}" type="sibTrans" cxnId="{7487C0A6-6E35-413F-ADB8-6F36263360F5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8E4A81C7-5495-4306-A20B-9B3A229DF7CC}">
      <dgm:prSet phldrT="[Text]" custT="1"/>
      <dgm:spPr/>
      <dgm:t>
        <a:bodyPr/>
        <a:lstStyle/>
        <a:p>
          <a:r>
            <a:rPr lang="id-ID" sz="1600" b="1" dirty="0" smtClean="0"/>
            <a:t>Advokasi/</a:t>
          </a:r>
        </a:p>
        <a:p>
          <a:r>
            <a:rPr lang="id-ID" sz="1600" b="1" dirty="0" smtClean="0"/>
            <a:t>caring klg</a:t>
          </a:r>
          <a:endParaRPr lang="id-ID" sz="1600" b="1" dirty="0"/>
        </a:p>
      </dgm:t>
    </dgm:pt>
    <dgm:pt modelId="{DAA5C72C-067E-4B4B-99E8-47884ED3FC1E}" type="parTrans" cxnId="{CC0A77E3-BF3E-4827-807A-410EFAB73DC4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B615D50A-B3BD-4A7C-94A5-32C0134649B6}" type="sibTrans" cxnId="{CC0A77E3-BF3E-4827-807A-410EFAB73DC4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3B59CEDF-07A5-4385-A5BB-713C37187B69}">
      <dgm:prSet phldrT="[Text]" custT="1"/>
      <dgm:spPr/>
      <dgm:t>
        <a:bodyPr/>
        <a:lstStyle/>
        <a:p>
          <a:r>
            <a:rPr lang="id-ID" sz="1400" b="1" dirty="0" smtClean="0"/>
            <a:t>Practitioner/ clinical</a:t>
          </a:r>
          <a:endParaRPr lang="id-ID" sz="1400" b="1" dirty="0"/>
        </a:p>
      </dgm:t>
    </dgm:pt>
    <dgm:pt modelId="{824C6EFB-E169-46F1-9AAD-D0411FFD5411}" type="parTrans" cxnId="{37D4C6B3-7FFD-41E4-B79D-1580668B1E41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6063732A-1FED-4FED-B8F0-AF687B9AD97A}" type="sibTrans" cxnId="{37D4C6B3-7FFD-41E4-B79D-1580668B1E41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509A815B-55A3-44DC-AFCB-E3861513DB70}">
      <dgm:prSet phldrT="[Text]" custT="1"/>
      <dgm:spPr/>
      <dgm:t>
        <a:bodyPr/>
        <a:lstStyle/>
        <a:p>
          <a:r>
            <a:rPr lang="id-ID" sz="2400" b="1" smtClean="0"/>
            <a:t>Conselor </a:t>
          </a:r>
          <a:endParaRPr lang="id-ID" sz="2400" b="1" dirty="0"/>
        </a:p>
      </dgm:t>
    </dgm:pt>
    <dgm:pt modelId="{8E848965-C565-4D64-B96D-6294BB204E2A}" type="parTrans" cxnId="{C4C68F09-B98F-4FEA-B23D-1A56CD576027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206C9F7C-9F43-40B6-A543-768E9109D7E9}" type="sibTrans" cxnId="{C4C68F09-B98F-4FEA-B23D-1A56CD576027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EC24CC46-3EE1-456D-A97A-6967AAC21D43}">
      <dgm:prSet phldrT="[Text]" custT="1"/>
      <dgm:spPr/>
      <dgm:t>
        <a:bodyPr/>
        <a:lstStyle/>
        <a:p>
          <a:r>
            <a:rPr lang="id-ID" sz="1600" b="1" dirty="0" smtClean="0"/>
            <a:t>Educator </a:t>
          </a:r>
          <a:endParaRPr lang="id-ID" sz="1600" b="1" dirty="0"/>
        </a:p>
      </dgm:t>
    </dgm:pt>
    <dgm:pt modelId="{1C14442D-9C82-4A93-B3CE-4D7D8E80EABC}" type="parTrans" cxnId="{E42F8BBF-EFD6-4D4D-928B-96925778BAB5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8E7BE8CD-B891-4BAD-AE33-183032842602}" type="sibTrans" cxnId="{E42F8BBF-EFD6-4D4D-928B-96925778BAB5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A2A82B1B-2C5C-49B0-BE84-9E47016BC44B}">
      <dgm:prSet phldrT="[Text]" custT="1"/>
      <dgm:spPr/>
      <dgm:t>
        <a:bodyPr/>
        <a:lstStyle/>
        <a:p>
          <a:r>
            <a:rPr lang="id-ID" sz="1800" b="1" dirty="0" smtClean="0"/>
            <a:t>Colabolator </a:t>
          </a:r>
          <a:endParaRPr lang="id-ID" sz="1800" b="1" dirty="0"/>
        </a:p>
      </dgm:t>
    </dgm:pt>
    <dgm:pt modelId="{70A0C687-4E31-41D9-A879-A530C1810DA1}" type="parTrans" cxnId="{657F4728-6679-4753-8120-ED99474DF6DC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633A3553-6D59-40A7-9A34-3B6A29AAE213}" type="sibTrans" cxnId="{657F4728-6679-4753-8120-ED99474DF6DC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01C3EF2B-1090-452C-B8C6-69BCE8791AB8}">
      <dgm:prSet phldrT="[Text]" custT="1"/>
      <dgm:spPr/>
      <dgm:t>
        <a:bodyPr/>
        <a:lstStyle/>
        <a:p>
          <a:r>
            <a:rPr lang="id-ID" sz="1600" b="1" dirty="0" smtClean="0"/>
            <a:t>Peran restoratif</a:t>
          </a:r>
          <a:endParaRPr lang="id-ID" sz="1600" b="1" dirty="0"/>
        </a:p>
      </dgm:t>
    </dgm:pt>
    <dgm:pt modelId="{120F21D9-C901-499F-A19F-14A943E4703D}" type="parTrans" cxnId="{7F7BD1DE-AFB6-448D-992E-85A669C97FAC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AF06329C-A097-44B2-AED6-E95C822D6E35}" type="sibTrans" cxnId="{7F7BD1DE-AFB6-448D-992E-85A669C97FAC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F60B1BEA-FA55-4116-B797-1B47A32A3636}">
      <dgm:prSet phldrT="[Text]" custT="1"/>
      <dgm:spPr/>
      <dgm:t>
        <a:bodyPr/>
        <a:lstStyle/>
        <a:p>
          <a:r>
            <a:rPr lang="id-ID" sz="1400" b="1" smtClean="0"/>
            <a:t>Pengambilan keputusan etis</a:t>
          </a:r>
          <a:endParaRPr lang="id-ID" sz="1400" b="1" dirty="0"/>
        </a:p>
      </dgm:t>
    </dgm:pt>
    <dgm:pt modelId="{1EBAAC36-80D2-4E4F-9497-D20825BEF19B}" type="parTrans" cxnId="{C9BC40D9-13F7-4268-BEF6-E05A4AA55614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9DC2B9A3-05E5-4874-AA9E-6B21AB0CDC01}" type="sibTrans" cxnId="{C9BC40D9-13F7-4268-BEF6-E05A4AA55614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9FA6A263-3DA2-494B-8C3A-D45B8D218B13}">
      <dgm:prSet phldrT="[Text]" custT="1"/>
      <dgm:spPr/>
      <dgm:t>
        <a:bodyPr/>
        <a:lstStyle/>
        <a:p>
          <a:r>
            <a:rPr lang="id-ID" sz="2000" b="1" dirty="0" smtClean="0"/>
            <a:t>Researcher </a:t>
          </a:r>
          <a:endParaRPr lang="id-ID" sz="2000" b="1" dirty="0"/>
        </a:p>
      </dgm:t>
    </dgm:pt>
    <dgm:pt modelId="{CEF2B9D9-0AE6-4658-B0E5-8AD48D5DEB6C}" type="parTrans" cxnId="{A5331FB6-11F8-42A6-B14F-A1E26A026706}">
      <dgm:prSet custT="1"/>
      <dgm:spPr/>
      <dgm:t>
        <a:bodyPr/>
        <a:lstStyle/>
        <a:p>
          <a:endParaRPr lang="id-ID" sz="1200" b="1">
            <a:solidFill>
              <a:schemeClr val="tx1"/>
            </a:solidFill>
          </a:endParaRPr>
        </a:p>
      </dgm:t>
    </dgm:pt>
    <dgm:pt modelId="{22E72E81-DFD6-4EE9-817B-13F0354A48B0}" type="sibTrans" cxnId="{A5331FB6-11F8-42A6-B14F-A1E26A026706}">
      <dgm:prSet/>
      <dgm:spPr/>
      <dgm:t>
        <a:bodyPr/>
        <a:lstStyle/>
        <a:p>
          <a:endParaRPr lang="id-ID" sz="4400" b="1">
            <a:solidFill>
              <a:schemeClr val="tx1"/>
            </a:solidFill>
          </a:endParaRPr>
        </a:p>
      </dgm:t>
    </dgm:pt>
    <dgm:pt modelId="{A070CA34-0EB0-43AB-A220-EC68799A45F7}" type="pres">
      <dgm:prSet presAssocID="{8386E919-BFBB-4E2E-A240-C63A0973DA4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8191D131-72B5-475C-8924-3383946E0F69}" type="pres">
      <dgm:prSet presAssocID="{493B0781-6B5E-449C-A65B-F4F37F425395}" presName="centerShape" presStyleLbl="node0" presStyleIdx="0" presStyleCnt="1"/>
      <dgm:spPr/>
      <dgm:t>
        <a:bodyPr/>
        <a:lstStyle/>
        <a:p>
          <a:endParaRPr lang="id-ID"/>
        </a:p>
      </dgm:t>
    </dgm:pt>
    <dgm:pt modelId="{10F7413C-38D5-43E9-9182-CA1482EF681A}" type="pres">
      <dgm:prSet presAssocID="{DAA5C72C-067E-4B4B-99E8-47884ED3FC1E}" presName="parTrans" presStyleLbl="sibTrans2D1" presStyleIdx="0" presStyleCnt="8"/>
      <dgm:spPr/>
      <dgm:t>
        <a:bodyPr/>
        <a:lstStyle/>
        <a:p>
          <a:endParaRPr lang="id-ID"/>
        </a:p>
      </dgm:t>
    </dgm:pt>
    <dgm:pt modelId="{6FF84D43-E161-412A-9CCA-03BAA20F22D7}" type="pres">
      <dgm:prSet presAssocID="{DAA5C72C-067E-4B4B-99E8-47884ED3FC1E}" presName="connectorText" presStyleLbl="sibTrans2D1" presStyleIdx="0" presStyleCnt="8"/>
      <dgm:spPr/>
      <dgm:t>
        <a:bodyPr/>
        <a:lstStyle/>
        <a:p>
          <a:endParaRPr lang="id-ID"/>
        </a:p>
      </dgm:t>
    </dgm:pt>
    <dgm:pt modelId="{90FE9DF9-F208-4AA3-9C3B-53A54EDF5396}" type="pres">
      <dgm:prSet presAssocID="{8E4A81C7-5495-4306-A20B-9B3A229DF7C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A0CF09F-8460-4887-970C-B4C11A4BF7E4}" type="pres">
      <dgm:prSet presAssocID="{824C6EFB-E169-46F1-9AAD-D0411FFD5411}" presName="parTrans" presStyleLbl="sibTrans2D1" presStyleIdx="1" presStyleCnt="8"/>
      <dgm:spPr/>
      <dgm:t>
        <a:bodyPr/>
        <a:lstStyle/>
        <a:p>
          <a:endParaRPr lang="id-ID"/>
        </a:p>
      </dgm:t>
    </dgm:pt>
    <dgm:pt modelId="{D2A1CCC6-E05E-4E86-8FCB-3DDA1D9DA85E}" type="pres">
      <dgm:prSet presAssocID="{824C6EFB-E169-46F1-9AAD-D0411FFD5411}" presName="connectorText" presStyleLbl="sibTrans2D1" presStyleIdx="1" presStyleCnt="8"/>
      <dgm:spPr/>
      <dgm:t>
        <a:bodyPr/>
        <a:lstStyle/>
        <a:p>
          <a:endParaRPr lang="id-ID"/>
        </a:p>
      </dgm:t>
    </dgm:pt>
    <dgm:pt modelId="{AF09361E-9EB0-49EE-86BC-ABAEB55D8DFE}" type="pres">
      <dgm:prSet presAssocID="{3B59CEDF-07A5-4385-A5BB-713C37187B6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3D516F5-0C25-402E-B993-A68A15A3DA02}" type="pres">
      <dgm:prSet presAssocID="{8E848965-C565-4D64-B96D-6294BB204E2A}" presName="parTrans" presStyleLbl="sibTrans2D1" presStyleIdx="2" presStyleCnt="8"/>
      <dgm:spPr/>
      <dgm:t>
        <a:bodyPr/>
        <a:lstStyle/>
        <a:p>
          <a:endParaRPr lang="id-ID"/>
        </a:p>
      </dgm:t>
    </dgm:pt>
    <dgm:pt modelId="{2B2F59BC-A905-4B3E-BD2D-CB452CF0F99F}" type="pres">
      <dgm:prSet presAssocID="{8E848965-C565-4D64-B96D-6294BB204E2A}" presName="connectorText" presStyleLbl="sibTrans2D1" presStyleIdx="2" presStyleCnt="8"/>
      <dgm:spPr/>
      <dgm:t>
        <a:bodyPr/>
        <a:lstStyle/>
        <a:p>
          <a:endParaRPr lang="id-ID"/>
        </a:p>
      </dgm:t>
    </dgm:pt>
    <dgm:pt modelId="{A26F7947-6AFA-42A8-ADCC-6B6C7BA010CE}" type="pres">
      <dgm:prSet presAssocID="{509A815B-55A3-44DC-AFCB-E3861513DB7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1988B80-AE40-404C-A361-3EFFF93A17C4}" type="pres">
      <dgm:prSet presAssocID="{1C14442D-9C82-4A93-B3CE-4D7D8E80EABC}" presName="parTrans" presStyleLbl="sibTrans2D1" presStyleIdx="3" presStyleCnt="8"/>
      <dgm:spPr/>
      <dgm:t>
        <a:bodyPr/>
        <a:lstStyle/>
        <a:p>
          <a:endParaRPr lang="id-ID"/>
        </a:p>
      </dgm:t>
    </dgm:pt>
    <dgm:pt modelId="{2DEEB2F4-643F-4E25-ADFD-E52DC1CD5A0E}" type="pres">
      <dgm:prSet presAssocID="{1C14442D-9C82-4A93-B3CE-4D7D8E80EABC}" presName="connectorText" presStyleLbl="sibTrans2D1" presStyleIdx="3" presStyleCnt="8"/>
      <dgm:spPr/>
      <dgm:t>
        <a:bodyPr/>
        <a:lstStyle/>
        <a:p>
          <a:endParaRPr lang="id-ID"/>
        </a:p>
      </dgm:t>
    </dgm:pt>
    <dgm:pt modelId="{1688B1A8-4F23-4F01-BF18-9CBBA7403688}" type="pres">
      <dgm:prSet presAssocID="{EC24CC46-3EE1-456D-A97A-6967AAC21D43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C1DE661-1B45-4A22-AE77-BA06E4316D35}" type="pres">
      <dgm:prSet presAssocID="{70A0C687-4E31-41D9-A879-A530C1810DA1}" presName="parTrans" presStyleLbl="sibTrans2D1" presStyleIdx="4" presStyleCnt="8"/>
      <dgm:spPr/>
      <dgm:t>
        <a:bodyPr/>
        <a:lstStyle/>
        <a:p>
          <a:endParaRPr lang="id-ID"/>
        </a:p>
      </dgm:t>
    </dgm:pt>
    <dgm:pt modelId="{FC4C8492-B100-4B65-AC04-ABA7A87CA758}" type="pres">
      <dgm:prSet presAssocID="{70A0C687-4E31-41D9-A879-A530C1810DA1}" presName="connectorText" presStyleLbl="sibTrans2D1" presStyleIdx="4" presStyleCnt="8"/>
      <dgm:spPr/>
      <dgm:t>
        <a:bodyPr/>
        <a:lstStyle/>
        <a:p>
          <a:endParaRPr lang="id-ID"/>
        </a:p>
      </dgm:t>
    </dgm:pt>
    <dgm:pt modelId="{E45AF62F-23AB-4A4D-A980-16CEF102E6CA}" type="pres">
      <dgm:prSet presAssocID="{A2A82B1B-2C5C-49B0-BE84-9E47016BC44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DD1BE0C-A1DE-42EA-8899-72C45D39949B}" type="pres">
      <dgm:prSet presAssocID="{120F21D9-C901-499F-A19F-14A943E4703D}" presName="parTrans" presStyleLbl="sibTrans2D1" presStyleIdx="5" presStyleCnt="8"/>
      <dgm:spPr/>
      <dgm:t>
        <a:bodyPr/>
        <a:lstStyle/>
        <a:p>
          <a:endParaRPr lang="id-ID"/>
        </a:p>
      </dgm:t>
    </dgm:pt>
    <dgm:pt modelId="{7BC28548-16A3-4ED7-ACCD-F7BC614230F6}" type="pres">
      <dgm:prSet presAssocID="{120F21D9-C901-499F-A19F-14A943E4703D}" presName="connectorText" presStyleLbl="sibTrans2D1" presStyleIdx="5" presStyleCnt="8"/>
      <dgm:spPr/>
      <dgm:t>
        <a:bodyPr/>
        <a:lstStyle/>
        <a:p>
          <a:endParaRPr lang="id-ID"/>
        </a:p>
      </dgm:t>
    </dgm:pt>
    <dgm:pt modelId="{42AA9CDB-F0E4-4F04-AE90-224C551990B6}" type="pres">
      <dgm:prSet presAssocID="{01C3EF2B-1090-452C-B8C6-69BCE8791AB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15920FB-83CB-4893-A678-F9BAC8338ECE}" type="pres">
      <dgm:prSet presAssocID="{1EBAAC36-80D2-4E4F-9497-D20825BEF19B}" presName="parTrans" presStyleLbl="sibTrans2D1" presStyleIdx="6" presStyleCnt="8"/>
      <dgm:spPr/>
      <dgm:t>
        <a:bodyPr/>
        <a:lstStyle/>
        <a:p>
          <a:endParaRPr lang="id-ID"/>
        </a:p>
      </dgm:t>
    </dgm:pt>
    <dgm:pt modelId="{4460204E-4200-490D-ADD7-DC88FF7646E5}" type="pres">
      <dgm:prSet presAssocID="{1EBAAC36-80D2-4E4F-9497-D20825BEF19B}" presName="connectorText" presStyleLbl="sibTrans2D1" presStyleIdx="6" presStyleCnt="8"/>
      <dgm:spPr/>
      <dgm:t>
        <a:bodyPr/>
        <a:lstStyle/>
        <a:p>
          <a:endParaRPr lang="id-ID"/>
        </a:p>
      </dgm:t>
    </dgm:pt>
    <dgm:pt modelId="{CE10C9B6-9FE4-4E0C-ABE7-CFA6E2E4EFC0}" type="pres">
      <dgm:prSet presAssocID="{F60B1BEA-FA55-4116-B797-1B47A32A363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54D59EA-FA54-474F-8C2C-49FA8AB3EC88}" type="pres">
      <dgm:prSet presAssocID="{CEF2B9D9-0AE6-4658-B0E5-8AD48D5DEB6C}" presName="parTrans" presStyleLbl="sibTrans2D1" presStyleIdx="7" presStyleCnt="8"/>
      <dgm:spPr/>
      <dgm:t>
        <a:bodyPr/>
        <a:lstStyle/>
        <a:p>
          <a:endParaRPr lang="id-ID"/>
        </a:p>
      </dgm:t>
    </dgm:pt>
    <dgm:pt modelId="{06E8FB24-D4B5-412A-A83C-1BA1413587B6}" type="pres">
      <dgm:prSet presAssocID="{CEF2B9D9-0AE6-4658-B0E5-8AD48D5DEB6C}" presName="connectorText" presStyleLbl="sibTrans2D1" presStyleIdx="7" presStyleCnt="8"/>
      <dgm:spPr/>
      <dgm:t>
        <a:bodyPr/>
        <a:lstStyle/>
        <a:p>
          <a:endParaRPr lang="id-ID"/>
        </a:p>
      </dgm:t>
    </dgm:pt>
    <dgm:pt modelId="{96650567-C46A-41D6-90D5-66397A3BFFDE}" type="pres">
      <dgm:prSet presAssocID="{9FA6A263-3DA2-494B-8C3A-D45B8D218B1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C0A77E3-BF3E-4827-807A-410EFAB73DC4}" srcId="{493B0781-6B5E-449C-A65B-F4F37F425395}" destId="{8E4A81C7-5495-4306-A20B-9B3A229DF7CC}" srcOrd="0" destOrd="0" parTransId="{DAA5C72C-067E-4B4B-99E8-47884ED3FC1E}" sibTransId="{B615D50A-B3BD-4A7C-94A5-32C0134649B6}"/>
    <dgm:cxn modelId="{5E8BAA49-37D0-4CF7-B75C-314E27521F3F}" type="presOf" srcId="{120F21D9-C901-499F-A19F-14A943E4703D}" destId="{8DD1BE0C-A1DE-42EA-8899-72C45D39949B}" srcOrd="0" destOrd="0" presId="urn:microsoft.com/office/officeart/2005/8/layout/radial5"/>
    <dgm:cxn modelId="{F27D70EF-EF80-4367-ADDD-6964ED078581}" type="presOf" srcId="{01C3EF2B-1090-452C-B8C6-69BCE8791AB8}" destId="{42AA9CDB-F0E4-4F04-AE90-224C551990B6}" srcOrd="0" destOrd="0" presId="urn:microsoft.com/office/officeart/2005/8/layout/radial5"/>
    <dgm:cxn modelId="{F7770E00-C028-4929-870C-8BB9F7370504}" type="presOf" srcId="{824C6EFB-E169-46F1-9AAD-D0411FFD5411}" destId="{D2A1CCC6-E05E-4E86-8FCB-3DDA1D9DA85E}" srcOrd="1" destOrd="0" presId="urn:microsoft.com/office/officeart/2005/8/layout/radial5"/>
    <dgm:cxn modelId="{37D4C6B3-7FFD-41E4-B79D-1580668B1E41}" srcId="{493B0781-6B5E-449C-A65B-F4F37F425395}" destId="{3B59CEDF-07A5-4385-A5BB-713C37187B69}" srcOrd="1" destOrd="0" parTransId="{824C6EFB-E169-46F1-9AAD-D0411FFD5411}" sibTransId="{6063732A-1FED-4FED-B8F0-AF687B9AD97A}"/>
    <dgm:cxn modelId="{F3E839A0-6F79-4A5B-AFDD-2B8BA4818801}" type="presOf" srcId="{8E4A81C7-5495-4306-A20B-9B3A229DF7CC}" destId="{90FE9DF9-F208-4AA3-9C3B-53A54EDF5396}" srcOrd="0" destOrd="0" presId="urn:microsoft.com/office/officeart/2005/8/layout/radial5"/>
    <dgm:cxn modelId="{70D1F688-8B9A-4C69-88DC-119698AE8BE5}" type="presOf" srcId="{EC24CC46-3EE1-456D-A97A-6967AAC21D43}" destId="{1688B1A8-4F23-4F01-BF18-9CBBA7403688}" srcOrd="0" destOrd="0" presId="urn:microsoft.com/office/officeart/2005/8/layout/radial5"/>
    <dgm:cxn modelId="{9E981B65-0A0B-49F0-8309-0950D2EA9592}" type="presOf" srcId="{DAA5C72C-067E-4B4B-99E8-47884ED3FC1E}" destId="{6FF84D43-E161-412A-9CCA-03BAA20F22D7}" srcOrd="1" destOrd="0" presId="urn:microsoft.com/office/officeart/2005/8/layout/radial5"/>
    <dgm:cxn modelId="{5D880584-08FF-4B98-92E6-1BBE44BE9E47}" type="presOf" srcId="{70A0C687-4E31-41D9-A879-A530C1810DA1}" destId="{FC4C8492-B100-4B65-AC04-ABA7A87CA758}" srcOrd="1" destOrd="0" presId="urn:microsoft.com/office/officeart/2005/8/layout/radial5"/>
    <dgm:cxn modelId="{7DCF1E8F-56D1-40FF-A36B-20FE40756706}" type="presOf" srcId="{1EBAAC36-80D2-4E4F-9497-D20825BEF19B}" destId="{4460204E-4200-490D-ADD7-DC88FF7646E5}" srcOrd="1" destOrd="0" presId="urn:microsoft.com/office/officeart/2005/8/layout/radial5"/>
    <dgm:cxn modelId="{F5F3E08F-C345-4595-9312-D946E61AF117}" type="presOf" srcId="{120F21D9-C901-499F-A19F-14A943E4703D}" destId="{7BC28548-16A3-4ED7-ACCD-F7BC614230F6}" srcOrd="1" destOrd="0" presId="urn:microsoft.com/office/officeart/2005/8/layout/radial5"/>
    <dgm:cxn modelId="{8D92EB02-F042-4B48-8782-43938661B918}" type="presOf" srcId="{8386E919-BFBB-4E2E-A240-C63A0973DA49}" destId="{A070CA34-0EB0-43AB-A220-EC68799A45F7}" srcOrd="0" destOrd="0" presId="urn:microsoft.com/office/officeart/2005/8/layout/radial5"/>
    <dgm:cxn modelId="{C9BC40D9-13F7-4268-BEF6-E05A4AA55614}" srcId="{493B0781-6B5E-449C-A65B-F4F37F425395}" destId="{F60B1BEA-FA55-4116-B797-1B47A32A3636}" srcOrd="6" destOrd="0" parTransId="{1EBAAC36-80D2-4E4F-9497-D20825BEF19B}" sibTransId="{9DC2B9A3-05E5-4874-AA9E-6B21AB0CDC01}"/>
    <dgm:cxn modelId="{A5331FB6-11F8-42A6-B14F-A1E26A026706}" srcId="{493B0781-6B5E-449C-A65B-F4F37F425395}" destId="{9FA6A263-3DA2-494B-8C3A-D45B8D218B13}" srcOrd="7" destOrd="0" parTransId="{CEF2B9D9-0AE6-4658-B0E5-8AD48D5DEB6C}" sibTransId="{22E72E81-DFD6-4EE9-817B-13F0354A48B0}"/>
    <dgm:cxn modelId="{E42F8BBF-EFD6-4D4D-928B-96925778BAB5}" srcId="{493B0781-6B5E-449C-A65B-F4F37F425395}" destId="{EC24CC46-3EE1-456D-A97A-6967AAC21D43}" srcOrd="3" destOrd="0" parTransId="{1C14442D-9C82-4A93-B3CE-4D7D8E80EABC}" sibTransId="{8E7BE8CD-B891-4BAD-AE33-183032842602}"/>
    <dgm:cxn modelId="{4E0C6978-CFB3-45EA-91F6-CF29231F6CAC}" type="presOf" srcId="{8E848965-C565-4D64-B96D-6294BB204E2A}" destId="{73D516F5-0C25-402E-B993-A68A15A3DA02}" srcOrd="0" destOrd="0" presId="urn:microsoft.com/office/officeart/2005/8/layout/radial5"/>
    <dgm:cxn modelId="{51FB4FA2-D4E2-4AED-B2C6-032E878ABB77}" type="presOf" srcId="{8E848965-C565-4D64-B96D-6294BB204E2A}" destId="{2B2F59BC-A905-4B3E-BD2D-CB452CF0F99F}" srcOrd="1" destOrd="0" presId="urn:microsoft.com/office/officeart/2005/8/layout/radial5"/>
    <dgm:cxn modelId="{C4C68F09-B98F-4FEA-B23D-1A56CD576027}" srcId="{493B0781-6B5E-449C-A65B-F4F37F425395}" destId="{509A815B-55A3-44DC-AFCB-E3861513DB70}" srcOrd="2" destOrd="0" parTransId="{8E848965-C565-4D64-B96D-6294BB204E2A}" sibTransId="{206C9F7C-9F43-40B6-A543-768E9109D7E9}"/>
    <dgm:cxn modelId="{D2A202A1-C2E9-454D-8A2D-47DDEA57F9D6}" type="presOf" srcId="{DAA5C72C-067E-4B4B-99E8-47884ED3FC1E}" destId="{10F7413C-38D5-43E9-9182-CA1482EF681A}" srcOrd="0" destOrd="0" presId="urn:microsoft.com/office/officeart/2005/8/layout/radial5"/>
    <dgm:cxn modelId="{A2870DD2-68F7-45E4-8EBE-7FA5E99EE117}" type="presOf" srcId="{824C6EFB-E169-46F1-9AAD-D0411FFD5411}" destId="{CA0CF09F-8460-4887-970C-B4C11A4BF7E4}" srcOrd="0" destOrd="0" presId="urn:microsoft.com/office/officeart/2005/8/layout/radial5"/>
    <dgm:cxn modelId="{99293B99-8983-4AAE-8BA0-01E9993C6181}" type="presOf" srcId="{CEF2B9D9-0AE6-4658-B0E5-8AD48D5DEB6C}" destId="{06E8FB24-D4B5-412A-A83C-1BA1413587B6}" srcOrd="1" destOrd="0" presId="urn:microsoft.com/office/officeart/2005/8/layout/radial5"/>
    <dgm:cxn modelId="{A077B4DA-246F-42FC-8BC5-0A14D4BC67BB}" type="presOf" srcId="{493B0781-6B5E-449C-A65B-F4F37F425395}" destId="{8191D131-72B5-475C-8924-3383946E0F69}" srcOrd="0" destOrd="0" presId="urn:microsoft.com/office/officeart/2005/8/layout/radial5"/>
    <dgm:cxn modelId="{B045FD1C-A4A9-487E-A8E3-5169BC56AB46}" type="presOf" srcId="{1EBAAC36-80D2-4E4F-9497-D20825BEF19B}" destId="{115920FB-83CB-4893-A678-F9BAC8338ECE}" srcOrd="0" destOrd="0" presId="urn:microsoft.com/office/officeart/2005/8/layout/radial5"/>
    <dgm:cxn modelId="{49941479-E562-4F1A-87FC-6CF674943258}" type="presOf" srcId="{9FA6A263-3DA2-494B-8C3A-D45B8D218B13}" destId="{96650567-C46A-41D6-90D5-66397A3BFFDE}" srcOrd="0" destOrd="0" presId="urn:microsoft.com/office/officeart/2005/8/layout/radial5"/>
    <dgm:cxn modelId="{9B82EE20-9505-412F-8DE1-84746FA61598}" type="presOf" srcId="{F60B1BEA-FA55-4116-B797-1B47A32A3636}" destId="{CE10C9B6-9FE4-4E0C-ABE7-CFA6E2E4EFC0}" srcOrd="0" destOrd="0" presId="urn:microsoft.com/office/officeart/2005/8/layout/radial5"/>
    <dgm:cxn modelId="{D61F5D38-BAED-41D1-B38F-9CBCA3877C73}" type="presOf" srcId="{509A815B-55A3-44DC-AFCB-E3861513DB70}" destId="{A26F7947-6AFA-42A8-ADCC-6B6C7BA010CE}" srcOrd="0" destOrd="0" presId="urn:microsoft.com/office/officeart/2005/8/layout/radial5"/>
    <dgm:cxn modelId="{9404C65F-A626-489F-8F2A-3E28F0AB9B7E}" type="presOf" srcId="{1C14442D-9C82-4A93-B3CE-4D7D8E80EABC}" destId="{11988B80-AE40-404C-A361-3EFFF93A17C4}" srcOrd="0" destOrd="0" presId="urn:microsoft.com/office/officeart/2005/8/layout/radial5"/>
    <dgm:cxn modelId="{F8E3AE5D-6549-4182-A319-726FD4FFF8BA}" type="presOf" srcId="{3B59CEDF-07A5-4385-A5BB-713C37187B69}" destId="{AF09361E-9EB0-49EE-86BC-ABAEB55D8DFE}" srcOrd="0" destOrd="0" presId="urn:microsoft.com/office/officeart/2005/8/layout/radial5"/>
    <dgm:cxn modelId="{657F4728-6679-4753-8120-ED99474DF6DC}" srcId="{493B0781-6B5E-449C-A65B-F4F37F425395}" destId="{A2A82B1B-2C5C-49B0-BE84-9E47016BC44B}" srcOrd="4" destOrd="0" parTransId="{70A0C687-4E31-41D9-A879-A530C1810DA1}" sibTransId="{633A3553-6D59-40A7-9A34-3B6A29AAE213}"/>
    <dgm:cxn modelId="{78D55B5E-1A76-4EFD-BF1F-D39E6CB7D57A}" type="presOf" srcId="{CEF2B9D9-0AE6-4658-B0E5-8AD48D5DEB6C}" destId="{B54D59EA-FA54-474F-8C2C-49FA8AB3EC88}" srcOrd="0" destOrd="0" presId="urn:microsoft.com/office/officeart/2005/8/layout/radial5"/>
    <dgm:cxn modelId="{FB28DD64-DCE9-4B28-B72C-7E494F60C78A}" type="presOf" srcId="{A2A82B1B-2C5C-49B0-BE84-9E47016BC44B}" destId="{E45AF62F-23AB-4A4D-A980-16CEF102E6CA}" srcOrd="0" destOrd="0" presId="urn:microsoft.com/office/officeart/2005/8/layout/radial5"/>
    <dgm:cxn modelId="{4D55ECE1-2B13-42C2-AF06-3C3C462D8BBB}" type="presOf" srcId="{70A0C687-4E31-41D9-A879-A530C1810DA1}" destId="{3C1DE661-1B45-4A22-AE77-BA06E4316D35}" srcOrd="0" destOrd="0" presId="urn:microsoft.com/office/officeart/2005/8/layout/radial5"/>
    <dgm:cxn modelId="{7F7BD1DE-AFB6-448D-992E-85A669C97FAC}" srcId="{493B0781-6B5E-449C-A65B-F4F37F425395}" destId="{01C3EF2B-1090-452C-B8C6-69BCE8791AB8}" srcOrd="5" destOrd="0" parTransId="{120F21D9-C901-499F-A19F-14A943E4703D}" sibTransId="{AF06329C-A097-44B2-AED6-E95C822D6E35}"/>
    <dgm:cxn modelId="{B38B2091-08DE-4228-AEBB-9989AD44BD30}" type="presOf" srcId="{1C14442D-9C82-4A93-B3CE-4D7D8E80EABC}" destId="{2DEEB2F4-643F-4E25-ADFD-E52DC1CD5A0E}" srcOrd="1" destOrd="0" presId="urn:microsoft.com/office/officeart/2005/8/layout/radial5"/>
    <dgm:cxn modelId="{7487C0A6-6E35-413F-ADB8-6F36263360F5}" srcId="{8386E919-BFBB-4E2E-A240-C63A0973DA49}" destId="{493B0781-6B5E-449C-A65B-F4F37F425395}" srcOrd="0" destOrd="0" parTransId="{2273C77D-52AE-4FAB-826C-0EAF06800BDE}" sibTransId="{97BC78F9-1522-437E-8721-25D262AAC5EA}"/>
    <dgm:cxn modelId="{B24AD2C0-9156-4161-9F63-B111080DF89D}" type="presParOf" srcId="{A070CA34-0EB0-43AB-A220-EC68799A45F7}" destId="{8191D131-72B5-475C-8924-3383946E0F69}" srcOrd="0" destOrd="0" presId="urn:microsoft.com/office/officeart/2005/8/layout/radial5"/>
    <dgm:cxn modelId="{1FC31C04-94EB-4E95-A61E-3EF3DF303DAF}" type="presParOf" srcId="{A070CA34-0EB0-43AB-A220-EC68799A45F7}" destId="{10F7413C-38D5-43E9-9182-CA1482EF681A}" srcOrd="1" destOrd="0" presId="urn:microsoft.com/office/officeart/2005/8/layout/radial5"/>
    <dgm:cxn modelId="{93F8A24A-D1FA-418B-8365-157164C9956A}" type="presParOf" srcId="{10F7413C-38D5-43E9-9182-CA1482EF681A}" destId="{6FF84D43-E161-412A-9CCA-03BAA20F22D7}" srcOrd="0" destOrd="0" presId="urn:microsoft.com/office/officeart/2005/8/layout/radial5"/>
    <dgm:cxn modelId="{227A5991-2417-4AA9-94C2-EB6DE7A9B86D}" type="presParOf" srcId="{A070CA34-0EB0-43AB-A220-EC68799A45F7}" destId="{90FE9DF9-F208-4AA3-9C3B-53A54EDF5396}" srcOrd="2" destOrd="0" presId="urn:microsoft.com/office/officeart/2005/8/layout/radial5"/>
    <dgm:cxn modelId="{71BF3E84-F168-44A6-8BB8-DDFA646AF241}" type="presParOf" srcId="{A070CA34-0EB0-43AB-A220-EC68799A45F7}" destId="{CA0CF09F-8460-4887-970C-B4C11A4BF7E4}" srcOrd="3" destOrd="0" presId="urn:microsoft.com/office/officeart/2005/8/layout/radial5"/>
    <dgm:cxn modelId="{99E92520-506E-43D6-9438-105581C98427}" type="presParOf" srcId="{CA0CF09F-8460-4887-970C-B4C11A4BF7E4}" destId="{D2A1CCC6-E05E-4E86-8FCB-3DDA1D9DA85E}" srcOrd="0" destOrd="0" presId="urn:microsoft.com/office/officeart/2005/8/layout/radial5"/>
    <dgm:cxn modelId="{3064FC97-8D28-4FB0-A963-E81587445C20}" type="presParOf" srcId="{A070CA34-0EB0-43AB-A220-EC68799A45F7}" destId="{AF09361E-9EB0-49EE-86BC-ABAEB55D8DFE}" srcOrd="4" destOrd="0" presId="urn:microsoft.com/office/officeart/2005/8/layout/radial5"/>
    <dgm:cxn modelId="{1C64CA72-B0D6-486C-9262-D9CF4246BB25}" type="presParOf" srcId="{A070CA34-0EB0-43AB-A220-EC68799A45F7}" destId="{73D516F5-0C25-402E-B993-A68A15A3DA02}" srcOrd="5" destOrd="0" presId="urn:microsoft.com/office/officeart/2005/8/layout/radial5"/>
    <dgm:cxn modelId="{9EC37921-B2AD-4A06-9630-985F6A53C794}" type="presParOf" srcId="{73D516F5-0C25-402E-B993-A68A15A3DA02}" destId="{2B2F59BC-A905-4B3E-BD2D-CB452CF0F99F}" srcOrd="0" destOrd="0" presId="urn:microsoft.com/office/officeart/2005/8/layout/radial5"/>
    <dgm:cxn modelId="{BB2B3375-2D56-4B95-BE38-FDFED7E610C7}" type="presParOf" srcId="{A070CA34-0EB0-43AB-A220-EC68799A45F7}" destId="{A26F7947-6AFA-42A8-ADCC-6B6C7BA010CE}" srcOrd="6" destOrd="0" presId="urn:microsoft.com/office/officeart/2005/8/layout/radial5"/>
    <dgm:cxn modelId="{7153269D-28E9-4E84-A8F9-6C4FB60C754B}" type="presParOf" srcId="{A070CA34-0EB0-43AB-A220-EC68799A45F7}" destId="{11988B80-AE40-404C-A361-3EFFF93A17C4}" srcOrd="7" destOrd="0" presId="urn:microsoft.com/office/officeart/2005/8/layout/radial5"/>
    <dgm:cxn modelId="{C653E497-2076-4A9D-ACFB-9D90C5FA4409}" type="presParOf" srcId="{11988B80-AE40-404C-A361-3EFFF93A17C4}" destId="{2DEEB2F4-643F-4E25-ADFD-E52DC1CD5A0E}" srcOrd="0" destOrd="0" presId="urn:microsoft.com/office/officeart/2005/8/layout/radial5"/>
    <dgm:cxn modelId="{1C876213-ADBF-4BF2-91F3-BF645119F782}" type="presParOf" srcId="{A070CA34-0EB0-43AB-A220-EC68799A45F7}" destId="{1688B1A8-4F23-4F01-BF18-9CBBA7403688}" srcOrd="8" destOrd="0" presId="urn:microsoft.com/office/officeart/2005/8/layout/radial5"/>
    <dgm:cxn modelId="{4AE060FA-2D7A-4735-BDD3-5ECA9F707D38}" type="presParOf" srcId="{A070CA34-0EB0-43AB-A220-EC68799A45F7}" destId="{3C1DE661-1B45-4A22-AE77-BA06E4316D35}" srcOrd="9" destOrd="0" presId="urn:microsoft.com/office/officeart/2005/8/layout/radial5"/>
    <dgm:cxn modelId="{857A16A2-8075-47D1-A637-BDAE2FD346BE}" type="presParOf" srcId="{3C1DE661-1B45-4A22-AE77-BA06E4316D35}" destId="{FC4C8492-B100-4B65-AC04-ABA7A87CA758}" srcOrd="0" destOrd="0" presId="urn:microsoft.com/office/officeart/2005/8/layout/radial5"/>
    <dgm:cxn modelId="{5DFE3A08-BCE9-4346-ADA5-ECAA568FEEB0}" type="presParOf" srcId="{A070CA34-0EB0-43AB-A220-EC68799A45F7}" destId="{E45AF62F-23AB-4A4D-A980-16CEF102E6CA}" srcOrd="10" destOrd="0" presId="urn:microsoft.com/office/officeart/2005/8/layout/radial5"/>
    <dgm:cxn modelId="{911B55E0-9808-429E-9A17-881A5FD8A210}" type="presParOf" srcId="{A070CA34-0EB0-43AB-A220-EC68799A45F7}" destId="{8DD1BE0C-A1DE-42EA-8899-72C45D39949B}" srcOrd="11" destOrd="0" presId="urn:microsoft.com/office/officeart/2005/8/layout/radial5"/>
    <dgm:cxn modelId="{164F3793-0C48-4122-B89C-78243AAD1B09}" type="presParOf" srcId="{8DD1BE0C-A1DE-42EA-8899-72C45D39949B}" destId="{7BC28548-16A3-4ED7-ACCD-F7BC614230F6}" srcOrd="0" destOrd="0" presId="urn:microsoft.com/office/officeart/2005/8/layout/radial5"/>
    <dgm:cxn modelId="{B38C5172-B0BD-4B22-A7D3-382CC52D6931}" type="presParOf" srcId="{A070CA34-0EB0-43AB-A220-EC68799A45F7}" destId="{42AA9CDB-F0E4-4F04-AE90-224C551990B6}" srcOrd="12" destOrd="0" presId="urn:microsoft.com/office/officeart/2005/8/layout/radial5"/>
    <dgm:cxn modelId="{627A6179-2FDA-48E3-9FAD-681B05969811}" type="presParOf" srcId="{A070CA34-0EB0-43AB-A220-EC68799A45F7}" destId="{115920FB-83CB-4893-A678-F9BAC8338ECE}" srcOrd="13" destOrd="0" presId="urn:microsoft.com/office/officeart/2005/8/layout/radial5"/>
    <dgm:cxn modelId="{9D3A41EF-AEEA-4FCF-9772-1DC80B4A725C}" type="presParOf" srcId="{115920FB-83CB-4893-A678-F9BAC8338ECE}" destId="{4460204E-4200-490D-ADD7-DC88FF7646E5}" srcOrd="0" destOrd="0" presId="urn:microsoft.com/office/officeart/2005/8/layout/radial5"/>
    <dgm:cxn modelId="{674C56A1-0AC1-4647-9D3C-99146C28388C}" type="presParOf" srcId="{A070CA34-0EB0-43AB-A220-EC68799A45F7}" destId="{CE10C9B6-9FE4-4E0C-ABE7-CFA6E2E4EFC0}" srcOrd="14" destOrd="0" presId="urn:microsoft.com/office/officeart/2005/8/layout/radial5"/>
    <dgm:cxn modelId="{008491FD-DBE5-4869-9E01-AF71159E7A82}" type="presParOf" srcId="{A070CA34-0EB0-43AB-A220-EC68799A45F7}" destId="{B54D59EA-FA54-474F-8C2C-49FA8AB3EC88}" srcOrd="15" destOrd="0" presId="urn:microsoft.com/office/officeart/2005/8/layout/radial5"/>
    <dgm:cxn modelId="{A93ACC5D-1C46-489D-86EA-711CAE9E3945}" type="presParOf" srcId="{B54D59EA-FA54-474F-8C2C-49FA8AB3EC88}" destId="{06E8FB24-D4B5-412A-A83C-1BA1413587B6}" srcOrd="0" destOrd="0" presId="urn:microsoft.com/office/officeart/2005/8/layout/radial5"/>
    <dgm:cxn modelId="{2F34377A-4B5A-4AD7-BACC-3D1B8D97275A}" type="presParOf" srcId="{A070CA34-0EB0-43AB-A220-EC68799A45F7}" destId="{96650567-C46A-41D6-90D5-66397A3BFFDE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B77D5-B6B4-4365-9FDA-D2E77C861955}">
      <dsp:nvSpPr>
        <dsp:cNvPr id="0" name=""/>
        <dsp:cNvSpPr/>
      </dsp:nvSpPr>
      <dsp:spPr>
        <a:xfrm>
          <a:off x="2759795" y="2036683"/>
          <a:ext cx="2489279" cy="2489279"/>
        </a:xfrm>
        <a:prstGeom prst="gear9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0" kern="1200" dirty="0" smtClean="0"/>
            <a:t>Kesehatan Hak semua manusia (umur)</a:t>
          </a:r>
          <a:r>
            <a:rPr lang="id-ID" sz="1500" b="0" kern="1200" dirty="0" smtClean="0">
              <a:sym typeface="Wingdings" pitchFamily="2" charset="2"/>
            </a:rPr>
            <a:t>ssi WHO</a:t>
          </a:r>
          <a:endParaRPr lang="id-ID" sz="1500" b="0" kern="1200" dirty="0"/>
        </a:p>
      </dsp:txBody>
      <dsp:txXfrm>
        <a:off x="3260251" y="2619785"/>
        <a:ext cx="1488367" cy="1279541"/>
      </dsp:txXfrm>
    </dsp:sp>
    <dsp:sp modelId="{F000A189-E012-4C92-B301-A917563A45A0}">
      <dsp:nvSpPr>
        <dsp:cNvPr id="0" name=""/>
        <dsp:cNvSpPr/>
      </dsp:nvSpPr>
      <dsp:spPr>
        <a:xfrm>
          <a:off x="1311487" y="1448308"/>
          <a:ext cx="1810385" cy="1810385"/>
        </a:xfrm>
        <a:prstGeom prst="gear6">
          <a:avLst/>
        </a:prstGeom>
        <a:solidFill>
          <a:schemeClr val="accent2">
            <a:shade val="50000"/>
            <a:hueOff val="-13031"/>
            <a:satOff val="14503"/>
            <a:lumOff val="252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0" kern="1200" dirty="0" smtClean="0">
              <a:solidFill>
                <a:schemeClr val="tx1"/>
              </a:solidFill>
            </a:rPr>
            <a:t>Tingginya mortalitas </a:t>
          </a:r>
          <a:endParaRPr lang="id-ID" sz="1500" b="0" kern="1200" dirty="0">
            <a:solidFill>
              <a:schemeClr val="tx1"/>
            </a:solidFill>
          </a:endParaRPr>
        </a:p>
      </dsp:txBody>
      <dsp:txXfrm>
        <a:off x="1767257" y="1906833"/>
        <a:ext cx="898845" cy="893335"/>
      </dsp:txXfrm>
    </dsp:sp>
    <dsp:sp modelId="{6C1AB512-D2D0-4BC0-BB05-8D7D3E5852A8}">
      <dsp:nvSpPr>
        <dsp:cNvPr id="0" name=""/>
        <dsp:cNvSpPr/>
      </dsp:nvSpPr>
      <dsp:spPr>
        <a:xfrm rot="20700000">
          <a:off x="2325488" y="199327"/>
          <a:ext cx="1773807" cy="1773807"/>
        </a:xfrm>
        <a:prstGeom prst="gear6">
          <a:avLst/>
        </a:prstGeom>
        <a:solidFill>
          <a:schemeClr val="accent2">
            <a:shade val="50000"/>
            <a:hueOff val="-13031"/>
            <a:satOff val="14503"/>
            <a:lumOff val="252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0" kern="1200" dirty="0" smtClean="0">
              <a:solidFill>
                <a:schemeClr val="tx1"/>
              </a:solidFill>
            </a:rPr>
            <a:t>Tingginya morbiditas</a:t>
          </a:r>
          <a:endParaRPr lang="id-ID" sz="1500" b="0" kern="1200" dirty="0">
            <a:solidFill>
              <a:schemeClr val="tx1"/>
            </a:solidFill>
          </a:endParaRPr>
        </a:p>
      </dsp:txBody>
      <dsp:txXfrm rot="-20700000">
        <a:off x="2714536" y="588375"/>
        <a:ext cx="995711" cy="995711"/>
      </dsp:txXfrm>
    </dsp:sp>
    <dsp:sp modelId="{6A457A2C-FBD8-4FDC-927A-7EEAAED95528}">
      <dsp:nvSpPr>
        <dsp:cNvPr id="0" name=""/>
        <dsp:cNvSpPr/>
      </dsp:nvSpPr>
      <dsp:spPr>
        <a:xfrm>
          <a:off x="2572040" y="1658974"/>
          <a:ext cx="3186277" cy="3186277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2740A-569F-40D3-BF54-4573E2A0E485}">
      <dsp:nvSpPr>
        <dsp:cNvPr id="0" name=""/>
        <dsp:cNvSpPr/>
      </dsp:nvSpPr>
      <dsp:spPr>
        <a:xfrm>
          <a:off x="990871" y="1046315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shade val="90000"/>
            <a:hueOff val="-12480"/>
            <a:satOff val="741"/>
            <a:lumOff val="138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736AF-E738-4147-B0C0-DDCD17E5BA74}">
      <dsp:nvSpPr>
        <dsp:cNvPr id="0" name=""/>
        <dsp:cNvSpPr/>
      </dsp:nvSpPr>
      <dsp:spPr>
        <a:xfrm>
          <a:off x="1915188" y="-190626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shade val="90000"/>
            <a:hueOff val="-12480"/>
            <a:satOff val="741"/>
            <a:lumOff val="138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1D131-72B5-475C-8924-3383946E0F69}">
      <dsp:nvSpPr>
        <dsp:cNvPr id="0" name=""/>
        <dsp:cNvSpPr/>
      </dsp:nvSpPr>
      <dsp:spPr>
        <a:xfrm>
          <a:off x="3761630" y="2404328"/>
          <a:ext cx="1620738" cy="16207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smtClean="0"/>
            <a:t>Peran perawat pediatric/anak</a:t>
          </a:r>
          <a:endParaRPr lang="id-ID" sz="2000" b="1" kern="1200" dirty="0"/>
        </a:p>
      </dsp:txBody>
      <dsp:txXfrm>
        <a:off x="3998982" y="2641680"/>
        <a:ext cx="1146034" cy="1146034"/>
      </dsp:txXfrm>
    </dsp:sp>
    <dsp:sp modelId="{10F7413C-38D5-43E9-9182-CA1482EF681A}">
      <dsp:nvSpPr>
        <dsp:cNvPr id="0" name=""/>
        <dsp:cNvSpPr/>
      </dsp:nvSpPr>
      <dsp:spPr>
        <a:xfrm rot="16200000">
          <a:off x="4322559" y="1672281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>
        <a:off x="4397391" y="1857323"/>
        <a:ext cx="349216" cy="330631"/>
      </dsp:txXfrm>
    </dsp:sp>
    <dsp:sp modelId="{90FE9DF9-F208-4AA3-9C3B-53A54EDF5396}">
      <dsp:nvSpPr>
        <dsp:cNvPr id="0" name=""/>
        <dsp:cNvSpPr/>
      </dsp:nvSpPr>
      <dsp:spPr>
        <a:xfrm>
          <a:off x="3842667" y="4381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/>
            <a:t>Advokasi/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/>
            <a:t>caring klg</a:t>
          </a:r>
          <a:endParaRPr lang="id-ID" sz="1600" b="1" kern="1200" dirty="0"/>
        </a:p>
      </dsp:txBody>
      <dsp:txXfrm>
        <a:off x="4056283" y="217997"/>
        <a:ext cx="1031432" cy="1031432"/>
      </dsp:txXfrm>
    </dsp:sp>
    <dsp:sp modelId="{CA0CF09F-8460-4887-970C-B4C11A4BF7E4}">
      <dsp:nvSpPr>
        <dsp:cNvPr id="0" name=""/>
        <dsp:cNvSpPr/>
      </dsp:nvSpPr>
      <dsp:spPr>
        <a:xfrm rot="18900000">
          <a:off x="5218387" y="2043344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493"/>
                <a:lumOff val="-12661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493"/>
                <a:lumOff val="-12661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493"/>
                <a:lumOff val="-1266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>
        <a:off x="5240305" y="2206468"/>
        <a:ext cx="349216" cy="330631"/>
      </dsp:txXfrm>
    </dsp:sp>
    <dsp:sp modelId="{AF09361E-9EB0-49EE-86BC-ABAEB55D8DFE}">
      <dsp:nvSpPr>
        <dsp:cNvPr id="0" name=""/>
        <dsp:cNvSpPr/>
      </dsp:nvSpPr>
      <dsp:spPr>
        <a:xfrm>
          <a:off x="5596988" y="731044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493"/>
                <a:lumOff val="-12661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493"/>
                <a:lumOff val="-12661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493"/>
                <a:lumOff val="-1266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/>
            <a:t>Practitioner/ clinical</a:t>
          </a:r>
          <a:endParaRPr lang="id-ID" sz="1400" b="1" kern="1200" dirty="0"/>
        </a:p>
      </dsp:txBody>
      <dsp:txXfrm>
        <a:off x="5810604" y="944660"/>
        <a:ext cx="1031432" cy="1031432"/>
      </dsp:txXfrm>
    </dsp:sp>
    <dsp:sp modelId="{73D516F5-0C25-402E-B993-A68A15A3DA02}">
      <dsp:nvSpPr>
        <dsp:cNvPr id="0" name=""/>
        <dsp:cNvSpPr/>
      </dsp:nvSpPr>
      <dsp:spPr>
        <a:xfrm>
          <a:off x="5589451" y="2939172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985"/>
                <a:lumOff val="-25322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985"/>
                <a:lumOff val="-25322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985"/>
                <a:lumOff val="-2532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>
        <a:off x="5589451" y="3049382"/>
        <a:ext cx="349216" cy="330631"/>
      </dsp:txXfrm>
    </dsp:sp>
    <dsp:sp modelId="{A26F7947-6AFA-42A8-ADCC-6B6C7BA010CE}">
      <dsp:nvSpPr>
        <dsp:cNvPr id="0" name=""/>
        <dsp:cNvSpPr/>
      </dsp:nvSpPr>
      <dsp:spPr>
        <a:xfrm>
          <a:off x="6323652" y="2485365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985"/>
                <a:lumOff val="-25322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985"/>
                <a:lumOff val="-25322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985"/>
                <a:lumOff val="-2532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smtClean="0"/>
            <a:t>Conselor </a:t>
          </a:r>
          <a:endParaRPr lang="id-ID" sz="2400" b="1" kern="1200" dirty="0"/>
        </a:p>
      </dsp:txBody>
      <dsp:txXfrm>
        <a:off x="6537268" y="2698981"/>
        <a:ext cx="1031432" cy="1031432"/>
      </dsp:txXfrm>
    </dsp:sp>
    <dsp:sp modelId="{11988B80-AE40-404C-A361-3EFFF93A17C4}">
      <dsp:nvSpPr>
        <dsp:cNvPr id="0" name=""/>
        <dsp:cNvSpPr/>
      </dsp:nvSpPr>
      <dsp:spPr>
        <a:xfrm rot="2700000">
          <a:off x="5218387" y="3834999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1478"/>
                <a:lumOff val="-37983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1478"/>
                <a:lumOff val="-37983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1478"/>
                <a:lumOff val="-3798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>
        <a:off x="5240305" y="3892295"/>
        <a:ext cx="349216" cy="330631"/>
      </dsp:txXfrm>
    </dsp:sp>
    <dsp:sp modelId="{1688B1A8-4F23-4F01-BF18-9CBBA7403688}">
      <dsp:nvSpPr>
        <dsp:cNvPr id="0" name=""/>
        <dsp:cNvSpPr/>
      </dsp:nvSpPr>
      <dsp:spPr>
        <a:xfrm>
          <a:off x="5596988" y="4239686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1478"/>
                <a:lumOff val="-37983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1478"/>
                <a:lumOff val="-37983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1478"/>
                <a:lumOff val="-3798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/>
            <a:t>Educator </a:t>
          </a:r>
          <a:endParaRPr lang="id-ID" sz="1600" b="1" kern="1200" dirty="0"/>
        </a:p>
      </dsp:txBody>
      <dsp:txXfrm>
        <a:off x="5810604" y="4453302"/>
        <a:ext cx="1031432" cy="1031432"/>
      </dsp:txXfrm>
    </dsp:sp>
    <dsp:sp modelId="{3C1DE661-1B45-4A22-AE77-BA06E4316D35}">
      <dsp:nvSpPr>
        <dsp:cNvPr id="0" name=""/>
        <dsp:cNvSpPr/>
      </dsp:nvSpPr>
      <dsp:spPr>
        <a:xfrm rot="5400000">
          <a:off x="4322559" y="4206063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1970"/>
                <a:lumOff val="-50644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1970"/>
                <a:lumOff val="-50644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1970"/>
                <a:lumOff val="-506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>
        <a:off x="4397391" y="4241441"/>
        <a:ext cx="349216" cy="330631"/>
      </dsp:txXfrm>
    </dsp:sp>
    <dsp:sp modelId="{E45AF62F-23AB-4A4D-A980-16CEF102E6CA}">
      <dsp:nvSpPr>
        <dsp:cNvPr id="0" name=""/>
        <dsp:cNvSpPr/>
      </dsp:nvSpPr>
      <dsp:spPr>
        <a:xfrm>
          <a:off x="3842667" y="4966350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1970"/>
                <a:lumOff val="-50644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1970"/>
                <a:lumOff val="-50644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1970"/>
                <a:lumOff val="-5064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Colabolator </a:t>
          </a:r>
          <a:endParaRPr lang="id-ID" sz="1800" b="1" kern="1200" dirty="0"/>
        </a:p>
      </dsp:txBody>
      <dsp:txXfrm>
        <a:off x="4056283" y="5179966"/>
        <a:ext cx="1031432" cy="1031432"/>
      </dsp:txXfrm>
    </dsp:sp>
    <dsp:sp modelId="{8DD1BE0C-A1DE-42EA-8899-72C45D39949B}">
      <dsp:nvSpPr>
        <dsp:cNvPr id="0" name=""/>
        <dsp:cNvSpPr/>
      </dsp:nvSpPr>
      <dsp:spPr>
        <a:xfrm rot="8100000">
          <a:off x="3426732" y="3834999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2463"/>
                <a:lumOff val="-63305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2463"/>
                <a:lumOff val="-63305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2463"/>
                <a:lumOff val="-6330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 rot="10800000">
        <a:off x="3554478" y="3892295"/>
        <a:ext cx="349216" cy="330631"/>
      </dsp:txXfrm>
    </dsp:sp>
    <dsp:sp modelId="{42AA9CDB-F0E4-4F04-AE90-224C551990B6}">
      <dsp:nvSpPr>
        <dsp:cNvPr id="0" name=""/>
        <dsp:cNvSpPr/>
      </dsp:nvSpPr>
      <dsp:spPr>
        <a:xfrm>
          <a:off x="2088346" y="4239686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2463"/>
                <a:lumOff val="-63305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2463"/>
                <a:lumOff val="-63305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2463"/>
                <a:lumOff val="-6330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/>
            <a:t>Peran restoratif</a:t>
          </a:r>
          <a:endParaRPr lang="id-ID" sz="1600" b="1" kern="1200" dirty="0"/>
        </a:p>
      </dsp:txBody>
      <dsp:txXfrm>
        <a:off x="2301962" y="4453302"/>
        <a:ext cx="1031432" cy="1031432"/>
      </dsp:txXfrm>
    </dsp:sp>
    <dsp:sp modelId="{115920FB-83CB-4893-A678-F9BAC8338ECE}">
      <dsp:nvSpPr>
        <dsp:cNvPr id="0" name=""/>
        <dsp:cNvSpPr/>
      </dsp:nvSpPr>
      <dsp:spPr>
        <a:xfrm rot="10800000">
          <a:off x="3055668" y="2939172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2955"/>
                <a:lumOff val="-75966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2955"/>
                <a:lumOff val="-75966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2955"/>
                <a:lumOff val="-7596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 rot="10800000">
        <a:off x="3205332" y="3049382"/>
        <a:ext cx="349216" cy="330631"/>
      </dsp:txXfrm>
    </dsp:sp>
    <dsp:sp modelId="{CE10C9B6-9FE4-4E0C-ABE7-CFA6E2E4EFC0}">
      <dsp:nvSpPr>
        <dsp:cNvPr id="0" name=""/>
        <dsp:cNvSpPr/>
      </dsp:nvSpPr>
      <dsp:spPr>
        <a:xfrm>
          <a:off x="1361683" y="2485365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2955"/>
                <a:lumOff val="-75966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2955"/>
                <a:lumOff val="-75966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2955"/>
                <a:lumOff val="-7596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smtClean="0"/>
            <a:t>Pengambilan keputusan etis</a:t>
          </a:r>
          <a:endParaRPr lang="id-ID" sz="1400" b="1" kern="1200" dirty="0"/>
        </a:p>
      </dsp:txBody>
      <dsp:txXfrm>
        <a:off x="1575299" y="2698981"/>
        <a:ext cx="1031432" cy="1031432"/>
      </dsp:txXfrm>
    </dsp:sp>
    <dsp:sp modelId="{B54D59EA-FA54-474F-8C2C-49FA8AB3EC88}">
      <dsp:nvSpPr>
        <dsp:cNvPr id="0" name=""/>
        <dsp:cNvSpPr/>
      </dsp:nvSpPr>
      <dsp:spPr>
        <a:xfrm rot="13500000">
          <a:off x="3426732" y="2043344"/>
          <a:ext cx="498880" cy="5510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-3448"/>
                <a:lumOff val="-88627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3448"/>
                <a:lumOff val="-88627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3448"/>
                <a:lumOff val="-8862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200" b="1" kern="1200">
            <a:solidFill>
              <a:schemeClr val="tx1"/>
            </a:solidFill>
          </a:endParaRPr>
        </a:p>
      </dsp:txBody>
      <dsp:txXfrm rot="10800000">
        <a:off x="3554478" y="2206468"/>
        <a:ext cx="349216" cy="330631"/>
      </dsp:txXfrm>
    </dsp:sp>
    <dsp:sp modelId="{96650567-C46A-41D6-90D5-66397A3BFFDE}">
      <dsp:nvSpPr>
        <dsp:cNvPr id="0" name=""/>
        <dsp:cNvSpPr/>
      </dsp:nvSpPr>
      <dsp:spPr>
        <a:xfrm>
          <a:off x="2088346" y="731044"/>
          <a:ext cx="1458664" cy="14586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-3448"/>
                <a:lumOff val="-88627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-3448"/>
                <a:lumOff val="-88627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-3448"/>
                <a:lumOff val="-8862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Researcher </a:t>
          </a:r>
          <a:endParaRPr lang="id-ID" sz="2000" b="1" kern="1200" dirty="0"/>
        </a:p>
      </dsp:txBody>
      <dsp:txXfrm>
        <a:off x="2301962" y="944660"/>
        <a:ext cx="1031432" cy="1031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ABDC8-9E69-4587-85A5-9286546A0063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96D2E-1776-4F7D-871E-21A47CA02F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52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96D2E-1776-4F7D-871E-21A47CA02F1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607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3F4E5B88-3D41-40D5-9B4C-22A4F07109D0}" type="slidenum">
              <a:rPr lang="en-US">
                <a:latin typeface="Calibri" pitchFamily="34" charset="0"/>
              </a:rPr>
              <a:pPr/>
              <a:t>22</a:t>
            </a:fld>
            <a:endParaRPr lang="en-US">
              <a:latin typeface="Calibri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FF69361B-FA4E-4DCA-B12A-AA7E00EA9C35}" type="slidenum">
              <a:rPr lang="en-US">
                <a:latin typeface="Calibri" pitchFamily="34" charset="0"/>
              </a:rPr>
              <a:pPr/>
              <a:t>23</a:t>
            </a:fld>
            <a:endParaRPr lang="en-US">
              <a:latin typeface="Calibri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42A78C5F-67CE-4CD3-952C-684CEF7948F2}" type="slidenum">
              <a:rPr lang="en-US">
                <a:latin typeface="Calibri" pitchFamily="34" charset="0"/>
              </a:rPr>
              <a:pPr/>
              <a:t>26</a:t>
            </a:fld>
            <a:endParaRPr lang="en-US">
              <a:latin typeface="Calibri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C8736473-1F2C-4096-93AC-816432ED0F35}" type="slidenum">
              <a:rPr lang="en-US">
                <a:latin typeface="Calibri" pitchFamily="34" charset="0"/>
              </a:rPr>
              <a:pPr/>
              <a:t>27</a:t>
            </a:fld>
            <a:endParaRPr lang="en-US">
              <a:latin typeface="Calibri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52625" y="2130425"/>
            <a:ext cx="7116763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22538" y="3886200"/>
            <a:ext cx="586105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775" y="274638"/>
            <a:ext cx="16383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51113" y="274638"/>
            <a:ext cx="476726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1113" y="274638"/>
            <a:ext cx="655796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551113" y="1600200"/>
            <a:ext cx="6557962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1113" y="1600200"/>
            <a:ext cx="32019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5500" y="1600200"/>
            <a:ext cx="32035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1113" y="274638"/>
            <a:ext cx="65579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1113" y="1600200"/>
            <a:ext cx="655796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E27D51AB-1EE0-45D5-BB82-AEEDD5BA7CF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F559382-126E-4501-B043-F4A4C03B4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2204864"/>
            <a:ext cx="5760640" cy="1872208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5400" b="1" cap="none" dirty="0" smtClean="0">
                <a:ln/>
                <a:solidFill>
                  <a:schemeClr val="tx1"/>
                </a:solidFill>
              </a:rPr>
              <a:t>PERSPEKTIF KEPERAWATAN ANAK</a:t>
            </a:r>
            <a:endParaRPr lang="id-ID" sz="5400" b="1" cap="none" dirty="0">
              <a:ln/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848" y="5057926"/>
            <a:ext cx="5904656" cy="139541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id-ID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91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027"/>
          <p:cNvSpPr>
            <a:spLocks noGrp="1" noChangeArrowheads="1"/>
          </p:cNvSpPr>
          <p:nvPr>
            <p:ph idx="1"/>
          </p:nvPr>
        </p:nvSpPr>
        <p:spPr>
          <a:xfrm>
            <a:off x="2267744" y="692696"/>
            <a:ext cx="6190456" cy="5403304"/>
          </a:xfrm>
        </p:spPr>
        <p:txBody>
          <a:bodyPr/>
          <a:lstStyle/>
          <a:p>
            <a:pPr marL="560388" indent="-560388">
              <a:lnSpc>
                <a:spcPct val="90000"/>
              </a:lnSpc>
              <a:buFontTx/>
              <a:buAutoNum type="arabicPeriod" startAt="5"/>
            </a:pPr>
            <a:r>
              <a:rPr lang="en-US" sz="2600" dirty="0" err="1" smtClean="0">
                <a:latin typeface="Times New Roman" pitchFamily="18" charset="0"/>
              </a:rPr>
              <a:t>Praktek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mencakup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kontrak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</a:rPr>
              <a:t>keluarga</a:t>
            </a:r>
            <a:r>
              <a:rPr lang="en-US" sz="2600" dirty="0" smtClean="0">
                <a:latin typeface="Times New Roman" pitchFamily="18" charset="0"/>
              </a:rPr>
              <a:t> u</a:t>
            </a:r>
            <a:r>
              <a:rPr lang="id-ID" sz="2600" dirty="0" smtClean="0">
                <a:latin typeface="Times New Roman" pitchFamily="18" charset="0"/>
              </a:rPr>
              <a:t>tk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mencegah</a:t>
            </a:r>
            <a:r>
              <a:rPr lang="en-US" sz="2600" dirty="0" smtClean="0">
                <a:latin typeface="Times New Roman" pitchFamily="18" charset="0"/>
              </a:rPr>
              <a:t>, m</a:t>
            </a:r>
            <a:r>
              <a:rPr lang="id-ID" sz="2600" dirty="0" smtClean="0">
                <a:latin typeface="Times New Roman" pitchFamily="18" charset="0"/>
              </a:rPr>
              <a:t>e</a:t>
            </a:r>
            <a:r>
              <a:rPr lang="en-US" sz="2600" dirty="0" err="1" smtClean="0">
                <a:latin typeface="Times New Roman" pitchFamily="18" charset="0"/>
              </a:rPr>
              <a:t>ngkaji</a:t>
            </a:r>
            <a:r>
              <a:rPr lang="en-US" sz="2600" dirty="0" smtClean="0">
                <a:latin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</a:rPr>
              <a:t>mengintervensi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</a:rPr>
              <a:t>&amp;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meningkatkan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kesejahteraan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hidup</a:t>
            </a:r>
            <a:r>
              <a:rPr lang="en-US" sz="2600" dirty="0" smtClean="0">
                <a:latin typeface="Times New Roman" pitchFamily="18" charset="0"/>
              </a:rPr>
              <a:t> d</a:t>
            </a:r>
            <a:r>
              <a:rPr lang="id-ID" sz="2600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menggunakan</a:t>
            </a:r>
            <a:r>
              <a:rPr lang="en-US" sz="2600" dirty="0" smtClean="0">
                <a:latin typeface="Times New Roman" pitchFamily="18" charset="0"/>
              </a:rPr>
              <a:t> pro</a:t>
            </a:r>
            <a:r>
              <a:rPr lang="id-ID" sz="2600" dirty="0" smtClean="0">
                <a:latin typeface="Times New Roman" pitchFamily="18" charset="0"/>
              </a:rPr>
              <a:t>s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sesuai</a:t>
            </a:r>
            <a:r>
              <a:rPr lang="en-US" sz="2600" dirty="0" smtClean="0">
                <a:latin typeface="Times New Roman" pitchFamily="18" charset="0"/>
              </a:rPr>
              <a:t> d</a:t>
            </a:r>
            <a:r>
              <a:rPr lang="id-ID" sz="2600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aspek</a:t>
            </a:r>
            <a:r>
              <a:rPr lang="en-US" sz="2600" dirty="0" smtClean="0">
                <a:latin typeface="Times New Roman" pitchFamily="18" charset="0"/>
              </a:rPr>
              <a:t> moral (</a:t>
            </a:r>
            <a:r>
              <a:rPr lang="en-US" sz="2600" dirty="0" err="1" smtClean="0">
                <a:latin typeface="Times New Roman" pitchFamily="18" charset="0"/>
              </a:rPr>
              <a:t>etik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id-ID" sz="2600" dirty="0" smtClean="0">
                <a:latin typeface="Times New Roman" pitchFamily="18" charset="0"/>
              </a:rPr>
              <a:t>&amp;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hukum</a:t>
            </a:r>
            <a:r>
              <a:rPr lang="en-US" sz="2600" dirty="0" smtClean="0">
                <a:latin typeface="Times New Roman" pitchFamily="18" charset="0"/>
              </a:rPr>
              <a:t> (legal). </a:t>
            </a:r>
          </a:p>
          <a:p>
            <a:pPr marL="560388" indent="-560388">
              <a:lnSpc>
                <a:spcPct val="90000"/>
              </a:lnSpc>
              <a:buFontTx/>
              <a:buAutoNum type="arabicPeriod" startAt="5"/>
            </a:pPr>
            <a:r>
              <a:rPr lang="en-US" sz="2600" dirty="0" err="1" smtClean="0">
                <a:latin typeface="Times New Roman" pitchFamily="18" charset="0"/>
              </a:rPr>
              <a:t>Keluarga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harus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dilibatkan</a:t>
            </a:r>
            <a:r>
              <a:rPr lang="en-US" sz="2600" dirty="0" smtClean="0">
                <a:latin typeface="Times New Roman" pitchFamily="18" charset="0"/>
              </a:rPr>
              <a:t>.</a:t>
            </a:r>
          </a:p>
          <a:p>
            <a:pPr marL="560388" indent="-560388">
              <a:lnSpc>
                <a:spcPct val="90000"/>
              </a:lnSpc>
              <a:buFontTx/>
              <a:buAutoNum type="arabicPeriod" startAt="5"/>
            </a:pPr>
            <a:r>
              <a:rPr lang="en-US" sz="2600" dirty="0" err="1" smtClean="0">
                <a:latin typeface="Times New Roman" pitchFamily="18" charset="0"/>
              </a:rPr>
              <a:t>Bertujuan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meningkatkan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maturasi</a:t>
            </a:r>
            <a:r>
              <a:rPr lang="en-US" sz="2600" dirty="0" smtClean="0">
                <a:latin typeface="Times New Roman" pitchFamily="18" charset="0"/>
              </a:rPr>
              <a:t> p</a:t>
            </a:r>
            <a:r>
              <a:rPr lang="id-ID" sz="2600" dirty="0" smtClean="0">
                <a:latin typeface="Times New Roman" pitchFamily="18" charset="0"/>
              </a:rPr>
              <a:t>d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endParaRPr lang="en-US" sz="26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Tx/>
              <a:buAutoNum type="arabicPeriod" startAt="5"/>
            </a:pPr>
            <a:r>
              <a:rPr lang="en-US" sz="2600" dirty="0" smtClean="0">
                <a:latin typeface="Times New Roman" pitchFamily="18" charset="0"/>
              </a:rPr>
              <a:t>P</a:t>
            </a:r>
            <a:r>
              <a:rPr lang="id-ID" sz="2600" dirty="0" smtClean="0">
                <a:latin typeface="Times New Roman" pitchFamily="18" charset="0"/>
              </a:rPr>
              <a:t>d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masa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datang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cenderung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berfokus</a:t>
            </a:r>
            <a:r>
              <a:rPr lang="en-US" sz="2600" dirty="0" smtClean="0">
                <a:latin typeface="Times New Roman" pitchFamily="18" charset="0"/>
              </a:rPr>
              <a:t> p</a:t>
            </a:r>
            <a:r>
              <a:rPr lang="id-ID" sz="2600" dirty="0" smtClean="0">
                <a:latin typeface="Times New Roman" pitchFamily="18" charset="0"/>
              </a:rPr>
              <a:t>d</a:t>
            </a:r>
            <a:r>
              <a:rPr lang="en-US" sz="2600" dirty="0" smtClean="0">
                <a:latin typeface="Times New Roman" pitchFamily="18" charset="0"/>
              </a:rPr>
              <a:t>  </a:t>
            </a:r>
            <a:r>
              <a:rPr lang="en-US" sz="2600" dirty="0" err="1" smtClean="0">
                <a:latin typeface="Times New Roman" pitchFamily="18" charset="0"/>
              </a:rPr>
              <a:t>ilmu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tumbuh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kembang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karena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ilmu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ini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mempelajari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aspek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kehidupan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.</a:t>
            </a: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endParaRPr lang="en-US" sz="2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87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latin typeface="Times New Roman" pitchFamily="18" charset="0"/>
              </a:rPr>
              <a:t>FALSAFAH KEPERAWATAN ANAK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699792" y="1600200"/>
            <a:ext cx="6048672" cy="4873625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: </a:t>
            </a:r>
            <a:r>
              <a:rPr lang="en-US" dirty="0" err="1" smtClean="0">
                <a:latin typeface="Times New Roman" pitchFamily="18" charset="0"/>
              </a:rPr>
              <a:t>satu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kesatuan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utuh</a:t>
            </a:r>
            <a:r>
              <a:rPr lang="en-US" dirty="0" smtClean="0">
                <a:latin typeface="Times New Roman" pitchFamily="18" charset="0"/>
              </a:rPr>
              <a:t> bio-</a:t>
            </a:r>
            <a:r>
              <a:rPr lang="en-US" dirty="0" err="1" smtClean="0">
                <a:latin typeface="Times New Roman" pitchFamily="18" charset="0"/>
              </a:rPr>
              <a:t>psiko</a:t>
            </a:r>
            <a:r>
              <a:rPr lang="id-ID" dirty="0" smtClean="0">
                <a:latin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</a:rPr>
              <a:t>kultural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bagian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 dari </a:t>
            </a:r>
            <a:r>
              <a:rPr lang="en-US" dirty="0" err="1" smtClean="0">
                <a:latin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&amp;</a:t>
            </a:r>
            <a:r>
              <a:rPr lang="en-US" dirty="0" err="1" smtClean="0">
                <a:latin typeface="Times New Roman" pitchFamily="18" charset="0"/>
              </a:rPr>
              <a:t>masyarakat</a:t>
            </a:r>
            <a:endParaRPr lang="en-US" dirty="0" smtClean="0">
              <a:latin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terpisahkan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masyarakat</a:t>
            </a:r>
            <a:endParaRPr lang="en-US" dirty="0" smtClean="0">
              <a:latin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sakit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mempengaruhi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psikologis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&amp;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fisiologis</a:t>
            </a:r>
            <a:r>
              <a:rPr lang="en-US" dirty="0" smtClean="0">
                <a:latin typeface="Times New Roman" pitchFamily="18" charset="0"/>
              </a:rPr>
              <a:t> s</a:t>
            </a:r>
            <a:r>
              <a:rPr lang="id-ID" dirty="0" smtClean="0">
                <a:latin typeface="Times New Roman" pitchFamily="18" charset="0"/>
              </a:rPr>
              <a:t>hg </a:t>
            </a:r>
            <a:r>
              <a:rPr lang="en-US" dirty="0" err="1" smtClean="0">
                <a:latin typeface="Times New Roman" pitchFamily="18" charset="0"/>
              </a:rPr>
              <a:t>perawatan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yg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utk </a:t>
            </a:r>
            <a:r>
              <a:rPr lang="en-US" dirty="0" err="1" smtClean="0">
                <a:latin typeface="Times New Roman" pitchFamily="18" charset="0"/>
              </a:rPr>
              <a:t>mengurangi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emosi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akibat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hospitalisasi</a:t>
            </a:r>
            <a:endParaRPr lang="en-US" dirty="0" smtClean="0">
              <a:latin typeface="Times New Roman" pitchFamily="18" charset="0"/>
            </a:endParaRPr>
          </a:p>
          <a:p>
            <a:pPr>
              <a:buFontTx/>
              <a:buNone/>
            </a:pPr>
            <a:endParaRPr lang="en-US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1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74638"/>
            <a:ext cx="6557962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</a:rPr>
              <a:t>PARADIGMA KEPERAWATAN ANAK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7992888" cy="4873625"/>
          </a:xfrm>
          <a:solidFill>
            <a:schemeClr val="bg1">
              <a:lumMod val="20000"/>
              <a:lumOff val="80000"/>
              <a:alpha val="35000"/>
            </a:schemeClr>
          </a:solidFill>
        </p:spPr>
        <p:txBody>
          <a:bodyPr/>
          <a:lstStyle/>
          <a:p>
            <a:r>
              <a:rPr lang="en-US" sz="2700" dirty="0" err="1" smtClean="0">
                <a:latin typeface="Times New Roman" pitchFamily="18" charset="0"/>
              </a:rPr>
              <a:t>Merupakan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landasan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berpikir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penerapan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ilmu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kep</a:t>
            </a:r>
            <a:r>
              <a:rPr lang="en-US" sz="2700" dirty="0" smtClean="0">
                <a:latin typeface="Times New Roman" pitchFamily="18" charset="0"/>
              </a:rPr>
              <a:t>. </a:t>
            </a:r>
            <a:r>
              <a:rPr lang="en-US" sz="2700" dirty="0" err="1" smtClean="0">
                <a:latin typeface="Times New Roman" pitchFamily="18" charset="0"/>
              </a:rPr>
              <a:t>anak</a:t>
            </a:r>
            <a:r>
              <a:rPr lang="en-US" sz="2700" dirty="0" smtClean="0">
                <a:latin typeface="Times New Roman" pitchFamily="18" charset="0"/>
              </a:rPr>
              <a:t>.</a:t>
            </a:r>
          </a:p>
          <a:p>
            <a:r>
              <a:rPr lang="en-US" sz="2700" i="1" dirty="0" err="1" smtClean="0">
                <a:latin typeface="Times New Roman" pitchFamily="18" charset="0"/>
              </a:rPr>
              <a:t>Terdiri</a:t>
            </a:r>
            <a:r>
              <a:rPr lang="en-US" sz="2700" i="1" dirty="0" smtClean="0">
                <a:latin typeface="Times New Roman" pitchFamily="18" charset="0"/>
              </a:rPr>
              <a:t> </a:t>
            </a:r>
            <a:r>
              <a:rPr lang="en-US" sz="2700" i="1" dirty="0" err="1" smtClean="0">
                <a:latin typeface="Times New Roman" pitchFamily="18" charset="0"/>
              </a:rPr>
              <a:t>dari</a:t>
            </a:r>
            <a:r>
              <a:rPr lang="en-US" sz="2700" i="1" dirty="0" smtClean="0">
                <a:latin typeface="Times New Roman" pitchFamily="18" charset="0"/>
              </a:rPr>
              <a:t> 4 </a:t>
            </a:r>
            <a:r>
              <a:rPr lang="en-US" sz="2700" i="1" dirty="0" err="1" smtClean="0">
                <a:latin typeface="Times New Roman" pitchFamily="18" charset="0"/>
              </a:rPr>
              <a:t>komponen</a:t>
            </a:r>
            <a:r>
              <a:rPr lang="en-US" sz="2700" i="1" dirty="0" smtClean="0">
                <a:latin typeface="Times New Roman" pitchFamily="18" charset="0"/>
              </a:rPr>
              <a:t> :</a:t>
            </a:r>
          </a:p>
          <a:p>
            <a:pPr>
              <a:buFontTx/>
              <a:buNone/>
            </a:pPr>
            <a:r>
              <a:rPr lang="en-US" sz="2700" dirty="0" smtClean="0">
                <a:latin typeface="Times New Roman" pitchFamily="18" charset="0"/>
              </a:rPr>
              <a:t>				</a:t>
            </a:r>
            <a:r>
              <a:rPr lang="en-US" sz="2700" dirty="0" err="1">
                <a:latin typeface="Times New Roman" pitchFamily="18" charset="0"/>
              </a:rPr>
              <a:t>M</a:t>
            </a:r>
            <a:r>
              <a:rPr lang="en-US" sz="2700" dirty="0" err="1" smtClean="0">
                <a:latin typeface="Times New Roman" pitchFamily="18" charset="0"/>
              </a:rPr>
              <a:t>anusia</a:t>
            </a:r>
            <a:r>
              <a:rPr lang="en-US" sz="2700" dirty="0" smtClean="0">
                <a:latin typeface="Times New Roman" pitchFamily="18" charset="0"/>
              </a:rPr>
              <a:t> (</a:t>
            </a:r>
            <a:r>
              <a:rPr lang="en-US" sz="2700" dirty="0" err="1" smtClean="0">
                <a:latin typeface="Times New Roman" pitchFamily="18" charset="0"/>
              </a:rPr>
              <a:t>anak</a:t>
            </a:r>
            <a:r>
              <a:rPr lang="en-US" sz="2700" dirty="0" smtClean="0">
                <a:latin typeface="Times New Roman" pitchFamily="18" charset="0"/>
              </a:rPr>
              <a:t>)</a:t>
            </a:r>
          </a:p>
          <a:p>
            <a:pPr>
              <a:buFontTx/>
              <a:buNone/>
            </a:pPr>
            <a:endParaRPr lang="en-US" sz="2700" dirty="0" smtClean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ID" sz="2700" dirty="0" smtClean="0"/>
              <a:t>    </a:t>
            </a:r>
            <a:r>
              <a:rPr lang="en-ID" sz="2700" dirty="0" err="1" smtClean="0">
                <a:latin typeface="Times New Roman" pitchFamily="18" charset="0"/>
                <a:cs typeface="Times New Roman" pitchFamily="18" charset="0"/>
              </a:rPr>
              <a:t>sehat-sakit</a:t>
            </a:r>
            <a:r>
              <a:rPr lang="en-ID" sz="27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ID" sz="2700" dirty="0" err="1" smtClean="0">
                <a:latin typeface="Times New Roman" pitchFamily="18" charset="0"/>
                <a:cs typeface="Times New Roman" pitchFamily="18" charset="0"/>
              </a:rPr>
              <a:t>linkungan</a:t>
            </a:r>
            <a:r>
              <a:rPr lang="en-ID" sz="2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endParaRPr lang="en-ID" sz="27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ID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7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ID" sz="2700" dirty="0" err="1" smtClean="0">
                <a:latin typeface="Times New Roman" pitchFamily="18" charset="0"/>
                <a:cs typeface="Times New Roman" pitchFamily="18" charset="0"/>
              </a:rPr>
              <a:t>Keperawatan</a:t>
            </a:r>
            <a:endParaRPr lang="en-US" sz="2700" dirty="0" smtClean="0"/>
          </a:p>
          <a:p>
            <a:pPr>
              <a:buFontTx/>
              <a:buNone/>
            </a:pPr>
            <a:endParaRPr lang="en-US" sz="2700" dirty="0" smtClean="0">
              <a:latin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211960" y="3501008"/>
            <a:ext cx="0" cy="15841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411760" y="4293096"/>
            <a:ext cx="3600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1547664" y="3356992"/>
            <a:ext cx="1584176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1547664" y="4509120"/>
            <a:ext cx="172819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436096" y="3356992"/>
            <a:ext cx="1512168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5220072" y="4509120"/>
            <a:ext cx="172819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39124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latin typeface="Times New Roman" pitchFamily="18" charset="0"/>
              </a:rPr>
              <a:t>ANAK (MANUSIA)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51113" y="1600200"/>
            <a:ext cx="6053335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</a:rPr>
              <a:t>Manusia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sbg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klien</a:t>
            </a:r>
            <a:r>
              <a:rPr lang="en-US" dirty="0" smtClean="0">
                <a:latin typeface="Times New Roman" pitchFamily="18" charset="0"/>
              </a:rPr>
              <a:t> d</a:t>
            </a:r>
            <a:r>
              <a:rPr lang="id-ID" dirty="0" smtClean="0">
                <a:latin typeface="Times New Roman" pitchFamily="18" charset="0"/>
              </a:rPr>
              <a:t>lm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kep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berusia</a:t>
            </a:r>
            <a:r>
              <a:rPr lang="en-US" dirty="0" smtClean="0">
                <a:latin typeface="Times New Roman" pitchFamily="18" charset="0"/>
              </a:rPr>
              <a:t> 0 – 18 </a:t>
            </a:r>
            <a:r>
              <a:rPr lang="en-US" dirty="0" err="1" smtClean="0">
                <a:latin typeface="Times New Roman" pitchFamily="18" charset="0"/>
              </a:rPr>
              <a:t>tahun</a:t>
            </a:r>
            <a:r>
              <a:rPr lang="en-US" dirty="0" smtClean="0">
                <a:latin typeface="Times New Roman" pitchFamily="18" charset="0"/>
              </a:rPr>
              <a:t> y</a:t>
            </a:r>
            <a:r>
              <a:rPr lang="id-ID" dirty="0" smtClean="0">
                <a:latin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</a:rPr>
              <a:t> s</a:t>
            </a:r>
            <a:r>
              <a:rPr lang="id-ID" dirty="0" smtClean="0">
                <a:latin typeface="Times New Roman" pitchFamily="18" charset="0"/>
              </a:rPr>
              <a:t>dg </a:t>
            </a:r>
            <a:r>
              <a:rPr lang="en-US" dirty="0" smtClean="0">
                <a:latin typeface="Times New Roman" pitchFamily="18" charset="0"/>
              </a:rPr>
              <a:t>d</a:t>
            </a:r>
            <a:r>
              <a:rPr lang="id-ID" dirty="0" smtClean="0">
                <a:latin typeface="Times New Roman" pitchFamily="18" charset="0"/>
              </a:rPr>
              <a:t>lm </a:t>
            </a:r>
            <a:r>
              <a:rPr lang="en-US" dirty="0" smtClean="0">
                <a:latin typeface="Times New Roman" pitchFamily="18" charset="0"/>
              </a:rPr>
              <a:t>proses </a:t>
            </a:r>
            <a:r>
              <a:rPr lang="en-US" dirty="0" err="1" smtClean="0">
                <a:latin typeface="Times New Roman" pitchFamily="18" charset="0"/>
              </a:rPr>
              <a:t>tumbang</a:t>
            </a:r>
            <a:r>
              <a:rPr lang="en-US" dirty="0" smtClean="0">
                <a:latin typeface="Times New Roman" pitchFamily="18" charset="0"/>
              </a:rPr>
              <a:t>, m</a:t>
            </a:r>
            <a:r>
              <a:rPr lang="id-ID" dirty="0" smtClean="0">
                <a:latin typeface="Times New Roman" pitchFamily="18" charset="0"/>
              </a:rPr>
              <a:t>py </a:t>
            </a:r>
            <a:r>
              <a:rPr lang="en-US" dirty="0" err="1" smtClean="0">
                <a:latin typeface="Times New Roman" pitchFamily="18" charset="0"/>
              </a:rPr>
              <a:t>kebutuhan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spesifik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</a:rPr>
              <a:t>fisik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psikologis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sosial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</a:rPr>
              <a:t> spiritual) y</a:t>
            </a:r>
            <a:r>
              <a:rPr lang="id-ID" dirty="0" smtClean="0">
                <a:latin typeface="Times New Roman" pitchFamily="18" charset="0"/>
              </a:rPr>
              <a:t>g </a:t>
            </a:r>
            <a:r>
              <a:rPr lang="en-US" dirty="0" err="1" smtClean="0">
                <a:latin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</a:rPr>
              <a:t> d</a:t>
            </a:r>
            <a:r>
              <a:rPr lang="id-ID" dirty="0" smtClean="0">
                <a:latin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</a:rPr>
              <a:t> orang </a:t>
            </a:r>
            <a:r>
              <a:rPr lang="en-US" dirty="0" err="1" smtClean="0">
                <a:latin typeface="Times New Roman" pitchFamily="18" charset="0"/>
              </a:rPr>
              <a:t>dewasa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psikologis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membutuhkan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sayang</a:t>
            </a:r>
            <a:r>
              <a:rPr lang="id-ID" dirty="0" smtClean="0">
                <a:latin typeface="Times New Roman" pitchFamily="18" charset="0"/>
              </a:rPr>
              <a:t> &amp;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cinta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FontTx/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FontTx/>
              <a:buNone/>
            </a:pPr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242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771800" y="692696"/>
            <a:ext cx="5686400" cy="540330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</a:rPr>
              <a:t>Membutuhkan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penerimaan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pengakuan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ortu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lingkungan</a:t>
            </a:r>
            <a:endParaRPr lang="en-US" dirty="0" smtClean="0">
              <a:latin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</a:rPr>
              <a:t>Membutuhkan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disiplin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otoritas</a:t>
            </a:r>
            <a:r>
              <a:rPr lang="en-US" dirty="0" smtClean="0">
                <a:latin typeface="Times New Roman" pitchFamily="18" charset="0"/>
              </a:rPr>
              <a:t> u</a:t>
            </a:r>
            <a:r>
              <a:rPr lang="id-ID" dirty="0" smtClean="0">
                <a:latin typeface="Times New Roman" pitchFamily="18" charset="0"/>
              </a:rPr>
              <a:t>tk </a:t>
            </a:r>
            <a:r>
              <a:rPr lang="en-US" dirty="0" err="1" smtClean="0">
                <a:latin typeface="Times New Roman" pitchFamily="18" charset="0"/>
              </a:rPr>
              <a:t>menghindari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bahaya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mengembangkan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kemampuan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berpikir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mandiri</a:t>
            </a:r>
            <a:endParaRPr lang="en-US" dirty="0" smtClean="0">
              <a:latin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</a:rPr>
              <a:t>Individu</a:t>
            </a:r>
            <a:r>
              <a:rPr lang="en-US" dirty="0" smtClean="0">
                <a:latin typeface="Times New Roman" pitchFamily="18" charset="0"/>
              </a:rPr>
              <a:t> y</a:t>
            </a:r>
            <a:r>
              <a:rPr lang="id-ID" dirty="0" smtClean="0">
                <a:latin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unik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&amp;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bukan</a:t>
            </a:r>
            <a:r>
              <a:rPr lang="en-US" dirty="0" smtClean="0">
                <a:latin typeface="Times New Roman" pitchFamily="18" charset="0"/>
              </a:rPr>
              <a:t> orang </a:t>
            </a:r>
            <a:r>
              <a:rPr lang="en-US" dirty="0" err="1" smtClean="0">
                <a:latin typeface="Times New Roman" pitchFamily="18" charset="0"/>
              </a:rPr>
              <a:t>dewasa</a:t>
            </a:r>
            <a:r>
              <a:rPr lang="en-US" dirty="0" smtClean="0">
                <a:latin typeface="Times New Roman" pitchFamily="18" charset="0"/>
              </a:rPr>
              <a:t> mini</a:t>
            </a:r>
          </a:p>
          <a:p>
            <a:r>
              <a:rPr lang="en-US" dirty="0" err="1" smtClean="0">
                <a:latin typeface="Times New Roman" pitchFamily="18" charset="0"/>
              </a:rPr>
              <a:t>Membutuhkan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lingkungan</a:t>
            </a:r>
            <a:r>
              <a:rPr lang="en-US" dirty="0" smtClean="0">
                <a:latin typeface="Times New Roman" pitchFamily="18" charset="0"/>
              </a:rPr>
              <a:t> u</a:t>
            </a:r>
            <a:r>
              <a:rPr lang="id-ID" dirty="0" smtClean="0">
                <a:latin typeface="Times New Roman" pitchFamily="18" charset="0"/>
              </a:rPr>
              <a:t>tk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memfasilitasi</a:t>
            </a:r>
            <a:r>
              <a:rPr lang="en-US" dirty="0" smtClean="0">
                <a:latin typeface="Times New Roman" pitchFamily="18" charset="0"/>
              </a:rPr>
              <a:t> d</a:t>
            </a:r>
            <a:r>
              <a:rPr lang="id-ID" dirty="0" smtClean="0">
                <a:latin typeface="Times New Roman" pitchFamily="18" charset="0"/>
              </a:rPr>
              <a:t>lm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memenuhi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kebutuhan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dasarnya</a:t>
            </a:r>
            <a:r>
              <a:rPr lang="en-US" dirty="0" smtClean="0">
                <a:latin typeface="Times New Roman" pitchFamily="18" charset="0"/>
              </a:rPr>
              <a:t>. </a:t>
            </a:r>
          </a:p>
          <a:p>
            <a:pPr>
              <a:buFontTx/>
              <a:buNone/>
            </a:pPr>
            <a:endParaRPr lang="en-US" dirty="0" smtClean="0">
              <a:latin typeface="Times New Roman" pitchFamily="18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8477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83518"/>
            <a:ext cx="8621713" cy="8572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900" b="1" dirty="0">
                <a:latin typeface="Times New Roman" pitchFamily="18" charset="0"/>
              </a:rPr>
              <a:t>        </a:t>
            </a:r>
            <a:r>
              <a:rPr lang="en-US" sz="2900" b="1" dirty="0" err="1">
                <a:latin typeface="Times New Roman" pitchFamily="18" charset="0"/>
              </a:rPr>
              <a:t>Kemampuan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anak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dalam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mengatasi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masalah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perlu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prioritas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khusus</a:t>
            </a:r>
            <a:r>
              <a:rPr lang="en-US" sz="2900" b="1" dirty="0">
                <a:latin typeface="Times New Roman" pitchFamily="18" charset="0"/>
              </a:rPr>
              <a:t>, </a:t>
            </a:r>
            <a:r>
              <a:rPr lang="en-US" sz="2900" b="1" dirty="0" err="1">
                <a:latin typeface="Times New Roman" pitchFamily="18" charset="0"/>
              </a:rPr>
              <a:t>karena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perbedaan</a:t>
            </a:r>
            <a:r>
              <a:rPr lang="en-US" sz="2900" b="1" dirty="0">
                <a:latin typeface="Times New Roman" pitchFamily="18" charset="0"/>
              </a:rPr>
              <a:t> </a:t>
            </a:r>
            <a:r>
              <a:rPr lang="en-US" sz="2900" b="1" dirty="0" err="1">
                <a:latin typeface="Times New Roman" pitchFamily="18" charset="0"/>
              </a:rPr>
              <a:t>anak</a:t>
            </a:r>
            <a:r>
              <a:rPr lang="en-US" sz="2900" b="1" dirty="0">
                <a:latin typeface="Times New Roman" pitchFamily="18" charset="0"/>
              </a:rPr>
              <a:t> &amp; </a:t>
            </a:r>
            <a:r>
              <a:rPr lang="en-US" sz="2900" b="1" dirty="0" err="1">
                <a:latin typeface="Times New Roman" pitchFamily="18" charset="0"/>
              </a:rPr>
              <a:t>dewasa</a:t>
            </a:r>
            <a:r>
              <a:rPr lang="en-US" sz="2900" b="1" dirty="0">
                <a:latin typeface="Times New Roman" pitchFamily="18" charset="0"/>
              </a:rPr>
              <a:t> 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987824" y="1844824"/>
            <a:ext cx="5749776" cy="4251176"/>
          </a:xfrm>
        </p:spPr>
        <p:txBody>
          <a:bodyPr>
            <a:normAutofit fontScale="85000" lnSpcReduction="10000"/>
          </a:bodyPr>
          <a:lstStyle/>
          <a:p>
            <a:pPr marL="560388" indent="-560388">
              <a:buFontTx/>
              <a:buAutoNum type="arabicPeriod"/>
            </a:pPr>
            <a:r>
              <a:rPr lang="en-US" dirty="0" err="1" smtClean="0">
                <a:latin typeface="Times New Roman" pitchFamily="18" charset="0"/>
              </a:rPr>
              <a:t>Struktur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ketahanan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fisik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</a:rPr>
              <a:t> </a:t>
            </a:r>
          </a:p>
          <a:p>
            <a:pPr marL="560388" indent="-560388">
              <a:buFontTx/>
              <a:buAutoNum type="arabicPeriod"/>
            </a:pPr>
            <a:r>
              <a:rPr lang="en-US" dirty="0" smtClean="0">
                <a:latin typeface="Times New Roman" pitchFamily="18" charset="0"/>
              </a:rPr>
              <a:t>Proses </a:t>
            </a:r>
            <a:r>
              <a:rPr lang="en-US" dirty="0" err="1" smtClean="0">
                <a:latin typeface="Times New Roman" pitchFamily="18" charset="0"/>
              </a:rPr>
              <a:t>fisiologis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berbeda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Dewasa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sudah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mencapai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kematangan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menuju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kematangan</a:t>
            </a:r>
            <a:endParaRPr lang="en-US" dirty="0" smtClean="0">
              <a:latin typeface="Times New Roman" pitchFamily="18" charset="0"/>
            </a:endParaRPr>
          </a:p>
          <a:p>
            <a:pPr marL="560388" indent="-560388">
              <a:buFontTx/>
              <a:buAutoNum type="arabicPeriod"/>
            </a:pPr>
            <a:r>
              <a:rPr lang="en-US" dirty="0" err="1" smtClean="0">
                <a:latin typeface="Times New Roman" pitchFamily="18" charset="0"/>
              </a:rPr>
              <a:t>Perbedaan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kemampuan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pikir</a:t>
            </a:r>
            <a:endParaRPr lang="en-US" dirty="0" smtClean="0">
              <a:latin typeface="Times New Roman" pitchFamily="18" charset="0"/>
            </a:endParaRPr>
          </a:p>
          <a:p>
            <a:pPr marL="560388" indent="-560388">
              <a:buFontTx/>
              <a:buAutoNum type="arabicPeriod"/>
            </a:pPr>
            <a:r>
              <a:rPr lang="en-US" dirty="0" err="1" smtClean="0">
                <a:latin typeface="Times New Roman" pitchFamily="18" charset="0"/>
              </a:rPr>
              <a:t>Tanggapan</a:t>
            </a:r>
            <a:r>
              <a:rPr lang="en-US" dirty="0" smtClean="0">
                <a:latin typeface="Times New Roman" pitchFamily="18" charset="0"/>
              </a:rPr>
              <a:t> t</a:t>
            </a:r>
            <a:r>
              <a:rPr lang="id-ID" dirty="0" smtClean="0">
                <a:latin typeface="Times New Roman" pitchFamily="18" charset="0"/>
              </a:rPr>
              <a:t>hd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pengalaman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masa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lalu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cenderung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berdampak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psikologis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dewasa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menggunakan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mekanisme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koping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 marL="560388" indent="-560388">
              <a:buFont typeface="Wingdings" pitchFamily="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860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latin typeface="Times New Roman" pitchFamily="18" charset="0"/>
              </a:rPr>
              <a:t>SEHAT - SAKIT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195736" y="1357313"/>
            <a:ext cx="6694264" cy="5072062"/>
          </a:xfrm>
        </p:spPr>
        <p:txBody>
          <a:bodyPr/>
          <a:lstStyle/>
          <a:p>
            <a:pPr marL="560388" indent="-560388">
              <a:lnSpc>
                <a:spcPct val="90000"/>
              </a:lnSpc>
            </a:pPr>
            <a:r>
              <a:rPr lang="en-US" sz="2200" b="1" dirty="0" err="1" smtClean="0">
                <a:latin typeface="Times New Roman" pitchFamily="18" charset="0"/>
              </a:rPr>
              <a:t>Rentang</a:t>
            </a:r>
            <a:r>
              <a:rPr lang="en-US" sz="2200" b="1" dirty="0" smtClean="0">
                <a:latin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</a:rPr>
              <a:t>sehat-sakit</a:t>
            </a:r>
            <a:r>
              <a:rPr lang="en-US" sz="2200" dirty="0" smtClean="0">
                <a:latin typeface="Times New Roman" pitchFamily="18" charset="0"/>
              </a:rPr>
              <a:t> : </a:t>
            </a:r>
            <a:r>
              <a:rPr lang="en-US" sz="2200" dirty="0" err="1" smtClean="0">
                <a:latin typeface="Times New Roman" pitchFamily="18" charset="0"/>
              </a:rPr>
              <a:t>batasan</a:t>
            </a:r>
            <a:r>
              <a:rPr lang="en-US" sz="2200" dirty="0" smtClean="0">
                <a:latin typeface="Times New Roman" pitchFamily="18" charset="0"/>
              </a:rPr>
              <a:t> y</a:t>
            </a:r>
            <a:r>
              <a:rPr lang="id-ID" sz="2200" dirty="0" smtClean="0">
                <a:latin typeface="Times New Roman" pitchFamily="18" charset="0"/>
              </a:rPr>
              <a:t>g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dapat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diberikan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bantuan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yankep</a:t>
            </a:r>
            <a:r>
              <a:rPr lang="en-US" sz="2200" dirty="0" smtClean="0">
                <a:latin typeface="Times New Roman" pitchFamily="18" charset="0"/>
              </a:rPr>
              <a:t> p</a:t>
            </a:r>
            <a:r>
              <a:rPr lang="id-ID" sz="2200" dirty="0" smtClean="0">
                <a:latin typeface="Times New Roman" pitchFamily="18" charset="0"/>
              </a:rPr>
              <a:t>d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anak</a:t>
            </a: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</a:pPr>
            <a:r>
              <a:rPr lang="en-US" sz="2200" dirty="0" err="1" smtClean="0">
                <a:latin typeface="Times New Roman" pitchFamily="18" charset="0"/>
              </a:rPr>
              <a:t>Kondisi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anak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</a:rPr>
              <a:t> status : </a:t>
            </a:r>
            <a:r>
              <a:rPr lang="en-US" sz="2200" dirty="0" err="1" smtClean="0">
                <a:latin typeface="Times New Roman" pitchFamily="18" charset="0"/>
              </a:rPr>
              <a:t>sejahtera</a:t>
            </a:r>
            <a:r>
              <a:rPr lang="en-US" sz="2200" dirty="0" smtClean="0">
                <a:latin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</a:rPr>
              <a:t>sehat</a:t>
            </a:r>
            <a:r>
              <a:rPr lang="en-US" sz="2200" dirty="0" smtClean="0">
                <a:latin typeface="Times New Roman" pitchFamily="18" charset="0"/>
              </a:rPr>
              <a:t> optimal, </a:t>
            </a:r>
            <a:r>
              <a:rPr lang="en-US" sz="2200" dirty="0" err="1" smtClean="0">
                <a:latin typeface="Times New Roman" pitchFamily="18" charset="0"/>
              </a:rPr>
              <a:t>sehat</a:t>
            </a:r>
            <a:r>
              <a:rPr lang="en-US" sz="2200" dirty="0" smtClean="0">
                <a:latin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</a:rPr>
              <a:t>sakit</a:t>
            </a:r>
            <a:r>
              <a:rPr lang="en-US" sz="2200" dirty="0" smtClean="0">
                <a:latin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</a:rPr>
              <a:t>sakit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kronis</a:t>
            </a:r>
            <a:r>
              <a:rPr lang="en-US" sz="2200" dirty="0" smtClean="0">
                <a:latin typeface="Times New Roman" pitchFamily="18" charset="0"/>
              </a:rPr>
              <a:t> , </a:t>
            </a:r>
            <a:r>
              <a:rPr lang="en-US" sz="2200" dirty="0" err="1" smtClean="0">
                <a:latin typeface="Times New Roman" pitchFamily="18" charset="0"/>
              </a:rPr>
              <a:t>meninggal</a:t>
            </a:r>
            <a:r>
              <a:rPr lang="en-US" sz="2200" dirty="0" smtClean="0">
                <a:latin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</a:rPr>
              <a:t>Perlu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persamaan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persepsi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antara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orangtua</a:t>
            </a:r>
            <a:r>
              <a:rPr lang="en-US" sz="2200" dirty="0" smtClean="0">
                <a:latin typeface="Times New Roman" pitchFamily="18" charset="0"/>
              </a:rPr>
              <a:t> &amp; </a:t>
            </a:r>
            <a:r>
              <a:rPr lang="en-US" sz="2200" dirty="0" err="1" smtClean="0">
                <a:latin typeface="Times New Roman" pitchFamily="18" charset="0"/>
              </a:rPr>
              <a:t>perawat</a:t>
            </a: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</a:pPr>
            <a:r>
              <a:rPr lang="en-US" sz="2200" b="1" dirty="0" err="1" smtClean="0">
                <a:latin typeface="Times New Roman" pitchFamily="18" charset="0"/>
              </a:rPr>
              <a:t>Sehat</a:t>
            </a:r>
            <a:r>
              <a:rPr lang="en-US" sz="2200" b="1" dirty="0" smtClean="0">
                <a:latin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</a:rPr>
              <a:t>suatu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keadaan</a:t>
            </a:r>
            <a:r>
              <a:rPr lang="en-US" sz="2200" dirty="0" smtClean="0">
                <a:latin typeface="Times New Roman" pitchFamily="18" charset="0"/>
              </a:rPr>
              <a:t> y</a:t>
            </a:r>
            <a:r>
              <a:rPr lang="id-ID" sz="2200" dirty="0" smtClean="0">
                <a:latin typeface="Times New Roman" pitchFamily="18" charset="0"/>
              </a:rPr>
              <a:t>g </a:t>
            </a:r>
            <a:r>
              <a:rPr lang="en-US" sz="2200" dirty="0" err="1" smtClean="0">
                <a:latin typeface="Times New Roman" pitchFamily="18" charset="0"/>
              </a:rPr>
              <a:t>sempurna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baik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fisik</a:t>
            </a:r>
            <a:r>
              <a:rPr lang="en-US" sz="2200" dirty="0" smtClean="0">
                <a:latin typeface="Times New Roman" pitchFamily="18" charset="0"/>
              </a:rPr>
              <a:t>, mental </a:t>
            </a:r>
            <a:r>
              <a:rPr lang="en-US" sz="2200" dirty="0" err="1" smtClean="0">
                <a:latin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sosial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serta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tidak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hanya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bebas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dari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penyakit</a:t>
            </a:r>
            <a:r>
              <a:rPr lang="en-US" sz="2200" dirty="0" smtClean="0">
                <a:latin typeface="Times New Roman" pitchFamily="18" charset="0"/>
              </a:rPr>
              <a:t> &amp; </a:t>
            </a:r>
            <a:r>
              <a:rPr lang="en-US" sz="2200" dirty="0" err="1" smtClean="0">
                <a:latin typeface="Times New Roman" pitchFamily="18" charset="0"/>
              </a:rPr>
              <a:t>kelemahan</a:t>
            </a:r>
            <a:r>
              <a:rPr lang="en-US" sz="2200" dirty="0" smtClean="0">
                <a:latin typeface="Times New Roman" pitchFamily="18" charset="0"/>
              </a:rPr>
              <a:t>.(WHO, 1974)</a:t>
            </a:r>
          </a:p>
          <a:p>
            <a:pPr marL="560388" indent="-560388">
              <a:lnSpc>
                <a:spcPct val="90000"/>
              </a:lnSpc>
            </a:pPr>
            <a:r>
              <a:rPr lang="en-US" sz="2200" b="1" dirty="0" err="1" smtClean="0">
                <a:latin typeface="Times New Roman" pitchFamily="18" charset="0"/>
              </a:rPr>
              <a:t>Sehat</a:t>
            </a:r>
            <a:r>
              <a:rPr lang="en-US" sz="2200" b="1" dirty="0" smtClean="0">
                <a:latin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</a:rPr>
              <a:t>memiliki</a:t>
            </a:r>
            <a:r>
              <a:rPr lang="en-US" sz="2200" b="1" dirty="0" smtClean="0">
                <a:latin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</a:rPr>
              <a:t>ciri-ciri</a:t>
            </a:r>
            <a:r>
              <a:rPr lang="en-US" sz="2200" b="1" dirty="0" smtClean="0">
                <a:latin typeface="Times New Roman" pitchFamily="18" charset="0"/>
              </a:rPr>
              <a:t> :</a:t>
            </a: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200" dirty="0" err="1" smtClean="0">
                <a:latin typeface="Times New Roman" pitchFamily="18" charset="0"/>
              </a:rPr>
              <a:t>Mampu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merefleksikan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perhatian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individu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sebagai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manusia</a:t>
            </a: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200" dirty="0" err="1" smtClean="0">
                <a:latin typeface="Times New Roman" pitchFamily="18" charset="0"/>
              </a:rPr>
              <a:t>Memiliki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pandangan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sehat</a:t>
            </a:r>
            <a:r>
              <a:rPr lang="en-US" sz="2200" dirty="0" smtClean="0">
                <a:latin typeface="Times New Roman" pitchFamily="18" charset="0"/>
              </a:rPr>
              <a:t> d</a:t>
            </a:r>
            <a:r>
              <a:rPr lang="id-ID" sz="2200" dirty="0" smtClean="0">
                <a:latin typeface="Times New Roman" pitchFamily="18" charset="0"/>
              </a:rPr>
              <a:t>lm </a:t>
            </a:r>
            <a:r>
              <a:rPr lang="en-US" sz="2200" dirty="0" err="1" smtClean="0">
                <a:latin typeface="Times New Roman" pitchFamily="18" charset="0"/>
              </a:rPr>
              <a:t>konteks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lingkungan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baik</a:t>
            </a:r>
            <a:r>
              <a:rPr lang="en-US" sz="2200" dirty="0" smtClean="0">
                <a:latin typeface="Times New Roman" pitchFamily="18" charset="0"/>
              </a:rPr>
              <a:t> internal </a:t>
            </a:r>
            <a:r>
              <a:rPr lang="en-US" sz="2200" dirty="0" err="1" smtClean="0">
                <a:latin typeface="Times New Roman" pitchFamily="18" charset="0"/>
              </a:rPr>
              <a:t>maupun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eksternal</a:t>
            </a: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200" dirty="0" err="1" smtClean="0">
                <a:latin typeface="Times New Roman" pitchFamily="18" charset="0"/>
              </a:rPr>
              <a:t>Memiliki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hidup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id-ID" sz="2200" dirty="0" smtClean="0">
                <a:latin typeface="Times New Roman" pitchFamily="18" charset="0"/>
              </a:rPr>
              <a:t>yg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kreatif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</a:rPr>
              <a:t>produktif</a:t>
            </a: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endParaRPr lang="en-US" sz="22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 typeface="Wingdings" pitchFamily="2" charset="2"/>
              <a:buNone/>
            </a:pPr>
            <a:endParaRPr lang="en-US" sz="27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85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latin typeface="Times New Roman" pitchFamily="18" charset="0"/>
              </a:rPr>
              <a:t>LINGKUNGAN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771800" y="1340768"/>
            <a:ext cx="6067400" cy="4755232"/>
          </a:xfrm>
        </p:spPr>
        <p:txBody>
          <a:bodyPr>
            <a:normAutofit fontScale="92500" lnSpcReduction="10000"/>
          </a:bodyPr>
          <a:lstStyle/>
          <a:p>
            <a:r>
              <a:rPr lang="en-US" sz="2700" dirty="0" err="1" smtClean="0">
                <a:latin typeface="Times New Roman" pitchFamily="18" charset="0"/>
              </a:rPr>
              <a:t>Baik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lingkungan</a:t>
            </a:r>
            <a:r>
              <a:rPr lang="en-US" sz="2700" dirty="0" smtClean="0">
                <a:latin typeface="Times New Roman" pitchFamily="18" charset="0"/>
              </a:rPr>
              <a:t> internal </a:t>
            </a:r>
            <a:r>
              <a:rPr lang="en-US" sz="2700" dirty="0" err="1" smtClean="0">
                <a:latin typeface="Times New Roman" pitchFamily="18" charset="0"/>
              </a:rPr>
              <a:t>maupun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eksternal</a:t>
            </a:r>
            <a:r>
              <a:rPr lang="en-US" sz="2700" dirty="0" smtClean="0">
                <a:latin typeface="Times New Roman" pitchFamily="18" charset="0"/>
              </a:rPr>
              <a:t> y</a:t>
            </a:r>
            <a:r>
              <a:rPr lang="id-ID" sz="2700" dirty="0" smtClean="0">
                <a:latin typeface="Times New Roman" pitchFamily="18" charset="0"/>
              </a:rPr>
              <a:t>g </a:t>
            </a:r>
            <a:r>
              <a:rPr lang="en-US" sz="2700" dirty="0" err="1" smtClean="0">
                <a:latin typeface="Times New Roman" pitchFamily="18" charset="0"/>
              </a:rPr>
              <a:t>berperan</a:t>
            </a:r>
            <a:r>
              <a:rPr lang="en-US" sz="2700" dirty="0" smtClean="0">
                <a:latin typeface="Times New Roman" pitchFamily="18" charset="0"/>
              </a:rPr>
              <a:t> d</a:t>
            </a:r>
            <a:r>
              <a:rPr lang="id-ID" sz="2700" dirty="0" smtClean="0">
                <a:latin typeface="Times New Roman" pitchFamily="18" charset="0"/>
              </a:rPr>
              <a:t>lm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perubahan</a:t>
            </a:r>
            <a:r>
              <a:rPr lang="en-US" sz="2700" dirty="0" smtClean="0">
                <a:latin typeface="Times New Roman" pitchFamily="18" charset="0"/>
              </a:rPr>
              <a:t> status </a:t>
            </a:r>
            <a:r>
              <a:rPr lang="en-US" sz="2700" dirty="0" err="1" smtClean="0">
                <a:latin typeface="Times New Roman" pitchFamily="18" charset="0"/>
              </a:rPr>
              <a:t>kesehatan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anak</a:t>
            </a:r>
            <a:r>
              <a:rPr lang="en-US" sz="2700" dirty="0" smtClean="0">
                <a:latin typeface="Times New Roman" pitchFamily="18" charset="0"/>
              </a:rPr>
              <a:t>. </a:t>
            </a:r>
            <a:r>
              <a:rPr lang="en-US" sz="2700" dirty="0" err="1" smtClean="0">
                <a:latin typeface="Times New Roman" pitchFamily="18" charset="0"/>
              </a:rPr>
              <a:t>Terutama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eksternal</a:t>
            </a:r>
            <a:r>
              <a:rPr lang="en-US" sz="2700" dirty="0" smtClean="0">
                <a:latin typeface="Times New Roman" pitchFamily="18" charset="0"/>
              </a:rPr>
              <a:t> : </a:t>
            </a:r>
            <a:r>
              <a:rPr lang="en-US" sz="2700" dirty="0" err="1" smtClean="0">
                <a:latin typeface="Times New Roman" pitchFamily="18" charset="0"/>
              </a:rPr>
              <a:t>aman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peduli</a:t>
            </a:r>
            <a:r>
              <a:rPr lang="en-US" sz="2700" dirty="0" smtClean="0">
                <a:latin typeface="Times New Roman" pitchFamily="18" charset="0"/>
              </a:rPr>
              <a:t> &amp; </a:t>
            </a:r>
            <a:r>
              <a:rPr lang="en-US" sz="2700" dirty="0" err="1" smtClean="0">
                <a:latin typeface="Times New Roman" pitchFamily="18" charset="0"/>
              </a:rPr>
              <a:t>penuh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kasih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sayang</a:t>
            </a:r>
            <a:endParaRPr lang="en-US" sz="2700" dirty="0" smtClean="0">
              <a:latin typeface="Times New Roman" pitchFamily="18" charset="0"/>
            </a:endParaRPr>
          </a:p>
          <a:p>
            <a:r>
              <a:rPr lang="en-US" sz="2700" b="1" dirty="0" err="1" smtClean="0">
                <a:latin typeface="Times New Roman" pitchFamily="18" charset="0"/>
              </a:rPr>
              <a:t>Lingkungan</a:t>
            </a:r>
            <a:r>
              <a:rPr lang="en-US" sz="2700" b="1" dirty="0" smtClean="0">
                <a:latin typeface="Times New Roman" pitchFamily="18" charset="0"/>
              </a:rPr>
              <a:t> internal</a:t>
            </a:r>
            <a:r>
              <a:rPr lang="en-US" sz="2700" dirty="0" smtClean="0">
                <a:latin typeface="Times New Roman" pitchFamily="18" charset="0"/>
              </a:rPr>
              <a:t> : </a:t>
            </a:r>
            <a:r>
              <a:rPr lang="en-US" sz="2700" dirty="0" err="1" smtClean="0">
                <a:latin typeface="Times New Roman" pitchFamily="18" charset="0"/>
              </a:rPr>
              <a:t>keturunan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jenis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kelamin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emosi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intelektual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adanya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predisposisi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atau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resistensi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terhadap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penyakit</a:t>
            </a:r>
            <a:endParaRPr lang="en-US" sz="2700" dirty="0" smtClean="0">
              <a:latin typeface="Times New Roman" pitchFamily="18" charset="0"/>
            </a:endParaRPr>
          </a:p>
          <a:p>
            <a:r>
              <a:rPr lang="en-US" sz="2700" b="1" dirty="0" err="1" smtClean="0">
                <a:latin typeface="Times New Roman" pitchFamily="18" charset="0"/>
              </a:rPr>
              <a:t>Lingkungan</a:t>
            </a:r>
            <a:r>
              <a:rPr lang="en-US" sz="2700" b="1" dirty="0" smtClean="0">
                <a:latin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</a:rPr>
              <a:t>eksternal</a:t>
            </a:r>
            <a:r>
              <a:rPr lang="en-US" sz="2700" dirty="0" smtClean="0">
                <a:latin typeface="Times New Roman" pitchFamily="18" charset="0"/>
              </a:rPr>
              <a:t> : status </a:t>
            </a:r>
            <a:r>
              <a:rPr lang="en-US" sz="2700" dirty="0" err="1" smtClean="0">
                <a:latin typeface="Times New Roman" pitchFamily="18" charset="0"/>
              </a:rPr>
              <a:t>nutrisi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ortu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saudara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sekandung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teman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sebaya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masyarakat</a:t>
            </a:r>
            <a:r>
              <a:rPr lang="en-US" sz="2700" dirty="0" smtClean="0">
                <a:latin typeface="Times New Roman" pitchFamily="18" charset="0"/>
              </a:rPr>
              <a:t>/</a:t>
            </a:r>
            <a:r>
              <a:rPr lang="en-US" sz="2700" dirty="0" err="1" smtClean="0">
                <a:latin typeface="Times New Roman" pitchFamily="18" charset="0"/>
              </a:rPr>
              <a:t>kelompok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sekolah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disiplin</a:t>
            </a:r>
            <a:r>
              <a:rPr lang="en-US" sz="2700" dirty="0" smtClean="0">
                <a:latin typeface="Times New Roman" pitchFamily="18" charset="0"/>
              </a:rPr>
              <a:t>, agama, </a:t>
            </a:r>
            <a:r>
              <a:rPr lang="en-US" sz="2700" dirty="0" err="1" smtClean="0">
                <a:latin typeface="Times New Roman" pitchFamily="18" charset="0"/>
              </a:rPr>
              <a:t>budaya</a:t>
            </a:r>
            <a:r>
              <a:rPr lang="en-US" sz="2700" dirty="0" smtClean="0">
                <a:latin typeface="Times New Roman" pitchFamily="18" charset="0"/>
              </a:rPr>
              <a:t>, status </a:t>
            </a:r>
            <a:r>
              <a:rPr lang="en-US" sz="2700" dirty="0" err="1" smtClean="0">
                <a:latin typeface="Times New Roman" pitchFamily="18" charset="0"/>
              </a:rPr>
              <a:t>sosial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ekonomi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iklim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cuaca</a:t>
            </a:r>
            <a:r>
              <a:rPr lang="en-US" sz="2700" dirty="0" smtClean="0">
                <a:latin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</a:rPr>
              <a:t>sanitasi</a:t>
            </a:r>
            <a:endParaRPr lang="en-US" sz="27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180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latin typeface="Times New Roman" pitchFamily="18" charset="0"/>
              </a:rPr>
              <a:t>KEPERAWATAN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1285875"/>
            <a:ext cx="6808688" cy="5286375"/>
          </a:xfrm>
        </p:spPr>
        <p:txBody>
          <a:bodyPr>
            <a:normAutofit fontScale="85000" lnSpcReduction="20000"/>
          </a:bodyPr>
          <a:lstStyle/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>
                <a:latin typeface="Times New Roman" pitchFamily="18" charset="0"/>
              </a:rPr>
              <a:t>Bentuk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pelayanan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smtClean="0">
                <a:latin typeface="Times New Roman" pitchFamily="18" charset="0"/>
              </a:rPr>
              <a:t>y</a:t>
            </a:r>
            <a:r>
              <a:rPr lang="id-ID" sz="2700" dirty="0" smtClean="0">
                <a:latin typeface="Times New Roman" pitchFamily="18" charset="0"/>
              </a:rPr>
              <a:t>g </a:t>
            </a:r>
            <a:r>
              <a:rPr lang="en-US" sz="2700" dirty="0" err="1" smtClean="0">
                <a:latin typeface="Times New Roman" pitchFamily="18" charset="0"/>
              </a:rPr>
              <a:t>diberikan</a:t>
            </a:r>
            <a:r>
              <a:rPr lang="en-US" sz="2700" dirty="0" smtClean="0">
                <a:latin typeface="Times New Roman" pitchFamily="18" charset="0"/>
              </a:rPr>
              <a:t> k</a:t>
            </a:r>
            <a:r>
              <a:rPr lang="id-ID" sz="2700" dirty="0" smtClean="0">
                <a:latin typeface="Times New Roman" pitchFamily="18" charset="0"/>
              </a:rPr>
              <a:t>pd </a:t>
            </a:r>
            <a:r>
              <a:rPr lang="en-US" sz="2700" dirty="0" err="1" smtClean="0">
                <a:latin typeface="Times New Roman" pitchFamily="18" charset="0"/>
              </a:rPr>
              <a:t>anak</a:t>
            </a:r>
            <a:r>
              <a:rPr lang="en-US" sz="2700" dirty="0" smtClean="0">
                <a:latin typeface="Times New Roman" pitchFamily="18" charset="0"/>
              </a:rPr>
              <a:t> d</a:t>
            </a:r>
            <a:r>
              <a:rPr lang="id-ID" sz="2700" dirty="0" smtClean="0">
                <a:latin typeface="Times New Roman" pitchFamily="18" charset="0"/>
              </a:rPr>
              <a:t>lm </a:t>
            </a:r>
            <a:r>
              <a:rPr lang="en-US" sz="2700" dirty="0" err="1" smtClean="0">
                <a:latin typeface="Times New Roman" pitchFamily="18" charset="0"/>
              </a:rPr>
              <a:t>mencapai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tumbang</a:t>
            </a:r>
            <a:r>
              <a:rPr lang="en-US" sz="2700" dirty="0">
                <a:latin typeface="Times New Roman" pitchFamily="18" charset="0"/>
              </a:rPr>
              <a:t> optimal </a:t>
            </a:r>
            <a:r>
              <a:rPr lang="en-US" sz="2700" dirty="0" err="1">
                <a:latin typeface="Times New Roman" pitchFamily="18" charset="0"/>
              </a:rPr>
              <a:t>dengan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melibatkan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keluarga</a:t>
            </a:r>
            <a:endParaRPr lang="en-US" sz="2700" dirty="0">
              <a:latin typeface="Times New Roman" pitchFamily="18" charset="0"/>
            </a:endParaRP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ID" sz="2700" dirty="0" err="1" smtClean="0">
                <a:latin typeface="Times New Roman" pitchFamily="18" charset="0"/>
              </a:rPr>
              <a:t>Upaya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dapat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tercapai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dgn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keterlibatan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langsung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pada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keluarga</a:t>
            </a:r>
            <a:r>
              <a:rPr lang="en-ID" sz="2700" dirty="0" smtClean="0">
                <a:latin typeface="Times New Roman" pitchFamily="18" charset="0"/>
              </a:rPr>
              <a:t>. </a:t>
            </a:r>
            <a:r>
              <a:rPr lang="en-ID" sz="2700" dirty="0" err="1" smtClean="0">
                <a:latin typeface="Times New Roman" pitchFamily="18" charset="0"/>
              </a:rPr>
              <a:t>Keluarga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sagat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berperan</a:t>
            </a:r>
            <a:r>
              <a:rPr lang="en-ID" sz="2700" dirty="0" smtClean="0">
                <a:latin typeface="Times New Roman" pitchFamily="18" charset="0"/>
              </a:rPr>
              <a:t>  </a:t>
            </a:r>
            <a:r>
              <a:rPr lang="en-ID" sz="2700" dirty="0" err="1" smtClean="0">
                <a:latin typeface="Times New Roman" pitchFamily="18" charset="0"/>
              </a:rPr>
              <a:t>dlm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menentukan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keberhasilan</a:t>
            </a:r>
            <a:r>
              <a:rPr lang="en-ID" sz="2700" dirty="0" smtClean="0">
                <a:latin typeface="Times New Roman" pitchFamily="18" charset="0"/>
              </a:rPr>
              <a:t>  </a:t>
            </a:r>
            <a:r>
              <a:rPr lang="en-ID" sz="2700" dirty="0" err="1" smtClean="0">
                <a:latin typeface="Times New Roman" pitchFamily="18" charset="0"/>
              </a:rPr>
              <a:t>askep</a:t>
            </a:r>
            <a:r>
              <a:rPr lang="en-ID" sz="2700" dirty="0" smtClean="0">
                <a:latin typeface="Times New Roman" pitchFamily="18" charset="0"/>
              </a:rPr>
              <a:t>.</a:t>
            </a: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ID" sz="2700" dirty="0" err="1" smtClean="0">
                <a:latin typeface="Times New Roman" pitchFamily="18" charset="0"/>
              </a:rPr>
              <a:t>Peran</a:t>
            </a:r>
            <a:r>
              <a:rPr lang="en-ID" sz="2700" dirty="0" smtClean="0">
                <a:latin typeface="Times New Roman" pitchFamily="18" charset="0"/>
              </a:rPr>
              <a:t> lain: </a:t>
            </a:r>
            <a:r>
              <a:rPr lang="en-ID" sz="2700" dirty="0" err="1" smtClean="0">
                <a:latin typeface="Times New Roman" pitchFamily="18" charset="0"/>
              </a:rPr>
              <a:t>mempertahankan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kelangsungan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hidup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bagi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anak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dan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keluarga</a:t>
            </a:r>
            <a:r>
              <a:rPr lang="en-ID" sz="2700" dirty="0" smtClean="0">
                <a:latin typeface="Times New Roman" pitchFamily="18" charset="0"/>
              </a:rPr>
              <a:t>, </a:t>
            </a:r>
            <a:r>
              <a:rPr lang="en-ID" sz="2700" dirty="0" err="1" smtClean="0">
                <a:latin typeface="Times New Roman" pitchFamily="18" charset="0"/>
              </a:rPr>
              <a:t>menjaga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keselamatan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anak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dan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mensejahterakan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anak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utk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mencapaimasa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depan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yg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lebih</a:t>
            </a:r>
            <a:r>
              <a:rPr lang="en-ID" sz="2700" dirty="0" smtClean="0">
                <a:latin typeface="Times New Roman" pitchFamily="18" charset="0"/>
              </a:rPr>
              <a:t> </a:t>
            </a:r>
            <a:r>
              <a:rPr lang="en-ID" sz="2700" dirty="0" err="1" smtClean="0">
                <a:latin typeface="Times New Roman" pitchFamily="18" charset="0"/>
              </a:rPr>
              <a:t>baik</a:t>
            </a:r>
            <a:r>
              <a:rPr lang="en-ID" sz="2700" dirty="0">
                <a:latin typeface="Times New Roman" pitchFamily="18" charset="0"/>
              </a:rPr>
              <a:t> </a:t>
            </a:r>
            <a:endParaRPr lang="en-ID" sz="2700" dirty="0" smtClean="0">
              <a:latin typeface="Times New Roman" pitchFamily="18" charset="0"/>
            </a:endParaRP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700" dirty="0" smtClean="0">
              <a:latin typeface="Times New Roman" pitchFamily="18" charset="0"/>
            </a:endParaRP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None/>
              <a:defRPr/>
            </a:pPr>
            <a:endParaRPr lang="en-US" sz="2700" dirty="0">
              <a:latin typeface="Times New Roman" pitchFamily="18" charset="0"/>
            </a:endParaRP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700" dirty="0">
              <a:latin typeface="Times New Roman" pitchFamily="18" charset="0"/>
            </a:endParaRPr>
          </a:p>
          <a:p>
            <a:pPr marL="506730" indent="-506730" fontAlgn="auto">
              <a:lnSpc>
                <a:spcPct val="16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en-US" sz="27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9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6557962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KONSEP KEPERAWATAN PRIMER</a:t>
            </a:r>
            <a:endParaRPr lang="en-US" sz="3200" b="1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763713" y="1214438"/>
            <a:ext cx="7292975" cy="491172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lama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dirawat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,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endParaRPr lang="en-US" dirty="0" smtClean="0"/>
          </a:p>
          <a:p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r>
              <a:rPr lang="en-US" dirty="0" err="1" smtClean="0"/>
              <a:t>Perawatan</a:t>
            </a:r>
            <a:r>
              <a:rPr lang="en-US" dirty="0" smtClean="0"/>
              <a:t> primer </a:t>
            </a:r>
            <a:r>
              <a:rPr lang="en-US" dirty="0" err="1" smtClean="0"/>
              <a:t>dianjurkan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9477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9175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i="1" dirty="0" smtClean="0"/>
              <a:t>Learning Outcome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1628800"/>
            <a:ext cx="5482952" cy="4536504"/>
          </a:xfr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ID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d-ID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Landasan perlunya pediatric care</a:t>
            </a:r>
            <a:endParaRPr lang="en-ID" sz="4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ID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d-ID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Perspektif keperawatan anak</a:t>
            </a:r>
            <a:endParaRPr lang="en-ID" sz="4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ID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d-ID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Trend masa depan</a:t>
            </a:r>
            <a:endParaRPr lang="en-US" sz="4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40080" lvl="1" indent="-274320" fontAlgn="auto">
              <a:spcAft>
                <a:spcPts val="0"/>
              </a:spcAft>
              <a:buFont typeface="Wingdings 2"/>
              <a:buNone/>
              <a:defRPr/>
            </a:pPr>
            <a:endParaRPr lang="id-ID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834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4638"/>
            <a:ext cx="6557962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</a:rPr>
              <a:t>LINGKUP PRAKTIK KEPERAWATAN ANAK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339752" y="1657350"/>
            <a:ext cx="6552728" cy="4795986"/>
          </a:xfrm>
          <a:gradFill flip="none" rotWithShape="1">
            <a:gsLst>
              <a:gs pos="0">
                <a:schemeClr val="bg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bg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bg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>
                <a:latin typeface="Times New Roman" pitchFamily="18" charset="0"/>
              </a:rPr>
              <a:t>Hak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otonomi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dalam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melaksanakan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askep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berdasarkan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kemampuan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</a:rPr>
              <a:t>tingkat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pendidikan</a:t>
            </a:r>
            <a:r>
              <a:rPr lang="en-US" sz="2700" dirty="0">
                <a:latin typeface="Times New Roman" pitchFamily="18" charset="0"/>
              </a:rPr>
              <a:t> yang </a:t>
            </a:r>
            <a:r>
              <a:rPr lang="en-US" sz="2700" dirty="0" err="1">
                <a:latin typeface="Times New Roman" pitchFamily="18" charset="0"/>
              </a:rPr>
              <a:t>dimiliki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</a:rPr>
              <a:t>dilakukan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sesuai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keprofesian</a:t>
            </a:r>
            <a:r>
              <a:rPr lang="en-US" sz="2700" dirty="0">
                <a:latin typeface="Times New Roman" pitchFamily="18" charset="0"/>
              </a:rPr>
              <a:t>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b="1" dirty="0" err="1">
                <a:latin typeface="Times New Roman" pitchFamily="18" charset="0"/>
              </a:rPr>
              <a:t>Praktik</a:t>
            </a:r>
            <a:r>
              <a:rPr lang="en-US" sz="2700" b="1" dirty="0">
                <a:latin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</a:rPr>
              <a:t>kep</a:t>
            </a:r>
            <a:r>
              <a:rPr lang="en-US" sz="2700" dirty="0">
                <a:latin typeface="Times New Roman" pitchFamily="18" charset="0"/>
              </a:rPr>
              <a:t>. : </a:t>
            </a:r>
            <a:r>
              <a:rPr lang="en-US" sz="2700" dirty="0" err="1">
                <a:latin typeface="Times New Roman" pitchFamily="18" charset="0"/>
              </a:rPr>
              <a:t>tindakan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mandiri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perawat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profesional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melalui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kerjasama</a:t>
            </a:r>
            <a:r>
              <a:rPr lang="en-US" sz="2700" dirty="0">
                <a:latin typeface="Times New Roman" pitchFamily="18" charset="0"/>
              </a:rPr>
              <a:t> (</a:t>
            </a:r>
            <a:r>
              <a:rPr lang="en-US" sz="2700" dirty="0" err="1">
                <a:latin typeface="Times New Roman" pitchFamily="18" charset="0"/>
              </a:rPr>
              <a:t>kolaboratif</a:t>
            </a:r>
            <a:r>
              <a:rPr lang="en-US" sz="2700" dirty="0">
                <a:latin typeface="Times New Roman" pitchFamily="18" charset="0"/>
              </a:rPr>
              <a:t>) </a:t>
            </a:r>
            <a:r>
              <a:rPr lang="en-US" sz="2700" dirty="0" err="1">
                <a:latin typeface="Times New Roman" pitchFamily="18" charset="0"/>
              </a:rPr>
              <a:t>dengan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klien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dan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nakes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dalam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memberikan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askep</a:t>
            </a:r>
            <a:r>
              <a:rPr lang="en-US" sz="2700" dirty="0">
                <a:latin typeface="Times New Roman" pitchFamily="18" charset="0"/>
              </a:rPr>
              <a:t>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b="1" dirty="0" err="1">
                <a:latin typeface="Times New Roman" pitchFamily="18" charset="0"/>
              </a:rPr>
              <a:t>Lingkup</a:t>
            </a:r>
            <a:r>
              <a:rPr lang="en-US" sz="2700" b="1" dirty="0">
                <a:latin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</a:rPr>
              <a:t>praktik</a:t>
            </a:r>
            <a:r>
              <a:rPr lang="en-US" sz="2700" b="1" dirty="0">
                <a:latin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</a:rPr>
              <a:t>kep</a:t>
            </a:r>
            <a:r>
              <a:rPr lang="en-US" sz="2700" b="1" dirty="0">
                <a:latin typeface="Times New Roman" pitchFamily="18" charset="0"/>
              </a:rPr>
              <a:t>. </a:t>
            </a:r>
            <a:r>
              <a:rPr lang="en-US" sz="2700" b="1" dirty="0" err="1">
                <a:latin typeface="Times New Roman" pitchFamily="18" charset="0"/>
              </a:rPr>
              <a:t>anak</a:t>
            </a:r>
            <a:r>
              <a:rPr lang="en-US" sz="2700" dirty="0">
                <a:latin typeface="Times New Roman" pitchFamily="18" charset="0"/>
              </a:rPr>
              <a:t> : </a:t>
            </a:r>
            <a:r>
              <a:rPr lang="en-US" sz="2700" dirty="0" err="1">
                <a:latin typeface="Times New Roman" pitchFamily="18" charset="0"/>
              </a:rPr>
              <a:t>batasan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askep</a:t>
            </a:r>
            <a:r>
              <a:rPr lang="en-US" sz="2700" dirty="0">
                <a:latin typeface="Times New Roman" pitchFamily="18" charset="0"/>
              </a:rPr>
              <a:t> yang </a:t>
            </a:r>
            <a:r>
              <a:rPr lang="en-US" sz="2700" dirty="0" err="1">
                <a:latin typeface="Times New Roman" pitchFamily="18" charset="0"/>
              </a:rPr>
              <a:t>diberikan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pada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klien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anak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mulai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usia</a:t>
            </a:r>
            <a:r>
              <a:rPr lang="en-US" sz="2700" dirty="0">
                <a:latin typeface="Times New Roman" pitchFamily="18" charset="0"/>
              </a:rPr>
              <a:t> 28 </a:t>
            </a:r>
            <a:r>
              <a:rPr lang="en-US" sz="2700" dirty="0" err="1">
                <a:latin typeface="Times New Roman" pitchFamily="18" charset="0"/>
              </a:rPr>
              <a:t>hari</a:t>
            </a:r>
            <a:r>
              <a:rPr lang="en-US" sz="2700" dirty="0">
                <a:latin typeface="Times New Roman" pitchFamily="18" charset="0"/>
              </a:rPr>
              <a:t> – 18 </a:t>
            </a:r>
            <a:r>
              <a:rPr lang="en-US" sz="2700" dirty="0" err="1">
                <a:latin typeface="Times New Roman" pitchFamily="18" charset="0"/>
              </a:rPr>
              <a:t>tahun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atau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usia</a:t>
            </a:r>
            <a:r>
              <a:rPr lang="en-US" sz="2700" dirty="0">
                <a:latin typeface="Times New Roman" pitchFamily="18" charset="0"/>
              </a:rPr>
              <a:t> BBL – 12 </a:t>
            </a:r>
            <a:r>
              <a:rPr lang="en-US" sz="2700" dirty="0" err="1">
                <a:latin typeface="Times New Roman" pitchFamily="18" charset="0"/>
              </a:rPr>
              <a:t>tahun</a:t>
            </a:r>
            <a:r>
              <a:rPr lang="en-US" sz="2700" dirty="0">
                <a:latin typeface="Times New Roman" pitchFamily="18" charset="0"/>
              </a:rPr>
              <a:t> (</a:t>
            </a:r>
            <a:r>
              <a:rPr lang="en-US" sz="2700" dirty="0" err="1">
                <a:latin typeface="Times New Roman" pitchFamily="18" charset="0"/>
              </a:rPr>
              <a:t>Gartinah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</a:rPr>
              <a:t>dkk</a:t>
            </a:r>
            <a:r>
              <a:rPr lang="en-US" sz="2700" dirty="0">
                <a:latin typeface="Times New Roman" pitchFamily="18" charset="0"/>
              </a:rPr>
              <a:t>, 1999)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>
                <a:latin typeface="Times New Roman" pitchFamily="18" charset="0"/>
              </a:rPr>
              <a:t>Dalam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memberikan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askep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berdasarkan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kebutuhan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tumbang</a:t>
            </a:r>
            <a:r>
              <a:rPr lang="en-US" sz="2700" dirty="0">
                <a:latin typeface="Times New Roman" pitchFamily="18" charset="0"/>
              </a:rPr>
              <a:t> : </a:t>
            </a:r>
            <a:r>
              <a:rPr lang="en-US" sz="2700" b="1" dirty="0" err="1">
                <a:latin typeface="Times New Roman" pitchFamily="18" charset="0"/>
              </a:rPr>
              <a:t>asuh</a:t>
            </a:r>
            <a:r>
              <a:rPr lang="en-US" sz="2700" b="1" dirty="0">
                <a:latin typeface="Times New Roman" pitchFamily="18" charset="0"/>
              </a:rPr>
              <a:t>, </a:t>
            </a:r>
            <a:r>
              <a:rPr lang="en-US" sz="2700" b="1" dirty="0" err="1">
                <a:latin typeface="Times New Roman" pitchFamily="18" charset="0"/>
              </a:rPr>
              <a:t>asih</a:t>
            </a:r>
            <a:r>
              <a:rPr lang="en-US" sz="2700" b="1" dirty="0">
                <a:latin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</a:rPr>
              <a:t>dan</a:t>
            </a:r>
            <a:r>
              <a:rPr lang="en-US" sz="2700" b="1" dirty="0">
                <a:latin typeface="Times New Roman" pitchFamily="18" charset="0"/>
              </a:rPr>
              <a:t> </a:t>
            </a:r>
            <a:r>
              <a:rPr lang="en-US" sz="2700" b="1" dirty="0" err="1">
                <a:latin typeface="Times New Roman" pitchFamily="18" charset="0"/>
              </a:rPr>
              <a:t>asah</a:t>
            </a:r>
            <a:r>
              <a:rPr lang="en-US" sz="2700" dirty="0">
                <a:latin typeface="Times New Roman" pitchFamily="18" charset="0"/>
              </a:rPr>
              <a:t>. (</a:t>
            </a:r>
            <a:r>
              <a:rPr lang="en-US" sz="2700" dirty="0" err="1">
                <a:latin typeface="Times New Roman" pitchFamily="18" charset="0"/>
              </a:rPr>
              <a:t>Sularyo</a:t>
            </a:r>
            <a:r>
              <a:rPr lang="en-US" sz="2700" dirty="0">
                <a:latin typeface="Times New Roman" pitchFamily="18" charset="0"/>
              </a:rPr>
              <a:t>, 1993)</a:t>
            </a:r>
          </a:p>
        </p:txBody>
      </p:sp>
    </p:spTree>
    <p:extLst>
      <p:ext uri="{BB962C8B-B14F-4D97-AF65-F5344CB8AC3E}">
        <p14:creationId xmlns:p14="http://schemas.microsoft.com/office/powerpoint/2010/main" xmlns="" val="19787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id-ID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85750"/>
            <a:ext cx="8585200" cy="6572250"/>
          </a:xfr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b="1" dirty="0" err="1" smtClean="0">
                <a:latin typeface="Times New Roman" pitchFamily="18" charset="0"/>
              </a:rPr>
              <a:t>Kebutuhan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Asuh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-  </a:t>
            </a:r>
            <a:r>
              <a:rPr lang="en-US" dirty="0" err="1" smtClean="0">
                <a:latin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kebutuhan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fisik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dipenuhi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proses </a:t>
            </a:r>
            <a:r>
              <a:rPr lang="en-US" dirty="0" err="1" smtClean="0">
                <a:latin typeface="Times New Roman" pitchFamily="18" charset="0"/>
              </a:rPr>
              <a:t>tumbang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</a:rPr>
              <a:t>gizi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nutrisi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pencegahan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penyakit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pengobatan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perlindungan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layak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higiene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sanitasi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pakaian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kes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jasmani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rekreasi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</a:rPr>
              <a:t>-  </a:t>
            </a:r>
            <a:r>
              <a:rPr lang="en-US" dirty="0" err="1" smtClean="0">
                <a:latin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kebutuhan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dasar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memberikan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asuhan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kep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endParaRPr lang="en-US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Times New Roman" pitchFamily="18" charset="0"/>
              </a:rPr>
              <a:t>Kebutuhan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Asih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sayang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memperbaiki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psikologi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</a:rPr>
              <a:t>Perasaan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sayang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hubungan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ortu</a:t>
            </a:r>
            <a:r>
              <a:rPr lang="en-US" dirty="0" smtClean="0">
                <a:latin typeface="Times New Roman" pitchFamily="18" charset="0"/>
              </a:rPr>
              <a:t> &amp; orang lain </a:t>
            </a:r>
            <a:r>
              <a:rPr lang="en-US" dirty="0" err="1" smtClean="0">
                <a:latin typeface="Times New Roman" pitchFamily="18" charset="0"/>
              </a:rPr>
              <a:t>disekelilingnya</a:t>
            </a:r>
            <a:r>
              <a:rPr lang="en-US" dirty="0" smtClean="0">
                <a:latin typeface="Times New Roman" pitchFamily="18" charset="0"/>
              </a:rPr>
              <a:t>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</a:rPr>
              <a:t>Memperbaiki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perkembangan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psikososial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meningkatkan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ikatan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sayang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b="1" dirty="0" smtClean="0">
                <a:latin typeface="Times New Roman" pitchFamily="18" charset="0"/>
              </a:rPr>
              <a:t>bonding</a:t>
            </a:r>
            <a:r>
              <a:rPr lang="en-US" dirty="0" smtClean="0">
                <a:latin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tercipta</a:t>
            </a:r>
            <a:r>
              <a:rPr lang="en-US" dirty="0" smtClean="0">
                <a:latin typeface="Times New Roman" pitchFamily="18" charset="0"/>
              </a:rPr>
              <a:t> rasa </a:t>
            </a:r>
            <a:r>
              <a:rPr lang="en-US" dirty="0" err="1" smtClean="0">
                <a:latin typeface="Times New Roman" pitchFamily="18" charset="0"/>
              </a:rPr>
              <a:t>percaya</a:t>
            </a:r>
            <a:r>
              <a:rPr lang="en-US" dirty="0" smtClean="0">
                <a:latin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</a:rPr>
              <a:t>kuat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b="1" dirty="0" smtClean="0">
                <a:latin typeface="Times New Roman" pitchFamily="18" charset="0"/>
              </a:rPr>
              <a:t>basic trust)</a:t>
            </a: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Times New Roman" pitchFamily="18" charset="0"/>
              </a:rPr>
              <a:t>Kebutuhan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Asah</a:t>
            </a:r>
            <a:endParaRPr lang="en-US" b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</a:rPr>
              <a:t>Merupakan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stimulasi</a:t>
            </a:r>
            <a:r>
              <a:rPr lang="en-US" dirty="0" smtClean="0">
                <a:latin typeface="Times New Roman" pitchFamily="18" charset="0"/>
              </a:rPr>
              <a:t> mental </a:t>
            </a:r>
            <a:r>
              <a:rPr lang="en-US" dirty="0" err="1" smtClean="0">
                <a:latin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memperbaiki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perkembangan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sejak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dini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Kecerdasan</a:t>
            </a:r>
            <a:r>
              <a:rPr lang="en-US" dirty="0" smtClean="0">
                <a:latin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</a:rPr>
              <a:t>kemandirian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kreatifitas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sesuai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usia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tumbang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5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74638"/>
            <a:ext cx="6557962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STANDAR KEPERAWATAN ANAK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598613"/>
            <a:ext cx="7494414" cy="5030787"/>
          </a:xfrm>
          <a:gradFill flip="none" rotWithShape="1">
            <a:gsLst>
              <a:gs pos="0">
                <a:schemeClr val="bg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bg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bg2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&amp; </a:t>
            </a:r>
            <a:r>
              <a:rPr lang="en-US" sz="2800" dirty="0" err="1"/>
              <a:t>klg</a:t>
            </a:r>
            <a:r>
              <a:rPr lang="en-US" sz="2800" dirty="0"/>
              <a:t>  </a:t>
            </a:r>
            <a:r>
              <a:rPr lang="en-US" sz="2800" dirty="0" err="1"/>
              <a:t>mencapai</a:t>
            </a:r>
            <a:r>
              <a:rPr lang="en-US" sz="2800" dirty="0"/>
              <a:t> &amp; </a:t>
            </a:r>
            <a:r>
              <a:rPr lang="en-US" sz="2800" dirty="0" err="1"/>
              <a:t>mempertahankan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optimal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klg</a:t>
            </a:r>
            <a:r>
              <a:rPr lang="en-US" sz="2800" dirty="0"/>
              <a:t> </a:t>
            </a:r>
            <a:r>
              <a:rPr lang="en-US" sz="2800" dirty="0" err="1"/>
              <a:t>mencapai</a:t>
            </a:r>
            <a:r>
              <a:rPr lang="en-US" sz="2800" dirty="0"/>
              <a:t> &amp; </a:t>
            </a:r>
            <a:r>
              <a:rPr lang="en-US" sz="2800" dirty="0" err="1"/>
              <a:t>mempertahankan</a:t>
            </a:r>
            <a:r>
              <a:rPr lang="en-US" sz="2800" dirty="0"/>
              <a:t> </a:t>
            </a:r>
            <a:r>
              <a:rPr lang="en-US" sz="2800" dirty="0" err="1"/>
              <a:t>keseimbangan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pertumbuhan</a:t>
            </a:r>
            <a:r>
              <a:rPr lang="en-US" sz="2800" dirty="0"/>
              <a:t> personal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klg</a:t>
            </a:r>
            <a:r>
              <a:rPr lang="en-US" sz="2800" dirty="0"/>
              <a:t> &amp; </a:t>
            </a:r>
            <a:r>
              <a:rPr lang="en-US" sz="2800" dirty="0" err="1"/>
              <a:t>fungsi</a:t>
            </a:r>
            <a:r>
              <a:rPr lang="en-US" sz="2800" dirty="0"/>
              <a:t> optimal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klg</a:t>
            </a:r>
            <a:endParaRPr lang="en-US" sz="2800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intervensi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&amp; </a:t>
            </a:r>
            <a:r>
              <a:rPr lang="en-US" sz="2800" dirty="0" err="1"/>
              <a:t>klg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</a:t>
            </a:r>
            <a:r>
              <a:rPr lang="en-US" sz="2800" dirty="0" err="1"/>
              <a:t>terserang</a:t>
            </a:r>
            <a:r>
              <a:rPr lang="en-US" sz="2800" dirty="0"/>
              <a:t> </a:t>
            </a:r>
            <a:r>
              <a:rPr lang="en-US" sz="2800" dirty="0" err="1"/>
              <a:t>penyakit</a:t>
            </a:r>
            <a:endParaRPr lang="en-US" sz="2800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 agar </a:t>
            </a:r>
            <a:r>
              <a:rPr lang="en-US" sz="2800" dirty="0" err="1"/>
              <a:t>terbebas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bahaya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tumbuh</a:t>
            </a:r>
            <a:r>
              <a:rPr lang="en-US" sz="2800" dirty="0"/>
              <a:t> &amp; </a:t>
            </a:r>
            <a:r>
              <a:rPr lang="en-US" sz="2800" dirty="0" err="1"/>
              <a:t>berkembang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optimal</a:t>
            </a:r>
          </a:p>
        </p:txBody>
      </p:sp>
    </p:spTree>
    <p:extLst>
      <p:ext uri="{BB962C8B-B14F-4D97-AF65-F5344CB8AC3E}">
        <p14:creationId xmlns:p14="http://schemas.microsoft.com/office/powerpoint/2010/main" xmlns="" val="145243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Cont</a:t>
            </a:r>
            <a:r>
              <a:rPr lang="en-US" dirty="0"/>
              <a:t>…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907704" y="1412776"/>
            <a:ext cx="7148984" cy="5040560"/>
          </a:xfrm>
          <a:gradFill flip="none" rotWithShape="1">
            <a:gsLst>
              <a:gs pos="0">
                <a:schemeClr val="bg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bg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bg2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status </a:t>
            </a:r>
            <a:r>
              <a:rPr lang="en-US" dirty="0" err="1" smtClean="0"/>
              <a:t>kesehatan</a:t>
            </a:r>
            <a:r>
              <a:rPr lang="en-US" dirty="0" smtClean="0"/>
              <a:t> &amp;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id-ID" dirty="0" smtClean="0"/>
              <a:t>nyimpangan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optimal</a:t>
            </a:r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&amp;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melangsungkan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id-ID" dirty="0" smtClean="0"/>
              <a:t>/ daya tahan hidup</a:t>
            </a:r>
            <a:r>
              <a:rPr lang="en-US" dirty="0" smtClean="0"/>
              <a:t> &amp; </a:t>
            </a:r>
            <a:r>
              <a:rPr lang="en-US" dirty="0" err="1" smtClean="0"/>
              <a:t>sembuh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 &amp;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,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traumatik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Scr aktif menjalankan strategi meningkatkan akses &amp; pemanfaatan yankes yg adekuat</a:t>
            </a:r>
          </a:p>
          <a:p>
            <a:r>
              <a:rPr lang="id-ID" dirty="0" smtClean="0"/>
              <a:t>Meningkatkan praktik keperawatan KIA mll evaluasi thd praktik, pendidikan &amp; riset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383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Atraumatic</a:t>
            </a:r>
            <a:r>
              <a:rPr lang="en-US" dirty="0" smtClean="0"/>
              <a:t> Care</a:t>
            </a:r>
            <a:endParaRPr lang="en-US" dirty="0"/>
          </a:p>
        </p:txBody>
      </p:sp>
      <p:sp>
        <p:nvSpPr>
          <p:cNvPr id="32772" name="Content Placeholder 2"/>
          <p:cNvSpPr>
            <a:spLocks noGrp="1"/>
          </p:cNvSpPr>
          <p:nvPr>
            <p:ph idx="1"/>
          </p:nvPr>
        </p:nvSpPr>
        <p:spPr>
          <a:xfrm>
            <a:off x="3059832" y="1600200"/>
            <a:ext cx="5688632" cy="48736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atraumatic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/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Terapeutik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id-ID" dirty="0" smtClean="0"/>
              <a:t>lingkungan oleh p</a:t>
            </a:r>
            <a:r>
              <a:rPr lang="en-US" dirty="0" err="1" smtClean="0"/>
              <a:t>ersonal</a:t>
            </a:r>
            <a:r>
              <a:rPr lang="en-US" dirty="0" smtClean="0"/>
              <a:t>, </a:t>
            </a:r>
            <a:r>
              <a:rPr lang="en-US" dirty="0" err="1" smtClean="0"/>
              <a:t>Intervensi</a:t>
            </a:r>
            <a:r>
              <a:rPr lang="en-US" dirty="0" smtClean="0"/>
              <a:t> u</a:t>
            </a:r>
            <a:r>
              <a:rPr lang="id-ID" dirty="0" smtClean="0"/>
              <a:t>tk</a:t>
            </a:r>
            <a:r>
              <a:rPr lang="en-US" dirty="0" smtClean="0"/>
              <a:t> </a:t>
            </a:r>
            <a:r>
              <a:rPr lang="en-US" dirty="0" err="1" smtClean="0"/>
              <a:t>meminimalkan</a:t>
            </a:r>
            <a:r>
              <a:rPr lang="en-US" dirty="0" smtClean="0"/>
              <a:t> DISTRES PSIKOLOGI &amp; FISIK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id-ID" dirty="0" smtClean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9406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Cont’...</a:t>
            </a:r>
            <a:endParaRPr lang="id-ID" dirty="0"/>
          </a:p>
        </p:txBody>
      </p:sp>
      <p:sp>
        <p:nvSpPr>
          <p:cNvPr id="43011" name="Content Placeholder 2"/>
          <p:cNvSpPr>
            <a:spLocks noGrp="1"/>
          </p:cNvSpPr>
          <p:nvPr>
            <p:ph sz="half" idx="1"/>
          </p:nvPr>
        </p:nvSpPr>
        <p:spPr>
          <a:xfrm>
            <a:off x="214313" y="1600200"/>
            <a:ext cx="3286125" cy="4525963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:  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Mencegah</a:t>
            </a:r>
            <a:r>
              <a:rPr lang="en-US" sz="2400" dirty="0" smtClean="0"/>
              <a:t>/</a:t>
            </a:r>
            <a:r>
              <a:rPr lang="en-US" sz="2400" dirty="0" err="1" smtClean="0"/>
              <a:t>mengurangi</a:t>
            </a:r>
            <a:r>
              <a:rPr lang="en-US" sz="2400" dirty="0" smtClean="0"/>
              <a:t> </a:t>
            </a:r>
            <a:r>
              <a:rPr lang="en-US" sz="2400" dirty="0" err="1" smtClean="0"/>
              <a:t>anak</a:t>
            </a:r>
            <a:r>
              <a:rPr lang="en-US" sz="2400" dirty="0" smtClean="0"/>
              <a:t> </a:t>
            </a:r>
            <a:r>
              <a:rPr lang="en-US" sz="2400" dirty="0" err="1" smtClean="0"/>
              <a:t>berpisah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orang </a:t>
            </a:r>
            <a:r>
              <a:rPr lang="en-US" sz="2400" dirty="0" err="1" smtClean="0"/>
              <a:t>tua</a:t>
            </a:r>
            <a:endParaRPr lang="en-US" sz="2400" dirty="0" smtClean="0"/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Perlindungan</a:t>
            </a:r>
            <a:endParaRPr lang="en-US" sz="2400" dirty="0" smtClean="0"/>
          </a:p>
          <a:p>
            <a:pPr lvl="1">
              <a:lnSpc>
                <a:spcPct val="80000"/>
              </a:lnSpc>
            </a:pPr>
            <a:r>
              <a:rPr lang="en-US" sz="2400" dirty="0" err="1" smtClean="0"/>
              <a:t>Mencegah</a:t>
            </a:r>
            <a:r>
              <a:rPr lang="en-US" sz="2400" dirty="0" smtClean="0"/>
              <a:t>/</a:t>
            </a:r>
            <a:r>
              <a:rPr lang="en-US" sz="2400" dirty="0" err="1" smtClean="0"/>
              <a:t>mengurangi</a:t>
            </a:r>
            <a:r>
              <a:rPr lang="en-US" sz="2400" dirty="0" smtClean="0"/>
              <a:t> trauma </a:t>
            </a:r>
            <a:r>
              <a:rPr lang="en-US" sz="2400" dirty="0" err="1" smtClean="0"/>
              <a:t>fisik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nyeri</a:t>
            </a:r>
            <a:endParaRPr lang="en-US" sz="2400" dirty="0" smtClean="0"/>
          </a:p>
          <a:p>
            <a:pPr>
              <a:buFont typeface="Wingdings" pitchFamily="2" charset="2"/>
              <a:buNone/>
            </a:pPr>
            <a:endParaRPr lang="id-ID" dirty="0" smtClean="0"/>
          </a:p>
        </p:txBody>
      </p:sp>
      <p:sp>
        <p:nvSpPr>
          <p:cNvPr id="43012" name="Content Placeholder 4"/>
          <p:cNvSpPr>
            <a:spLocks noGrp="1"/>
          </p:cNvSpPr>
          <p:nvPr>
            <p:ph sz="half" idx="2"/>
          </p:nvPr>
        </p:nvSpPr>
        <p:spPr>
          <a:xfrm>
            <a:off x="4270375" y="1600200"/>
            <a:ext cx="3657600" cy="45720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43013" name="Picture 3" descr="F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6188" y="1643063"/>
            <a:ext cx="4881562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0876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332657"/>
            <a:ext cx="8226425" cy="5845894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 smtClean="0">
                <a:latin typeface="+mj-lt"/>
              </a:rPr>
              <a:t>FAMILY </a:t>
            </a:r>
            <a:r>
              <a:rPr lang="en-US" b="1" dirty="0">
                <a:latin typeface="+mj-lt"/>
              </a:rPr>
              <a:t>CENTERED </a:t>
            </a:r>
            <a:r>
              <a:rPr lang="en-US" b="1" dirty="0" smtClean="0">
                <a:latin typeface="+mj-lt"/>
              </a:rPr>
              <a:t>CARE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ID" dirty="0" err="1" smtClean="0">
                <a:latin typeface="+mj-lt"/>
              </a:rPr>
              <a:t>Perawatan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berpusat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pada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keluarga</a:t>
            </a:r>
            <a:r>
              <a:rPr lang="en-ID" dirty="0" smtClean="0">
                <a:latin typeface="+mj-lt"/>
              </a:rPr>
              <a:t>, </a:t>
            </a:r>
            <a:r>
              <a:rPr lang="en-ID" dirty="0" err="1" smtClean="0">
                <a:latin typeface="+mj-lt"/>
              </a:rPr>
              <a:t>mengakui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keluarga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sebagai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konstanta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dlm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kehidupan</a:t>
            </a:r>
            <a:r>
              <a:rPr lang="en-ID" dirty="0" smtClean="0">
                <a:latin typeface="+mj-lt"/>
              </a:rPr>
              <a:t> </a:t>
            </a:r>
            <a:r>
              <a:rPr lang="en-ID" dirty="0" err="1" smtClean="0">
                <a:latin typeface="+mj-lt"/>
              </a:rPr>
              <a:t>anak</a:t>
            </a:r>
            <a:r>
              <a:rPr lang="en-ID" dirty="0" smtClean="0">
                <a:latin typeface="+mj-lt"/>
              </a:rPr>
              <a:t>.  </a:t>
            </a:r>
            <a:endParaRPr lang="id-ID" dirty="0" smtClean="0">
              <a:latin typeface="+mj-lt"/>
            </a:endParaRPr>
          </a:p>
          <a:p>
            <a:pPr marL="80010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800" dirty="0" err="1" smtClean="0">
                <a:latin typeface="+mj-lt"/>
              </a:rPr>
              <a:t>Perawat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menentukan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kekuatan</a:t>
            </a:r>
            <a:r>
              <a:rPr lang="en-US" sz="2800" dirty="0" smtClean="0">
                <a:latin typeface="+mj-lt"/>
              </a:rPr>
              <a:t> &amp; </a:t>
            </a:r>
            <a:r>
              <a:rPr lang="en-US" sz="2800" dirty="0" err="1" smtClean="0">
                <a:latin typeface="+mj-lt"/>
              </a:rPr>
              <a:t>kelemahan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keluarga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sebagai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acuan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askep</a:t>
            </a:r>
            <a:endParaRPr lang="en-US" sz="2800" dirty="0" smtClean="0">
              <a:latin typeface="+mj-lt"/>
            </a:endParaRPr>
          </a:p>
          <a:p>
            <a:pPr marL="80010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800" dirty="0" err="1" smtClean="0">
                <a:latin typeface="+mj-lt"/>
              </a:rPr>
              <a:t>Perpisahan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ortu</a:t>
            </a:r>
            <a:r>
              <a:rPr lang="en-US" sz="2800" dirty="0" smtClean="0">
                <a:latin typeface="+mj-lt"/>
              </a:rPr>
              <a:t> &amp; </a:t>
            </a:r>
            <a:r>
              <a:rPr lang="en-US" sz="2800" dirty="0" err="1" smtClean="0">
                <a:latin typeface="+mj-lt"/>
              </a:rPr>
              <a:t>anak</a:t>
            </a:r>
            <a:r>
              <a:rPr lang="en-US" sz="2800" dirty="0" smtClean="0">
                <a:latin typeface="+mj-lt"/>
              </a:rPr>
              <a:t>  (</a:t>
            </a:r>
            <a:r>
              <a:rPr lang="en-US" sz="2800" dirty="0" err="1" smtClean="0">
                <a:latin typeface="+mj-lt"/>
              </a:rPr>
              <a:t>dirawat</a:t>
            </a:r>
            <a:r>
              <a:rPr lang="en-US" sz="2800" dirty="0" smtClean="0">
                <a:latin typeface="+mj-lt"/>
              </a:rPr>
              <a:t>) </a:t>
            </a:r>
            <a:r>
              <a:rPr lang="en-US" sz="2800" dirty="0" err="1" smtClean="0">
                <a:latin typeface="+mj-lt"/>
              </a:rPr>
              <a:t>menyebabkan</a:t>
            </a:r>
            <a:r>
              <a:rPr lang="en-US" sz="2800" dirty="0" smtClean="0">
                <a:latin typeface="+mj-lt"/>
              </a:rPr>
              <a:t> stress (</a:t>
            </a:r>
            <a:r>
              <a:rPr lang="en-US" sz="2800" dirty="0" err="1" smtClean="0">
                <a:latin typeface="+mj-lt"/>
              </a:rPr>
              <a:t>psikologis</a:t>
            </a:r>
            <a:r>
              <a:rPr lang="en-US" sz="2800" dirty="0" smtClean="0">
                <a:latin typeface="+mj-lt"/>
              </a:rPr>
              <a:t>)</a:t>
            </a:r>
          </a:p>
          <a:p>
            <a:pPr marL="80010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800" dirty="0" err="1" smtClean="0">
                <a:latin typeface="+mj-lt"/>
              </a:rPr>
              <a:t>Diperlukan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kerjasama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antar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ortu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perawat</a:t>
            </a:r>
            <a:r>
              <a:rPr lang="en-US" sz="2800" dirty="0" smtClean="0">
                <a:latin typeface="+mj-lt"/>
              </a:rPr>
              <a:t> &amp; </a:t>
            </a:r>
            <a:r>
              <a:rPr lang="en-US" sz="2800" dirty="0" err="1" smtClean="0">
                <a:latin typeface="+mj-lt"/>
              </a:rPr>
              <a:t>tim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</a:t>
            </a:r>
            <a:r>
              <a:rPr lang="en-US" sz="2800" dirty="0" smtClean="0">
                <a:latin typeface="+mj-lt"/>
              </a:rPr>
              <a:t> lain</a:t>
            </a:r>
            <a:r>
              <a:rPr lang="id-ID" sz="2800" dirty="0" smtClean="0">
                <a:latin typeface="+mj-lt"/>
                <a:sym typeface="Wingdings" pitchFamily="2" charset="2"/>
              </a:rPr>
              <a:t> </a:t>
            </a:r>
            <a:r>
              <a:rPr lang="id-ID" sz="2800" b="1" dirty="0" smtClean="0">
                <a:latin typeface="+mj-lt"/>
                <a:sym typeface="Wingdings" pitchFamily="2" charset="2"/>
              </a:rPr>
              <a:t>kemitraan</a:t>
            </a:r>
            <a:endParaRPr lang="en-US" sz="2800" b="1" dirty="0" smtClean="0">
              <a:latin typeface="+mj-lt"/>
            </a:endParaRPr>
          </a:p>
          <a:p>
            <a:pPr marL="80010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800" dirty="0" err="1" smtClean="0">
                <a:latin typeface="+mj-lt"/>
              </a:rPr>
              <a:t>Memberikan</a:t>
            </a:r>
            <a:r>
              <a:rPr lang="en-US" sz="2800" dirty="0" smtClean="0">
                <a:latin typeface="+mj-lt"/>
              </a:rPr>
              <a:t> rasa </a:t>
            </a:r>
            <a:r>
              <a:rPr lang="en-US" sz="2800" dirty="0" err="1" smtClean="0">
                <a:latin typeface="+mj-lt"/>
              </a:rPr>
              <a:t>aman</a:t>
            </a:r>
            <a:r>
              <a:rPr lang="en-US" sz="2800" dirty="0" smtClean="0">
                <a:latin typeface="+mj-lt"/>
              </a:rPr>
              <a:t> &amp; </a:t>
            </a:r>
            <a:r>
              <a:rPr lang="en-US" sz="2800" dirty="0" err="1" smtClean="0">
                <a:latin typeface="+mj-lt"/>
              </a:rPr>
              <a:t>nyaman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terhadap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anak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48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Cont…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123728" y="1412776"/>
            <a:ext cx="7020272" cy="5089649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PRIMARY NURSING</a:t>
            </a:r>
          </a:p>
          <a:p>
            <a:pPr lvl="1"/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askep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yang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integral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CASE MANAGEMENT</a:t>
            </a:r>
          </a:p>
          <a:p>
            <a:pPr lvl="1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asuhan</a:t>
            </a:r>
            <a:r>
              <a:rPr lang="en-US" dirty="0" smtClean="0"/>
              <a:t> yang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5453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742950"/>
            <a:ext cx="8672513" cy="8572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100" b="1" dirty="0">
                <a:latin typeface="Times New Roman" pitchFamily="18" charset="0"/>
              </a:rPr>
              <a:t>KONSEP YANG MENDASARI FAMILY CENTERED CARE 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619671" y="1556792"/>
            <a:ext cx="7492161" cy="4873625"/>
          </a:xfrm>
        </p:spPr>
        <p:txBody>
          <a:bodyPr>
            <a:normAutofit fontScale="92500"/>
          </a:bodyPr>
          <a:lstStyle/>
          <a:p>
            <a:pPr>
              <a:buFontTx/>
              <a:buAutoNum type="arabicPeriod"/>
            </a:pPr>
            <a:r>
              <a:rPr lang="en-US" dirty="0" err="1" smtClean="0">
                <a:latin typeface="Times New Roman" pitchFamily="18" charset="0"/>
              </a:rPr>
              <a:t>Fasilitasi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keterlibatan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ortu</a:t>
            </a:r>
            <a:r>
              <a:rPr lang="en-US" dirty="0" smtClean="0">
                <a:latin typeface="Times New Roman" pitchFamily="18" charset="0"/>
              </a:rPr>
              <a:t> d</a:t>
            </a:r>
            <a:r>
              <a:rPr lang="id-ID" dirty="0" smtClean="0">
                <a:latin typeface="Times New Roman" pitchFamily="18" charset="0"/>
              </a:rPr>
              <a:t>lm </a:t>
            </a:r>
            <a:r>
              <a:rPr lang="en-US" dirty="0" err="1" smtClean="0">
                <a:latin typeface="Times New Roman" pitchFamily="18" charset="0"/>
              </a:rPr>
              <a:t>perawatan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</a:rPr>
              <a:t>Diharapkan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kesempatan</a:t>
            </a:r>
            <a:r>
              <a:rPr lang="en-US" dirty="0" smtClean="0">
                <a:latin typeface="Times New Roman" pitchFamily="18" charset="0"/>
              </a:rPr>
              <a:t> u</a:t>
            </a:r>
            <a:r>
              <a:rPr lang="id-ID" dirty="0" smtClean="0">
                <a:latin typeface="Times New Roman" pitchFamily="18" charset="0"/>
              </a:rPr>
              <a:t>tk </a:t>
            </a:r>
            <a:r>
              <a:rPr lang="en-US" dirty="0" err="1" smtClean="0">
                <a:latin typeface="Times New Roman" pitchFamily="18" charset="0"/>
              </a:rPr>
              <a:t>meneruskan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&amp;</a:t>
            </a:r>
            <a:r>
              <a:rPr lang="en-US" dirty="0" err="1" smtClean="0">
                <a:latin typeface="Times New Roman" pitchFamily="18" charset="0"/>
              </a:rPr>
              <a:t>tugasnya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merawat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selama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dirumah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sakit</a:t>
            </a:r>
            <a:r>
              <a:rPr lang="en-US" dirty="0" smtClean="0">
                <a:latin typeface="Times New Roman" pitchFamily="18" charset="0"/>
              </a:rPr>
              <a:t>. </a:t>
            </a:r>
            <a:r>
              <a:rPr lang="id-ID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id-ID" b="1" dirty="0" smtClean="0">
                <a:latin typeface="Times New Roman" pitchFamily="18" charset="0"/>
                <a:sym typeface="Wingdings" pitchFamily="2" charset="2"/>
              </a:rPr>
              <a:t>empowering </a:t>
            </a:r>
            <a:r>
              <a:rPr lang="id-ID" dirty="0" smtClean="0">
                <a:latin typeface="Times New Roman" pitchFamily="18" charset="0"/>
                <a:sym typeface="Wingdings" pitchFamily="2" charset="2"/>
              </a:rPr>
              <a:t>(pengambilan keputusan atraumatic care)</a:t>
            </a:r>
            <a:endParaRPr lang="en-US" dirty="0" smtClean="0">
              <a:latin typeface="Times New Roman" pitchFamily="18" charset="0"/>
            </a:endParaRPr>
          </a:p>
          <a:p>
            <a:pPr>
              <a:buFontTx/>
              <a:buAutoNum type="arabicPeriod"/>
            </a:pPr>
            <a:r>
              <a:rPr lang="en-US" dirty="0" err="1" smtClean="0">
                <a:latin typeface="Times New Roman" pitchFamily="18" charset="0"/>
              </a:rPr>
              <a:t>Peningkatan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kemampuan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merawat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anaknya</a:t>
            </a:r>
            <a:r>
              <a:rPr lang="en-US" dirty="0" smtClean="0">
                <a:latin typeface="Times New Roman" pitchFamily="18" charset="0"/>
              </a:rPr>
              <a:t>.  </a:t>
            </a:r>
            <a:r>
              <a:rPr lang="en-US" dirty="0" err="1" smtClean="0">
                <a:latin typeface="Times New Roman" pitchFamily="18" charset="0"/>
              </a:rPr>
              <a:t>Terjadi</a:t>
            </a:r>
            <a:r>
              <a:rPr lang="en-US" dirty="0" smtClean="0">
                <a:latin typeface="Times New Roman" pitchFamily="18" charset="0"/>
              </a:rPr>
              <a:t> proses </a:t>
            </a:r>
            <a:r>
              <a:rPr lang="en-US" dirty="0" err="1" smtClean="0">
                <a:latin typeface="Times New Roman" pitchFamily="18" charset="0"/>
              </a:rPr>
              <a:t>belajar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ortu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</a:rPr>
              <a:t>pengetahuan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keterampilan</a:t>
            </a:r>
            <a:r>
              <a:rPr lang="en-US" dirty="0" smtClean="0">
                <a:latin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</a:rPr>
              <a:t>bisa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melakukan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perawatan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dirumah</a:t>
            </a:r>
            <a:r>
              <a:rPr lang="en-US" dirty="0" smtClean="0">
                <a:latin typeface="Times New Roman" pitchFamily="18" charset="0"/>
              </a:rPr>
              <a:t>.</a:t>
            </a:r>
            <a:r>
              <a:rPr lang="id-ID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id-ID" b="1" dirty="0" smtClean="0">
                <a:latin typeface="Times New Roman" pitchFamily="18" charset="0"/>
                <a:sym typeface="Wingdings" pitchFamily="2" charset="2"/>
              </a:rPr>
              <a:t>enabling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  <a:p>
            <a:pPr>
              <a:buFontTx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67172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Elemen penting FCC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90093" y="1628800"/>
            <a:ext cx="3201987" cy="4525963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Memahami bhw keluarga bersifat konsta</a:t>
            </a:r>
            <a:r>
              <a:rPr lang="en-ID" dirty="0" smtClean="0"/>
              <a:t>n</a:t>
            </a:r>
            <a:r>
              <a:rPr lang="id-ID" dirty="0" smtClean="0"/>
              <a:t> dlm kehdpn anak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Memfasilitasi kolaborasi keluarga/ profesional pd semua tk yankes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Saling bertukar informasi yg jelas &amp; lengkap antara anggota keluarga &amp; profesional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Hormati keanekaragaman budaya, suku, ras, agama,sosek,bid pendidikan &amp; geografi dlm kebijakan praktik 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06888" y="1600200"/>
            <a:ext cx="3657600" cy="4572000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Mengenali &amp; menghormati mekanisme koping yg berbeda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Menghormati dan memfasilitasi dukungan dan link kerjasama keluarga dg keluarga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Menetapkan bhw rumah, RS, yanmasy &amp; sist pendukung utk anak fleksibel, dpt diakses &amp; komprehensif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Menghargai keluarga sbg keluarga dan anak-anak sbg anak-anak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3935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080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Landasan perlunya pediatric care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1150993"/>
              </p:ext>
            </p:extLst>
          </p:nvPr>
        </p:nvGraphicFramePr>
        <p:xfrm>
          <a:off x="457200" y="1600200"/>
          <a:ext cx="59721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Brace 4"/>
          <p:cNvSpPr/>
          <p:nvPr/>
        </p:nvSpPr>
        <p:spPr>
          <a:xfrm>
            <a:off x="5857875" y="1928813"/>
            <a:ext cx="1071563" cy="392906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6" name="Oval 5"/>
          <p:cNvSpPr/>
          <p:nvPr/>
        </p:nvSpPr>
        <p:spPr>
          <a:xfrm>
            <a:off x="7000892" y="3000372"/>
            <a:ext cx="2071670" cy="16430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</a:rPr>
              <a:t>Pediatric care</a:t>
            </a:r>
          </a:p>
        </p:txBody>
      </p:sp>
    </p:spTree>
    <p:extLst>
      <p:ext uri="{BB962C8B-B14F-4D97-AF65-F5344CB8AC3E}">
        <p14:creationId xmlns:p14="http://schemas.microsoft.com/office/powerpoint/2010/main" xmlns="" val="66478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Prinsip</a:t>
            </a:r>
            <a:r>
              <a:rPr lang="en-ID" dirty="0" smtClean="0"/>
              <a:t> FCC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3729" y="1340768"/>
            <a:ext cx="3629372" cy="5400600"/>
          </a:xfrm>
        </p:spPr>
        <p:txBody>
          <a:bodyPr>
            <a:noAutofit/>
          </a:bodyPr>
          <a:lstStyle/>
          <a:p>
            <a:r>
              <a:rPr lang="en-ID" sz="1800" b="1" dirty="0" err="1" smtClean="0"/>
              <a:t>Menghormati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setiap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keluarganya</a:t>
            </a:r>
            <a:endParaRPr lang="en-ID" sz="1800" b="1" dirty="0" smtClean="0"/>
          </a:p>
          <a:p>
            <a:r>
              <a:rPr lang="en-ID" sz="1800" b="1" dirty="0" err="1" smtClean="0"/>
              <a:t>Menghargai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perbedaan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suku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budaya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sosial</a:t>
            </a:r>
            <a:r>
              <a:rPr lang="en-ID" sz="1800" b="1" dirty="0" smtClean="0"/>
              <a:t>, agama,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pengalaman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sehat-sakit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ada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pd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keluarganya</a:t>
            </a:r>
            <a:endParaRPr lang="en-ID" sz="1800" b="1" dirty="0" smtClean="0"/>
          </a:p>
          <a:p>
            <a:r>
              <a:rPr lang="en-ID" sz="1800" b="1" dirty="0" err="1" smtClean="0"/>
              <a:t>Mengenali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memperkuat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kelebihan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ada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pd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</a:t>
            </a:r>
            <a:endParaRPr lang="en-ID" sz="1800" b="1" dirty="0" smtClean="0"/>
          </a:p>
          <a:p>
            <a:r>
              <a:rPr lang="en-ID" sz="1800" b="1" dirty="0" err="1" smtClean="0"/>
              <a:t>Mendukung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memfasilitasi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pilihan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klrga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dlm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memilih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kes</a:t>
            </a:r>
            <a:endParaRPr lang="en-ID" sz="1800" b="1" dirty="0" smtClean="0"/>
          </a:p>
          <a:p>
            <a:r>
              <a:rPr lang="en-ID" sz="1800" b="1" dirty="0" err="1" smtClean="0"/>
              <a:t>Menjamin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pelayanan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diperoleh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klrga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sesuai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kebutuhan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keyakinan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nilai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budaya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mereka</a:t>
            </a:r>
            <a:endParaRPr lang="en-US" sz="1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5500" y="1412776"/>
            <a:ext cx="3203575" cy="4713387"/>
          </a:xfrm>
        </p:spPr>
        <p:txBody>
          <a:bodyPr>
            <a:normAutofit fontScale="92500" lnSpcReduction="10000"/>
          </a:bodyPr>
          <a:lstStyle/>
          <a:p>
            <a:r>
              <a:rPr lang="en-ID" sz="1800" b="1" dirty="0" err="1" smtClean="0"/>
              <a:t>Berbagi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informasi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secara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jujur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tidak</a:t>
            </a:r>
            <a:r>
              <a:rPr lang="en-ID" sz="1800" b="1" dirty="0" smtClean="0"/>
              <a:t> bias</a:t>
            </a:r>
          </a:p>
          <a:p>
            <a:r>
              <a:rPr lang="en-ID" sz="1800" b="1" dirty="0" err="1" smtClean="0"/>
              <a:t>Memberikan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menjamin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dukungan</a:t>
            </a:r>
            <a:r>
              <a:rPr lang="en-ID" sz="1800" b="1" dirty="0" smtClean="0"/>
              <a:t> formal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informal </a:t>
            </a:r>
            <a:r>
              <a:rPr lang="en-ID" sz="1800" b="1" dirty="0" err="1" smtClean="0"/>
              <a:t>untuk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</a:t>
            </a:r>
            <a:endParaRPr lang="en-ID" sz="1800" b="1" dirty="0" smtClean="0"/>
          </a:p>
          <a:p>
            <a:r>
              <a:rPr lang="en-ID" sz="1800" b="1" dirty="0" err="1" smtClean="0"/>
              <a:t>Berkolaborasi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dengan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dlm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penyusunan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pengembangan</a:t>
            </a:r>
            <a:r>
              <a:rPr lang="en-ID" sz="1800" b="1" dirty="0" smtClean="0"/>
              <a:t> program </a:t>
            </a:r>
            <a:r>
              <a:rPr lang="en-ID" sz="1800" b="1" dirty="0" err="1" smtClean="0"/>
              <a:t>perawatan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endParaRPr lang="en-ID" sz="1800" b="1" dirty="0" smtClean="0"/>
          </a:p>
          <a:p>
            <a:r>
              <a:rPr lang="en-ID" sz="1800" b="1" dirty="0" err="1" smtClean="0"/>
              <a:t>Mendorong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keluarga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utk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menemukan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kelebihan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kekuatan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yg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dimiliki</a:t>
            </a:r>
            <a:r>
              <a:rPr lang="en-ID" sz="1800" b="1" dirty="0" smtClean="0"/>
              <a:t>, </a:t>
            </a:r>
            <a:r>
              <a:rPr lang="en-ID" sz="1800" b="1" dirty="0" err="1" smtClean="0"/>
              <a:t>membangun</a:t>
            </a:r>
            <a:r>
              <a:rPr lang="en-ID" sz="1800" b="1" dirty="0" smtClean="0"/>
              <a:t> rasa PD, </a:t>
            </a:r>
            <a:r>
              <a:rPr lang="en-ID" sz="1800" b="1" dirty="0" err="1" smtClean="0"/>
              <a:t>dan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membuat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pilihan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dlm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menentukan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yankes</a:t>
            </a:r>
            <a:r>
              <a:rPr lang="en-ID" sz="1800" b="1" dirty="0" smtClean="0"/>
              <a:t> </a:t>
            </a:r>
            <a:r>
              <a:rPr lang="en-ID" sz="1800" b="1" dirty="0" err="1" smtClean="0"/>
              <a:t>anak</a:t>
            </a:r>
            <a:endParaRPr lang="en-ID" sz="1800" b="1" dirty="0" smtClean="0"/>
          </a:p>
          <a:p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xmlns="" val="8185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66250178"/>
              </p:ext>
            </p:extLst>
          </p:nvPr>
        </p:nvGraphicFramePr>
        <p:xfrm>
          <a:off x="0" y="428604"/>
          <a:ext cx="9144000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528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388230" cy="1080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TREND MASA DEPAN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785938"/>
            <a:ext cx="6233120" cy="4687887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 smtClean="0"/>
              <a:t>Bergeser dari pengobatan kpd: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id-ID" dirty="0" smtClean="0"/>
              <a:t>Asuhan ambulatory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ID" dirty="0" smtClean="0">
                <a:sym typeface="Wingdings" pitchFamily="2" charset="2"/>
              </a:rPr>
              <a:t> </a:t>
            </a:r>
            <a:r>
              <a:rPr lang="en-ID" dirty="0" err="1" smtClean="0">
                <a:sym typeface="Wingdings" pitchFamily="2" charset="2"/>
              </a:rPr>
              <a:t>fokus</a:t>
            </a:r>
            <a:r>
              <a:rPr lang="en-ID" dirty="0" smtClean="0">
                <a:sym typeface="Wingdings" pitchFamily="2" charset="2"/>
              </a:rPr>
              <a:t> </a:t>
            </a:r>
            <a:r>
              <a:rPr lang="en-ID" dirty="0" err="1" smtClean="0">
                <a:sym typeface="Wingdings" pitchFamily="2" charset="2"/>
              </a:rPr>
              <a:t>pada</a:t>
            </a:r>
            <a:r>
              <a:rPr lang="id-ID" dirty="0" smtClean="0">
                <a:sym typeface="Wingdings" pitchFamily="2" charset="2"/>
              </a:rPr>
              <a:t> pencegahan dan penyuluhan kesehatan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id-ID" dirty="0" smtClean="0">
                <a:sym typeface="Wingdings" pitchFamily="2" charset="2"/>
              </a:rPr>
              <a:t>Pelayanan kesehatan di komunitas pengkajian kesehatan anak &amp; keluarga serta askep anak di rumah &amp; komunitas 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id-ID" dirty="0" smtClean="0">
                <a:sym typeface="Wingdings" pitchFamily="2" charset="2"/>
              </a:rPr>
              <a:t>Keluarga sbg mitra</a:t>
            </a:r>
          </a:p>
          <a:p>
            <a:pPr marL="811213"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ü"/>
              <a:defRPr/>
            </a:pPr>
            <a:r>
              <a:rPr lang="id-ID" sz="2600" dirty="0" smtClean="0">
                <a:sym typeface="Wingdings" pitchFamily="2" charset="2"/>
              </a:rPr>
              <a:t>Perawat dituntut lebih kompeten  meningkatkan ilmu dan keterampilan</a:t>
            </a:r>
          </a:p>
          <a:p>
            <a:pPr marL="811213"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ü"/>
              <a:defRPr/>
            </a:pPr>
            <a:r>
              <a:rPr lang="id-ID" sz="2600" dirty="0" smtClean="0">
                <a:sym typeface="Wingdings" pitchFamily="2" charset="2"/>
              </a:rPr>
              <a:t>High tech pediatric nursing</a:t>
            </a:r>
          </a:p>
          <a:p>
            <a:pPr marL="811213"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 pitchFamily="2" charset="2"/>
              <a:buChar char="ü"/>
              <a:defRPr/>
            </a:pPr>
            <a:r>
              <a:rPr lang="id-ID" sz="2600" dirty="0" smtClean="0">
                <a:sym typeface="Wingdings" pitchFamily="2" charset="2"/>
              </a:rPr>
              <a:t>EBP</a:t>
            </a:r>
          </a:p>
        </p:txBody>
      </p:sp>
    </p:spTree>
    <p:extLst>
      <p:ext uri="{BB962C8B-B14F-4D97-AF65-F5344CB8AC3E}">
        <p14:creationId xmlns:p14="http://schemas.microsoft.com/office/powerpoint/2010/main" xmlns="" val="375400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id-ID"/>
          </a:p>
        </p:txBody>
      </p:sp>
      <p:pic>
        <p:nvPicPr>
          <p:cNvPr id="50178" name="Content Placeholder 6" descr="pediatric nurs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928688" y="285750"/>
            <a:ext cx="6929437" cy="4611688"/>
          </a:xfrm>
        </p:spPr>
      </p:pic>
      <p:sp>
        <p:nvSpPr>
          <p:cNvPr id="4" name="Rectangle 3"/>
          <p:cNvSpPr/>
          <p:nvPr/>
        </p:nvSpPr>
        <p:spPr>
          <a:xfrm>
            <a:off x="857224" y="4746508"/>
            <a:ext cx="7782901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SEKIAN...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TERIMAKASIH (^_^)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101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Cont’...</a:t>
            </a:r>
            <a:endParaRPr lang="id-ID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id-ID" smtClean="0"/>
              <a:t>Informasi mengenai mortalitas &amp; morbiditas penting bagi perawat, spt ttg:</a:t>
            </a:r>
          </a:p>
          <a:p>
            <a:pPr lvl="1"/>
            <a:r>
              <a:rPr lang="id-ID" smtClean="0"/>
              <a:t>(1) penyebab kematian dan kesakitan</a:t>
            </a:r>
          </a:p>
          <a:p>
            <a:pPr lvl="1"/>
            <a:r>
              <a:rPr lang="id-ID" smtClean="0"/>
              <a:t>(2) kelompok usia resiko tinggi thd bahaya atau ggn. Tertentu</a:t>
            </a:r>
          </a:p>
          <a:p>
            <a:pPr lvl="1"/>
            <a:r>
              <a:rPr lang="id-ID" smtClean="0"/>
              <a:t>(3) kemajuan pengobatan &amp; pencegahan</a:t>
            </a:r>
          </a:p>
          <a:p>
            <a:pPr lvl="1"/>
            <a:r>
              <a:rPr lang="id-ID" smtClean="0"/>
              <a:t>(4) area tertentu dlm konseling kesehatan</a:t>
            </a:r>
          </a:p>
        </p:txBody>
      </p:sp>
    </p:spTree>
    <p:extLst>
      <p:ext uri="{BB962C8B-B14F-4D97-AF65-F5344CB8AC3E}">
        <p14:creationId xmlns:p14="http://schemas.microsoft.com/office/powerpoint/2010/main" xmlns="" val="158572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6557962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Mortalitas</a:t>
            </a:r>
            <a:endParaRPr lang="id-ID" dirty="0"/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214313" y="1268760"/>
            <a:ext cx="4038600" cy="5232053"/>
          </a:xfrm>
          <a:solidFill>
            <a:schemeClr val="bg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d-ID" dirty="0" smtClean="0"/>
              <a:t>Pd bayi &gt;&gt;&gt;&gt;, laki-laki &gt; perempuan</a:t>
            </a:r>
          </a:p>
          <a:p>
            <a:r>
              <a:rPr lang="id-ID" dirty="0" smtClean="0"/>
              <a:t>Pd remaja &gt;&gt;&gt;</a:t>
            </a:r>
          </a:p>
          <a:p>
            <a:r>
              <a:rPr lang="id-ID" dirty="0" smtClean="0"/>
              <a:t>Penyebab kecelakaan atau efek samping &gt; pembunuhan &amp; kekerasan &gt;  anomali kongenital&gt; neoplasma&gt; penyakit (jtg, dll)</a:t>
            </a:r>
          </a:p>
        </p:txBody>
      </p:sp>
      <p:sp>
        <p:nvSpPr>
          <p:cNvPr id="14340" name="Content Placeholder 4"/>
          <p:cNvSpPr>
            <a:spLocks noGrp="1"/>
          </p:cNvSpPr>
          <p:nvPr>
            <p:ph sz="half" idx="2"/>
          </p:nvPr>
        </p:nvSpPr>
        <p:spPr>
          <a:xfrm>
            <a:off x="4270375" y="1600200"/>
            <a:ext cx="3657600" cy="4572000"/>
          </a:xfrm>
        </p:spPr>
        <p:txBody>
          <a:bodyPr>
            <a:normAutofit/>
          </a:bodyPr>
          <a:lstStyle/>
          <a:p>
            <a:endParaRPr lang="en-US" smtClean="0"/>
          </a:p>
        </p:txBody>
      </p:sp>
      <p:pic>
        <p:nvPicPr>
          <p:cNvPr id="4" name="Picture 3" descr="mortali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3" y="1071563"/>
            <a:ext cx="4848225" cy="542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0430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Morbiditas</a:t>
            </a:r>
            <a:endParaRPr lang="id-ID" dirty="0"/>
          </a:p>
        </p:txBody>
      </p:sp>
      <p:sp>
        <p:nvSpPr>
          <p:cNvPr id="15364" name="Content Placeholder 5"/>
          <p:cNvSpPr>
            <a:spLocks noGrp="1"/>
          </p:cNvSpPr>
          <p:nvPr>
            <p:ph sz="half" idx="2"/>
          </p:nvPr>
        </p:nvSpPr>
        <p:spPr>
          <a:xfrm>
            <a:off x="4270375" y="1600200"/>
            <a:ext cx="3657600" cy="4572000"/>
          </a:xfrm>
        </p:spPr>
        <p:txBody>
          <a:bodyPr/>
          <a:lstStyle/>
          <a:p>
            <a:r>
              <a:rPr lang="id-ID" dirty="0"/>
              <a:t>Penyakit akut &gt;&gt;&gt;</a:t>
            </a:r>
          </a:p>
          <a:p>
            <a:r>
              <a:rPr lang="id-ID" dirty="0"/>
              <a:t>Penyakit kronik</a:t>
            </a:r>
          </a:p>
          <a:p>
            <a:r>
              <a:rPr lang="id-ID" dirty="0"/>
              <a:t>Disabilitas/ ketidakmampuan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6344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3200" dirty="0" smtClean="0"/>
              <a:t>PERSPEKTIF KEPERAWATAN ANAK</a:t>
            </a:r>
            <a:endParaRPr lang="id-ID" sz="3200" dirty="0"/>
          </a:p>
        </p:txBody>
      </p:sp>
      <p:sp>
        <p:nvSpPr>
          <p:cNvPr id="16389" name="Content Placeholder 2"/>
          <p:cNvSpPr>
            <a:spLocks noGrp="1"/>
          </p:cNvSpPr>
          <p:nvPr>
            <p:ph idx="1"/>
          </p:nvPr>
        </p:nvSpPr>
        <p:spPr>
          <a:xfrm>
            <a:off x="2771800" y="1214438"/>
            <a:ext cx="6372200" cy="56435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</a:rPr>
              <a:t> : </a:t>
            </a:r>
            <a:r>
              <a:rPr lang="en-US" dirty="0" err="1" smtClean="0">
                <a:latin typeface="Times New Roman" pitchFamily="18" charset="0"/>
              </a:rPr>
              <a:t>Landasan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berfikir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bagi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seorang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perawat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d</a:t>
            </a:r>
            <a:r>
              <a:rPr lang="id-ID" dirty="0" smtClean="0">
                <a:latin typeface="Times New Roman" pitchFamily="18" charset="0"/>
              </a:rPr>
              <a:t>lm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melaksanakan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yankep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thd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klien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</a:rPr>
              <a:t> &amp; </a:t>
            </a:r>
            <a:r>
              <a:rPr lang="en-US" dirty="0" err="1" smtClean="0">
                <a:latin typeface="Times New Roman" pitchFamily="18" charset="0"/>
              </a:rPr>
              <a:t>keluarga</a:t>
            </a:r>
            <a:endParaRPr lang="en-US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</a:rPr>
              <a:t>Per</a:t>
            </a:r>
            <a:r>
              <a:rPr lang="id-ID" dirty="0" smtClean="0">
                <a:latin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</a:rPr>
              <a:t>wat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memahami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</a:rPr>
              <a:t>shg dlm </a:t>
            </a:r>
            <a:r>
              <a:rPr lang="en-US" dirty="0" err="1" smtClean="0">
                <a:latin typeface="Times New Roman" pitchFamily="18" charset="0"/>
              </a:rPr>
              <a:t>melaksanakan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askep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berpegang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prinsip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dasar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</a:rPr>
              <a:t>Mencakup</a:t>
            </a:r>
            <a:r>
              <a:rPr lang="en-US" dirty="0" smtClean="0">
                <a:latin typeface="Times New Roman" pitchFamily="18" charset="0"/>
              </a:rPr>
              <a:t>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</a:rPr>
              <a:t>	1. </a:t>
            </a:r>
            <a:r>
              <a:rPr lang="en-US" sz="2600" dirty="0" err="1" smtClean="0">
                <a:latin typeface="Times New Roman" pitchFamily="18" charset="0"/>
              </a:rPr>
              <a:t>Konsep</a:t>
            </a:r>
            <a:endParaRPr lang="en-US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</a:rPr>
              <a:t>	2. </a:t>
            </a:r>
            <a:r>
              <a:rPr lang="en-US" sz="2600" dirty="0" err="1" smtClean="0">
                <a:latin typeface="Times New Roman" pitchFamily="18" charset="0"/>
              </a:rPr>
              <a:t>Perkembangan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endParaRPr lang="en-US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</a:rPr>
              <a:t>	3. </a:t>
            </a:r>
            <a:r>
              <a:rPr lang="en-US" sz="2600" dirty="0" err="1" smtClean="0">
                <a:latin typeface="Times New Roman" pitchFamily="18" charset="0"/>
              </a:rPr>
              <a:t>Prinsip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dasar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		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</a:rPr>
              <a:t>	4. </a:t>
            </a:r>
            <a:r>
              <a:rPr lang="en-US" sz="2600" dirty="0" err="1" smtClean="0">
                <a:latin typeface="Times New Roman" pitchFamily="18" charset="0"/>
              </a:rPr>
              <a:t>Falsafah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endParaRPr lang="en-US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</a:rPr>
              <a:t>	5. </a:t>
            </a:r>
            <a:r>
              <a:rPr lang="en-US" sz="2600" dirty="0" err="1" smtClean="0">
                <a:latin typeface="Times New Roman" pitchFamily="18" charset="0"/>
              </a:rPr>
              <a:t>Paradigma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endParaRPr lang="id-ID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 sz="2600" dirty="0" smtClean="0">
                <a:latin typeface="Times New Roman" pitchFamily="18" charset="0"/>
              </a:rPr>
              <a:t>	6. Konsep </a:t>
            </a:r>
            <a:r>
              <a:rPr lang="id-ID" sz="2600" i="1" dirty="0" smtClean="0">
                <a:latin typeface="Times New Roman" pitchFamily="18" charset="0"/>
              </a:rPr>
              <a:t>atraumatic care</a:t>
            </a:r>
            <a:endParaRPr lang="en-US" sz="26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dirty="0" smtClean="0">
                <a:latin typeface="Times New Roman" pitchFamily="18" charset="0"/>
              </a:rPr>
              <a:t>	</a:t>
            </a:r>
            <a:r>
              <a:rPr lang="id-ID" sz="2600" dirty="0" smtClean="0">
                <a:latin typeface="Times New Roman" pitchFamily="18" charset="0"/>
              </a:rPr>
              <a:t>7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i="1" dirty="0" smtClean="0">
                <a:latin typeface="Times New Roman" pitchFamily="18" charset="0"/>
              </a:rPr>
              <a:t>Family Centered Care</a:t>
            </a:r>
            <a:endParaRPr lang="id-ID" sz="2600" i="1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d-ID" sz="2600" i="1" dirty="0" smtClean="0">
                <a:latin typeface="Times New Roman" pitchFamily="18" charset="0"/>
              </a:rPr>
              <a:t>	8. </a:t>
            </a:r>
            <a:r>
              <a:rPr lang="en-US" sz="2600" dirty="0" err="1" smtClean="0">
                <a:latin typeface="Times New Roman" pitchFamily="18" charset="0"/>
              </a:rPr>
              <a:t>Peran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perawat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endParaRPr lang="en-US" sz="2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71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4624"/>
            <a:ext cx="8712968" cy="8858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</a:rPr>
              <a:t>KONSEP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915816" y="1484784"/>
            <a:ext cx="5542384" cy="4873154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>
                <a:latin typeface="Times New Roman" pitchFamily="18" charset="0"/>
              </a:rPr>
              <a:t>Anak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adalah</a:t>
            </a:r>
            <a:r>
              <a:rPr lang="en-US" sz="2700" dirty="0">
                <a:latin typeface="Times New Roman" pitchFamily="18" charset="0"/>
              </a:rPr>
              <a:t> : </a:t>
            </a:r>
            <a:r>
              <a:rPr lang="en-US" sz="2700" dirty="0" err="1">
                <a:latin typeface="Times New Roman" pitchFamily="18" charset="0"/>
              </a:rPr>
              <a:t>seseorang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yg</a:t>
            </a:r>
            <a:r>
              <a:rPr lang="en-US" sz="2700" dirty="0" smtClean="0">
                <a:latin typeface="Times New Roman" pitchFamily="18" charset="0"/>
              </a:rPr>
              <a:t> b</a:t>
            </a:r>
            <a:r>
              <a:rPr lang="id-ID" sz="2700" dirty="0" smtClean="0">
                <a:latin typeface="Times New Roman" pitchFamily="18" charset="0"/>
              </a:rPr>
              <a:t>lm </a:t>
            </a:r>
            <a:r>
              <a:rPr lang="en-US" sz="2700" dirty="0" err="1" smtClean="0">
                <a:latin typeface="Times New Roman" pitchFamily="18" charset="0"/>
              </a:rPr>
              <a:t>mencapai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umur</a:t>
            </a:r>
            <a:r>
              <a:rPr lang="en-US" sz="2700" dirty="0">
                <a:latin typeface="Times New Roman" pitchFamily="18" charset="0"/>
              </a:rPr>
              <a:t> 21 </a:t>
            </a:r>
            <a:r>
              <a:rPr lang="en-US" sz="2700" dirty="0" err="1">
                <a:latin typeface="Times New Roman" pitchFamily="18" charset="0"/>
              </a:rPr>
              <a:t>tahun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&amp;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blm </a:t>
            </a:r>
            <a:r>
              <a:rPr lang="en-US" sz="2700" dirty="0" err="1" smtClean="0">
                <a:latin typeface="Times New Roman" pitchFamily="18" charset="0"/>
              </a:rPr>
              <a:t>pernah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kawin</a:t>
            </a:r>
            <a:endParaRPr lang="id-ID" sz="2700" dirty="0" smtClean="0">
              <a:latin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 smtClean="0">
                <a:latin typeface="Times New Roman" pitchFamily="18" charset="0"/>
              </a:rPr>
              <a:t>Anak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adalah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individu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yg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berusia</a:t>
            </a:r>
            <a:r>
              <a:rPr lang="en-US" sz="2700" dirty="0">
                <a:latin typeface="Times New Roman" pitchFamily="18" charset="0"/>
              </a:rPr>
              <a:t> 0 – 18 </a:t>
            </a:r>
            <a:r>
              <a:rPr lang="en-US" sz="2700" dirty="0" err="1">
                <a:latin typeface="Times New Roman" pitchFamily="18" charset="0"/>
              </a:rPr>
              <a:t>tahun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yg sdg dlm </a:t>
            </a:r>
            <a:r>
              <a:rPr lang="en-US" sz="2700" dirty="0" err="1" smtClean="0">
                <a:latin typeface="Times New Roman" pitchFamily="18" charset="0"/>
              </a:rPr>
              <a:t>proses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tumbang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id-ID" sz="2700" dirty="0" smtClean="0">
                <a:latin typeface="Times New Roman" pitchFamily="18" charset="0"/>
              </a:rPr>
              <a:t>mpy </a:t>
            </a:r>
            <a:r>
              <a:rPr lang="en-US" sz="2700" dirty="0" err="1" smtClean="0">
                <a:latin typeface="Times New Roman" pitchFamily="18" charset="0"/>
              </a:rPr>
              <a:t>kebutuhan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spesifik</a:t>
            </a:r>
            <a:r>
              <a:rPr lang="en-US" sz="2700" dirty="0">
                <a:latin typeface="Times New Roman" pitchFamily="18" charset="0"/>
              </a:rPr>
              <a:t> (</a:t>
            </a:r>
            <a:r>
              <a:rPr lang="en-US" sz="2700" dirty="0" err="1">
                <a:latin typeface="Times New Roman" pitchFamily="18" charset="0"/>
              </a:rPr>
              <a:t>fisik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</a:rPr>
              <a:t>psikologis</a:t>
            </a:r>
            <a:r>
              <a:rPr lang="en-US" sz="2700" dirty="0">
                <a:latin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</a:rPr>
              <a:t>sosial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&amp; </a:t>
            </a:r>
            <a:r>
              <a:rPr lang="en-US" sz="2700" dirty="0" smtClean="0">
                <a:latin typeface="Times New Roman" pitchFamily="18" charset="0"/>
              </a:rPr>
              <a:t>spiritual</a:t>
            </a:r>
            <a:r>
              <a:rPr lang="en-US" sz="2700" dirty="0">
                <a:latin typeface="Times New Roman" pitchFamily="18" charset="0"/>
              </a:rPr>
              <a:t>) </a:t>
            </a:r>
            <a:r>
              <a:rPr lang="id-ID" sz="2700" dirty="0" smtClean="0">
                <a:latin typeface="Times New Roman" pitchFamily="18" charset="0"/>
              </a:rPr>
              <a:t>yg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berbeda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dg </a:t>
            </a:r>
            <a:r>
              <a:rPr lang="en-US" sz="2700" dirty="0" err="1" smtClean="0">
                <a:latin typeface="Times New Roman" pitchFamily="18" charset="0"/>
              </a:rPr>
              <a:t>orang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</a:rPr>
              <a:t>dewasa</a:t>
            </a:r>
            <a:endParaRPr lang="en-US" sz="2700" dirty="0">
              <a:latin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700" dirty="0" err="1">
                <a:latin typeface="Times New Roman" pitchFamily="18" charset="0"/>
              </a:rPr>
              <a:t>Anak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merupakan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potensi</a:t>
            </a:r>
            <a:r>
              <a:rPr lang="en-US" sz="2700" dirty="0">
                <a:latin typeface="Times New Roman" pitchFamily="18" charset="0"/>
              </a:rPr>
              <a:t> &amp; </a:t>
            </a:r>
            <a:r>
              <a:rPr lang="en-US" sz="2700" dirty="0" err="1">
                <a:latin typeface="Times New Roman" pitchFamily="18" charset="0"/>
              </a:rPr>
              <a:t>penerus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cita-cita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generasi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sebelumnya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shg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harus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mendapat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perhatian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khusus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baik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fisik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id-ID" sz="2700" dirty="0" smtClean="0">
                <a:latin typeface="Times New Roman" pitchFamily="18" charset="0"/>
              </a:rPr>
              <a:t>&amp;</a:t>
            </a:r>
            <a:r>
              <a:rPr lang="en-US" sz="2700" dirty="0" smtClean="0">
                <a:latin typeface="Times New Roman" pitchFamily="18" charset="0"/>
              </a:rPr>
              <a:t> </a:t>
            </a:r>
            <a:r>
              <a:rPr lang="en-US" sz="2700" dirty="0">
                <a:latin typeface="Times New Roman" pitchFamily="18" charset="0"/>
              </a:rPr>
              <a:t>mental </a:t>
            </a:r>
            <a:r>
              <a:rPr lang="en-US" sz="2700" dirty="0" err="1">
                <a:latin typeface="Times New Roman" pitchFamily="18" charset="0"/>
              </a:rPr>
              <a:t>sejak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dini</a:t>
            </a:r>
            <a:endParaRPr lang="en-US" sz="27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99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70370"/>
            <a:ext cx="8242504" cy="9983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latin typeface="Times New Roman" pitchFamily="18" charset="0"/>
              </a:rPr>
              <a:t>PRINSIP DASAR KEPERAWATAN ANAK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idx="1"/>
          </p:nvPr>
        </p:nvSpPr>
        <p:spPr>
          <a:xfrm>
            <a:off x="1763688" y="1676400"/>
            <a:ext cx="7166000" cy="4752975"/>
          </a:xfrm>
          <a:solidFill>
            <a:schemeClr val="bg1">
              <a:lumMod val="20000"/>
              <a:lumOff val="80000"/>
              <a:alpha val="31000"/>
            </a:schemeClr>
          </a:solidFill>
        </p:spPr>
        <p:txBody>
          <a:bodyPr/>
          <a:lstStyle/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bukan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miniatur</a:t>
            </a:r>
            <a:r>
              <a:rPr lang="en-US" sz="2600" dirty="0" smtClean="0">
                <a:latin typeface="Times New Roman" pitchFamily="18" charset="0"/>
              </a:rPr>
              <a:t> orang </a:t>
            </a:r>
            <a:r>
              <a:rPr lang="en-US" sz="2600" dirty="0" err="1" smtClean="0">
                <a:latin typeface="Times New Roman" pitchFamily="18" charset="0"/>
              </a:rPr>
              <a:t>dewasa</a:t>
            </a:r>
            <a:r>
              <a:rPr lang="en-US" sz="2600" dirty="0" smtClean="0">
                <a:latin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</a:rPr>
              <a:t>tetapi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individu</a:t>
            </a:r>
            <a:r>
              <a:rPr lang="en-US" sz="2600" dirty="0" smtClean="0">
                <a:latin typeface="Times New Roman" pitchFamily="18" charset="0"/>
              </a:rPr>
              <a:t> y</a:t>
            </a:r>
            <a:r>
              <a:rPr lang="id-ID" sz="2600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unik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Memiliki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pola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tertentu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sesuai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tumbang</a:t>
            </a:r>
            <a:endParaRPr lang="en-US" sz="26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600" dirty="0" err="1" smtClean="0">
                <a:latin typeface="Times New Roman" pitchFamily="18" charset="0"/>
              </a:rPr>
              <a:t>Memiliki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kebutuhan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sesuai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tumbang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beda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dengan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lain (</a:t>
            </a:r>
            <a:r>
              <a:rPr lang="en-US" sz="2600" dirty="0" err="1" smtClean="0">
                <a:latin typeface="Times New Roman" pitchFamily="18" charset="0"/>
              </a:rPr>
              <a:t>unik</a:t>
            </a:r>
            <a:r>
              <a:rPr lang="en-US" sz="2600" dirty="0" smtClean="0">
                <a:latin typeface="Times New Roman" pitchFamily="18" charset="0"/>
              </a:rPr>
              <a:t>)</a:t>
            </a: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600" dirty="0" err="1" smtClean="0">
                <a:latin typeface="Times New Roman" pitchFamily="18" charset="0"/>
              </a:rPr>
              <a:t>Kep</a:t>
            </a:r>
            <a:r>
              <a:rPr lang="en-US" sz="2600" dirty="0" smtClean="0">
                <a:latin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berorientasi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pada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upaya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pencegahan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penyakit</a:t>
            </a:r>
            <a:r>
              <a:rPr lang="en-US" sz="2600" dirty="0" smtClean="0">
                <a:latin typeface="Times New Roman" pitchFamily="18" charset="0"/>
              </a:rPr>
              <a:t> &amp; </a:t>
            </a:r>
            <a:r>
              <a:rPr lang="en-US" sz="2600" dirty="0" err="1" smtClean="0">
                <a:latin typeface="Times New Roman" pitchFamily="18" charset="0"/>
              </a:rPr>
              <a:t>peningkatan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derajat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kesehatan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bukan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hanya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mengobati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yg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sakit</a:t>
            </a:r>
            <a:r>
              <a:rPr lang="en-US" sz="2600" dirty="0" smtClean="0">
                <a:latin typeface="Times New Roman" pitchFamily="18" charset="0"/>
              </a:rPr>
              <a:t> </a:t>
            </a:r>
          </a:p>
          <a:p>
            <a:pPr marL="560388" indent="-560388">
              <a:lnSpc>
                <a:spcPct val="90000"/>
              </a:lnSpc>
              <a:buFontTx/>
              <a:buAutoNum type="arabicPeriod"/>
            </a:pPr>
            <a:r>
              <a:rPr lang="en-US" sz="2600" dirty="0" err="1" smtClean="0">
                <a:latin typeface="Times New Roman" pitchFamily="18" charset="0"/>
              </a:rPr>
              <a:t>Berfokus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</a:rPr>
              <a:t>pd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kesejahteraan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</a:rPr>
              <a:t>shg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perawat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bertanggung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jawab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</a:rPr>
              <a:t>scr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komprehensif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</a:rPr>
              <a:t>dlm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askep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anak</a:t>
            </a:r>
            <a:r>
              <a:rPr lang="en-US" sz="2600" dirty="0" smtClean="0">
                <a:latin typeface="Times New Roman" pitchFamily="18" charset="0"/>
              </a:rPr>
              <a:t>. Sejahtera : </a:t>
            </a:r>
            <a:r>
              <a:rPr lang="en-US" sz="2600" dirty="0" err="1" smtClean="0">
                <a:latin typeface="Times New Roman" pitchFamily="18" charset="0"/>
              </a:rPr>
              <a:t>tidak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cemas</a:t>
            </a:r>
            <a:r>
              <a:rPr lang="en-US" sz="2600" dirty="0" smtClean="0">
                <a:latin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</a:rPr>
              <a:t>takut</a:t>
            </a:r>
            <a:r>
              <a:rPr lang="en-US" sz="2600" dirty="0" smtClean="0">
                <a:latin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</a:rPr>
              <a:t>psikologis</a:t>
            </a:r>
            <a:r>
              <a:rPr lang="en-US" sz="2600" dirty="0" smtClean="0">
                <a:latin typeface="Times New Roman" pitchFamily="18" charset="0"/>
              </a:rPr>
              <a:t>), </a:t>
            </a:r>
            <a:r>
              <a:rPr lang="en-US" sz="2600" dirty="0" err="1" smtClean="0">
                <a:latin typeface="Times New Roman" pitchFamily="18" charset="0"/>
              </a:rPr>
              <a:t>kasih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</a:rPr>
              <a:t>sayang</a:t>
            </a:r>
            <a:r>
              <a:rPr lang="en-US" sz="2600" dirty="0" smtClean="0">
                <a:latin typeface="Times New Roman" pitchFamily="18" charset="0"/>
              </a:rPr>
              <a:t> &amp; </a:t>
            </a:r>
            <a:r>
              <a:rPr lang="en-US" sz="2600" dirty="0" err="1" smtClean="0">
                <a:latin typeface="Times New Roman" pitchFamily="18" charset="0"/>
              </a:rPr>
              <a:t>kesenangan</a:t>
            </a:r>
            <a:endParaRPr lang="en-US" sz="2600" dirty="0" smtClean="0">
              <a:latin typeface="Times New Roman" pitchFamily="18" charset="0"/>
            </a:endParaRPr>
          </a:p>
          <a:p>
            <a:pPr marL="560388" indent="-560388">
              <a:lnSpc>
                <a:spcPct val="90000"/>
              </a:lnSpc>
              <a:buFont typeface="Wingdings" pitchFamily="2" charset="2"/>
              <a:buNone/>
            </a:pPr>
            <a:endParaRPr lang="en-US" sz="2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02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_1987_slide">
  <a:themeElements>
    <a:clrScheme name="ind_1987_slide 1">
      <a:dk1>
        <a:srgbClr val="000000"/>
      </a:dk1>
      <a:lt1>
        <a:srgbClr val="CDC9C9"/>
      </a:lt1>
      <a:dk2>
        <a:srgbClr val="000000"/>
      </a:dk2>
      <a:lt2>
        <a:srgbClr val="B2B2B2"/>
      </a:lt2>
      <a:accent1>
        <a:srgbClr val="F8C9CC"/>
      </a:accent1>
      <a:accent2>
        <a:srgbClr val="DA8B89"/>
      </a:accent2>
      <a:accent3>
        <a:srgbClr val="E3E1E1"/>
      </a:accent3>
      <a:accent4>
        <a:srgbClr val="000000"/>
      </a:accent4>
      <a:accent5>
        <a:srgbClr val="FBE1E2"/>
      </a:accent5>
      <a:accent6>
        <a:srgbClr val="C57D7C"/>
      </a:accent6>
      <a:hlink>
        <a:srgbClr val="9C3031"/>
      </a:hlink>
      <a:folHlink>
        <a:srgbClr val="6B2C29"/>
      </a:folHlink>
    </a:clrScheme>
    <a:fontScheme name="ind_1987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ind_1987_slide 1">
        <a:dk1>
          <a:srgbClr val="000000"/>
        </a:dk1>
        <a:lt1>
          <a:srgbClr val="CDC9C9"/>
        </a:lt1>
        <a:dk2>
          <a:srgbClr val="000000"/>
        </a:dk2>
        <a:lt2>
          <a:srgbClr val="B2B2B2"/>
        </a:lt2>
        <a:accent1>
          <a:srgbClr val="F8C9CC"/>
        </a:accent1>
        <a:accent2>
          <a:srgbClr val="DA8B89"/>
        </a:accent2>
        <a:accent3>
          <a:srgbClr val="E3E1E1"/>
        </a:accent3>
        <a:accent4>
          <a:srgbClr val="000000"/>
        </a:accent4>
        <a:accent5>
          <a:srgbClr val="FBE1E2"/>
        </a:accent5>
        <a:accent6>
          <a:srgbClr val="C57D7C"/>
        </a:accent6>
        <a:hlink>
          <a:srgbClr val="9C3031"/>
        </a:hlink>
        <a:folHlink>
          <a:srgbClr val="6B2C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2">
        <a:dk1>
          <a:srgbClr val="000000"/>
        </a:dk1>
        <a:lt1>
          <a:srgbClr val="CDC9C9"/>
        </a:lt1>
        <a:dk2>
          <a:srgbClr val="000000"/>
        </a:dk2>
        <a:lt2>
          <a:srgbClr val="B2B2B2"/>
        </a:lt2>
        <a:accent1>
          <a:srgbClr val="E38D8C"/>
        </a:accent1>
        <a:accent2>
          <a:srgbClr val="D75BD7"/>
        </a:accent2>
        <a:accent3>
          <a:srgbClr val="E3E1E1"/>
        </a:accent3>
        <a:accent4>
          <a:srgbClr val="000000"/>
        </a:accent4>
        <a:accent5>
          <a:srgbClr val="EFC5C5"/>
        </a:accent5>
        <a:accent6>
          <a:srgbClr val="C352C3"/>
        </a:accent6>
        <a:hlink>
          <a:srgbClr val="850800"/>
        </a:hlink>
        <a:folHlink>
          <a:srgbClr val="6B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3">
        <a:dk1>
          <a:srgbClr val="000000"/>
        </a:dk1>
        <a:lt1>
          <a:srgbClr val="CDC9C9"/>
        </a:lt1>
        <a:dk2>
          <a:srgbClr val="000000"/>
        </a:dk2>
        <a:lt2>
          <a:srgbClr val="B2B2B2"/>
        </a:lt2>
        <a:accent1>
          <a:srgbClr val="F5A4A7"/>
        </a:accent1>
        <a:accent2>
          <a:srgbClr val="CB3433"/>
        </a:accent2>
        <a:accent3>
          <a:srgbClr val="E3E1E1"/>
        </a:accent3>
        <a:accent4>
          <a:srgbClr val="000000"/>
        </a:accent4>
        <a:accent5>
          <a:srgbClr val="F9CFD0"/>
        </a:accent5>
        <a:accent6>
          <a:srgbClr val="B82E2D"/>
        </a:accent6>
        <a:hlink>
          <a:srgbClr val="7D337D"/>
        </a:hlink>
        <a:folHlink>
          <a:srgbClr val="6B2C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4">
        <a:dk1>
          <a:srgbClr val="000000"/>
        </a:dk1>
        <a:lt1>
          <a:srgbClr val="CDC9C9"/>
        </a:lt1>
        <a:dk2>
          <a:srgbClr val="000000"/>
        </a:dk2>
        <a:lt2>
          <a:srgbClr val="B2B2B2"/>
        </a:lt2>
        <a:accent1>
          <a:srgbClr val="30E830"/>
        </a:accent1>
        <a:accent2>
          <a:srgbClr val="E8B231"/>
        </a:accent2>
        <a:accent3>
          <a:srgbClr val="E3E1E1"/>
        </a:accent3>
        <a:accent4>
          <a:srgbClr val="000000"/>
        </a:accent4>
        <a:accent5>
          <a:srgbClr val="ADF2AD"/>
        </a:accent5>
        <a:accent6>
          <a:srgbClr val="D2A12B"/>
        </a:accent6>
        <a:hlink>
          <a:srgbClr val="9C3031"/>
        </a:hlink>
        <a:folHlink>
          <a:srgbClr val="752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8C9CC"/>
        </a:accent1>
        <a:accent2>
          <a:srgbClr val="DA8B89"/>
        </a:accent2>
        <a:accent3>
          <a:srgbClr val="FFFFFF"/>
        </a:accent3>
        <a:accent4>
          <a:srgbClr val="000000"/>
        </a:accent4>
        <a:accent5>
          <a:srgbClr val="FBE1E2"/>
        </a:accent5>
        <a:accent6>
          <a:srgbClr val="C57D7C"/>
        </a:accent6>
        <a:hlink>
          <a:srgbClr val="9C3031"/>
        </a:hlink>
        <a:folHlink>
          <a:srgbClr val="6B2C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38D8C"/>
        </a:accent1>
        <a:accent2>
          <a:srgbClr val="D75BD7"/>
        </a:accent2>
        <a:accent3>
          <a:srgbClr val="FFFFFF"/>
        </a:accent3>
        <a:accent4>
          <a:srgbClr val="000000"/>
        </a:accent4>
        <a:accent5>
          <a:srgbClr val="EFC5C5"/>
        </a:accent5>
        <a:accent6>
          <a:srgbClr val="C352C3"/>
        </a:accent6>
        <a:hlink>
          <a:srgbClr val="850800"/>
        </a:hlink>
        <a:folHlink>
          <a:srgbClr val="6B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5A4A7"/>
        </a:accent1>
        <a:accent2>
          <a:srgbClr val="CB3433"/>
        </a:accent2>
        <a:accent3>
          <a:srgbClr val="FFFFFF"/>
        </a:accent3>
        <a:accent4>
          <a:srgbClr val="000000"/>
        </a:accent4>
        <a:accent5>
          <a:srgbClr val="F9CFD0"/>
        </a:accent5>
        <a:accent6>
          <a:srgbClr val="B82E2D"/>
        </a:accent6>
        <a:hlink>
          <a:srgbClr val="7D337D"/>
        </a:hlink>
        <a:folHlink>
          <a:srgbClr val="6B2C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87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0E830"/>
        </a:accent1>
        <a:accent2>
          <a:srgbClr val="E8B231"/>
        </a:accent2>
        <a:accent3>
          <a:srgbClr val="FFFFFF"/>
        </a:accent3>
        <a:accent4>
          <a:srgbClr val="000000"/>
        </a:accent4>
        <a:accent5>
          <a:srgbClr val="ADF2AD"/>
        </a:accent5>
        <a:accent6>
          <a:srgbClr val="D2A12B"/>
        </a:accent6>
        <a:hlink>
          <a:srgbClr val="9C3031"/>
        </a:hlink>
        <a:folHlink>
          <a:srgbClr val="75247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Tren Dan Isu ADHD</Template>
  <TotalTime>881</TotalTime>
  <Words>1689</Words>
  <Application>Microsoft Office PowerPoint</Application>
  <PresentationFormat>On-screen Show (4:3)</PresentationFormat>
  <Paragraphs>191</Paragraphs>
  <Slides>33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ind_1987_slide</vt:lpstr>
      <vt:lpstr>PERSPEKTIF KEPERAWATAN ANAK</vt:lpstr>
      <vt:lpstr>Learning Outcome</vt:lpstr>
      <vt:lpstr>Landasan perlunya pediatric care</vt:lpstr>
      <vt:lpstr>Cont’...</vt:lpstr>
      <vt:lpstr>Mortalitas</vt:lpstr>
      <vt:lpstr>Morbiditas</vt:lpstr>
      <vt:lpstr>PERSPEKTIF KEPERAWATAN ANAK</vt:lpstr>
      <vt:lpstr>KONSEP</vt:lpstr>
      <vt:lpstr>PRINSIP DASAR KEPERAWATAN ANAK</vt:lpstr>
      <vt:lpstr>Slide 10</vt:lpstr>
      <vt:lpstr>FALSAFAH KEPERAWATAN ANAK</vt:lpstr>
      <vt:lpstr>PARADIGMA KEPERAWATAN ANAK</vt:lpstr>
      <vt:lpstr>ANAK (MANUSIA)</vt:lpstr>
      <vt:lpstr>Slide 14</vt:lpstr>
      <vt:lpstr>        Kemampuan anak dalam mengatasi masalah perlu prioritas khusus, karena perbedaan anak &amp; dewasa :</vt:lpstr>
      <vt:lpstr>SEHAT - SAKIT</vt:lpstr>
      <vt:lpstr>LINGKUNGAN</vt:lpstr>
      <vt:lpstr>KEPERAWATAN</vt:lpstr>
      <vt:lpstr>KONSEP KEPERAWATAN PRIMER</vt:lpstr>
      <vt:lpstr>LINGKUP PRAKTIK KEPERAWATAN ANAK</vt:lpstr>
      <vt:lpstr>Slide 21</vt:lpstr>
      <vt:lpstr>STANDAR KEPERAWATAN ANAK</vt:lpstr>
      <vt:lpstr>Cont…</vt:lpstr>
      <vt:lpstr>Konsep Atraumatic Care</vt:lpstr>
      <vt:lpstr>Cont’...</vt:lpstr>
      <vt:lpstr>Slide 26</vt:lpstr>
      <vt:lpstr>Cont…</vt:lpstr>
      <vt:lpstr>KONSEP YANG MENDASARI FAMILY CENTERED CARE :</vt:lpstr>
      <vt:lpstr>Elemen penting FCC</vt:lpstr>
      <vt:lpstr>Prinsip FCC</vt:lpstr>
      <vt:lpstr>Slide 31</vt:lpstr>
      <vt:lpstr>TREND MASA DEPAN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PERSPEKTIF KEPERAWATAN ANAK</dc:title>
  <dc:creator>Windows User</dc:creator>
  <cp:lastModifiedBy>user</cp:lastModifiedBy>
  <cp:revision>17</cp:revision>
  <dcterms:created xsi:type="dcterms:W3CDTF">2017-12-03T13:25:40Z</dcterms:created>
  <dcterms:modified xsi:type="dcterms:W3CDTF">2020-03-02T08:15:06Z</dcterms:modified>
</cp:coreProperties>
</file>