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7" r:id="rId9"/>
    <p:sldId id="268" r:id="rId10"/>
    <p:sldId id="269" r:id="rId11"/>
    <p:sldId id="270" r:id="rId12"/>
    <p:sldId id="276" r:id="rId13"/>
    <p:sldId id="277" r:id="rId14"/>
    <p:sldId id="278" r:id="rId15"/>
    <p:sldId id="279" r:id="rId16"/>
    <p:sldId id="280" r:id="rId17"/>
    <p:sldId id="264" r:id="rId18"/>
    <p:sldId id="271" r:id="rId19"/>
    <p:sldId id="272" r:id="rId20"/>
    <p:sldId id="273" r:id="rId21"/>
    <p:sldId id="274" r:id="rId22"/>
    <p:sldId id="275" r:id="rId23"/>
    <p:sldId id="266" r:id="rId24"/>
    <p:sldId id="281" r:id="rId2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30" d="100"/>
          <a:sy n="30" d="100"/>
        </p:scale>
        <p:origin x="-1572" y="-3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A9D3262-E9E0-4064-A158-F8B890E6856E}" type="datetimeFigureOut">
              <a:rPr lang="id-ID" smtClean="0"/>
              <a:pPr/>
              <a:t>12/10/2020</a:t>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7B9A47E-C150-4CA4-9699-1C409CD65F06}"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9D3262-E9E0-4064-A158-F8B890E6856E}" type="datetimeFigureOut">
              <a:rPr lang="id-ID" smtClean="0"/>
              <a:pPr/>
              <a:t>12/10/2020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7B9A47E-C150-4CA4-9699-1C409CD65F0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A9D3262-E9E0-4064-A158-F8B890E6856E}" type="datetimeFigureOut">
              <a:rPr lang="id-ID" smtClean="0"/>
              <a:pPr/>
              <a:t>12/10/2020</a:t>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7B9A47E-C150-4CA4-9699-1C409CD65F06}"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A9D3262-E9E0-4064-A158-F8B890E6856E}" type="datetimeFigureOut">
              <a:rPr lang="id-ID" smtClean="0"/>
              <a:pPr/>
              <a:t>12/10/2020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7B9A47E-C150-4CA4-9699-1C409CD65F06}" type="slidenum">
              <a:rPr lang="id-ID" smtClean="0"/>
              <a:pPr/>
              <a:t>‹#›</a:t>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A9D3262-E9E0-4064-A158-F8B890E6856E}" type="datetimeFigureOut">
              <a:rPr lang="id-ID" smtClean="0"/>
              <a:pPr/>
              <a:t>12/10/2020</a:t>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7B9A47E-C150-4CA4-9699-1C409CD65F06}" type="slidenum">
              <a:rPr lang="id-ID" smtClean="0"/>
              <a:pPr/>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A9D3262-E9E0-4064-A158-F8B890E6856E}" type="datetimeFigureOut">
              <a:rPr lang="id-ID" smtClean="0"/>
              <a:pPr/>
              <a:t>12/10/2020</a:t>
            </a:fld>
            <a:endParaRPr lang="id-ID"/>
          </a:p>
        </p:txBody>
      </p:sp>
      <p:sp>
        <p:nvSpPr>
          <p:cNvPr id="10" name="Slide Number Placeholder 9"/>
          <p:cNvSpPr>
            <a:spLocks noGrp="1"/>
          </p:cNvSpPr>
          <p:nvPr>
            <p:ph type="sldNum" sz="quarter" idx="16"/>
          </p:nvPr>
        </p:nvSpPr>
        <p:spPr/>
        <p:txBody>
          <a:bodyPr rtlCol="0"/>
          <a:lstStyle/>
          <a:p>
            <a:fld id="{87B9A47E-C150-4CA4-9699-1C409CD65F06}" type="slidenum">
              <a:rPr lang="id-ID" smtClean="0"/>
              <a:pPr/>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A9D3262-E9E0-4064-A158-F8B890E6856E}" type="datetimeFigureOut">
              <a:rPr lang="id-ID" smtClean="0"/>
              <a:pPr/>
              <a:t>12/10/2020</a:t>
            </a:fld>
            <a:endParaRPr lang="id-ID"/>
          </a:p>
        </p:txBody>
      </p:sp>
      <p:sp>
        <p:nvSpPr>
          <p:cNvPr id="12" name="Slide Number Placeholder 11"/>
          <p:cNvSpPr>
            <a:spLocks noGrp="1"/>
          </p:cNvSpPr>
          <p:nvPr>
            <p:ph type="sldNum" sz="quarter" idx="16"/>
          </p:nvPr>
        </p:nvSpPr>
        <p:spPr/>
        <p:txBody>
          <a:bodyPr rtlCol="0"/>
          <a:lstStyle/>
          <a:p>
            <a:fld id="{87B9A47E-C150-4CA4-9699-1C409CD65F06}" type="slidenum">
              <a:rPr lang="id-ID" smtClean="0"/>
              <a:pPr/>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9D3262-E9E0-4064-A158-F8B890E6856E}" type="datetimeFigureOut">
              <a:rPr lang="id-ID" smtClean="0"/>
              <a:pPr/>
              <a:t>12/10/2020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7B9A47E-C150-4CA4-9699-1C409CD65F0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D3262-E9E0-4064-A158-F8B890E6856E}" type="datetimeFigureOut">
              <a:rPr lang="id-ID" smtClean="0"/>
              <a:pPr/>
              <a:t>12/10/2020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7B9A47E-C150-4CA4-9699-1C409CD65F0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A9D3262-E9E0-4064-A158-F8B890E6856E}" type="datetimeFigureOut">
              <a:rPr lang="id-ID" smtClean="0"/>
              <a:pPr/>
              <a:t>12/10/2020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7B9A47E-C150-4CA4-9699-1C409CD65F06}" type="slidenum">
              <a:rPr lang="id-ID" smtClean="0"/>
              <a:pPr/>
              <a:t>‹#›</a:t>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A9D3262-E9E0-4064-A158-F8B890E6856E}" type="datetimeFigureOut">
              <a:rPr lang="id-ID" smtClean="0"/>
              <a:pPr/>
              <a:t>12/10/2020</a:t>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7B9A47E-C150-4CA4-9699-1C409CD65F06}" type="slidenum">
              <a:rPr lang="id-ID" smtClean="0"/>
              <a:pPr/>
              <a:t>‹#›</a:t>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A9D3262-E9E0-4064-A158-F8B890E6856E}" type="datetimeFigureOut">
              <a:rPr lang="id-ID" smtClean="0"/>
              <a:pPr/>
              <a:t>12/10/2020</a:t>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7B9A47E-C150-4CA4-9699-1C409CD65F06}"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571480"/>
            <a:ext cx="7772400" cy="1470025"/>
          </a:xfrm>
        </p:spPr>
        <p:txBody>
          <a:bodyPr/>
          <a:lstStyle/>
          <a:p>
            <a:r>
              <a:rPr lang="id-ID" dirty="0" smtClean="0"/>
              <a:t>KONSEP KELAINAN KONGENITAL PADA SISTEM UROGENITAL</a:t>
            </a:r>
            <a:endParaRPr lang="id-ID" dirty="0"/>
          </a:p>
        </p:txBody>
      </p:sp>
      <p:sp>
        <p:nvSpPr>
          <p:cNvPr id="3" name="Subtitle 2"/>
          <p:cNvSpPr>
            <a:spLocks noGrp="1"/>
          </p:cNvSpPr>
          <p:nvPr>
            <p:ph type="subTitle" idx="1"/>
          </p:nvPr>
        </p:nvSpPr>
        <p:spPr>
          <a:xfrm>
            <a:off x="1371600" y="4786322"/>
            <a:ext cx="6400800" cy="852478"/>
          </a:xfrm>
        </p:spPr>
        <p:txBody>
          <a:bodyPr/>
          <a:lstStyle/>
          <a:p>
            <a:r>
              <a:rPr lang="id-ID" dirty="0" smtClean="0"/>
              <a:t>Ns. Riau Roslita, M.Kep., Sp.Kep.An</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a:xfrm>
            <a:off x="612648" y="1357298"/>
            <a:ext cx="8153400" cy="4738702"/>
          </a:xfrm>
        </p:spPr>
        <p:txBody>
          <a:bodyPr>
            <a:normAutofit fontScale="92500" lnSpcReduction="10000"/>
          </a:bodyPr>
          <a:lstStyle/>
          <a:p>
            <a:pPr marL="0" indent="0" algn="just">
              <a:buNone/>
            </a:pPr>
            <a:r>
              <a:rPr lang="id-ID" dirty="0" smtClean="0"/>
              <a:t>B. Etiologi</a:t>
            </a:r>
          </a:p>
          <a:p>
            <a:pPr marL="711200" indent="-347663" algn="just">
              <a:buFont typeface="+mj-lt"/>
              <a:buAutoNum type="arabicPeriod"/>
            </a:pPr>
            <a:r>
              <a:rPr lang="id-ID" dirty="0" smtClean="0"/>
              <a:t>Embriologi</a:t>
            </a:r>
          </a:p>
          <a:p>
            <a:pPr marL="711200" indent="-347663" algn="just">
              <a:buFont typeface="+mj-lt"/>
              <a:buAutoNum type="arabicPeriod"/>
            </a:pPr>
            <a:r>
              <a:rPr lang="id-ID" dirty="0" smtClean="0"/>
              <a:t>Maskulinisasi inkomplit dari genetalia karena involusi yang prematur dari sel intersitisial testis. </a:t>
            </a:r>
          </a:p>
          <a:p>
            <a:pPr lvl="0" algn="just">
              <a:buNone/>
            </a:pPr>
            <a:endParaRPr lang="id-ID" dirty="0" smtClean="0"/>
          </a:p>
          <a:p>
            <a:pPr lvl="0" algn="just">
              <a:buNone/>
            </a:pPr>
            <a:r>
              <a:rPr lang="id-ID" dirty="0" smtClean="0"/>
              <a:t>C. Patofisiologi</a:t>
            </a:r>
          </a:p>
          <a:p>
            <a:pPr algn="just">
              <a:buNone/>
            </a:pPr>
            <a:r>
              <a:rPr lang="id-ID" dirty="0" smtClean="0"/>
              <a:t>		Fusi dari garis tengah dari lipatan uretra tidak lengkap sehingga meatus uretra terbuka pada sisi ventral dari penis. Prepusium tidak ada pada sisi ventral dan menyerupai topi yang menutup sisi dorsal dari glans. </a:t>
            </a:r>
          </a:p>
          <a:p>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KLASIFIKASI HIPOSPADIA</a:t>
            </a:r>
            <a:endParaRPr lang="id-ID" dirty="0"/>
          </a:p>
        </p:txBody>
      </p:sp>
      <p:sp>
        <p:nvSpPr>
          <p:cNvPr id="3" name="Content Placeholder 2"/>
          <p:cNvSpPr>
            <a:spLocks noGrp="1"/>
          </p:cNvSpPr>
          <p:nvPr>
            <p:ph sz="quarter" idx="1"/>
          </p:nvPr>
        </p:nvSpPr>
        <p:spPr/>
        <p:txBody>
          <a:bodyPr/>
          <a:lstStyle/>
          <a:p>
            <a:endParaRPr lang="id-ID" dirty="0"/>
          </a:p>
        </p:txBody>
      </p:sp>
      <p:pic>
        <p:nvPicPr>
          <p:cNvPr id="4" name="Picture 3" descr="hi.jpg"/>
          <p:cNvPicPr>
            <a:picLocks noChangeAspect="1"/>
          </p:cNvPicPr>
          <p:nvPr/>
        </p:nvPicPr>
        <p:blipFill>
          <a:blip r:embed="rId2"/>
          <a:stretch>
            <a:fillRect/>
          </a:stretch>
        </p:blipFill>
        <p:spPr>
          <a:xfrm>
            <a:off x="1093618" y="1928802"/>
            <a:ext cx="3506956" cy="38576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descr="type-hipospadia.jpg"/>
          <p:cNvPicPr>
            <a:picLocks noChangeAspect="1"/>
          </p:cNvPicPr>
          <p:nvPr/>
        </p:nvPicPr>
        <p:blipFill>
          <a:blip r:embed="rId3"/>
          <a:stretch>
            <a:fillRect/>
          </a:stretch>
        </p:blipFill>
        <p:spPr>
          <a:xfrm>
            <a:off x="4643438" y="1571612"/>
            <a:ext cx="4500562" cy="44291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endParaRPr lang="id-ID"/>
          </a:p>
        </p:txBody>
      </p:sp>
      <p:sp>
        <p:nvSpPr>
          <p:cNvPr id="4" name="Rectangle 3"/>
          <p:cNvSpPr/>
          <p:nvPr/>
        </p:nvSpPr>
        <p:spPr>
          <a:xfrm>
            <a:off x="642910" y="0"/>
            <a:ext cx="8001056" cy="1104607"/>
          </a:xfrm>
          <a:prstGeom prst="rect">
            <a:avLst/>
          </a:prstGeom>
          <a:noFill/>
        </p:spPr>
        <p:txBody>
          <a:bodyPr wrap="none" lIns="91440" tIns="45720" rIns="91440" bIns="45720">
            <a:prstTxWarp prst="textDeflateTop">
              <a:avLst>
                <a:gd name="adj" fmla="val 39488"/>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d-ID"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EPISPADIA</a:t>
            </a: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5" name="Picture 4" descr="epis005.jpg"/>
          <p:cNvPicPr>
            <a:picLocks noChangeAspect="1"/>
          </p:cNvPicPr>
          <p:nvPr/>
        </p:nvPicPr>
        <p:blipFill>
          <a:blip r:embed="rId2"/>
          <a:stretch>
            <a:fillRect/>
          </a:stretch>
        </p:blipFill>
        <p:spPr>
          <a:xfrm>
            <a:off x="4572000" y="1643050"/>
            <a:ext cx="4214842" cy="457203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descr="7424-0550x0475.jpg"/>
          <p:cNvPicPr>
            <a:picLocks noChangeAspect="1"/>
          </p:cNvPicPr>
          <p:nvPr/>
        </p:nvPicPr>
        <p:blipFill>
          <a:blip r:embed="rId3"/>
          <a:stretch>
            <a:fillRect/>
          </a:stretch>
        </p:blipFill>
        <p:spPr>
          <a:xfrm>
            <a:off x="714348" y="1857364"/>
            <a:ext cx="3675789" cy="414340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DEFINISI</a:t>
            </a:r>
            <a:endParaRPr lang="id-ID" dirty="0"/>
          </a:p>
        </p:txBody>
      </p:sp>
      <p:sp>
        <p:nvSpPr>
          <p:cNvPr id="3" name="Content Placeholder 2"/>
          <p:cNvSpPr>
            <a:spLocks noGrp="1"/>
          </p:cNvSpPr>
          <p:nvPr>
            <p:ph sz="quarter" idx="1"/>
          </p:nvPr>
        </p:nvSpPr>
        <p:spPr/>
        <p:txBody>
          <a:bodyPr/>
          <a:lstStyle/>
          <a:p>
            <a:r>
              <a:rPr lang="id-ID" dirty="0" smtClean="0"/>
              <a:t>Epispadias adalah kelainan bawaan dari alat kelamin eksternal dan bawah saluran kemih akibat perkembangan yang tidak lengkap dari permukaan dorsal penis atau klitoris dan dinding atas dari uretra yang karena itu terbuka. Akibatnya, meatus uretra eksternal memiliki lokasi yang tidak biasa di titik variabel antara leher kandung kemih dan puncak kepala penis.</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77500" lnSpcReduction="20000"/>
          </a:bodyPr>
          <a:lstStyle/>
          <a:p>
            <a:pPr algn="just">
              <a:buNone/>
            </a:pPr>
            <a:r>
              <a:rPr lang="id-ID" dirty="0" smtClean="0"/>
              <a:t>B. Etiologi</a:t>
            </a:r>
          </a:p>
          <a:p>
            <a:pPr lvl="0" algn="just">
              <a:buNone/>
            </a:pPr>
            <a:r>
              <a:rPr lang="id-ID" dirty="0" smtClean="0"/>
              <a:t>	1. Idiopatik.</a:t>
            </a:r>
          </a:p>
          <a:p>
            <a:pPr marL="363538" lvl="0" indent="-363538" algn="just">
              <a:buNone/>
            </a:pPr>
            <a:r>
              <a:rPr lang="id-ID" dirty="0" smtClean="0"/>
              <a:t>	2. Dapat dihubungkan dengan faktor genetik, lingkungan atau pengaruh hormonal.</a:t>
            </a:r>
          </a:p>
          <a:p>
            <a:pPr lvl="0" algn="just">
              <a:buNone/>
            </a:pPr>
            <a:endParaRPr lang="id-ID" dirty="0" smtClean="0"/>
          </a:p>
          <a:p>
            <a:pPr algn="just">
              <a:buNone/>
            </a:pPr>
            <a:r>
              <a:rPr lang="id-ID" dirty="0" smtClean="0"/>
              <a:t>C. Patofisiologi</a:t>
            </a:r>
          </a:p>
          <a:p>
            <a:pPr algn="just">
              <a:buNone/>
            </a:pPr>
            <a:r>
              <a:rPr lang="id-ID" dirty="0" smtClean="0"/>
              <a:t>		Pada anak laki-laki yang terkena, penis biasanya luas, dipersingkat dan melengkung ke arah perut (chordee dorsal). Biasanya, meatus terletak di ujung penis, namun anak laki-laki dengan epispadias, terletak di atas penis. Dari posisi yang abnormal ke ujung, penis dibagi dan dibuka, membentuk selokan. Seolah-olah pisau dimasukkan ke meatus normal dan kulit dilucuti di bagian atas penis. </a:t>
            </a:r>
          </a:p>
          <a:p>
            <a:endParaRPr lang="id-ID" dirty="0" smtClean="0"/>
          </a:p>
          <a:p>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62500" lnSpcReduction="20000"/>
          </a:bodyPr>
          <a:lstStyle/>
          <a:p>
            <a:pPr algn="just">
              <a:buNone/>
            </a:pPr>
            <a:r>
              <a:rPr lang="id-ID" dirty="0" smtClean="0"/>
              <a:t>D. Manifestasi Klinis</a:t>
            </a:r>
          </a:p>
          <a:p>
            <a:pPr lvl="0" algn="just">
              <a:buNone/>
            </a:pPr>
            <a:r>
              <a:rPr lang="id-ID" dirty="0" smtClean="0"/>
              <a:t>	1. Uretra terbuka pada saat lahir, posisi dorsal</a:t>
            </a:r>
          </a:p>
          <a:p>
            <a:pPr lvl="0" algn="just">
              <a:buNone/>
            </a:pPr>
            <a:r>
              <a:rPr lang="id-ID" dirty="0" smtClean="0"/>
              <a:t>	2. Terdapat penis yg melengkung ke arah dorsal, tampak jelas pada saat ereksi</a:t>
            </a:r>
          </a:p>
          <a:p>
            <a:pPr lvl="0" algn="just">
              <a:buNone/>
            </a:pPr>
            <a:r>
              <a:rPr lang="id-ID" dirty="0" smtClean="0"/>
              <a:t>	3. Terdapat chordae </a:t>
            </a:r>
          </a:p>
          <a:p>
            <a:pPr lvl="0" algn="just">
              <a:buNone/>
            </a:pPr>
            <a:r>
              <a:rPr lang="id-ID" dirty="0" smtClean="0"/>
              <a:t>	4. Terdapat lekukan pada ujung penis</a:t>
            </a:r>
          </a:p>
          <a:p>
            <a:pPr lvl="0" algn="just">
              <a:buNone/>
            </a:pPr>
            <a:r>
              <a:rPr lang="id-ID" dirty="0" smtClean="0"/>
              <a:t>	5. Inkontinesia urin timbul pd epispadia penopubis (95%) dan penis (75%) karena perkembangan yang salah dari sfingter urinarius.</a:t>
            </a:r>
          </a:p>
          <a:p>
            <a:pPr lvl="0" algn="just">
              <a:buNone/>
            </a:pPr>
            <a:endParaRPr lang="id-ID" dirty="0" smtClean="0"/>
          </a:p>
          <a:p>
            <a:pPr lvl="0" algn="just">
              <a:buNone/>
            </a:pPr>
            <a:r>
              <a:rPr lang="id-ID" dirty="0" smtClean="0"/>
              <a:t>E. Klasifikasi</a:t>
            </a:r>
          </a:p>
          <a:p>
            <a:pPr algn="just">
              <a:buNone/>
            </a:pPr>
            <a:r>
              <a:rPr lang="id-ID" dirty="0" smtClean="0"/>
              <a:t>	Tergantung pada posisi meatus kemih dapat diklasifikasikan ke dalam tiga bentuk :</a:t>
            </a:r>
          </a:p>
          <a:p>
            <a:pPr algn="just">
              <a:buNone/>
            </a:pPr>
            <a:r>
              <a:rPr lang="id-ID" dirty="0" smtClean="0"/>
              <a:t>	1. Balanica atau epispadias kelenjar</a:t>
            </a:r>
          </a:p>
          <a:p>
            <a:pPr lvl="0" algn="just">
              <a:buNone/>
            </a:pPr>
            <a:r>
              <a:rPr lang="id-ID" dirty="0" smtClean="0"/>
              <a:t>	2. Epispadias penis</a:t>
            </a:r>
          </a:p>
          <a:p>
            <a:pPr algn="just">
              <a:buNone/>
            </a:pPr>
            <a:r>
              <a:rPr lang="id-ID" dirty="0" smtClean="0"/>
              <a:t>	3. Penopubica epispadias</a:t>
            </a:r>
          </a:p>
          <a:p>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endParaRPr lang="id-ID"/>
          </a:p>
        </p:txBody>
      </p:sp>
      <p:pic>
        <p:nvPicPr>
          <p:cNvPr id="4" name="Picture 3" descr="epis005.jpg"/>
          <p:cNvPicPr>
            <a:picLocks noChangeAspect="1"/>
          </p:cNvPicPr>
          <p:nvPr/>
        </p:nvPicPr>
        <p:blipFill>
          <a:blip r:embed="rId2"/>
          <a:stretch>
            <a:fillRect/>
          </a:stretch>
        </p:blipFill>
        <p:spPr>
          <a:xfrm>
            <a:off x="571472" y="0"/>
            <a:ext cx="8072494" cy="600076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Phimosis</a:t>
            </a:r>
            <a:endParaRPr lang="id-ID" dirty="0"/>
          </a:p>
        </p:txBody>
      </p:sp>
      <p:sp>
        <p:nvSpPr>
          <p:cNvPr id="3" name="Content Placeholder 2"/>
          <p:cNvSpPr>
            <a:spLocks noGrp="1"/>
          </p:cNvSpPr>
          <p:nvPr>
            <p:ph sz="quarter" idx="1"/>
          </p:nvPr>
        </p:nvSpPr>
        <p:spPr/>
        <p:txBody>
          <a:bodyPr/>
          <a:lstStyle/>
          <a:p>
            <a:r>
              <a:rPr lang="id-ID" dirty="0" smtClean="0"/>
              <a:t>Phimosis adalah prepusium penis yang tidak dapat di retraksi ke proksimal sampai  ke korona glandis</a:t>
            </a:r>
          </a:p>
          <a:p>
            <a:pPr>
              <a:buNone/>
            </a:pPr>
            <a:endParaRPr lang="id-ID" dirty="0"/>
          </a:p>
        </p:txBody>
      </p:sp>
      <p:pic>
        <p:nvPicPr>
          <p:cNvPr id="2051" name="Picture 3" descr="D:\BAHAN AJAR ANAK 2\Kelainan Kongenital\5.jpg"/>
          <p:cNvPicPr>
            <a:picLocks noChangeAspect="1" noChangeArrowheads="1"/>
          </p:cNvPicPr>
          <p:nvPr/>
        </p:nvPicPr>
        <p:blipFill>
          <a:blip r:embed="rId2"/>
          <a:srcRect/>
          <a:stretch>
            <a:fillRect/>
          </a:stretch>
        </p:blipFill>
        <p:spPr bwMode="auto">
          <a:xfrm>
            <a:off x="928662" y="3071810"/>
            <a:ext cx="7500990" cy="3071834"/>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PHIMOSIS</a:t>
            </a:r>
            <a:endParaRPr lang="id-ID" dirty="0"/>
          </a:p>
        </p:txBody>
      </p:sp>
      <p:sp>
        <p:nvSpPr>
          <p:cNvPr id="3" name="Content Placeholder 2"/>
          <p:cNvSpPr>
            <a:spLocks noGrp="1"/>
          </p:cNvSpPr>
          <p:nvPr>
            <p:ph sz="quarter" idx="1"/>
          </p:nvPr>
        </p:nvSpPr>
        <p:spPr/>
        <p:txBody>
          <a:bodyPr/>
          <a:lstStyle/>
          <a:p>
            <a:endParaRPr lang="id-ID"/>
          </a:p>
        </p:txBody>
      </p:sp>
      <p:pic>
        <p:nvPicPr>
          <p:cNvPr id="4" name="Picture 3" descr="fimosis-2.jpg"/>
          <p:cNvPicPr>
            <a:picLocks noChangeAspect="1"/>
          </p:cNvPicPr>
          <p:nvPr/>
        </p:nvPicPr>
        <p:blipFill>
          <a:blip r:embed="rId2"/>
          <a:stretch>
            <a:fillRect/>
          </a:stretch>
        </p:blipFill>
        <p:spPr>
          <a:xfrm>
            <a:off x="-102579" y="1643050"/>
            <a:ext cx="5579393" cy="4731394"/>
          </a:xfrm>
          <a:prstGeom prst="rect">
            <a:avLst/>
          </a:prstGeom>
          <a:ln>
            <a:noFill/>
          </a:ln>
          <a:effectLst>
            <a:softEdge rad="112500"/>
          </a:effectLst>
        </p:spPr>
      </p:pic>
      <p:pic>
        <p:nvPicPr>
          <p:cNvPr id="5" name="Picture 4" descr="fimo.jpg"/>
          <p:cNvPicPr>
            <a:picLocks noChangeAspect="1"/>
          </p:cNvPicPr>
          <p:nvPr/>
        </p:nvPicPr>
        <p:blipFill>
          <a:blip r:embed="rId3"/>
          <a:stretch>
            <a:fillRect/>
          </a:stretch>
        </p:blipFill>
        <p:spPr>
          <a:xfrm>
            <a:off x="3787745" y="1780942"/>
            <a:ext cx="5356255" cy="42912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85000" lnSpcReduction="20000"/>
          </a:bodyPr>
          <a:lstStyle/>
          <a:p>
            <a:pPr algn="just">
              <a:buNone/>
            </a:pPr>
            <a:r>
              <a:rPr lang="id-ID" dirty="0" smtClean="0"/>
              <a:t>A.Pengertian</a:t>
            </a:r>
          </a:p>
          <a:p>
            <a:pPr algn="just">
              <a:buNone/>
            </a:pPr>
            <a:r>
              <a:rPr lang="id-ID" dirty="0" smtClean="0"/>
              <a:t>	 	Fimosis adalah pembukaan prepusium yang kecil, sehingga prepusium tidak dapat ditarik kebelakang glands penis. </a:t>
            </a:r>
          </a:p>
          <a:p>
            <a:pPr algn="just">
              <a:buNone/>
            </a:pPr>
            <a:endParaRPr lang="id-ID" dirty="0" smtClean="0"/>
          </a:p>
          <a:p>
            <a:pPr algn="just">
              <a:buNone/>
            </a:pPr>
            <a:r>
              <a:rPr lang="id-ID" dirty="0" smtClean="0"/>
              <a:t>B. Etiologi</a:t>
            </a:r>
          </a:p>
          <a:p>
            <a:pPr algn="just">
              <a:buNone/>
            </a:pPr>
            <a:r>
              <a:rPr lang="id-ID" dirty="0" smtClean="0"/>
              <a:t>		 Fimosis dapat terjadi dikarenakan adanya penyempitan pada ujung preputium karena terjadi perlengketan dengan glans penis (tidak dapat ditarik ke proksimal) sehingga pada saat miksi terjadi gangguan aliran urin dimana urin mengumpul di ruang antara preputium dan glans penis (tampak menggelembung).</a:t>
            </a:r>
          </a:p>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PENDAHULUAN</a:t>
            </a:r>
            <a:endParaRPr lang="id-ID" dirty="0"/>
          </a:p>
        </p:txBody>
      </p:sp>
      <p:sp>
        <p:nvSpPr>
          <p:cNvPr id="3" name="Content Placeholder 2"/>
          <p:cNvSpPr>
            <a:spLocks noGrp="1"/>
          </p:cNvSpPr>
          <p:nvPr>
            <p:ph sz="quarter" idx="1"/>
          </p:nvPr>
        </p:nvSpPr>
        <p:spPr/>
        <p:txBody>
          <a:bodyPr/>
          <a:lstStyle/>
          <a:p>
            <a:pPr>
              <a:buFontTx/>
              <a:buChar char="-"/>
            </a:pPr>
            <a:r>
              <a:rPr lang="id-ID" dirty="0" smtClean="0"/>
              <a:t>KKSU merupakan kelainan yang sudah ada sejak lahir pada sistem yang menghubungkan antara sistem urinaria dan genitalia.</a:t>
            </a:r>
          </a:p>
          <a:p>
            <a:pPr>
              <a:buFontTx/>
              <a:buChar char="-"/>
            </a:pPr>
            <a:r>
              <a:rPr lang="id-ID" dirty="0" smtClean="0"/>
              <a:t>Insiden 10% dari kelahiran </a:t>
            </a:r>
            <a:r>
              <a:rPr lang="id-ID" dirty="0" smtClean="0">
                <a:sym typeface="Wingdings" pitchFamily="2" charset="2"/>
              </a:rPr>
              <a:t> morbiditas dan mortalitas.</a:t>
            </a:r>
          </a:p>
          <a:p>
            <a:pPr>
              <a:buFontTx/>
              <a:buChar char="-"/>
            </a:pPr>
            <a:r>
              <a:rPr lang="id-ID" dirty="0" smtClean="0">
                <a:sym typeface="Wingdings" pitchFamily="2" charset="2"/>
              </a:rPr>
              <a:t>KKSU pada bayi baru lahir dapat berupa satu jenis kelainan saja/ lebih (multiple).</a:t>
            </a:r>
          </a:p>
          <a:p>
            <a:pPr>
              <a:buFontTx/>
              <a:buChar char="-"/>
            </a:pPr>
            <a:endParaRPr lang="id-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92500" lnSpcReduction="10000"/>
          </a:bodyPr>
          <a:lstStyle/>
          <a:p>
            <a:pPr algn="just">
              <a:buNone/>
            </a:pPr>
            <a:r>
              <a:rPr lang="id-ID" dirty="0" smtClean="0"/>
              <a:t>C. Patofisiologi</a:t>
            </a:r>
          </a:p>
          <a:p>
            <a:pPr algn="just">
              <a:buNone/>
            </a:pPr>
            <a:r>
              <a:rPr lang="id-ID" dirty="0" smtClean="0"/>
              <a:t>	 	Fimosis dialami oleh sebagian besar bayi baru lahir karena terdapat adesi alamiah antara prepusium dengan glans penis. Hingga usia 3-4 tahun penis tumbuh dan berkembang dan debris yang dihasilkan oleh epitel prepusium (smegma) mengumpul didalam prepusium dan perlahan-lahan memisahkan prepusium dari glans penis. Ereksi penis yang terjadi secara berkala membuat prepusium terdilatasi perlahan-lahan sehingga prepusium menjadi retraktil dan dapat ditarik ke proksimal.</a:t>
            </a:r>
          </a:p>
          <a:p>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77500" lnSpcReduction="20000"/>
          </a:bodyPr>
          <a:lstStyle/>
          <a:p>
            <a:pPr algn="just">
              <a:buNone/>
            </a:pPr>
            <a:r>
              <a:rPr lang="id-ID" dirty="0" smtClean="0"/>
              <a:t>D. Manifestasi Klinis</a:t>
            </a:r>
          </a:p>
          <a:p>
            <a:pPr algn="just">
              <a:buNone/>
            </a:pPr>
            <a:r>
              <a:rPr lang="id-ID" dirty="0" smtClean="0"/>
              <a:t>	1. Gangguan aliran urin</a:t>
            </a:r>
          </a:p>
          <a:p>
            <a:pPr marL="273050" lvl="0" indent="-273050" algn="just">
              <a:buNone/>
            </a:pPr>
            <a:r>
              <a:rPr lang="id-ID" dirty="0" smtClean="0"/>
              <a:t>	2. Infeksi pada prepusium (postitis), infeksi pada glans  penis (balanitis) atau infeksi pada glans penis dan prepusium penis (balanopostitis).</a:t>
            </a:r>
          </a:p>
          <a:p>
            <a:pPr lvl="0" algn="just">
              <a:buNone/>
            </a:pPr>
            <a:r>
              <a:rPr lang="id-ID" dirty="0" smtClean="0"/>
              <a:t>	3. Kadang ada benjolan lunak di ujung penis karena adanya korpus smegma (timbunan smegma didalam sakus prepusium penis).</a:t>
            </a:r>
          </a:p>
          <a:p>
            <a:pPr lvl="0" algn="just">
              <a:buNone/>
            </a:pPr>
            <a:endParaRPr lang="id-ID" dirty="0" smtClean="0"/>
          </a:p>
          <a:p>
            <a:pPr lvl="0" algn="just">
              <a:buNone/>
            </a:pPr>
            <a:r>
              <a:rPr lang="id-ID" dirty="0" smtClean="0"/>
              <a:t>E. Komplikasi</a:t>
            </a:r>
          </a:p>
          <a:p>
            <a:pPr lvl="0" algn="just">
              <a:buNone/>
            </a:pPr>
            <a:r>
              <a:rPr lang="id-ID" dirty="0" smtClean="0"/>
              <a:t>		Komplikasi yang mungkin terjadi adalah :</a:t>
            </a:r>
          </a:p>
          <a:p>
            <a:pPr lvl="0" algn="just">
              <a:buNone/>
            </a:pPr>
            <a:r>
              <a:rPr lang="id-ID" dirty="0" smtClean="0"/>
              <a:t>	1. Ulserasi meatus</a:t>
            </a:r>
          </a:p>
          <a:p>
            <a:pPr lvl="0" algn="just">
              <a:buNone/>
            </a:pPr>
            <a:r>
              <a:rPr lang="id-ID" dirty="0" smtClean="0"/>
              <a:t>	2. Nyeri saat berkemih</a:t>
            </a:r>
          </a:p>
          <a:p>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92500" lnSpcReduction="20000"/>
          </a:bodyPr>
          <a:lstStyle/>
          <a:p>
            <a:pPr algn="just">
              <a:buNone/>
            </a:pPr>
            <a:r>
              <a:rPr lang="id-ID" dirty="0" smtClean="0"/>
              <a:t>F. Penatalaksanaan</a:t>
            </a:r>
          </a:p>
          <a:p>
            <a:pPr algn="just">
              <a:buNone/>
            </a:pPr>
            <a:r>
              <a:rPr lang="id-ID" dirty="0" smtClean="0"/>
              <a:t>		Prinsip terapi dan manajemen perawatan pada fimosis adalah :</a:t>
            </a:r>
          </a:p>
          <a:p>
            <a:pPr lvl="0" algn="just">
              <a:buNone/>
            </a:pPr>
            <a:r>
              <a:rPr lang="id-ID" dirty="0" smtClean="0"/>
              <a:t>	1. Perawatan rutin.</a:t>
            </a:r>
          </a:p>
          <a:p>
            <a:pPr lvl="0" algn="just">
              <a:buNone/>
            </a:pPr>
            <a:r>
              <a:rPr lang="id-ID" dirty="0" smtClean="0"/>
              <a:t>	2. Menjaga kebersihan penis. Penis harus dibasuh secara seksama dan bayi tidak boleh ditinggalkan berbaring dengan popok basah dalm waktu yang lama.</a:t>
            </a:r>
          </a:p>
          <a:p>
            <a:pPr lvl="0" algn="just">
              <a:buNone/>
            </a:pPr>
            <a:r>
              <a:rPr lang="id-ID" dirty="0" smtClean="0"/>
              <a:t>	3. Fimosis dapat diterapi dengan membuat celah dorsal untuk mengurangi obstruksi terhadap aliran keluar.</a:t>
            </a:r>
          </a:p>
          <a:p>
            <a:pPr lvl="0" algn="just">
              <a:buNone/>
            </a:pPr>
            <a:r>
              <a:rPr lang="id-ID" dirty="0" smtClean="0"/>
              <a:t>	4. Sirkumsisi.</a:t>
            </a:r>
            <a:endParaRPr lang="id-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ASKEP</a:t>
            </a:r>
            <a:endParaRPr lang="id-ID" dirty="0"/>
          </a:p>
        </p:txBody>
      </p:sp>
      <p:sp>
        <p:nvSpPr>
          <p:cNvPr id="3" name="Content Placeholder 2"/>
          <p:cNvSpPr>
            <a:spLocks noGrp="1"/>
          </p:cNvSpPr>
          <p:nvPr>
            <p:ph sz="quarter" idx="1"/>
          </p:nvPr>
        </p:nvSpPr>
        <p:spPr/>
        <p:txBody>
          <a:bodyPr/>
          <a:lstStyle/>
          <a:p>
            <a:r>
              <a:rPr lang="id-ID" dirty="0" smtClean="0"/>
              <a:t>1. Pengkajian</a:t>
            </a:r>
          </a:p>
          <a:p>
            <a:r>
              <a:rPr lang="id-ID" dirty="0" smtClean="0"/>
              <a:t>2. Diagnosa Keperawatan</a:t>
            </a:r>
          </a:p>
          <a:p>
            <a:r>
              <a:rPr lang="id-ID" dirty="0" smtClean="0"/>
              <a:t>3. Intervensi Keperawatan</a:t>
            </a:r>
          </a:p>
          <a:p>
            <a:r>
              <a:rPr lang="id-ID" dirty="0" smtClean="0"/>
              <a:t>4. Implementasi Keperawatan</a:t>
            </a:r>
          </a:p>
          <a:p>
            <a:r>
              <a:rPr lang="id-ID" dirty="0" smtClean="0"/>
              <a:t>5. Evaluasi Keperawatan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sz="quarter" idx="1"/>
          </p:nvPr>
        </p:nvSpPr>
        <p:spPr/>
        <p:txBody>
          <a:bodyPr>
            <a:normAutofit/>
          </a:bodyPr>
          <a:lstStyle/>
          <a:p>
            <a:pPr algn="ctr">
              <a:buNone/>
            </a:pPr>
            <a:r>
              <a:rPr lang="id-ID" sz="7200" b="1" dirty="0" smtClean="0">
                <a:solidFill>
                  <a:srgbClr val="00B0F0"/>
                </a:solidFill>
              </a:rPr>
              <a:t>TERIMA KASIH</a:t>
            </a:r>
            <a:endParaRPr lang="id-ID" sz="7200" b="1" dirty="0">
              <a:solidFill>
                <a:srgbClr val="00B0F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pPr>
              <a:buFontTx/>
              <a:buChar char="-"/>
            </a:pPr>
            <a:r>
              <a:rPr lang="id-ID" dirty="0" smtClean="0"/>
              <a:t>Kejadian kelainan kongenital sistem urogenital disebabkan banyak faktor yang berhubungan dengan faktor dari ibu dan janin, diantaranya infeksi intrauterin, obat-obatan, usia ibu, gizi ibu, riwayat obstetrik, penyakit yang diderita ibu, ANC, prematur dan mutasi gen.</a:t>
            </a:r>
          </a:p>
          <a:p>
            <a:pPr>
              <a:buFontTx/>
              <a:buChar char="-"/>
            </a:pPr>
            <a:r>
              <a:rPr lang="id-ID" dirty="0" smtClean="0"/>
              <a:t>Pencegahan kelainan kongenital:: diagnosis prenatal dan konsumsi nutrisi yangg cukup selama kehamilan.</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r>
              <a:rPr lang="id-ID" dirty="0" smtClean="0"/>
              <a:t>Infeksi awal kehamilan: virus rubella, cytomegalovirus, herpes simpleks, varisela-zoster, sifilis dan toksoplasmosis dapat menyebabkan lahir cacat.</a:t>
            </a:r>
          </a:p>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endParaRPr lang="id-ID" dirty="0"/>
          </a:p>
        </p:txBody>
      </p:sp>
      <p:pic>
        <p:nvPicPr>
          <p:cNvPr id="1026" name="Picture 2" descr="D:\BAHAN AJAR ANAK 2\Kelainan Kongenital\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Embriogenesis</a:t>
            </a:r>
            <a:endParaRPr lang="id-ID" dirty="0"/>
          </a:p>
        </p:txBody>
      </p:sp>
      <p:sp>
        <p:nvSpPr>
          <p:cNvPr id="3" name="Content Placeholder 2"/>
          <p:cNvSpPr>
            <a:spLocks noGrp="1"/>
          </p:cNvSpPr>
          <p:nvPr>
            <p:ph sz="quarter" idx="1"/>
          </p:nvPr>
        </p:nvSpPr>
        <p:spPr/>
        <p:txBody>
          <a:bodyPr/>
          <a:lstStyle/>
          <a:p>
            <a:r>
              <a:rPr lang="id-ID" dirty="0" smtClean="0"/>
              <a:t>2 perkembangan sistem urinarius yaitu organogenesis ginjal dan maturasi ginjal.</a:t>
            </a:r>
          </a:p>
          <a:p>
            <a:r>
              <a:rPr lang="id-ID" dirty="0" smtClean="0"/>
              <a:t> Usia gestasi 3 – 14 minggu </a:t>
            </a:r>
            <a:r>
              <a:rPr lang="id-ID" dirty="0" smtClean="0">
                <a:sym typeface="Wingdings" pitchFamily="2" charset="2"/>
              </a:rPr>
              <a:t> Organogenesis ginjal</a:t>
            </a:r>
          </a:p>
          <a:p>
            <a:endParaRPr lang="id-ID" dirty="0" smtClean="0">
              <a:sym typeface="Wingdings" pitchFamily="2" charset="2"/>
            </a:endParaRPr>
          </a:p>
          <a:p>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00108"/>
          </a:xfrm>
        </p:spPr>
        <p:txBody>
          <a:bodyPr>
            <a:normAutofit fontScale="90000"/>
          </a:bodyPr>
          <a:lstStyle/>
          <a:p>
            <a:r>
              <a:rPr lang="id-ID" dirty="0" smtClean="0"/>
              <a:t>Kelainan Kongenital pada Sistem Urogenital</a:t>
            </a:r>
            <a:endParaRPr lang="id-ID" dirty="0"/>
          </a:p>
        </p:txBody>
      </p:sp>
      <p:sp>
        <p:nvSpPr>
          <p:cNvPr id="3" name="Content Placeholder 2"/>
          <p:cNvSpPr>
            <a:spLocks noGrp="1"/>
          </p:cNvSpPr>
          <p:nvPr>
            <p:ph sz="quarter" idx="1"/>
          </p:nvPr>
        </p:nvSpPr>
        <p:spPr/>
        <p:txBody>
          <a:bodyPr/>
          <a:lstStyle/>
          <a:p>
            <a:pPr>
              <a:buNone/>
            </a:pPr>
            <a:r>
              <a:rPr lang="id-ID" dirty="0" smtClean="0"/>
              <a:t>Kelainan kongenital sistem urogenital merupakan kelainan yang sudah ada sejak lahir pada sistem urinaria dan sistem genitalia.</a:t>
            </a:r>
          </a:p>
          <a:p>
            <a:pPr>
              <a:buNone/>
            </a:pPr>
            <a:r>
              <a:rPr lang="id-ID" dirty="0" smtClean="0"/>
              <a:t>Bayi lahir: 24 jam pertama mengeluarkan tinja dan air kencing.</a:t>
            </a:r>
          </a:p>
          <a:p>
            <a:pPr>
              <a:buNone/>
            </a:pPr>
            <a:r>
              <a:rPr lang="id-ID" dirty="0" smtClean="0"/>
              <a:t>Kelainan perkembangan ginjal meliputi agenesis, hipoplasia, displasia dan penyakit kistik. Displasia ginjal sering kali dikaitkan dengan kesalahan perkembangan obstruktif saluran kemih</a:t>
            </a:r>
          </a:p>
          <a:p>
            <a:pPr>
              <a:buNone/>
            </a:pPr>
            <a:endParaRPr lang="id-ID" dirty="0" smtClean="0"/>
          </a:p>
          <a:p>
            <a:pPr>
              <a:buNone/>
            </a:pP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endParaRPr lang="id-ID"/>
          </a:p>
        </p:txBody>
      </p:sp>
      <p:sp>
        <p:nvSpPr>
          <p:cNvPr id="4" name="Rectangle 3"/>
          <p:cNvSpPr/>
          <p:nvPr/>
        </p:nvSpPr>
        <p:spPr>
          <a:xfrm>
            <a:off x="0" y="0"/>
            <a:ext cx="9087504" cy="1500174"/>
          </a:xfrm>
          <a:prstGeom prst="rect">
            <a:avLst/>
          </a:prstGeom>
        </p:spPr>
        <p:style>
          <a:lnRef idx="1">
            <a:schemeClr val="accent3"/>
          </a:lnRef>
          <a:fillRef idx="2">
            <a:schemeClr val="accent3"/>
          </a:fillRef>
          <a:effectRef idx="1">
            <a:schemeClr val="accent3"/>
          </a:effectRef>
          <a:fontRef idx="minor">
            <a:schemeClr val="dk1"/>
          </a:fontRef>
        </p:style>
        <p:txBody>
          <a:bodyPr wrap="square" lIns="91440" tIns="45720" rIns="91440" bIns="45720">
            <a:prstTxWarp prst="textChevronInverted">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d-ID"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HIPOSPADIA</a:t>
            </a: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5" name="Picture 4" descr="epis.jpg"/>
          <p:cNvPicPr>
            <a:picLocks noChangeAspect="1"/>
          </p:cNvPicPr>
          <p:nvPr/>
        </p:nvPicPr>
        <p:blipFill>
          <a:blip r:embed="rId2"/>
          <a:stretch>
            <a:fillRect/>
          </a:stretch>
        </p:blipFill>
        <p:spPr>
          <a:xfrm>
            <a:off x="254439" y="1557477"/>
            <a:ext cx="4531875" cy="5089831"/>
          </a:xfrm>
          <a:prstGeom prst="rect">
            <a:avLst/>
          </a:prstGeom>
          <a:ln>
            <a:noFill/>
          </a:ln>
          <a:effectLst>
            <a:softEdge rad="112500"/>
          </a:effectLst>
        </p:spPr>
      </p:pic>
      <p:pic>
        <p:nvPicPr>
          <p:cNvPr id="6" name="Picture 5" descr="ww.jpg"/>
          <p:cNvPicPr>
            <a:picLocks noChangeAspect="1"/>
          </p:cNvPicPr>
          <p:nvPr/>
        </p:nvPicPr>
        <p:blipFill>
          <a:blip r:embed="rId3"/>
          <a:stretch>
            <a:fillRect/>
          </a:stretch>
        </p:blipFill>
        <p:spPr>
          <a:xfrm>
            <a:off x="4714876" y="2000240"/>
            <a:ext cx="4429124" cy="4857760"/>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a:xfrm>
            <a:off x="612648" y="1600200"/>
            <a:ext cx="3816476" cy="4495800"/>
          </a:xfrm>
        </p:spPr>
        <p:txBody>
          <a:bodyPr/>
          <a:lstStyle/>
          <a:p>
            <a:r>
              <a:rPr lang="id-ID" dirty="0" smtClean="0"/>
              <a:t>Hipospadia adalah suatu kelainan konginetal genetalia eksterna lelaki akibat tidak sempurnanya perkembangan uretra anterior, penis, dan prepusium. </a:t>
            </a:r>
          </a:p>
          <a:p>
            <a:endParaRPr lang="id-ID" dirty="0"/>
          </a:p>
        </p:txBody>
      </p:sp>
      <p:pic>
        <p:nvPicPr>
          <p:cNvPr id="4" name="Picture 3" descr="images.jpg"/>
          <p:cNvPicPr>
            <a:picLocks noChangeAspect="1"/>
          </p:cNvPicPr>
          <p:nvPr/>
        </p:nvPicPr>
        <p:blipFill>
          <a:blip r:embed="rId2"/>
          <a:stretch>
            <a:fillRect/>
          </a:stretch>
        </p:blipFill>
        <p:spPr>
          <a:xfrm>
            <a:off x="4643438" y="1571612"/>
            <a:ext cx="4500562" cy="4500594"/>
          </a:xfrm>
          <a:prstGeom prst="rect">
            <a:avLst/>
          </a:prstGeom>
          <a:ln>
            <a:noFill/>
          </a:ln>
          <a:effectLst>
            <a:softEdge rad="112500"/>
          </a:effec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597</TotalTime>
  <Words>377</Words>
  <Application>Microsoft Office PowerPoint</Application>
  <PresentationFormat>On-screen Show (4:3)</PresentationFormat>
  <Paragraphs>78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Median</vt:lpstr>
      <vt:lpstr>KONSEP KELAINAN KONGENITAL PADA SISTEM UROGENITAL</vt:lpstr>
      <vt:lpstr>PENDAHULUAN</vt:lpstr>
      <vt:lpstr>Slide 3</vt:lpstr>
      <vt:lpstr>Slide 4</vt:lpstr>
      <vt:lpstr>Slide 5</vt:lpstr>
      <vt:lpstr>Embriogenesis</vt:lpstr>
      <vt:lpstr>Kelainan Kongenital pada Sistem Urogenital</vt:lpstr>
      <vt:lpstr>Slide 8</vt:lpstr>
      <vt:lpstr>Slide 9</vt:lpstr>
      <vt:lpstr>Slide 10</vt:lpstr>
      <vt:lpstr>KLASIFIKASI HIPOSPADIA</vt:lpstr>
      <vt:lpstr>Slide 12</vt:lpstr>
      <vt:lpstr>DEFINISI</vt:lpstr>
      <vt:lpstr>Slide 14</vt:lpstr>
      <vt:lpstr>Slide 15</vt:lpstr>
      <vt:lpstr>Slide 16</vt:lpstr>
      <vt:lpstr>Phimosis</vt:lpstr>
      <vt:lpstr>PHIMOSIS</vt:lpstr>
      <vt:lpstr>Slide 19</vt:lpstr>
      <vt:lpstr>Slide 20</vt:lpstr>
      <vt:lpstr>Slide 21</vt:lpstr>
      <vt:lpstr>Slide 22</vt:lpstr>
      <vt:lpstr>ASKEP</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KELAINAN KONGENITAL PADA SISTEM UROGENITAL</dc:title>
  <dc:creator>user</dc:creator>
  <cp:lastModifiedBy>user</cp:lastModifiedBy>
  <cp:revision>9</cp:revision>
  <dcterms:created xsi:type="dcterms:W3CDTF">2018-09-18T03:00:12Z</dcterms:created>
  <dcterms:modified xsi:type="dcterms:W3CDTF">2020-10-12T04:35:19Z</dcterms:modified>
</cp:coreProperties>
</file>