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3"/>
    <p:restoredTop sz="94684"/>
  </p:normalViewPr>
  <p:slideViewPr>
    <p:cSldViewPr snapToGrid="0" snapToObjects="1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E6C10B-9BB7-4F62-AF4F-CCDD4C78C4BA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092708E-9B1F-4B86-926B-4C8AE52EC389}">
      <dgm:prSet/>
      <dgm:spPr/>
      <dgm:t>
        <a:bodyPr/>
        <a:lstStyle/>
        <a:p>
          <a:r>
            <a:rPr lang="id-ID"/>
            <a:t>Insiden : mual (nausea) 70%; muntah (vomiting) 60%</a:t>
          </a:r>
          <a:endParaRPr lang="en-US"/>
        </a:p>
      </dgm:t>
    </dgm:pt>
    <dgm:pt modelId="{8C857320-8A4F-4459-801B-136C6AF434CC}" type="parTrans" cxnId="{5CCA1CAA-7B23-4FEB-A3E1-18130673BAD6}">
      <dgm:prSet/>
      <dgm:spPr/>
      <dgm:t>
        <a:bodyPr/>
        <a:lstStyle/>
        <a:p>
          <a:endParaRPr lang="en-US"/>
        </a:p>
      </dgm:t>
    </dgm:pt>
    <dgm:pt modelId="{2BFE6B47-EA23-4BEC-9A89-E05C4B9E129D}" type="sibTrans" cxnId="{5CCA1CAA-7B23-4FEB-A3E1-18130673BAD6}">
      <dgm:prSet/>
      <dgm:spPr/>
      <dgm:t>
        <a:bodyPr/>
        <a:lstStyle/>
        <a:p>
          <a:endParaRPr lang="en-US"/>
        </a:p>
      </dgm:t>
    </dgm:pt>
    <dgm:pt modelId="{63501C7C-644A-4B48-B7EB-93D76F96EC02}">
      <dgm:prSet/>
      <dgm:spPr/>
      <dgm:t>
        <a:bodyPr/>
        <a:lstStyle/>
        <a:p>
          <a:r>
            <a:rPr lang="id-ID"/>
            <a:t>Rekomendasi bidan di Kanada : gunakan Domperidon</a:t>
          </a:r>
          <a:endParaRPr lang="en-US"/>
        </a:p>
      </dgm:t>
    </dgm:pt>
    <dgm:pt modelId="{F9749B07-CE4E-4AEF-B31B-B194208F8ECA}" type="parTrans" cxnId="{4A203697-0B3C-4749-B328-961B3F9D8A4C}">
      <dgm:prSet/>
      <dgm:spPr/>
      <dgm:t>
        <a:bodyPr/>
        <a:lstStyle/>
        <a:p>
          <a:endParaRPr lang="en-US"/>
        </a:p>
      </dgm:t>
    </dgm:pt>
    <dgm:pt modelId="{0AAE7968-114D-4AC7-AE10-CC42C36ADABD}" type="sibTrans" cxnId="{4A203697-0B3C-4749-B328-961B3F9D8A4C}">
      <dgm:prSet/>
      <dgm:spPr/>
      <dgm:t>
        <a:bodyPr/>
        <a:lstStyle/>
        <a:p>
          <a:endParaRPr lang="en-US"/>
        </a:p>
      </dgm:t>
    </dgm:pt>
    <dgm:pt modelId="{736AB60B-14DA-4227-9AA3-BA7EC1423633}">
      <dgm:prSet/>
      <dgm:spPr/>
      <dgm:t>
        <a:bodyPr/>
        <a:lstStyle/>
        <a:p>
          <a:r>
            <a:rPr lang="id-ID"/>
            <a:t>Dapat juga menggunakan : Ondansentron, Pyridoxine (vit B6), Jahe</a:t>
          </a:r>
          <a:endParaRPr lang="en-US"/>
        </a:p>
      </dgm:t>
    </dgm:pt>
    <dgm:pt modelId="{42262020-73B5-48BD-A6B8-F302068CB71D}" type="parTrans" cxnId="{E526F0E5-C97C-4951-89CE-7153F2F8270F}">
      <dgm:prSet/>
      <dgm:spPr/>
      <dgm:t>
        <a:bodyPr/>
        <a:lstStyle/>
        <a:p>
          <a:endParaRPr lang="en-US"/>
        </a:p>
      </dgm:t>
    </dgm:pt>
    <dgm:pt modelId="{FB77A98E-BDBD-41C4-BC6C-6FC0D4EB9016}" type="sibTrans" cxnId="{E526F0E5-C97C-4951-89CE-7153F2F8270F}">
      <dgm:prSet/>
      <dgm:spPr/>
      <dgm:t>
        <a:bodyPr/>
        <a:lstStyle/>
        <a:p>
          <a:endParaRPr lang="en-US"/>
        </a:p>
      </dgm:t>
    </dgm:pt>
    <dgm:pt modelId="{362992AE-810D-9244-AB4C-2A87DA19743D}" type="pres">
      <dgm:prSet presAssocID="{5AE6C10B-9BB7-4F62-AF4F-CCDD4C78C4BA}" presName="linear" presStyleCnt="0">
        <dgm:presLayoutVars>
          <dgm:animLvl val="lvl"/>
          <dgm:resizeHandles val="exact"/>
        </dgm:presLayoutVars>
      </dgm:prSet>
      <dgm:spPr/>
    </dgm:pt>
    <dgm:pt modelId="{D51ADFB6-1D3F-1A48-92D0-9F4140CC0983}" type="pres">
      <dgm:prSet presAssocID="{D092708E-9B1F-4B86-926B-4C8AE52EC38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4AD327C-B70F-5B4D-A166-29817B1B4F68}" type="pres">
      <dgm:prSet presAssocID="{2BFE6B47-EA23-4BEC-9A89-E05C4B9E129D}" presName="spacer" presStyleCnt="0"/>
      <dgm:spPr/>
    </dgm:pt>
    <dgm:pt modelId="{6CCB92B8-14ED-C24B-B83E-CE0E3411BFDE}" type="pres">
      <dgm:prSet presAssocID="{63501C7C-644A-4B48-B7EB-93D76F96EC0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BEEE45A-426B-7243-8D40-5B90AB91150B}" type="pres">
      <dgm:prSet presAssocID="{0AAE7968-114D-4AC7-AE10-CC42C36ADABD}" presName="spacer" presStyleCnt="0"/>
      <dgm:spPr/>
    </dgm:pt>
    <dgm:pt modelId="{8FEEB56F-319C-B14D-B6AA-804819CDCCCF}" type="pres">
      <dgm:prSet presAssocID="{736AB60B-14DA-4227-9AA3-BA7EC142363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C01687B-C63D-3743-9ED4-0E44FF0E2A3F}" type="presOf" srcId="{63501C7C-644A-4B48-B7EB-93D76F96EC02}" destId="{6CCB92B8-14ED-C24B-B83E-CE0E3411BFDE}" srcOrd="0" destOrd="0" presId="urn:microsoft.com/office/officeart/2005/8/layout/vList2"/>
    <dgm:cxn modelId="{EA83C57F-DF4D-2C42-B6A7-A3397214C1E0}" type="presOf" srcId="{5AE6C10B-9BB7-4F62-AF4F-CCDD4C78C4BA}" destId="{362992AE-810D-9244-AB4C-2A87DA19743D}" srcOrd="0" destOrd="0" presId="urn:microsoft.com/office/officeart/2005/8/layout/vList2"/>
    <dgm:cxn modelId="{4A203697-0B3C-4749-B328-961B3F9D8A4C}" srcId="{5AE6C10B-9BB7-4F62-AF4F-CCDD4C78C4BA}" destId="{63501C7C-644A-4B48-B7EB-93D76F96EC02}" srcOrd="1" destOrd="0" parTransId="{F9749B07-CE4E-4AEF-B31B-B194208F8ECA}" sibTransId="{0AAE7968-114D-4AC7-AE10-CC42C36ADABD}"/>
    <dgm:cxn modelId="{5CCA1CAA-7B23-4FEB-A3E1-18130673BAD6}" srcId="{5AE6C10B-9BB7-4F62-AF4F-CCDD4C78C4BA}" destId="{D092708E-9B1F-4B86-926B-4C8AE52EC389}" srcOrd="0" destOrd="0" parTransId="{8C857320-8A4F-4459-801B-136C6AF434CC}" sibTransId="{2BFE6B47-EA23-4BEC-9A89-E05C4B9E129D}"/>
    <dgm:cxn modelId="{E526F0E5-C97C-4951-89CE-7153F2F8270F}" srcId="{5AE6C10B-9BB7-4F62-AF4F-CCDD4C78C4BA}" destId="{736AB60B-14DA-4227-9AA3-BA7EC1423633}" srcOrd="2" destOrd="0" parTransId="{42262020-73B5-48BD-A6B8-F302068CB71D}" sibTransId="{FB77A98E-BDBD-41C4-BC6C-6FC0D4EB9016}"/>
    <dgm:cxn modelId="{572DBCF3-E3FB-1448-B43F-8C3102B1E901}" type="presOf" srcId="{736AB60B-14DA-4227-9AA3-BA7EC1423633}" destId="{8FEEB56F-319C-B14D-B6AA-804819CDCCCF}" srcOrd="0" destOrd="0" presId="urn:microsoft.com/office/officeart/2005/8/layout/vList2"/>
    <dgm:cxn modelId="{80A4BAF9-B1DC-4C44-9165-AFD899D32719}" type="presOf" srcId="{D092708E-9B1F-4B86-926B-4C8AE52EC389}" destId="{D51ADFB6-1D3F-1A48-92D0-9F4140CC0983}" srcOrd="0" destOrd="0" presId="urn:microsoft.com/office/officeart/2005/8/layout/vList2"/>
    <dgm:cxn modelId="{81AAF5E9-654A-634C-8A45-946E7446851B}" type="presParOf" srcId="{362992AE-810D-9244-AB4C-2A87DA19743D}" destId="{D51ADFB6-1D3F-1A48-92D0-9F4140CC0983}" srcOrd="0" destOrd="0" presId="urn:microsoft.com/office/officeart/2005/8/layout/vList2"/>
    <dgm:cxn modelId="{B2F57B8C-7519-1E41-B114-CECF13934324}" type="presParOf" srcId="{362992AE-810D-9244-AB4C-2A87DA19743D}" destId="{64AD327C-B70F-5B4D-A166-29817B1B4F68}" srcOrd="1" destOrd="0" presId="urn:microsoft.com/office/officeart/2005/8/layout/vList2"/>
    <dgm:cxn modelId="{A6B3BC89-B45C-714A-B782-A25FDC483577}" type="presParOf" srcId="{362992AE-810D-9244-AB4C-2A87DA19743D}" destId="{6CCB92B8-14ED-C24B-B83E-CE0E3411BFDE}" srcOrd="2" destOrd="0" presId="urn:microsoft.com/office/officeart/2005/8/layout/vList2"/>
    <dgm:cxn modelId="{C75B5A2A-F6E7-D146-B112-1AAFDF940166}" type="presParOf" srcId="{362992AE-810D-9244-AB4C-2A87DA19743D}" destId="{5BEEE45A-426B-7243-8D40-5B90AB91150B}" srcOrd="3" destOrd="0" presId="urn:microsoft.com/office/officeart/2005/8/layout/vList2"/>
    <dgm:cxn modelId="{012397DC-21B3-594E-B84C-46A6344A9246}" type="presParOf" srcId="{362992AE-810D-9244-AB4C-2A87DA19743D}" destId="{8FEEB56F-319C-B14D-B6AA-804819CDCCC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C67918-71D7-4F41-BC8A-8E5D8F023E4E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DE993CC-A204-4BB6-9512-E827C16065B1}">
      <dgm:prSet/>
      <dgm:spPr/>
      <dgm:t>
        <a:bodyPr/>
        <a:lstStyle/>
        <a:p>
          <a:r>
            <a:rPr lang="id-ID"/>
            <a:t>Penatalaksanaan awal : tingkatkan konsumsi serat, cairan, aktivitas fisik (senam).</a:t>
          </a:r>
          <a:endParaRPr lang="en-US"/>
        </a:p>
      </dgm:t>
    </dgm:pt>
    <dgm:pt modelId="{F3D567CC-838B-49D8-9FDA-80B4AA4539A1}" type="parTrans" cxnId="{555FB383-0220-43CC-B8CF-7439B580723C}">
      <dgm:prSet/>
      <dgm:spPr/>
      <dgm:t>
        <a:bodyPr/>
        <a:lstStyle/>
        <a:p>
          <a:endParaRPr lang="en-US"/>
        </a:p>
      </dgm:t>
    </dgm:pt>
    <dgm:pt modelId="{570A1567-4D98-4CB9-B5DB-7380521320FA}" type="sibTrans" cxnId="{555FB383-0220-43CC-B8CF-7439B580723C}">
      <dgm:prSet/>
      <dgm:spPr/>
      <dgm:t>
        <a:bodyPr/>
        <a:lstStyle/>
        <a:p>
          <a:endParaRPr lang="en-US"/>
        </a:p>
      </dgm:t>
    </dgm:pt>
    <dgm:pt modelId="{63E2E403-8A8B-4D67-A694-ADB997E1C679}">
      <dgm:prSet/>
      <dgm:spPr/>
      <dgm:t>
        <a:bodyPr/>
        <a:lstStyle/>
        <a:p>
          <a:r>
            <a:rPr lang="id-ID"/>
            <a:t>Jika tidak memperbaiki kondisi :</a:t>
          </a:r>
          <a:endParaRPr lang="en-US"/>
        </a:p>
      </dgm:t>
    </dgm:pt>
    <dgm:pt modelId="{DC503FFB-1C4E-4249-A605-F61C3A8C810B}" type="parTrans" cxnId="{32D2BFFA-594D-4EEC-9818-E6D8EFD0E038}">
      <dgm:prSet/>
      <dgm:spPr/>
      <dgm:t>
        <a:bodyPr/>
        <a:lstStyle/>
        <a:p>
          <a:endParaRPr lang="en-US"/>
        </a:p>
      </dgm:t>
    </dgm:pt>
    <dgm:pt modelId="{3836C89B-DA37-407D-842D-DF6D74DAA55D}" type="sibTrans" cxnId="{32D2BFFA-594D-4EEC-9818-E6D8EFD0E038}">
      <dgm:prSet/>
      <dgm:spPr/>
      <dgm:t>
        <a:bodyPr/>
        <a:lstStyle/>
        <a:p>
          <a:endParaRPr lang="en-US"/>
        </a:p>
      </dgm:t>
    </dgm:pt>
    <dgm:pt modelId="{0D0CCC0B-4A15-49A9-B719-A2B8E4FA1478}">
      <dgm:prSet/>
      <dgm:spPr/>
      <dgm:t>
        <a:bodyPr/>
        <a:lstStyle/>
        <a:p>
          <a:r>
            <a:rPr lang="id-ID" b="1"/>
            <a:t>Probiotik, </a:t>
          </a:r>
          <a:r>
            <a:rPr lang="id-ID"/>
            <a:t>2 cara memperbaiki ketidakseimbangan flora normal (dysbiosis) dan menurunkan pH colon.</a:t>
          </a:r>
          <a:endParaRPr lang="en-US"/>
        </a:p>
      </dgm:t>
    </dgm:pt>
    <dgm:pt modelId="{E10B5783-211C-4E13-930D-F5135CA305E3}" type="parTrans" cxnId="{C6C5A5A1-1153-47A3-95A9-95804BCFD532}">
      <dgm:prSet/>
      <dgm:spPr/>
      <dgm:t>
        <a:bodyPr/>
        <a:lstStyle/>
        <a:p>
          <a:endParaRPr lang="en-US"/>
        </a:p>
      </dgm:t>
    </dgm:pt>
    <dgm:pt modelId="{CBEED12D-AEE7-4EF6-A218-52F79E527959}" type="sibTrans" cxnId="{C6C5A5A1-1153-47A3-95A9-95804BCFD532}">
      <dgm:prSet/>
      <dgm:spPr/>
      <dgm:t>
        <a:bodyPr/>
        <a:lstStyle/>
        <a:p>
          <a:endParaRPr lang="en-US"/>
        </a:p>
      </dgm:t>
    </dgm:pt>
    <dgm:pt modelId="{E0D37C4E-4426-41FA-821F-370733CB0B8F}">
      <dgm:prSet/>
      <dgm:spPr/>
      <dgm:t>
        <a:bodyPr/>
        <a:lstStyle/>
        <a:p>
          <a:r>
            <a:rPr lang="id-ID" b="1"/>
            <a:t>Laxative (pencahar), </a:t>
          </a:r>
          <a:r>
            <a:rPr lang="id-ID"/>
            <a:t>jangan digunakan sering hanya diperlukan saja sehingga tidak terjadi dehidrasi dan </a:t>
          </a:r>
          <a:r>
            <a:rPr lang="id-ID" i="1"/>
            <a:t>chatartic colon.</a:t>
          </a:r>
          <a:endParaRPr lang="en-US"/>
        </a:p>
      </dgm:t>
    </dgm:pt>
    <dgm:pt modelId="{98CB3CCF-86F3-41C5-95A3-3AC3AB8AD9D0}" type="parTrans" cxnId="{0F864D53-71F6-470B-8BB5-DBDCA39810AF}">
      <dgm:prSet/>
      <dgm:spPr/>
      <dgm:t>
        <a:bodyPr/>
        <a:lstStyle/>
        <a:p>
          <a:endParaRPr lang="en-US"/>
        </a:p>
      </dgm:t>
    </dgm:pt>
    <dgm:pt modelId="{B4FD3027-009C-494F-A531-F99C0F188829}" type="sibTrans" cxnId="{0F864D53-71F6-470B-8BB5-DBDCA39810AF}">
      <dgm:prSet/>
      <dgm:spPr/>
      <dgm:t>
        <a:bodyPr/>
        <a:lstStyle/>
        <a:p>
          <a:endParaRPr lang="en-US"/>
        </a:p>
      </dgm:t>
    </dgm:pt>
    <dgm:pt modelId="{5B67F3D9-5049-374E-A6F1-3DE4E93D23E1}" type="pres">
      <dgm:prSet presAssocID="{80C67918-71D7-4F41-BC8A-8E5D8F023E4E}" presName="vert0" presStyleCnt="0">
        <dgm:presLayoutVars>
          <dgm:dir/>
          <dgm:animOne val="branch"/>
          <dgm:animLvl val="lvl"/>
        </dgm:presLayoutVars>
      </dgm:prSet>
      <dgm:spPr/>
    </dgm:pt>
    <dgm:pt modelId="{DE7A54C7-9B71-7746-9D53-523E43BD9FC4}" type="pres">
      <dgm:prSet presAssocID="{EDE993CC-A204-4BB6-9512-E827C16065B1}" presName="thickLine" presStyleLbl="alignNode1" presStyleIdx="0" presStyleCnt="4"/>
      <dgm:spPr/>
    </dgm:pt>
    <dgm:pt modelId="{1032D4EF-C97E-F141-8BCB-5561A7BF250D}" type="pres">
      <dgm:prSet presAssocID="{EDE993CC-A204-4BB6-9512-E827C16065B1}" presName="horz1" presStyleCnt="0"/>
      <dgm:spPr/>
    </dgm:pt>
    <dgm:pt modelId="{6DAF6705-E59D-8F49-93F2-074F2F7E9D97}" type="pres">
      <dgm:prSet presAssocID="{EDE993CC-A204-4BB6-9512-E827C16065B1}" presName="tx1" presStyleLbl="revTx" presStyleIdx="0" presStyleCnt="4"/>
      <dgm:spPr/>
    </dgm:pt>
    <dgm:pt modelId="{4AC7EF2E-B2B6-C14E-B46E-322662DB907D}" type="pres">
      <dgm:prSet presAssocID="{EDE993CC-A204-4BB6-9512-E827C16065B1}" presName="vert1" presStyleCnt="0"/>
      <dgm:spPr/>
    </dgm:pt>
    <dgm:pt modelId="{8F1F1AB1-8F23-8647-8008-20F0C1259C44}" type="pres">
      <dgm:prSet presAssocID="{63E2E403-8A8B-4D67-A694-ADB997E1C679}" presName="thickLine" presStyleLbl="alignNode1" presStyleIdx="1" presStyleCnt="4"/>
      <dgm:spPr/>
    </dgm:pt>
    <dgm:pt modelId="{22EC77DB-041F-2744-B2E6-FFC33E7FFF0A}" type="pres">
      <dgm:prSet presAssocID="{63E2E403-8A8B-4D67-A694-ADB997E1C679}" presName="horz1" presStyleCnt="0"/>
      <dgm:spPr/>
    </dgm:pt>
    <dgm:pt modelId="{A84A0415-9CD9-D647-932C-CA46F61F0BA0}" type="pres">
      <dgm:prSet presAssocID="{63E2E403-8A8B-4D67-A694-ADB997E1C679}" presName="tx1" presStyleLbl="revTx" presStyleIdx="1" presStyleCnt="4"/>
      <dgm:spPr/>
    </dgm:pt>
    <dgm:pt modelId="{15A19F73-78C1-2041-A1C4-70FCCDD5F8B7}" type="pres">
      <dgm:prSet presAssocID="{63E2E403-8A8B-4D67-A694-ADB997E1C679}" presName="vert1" presStyleCnt="0"/>
      <dgm:spPr/>
    </dgm:pt>
    <dgm:pt modelId="{795AFDCF-6D3B-6742-9000-9C6D102A5BB0}" type="pres">
      <dgm:prSet presAssocID="{0D0CCC0B-4A15-49A9-B719-A2B8E4FA1478}" presName="thickLine" presStyleLbl="alignNode1" presStyleIdx="2" presStyleCnt="4"/>
      <dgm:spPr/>
    </dgm:pt>
    <dgm:pt modelId="{8147A51F-CBC0-B049-AB0C-F40AC1A7A047}" type="pres">
      <dgm:prSet presAssocID="{0D0CCC0B-4A15-49A9-B719-A2B8E4FA1478}" presName="horz1" presStyleCnt="0"/>
      <dgm:spPr/>
    </dgm:pt>
    <dgm:pt modelId="{B4B25794-C34B-DA43-A892-B7A9A3508104}" type="pres">
      <dgm:prSet presAssocID="{0D0CCC0B-4A15-49A9-B719-A2B8E4FA1478}" presName="tx1" presStyleLbl="revTx" presStyleIdx="2" presStyleCnt="4"/>
      <dgm:spPr/>
    </dgm:pt>
    <dgm:pt modelId="{3B2EAA81-AF23-D341-9CF1-E9DEAEACC208}" type="pres">
      <dgm:prSet presAssocID="{0D0CCC0B-4A15-49A9-B719-A2B8E4FA1478}" presName="vert1" presStyleCnt="0"/>
      <dgm:spPr/>
    </dgm:pt>
    <dgm:pt modelId="{7BD2F77F-7E4C-3543-8C5E-70BD5E3DF1D9}" type="pres">
      <dgm:prSet presAssocID="{E0D37C4E-4426-41FA-821F-370733CB0B8F}" presName="thickLine" presStyleLbl="alignNode1" presStyleIdx="3" presStyleCnt="4"/>
      <dgm:spPr/>
    </dgm:pt>
    <dgm:pt modelId="{F2B0D506-864F-774C-8EBA-11CED87F07F9}" type="pres">
      <dgm:prSet presAssocID="{E0D37C4E-4426-41FA-821F-370733CB0B8F}" presName="horz1" presStyleCnt="0"/>
      <dgm:spPr/>
    </dgm:pt>
    <dgm:pt modelId="{EC325E66-ADC0-104D-ADC4-8B3614B36AA5}" type="pres">
      <dgm:prSet presAssocID="{E0D37C4E-4426-41FA-821F-370733CB0B8F}" presName="tx1" presStyleLbl="revTx" presStyleIdx="3" presStyleCnt="4"/>
      <dgm:spPr/>
    </dgm:pt>
    <dgm:pt modelId="{6BEE9609-3BB9-EE4F-8A56-484E0EE4DC08}" type="pres">
      <dgm:prSet presAssocID="{E0D37C4E-4426-41FA-821F-370733CB0B8F}" presName="vert1" presStyleCnt="0"/>
      <dgm:spPr/>
    </dgm:pt>
  </dgm:ptLst>
  <dgm:cxnLst>
    <dgm:cxn modelId="{68133350-8285-6D46-89F8-7581C11F84BD}" type="presOf" srcId="{63E2E403-8A8B-4D67-A694-ADB997E1C679}" destId="{A84A0415-9CD9-D647-932C-CA46F61F0BA0}" srcOrd="0" destOrd="0" presId="urn:microsoft.com/office/officeart/2008/layout/LinedList"/>
    <dgm:cxn modelId="{0F864D53-71F6-470B-8BB5-DBDCA39810AF}" srcId="{80C67918-71D7-4F41-BC8A-8E5D8F023E4E}" destId="{E0D37C4E-4426-41FA-821F-370733CB0B8F}" srcOrd="3" destOrd="0" parTransId="{98CB3CCF-86F3-41C5-95A3-3AC3AB8AD9D0}" sibTransId="{B4FD3027-009C-494F-A531-F99C0F188829}"/>
    <dgm:cxn modelId="{1948C36B-266A-4B43-913B-101C92ADECD6}" type="presOf" srcId="{EDE993CC-A204-4BB6-9512-E827C16065B1}" destId="{6DAF6705-E59D-8F49-93F2-074F2F7E9D97}" srcOrd="0" destOrd="0" presId="urn:microsoft.com/office/officeart/2008/layout/LinedList"/>
    <dgm:cxn modelId="{555FB383-0220-43CC-B8CF-7439B580723C}" srcId="{80C67918-71D7-4F41-BC8A-8E5D8F023E4E}" destId="{EDE993CC-A204-4BB6-9512-E827C16065B1}" srcOrd="0" destOrd="0" parTransId="{F3D567CC-838B-49D8-9FDA-80B4AA4539A1}" sibTransId="{570A1567-4D98-4CB9-B5DB-7380521320FA}"/>
    <dgm:cxn modelId="{C6C5A5A1-1153-47A3-95A9-95804BCFD532}" srcId="{80C67918-71D7-4F41-BC8A-8E5D8F023E4E}" destId="{0D0CCC0B-4A15-49A9-B719-A2B8E4FA1478}" srcOrd="2" destOrd="0" parTransId="{E10B5783-211C-4E13-930D-F5135CA305E3}" sibTransId="{CBEED12D-AEE7-4EF6-A218-52F79E527959}"/>
    <dgm:cxn modelId="{6DE118BD-BF20-7A41-85B0-E07F38A3A3C1}" type="presOf" srcId="{80C67918-71D7-4F41-BC8A-8E5D8F023E4E}" destId="{5B67F3D9-5049-374E-A6F1-3DE4E93D23E1}" srcOrd="0" destOrd="0" presId="urn:microsoft.com/office/officeart/2008/layout/LinedList"/>
    <dgm:cxn modelId="{47AA01D2-0D20-FD47-85E4-F783107DC128}" type="presOf" srcId="{0D0CCC0B-4A15-49A9-B719-A2B8E4FA1478}" destId="{B4B25794-C34B-DA43-A892-B7A9A3508104}" srcOrd="0" destOrd="0" presId="urn:microsoft.com/office/officeart/2008/layout/LinedList"/>
    <dgm:cxn modelId="{A805D0E9-72EE-F446-8EBE-99D3717E47A1}" type="presOf" srcId="{E0D37C4E-4426-41FA-821F-370733CB0B8F}" destId="{EC325E66-ADC0-104D-ADC4-8B3614B36AA5}" srcOrd="0" destOrd="0" presId="urn:microsoft.com/office/officeart/2008/layout/LinedList"/>
    <dgm:cxn modelId="{32D2BFFA-594D-4EEC-9818-E6D8EFD0E038}" srcId="{80C67918-71D7-4F41-BC8A-8E5D8F023E4E}" destId="{63E2E403-8A8B-4D67-A694-ADB997E1C679}" srcOrd="1" destOrd="0" parTransId="{DC503FFB-1C4E-4249-A605-F61C3A8C810B}" sibTransId="{3836C89B-DA37-407D-842D-DF6D74DAA55D}"/>
    <dgm:cxn modelId="{97A4780B-B0B2-8B4F-8DF4-0927DCB63FD6}" type="presParOf" srcId="{5B67F3D9-5049-374E-A6F1-3DE4E93D23E1}" destId="{DE7A54C7-9B71-7746-9D53-523E43BD9FC4}" srcOrd="0" destOrd="0" presId="urn:microsoft.com/office/officeart/2008/layout/LinedList"/>
    <dgm:cxn modelId="{1FF945D2-299C-6845-9578-1ACD522FAD0C}" type="presParOf" srcId="{5B67F3D9-5049-374E-A6F1-3DE4E93D23E1}" destId="{1032D4EF-C97E-F141-8BCB-5561A7BF250D}" srcOrd="1" destOrd="0" presId="urn:microsoft.com/office/officeart/2008/layout/LinedList"/>
    <dgm:cxn modelId="{BFE282B4-F758-D84D-AEF0-28E4941C6125}" type="presParOf" srcId="{1032D4EF-C97E-F141-8BCB-5561A7BF250D}" destId="{6DAF6705-E59D-8F49-93F2-074F2F7E9D97}" srcOrd="0" destOrd="0" presId="urn:microsoft.com/office/officeart/2008/layout/LinedList"/>
    <dgm:cxn modelId="{865B8E23-F9D2-F045-85F4-B15686D8D973}" type="presParOf" srcId="{1032D4EF-C97E-F141-8BCB-5561A7BF250D}" destId="{4AC7EF2E-B2B6-C14E-B46E-322662DB907D}" srcOrd="1" destOrd="0" presId="urn:microsoft.com/office/officeart/2008/layout/LinedList"/>
    <dgm:cxn modelId="{4620FE4E-CCA0-4547-B0A8-B1397C5461D5}" type="presParOf" srcId="{5B67F3D9-5049-374E-A6F1-3DE4E93D23E1}" destId="{8F1F1AB1-8F23-8647-8008-20F0C1259C44}" srcOrd="2" destOrd="0" presId="urn:microsoft.com/office/officeart/2008/layout/LinedList"/>
    <dgm:cxn modelId="{123ECB02-A044-5B49-8856-90A6DACA0FBB}" type="presParOf" srcId="{5B67F3D9-5049-374E-A6F1-3DE4E93D23E1}" destId="{22EC77DB-041F-2744-B2E6-FFC33E7FFF0A}" srcOrd="3" destOrd="0" presId="urn:microsoft.com/office/officeart/2008/layout/LinedList"/>
    <dgm:cxn modelId="{CEA21E5F-4F25-9F44-8DC3-C39651E8BBC9}" type="presParOf" srcId="{22EC77DB-041F-2744-B2E6-FFC33E7FFF0A}" destId="{A84A0415-9CD9-D647-932C-CA46F61F0BA0}" srcOrd="0" destOrd="0" presId="urn:microsoft.com/office/officeart/2008/layout/LinedList"/>
    <dgm:cxn modelId="{FD827ADA-2BDB-B84B-A565-C1F6F2C887C0}" type="presParOf" srcId="{22EC77DB-041F-2744-B2E6-FFC33E7FFF0A}" destId="{15A19F73-78C1-2041-A1C4-70FCCDD5F8B7}" srcOrd="1" destOrd="0" presId="urn:microsoft.com/office/officeart/2008/layout/LinedList"/>
    <dgm:cxn modelId="{B635C878-A5AB-6E49-8C3C-22193D0C32A1}" type="presParOf" srcId="{5B67F3D9-5049-374E-A6F1-3DE4E93D23E1}" destId="{795AFDCF-6D3B-6742-9000-9C6D102A5BB0}" srcOrd="4" destOrd="0" presId="urn:microsoft.com/office/officeart/2008/layout/LinedList"/>
    <dgm:cxn modelId="{6399A054-879F-444C-BE2B-4A9A313E1E30}" type="presParOf" srcId="{5B67F3D9-5049-374E-A6F1-3DE4E93D23E1}" destId="{8147A51F-CBC0-B049-AB0C-F40AC1A7A047}" srcOrd="5" destOrd="0" presId="urn:microsoft.com/office/officeart/2008/layout/LinedList"/>
    <dgm:cxn modelId="{F1413E8E-D1F8-0947-8CD0-A87085823C99}" type="presParOf" srcId="{8147A51F-CBC0-B049-AB0C-F40AC1A7A047}" destId="{B4B25794-C34B-DA43-A892-B7A9A3508104}" srcOrd="0" destOrd="0" presId="urn:microsoft.com/office/officeart/2008/layout/LinedList"/>
    <dgm:cxn modelId="{09716BB5-FC69-3E4A-99ED-DEAC67DCDD49}" type="presParOf" srcId="{8147A51F-CBC0-B049-AB0C-F40AC1A7A047}" destId="{3B2EAA81-AF23-D341-9CF1-E9DEAEACC208}" srcOrd="1" destOrd="0" presId="urn:microsoft.com/office/officeart/2008/layout/LinedList"/>
    <dgm:cxn modelId="{0D10A12E-E197-CF4A-B438-A15F111B0366}" type="presParOf" srcId="{5B67F3D9-5049-374E-A6F1-3DE4E93D23E1}" destId="{7BD2F77F-7E4C-3543-8C5E-70BD5E3DF1D9}" srcOrd="6" destOrd="0" presId="urn:microsoft.com/office/officeart/2008/layout/LinedList"/>
    <dgm:cxn modelId="{5EABF8FB-5556-2141-8388-3A6787F4F7F6}" type="presParOf" srcId="{5B67F3D9-5049-374E-A6F1-3DE4E93D23E1}" destId="{F2B0D506-864F-774C-8EBA-11CED87F07F9}" srcOrd="7" destOrd="0" presId="urn:microsoft.com/office/officeart/2008/layout/LinedList"/>
    <dgm:cxn modelId="{488A0861-9606-DA47-A5EC-1279956F8131}" type="presParOf" srcId="{F2B0D506-864F-774C-8EBA-11CED87F07F9}" destId="{EC325E66-ADC0-104D-ADC4-8B3614B36AA5}" srcOrd="0" destOrd="0" presId="urn:microsoft.com/office/officeart/2008/layout/LinedList"/>
    <dgm:cxn modelId="{5EB5A1A1-EC3B-7C48-BB23-B030F37401D9}" type="presParOf" srcId="{F2B0D506-864F-774C-8EBA-11CED87F07F9}" destId="{6BEE9609-3BB9-EE4F-8A56-484E0EE4DC0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DABB83-FE4C-4A49-98CE-63BECBEB1CBE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3911FDD-8ED4-4A62-9A77-0B1CBCE05C88}">
      <dgm:prSet/>
      <dgm:spPr/>
      <dgm:t>
        <a:bodyPr/>
        <a:lstStyle/>
        <a:p>
          <a:r>
            <a:rPr lang="id-ID"/>
            <a:t>Menilai keadaan janin selama kehamilan termasuk DJJ dengan fetoskop/ pinard dan gerakan janin dengan palpasi</a:t>
          </a:r>
          <a:endParaRPr lang="en-US"/>
        </a:p>
      </dgm:t>
    </dgm:pt>
    <dgm:pt modelId="{882182A9-D58C-4849-AD52-3A04EB424B97}" type="parTrans" cxnId="{D9D80DED-8AF0-4440-B0DB-B084C41CD3B9}">
      <dgm:prSet/>
      <dgm:spPr/>
      <dgm:t>
        <a:bodyPr/>
        <a:lstStyle/>
        <a:p>
          <a:endParaRPr lang="en-US"/>
        </a:p>
      </dgm:t>
    </dgm:pt>
    <dgm:pt modelId="{7D58C8C6-5AC4-4BA6-A5F5-002F5727F2D3}" type="sibTrans" cxnId="{D9D80DED-8AF0-4440-B0DB-B084C41CD3B9}">
      <dgm:prSet/>
      <dgm:spPr/>
      <dgm:t>
        <a:bodyPr/>
        <a:lstStyle/>
        <a:p>
          <a:endParaRPr lang="en-US"/>
        </a:p>
      </dgm:t>
    </dgm:pt>
    <dgm:pt modelId="{A7BDE320-CC55-4202-9C1E-EAE4823BB36F}">
      <dgm:prSet/>
      <dgm:spPr/>
      <dgm:t>
        <a:bodyPr/>
        <a:lstStyle/>
        <a:p>
          <a:r>
            <a:rPr lang="id-ID"/>
            <a:t>Menghitung usia kehamilan dan hari perkiraan lahir (HPL)</a:t>
          </a:r>
          <a:endParaRPr lang="en-US"/>
        </a:p>
      </dgm:t>
    </dgm:pt>
    <dgm:pt modelId="{5570A60C-38D7-4BEF-B365-8CEB818E2499}" type="parTrans" cxnId="{02E78743-504E-4EF8-9102-20F15EBAA85D}">
      <dgm:prSet/>
      <dgm:spPr/>
      <dgm:t>
        <a:bodyPr/>
        <a:lstStyle/>
        <a:p>
          <a:endParaRPr lang="en-US"/>
        </a:p>
      </dgm:t>
    </dgm:pt>
    <dgm:pt modelId="{460ADAC3-A751-4F28-AF11-0218FB7BBF1F}" type="sibTrans" cxnId="{02E78743-504E-4EF8-9102-20F15EBAA85D}">
      <dgm:prSet/>
      <dgm:spPr/>
      <dgm:t>
        <a:bodyPr/>
        <a:lstStyle/>
        <a:p>
          <a:endParaRPr lang="en-US"/>
        </a:p>
      </dgm:t>
    </dgm:pt>
    <dgm:pt modelId="{A9F70DDD-9F44-4C84-9F2B-05814B8446FC}">
      <dgm:prSet/>
      <dgm:spPr/>
      <dgm:t>
        <a:bodyPr/>
        <a:lstStyle/>
        <a:p>
          <a:r>
            <a:rPr lang="id-ID"/>
            <a:t>Mengkaji status nutrisi dan hubungan dengan perkembangan janin</a:t>
          </a:r>
          <a:endParaRPr lang="en-US"/>
        </a:p>
      </dgm:t>
    </dgm:pt>
    <dgm:pt modelId="{97CB07C5-466E-4474-A7C9-3961ECB4E59C}" type="parTrans" cxnId="{4BFD4B28-9553-4E8F-AE42-7E4ED5EE2FAD}">
      <dgm:prSet/>
      <dgm:spPr/>
      <dgm:t>
        <a:bodyPr/>
        <a:lstStyle/>
        <a:p>
          <a:endParaRPr lang="en-US"/>
        </a:p>
      </dgm:t>
    </dgm:pt>
    <dgm:pt modelId="{255ABE17-5B5E-41D6-B9EB-C6D53D928845}" type="sibTrans" cxnId="{4BFD4B28-9553-4E8F-AE42-7E4ED5EE2FAD}">
      <dgm:prSet/>
      <dgm:spPr/>
      <dgm:t>
        <a:bodyPr/>
        <a:lstStyle/>
        <a:p>
          <a:endParaRPr lang="en-US"/>
        </a:p>
      </dgm:t>
    </dgm:pt>
    <dgm:pt modelId="{542DE4B7-3103-472F-915C-2D210CC73FD7}">
      <dgm:prSet/>
      <dgm:spPr/>
      <dgm:t>
        <a:bodyPr/>
        <a:lstStyle/>
        <a:p>
          <a:r>
            <a:rPr lang="id-ID"/>
            <a:t>Mengkaji kenaikan berat badan ibu dan hubungannya dengan komplikasi</a:t>
          </a:r>
          <a:endParaRPr lang="en-US"/>
        </a:p>
      </dgm:t>
    </dgm:pt>
    <dgm:pt modelId="{74B274A4-1631-416B-B926-D33CC582AD2A}" type="parTrans" cxnId="{D63187DB-0A23-4ED2-B793-B16711749CD0}">
      <dgm:prSet/>
      <dgm:spPr/>
      <dgm:t>
        <a:bodyPr/>
        <a:lstStyle/>
        <a:p>
          <a:endParaRPr lang="en-US"/>
        </a:p>
      </dgm:t>
    </dgm:pt>
    <dgm:pt modelId="{1D33BB26-2428-46E1-BDCA-1352C51EED52}" type="sibTrans" cxnId="{D63187DB-0A23-4ED2-B793-B16711749CD0}">
      <dgm:prSet/>
      <dgm:spPr/>
      <dgm:t>
        <a:bodyPr/>
        <a:lstStyle/>
        <a:p>
          <a:endParaRPr lang="en-US"/>
        </a:p>
      </dgm:t>
    </dgm:pt>
    <dgm:pt modelId="{25A145B7-AD69-48FA-88E0-64F93805D46A}">
      <dgm:prSet/>
      <dgm:spPr/>
      <dgm:t>
        <a:bodyPr/>
        <a:lstStyle/>
        <a:p>
          <a:r>
            <a:rPr lang="id-ID"/>
            <a:t>Memberi penyuluhan tanda-tanda bahaya dan bagaimana menghubungi bidan</a:t>
          </a:r>
          <a:endParaRPr lang="en-US"/>
        </a:p>
      </dgm:t>
    </dgm:pt>
    <dgm:pt modelId="{A4D88859-FD4B-4D57-807B-F8E14A748154}" type="parTrans" cxnId="{2D98FF61-621A-47BE-A891-FC4949A352E0}">
      <dgm:prSet/>
      <dgm:spPr/>
      <dgm:t>
        <a:bodyPr/>
        <a:lstStyle/>
        <a:p>
          <a:endParaRPr lang="en-US"/>
        </a:p>
      </dgm:t>
    </dgm:pt>
    <dgm:pt modelId="{DE8938A4-8E89-4DEE-BBE1-1484DB19C8E4}" type="sibTrans" cxnId="{2D98FF61-621A-47BE-A891-FC4949A352E0}">
      <dgm:prSet/>
      <dgm:spPr/>
      <dgm:t>
        <a:bodyPr/>
        <a:lstStyle/>
        <a:p>
          <a:endParaRPr lang="en-US"/>
        </a:p>
      </dgm:t>
    </dgm:pt>
    <dgm:pt modelId="{74DAD126-8A39-4860-936B-82DBBBF9809C}">
      <dgm:prSet/>
      <dgm:spPr/>
      <dgm:t>
        <a:bodyPr/>
        <a:lstStyle/>
        <a:p>
          <a:r>
            <a:rPr lang="id-ID"/>
            <a:t>Melakukan penatalaksanaan kehamilan dengan anemia ringan, hiperemisis gravidarum tingkat I, abortus iminen dan preeklamsia ringan</a:t>
          </a:r>
          <a:endParaRPr lang="en-US"/>
        </a:p>
      </dgm:t>
    </dgm:pt>
    <dgm:pt modelId="{2307656A-BD5B-44F2-AAA2-2277FE9BB174}" type="parTrans" cxnId="{865E15DF-D4E1-424F-A8BF-47ADEECD8ECC}">
      <dgm:prSet/>
      <dgm:spPr/>
      <dgm:t>
        <a:bodyPr/>
        <a:lstStyle/>
        <a:p>
          <a:endParaRPr lang="en-US"/>
        </a:p>
      </dgm:t>
    </dgm:pt>
    <dgm:pt modelId="{743207FE-F7EC-4344-8ABB-C6E314D5F018}" type="sibTrans" cxnId="{865E15DF-D4E1-424F-A8BF-47ADEECD8ECC}">
      <dgm:prSet/>
      <dgm:spPr/>
      <dgm:t>
        <a:bodyPr/>
        <a:lstStyle/>
        <a:p>
          <a:endParaRPr lang="en-US"/>
        </a:p>
      </dgm:t>
    </dgm:pt>
    <dgm:pt modelId="{F963EADE-B419-40F4-A947-3FB725861B2B}">
      <dgm:prSet/>
      <dgm:spPr/>
      <dgm:t>
        <a:bodyPr/>
        <a:lstStyle/>
        <a:p>
          <a:r>
            <a:rPr lang="id-ID"/>
            <a:t>Menjelaskan dan mendemonstrasikan cara mengurangi ketidaknyamanan kehamilan</a:t>
          </a:r>
          <a:endParaRPr lang="en-US"/>
        </a:p>
      </dgm:t>
    </dgm:pt>
    <dgm:pt modelId="{8DF81E37-056A-40A0-A5C4-233E24EF4395}" type="parTrans" cxnId="{0B68FF66-63D6-4058-95AD-D32EAF8F673A}">
      <dgm:prSet/>
      <dgm:spPr/>
      <dgm:t>
        <a:bodyPr/>
        <a:lstStyle/>
        <a:p>
          <a:endParaRPr lang="en-US"/>
        </a:p>
      </dgm:t>
    </dgm:pt>
    <dgm:pt modelId="{EF5198C7-2F17-4D75-94AE-48BCD34D65FB}" type="sibTrans" cxnId="{0B68FF66-63D6-4058-95AD-D32EAF8F673A}">
      <dgm:prSet/>
      <dgm:spPr/>
      <dgm:t>
        <a:bodyPr/>
        <a:lstStyle/>
        <a:p>
          <a:endParaRPr lang="en-US"/>
        </a:p>
      </dgm:t>
    </dgm:pt>
    <dgm:pt modelId="{959D1177-83E4-413D-8197-C1054C1C8AD0}">
      <dgm:prSet/>
      <dgm:spPr/>
      <dgm:t>
        <a:bodyPr/>
        <a:lstStyle/>
        <a:p>
          <a:r>
            <a:rPr lang="id-ID"/>
            <a:t>Memberi imunisasi TT pada ibu hamil</a:t>
          </a:r>
          <a:endParaRPr lang="en-US"/>
        </a:p>
      </dgm:t>
    </dgm:pt>
    <dgm:pt modelId="{1E1F5F34-E601-40D2-8BB6-9E40DADFCE3C}" type="parTrans" cxnId="{9EF2E848-FA70-49B6-B9D9-E16C074CB942}">
      <dgm:prSet/>
      <dgm:spPr/>
      <dgm:t>
        <a:bodyPr/>
        <a:lstStyle/>
        <a:p>
          <a:endParaRPr lang="en-US"/>
        </a:p>
      </dgm:t>
    </dgm:pt>
    <dgm:pt modelId="{85CD137B-17B3-4879-8937-FFEF50311A7F}" type="sibTrans" cxnId="{9EF2E848-FA70-49B6-B9D9-E16C074CB942}">
      <dgm:prSet/>
      <dgm:spPr/>
      <dgm:t>
        <a:bodyPr/>
        <a:lstStyle/>
        <a:p>
          <a:endParaRPr lang="en-US"/>
        </a:p>
      </dgm:t>
    </dgm:pt>
    <dgm:pt modelId="{EAA507A0-EEC8-5246-85AC-63588AD97B21}" type="pres">
      <dgm:prSet presAssocID="{D6DABB83-FE4C-4A49-98CE-63BECBEB1CBE}" presName="linear" presStyleCnt="0">
        <dgm:presLayoutVars>
          <dgm:animLvl val="lvl"/>
          <dgm:resizeHandles val="exact"/>
        </dgm:presLayoutVars>
      </dgm:prSet>
      <dgm:spPr/>
    </dgm:pt>
    <dgm:pt modelId="{8773A6BC-5037-3F4B-826C-97358542A3A4}" type="pres">
      <dgm:prSet presAssocID="{53911FDD-8ED4-4A62-9A77-0B1CBCE05C88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CED19420-97F8-1A4E-999F-94ACD3C85E6C}" type="pres">
      <dgm:prSet presAssocID="{7D58C8C6-5AC4-4BA6-A5F5-002F5727F2D3}" presName="spacer" presStyleCnt="0"/>
      <dgm:spPr/>
    </dgm:pt>
    <dgm:pt modelId="{C4AD1FA5-9107-304C-BA0C-D41E75898AF4}" type="pres">
      <dgm:prSet presAssocID="{A7BDE320-CC55-4202-9C1E-EAE4823BB36F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D2820038-A542-C24E-AE13-AE4FF3769983}" type="pres">
      <dgm:prSet presAssocID="{460ADAC3-A751-4F28-AF11-0218FB7BBF1F}" presName="spacer" presStyleCnt="0"/>
      <dgm:spPr/>
    </dgm:pt>
    <dgm:pt modelId="{7D5EC1BB-EEBC-D04B-9E29-381CE7401FAC}" type="pres">
      <dgm:prSet presAssocID="{A9F70DDD-9F44-4C84-9F2B-05814B8446FC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50878EB3-CE72-5A47-B5C4-255592F4752E}" type="pres">
      <dgm:prSet presAssocID="{255ABE17-5B5E-41D6-B9EB-C6D53D928845}" presName="spacer" presStyleCnt="0"/>
      <dgm:spPr/>
    </dgm:pt>
    <dgm:pt modelId="{EA567973-8A7E-D345-9C36-7A6240037D04}" type="pres">
      <dgm:prSet presAssocID="{542DE4B7-3103-472F-915C-2D210CC73FD7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ECB5C6C1-2BFB-2443-8A86-ACA260B617E8}" type="pres">
      <dgm:prSet presAssocID="{1D33BB26-2428-46E1-BDCA-1352C51EED52}" presName="spacer" presStyleCnt="0"/>
      <dgm:spPr/>
    </dgm:pt>
    <dgm:pt modelId="{3BCFEC68-00E1-D444-A6D2-68DB5ACA274C}" type="pres">
      <dgm:prSet presAssocID="{25A145B7-AD69-48FA-88E0-64F93805D46A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CF233849-F4C0-8145-B8D2-2749689239CE}" type="pres">
      <dgm:prSet presAssocID="{DE8938A4-8E89-4DEE-BBE1-1484DB19C8E4}" presName="spacer" presStyleCnt="0"/>
      <dgm:spPr/>
    </dgm:pt>
    <dgm:pt modelId="{35475795-0B3F-A44A-8B75-FE28205EE176}" type="pres">
      <dgm:prSet presAssocID="{74DAD126-8A39-4860-936B-82DBBBF9809C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554CF0A5-9303-1E42-9678-5BDFED10990E}" type="pres">
      <dgm:prSet presAssocID="{743207FE-F7EC-4344-8ABB-C6E314D5F018}" presName="spacer" presStyleCnt="0"/>
      <dgm:spPr/>
    </dgm:pt>
    <dgm:pt modelId="{773EF739-3B33-D749-B98B-136D98CD4F5F}" type="pres">
      <dgm:prSet presAssocID="{F963EADE-B419-40F4-A947-3FB725861B2B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72FAEA96-582A-D046-820D-CEC400FF5E67}" type="pres">
      <dgm:prSet presAssocID="{EF5198C7-2F17-4D75-94AE-48BCD34D65FB}" presName="spacer" presStyleCnt="0"/>
      <dgm:spPr/>
    </dgm:pt>
    <dgm:pt modelId="{40D322A4-2095-7B49-B4B7-48DEFEAD9366}" type="pres">
      <dgm:prSet presAssocID="{959D1177-83E4-413D-8197-C1054C1C8AD0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7EE2C302-2BAE-D44B-A401-6DC6D3F0B442}" type="presOf" srcId="{25A145B7-AD69-48FA-88E0-64F93805D46A}" destId="{3BCFEC68-00E1-D444-A6D2-68DB5ACA274C}" srcOrd="0" destOrd="0" presId="urn:microsoft.com/office/officeart/2005/8/layout/vList2"/>
    <dgm:cxn modelId="{1B29C81F-1D2A-9C4A-B02A-215D59263F7E}" type="presOf" srcId="{53911FDD-8ED4-4A62-9A77-0B1CBCE05C88}" destId="{8773A6BC-5037-3F4B-826C-97358542A3A4}" srcOrd="0" destOrd="0" presId="urn:microsoft.com/office/officeart/2005/8/layout/vList2"/>
    <dgm:cxn modelId="{4BFD4B28-9553-4E8F-AE42-7E4ED5EE2FAD}" srcId="{D6DABB83-FE4C-4A49-98CE-63BECBEB1CBE}" destId="{A9F70DDD-9F44-4C84-9F2B-05814B8446FC}" srcOrd="2" destOrd="0" parTransId="{97CB07C5-466E-4474-A7C9-3961ECB4E59C}" sibTransId="{255ABE17-5B5E-41D6-B9EB-C6D53D928845}"/>
    <dgm:cxn modelId="{593E9231-4C22-154C-8384-3F8BB63C71BD}" type="presOf" srcId="{F963EADE-B419-40F4-A947-3FB725861B2B}" destId="{773EF739-3B33-D749-B98B-136D98CD4F5F}" srcOrd="0" destOrd="0" presId="urn:microsoft.com/office/officeart/2005/8/layout/vList2"/>
    <dgm:cxn modelId="{B82F9533-F8D2-BB40-B50C-A974312168A6}" type="presOf" srcId="{A7BDE320-CC55-4202-9C1E-EAE4823BB36F}" destId="{C4AD1FA5-9107-304C-BA0C-D41E75898AF4}" srcOrd="0" destOrd="0" presId="urn:microsoft.com/office/officeart/2005/8/layout/vList2"/>
    <dgm:cxn modelId="{65F53439-1530-6648-A575-E5D0C2CAC8AD}" type="presOf" srcId="{74DAD126-8A39-4860-936B-82DBBBF9809C}" destId="{35475795-0B3F-A44A-8B75-FE28205EE176}" srcOrd="0" destOrd="0" presId="urn:microsoft.com/office/officeart/2005/8/layout/vList2"/>
    <dgm:cxn modelId="{02E78743-504E-4EF8-9102-20F15EBAA85D}" srcId="{D6DABB83-FE4C-4A49-98CE-63BECBEB1CBE}" destId="{A7BDE320-CC55-4202-9C1E-EAE4823BB36F}" srcOrd="1" destOrd="0" parTransId="{5570A60C-38D7-4BEF-B365-8CEB818E2499}" sibTransId="{460ADAC3-A751-4F28-AF11-0218FB7BBF1F}"/>
    <dgm:cxn modelId="{9EF2E848-FA70-49B6-B9D9-E16C074CB942}" srcId="{D6DABB83-FE4C-4A49-98CE-63BECBEB1CBE}" destId="{959D1177-83E4-413D-8197-C1054C1C8AD0}" srcOrd="7" destOrd="0" parTransId="{1E1F5F34-E601-40D2-8BB6-9E40DADFCE3C}" sibTransId="{85CD137B-17B3-4879-8937-FFEF50311A7F}"/>
    <dgm:cxn modelId="{2D98FF61-621A-47BE-A891-FC4949A352E0}" srcId="{D6DABB83-FE4C-4A49-98CE-63BECBEB1CBE}" destId="{25A145B7-AD69-48FA-88E0-64F93805D46A}" srcOrd="4" destOrd="0" parTransId="{A4D88859-FD4B-4D57-807B-F8E14A748154}" sibTransId="{DE8938A4-8E89-4DEE-BBE1-1484DB19C8E4}"/>
    <dgm:cxn modelId="{0B68FF66-63D6-4058-95AD-D32EAF8F673A}" srcId="{D6DABB83-FE4C-4A49-98CE-63BECBEB1CBE}" destId="{F963EADE-B419-40F4-A947-3FB725861B2B}" srcOrd="6" destOrd="0" parTransId="{8DF81E37-056A-40A0-A5C4-233E24EF4395}" sibTransId="{EF5198C7-2F17-4D75-94AE-48BCD34D65FB}"/>
    <dgm:cxn modelId="{6ACEF06F-102E-3249-8BA3-A27DEF12BEF7}" type="presOf" srcId="{A9F70DDD-9F44-4C84-9F2B-05814B8446FC}" destId="{7D5EC1BB-EEBC-D04B-9E29-381CE7401FAC}" srcOrd="0" destOrd="0" presId="urn:microsoft.com/office/officeart/2005/8/layout/vList2"/>
    <dgm:cxn modelId="{BA241B7A-A896-9440-933D-5BFB2209E04E}" type="presOf" srcId="{D6DABB83-FE4C-4A49-98CE-63BECBEB1CBE}" destId="{EAA507A0-EEC8-5246-85AC-63588AD97B21}" srcOrd="0" destOrd="0" presId="urn:microsoft.com/office/officeart/2005/8/layout/vList2"/>
    <dgm:cxn modelId="{B8E3169C-3DE5-FD41-B9AB-39BC3FC8047F}" type="presOf" srcId="{542DE4B7-3103-472F-915C-2D210CC73FD7}" destId="{EA567973-8A7E-D345-9C36-7A6240037D04}" srcOrd="0" destOrd="0" presId="urn:microsoft.com/office/officeart/2005/8/layout/vList2"/>
    <dgm:cxn modelId="{D63187DB-0A23-4ED2-B793-B16711749CD0}" srcId="{D6DABB83-FE4C-4A49-98CE-63BECBEB1CBE}" destId="{542DE4B7-3103-472F-915C-2D210CC73FD7}" srcOrd="3" destOrd="0" parTransId="{74B274A4-1631-416B-B926-D33CC582AD2A}" sibTransId="{1D33BB26-2428-46E1-BDCA-1352C51EED52}"/>
    <dgm:cxn modelId="{865E15DF-D4E1-424F-A8BF-47ADEECD8ECC}" srcId="{D6DABB83-FE4C-4A49-98CE-63BECBEB1CBE}" destId="{74DAD126-8A39-4860-936B-82DBBBF9809C}" srcOrd="5" destOrd="0" parTransId="{2307656A-BD5B-44F2-AAA2-2277FE9BB174}" sibTransId="{743207FE-F7EC-4344-8ABB-C6E314D5F018}"/>
    <dgm:cxn modelId="{EEE519DF-026B-3541-8779-FA4480005795}" type="presOf" srcId="{959D1177-83E4-413D-8197-C1054C1C8AD0}" destId="{40D322A4-2095-7B49-B4B7-48DEFEAD9366}" srcOrd="0" destOrd="0" presId="urn:microsoft.com/office/officeart/2005/8/layout/vList2"/>
    <dgm:cxn modelId="{D9D80DED-8AF0-4440-B0DB-B084C41CD3B9}" srcId="{D6DABB83-FE4C-4A49-98CE-63BECBEB1CBE}" destId="{53911FDD-8ED4-4A62-9A77-0B1CBCE05C88}" srcOrd="0" destOrd="0" parTransId="{882182A9-D58C-4849-AD52-3A04EB424B97}" sibTransId="{7D58C8C6-5AC4-4BA6-A5F5-002F5727F2D3}"/>
    <dgm:cxn modelId="{E85EE5BE-C784-EF40-8A9B-704426A31384}" type="presParOf" srcId="{EAA507A0-EEC8-5246-85AC-63588AD97B21}" destId="{8773A6BC-5037-3F4B-826C-97358542A3A4}" srcOrd="0" destOrd="0" presId="urn:microsoft.com/office/officeart/2005/8/layout/vList2"/>
    <dgm:cxn modelId="{3215EC95-FB1D-9042-B620-AE13EA81CB91}" type="presParOf" srcId="{EAA507A0-EEC8-5246-85AC-63588AD97B21}" destId="{CED19420-97F8-1A4E-999F-94ACD3C85E6C}" srcOrd="1" destOrd="0" presId="urn:microsoft.com/office/officeart/2005/8/layout/vList2"/>
    <dgm:cxn modelId="{09E5FD45-3824-174E-A4F3-379D4A340847}" type="presParOf" srcId="{EAA507A0-EEC8-5246-85AC-63588AD97B21}" destId="{C4AD1FA5-9107-304C-BA0C-D41E75898AF4}" srcOrd="2" destOrd="0" presId="urn:microsoft.com/office/officeart/2005/8/layout/vList2"/>
    <dgm:cxn modelId="{1B8D6189-205C-B24D-BB13-FE10B4FD59FD}" type="presParOf" srcId="{EAA507A0-EEC8-5246-85AC-63588AD97B21}" destId="{D2820038-A542-C24E-AE13-AE4FF3769983}" srcOrd="3" destOrd="0" presId="urn:microsoft.com/office/officeart/2005/8/layout/vList2"/>
    <dgm:cxn modelId="{B37F0201-F91C-0445-AE23-D4D0A8878759}" type="presParOf" srcId="{EAA507A0-EEC8-5246-85AC-63588AD97B21}" destId="{7D5EC1BB-EEBC-D04B-9E29-381CE7401FAC}" srcOrd="4" destOrd="0" presId="urn:microsoft.com/office/officeart/2005/8/layout/vList2"/>
    <dgm:cxn modelId="{84548817-46F4-D745-9BA5-D2F5C5D777D0}" type="presParOf" srcId="{EAA507A0-EEC8-5246-85AC-63588AD97B21}" destId="{50878EB3-CE72-5A47-B5C4-255592F4752E}" srcOrd="5" destOrd="0" presId="urn:microsoft.com/office/officeart/2005/8/layout/vList2"/>
    <dgm:cxn modelId="{DD9F178A-E0C3-C842-8977-6B52915BF781}" type="presParOf" srcId="{EAA507A0-EEC8-5246-85AC-63588AD97B21}" destId="{EA567973-8A7E-D345-9C36-7A6240037D04}" srcOrd="6" destOrd="0" presId="urn:microsoft.com/office/officeart/2005/8/layout/vList2"/>
    <dgm:cxn modelId="{1C2057EC-10DF-9540-9AE0-76AF2B6E8001}" type="presParOf" srcId="{EAA507A0-EEC8-5246-85AC-63588AD97B21}" destId="{ECB5C6C1-2BFB-2443-8A86-ACA260B617E8}" srcOrd="7" destOrd="0" presId="urn:microsoft.com/office/officeart/2005/8/layout/vList2"/>
    <dgm:cxn modelId="{D7944A95-BEAF-8B4A-A193-FF1747AF8DD5}" type="presParOf" srcId="{EAA507A0-EEC8-5246-85AC-63588AD97B21}" destId="{3BCFEC68-00E1-D444-A6D2-68DB5ACA274C}" srcOrd="8" destOrd="0" presId="urn:microsoft.com/office/officeart/2005/8/layout/vList2"/>
    <dgm:cxn modelId="{BF55E92E-A8BB-B84B-9490-5D416368827E}" type="presParOf" srcId="{EAA507A0-EEC8-5246-85AC-63588AD97B21}" destId="{CF233849-F4C0-8145-B8D2-2749689239CE}" srcOrd="9" destOrd="0" presId="urn:microsoft.com/office/officeart/2005/8/layout/vList2"/>
    <dgm:cxn modelId="{DAFDAFEA-9DA4-2647-9DC7-1E22B61F1E73}" type="presParOf" srcId="{EAA507A0-EEC8-5246-85AC-63588AD97B21}" destId="{35475795-0B3F-A44A-8B75-FE28205EE176}" srcOrd="10" destOrd="0" presId="urn:microsoft.com/office/officeart/2005/8/layout/vList2"/>
    <dgm:cxn modelId="{32CFAC08-FDCA-1E47-BA3A-72BBB966A717}" type="presParOf" srcId="{EAA507A0-EEC8-5246-85AC-63588AD97B21}" destId="{554CF0A5-9303-1E42-9678-5BDFED10990E}" srcOrd="11" destOrd="0" presId="urn:microsoft.com/office/officeart/2005/8/layout/vList2"/>
    <dgm:cxn modelId="{C7A5A7DC-C2A3-1143-88F5-42DD1ED2B425}" type="presParOf" srcId="{EAA507A0-EEC8-5246-85AC-63588AD97B21}" destId="{773EF739-3B33-D749-B98B-136D98CD4F5F}" srcOrd="12" destOrd="0" presId="urn:microsoft.com/office/officeart/2005/8/layout/vList2"/>
    <dgm:cxn modelId="{6877D449-F212-9E45-8D17-5EF8D9E485AB}" type="presParOf" srcId="{EAA507A0-EEC8-5246-85AC-63588AD97B21}" destId="{72FAEA96-582A-D046-820D-CEC400FF5E67}" srcOrd="13" destOrd="0" presId="urn:microsoft.com/office/officeart/2005/8/layout/vList2"/>
    <dgm:cxn modelId="{72FFE640-3F83-8649-B939-D89B849C19D0}" type="presParOf" srcId="{EAA507A0-EEC8-5246-85AC-63588AD97B21}" destId="{40D322A4-2095-7B49-B4B7-48DEFEAD9366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0228BA-FF2A-4EFD-AFBA-6A8F2123B72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C56A2CA-7A7A-4B8A-87CB-5D54BBF58317}">
      <dgm:prSet/>
      <dgm:spPr/>
      <dgm:t>
        <a:bodyPr/>
        <a:lstStyle/>
        <a:p>
          <a:r>
            <a:rPr lang="id-ID"/>
            <a:t>Mengidentifikasi atau mendeteksi penyimpangan kehamilan normal dan penanganan</a:t>
          </a:r>
          <a:endParaRPr lang="en-US"/>
        </a:p>
      </dgm:t>
    </dgm:pt>
    <dgm:pt modelId="{4BD918A4-8B95-4BD7-8CF6-9C7EABC914E6}" type="parTrans" cxnId="{FF762FDB-2769-4871-B58B-FABF2A909C01}">
      <dgm:prSet/>
      <dgm:spPr/>
      <dgm:t>
        <a:bodyPr/>
        <a:lstStyle/>
        <a:p>
          <a:endParaRPr lang="en-US"/>
        </a:p>
      </dgm:t>
    </dgm:pt>
    <dgm:pt modelId="{681DAF1A-E898-4404-841F-52DC38C08328}" type="sibTrans" cxnId="{FF762FDB-2769-4871-B58B-FABF2A909C01}">
      <dgm:prSet/>
      <dgm:spPr/>
      <dgm:t>
        <a:bodyPr/>
        <a:lstStyle/>
        <a:p>
          <a:endParaRPr lang="en-US"/>
        </a:p>
      </dgm:t>
    </dgm:pt>
    <dgm:pt modelId="{72C01925-48C9-4954-A720-C3E16ED4620D}">
      <dgm:prSet/>
      <dgm:spPr/>
      <dgm:t>
        <a:bodyPr/>
        <a:lstStyle/>
        <a:p>
          <a:r>
            <a:rPr lang="id-ID"/>
            <a:t>Memberikan bimbingan dan persiapan persalinan, kelahiran dan menjadi orang tua</a:t>
          </a:r>
          <a:endParaRPr lang="en-US"/>
        </a:p>
      </dgm:t>
    </dgm:pt>
    <dgm:pt modelId="{FBBBDA9D-995E-4972-923A-1D48447C7D9B}" type="parTrans" cxnId="{3EA6DC08-D8A8-459F-BFD8-9986BBDE5BD0}">
      <dgm:prSet/>
      <dgm:spPr/>
      <dgm:t>
        <a:bodyPr/>
        <a:lstStyle/>
        <a:p>
          <a:endParaRPr lang="en-US"/>
        </a:p>
      </dgm:t>
    </dgm:pt>
    <dgm:pt modelId="{A02854B8-993E-4CE5-BC25-FC0A321249C1}" type="sibTrans" cxnId="{3EA6DC08-D8A8-459F-BFD8-9986BBDE5BD0}">
      <dgm:prSet/>
      <dgm:spPr/>
      <dgm:t>
        <a:bodyPr/>
        <a:lstStyle/>
        <a:p>
          <a:endParaRPr lang="en-US"/>
        </a:p>
      </dgm:t>
    </dgm:pt>
    <dgm:pt modelId="{BD4EB094-ADB2-4217-9E07-C28914FF32C9}">
      <dgm:prSet/>
      <dgm:spPr/>
      <dgm:t>
        <a:bodyPr/>
        <a:lstStyle/>
        <a:p>
          <a:r>
            <a:rPr lang="id-ID"/>
            <a:t>Bimbingan dan penyuluhan tentang perilaku kesehatan selama hamil seperti nutrisi, latihan, keamanan, kebiasaan merokok.</a:t>
          </a:r>
          <a:endParaRPr lang="en-US"/>
        </a:p>
      </dgm:t>
    </dgm:pt>
    <dgm:pt modelId="{5BB81941-2576-4EEF-B458-7AFE04D82098}" type="parTrans" cxnId="{B7938AB6-5A63-4927-AB8D-2C3A52317657}">
      <dgm:prSet/>
      <dgm:spPr/>
      <dgm:t>
        <a:bodyPr/>
        <a:lstStyle/>
        <a:p>
          <a:endParaRPr lang="en-US"/>
        </a:p>
      </dgm:t>
    </dgm:pt>
    <dgm:pt modelId="{6CED77D1-9265-4F4C-8BB2-4D372CD11CA1}" type="sibTrans" cxnId="{B7938AB6-5A63-4927-AB8D-2C3A52317657}">
      <dgm:prSet/>
      <dgm:spPr/>
      <dgm:t>
        <a:bodyPr/>
        <a:lstStyle/>
        <a:p>
          <a:endParaRPr lang="en-US"/>
        </a:p>
      </dgm:t>
    </dgm:pt>
    <dgm:pt modelId="{8AD9990F-F112-4CBD-A4EF-F5AAAD72F65B}">
      <dgm:prSet/>
      <dgm:spPr/>
      <dgm:t>
        <a:bodyPr/>
        <a:lstStyle/>
        <a:p>
          <a:r>
            <a:rPr lang="id-ID"/>
            <a:t>Penggunaan secara aman jamu atau obat-obatan tradisional yang tersedia.</a:t>
          </a:r>
          <a:endParaRPr lang="en-US"/>
        </a:p>
      </dgm:t>
    </dgm:pt>
    <dgm:pt modelId="{5E19F4B9-7C03-4E36-8C8F-BD0A854B67B3}" type="parTrans" cxnId="{FCDAC637-5104-4C32-A45E-742B386F0ABA}">
      <dgm:prSet/>
      <dgm:spPr/>
      <dgm:t>
        <a:bodyPr/>
        <a:lstStyle/>
        <a:p>
          <a:endParaRPr lang="en-US"/>
        </a:p>
      </dgm:t>
    </dgm:pt>
    <dgm:pt modelId="{96042CFF-A71C-4E0A-8665-5311279F9231}" type="sibTrans" cxnId="{FCDAC637-5104-4C32-A45E-742B386F0ABA}">
      <dgm:prSet/>
      <dgm:spPr/>
      <dgm:t>
        <a:bodyPr/>
        <a:lstStyle/>
        <a:p>
          <a:endParaRPr lang="en-US"/>
        </a:p>
      </dgm:t>
    </dgm:pt>
    <dgm:pt modelId="{2F268202-F2A1-4868-84F6-31B0B8F63617}">
      <dgm:prSet/>
      <dgm:spPr/>
      <dgm:t>
        <a:bodyPr/>
        <a:lstStyle/>
        <a:p>
          <a:r>
            <a:rPr lang="id-ID"/>
            <a:t>nya termasuk rujukan tepat </a:t>
          </a:r>
          <a:endParaRPr lang="en-US"/>
        </a:p>
      </dgm:t>
    </dgm:pt>
    <dgm:pt modelId="{94C711DE-3991-4142-B5CD-5F052535BA3B}" type="parTrans" cxnId="{839BBFB6-8CBA-438A-8F83-B03B7484B9B3}">
      <dgm:prSet/>
      <dgm:spPr/>
      <dgm:t>
        <a:bodyPr/>
        <a:lstStyle/>
        <a:p>
          <a:endParaRPr lang="en-US"/>
        </a:p>
      </dgm:t>
    </dgm:pt>
    <dgm:pt modelId="{D549BCDC-B6FC-4482-8976-714B5B9B4FE3}" type="sibTrans" cxnId="{839BBFB6-8CBA-438A-8F83-B03B7484B9B3}">
      <dgm:prSet/>
      <dgm:spPr/>
      <dgm:t>
        <a:bodyPr/>
        <a:lstStyle/>
        <a:p>
          <a:endParaRPr lang="en-US"/>
        </a:p>
      </dgm:t>
    </dgm:pt>
    <dgm:pt modelId="{3BBD7729-46AC-774E-928D-B02CD528ADF3}" type="pres">
      <dgm:prSet presAssocID="{120228BA-FF2A-4EFD-AFBA-6A8F2123B728}" presName="linear" presStyleCnt="0">
        <dgm:presLayoutVars>
          <dgm:animLvl val="lvl"/>
          <dgm:resizeHandles val="exact"/>
        </dgm:presLayoutVars>
      </dgm:prSet>
      <dgm:spPr/>
    </dgm:pt>
    <dgm:pt modelId="{B6F3E254-ECE8-C940-9CF2-167BBE7C019B}" type="pres">
      <dgm:prSet presAssocID="{6C56A2CA-7A7A-4B8A-87CB-5D54BBF5831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099A147-1812-FC42-812C-C86EC71792A2}" type="pres">
      <dgm:prSet presAssocID="{681DAF1A-E898-4404-841F-52DC38C08328}" presName="spacer" presStyleCnt="0"/>
      <dgm:spPr/>
    </dgm:pt>
    <dgm:pt modelId="{6A070184-C6D4-E643-AC54-71F7E30EACD7}" type="pres">
      <dgm:prSet presAssocID="{72C01925-48C9-4954-A720-C3E16ED4620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A88D4E6-BF1B-E14F-81C5-51CE054909C3}" type="pres">
      <dgm:prSet presAssocID="{A02854B8-993E-4CE5-BC25-FC0A321249C1}" presName="spacer" presStyleCnt="0"/>
      <dgm:spPr/>
    </dgm:pt>
    <dgm:pt modelId="{85364CD8-F7BE-C147-90D3-1A7BE4C60130}" type="pres">
      <dgm:prSet presAssocID="{BD4EB094-ADB2-4217-9E07-C28914FF32C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C9ADC13-E130-B24F-8048-0B0788DBA8D7}" type="pres">
      <dgm:prSet presAssocID="{6CED77D1-9265-4F4C-8BB2-4D372CD11CA1}" presName="spacer" presStyleCnt="0"/>
      <dgm:spPr/>
    </dgm:pt>
    <dgm:pt modelId="{B802AA04-A479-4F4E-ABC5-58E149DB4729}" type="pres">
      <dgm:prSet presAssocID="{8AD9990F-F112-4CBD-A4EF-F5AAAD72F65B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96B2398-6CC7-4241-B6C5-2FA627FB52AB}" type="pres">
      <dgm:prSet presAssocID="{96042CFF-A71C-4E0A-8665-5311279F9231}" presName="spacer" presStyleCnt="0"/>
      <dgm:spPr/>
    </dgm:pt>
    <dgm:pt modelId="{6FB2DC22-697C-E44C-8D4A-C0D3A0FF9707}" type="pres">
      <dgm:prSet presAssocID="{2F268202-F2A1-4868-84F6-31B0B8F6361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EA6DC08-D8A8-459F-BFD8-9986BBDE5BD0}" srcId="{120228BA-FF2A-4EFD-AFBA-6A8F2123B728}" destId="{72C01925-48C9-4954-A720-C3E16ED4620D}" srcOrd="1" destOrd="0" parTransId="{FBBBDA9D-995E-4972-923A-1D48447C7D9B}" sibTransId="{A02854B8-993E-4CE5-BC25-FC0A321249C1}"/>
    <dgm:cxn modelId="{FCDAC637-5104-4C32-A45E-742B386F0ABA}" srcId="{120228BA-FF2A-4EFD-AFBA-6A8F2123B728}" destId="{8AD9990F-F112-4CBD-A4EF-F5AAAD72F65B}" srcOrd="3" destOrd="0" parTransId="{5E19F4B9-7C03-4E36-8C8F-BD0A854B67B3}" sibTransId="{96042CFF-A71C-4E0A-8665-5311279F9231}"/>
    <dgm:cxn modelId="{BAE55558-1CDE-CA44-9089-AA323E2190F9}" type="presOf" srcId="{BD4EB094-ADB2-4217-9E07-C28914FF32C9}" destId="{85364CD8-F7BE-C147-90D3-1A7BE4C60130}" srcOrd="0" destOrd="0" presId="urn:microsoft.com/office/officeart/2005/8/layout/vList2"/>
    <dgm:cxn modelId="{A200238F-2BC4-094C-A676-60D235B6E84E}" type="presOf" srcId="{2F268202-F2A1-4868-84F6-31B0B8F63617}" destId="{6FB2DC22-697C-E44C-8D4A-C0D3A0FF9707}" srcOrd="0" destOrd="0" presId="urn:microsoft.com/office/officeart/2005/8/layout/vList2"/>
    <dgm:cxn modelId="{AD757B90-89CC-EE4B-B818-FDB6AB090CE5}" type="presOf" srcId="{72C01925-48C9-4954-A720-C3E16ED4620D}" destId="{6A070184-C6D4-E643-AC54-71F7E30EACD7}" srcOrd="0" destOrd="0" presId="urn:microsoft.com/office/officeart/2005/8/layout/vList2"/>
    <dgm:cxn modelId="{5A5414B2-1641-EB4E-A4D7-116AC12D4560}" type="presOf" srcId="{6C56A2CA-7A7A-4B8A-87CB-5D54BBF58317}" destId="{B6F3E254-ECE8-C940-9CF2-167BBE7C019B}" srcOrd="0" destOrd="0" presId="urn:microsoft.com/office/officeart/2005/8/layout/vList2"/>
    <dgm:cxn modelId="{B7938AB6-5A63-4927-AB8D-2C3A52317657}" srcId="{120228BA-FF2A-4EFD-AFBA-6A8F2123B728}" destId="{BD4EB094-ADB2-4217-9E07-C28914FF32C9}" srcOrd="2" destOrd="0" parTransId="{5BB81941-2576-4EEF-B458-7AFE04D82098}" sibTransId="{6CED77D1-9265-4F4C-8BB2-4D372CD11CA1}"/>
    <dgm:cxn modelId="{839BBFB6-8CBA-438A-8F83-B03B7484B9B3}" srcId="{120228BA-FF2A-4EFD-AFBA-6A8F2123B728}" destId="{2F268202-F2A1-4868-84F6-31B0B8F63617}" srcOrd="4" destOrd="0" parTransId="{94C711DE-3991-4142-B5CD-5F052535BA3B}" sibTransId="{D549BCDC-B6FC-4482-8976-714B5B9B4FE3}"/>
    <dgm:cxn modelId="{183FC0B8-DFAC-9841-A884-FB37CD38DA43}" type="presOf" srcId="{8AD9990F-F112-4CBD-A4EF-F5AAAD72F65B}" destId="{B802AA04-A479-4F4E-ABC5-58E149DB4729}" srcOrd="0" destOrd="0" presId="urn:microsoft.com/office/officeart/2005/8/layout/vList2"/>
    <dgm:cxn modelId="{FF762FDB-2769-4871-B58B-FABF2A909C01}" srcId="{120228BA-FF2A-4EFD-AFBA-6A8F2123B728}" destId="{6C56A2CA-7A7A-4B8A-87CB-5D54BBF58317}" srcOrd="0" destOrd="0" parTransId="{4BD918A4-8B95-4BD7-8CF6-9C7EABC914E6}" sibTransId="{681DAF1A-E898-4404-841F-52DC38C08328}"/>
    <dgm:cxn modelId="{A88A11F5-F80E-374D-B350-44A192F5C5E2}" type="presOf" srcId="{120228BA-FF2A-4EFD-AFBA-6A8F2123B728}" destId="{3BBD7729-46AC-774E-928D-B02CD528ADF3}" srcOrd="0" destOrd="0" presId="urn:microsoft.com/office/officeart/2005/8/layout/vList2"/>
    <dgm:cxn modelId="{54BC457F-80A9-FE4F-A016-AE8A67291F3D}" type="presParOf" srcId="{3BBD7729-46AC-774E-928D-B02CD528ADF3}" destId="{B6F3E254-ECE8-C940-9CF2-167BBE7C019B}" srcOrd="0" destOrd="0" presId="urn:microsoft.com/office/officeart/2005/8/layout/vList2"/>
    <dgm:cxn modelId="{B8FA0BD5-4850-EA4F-A9C2-FF5445E58E7F}" type="presParOf" srcId="{3BBD7729-46AC-774E-928D-B02CD528ADF3}" destId="{7099A147-1812-FC42-812C-C86EC71792A2}" srcOrd="1" destOrd="0" presId="urn:microsoft.com/office/officeart/2005/8/layout/vList2"/>
    <dgm:cxn modelId="{79D26226-C730-6240-AFBB-7D303E56A74B}" type="presParOf" srcId="{3BBD7729-46AC-774E-928D-B02CD528ADF3}" destId="{6A070184-C6D4-E643-AC54-71F7E30EACD7}" srcOrd="2" destOrd="0" presId="urn:microsoft.com/office/officeart/2005/8/layout/vList2"/>
    <dgm:cxn modelId="{576804A5-7419-AD48-9FE9-C3C58BEBC291}" type="presParOf" srcId="{3BBD7729-46AC-774E-928D-B02CD528ADF3}" destId="{DA88D4E6-BF1B-E14F-81C5-51CE054909C3}" srcOrd="3" destOrd="0" presId="urn:microsoft.com/office/officeart/2005/8/layout/vList2"/>
    <dgm:cxn modelId="{96E1E5B6-AE16-1849-8DFC-EC49AA048364}" type="presParOf" srcId="{3BBD7729-46AC-774E-928D-B02CD528ADF3}" destId="{85364CD8-F7BE-C147-90D3-1A7BE4C60130}" srcOrd="4" destOrd="0" presId="urn:microsoft.com/office/officeart/2005/8/layout/vList2"/>
    <dgm:cxn modelId="{B7DA50A8-1101-F143-A220-FA325FA9C932}" type="presParOf" srcId="{3BBD7729-46AC-774E-928D-B02CD528ADF3}" destId="{4C9ADC13-E130-B24F-8048-0B0788DBA8D7}" srcOrd="5" destOrd="0" presId="urn:microsoft.com/office/officeart/2005/8/layout/vList2"/>
    <dgm:cxn modelId="{500AB673-7B1C-714B-BE0A-182F5E472DE2}" type="presParOf" srcId="{3BBD7729-46AC-774E-928D-B02CD528ADF3}" destId="{B802AA04-A479-4F4E-ABC5-58E149DB4729}" srcOrd="6" destOrd="0" presId="urn:microsoft.com/office/officeart/2005/8/layout/vList2"/>
    <dgm:cxn modelId="{A5CEBA24-BB53-3848-B5A0-BE7AEB365DB9}" type="presParOf" srcId="{3BBD7729-46AC-774E-928D-B02CD528ADF3}" destId="{E96B2398-6CC7-4241-B6C5-2FA627FB52AB}" srcOrd="7" destOrd="0" presId="urn:microsoft.com/office/officeart/2005/8/layout/vList2"/>
    <dgm:cxn modelId="{5676971B-1487-2B42-A405-2D9A30F96C1C}" type="presParOf" srcId="{3BBD7729-46AC-774E-928D-B02CD528ADF3}" destId="{6FB2DC22-697C-E44C-8D4A-C0D3A0FF970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1ADFB6-1D3F-1A48-92D0-9F4140CC0983}">
      <dsp:nvSpPr>
        <dsp:cNvPr id="0" name=""/>
        <dsp:cNvSpPr/>
      </dsp:nvSpPr>
      <dsp:spPr>
        <a:xfrm>
          <a:off x="0" y="787910"/>
          <a:ext cx="6666833" cy="123317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100" kern="1200"/>
            <a:t>Insiden : mual (nausea) 70%; muntah (vomiting) 60%</a:t>
          </a:r>
          <a:endParaRPr lang="en-US" sz="3100" kern="1200"/>
        </a:p>
      </dsp:txBody>
      <dsp:txXfrm>
        <a:off x="60199" y="848109"/>
        <a:ext cx="6546435" cy="1112781"/>
      </dsp:txXfrm>
    </dsp:sp>
    <dsp:sp modelId="{6CCB92B8-14ED-C24B-B83E-CE0E3411BFDE}">
      <dsp:nvSpPr>
        <dsp:cNvPr id="0" name=""/>
        <dsp:cNvSpPr/>
      </dsp:nvSpPr>
      <dsp:spPr>
        <a:xfrm>
          <a:off x="0" y="2110370"/>
          <a:ext cx="6666833" cy="1233179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100" kern="1200"/>
            <a:t>Rekomendasi bidan di Kanada : gunakan Domperidon</a:t>
          </a:r>
          <a:endParaRPr lang="en-US" sz="3100" kern="1200"/>
        </a:p>
      </dsp:txBody>
      <dsp:txXfrm>
        <a:off x="60199" y="2170569"/>
        <a:ext cx="6546435" cy="1112781"/>
      </dsp:txXfrm>
    </dsp:sp>
    <dsp:sp modelId="{8FEEB56F-319C-B14D-B6AA-804819CDCCCF}">
      <dsp:nvSpPr>
        <dsp:cNvPr id="0" name=""/>
        <dsp:cNvSpPr/>
      </dsp:nvSpPr>
      <dsp:spPr>
        <a:xfrm>
          <a:off x="0" y="3432830"/>
          <a:ext cx="6666833" cy="1233179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100" kern="1200"/>
            <a:t>Dapat juga menggunakan : Ondansentron, Pyridoxine (vit B6), Jahe</a:t>
          </a:r>
          <a:endParaRPr lang="en-US" sz="3100" kern="1200"/>
        </a:p>
      </dsp:txBody>
      <dsp:txXfrm>
        <a:off x="60199" y="3493029"/>
        <a:ext cx="6546435" cy="11127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A54C7-9B71-7746-9D53-523E43BD9FC4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AF6705-E59D-8F49-93F2-074F2F7E9D97}">
      <dsp:nvSpPr>
        <dsp:cNvPr id="0" name=""/>
        <dsp:cNvSpPr/>
      </dsp:nvSpPr>
      <dsp:spPr>
        <a:xfrm>
          <a:off x="0" y="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700" kern="1200"/>
            <a:t>Penatalaksanaan awal : tingkatkan konsumsi serat, cairan, aktivitas fisik (senam).</a:t>
          </a:r>
          <a:endParaRPr lang="en-US" sz="2700" kern="1200"/>
        </a:p>
      </dsp:txBody>
      <dsp:txXfrm>
        <a:off x="0" y="0"/>
        <a:ext cx="6666833" cy="1363480"/>
      </dsp:txXfrm>
    </dsp:sp>
    <dsp:sp modelId="{8F1F1AB1-8F23-8647-8008-20F0C1259C44}">
      <dsp:nvSpPr>
        <dsp:cNvPr id="0" name=""/>
        <dsp:cNvSpPr/>
      </dsp:nvSpPr>
      <dsp:spPr>
        <a:xfrm>
          <a:off x="0" y="136348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4A0415-9CD9-D647-932C-CA46F61F0BA0}">
      <dsp:nvSpPr>
        <dsp:cNvPr id="0" name=""/>
        <dsp:cNvSpPr/>
      </dsp:nvSpPr>
      <dsp:spPr>
        <a:xfrm>
          <a:off x="0" y="136348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700" kern="1200"/>
            <a:t>Jika tidak memperbaiki kondisi :</a:t>
          </a:r>
          <a:endParaRPr lang="en-US" sz="2700" kern="1200"/>
        </a:p>
      </dsp:txBody>
      <dsp:txXfrm>
        <a:off x="0" y="1363480"/>
        <a:ext cx="6666833" cy="1363480"/>
      </dsp:txXfrm>
    </dsp:sp>
    <dsp:sp modelId="{795AFDCF-6D3B-6742-9000-9C6D102A5BB0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B25794-C34B-DA43-A892-B7A9A3508104}">
      <dsp:nvSpPr>
        <dsp:cNvPr id="0" name=""/>
        <dsp:cNvSpPr/>
      </dsp:nvSpPr>
      <dsp:spPr>
        <a:xfrm>
          <a:off x="0" y="272696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700" b="1" kern="1200"/>
            <a:t>Probiotik, </a:t>
          </a:r>
          <a:r>
            <a:rPr lang="id-ID" sz="2700" kern="1200"/>
            <a:t>2 cara memperbaiki ketidakseimbangan flora normal (dysbiosis) dan menurunkan pH colon.</a:t>
          </a:r>
          <a:endParaRPr lang="en-US" sz="2700" kern="1200"/>
        </a:p>
      </dsp:txBody>
      <dsp:txXfrm>
        <a:off x="0" y="2726960"/>
        <a:ext cx="6666833" cy="1363480"/>
      </dsp:txXfrm>
    </dsp:sp>
    <dsp:sp modelId="{7BD2F77F-7E4C-3543-8C5E-70BD5E3DF1D9}">
      <dsp:nvSpPr>
        <dsp:cNvPr id="0" name=""/>
        <dsp:cNvSpPr/>
      </dsp:nvSpPr>
      <dsp:spPr>
        <a:xfrm>
          <a:off x="0" y="409044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325E66-ADC0-104D-ADC4-8B3614B36AA5}">
      <dsp:nvSpPr>
        <dsp:cNvPr id="0" name=""/>
        <dsp:cNvSpPr/>
      </dsp:nvSpPr>
      <dsp:spPr>
        <a:xfrm>
          <a:off x="0" y="4090440"/>
          <a:ext cx="6666833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700" b="1" kern="1200"/>
            <a:t>Laxative (pencahar), </a:t>
          </a:r>
          <a:r>
            <a:rPr lang="id-ID" sz="2700" kern="1200"/>
            <a:t>jangan digunakan sering hanya diperlukan saja sehingga tidak terjadi dehidrasi dan </a:t>
          </a:r>
          <a:r>
            <a:rPr lang="id-ID" sz="2700" i="1" kern="1200"/>
            <a:t>chatartic colon.</a:t>
          </a:r>
          <a:endParaRPr lang="en-US" sz="2700" kern="1200"/>
        </a:p>
      </dsp:txBody>
      <dsp:txXfrm>
        <a:off x="0" y="4090440"/>
        <a:ext cx="6666833" cy="1363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73A6BC-5037-3F4B-826C-97358542A3A4}">
      <dsp:nvSpPr>
        <dsp:cNvPr id="0" name=""/>
        <dsp:cNvSpPr/>
      </dsp:nvSpPr>
      <dsp:spPr>
        <a:xfrm>
          <a:off x="0" y="19759"/>
          <a:ext cx="6666833" cy="6364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Menilai keadaan janin selama kehamilan termasuk DJJ dengan fetoskop/ pinard dan gerakan janin dengan palpasi</a:t>
          </a:r>
          <a:endParaRPr lang="en-US" sz="1600" kern="1200"/>
        </a:p>
      </dsp:txBody>
      <dsp:txXfrm>
        <a:off x="31070" y="50829"/>
        <a:ext cx="6604693" cy="574340"/>
      </dsp:txXfrm>
    </dsp:sp>
    <dsp:sp modelId="{C4AD1FA5-9107-304C-BA0C-D41E75898AF4}">
      <dsp:nvSpPr>
        <dsp:cNvPr id="0" name=""/>
        <dsp:cNvSpPr/>
      </dsp:nvSpPr>
      <dsp:spPr>
        <a:xfrm>
          <a:off x="0" y="702319"/>
          <a:ext cx="6666833" cy="636480"/>
        </a:xfrm>
        <a:prstGeom prst="roundRect">
          <a:avLst/>
        </a:prstGeom>
        <a:gradFill rotWithShape="0">
          <a:gsLst>
            <a:gs pos="0">
              <a:schemeClr val="accent2">
                <a:hueOff val="-207909"/>
                <a:satOff val="-11990"/>
                <a:lumOff val="123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07909"/>
                <a:satOff val="-11990"/>
                <a:lumOff val="123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07909"/>
                <a:satOff val="-11990"/>
                <a:lumOff val="123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Menghitung usia kehamilan dan hari perkiraan lahir (HPL)</a:t>
          </a:r>
          <a:endParaRPr lang="en-US" sz="1600" kern="1200"/>
        </a:p>
      </dsp:txBody>
      <dsp:txXfrm>
        <a:off x="31070" y="733389"/>
        <a:ext cx="6604693" cy="574340"/>
      </dsp:txXfrm>
    </dsp:sp>
    <dsp:sp modelId="{7D5EC1BB-EEBC-D04B-9E29-381CE7401FAC}">
      <dsp:nvSpPr>
        <dsp:cNvPr id="0" name=""/>
        <dsp:cNvSpPr/>
      </dsp:nvSpPr>
      <dsp:spPr>
        <a:xfrm>
          <a:off x="0" y="1384879"/>
          <a:ext cx="6666833" cy="636480"/>
        </a:xfrm>
        <a:prstGeom prst="roundRect">
          <a:avLst/>
        </a:prstGeom>
        <a:gradFill rotWithShape="0">
          <a:gsLst>
            <a:gs pos="0">
              <a:schemeClr val="accent2">
                <a:hueOff val="-415818"/>
                <a:satOff val="-23979"/>
                <a:lumOff val="24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15818"/>
                <a:satOff val="-23979"/>
                <a:lumOff val="24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15818"/>
                <a:satOff val="-23979"/>
                <a:lumOff val="24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Mengkaji status nutrisi dan hubungan dengan perkembangan janin</a:t>
          </a:r>
          <a:endParaRPr lang="en-US" sz="1600" kern="1200"/>
        </a:p>
      </dsp:txBody>
      <dsp:txXfrm>
        <a:off x="31070" y="1415949"/>
        <a:ext cx="6604693" cy="574340"/>
      </dsp:txXfrm>
    </dsp:sp>
    <dsp:sp modelId="{EA567973-8A7E-D345-9C36-7A6240037D04}">
      <dsp:nvSpPr>
        <dsp:cNvPr id="0" name=""/>
        <dsp:cNvSpPr/>
      </dsp:nvSpPr>
      <dsp:spPr>
        <a:xfrm>
          <a:off x="0" y="2067439"/>
          <a:ext cx="6666833" cy="636480"/>
        </a:xfrm>
        <a:prstGeom prst="roundRect">
          <a:avLst/>
        </a:prstGeom>
        <a:gradFill rotWithShape="0">
          <a:gsLst>
            <a:gs pos="0">
              <a:schemeClr val="accent2">
                <a:hueOff val="-623727"/>
                <a:satOff val="-35969"/>
                <a:lumOff val="369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623727"/>
                <a:satOff val="-35969"/>
                <a:lumOff val="369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623727"/>
                <a:satOff val="-35969"/>
                <a:lumOff val="369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Mengkaji kenaikan berat badan ibu dan hubungannya dengan komplikasi</a:t>
          </a:r>
          <a:endParaRPr lang="en-US" sz="1600" kern="1200"/>
        </a:p>
      </dsp:txBody>
      <dsp:txXfrm>
        <a:off x="31070" y="2098509"/>
        <a:ext cx="6604693" cy="574340"/>
      </dsp:txXfrm>
    </dsp:sp>
    <dsp:sp modelId="{3BCFEC68-00E1-D444-A6D2-68DB5ACA274C}">
      <dsp:nvSpPr>
        <dsp:cNvPr id="0" name=""/>
        <dsp:cNvSpPr/>
      </dsp:nvSpPr>
      <dsp:spPr>
        <a:xfrm>
          <a:off x="0" y="2749999"/>
          <a:ext cx="6666833" cy="636480"/>
        </a:xfrm>
        <a:prstGeom prst="roundRect">
          <a:avLst/>
        </a:prstGeom>
        <a:gradFill rotWithShape="0">
          <a:gsLst>
            <a:gs pos="0">
              <a:schemeClr val="accent2">
                <a:hueOff val="-831636"/>
                <a:satOff val="-47959"/>
                <a:lumOff val="493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31636"/>
                <a:satOff val="-47959"/>
                <a:lumOff val="493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31636"/>
                <a:satOff val="-47959"/>
                <a:lumOff val="493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Memberi penyuluhan tanda-tanda bahaya dan bagaimana menghubungi bidan</a:t>
          </a:r>
          <a:endParaRPr lang="en-US" sz="1600" kern="1200"/>
        </a:p>
      </dsp:txBody>
      <dsp:txXfrm>
        <a:off x="31070" y="2781069"/>
        <a:ext cx="6604693" cy="574340"/>
      </dsp:txXfrm>
    </dsp:sp>
    <dsp:sp modelId="{35475795-0B3F-A44A-8B75-FE28205EE176}">
      <dsp:nvSpPr>
        <dsp:cNvPr id="0" name=""/>
        <dsp:cNvSpPr/>
      </dsp:nvSpPr>
      <dsp:spPr>
        <a:xfrm>
          <a:off x="0" y="3432560"/>
          <a:ext cx="6666833" cy="636480"/>
        </a:xfrm>
        <a:prstGeom prst="roundRect">
          <a:avLst/>
        </a:prstGeom>
        <a:gradFill rotWithShape="0">
          <a:gsLst>
            <a:gs pos="0">
              <a:schemeClr val="accent2">
                <a:hueOff val="-1039545"/>
                <a:satOff val="-59949"/>
                <a:lumOff val="616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39545"/>
                <a:satOff val="-59949"/>
                <a:lumOff val="616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39545"/>
                <a:satOff val="-59949"/>
                <a:lumOff val="616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Melakukan penatalaksanaan kehamilan dengan anemia ringan, hiperemisis gravidarum tingkat I, abortus iminen dan preeklamsia ringan</a:t>
          </a:r>
          <a:endParaRPr lang="en-US" sz="1600" kern="1200"/>
        </a:p>
      </dsp:txBody>
      <dsp:txXfrm>
        <a:off x="31070" y="3463630"/>
        <a:ext cx="6604693" cy="574340"/>
      </dsp:txXfrm>
    </dsp:sp>
    <dsp:sp modelId="{773EF739-3B33-D749-B98B-136D98CD4F5F}">
      <dsp:nvSpPr>
        <dsp:cNvPr id="0" name=""/>
        <dsp:cNvSpPr/>
      </dsp:nvSpPr>
      <dsp:spPr>
        <a:xfrm>
          <a:off x="0" y="4115120"/>
          <a:ext cx="6666833" cy="636480"/>
        </a:xfrm>
        <a:prstGeom prst="roundRect">
          <a:avLst/>
        </a:prstGeom>
        <a:gradFill rotWithShape="0">
          <a:gsLst>
            <a:gs pos="0">
              <a:schemeClr val="accent2">
                <a:hueOff val="-1247454"/>
                <a:satOff val="-71938"/>
                <a:lumOff val="739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47454"/>
                <a:satOff val="-71938"/>
                <a:lumOff val="739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47454"/>
                <a:satOff val="-71938"/>
                <a:lumOff val="739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Menjelaskan dan mendemonstrasikan cara mengurangi ketidaknyamanan kehamilan</a:t>
          </a:r>
          <a:endParaRPr lang="en-US" sz="1600" kern="1200"/>
        </a:p>
      </dsp:txBody>
      <dsp:txXfrm>
        <a:off x="31070" y="4146190"/>
        <a:ext cx="6604693" cy="574340"/>
      </dsp:txXfrm>
    </dsp:sp>
    <dsp:sp modelId="{40D322A4-2095-7B49-B4B7-48DEFEAD9366}">
      <dsp:nvSpPr>
        <dsp:cNvPr id="0" name=""/>
        <dsp:cNvSpPr/>
      </dsp:nvSpPr>
      <dsp:spPr>
        <a:xfrm>
          <a:off x="0" y="4797680"/>
          <a:ext cx="6666833" cy="63648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600" kern="1200"/>
            <a:t>Memberi imunisasi TT pada ibu hamil</a:t>
          </a:r>
          <a:endParaRPr lang="en-US" sz="1600" kern="1200"/>
        </a:p>
      </dsp:txBody>
      <dsp:txXfrm>
        <a:off x="31070" y="4828750"/>
        <a:ext cx="6604693" cy="5743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F3E254-ECE8-C940-9CF2-167BBE7C019B}">
      <dsp:nvSpPr>
        <dsp:cNvPr id="0" name=""/>
        <dsp:cNvSpPr/>
      </dsp:nvSpPr>
      <dsp:spPr>
        <a:xfrm>
          <a:off x="0" y="828028"/>
          <a:ext cx="7559504" cy="875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200" kern="1200"/>
            <a:t>Mengidentifikasi atau mendeteksi penyimpangan kehamilan normal dan penanganan</a:t>
          </a:r>
          <a:endParaRPr lang="en-US" sz="2200" kern="1200"/>
        </a:p>
      </dsp:txBody>
      <dsp:txXfrm>
        <a:off x="42722" y="870750"/>
        <a:ext cx="7474060" cy="789716"/>
      </dsp:txXfrm>
    </dsp:sp>
    <dsp:sp modelId="{6A070184-C6D4-E643-AC54-71F7E30EACD7}">
      <dsp:nvSpPr>
        <dsp:cNvPr id="0" name=""/>
        <dsp:cNvSpPr/>
      </dsp:nvSpPr>
      <dsp:spPr>
        <a:xfrm>
          <a:off x="0" y="1766548"/>
          <a:ext cx="7559504" cy="875160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200" kern="1200"/>
            <a:t>Memberikan bimbingan dan persiapan persalinan, kelahiran dan menjadi orang tua</a:t>
          </a:r>
          <a:endParaRPr lang="en-US" sz="2200" kern="1200"/>
        </a:p>
      </dsp:txBody>
      <dsp:txXfrm>
        <a:off x="42722" y="1809270"/>
        <a:ext cx="7474060" cy="789716"/>
      </dsp:txXfrm>
    </dsp:sp>
    <dsp:sp modelId="{85364CD8-F7BE-C147-90D3-1A7BE4C60130}">
      <dsp:nvSpPr>
        <dsp:cNvPr id="0" name=""/>
        <dsp:cNvSpPr/>
      </dsp:nvSpPr>
      <dsp:spPr>
        <a:xfrm>
          <a:off x="0" y="2705068"/>
          <a:ext cx="7559504" cy="87516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200" kern="1200"/>
            <a:t>Bimbingan dan penyuluhan tentang perilaku kesehatan selama hamil seperti nutrisi, latihan, keamanan, kebiasaan merokok.</a:t>
          </a:r>
          <a:endParaRPr lang="en-US" sz="2200" kern="1200"/>
        </a:p>
      </dsp:txBody>
      <dsp:txXfrm>
        <a:off x="42722" y="2747790"/>
        <a:ext cx="7474060" cy="789716"/>
      </dsp:txXfrm>
    </dsp:sp>
    <dsp:sp modelId="{B802AA04-A479-4F4E-ABC5-58E149DB4729}">
      <dsp:nvSpPr>
        <dsp:cNvPr id="0" name=""/>
        <dsp:cNvSpPr/>
      </dsp:nvSpPr>
      <dsp:spPr>
        <a:xfrm>
          <a:off x="0" y="3643588"/>
          <a:ext cx="7559504" cy="875160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200" kern="1200"/>
            <a:t>Penggunaan secara aman jamu atau obat-obatan tradisional yang tersedia.</a:t>
          </a:r>
          <a:endParaRPr lang="en-US" sz="2200" kern="1200"/>
        </a:p>
      </dsp:txBody>
      <dsp:txXfrm>
        <a:off x="42722" y="3686310"/>
        <a:ext cx="7474060" cy="789716"/>
      </dsp:txXfrm>
    </dsp:sp>
    <dsp:sp modelId="{6FB2DC22-697C-E44C-8D4A-C0D3A0FF9707}">
      <dsp:nvSpPr>
        <dsp:cNvPr id="0" name=""/>
        <dsp:cNvSpPr/>
      </dsp:nvSpPr>
      <dsp:spPr>
        <a:xfrm>
          <a:off x="0" y="4582108"/>
          <a:ext cx="7559504" cy="8751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200" kern="1200"/>
            <a:t>nya termasuk rujukan tepat </a:t>
          </a:r>
          <a:endParaRPr lang="en-US" sz="2200" kern="1200"/>
        </a:p>
      </dsp:txBody>
      <dsp:txXfrm>
        <a:off x="42722" y="4624830"/>
        <a:ext cx="7474060" cy="7897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1841916-C2D2-A0B4-8CAD-E40B8CC2AE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51B7C361-7758-9FD8-6FA6-22E5B610B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7DDDA8AE-73D2-DF09-1C4F-94643D306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82367DDE-97FA-0E35-AC2F-63410D17F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FF6AED5A-4951-36D2-3747-4E9A30E21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85197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FFDA1DF-4FA4-6187-2E23-0818D0E72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50CEC8A4-66F7-8DC5-1E47-2F365A47B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6CE0C0F7-428F-6E46-5EF0-855A50724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42586754-382C-0BDC-E9F4-5348FF79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55DBF339-8F46-6905-6A80-6D6CDDF1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44879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214AFA51-0186-EB0F-A94D-AB93EA85E9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B4487C74-1AE4-D599-9FD1-0CFCDD363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AE57543B-ED79-67AF-A3BF-3E41772E4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D063FC93-309C-E6C4-B40D-85F6FC97C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32B1F53-761C-E331-2F73-AA05A8AE2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5578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089F37C-0130-D97E-99AB-82DA86ED6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5ED226FA-30C7-1685-724D-456BB5168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A6DE5C52-82A6-4C4E-6243-9A6AC1B45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A5B850A8-2006-8DE8-1259-F344611BE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A21F1245-4235-A18F-4586-6CCE4091E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1364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C27F6FC-4D96-23E9-64FF-2C9FD7A09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CBD020FD-7563-D4AB-8E2A-2376FF0E27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1165049F-51E5-F413-D4EC-1FB47C229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5794CBD6-4A56-6909-8678-7E1F849E8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47048F2E-60F5-4F42-E96E-53B626E7D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633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F55FE2B-7A21-3E2A-AC33-581EF1C8F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23A9209E-D8F6-66EF-EE09-228AD0506B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36C6925F-3349-DE98-30F2-383C6953E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2658203A-AEA0-1ED1-07C4-10B260D50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A1D77534-008E-0A93-FD85-E5E070847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1E5FD2B8-41DA-FE9B-8014-6755B326C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9144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52CB62F-6E53-25BF-C396-9EBE573B0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19D5451D-E5B0-0147-0AE1-E8AC56538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79BB2B39-1399-C39F-4C82-2AA9527FB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0E7EF2E9-7301-C35D-14D6-678C6C57FE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8AD5DE80-CC28-4B83-7D6A-131C828A3C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5BB24909-1658-4F0C-731C-86B37A69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B941B49E-7219-E3CD-7565-2B28E5537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7224665A-C338-D0A1-B33B-7A6488C42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518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6A3C0F4-B07A-A92A-3828-D37C9C361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B8157FEF-F1F7-F7A2-67DE-DAA7F1E81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BFAF04D7-0CE6-3762-C62E-845A0ED61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ACDF3E8C-D884-BA48-0A4A-C0C40163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0941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8EA74E9E-6BBB-BF30-C324-25D1AE250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CDE44842-F7D6-5112-0CC5-359E05244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5BD5E45D-4B2B-4879-1B7D-4E433EEBA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104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54FED51-2AC0-7175-C3D8-44742A421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5E3ED7CE-3498-399B-D30C-CD964407E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0ED62288-CAC3-677B-1373-383ADBC4B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01E5FBE5-3782-A181-FB6A-18C4657A8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0C50FCDD-A64A-C4B1-77A0-2C60A1C35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48F49C73-B14B-2D06-61A2-9FA6E995A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4025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926F830-FF80-0659-EEA5-6248A16AF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8147DF10-12A9-6B72-690A-74BABF148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791636B9-4E46-25BE-A364-C05A73624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E10CAB50-187A-15F6-D9AD-46CA6A462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85EBD372-E4A7-7379-E435-7F0291821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ED623550-2D0F-8BF2-77B7-87AB99A0F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032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0E34D957-08B3-DF73-C3A5-4BE3C9797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8CAD47D9-D4C3-B58A-4FEE-C10D85B7F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2C423713-7EAA-4996-F0ED-A960706DE3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263EF-9899-E443-BA84-34B9F89C47A7}" type="datetimeFigureOut">
              <a:rPr lang="id-ID" smtClean="0"/>
              <a:t>19/05/22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482A4F82-9FCD-4A66-3395-39ECAFABFF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DA2E3FCE-0906-4685-248A-A685EDDA5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37A4D-3966-9D44-9E63-E6FFD4EBDBA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75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65C9B60E-8834-03D3-8FF8-EDD3D76032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2442" y="4504360"/>
            <a:ext cx="4541033" cy="1141851"/>
          </a:xfrm>
          <a:noFill/>
        </p:spPr>
        <p:txBody>
          <a:bodyPr>
            <a:normAutofit/>
          </a:bodyPr>
          <a:lstStyle/>
          <a:p>
            <a:r>
              <a:rPr lang="id-ID" sz="2000" dirty="0">
                <a:solidFill>
                  <a:srgbClr val="080808"/>
                </a:solidFill>
              </a:rPr>
              <a:t>OLEH : INTAN WIDYA SARI, S.ST, M.KEB</a:t>
            </a:r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2EABF07F-F259-0122-14F1-3E94E63708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id-ID" sz="3600">
                <a:solidFill>
                  <a:srgbClr val="080808"/>
                </a:solidFill>
              </a:rPr>
              <a:t>DRUG IN PREGNANCY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17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07C8C2B4-DE41-713E-FD25-A83A826B8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29944683-8103-36D4-73CE-D977A30A7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ms-MY" sz="2600" b="1" err="1"/>
              <a:t>Omega</a:t>
            </a:r>
            <a:r>
              <a:rPr lang="ms-MY" sz="2600" b="1"/>
              <a:t> 3</a:t>
            </a:r>
            <a:endParaRPr lang="id-ID" sz="2600"/>
          </a:p>
          <a:p>
            <a:pPr lvl="0"/>
            <a:r>
              <a:rPr lang="ms-MY" sz="2600"/>
              <a:t> Asam Lemak </a:t>
            </a:r>
            <a:r>
              <a:rPr lang="ms-MY" sz="2600" err="1"/>
              <a:t>poliunsaturated</a:t>
            </a:r>
            <a:r>
              <a:rPr lang="ms-MY" sz="2600"/>
              <a:t> : inilah asal Omega3 dan Omega6</a:t>
            </a:r>
            <a:endParaRPr lang="id-ID" sz="2600"/>
          </a:p>
          <a:p>
            <a:pPr lvl="0"/>
            <a:r>
              <a:rPr lang="ms-MY" sz="2600"/>
              <a:t>Omega3 : EPA, DHA, ALA </a:t>
            </a:r>
            <a:endParaRPr lang="id-ID" sz="2600"/>
          </a:p>
          <a:p>
            <a:pPr lvl="0"/>
            <a:r>
              <a:rPr lang="ms-MY" sz="2600"/>
              <a:t>Omega6 : LA </a:t>
            </a:r>
            <a:endParaRPr lang="id-ID" sz="2600"/>
          </a:p>
          <a:p>
            <a:pPr lvl="0"/>
            <a:r>
              <a:rPr lang="ms-MY" sz="2600"/>
              <a:t>EPA+DHA </a:t>
            </a:r>
            <a:r>
              <a:rPr lang="id-ID" sz="2600"/>
              <a:t>dapat</a:t>
            </a:r>
            <a:r>
              <a:rPr lang="ms-MY" sz="2600"/>
              <a:t> memperbaiki fungsi membran sel perkembangan otak dan retina. </a:t>
            </a:r>
            <a:endParaRPr lang="id-ID" sz="2600"/>
          </a:p>
          <a:p>
            <a:pPr lvl="0"/>
            <a:r>
              <a:rPr lang="ms-MY" sz="2600" err="1"/>
              <a:t>Akumulasi</a:t>
            </a:r>
            <a:r>
              <a:rPr lang="ms-MY" sz="2600"/>
              <a:t> DHA+EPA pada otak dan penglihatan janin </a:t>
            </a:r>
            <a:r>
              <a:rPr lang="ms-MY" sz="2600" err="1"/>
              <a:t>memaksimalkan</a:t>
            </a:r>
            <a:r>
              <a:rPr lang="ms-MY" sz="2600"/>
              <a:t> pertumbuhan dan fungsinya. </a:t>
            </a:r>
            <a:endParaRPr lang="id-ID" sz="2600"/>
          </a:p>
          <a:p>
            <a:pPr marL="0" indent="0">
              <a:buNone/>
            </a:pPr>
            <a:endParaRPr lang="id-ID" sz="26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074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F8EC541C-8427-0B53-AACF-E025C2B6D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CB026B7F-05A4-8583-805D-2C7DA073F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ms-MY" sz="2600" b="1"/>
          </a:p>
          <a:p>
            <a:pPr marL="0" indent="0">
              <a:buNone/>
            </a:pPr>
            <a:r>
              <a:rPr lang="ms-MY" sz="2600" b="1"/>
              <a:t>FOS-GOS </a:t>
            </a:r>
            <a:endParaRPr lang="id-ID" sz="2600"/>
          </a:p>
          <a:p>
            <a:pPr lvl="0"/>
            <a:r>
              <a:rPr lang="ms-MY" sz="2600"/>
              <a:t>Memperbaiki produksi </a:t>
            </a:r>
            <a:r>
              <a:rPr lang="ms-MY" sz="2600" err="1"/>
              <a:t>Mikrobiota</a:t>
            </a:r>
            <a:r>
              <a:rPr lang="ms-MY" sz="2600"/>
              <a:t> usus ibu </a:t>
            </a:r>
            <a:endParaRPr lang="id-ID" sz="2600"/>
          </a:p>
          <a:p>
            <a:pPr lvl="0"/>
            <a:r>
              <a:rPr lang="ms-MY" sz="2600"/>
              <a:t>Meningkatkan </a:t>
            </a:r>
            <a:r>
              <a:rPr lang="ms-MY" sz="2600" err="1"/>
              <a:t>laktobasilus</a:t>
            </a:r>
            <a:r>
              <a:rPr lang="ms-MY" sz="2600"/>
              <a:t> dan </a:t>
            </a:r>
            <a:r>
              <a:rPr lang="ms-MY" sz="2600" err="1"/>
              <a:t>bakteri</a:t>
            </a:r>
            <a:r>
              <a:rPr lang="ms-MY" sz="2600"/>
              <a:t> </a:t>
            </a:r>
            <a:r>
              <a:rPr lang="ms-MY" sz="2600" err="1"/>
              <a:t>bifidus</a:t>
            </a:r>
            <a:r>
              <a:rPr lang="ms-MY" sz="2600"/>
              <a:t> di usus ibu </a:t>
            </a:r>
            <a:endParaRPr lang="id-ID" sz="2600"/>
          </a:p>
          <a:p>
            <a:pPr lvl="0"/>
            <a:r>
              <a:rPr lang="ms-MY" sz="2600"/>
              <a:t>Bermanfaat pada proses pencernaan makanan dan pembentukan mekanisme pertahanan tubuh alami dari </a:t>
            </a:r>
            <a:r>
              <a:rPr lang="ms-MY" sz="2600" err="1"/>
              <a:t>bakteri</a:t>
            </a:r>
            <a:r>
              <a:rPr lang="ms-MY" sz="2600"/>
              <a:t> </a:t>
            </a:r>
            <a:r>
              <a:rPr lang="ms-MY" sz="2600" err="1"/>
              <a:t>pathogen</a:t>
            </a:r>
            <a:endParaRPr lang="id-ID" sz="2600"/>
          </a:p>
          <a:p>
            <a:pPr marL="0" indent="0">
              <a:buNone/>
            </a:pPr>
            <a:endParaRPr lang="id-ID" sz="26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64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8954B456-8D89-6A1A-1075-A8FE2F163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id-ID" sz="4000">
                <a:solidFill>
                  <a:srgbClr val="FFFFFF"/>
                </a:solidFill>
              </a:rPr>
              <a:t>2. </a:t>
            </a:r>
            <a:r>
              <a:rPr lang="id-ID" sz="4000" b="1">
                <a:solidFill>
                  <a:srgbClr val="FFFFFF"/>
                </a:solidFill>
              </a:rPr>
              <a:t>Emesis dan Anti Emetik</a:t>
            </a:r>
            <a:br>
              <a:rPr lang="id-ID" sz="4000">
                <a:solidFill>
                  <a:srgbClr val="FFFFFF"/>
                </a:solidFill>
              </a:rPr>
            </a:br>
            <a:endParaRPr lang="id-ID" sz="4000">
              <a:solidFill>
                <a:srgbClr val="FFFFFF"/>
              </a:solidFill>
            </a:endParaRPr>
          </a:p>
        </p:txBody>
      </p:sp>
      <p:graphicFrame>
        <p:nvGraphicFramePr>
          <p:cNvPr id="5" name="Tampungan Konten 2">
            <a:extLst>
              <a:ext uri="{FF2B5EF4-FFF2-40B4-BE49-F238E27FC236}">
                <a16:creationId xmlns:a16="http://schemas.microsoft.com/office/drawing/2014/main" id="{A4DE2942-4DA1-B13C-4AA6-BA5F8F149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43757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2255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7A740595-7DBF-6A35-50F0-EDB000A25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id-ID" sz="4000">
                <a:solidFill>
                  <a:srgbClr val="FFFFFF"/>
                </a:solidFill>
              </a:rPr>
              <a:t>3. Konstipasi dan Laxative</a:t>
            </a:r>
          </a:p>
        </p:txBody>
      </p:sp>
      <p:graphicFrame>
        <p:nvGraphicFramePr>
          <p:cNvPr id="5" name="Tampungan Konten 2">
            <a:extLst>
              <a:ext uri="{FF2B5EF4-FFF2-40B4-BE49-F238E27FC236}">
                <a16:creationId xmlns:a16="http://schemas.microsoft.com/office/drawing/2014/main" id="{5ADBD4A7-559E-4568-F330-A44B4CBE80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50631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2156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E2954D39-5F28-B9E5-7F11-8960F7B4D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br>
              <a:rPr lang="id-ID" sz="4000" b="1">
                <a:solidFill>
                  <a:srgbClr val="FFFFFF"/>
                </a:solidFill>
              </a:rPr>
            </a:br>
            <a:r>
              <a:rPr lang="id-ID" sz="4000" b="1">
                <a:solidFill>
                  <a:srgbClr val="FFFFFF"/>
                </a:solidFill>
              </a:rPr>
              <a:t>Asuhan Antenatal pada Ibu dengan Kebutuhan Kompleks</a:t>
            </a:r>
            <a:br>
              <a:rPr lang="id-ID" sz="4000">
                <a:solidFill>
                  <a:srgbClr val="FFFFFF"/>
                </a:solidFill>
              </a:rPr>
            </a:br>
            <a:endParaRPr lang="id-ID" sz="4000">
              <a:solidFill>
                <a:srgbClr val="FFFFFF"/>
              </a:solidFill>
            </a:endParaRP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9720C1C-94DB-C5A0-3D10-0A8E042ED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id-ID" sz="2000"/>
              <a:t>Lingkup Asuhan Kehamilan</a:t>
            </a:r>
          </a:p>
          <a:p>
            <a:pPr marL="0" indent="0">
              <a:buNone/>
            </a:pPr>
            <a:r>
              <a:rPr lang="id-ID" sz="2000"/>
              <a:t>Dalam memberikan asuhan kepada ibu hamil, bidan harus memberikan pelayanan secara kompleks dan menyeluruh. Adapun lingkup asuhan antenatal pada ibu hamil meliputi :</a:t>
            </a:r>
          </a:p>
          <a:p>
            <a:pPr lvl="0"/>
            <a:r>
              <a:rPr lang="id-ID" sz="2000"/>
              <a:t>Mengumpulkan data riwayat kesehatan dan kehamilan serta menganalisis tiap kunjungan/ pemeriksaan ibu hamil</a:t>
            </a:r>
          </a:p>
          <a:p>
            <a:pPr lvl="0"/>
            <a:r>
              <a:rPr lang="id-ID" sz="2000"/>
              <a:t>Melaksanakan pemeriksaan fisik secara sistematis dan lengkap</a:t>
            </a:r>
          </a:p>
          <a:p>
            <a:pPr lvl="0"/>
            <a:r>
              <a:rPr lang="id-ID" sz="2000"/>
              <a:t>Melakukan penilian pelvik, ukuran dan struktur panggul</a:t>
            </a:r>
          </a:p>
          <a:p>
            <a:pPr marL="0" indent="0">
              <a:buNone/>
            </a:pPr>
            <a:endParaRPr lang="id-ID" sz="2000"/>
          </a:p>
        </p:txBody>
      </p:sp>
    </p:spTree>
    <p:extLst>
      <p:ext uri="{BB962C8B-B14F-4D97-AF65-F5344CB8AC3E}">
        <p14:creationId xmlns:p14="http://schemas.microsoft.com/office/powerpoint/2010/main" val="2753736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23DAD13A-1C03-D6C2-F49F-6A1D85F2D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endParaRPr lang="id-ID" sz="4000">
              <a:solidFill>
                <a:srgbClr val="FFFFFF"/>
              </a:solidFill>
            </a:endParaRPr>
          </a:p>
        </p:txBody>
      </p:sp>
      <p:graphicFrame>
        <p:nvGraphicFramePr>
          <p:cNvPr id="5" name="Tampungan Konten 2">
            <a:extLst>
              <a:ext uri="{FF2B5EF4-FFF2-40B4-BE49-F238E27FC236}">
                <a16:creationId xmlns:a16="http://schemas.microsoft.com/office/drawing/2014/main" id="{FFD584F1-982B-4FF4-316F-EAADFC6608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805459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8128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CB49665F-0298-4449-8D2D-209989CB9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A71EEC14-174A-46FA-B046-474750457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EB6CB95-E653-4C6C-AE51-62FD848E8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89" y="-2"/>
            <a:ext cx="3468234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BDD3CB8E-ABA7-4F37-BB2C-64FFD1981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CA788A-B2FD-494C-BED0-83E31F6DF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Judul 1">
            <a:extLst>
              <a:ext uri="{FF2B5EF4-FFF2-40B4-BE49-F238E27FC236}">
                <a16:creationId xmlns:a16="http://schemas.microsoft.com/office/drawing/2014/main" id="{94CCF1C3-BD0D-3A9B-CE45-35927ACF6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25880" y="1947672"/>
            <a:ext cx="5961888" cy="2788920"/>
          </a:xfrm>
        </p:spPr>
        <p:txBody>
          <a:bodyPr anchor="ctr">
            <a:normAutofit/>
          </a:bodyPr>
          <a:lstStyle/>
          <a:p>
            <a:endParaRPr lang="id-ID" sz="4800">
              <a:solidFill>
                <a:schemeClr val="bg1"/>
              </a:solidFill>
            </a:endParaRPr>
          </a:p>
        </p:txBody>
      </p:sp>
      <p:graphicFrame>
        <p:nvGraphicFramePr>
          <p:cNvPr id="5" name="Tampungan Konten 2">
            <a:extLst>
              <a:ext uri="{FF2B5EF4-FFF2-40B4-BE49-F238E27FC236}">
                <a16:creationId xmlns:a16="http://schemas.microsoft.com/office/drawing/2014/main" id="{E1B3D0DB-AD73-EBEA-C55B-D83E7012A8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1825949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4484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Judul 1">
            <a:extLst>
              <a:ext uri="{FF2B5EF4-FFF2-40B4-BE49-F238E27FC236}">
                <a16:creationId xmlns:a16="http://schemas.microsoft.com/office/drawing/2014/main" id="{A760CB36-4C7B-5D3A-2815-312BBD32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id-ID" sz="3600">
                <a:solidFill>
                  <a:schemeClr val="tx2"/>
                </a:solidFill>
              </a:rPr>
              <a:t>Standar Asuhan Kehamilan</a:t>
            </a:r>
            <a:br>
              <a:rPr lang="id-ID" sz="3600">
                <a:solidFill>
                  <a:schemeClr val="tx2"/>
                </a:solidFill>
              </a:rPr>
            </a:br>
            <a:endParaRPr lang="id-ID" sz="3600">
              <a:solidFill>
                <a:schemeClr val="tx2"/>
              </a:solidFill>
            </a:endParaRP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8188FA2-DB26-5D79-8CC7-B1FBC6796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pPr lvl="0"/>
            <a:r>
              <a:rPr lang="id-ID" sz="1800" dirty="0">
                <a:solidFill>
                  <a:schemeClr val="tx2"/>
                </a:solidFill>
              </a:rPr>
              <a:t>Timbang</a:t>
            </a:r>
          </a:p>
          <a:p>
            <a:pPr lvl="0"/>
            <a:r>
              <a:rPr lang="id-ID" sz="1800" dirty="0">
                <a:solidFill>
                  <a:schemeClr val="tx2"/>
                </a:solidFill>
              </a:rPr>
              <a:t>Ukur LILA</a:t>
            </a:r>
          </a:p>
          <a:p>
            <a:pPr lvl="0"/>
            <a:r>
              <a:rPr lang="id-ID" sz="1800" dirty="0">
                <a:solidFill>
                  <a:schemeClr val="tx2"/>
                </a:solidFill>
              </a:rPr>
              <a:t>Tekanan darah</a:t>
            </a:r>
          </a:p>
          <a:p>
            <a:pPr lvl="0"/>
            <a:r>
              <a:rPr lang="id-ID" sz="1800" dirty="0">
                <a:solidFill>
                  <a:schemeClr val="tx2"/>
                </a:solidFill>
              </a:rPr>
              <a:t>Periksa tinggi uterus</a:t>
            </a:r>
          </a:p>
          <a:p>
            <a:pPr lvl="0"/>
            <a:r>
              <a:rPr lang="id-ID" sz="1800" dirty="0">
                <a:solidFill>
                  <a:schemeClr val="tx2"/>
                </a:solidFill>
              </a:rPr>
              <a:t>Periksa latak dan DJJ</a:t>
            </a:r>
          </a:p>
          <a:p>
            <a:pPr lvl="0"/>
            <a:r>
              <a:rPr lang="id-ID" sz="1800" dirty="0">
                <a:solidFill>
                  <a:schemeClr val="tx2"/>
                </a:solidFill>
              </a:rPr>
              <a:t>Status dan Imunisasi TT</a:t>
            </a:r>
          </a:p>
          <a:p>
            <a:pPr lvl="0"/>
            <a:r>
              <a:rPr lang="id-ID" sz="1800" dirty="0">
                <a:solidFill>
                  <a:schemeClr val="tx2"/>
                </a:solidFill>
              </a:rPr>
              <a:t>Konseling</a:t>
            </a:r>
          </a:p>
          <a:p>
            <a:pPr lvl="0"/>
            <a:r>
              <a:rPr lang="id-ID" sz="1800" dirty="0">
                <a:solidFill>
                  <a:schemeClr val="tx2"/>
                </a:solidFill>
              </a:rPr>
              <a:t>Skrining dokter</a:t>
            </a:r>
          </a:p>
          <a:p>
            <a:pPr lvl="0"/>
            <a:r>
              <a:rPr lang="id-ID" sz="1800" dirty="0">
                <a:solidFill>
                  <a:schemeClr val="tx2"/>
                </a:solidFill>
              </a:rPr>
              <a:t>Tablet tambah darah</a:t>
            </a:r>
          </a:p>
          <a:p>
            <a:pPr lvl="0"/>
            <a:r>
              <a:rPr lang="id-ID" sz="1800" dirty="0" err="1">
                <a:solidFill>
                  <a:schemeClr val="tx2"/>
                </a:solidFill>
              </a:rPr>
              <a:t>Test</a:t>
            </a:r>
            <a:r>
              <a:rPr lang="id-ID" sz="1800" dirty="0">
                <a:solidFill>
                  <a:schemeClr val="tx2"/>
                </a:solidFill>
              </a:rPr>
              <a:t> lab Hemoglobin</a:t>
            </a:r>
          </a:p>
          <a:p>
            <a:pPr lvl="0"/>
            <a:r>
              <a:rPr lang="id-ID" sz="1800" dirty="0" err="1">
                <a:solidFill>
                  <a:schemeClr val="tx2"/>
                </a:solidFill>
              </a:rPr>
              <a:t>Test</a:t>
            </a:r>
            <a:r>
              <a:rPr lang="id-ID" sz="1800" dirty="0">
                <a:solidFill>
                  <a:schemeClr val="tx2"/>
                </a:solidFill>
              </a:rPr>
              <a:t> golongan darah</a:t>
            </a:r>
          </a:p>
          <a:p>
            <a:pPr lvl="0"/>
            <a:r>
              <a:rPr lang="id-ID" sz="1800" dirty="0" err="1">
                <a:solidFill>
                  <a:schemeClr val="tx2"/>
                </a:solidFill>
              </a:rPr>
              <a:t>Test</a:t>
            </a:r>
            <a:r>
              <a:rPr lang="id-ID" sz="1800" dirty="0">
                <a:solidFill>
                  <a:schemeClr val="tx2"/>
                </a:solidFill>
              </a:rPr>
              <a:t> lab protein urine</a:t>
            </a:r>
          </a:p>
          <a:p>
            <a:pPr lvl="0"/>
            <a:r>
              <a:rPr lang="id-ID" sz="1800" dirty="0" err="1">
                <a:solidFill>
                  <a:schemeClr val="tx2"/>
                </a:solidFill>
              </a:rPr>
              <a:t>Test</a:t>
            </a:r>
            <a:r>
              <a:rPr lang="id-ID" sz="1800" dirty="0">
                <a:solidFill>
                  <a:schemeClr val="tx2"/>
                </a:solidFill>
              </a:rPr>
              <a:t> lab gula darah</a:t>
            </a:r>
          </a:p>
          <a:p>
            <a:pPr lvl="0"/>
            <a:r>
              <a:rPr lang="id-ID" sz="1800" dirty="0">
                <a:solidFill>
                  <a:schemeClr val="tx2"/>
                </a:solidFill>
              </a:rPr>
              <a:t>PPIA</a:t>
            </a:r>
          </a:p>
          <a:p>
            <a:pPr marL="0" indent="0">
              <a:buNone/>
            </a:pPr>
            <a:endParaRPr lang="id-ID" sz="1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1138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330DBF3B-03F6-097B-ACAA-3F2217206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885767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DBAA4C64-E2A3-D7C6-5A2E-266EB1D02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id-ID" b="1">
                <a:solidFill>
                  <a:srgbClr val="FFFFFF"/>
                </a:solidFill>
              </a:rPr>
              <a:t>1. Suplemen </a:t>
            </a:r>
            <a:br>
              <a:rPr lang="id-ID">
                <a:solidFill>
                  <a:srgbClr val="FFFFFF"/>
                </a:solidFill>
              </a:rPr>
            </a:br>
            <a:endParaRPr lang="id-ID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2B410901-0E76-0020-458B-FE73D7643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ms-MY" sz="2200" b="1" err="1"/>
              <a:t>Fe</a:t>
            </a:r>
            <a:r>
              <a:rPr lang="ms-MY" sz="2200" b="1"/>
              <a:t> (Zat Besi)</a:t>
            </a:r>
            <a:endParaRPr lang="id-ID" sz="2200"/>
          </a:p>
          <a:p>
            <a:pPr lvl="0"/>
            <a:r>
              <a:rPr lang="id-ID" sz="2200"/>
              <a:t>Anemia pada </a:t>
            </a:r>
            <a:r>
              <a:rPr lang="id-ID" sz="2200" err="1"/>
              <a:t>waita</a:t>
            </a:r>
            <a:r>
              <a:rPr lang="id-ID" sz="2200"/>
              <a:t> hamil 50% karena defisiensi zat besi</a:t>
            </a:r>
          </a:p>
          <a:p>
            <a:pPr lvl="0"/>
            <a:r>
              <a:rPr lang="id-ID" sz="2200"/>
              <a:t>Kebutuhan ibu hamil akan zat besi meningkat dari 18%mg/hari menjadi 27mg/hari</a:t>
            </a:r>
          </a:p>
          <a:p>
            <a:pPr lvl="0"/>
            <a:r>
              <a:rPr lang="id-ID" sz="2200"/>
              <a:t>Direkomendasikan oleh WHO setiap ibu hamil </a:t>
            </a:r>
            <a:r>
              <a:rPr lang="id-ID" sz="2200" err="1"/>
              <a:t>mengkonsumsi</a:t>
            </a:r>
            <a:r>
              <a:rPr lang="id-ID" sz="2200"/>
              <a:t> suplementasi </a:t>
            </a:r>
            <a:r>
              <a:rPr lang="id-ID" sz="2200" err="1"/>
              <a:t>Fe</a:t>
            </a:r>
            <a:r>
              <a:rPr lang="id-ID" sz="2200"/>
              <a:t> 60mg/hari selama 6 bulan; (bila kurang 6 bulan 120mg/hari), dan dilanjutkan hingga 3 bulan </a:t>
            </a:r>
            <a:r>
              <a:rPr lang="id-ID" sz="2200" err="1"/>
              <a:t>postpartum</a:t>
            </a:r>
            <a:endParaRPr lang="id-ID" sz="2200"/>
          </a:p>
          <a:p>
            <a:pPr lvl="0"/>
            <a:r>
              <a:rPr lang="id-ID" sz="2200"/>
              <a:t>Tidak </a:t>
            </a:r>
            <a:r>
              <a:rPr lang="id-ID" sz="2200" err="1"/>
              <a:t>mengkonsumsi</a:t>
            </a:r>
            <a:r>
              <a:rPr lang="id-ID" sz="2200"/>
              <a:t> bersama teh, kopi, susu, karena dapat menurunkan </a:t>
            </a:r>
            <a:r>
              <a:rPr lang="id-ID" sz="2200" err="1"/>
              <a:t>absorbsi</a:t>
            </a:r>
            <a:endParaRPr lang="id-ID" sz="2200"/>
          </a:p>
          <a:p>
            <a:pPr lvl="0"/>
            <a:r>
              <a:rPr lang="id-ID" sz="2200"/>
              <a:t>Sebaiknya dikonsumsi berbarengan dengan daging, ikan, vitamin c yang dapat menstimulasi asam lambung</a:t>
            </a:r>
          </a:p>
          <a:p>
            <a:r>
              <a:rPr lang="id-ID" sz="2200"/>
              <a:t>Efek : akan terjadi perubahan pada warna feses dan urine</a:t>
            </a:r>
          </a:p>
          <a:p>
            <a:pPr lvl="0"/>
            <a:endParaRPr lang="id-ID" sz="2200"/>
          </a:p>
          <a:p>
            <a:endParaRPr lang="id-ID" sz="2200"/>
          </a:p>
        </p:txBody>
      </p:sp>
    </p:spTree>
    <p:extLst>
      <p:ext uri="{BB962C8B-B14F-4D97-AF65-F5344CB8AC3E}">
        <p14:creationId xmlns:p14="http://schemas.microsoft.com/office/powerpoint/2010/main" val="3438594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Judul 4">
            <a:extLst>
              <a:ext uri="{FF2B5EF4-FFF2-40B4-BE49-F238E27FC236}">
                <a16:creationId xmlns:a16="http://schemas.microsoft.com/office/drawing/2014/main" id="{5FAA7D10-90D2-63B5-C1AE-00AB90F02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D4BD577-B858-A9B6-36BC-FD3385ADA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d-ID" sz="2200" b="1"/>
              <a:t>Asam </a:t>
            </a:r>
            <a:r>
              <a:rPr lang="id-ID" sz="2200" b="1" err="1"/>
              <a:t>Folat</a:t>
            </a:r>
            <a:endParaRPr lang="id-ID" sz="2200" b="1"/>
          </a:p>
          <a:p>
            <a:pPr lvl="0"/>
            <a:r>
              <a:rPr lang="id-ID" sz="2200"/>
              <a:t>Asam </a:t>
            </a:r>
            <a:r>
              <a:rPr lang="id-ID" sz="2200" err="1"/>
              <a:t>folat</a:t>
            </a:r>
            <a:r>
              <a:rPr lang="id-ID" sz="2200"/>
              <a:t> atau Vitamin B9 selama hamil 600ug/hari</a:t>
            </a:r>
          </a:p>
          <a:p>
            <a:pPr lvl="0"/>
            <a:r>
              <a:rPr lang="id-ID" sz="2200" err="1"/>
              <a:t>Desisiensi</a:t>
            </a:r>
            <a:r>
              <a:rPr lang="id-ID" sz="2200"/>
              <a:t> : dapat berdampak pada abnormalitas pada ibu (anemia, </a:t>
            </a:r>
            <a:r>
              <a:rPr lang="id-ID" sz="2200" err="1"/>
              <a:t>neuropati</a:t>
            </a:r>
            <a:r>
              <a:rPr lang="id-ID" sz="2200"/>
              <a:t> perifer) janin (</a:t>
            </a:r>
            <a:r>
              <a:rPr lang="id-ID" sz="2200" err="1"/>
              <a:t>ab.</a:t>
            </a:r>
            <a:r>
              <a:rPr lang="id-ID" sz="2200"/>
              <a:t> Kongenital, NTB) menurunkan risiko persalinan prematur dan BBLR.</a:t>
            </a:r>
          </a:p>
          <a:p>
            <a:pPr lvl="0"/>
            <a:r>
              <a:rPr lang="id-ID" sz="2200"/>
              <a:t>Asam </a:t>
            </a:r>
            <a:r>
              <a:rPr lang="id-ID" sz="2200" err="1"/>
              <a:t>folat</a:t>
            </a:r>
            <a:r>
              <a:rPr lang="id-ID" sz="2200"/>
              <a:t> tidak boleh diberikan secara berlebihan, terutama pada pengobatan epilepsi.</a:t>
            </a:r>
          </a:p>
          <a:p>
            <a:endParaRPr lang="id-ID" sz="2200"/>
          </a:p>
        </p:txBody>
      </p:sp>
    </p:spTree>
    <p:extLst>
      <p:ext uri="{BB962C8B-B14F-4D97-AF65-F5344CB8AC3E}">
        <p14:creationId xmlns:p14="http://schemas.microsoft.com/office/powerpoint/2010/main" val="668762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04A8AE1-9605-41DC-920F-A4B8E8F23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90889" flipH="1">
            <a:off x="715850" y="795372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6800085-6221-428B-6ECF-6367C1BBD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1360"/>
            <a:ext cx="5536397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ms-MY" sz="1800" b="1"/>
              <a:t>Vitamin B12 (</a:t>
            </a:r>
            <a:r>
              <a:rPr lang="ms-MY" sz="1800" b="1" err="1"/>
              <a:t>Cyanocobalamin</a:t>
            </a:r>
            <a:r>
              <a:rPr lang="ms-MY" sz="1800" b="1"/>
              <a:t>)</a:t>
            </a:r>
            <a:endParaRPr lang="id-ID" sz="1800"/>
          </a:p>
          <a:p>
            <a:pPr lvl="0"/>
            <a:r>
              <a:rPr lang="id-ID" sz="1800"/>
              <a:t>Rekomendasi 6mcg/hari</a:t>
            </a:r>
          </a:p>
          <a:p>
            <a:pPr lvl="0"/>
            <a:r>
              <a:rPr lang="id-ID" sz="1800"/>
              <a:t>Defisiensi Vitamin B12 (jarang terjadi) menyebabkan anemia </a:t>
            </a:r>
            <a:r>
              <a:rPr lang="id-ID" sz="1800" err="1"/>
              <a:t>megaloblastik</a:t>
            </a:r>
            <a:r>
              <a:rPr lang="id-ID" sz="1800"/>
              <a:t>, </a:t>
            </a:r>
            <a:r>
              <a:rPr lang="id-ID" sz="1800" err="1"/>
              <a:t>hyperhomocysteinemia</a:t>
            </a:r>
            <a:r>
              <a:rPr lang="id-ID" sz="1800"/>
              <a:t>: </a:t>
            </a:r>
            <a:r>
              <a:rPr lang="id-ID" sz="1800" err="1"/>
              <a:t>vaskulopati</a:t>
            </a:r>
            <a:r>
              <a:rPr lang="id-ID" sz="1800"/>
              <a:t> plasenta.</a:t>
            </a:r>
          </a:p>
          <a:p>
            <a:pPr marL="0" indent="0">
              <a:buNone/>
            </a:pPr>
            <a:r>
              <a:rPr lang="ms-MY" sz="1800" b="1"/>
              <a:t>Vitamin </a:t>
            </a:r>
            <a:r>
              <a:rPr lang="ms-MY" sz="1800" b="1" err="1"/>
              <a:t>B</a:t>
            </a:r>
            <a:r>
              <a:rPr lang="ms-MY" sz="1800" b="1"/>
              <a:t> Kompleks</a:t>
            </a:r>
            <a:endParaRPr lang="id-ID" sz="1800"/>
          </a:p>
          <a:p>
            <a:pPr lvl="0"/>
            <a:r>
              <a:rPr lang="id-ID" sz="1800"/>
              <a:t>B2, B6, B9, B12</a:t>
            </a:r>
          </a:p>
          <a:p>
            <a:pPr lvl="0"/>
            <a:r>
              <a:rPr lang="id-ID" sz="1800"/>
              <a:t>Kebutuhan riboflavin meningkat 7% pada saat </a:t>
            </a:r>
            <a:r>
              <a:rPr lang="id-ID" sz="1800" err="1"/>
              <a:t>konsisi</a:t>
            </a:r>
            <a:r>
              <a:rPr lang="id-ID" sz="1800"/>
              <a:t> tidak hamil</a:t>
            </a:r>
          </a:p>
          <a:p>
            <a:pPr lvl="0"/>
            <a:r>
              <a:rPr lang="id-ID" sz="1800"/>
              <a:t>Suplementasi </a:t>
            </a:r>
            <a:r>
              <a:rPr lang="id-ID" sz="1800" err="1"/>
              <a:t>pyridoxin</a:t>
            </a:r>
            <a:r>
              <a:rPr lang="id-ID" sz="1800"/>
              <a:t> selama kehamilan menurunkan risiko </a:t>
            </a:r>
            <a:r>
              <a:rPr lang="id-ID" sz="1800" err="1"/>
              <a:t>terjasinya</a:t>
            </a:r>
            <a:r>
              <a:rPr lang="id-ID" sz="1800"/>
              <a:t> depresi </a:t>
            </a:r>
            <a:r>
              <a:rPr lang="id-ID" sz="1800" err="1"/>
              <a:t>postpartum</a:t>
            </a:r>
            <a:r>
              <a:rPr lang="id-ID" sz="1800"/>
              <a:t>.</a:t>
            </a:r>
          </a:p>
          <a:p>
            <a:pPr marL="0" indent="0">
              <a:buNone/>
            </a:pPr>
            <a:endParaRPr lang="id-ID" sz="18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92396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17460" y="4737713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26CD96B6-5F80-E895-DE86-0E017EEC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4281" y="1396686"/>
            <a:ext cx="3240506" cy="4064628"/>
          </a:xfrm>
        </p:spPr>
        <p:txBody>
          <a:bodyPr>
            <a:normAutofit/>
          </a:bodyPr>
          <a:lstStyle/>
          <a:p>
            <a:endParaRPr lang="id-ID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335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531E5830-6A9E-6850-9164-6E487DE2C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ADFD9D53-AC55-47B3-6AB3-DC537A325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ms-MY" sz="2600" b="1"/>
              <a:t>Vitamin </a:t>
            </a:r>
            <a:r>
              <a:rPr lang="ms-MY" sz="2600" b="1" err="1"/>
              <a:t>A</a:t>
            </a:r>
            <a:endParaRPr lang="id-ID" sz="2600"/>
          </a:p>
          <a:p>
            <a:pPr lvl="0"/>
            <a:r>
              <a:rPr lang="id-ID" sz="2600"/>
              <a:t>Suplementasi </a:t>
            </a:r>
            <a:r>
              <a:rPr lang="id-ID" sz="2600" err="1"/>
              <a:t>Vit</a:t>
            </a:r>
            <a:r>
              <a:rPr lang="id-ID" sz="2600"/>
              <a:t> </a:t>
            </a:r>
            <a:r>
              <a:rPr lang="id-ID" sz="2600" err="1"/>
              <a:t>A</a:t>
            </a:r>
            <a:r>
              <a:rPr lang="id-ID" sz="2600"/>
              <a:t> dapat mengurangi AKI, AKB dan mencegah </a:t>
            </a:r>
            <a:r>
              <a:rPr lang="id-ID" sz="2600" err="1"/>
              <a:t>terjasinya</a:t>
            </a:r>
            <a:r>
              <a:rPr lang="id-ID" sz="2600"/>
              <a:t> </a:t>
            </a:r>
            <a:r>
              <a:rPr lang="id-ID" sz="2600" err="1"/>
              <a:t>night-blindness</a:t>
            </a:r>
            <a:endParaRPr lang="id-ID" sz="2600"/>
          </a:p>
          <a:p>
            <a:pPr lvl="0"/>
            <a:r>
              <a:rPr lang="id-ID" sz="2600"/>
              <a:t>Gunakan jenis Beta </a:t>
            </a:r>
            <a:r>
              <a:rPr lang="id-ID" sz="2600" err="1"/>
              <a:t>Karoten</a:t>
            </a:r>
            <a:endParaRPr lang="id-ID" sz="2600"/>
          </a:p>
          <a:p>
            <a:pPr marL="0" indent="0">
              <a:buNone/>
            </a:pPr>
            <a:r>
              <a:rPr lang="ms-MY" sz="2600" b="1"/>
              <a:t>Vitamin </a:t>
            </a:r>
            <a:r>
              <a:rPr lang="ms-MY" sz="2600" b="1" err="1"/>
              <a:t>K</a:t>
            </a:r>
            <a:endParaRPr lang="id-ID" sz="2600"/>
          </a:p>
          <a:p>
            <a:pPr lvl="0"/>
            <a:r>
              <a:rPr lang="id-ID" sz="2600"/>
              <a:t>Diberikan </a:t>
            </a:r>
            <a:r>
              <a:rPr lang="id-ID" sz="2600" err="1"/>
              <a:t>padaTrimester</a:t>
            </a:r>
            <a:r>
              <a:rPr lang="id-ID" sz="2600"/>
              <a:t> III untuk mencegah kolestasis</a:t>
            </a:r>
          </a:p>
          <a:p>
            <a:pPr lvl="0"/>
            <a:r>
              <a:rPr lang="id-ID" sz="2600"/>
              <a:t>Suplemen diberikan 75mcg (usia ibu 14-18 </a:t>
            </a:r>
            <a:r>
              <a:rPr lang="id-ID" sz="2600" err="1"/>
              <a:t>th</a:t>
            </a:r>
            <a:r>
              <a:rPr lang="id-ID" sz="2600"/>
              <a:t>) dan 90mcg (usia ≥19 </a:t>
            </a:r>
            <a:r>
              <a:rPr lang="id-ID" sz="2600" err="1"/>
              <a:t>th</a:t>
            </a:r>
            <a:r>
              <a:rPr lang="id-ID" sz="2600"/>
              <a:t>)</a:t>
            </a:r>
          </a:p>
          <a:p>
            <a:pPr marL="0" indent="0">
              <a:buNone/>
            </a:pPr>
            <a:endParaRPr lang="id-ID" sz="26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67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20F4A8F5-8AA4-FE64-EFCB-CCE1DD22E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70A104D-58AE-0A97-4E4E-D81161800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ms-MY" sz="2600" b="1"/>
              <a:t>Vitamin D</a:t>
            </a:r>
            <a:endParaRPr lang="id-ID" sz="2600"/>
          </a:p>
          <a:p>
            <a:pPr lvl="0"/>
            <a:r>
              <a:rPr lang="id-ID" sz="2600"/>
              <a:t>Terdiri dari 2 jenis, D3 (</a:t>
            </a:r>
            <a:r>
              <a:rPr lang="id-ID" sz="2600" err="1"/>
              <a:t>cholecalciferon</a:t>
            </a:r>
            <a:r>
              <a:rPr lang="id-ID" sz="2600"/>
              <a:t>: salmon, </a:t>
            </a:r>
            <a:r>
              <a:rPr lang="id-ID" sz="2600" err="1"/>
              <a:t>makarel</a:t>
            </a:r>
            <a:r>
              <a:rPr lang="id-ID" sz="2600"/>
              <a:t>, tuna, sarden); D4 (</a:t>
            </a:r>
            <a:r>
              <a:rPr lang="id-ID" sz="2600" err="1"/>
              <a:t>ergocalciferon</a:t>
            </a:r>
            <a:r>
              <a:rPr lang="id-ID" sz="2600"/>
              <a:t>: jamur)</a:t>
            </a:r>
          </a:p>
          <a:p>
            <a:pPr lvl="0"/>
            <a:r>
              <a:rPr lang="id-ID" sz="2600"/>
              <a:t>Kebutuhan tubuh akan vitamin D adalah 5µg/hari</a:t>
            </a:r>
          </a:p>
          <a:p>
            <a:pPr lvl="0"/>
            <a:r>
              <a:rPr lang="id-ID" sz="2600"/>
              <a:t>Ibu hamil dianjurkan berjemur pada sinar matahari setidaknya 5-15 menit setiap hari</a:t>
            </a:r>
          </a:p>
          <a:p>
            <a:pPr lvl="0"/>
            <a:r>
              <a:rPr lang="id-ID" sz="2600"/>
              <a:t>Membantu pemenuhan Vitamin D dengan konsumsi susu</a:t>
            </a:r>
          </a:p>
          <a:p>
            <a:pPr marL="0" indent="0">
              <a:buNone/>
            </a:pPr>
            <a:endParaRPr lang="id-ID" sz="26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517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9F8FCB53-06E6-CF18-2623-D8955F24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E550549-2CB5-669F-77FD-C5E3BE48E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ms-MY" sz="2600" b="1"/>
              <a:t>Kalsium </a:t>
            </a:r>
            <a:endParaRPr lang="id-ID" sz="2600"/>
          </a:p>
          <a:p>
            <a:pPr lvl="0"/>
            <a:r>
              <a:rPr lang="id-ID" sz="2600"/>
              <a:t>Dosis yang direkomendasikan 1000mg/hari; hanya pada ibu yang tidak dapat </a:t>
            </a:r>
            <a:r>
              <a:rPr lang="id-ID" sz="2600" err="1"/>
              <a:t>mengkonsumsi</a:t>
            </a:r>
            <a:r>
              <a:rPr lang="id-ID" sz="2600"/>
              <a:t> susu (misal intoleransi laktose) dan konsumsi makanan alternatif lain (susu kedelai berkalsium)</a:t>
            </a:r>
          </a:p>
          <a:p>
            <a:pPr lvl="0"/>
            <a:r>
              <a:rPr lang="id-ID" sz="2600"/>
              <a:t>Untuk mencegah hipertensi</a:t>
            </a:r>
          </a:p>
          <a:p>
            <a:pPr lvl="0"/>
            <a:r>
              <a:rPr lang="id-ID" sz="2600"/>
              <a:t>Kalsium menghambat penyerapan </a:t>
            </a:r>
            <a:r>
              <a:rPr lang="id-ID" sz="2600" err="1"/>
              <a:t>iron</a:t>
            </a:r>
            <a:r>
              <a:rPr lang="id-ID" sz="2600"/>
              <a:t>/ </a:t>
            </a:r>
            <a:r>
              <a:rPr lang="id-ID" sz="2600" err="1"/>
              <a:t>fe</a:t>
            </a:r>
            <a:r>
              <a:rPr lang="id-ID" sz="2600"/>
              <a:t>, untuk memaksimalkan penyerapan keduanya, beri jarak untuk </a:t>
            </a:r>
            <a:r>
              <a:rPr lang="id-ID" sz="2600" err="1"/>
              <a:t>mengkonsumsi</a:t>
            </a:r>
            <a:r>
              <a:rPr lang="id-ID" sz="2600"/>
              <a:t>.</a:t>
            </a:r>
          </a:p>
          <a:p>
            <a:pPr marL="0" indent="0">
              <a:buNone/>
            </a:pPr>
            <a:endParaRPr lang="id-ID" sz="26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260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3A22E5B3-0AC8-7096-2C05-E8EFF2320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endParaRPr lang="id-ID" sz="520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2660392-F763-BDC7-B4FF-2E6A905B8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ms-MY" sz="2000" b="1"/>
              <a:t>Iodine </a:t>
            </a:r>
            <a:endParaRPr lang="id-ID" sz="2000"/>
          </a:p>
          <a:p>
            <a:pPr lvl="0"/>
            <a:r>
              <a:rPr lang="ms-MY" sz="2000"/>
              <a:t>Defisiensi</a:t>
            </a:r>
            <a:r>
              <a:rPr lang="id-ID" sz="2000"/>
              <a:t> Iodine : kretinisme, retardasi mental, deaf mutism, keterbatasan syaraf motorik, gangguan pertumbuhan dan hipertiroid</a:t>
            </a:r>
          </a:p>
          <a:p>
            <a:pPr lvl="0"/>
            <a:r>
              <a:rPr lang="id-ID" sz="2000"/>
              <a:t>Konsumsi 150 µg iodine perhari pada awal kehamilan hanya pada ibu yang tinggal di daerah prevalensi dengan defisiensi iodine menengah dan berat dan pada ibu yang mempunyai riwayat kretinisme/ hipertiroid neonatal pada kehamian.</a:t>
            </a:r>
          </a:p>
          <a:p>
            <a:pPr marL="0" indent="0">
              <a:buNone/>
            </a:pPr>
            <a:endParaRPr lang="id-ID" sz="2000"/>
          </a:p>
        </p:txBody>
      </p:sp>
    </p:spTree>
    <p:extLst>
      <p:ext uri="{BB962C8B-B14F-4D97-AF65-F5344CB8AC3E}">
        <p14:creationId xmlns:p14="http://schemas.microsoft.com/office/powerpoint/2010/main" val="656533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EBB5F824-BE6A-DD7B-8410-98167240F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endParaRPr lang="id-ID">
              <a:solidFill>
                <a:srgbClr val="FFFFFF"/>
              </a:solidFill>
            </a:endParaRPr>
          </a:p>
        </p:txBody>
      </p:sp>
      <p:sp>
        <p:nvSpPr>
          <p:cNvPr id="28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D280BF5-E58B-ADC7-CF23-017279B60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ms-MY" sz="2400" b="1"/>
              <a:t>Vitamin C</a:t>
            </a:r>
            <a:endParaRPr lang="id-ID" sz="2400"/>
          </a:p>
          <a:p>
            <a:pPr lvl="0"/>
            <a:r>
              <a:rPr lang="ms-MY" sz="2400"/>
              <a:t>Makanan dan buah sumber </a:t>
            </a:r>
            <a:r>
              <a:rPr lang="ms-MY" sz="2400" err="1"/>
              <a:t>vit</a:t>
            </a:r>
            <a:r>
              <a:rPr lang="ms-MY" sz="2400"/>
              <a:t> C: buah asam (</a:t>
            </a:r>
            <a:r>
              <a:rPr lang="ms-MY" sz="2400" err="1"/>
              <a:t>citrus</a:t>
            </a:r>
            <a:r>
              <a:rPr lang="ms-MY" sz="2400"/>
              <a:t>), </a:t>
            </a:r>
            <a:r>
              <a:rPr lang="ms-MY" sz="2400" err="1"/>
              <a:t>tomat</a:t>
            </a:r>
            <a:r>
              <a:rPr lang="ms-MY" sz="2400"/>
              <a:t>, kentang, daun hijau, brokoli, </a:t>
            </a:r>
            <a:r>
              <a:rPr lang="ms-MY" sz="2400" err="1"/>
              <a:t>strawberry</a:t>
            </a:r>
            <a:r>
              <a:rPr lang="ms-MY" sz="2400"/>
              <a:t>, </a:t>
            </a:r>
            <a:r>
              <a:rPr lang="ms-MY" sz="2400" err="1"/>
              <a:t>blewah</a:t>
            </a:r>
            <a:r>
              <a:rPr lang="ms-MY" sz="2400"/>
              <a:t> </a:t>
            </a:r>
            <a:endParaRPr lang="id-ID" sz="2400"/>
          </a:p>
          <a:p>
            <a:pPr lvl="0"/>
            <a:r>
              <a:rPr lang="id-ID" sz="2400" err="1"/>
              <a:t>J</a:t>
            </a:r>
            <a:r>
              <a:rPr lang="ms-MY" sz="2400" err="1"/>
              <a:t>ika</a:t>
            </a:r>
            <a:r>
              <a:rPr lang="ms-MY" sz="2400"/>
              <a:t> </a:t>
            </a:r>
            <a:r>
              <a:rPr lang="ms-MY" sz="2400" err="1"/>
              <a:t>kondisi</a:t>
            </a:r>
            <a:r>
              <a:rPr lang="ms-MY" sz="2400"/>
              <a:t> tubuh normal, tidak selalu dibutuhkan </a:t>
            </a:r>
            <a:r>
              <a:rPr lang="ms-MY" sz="2400" err="1"/>
              <a:t>suplementasi</a:t>
            </a:r>
            <a:r>
              <a:rPr lang="ms-MY" sz="2400"/>
              <a:t> </a:t>
            </a:r>
            <a:r>
              <a:rPr lang="ms-MY" sz="2400" err="1"/>
              <a:t>vit</a:t>
            </a:r>
            <a:r>
              <a:rPr lang="ms-MY" sz="2400"/>
              <a:t> C, karena dapat dipenuhi oleh sumber makanan.</a:t>
            </a:r>
            <a:endParaRPr lang="id-ID" sz="2400"/>
          </a:p>
          <a:p>
            <a:pPr lvl="0"/>
            <a:r>
              <a:rPr lang="ms-MY" sz="2400" err="1"/>
              <a:t>Vit</a:t>
            </a:r>
            <a:r>
              <a:rPr lang="ms-MY" sz="2400"/>
              <a:t> C </a:t>
            </a:r>
            <a:r>
              <a:rPr lang="ms-MY" sz="2400" err="1"/>
              <a:t>dikonsumsi</a:t>
            </a:r>
            <a:r>
              <a:rPr lang="ms-MY" sz="2400"/>
              <a:t> 60mg/hari (</a:t>
            </a:r>
            <a:r>
              <a:rPr lang="ms-MY" sz="2400" err="1"/>
              <a:t>recommended</a:t>
            </a:r>
            <a:r>
              <a:rPr lang="ms-MY" sz="2400"/>
              <a:t> </a:t>
            </a:r>
            <a:r>
              <a:rPr lang="ms-MY" sz="2400" err="1"/>
              <a:t>diary</a:t>
            </a:r>
            <a:r>
              <a:rPr lang="ms-MY" sz="2400"/>
              <a:t> </a:t>
            </a:r>
            <a:r>
              <a:rPr lang="ms-MY" sz="2400" err="1"/>
              <a:t>intake</a:t>
            </a:r>
            <a:r>
              <a:rPr lang="ms-MY" sz="2400"/>
              <a:t>/RDI) </a:t>
            </a:r>
            <a:endParaRPr lang="id-ID" sz="2400"/>
          </a:p>
          <a:p>
            <a:pPr lvl="0"/>
            <a:r>
              <a:rPr lang="ms-MY" sz="2400"/>
              <a:t>Peran </a:t>
            </a:r>
            <a:r>
              <a:rPr lang="ms-MY" sz="2400" err="1"/>
              <a:t>vit</a:t>
            </a:r>
            <a:r>
              <a:rPr lang="ms-MY" sz="2400"/>
              <a:t> C efektif pada pencegahan PROM (</a:t>
            </a:r>
            <a:r>
              <a:rPr lang="ms-MY" sz="2400" err="1"/>
              <a:t>Premature</a:t>
            </a:r>
            <a:r>
              <a:rPr lang="ms-MY" sz="2400"/>
              <a:t> </a:t>
            </a:r>
            <a:r>
              <a:rPr lang="ms-MY" sz="2400" err="1"/>
              <a:t>Rupture</a:t>
            </a:r>
            <a:r>
              <a:rPr lang="ms-MY" sz="2400"/>
              <a:t> </a:t>
            </a:r>
            <a:r>
              <a:rPr lang="ms-MY" sz="2400" err="1"/>
              <a:t>of</a:t>
            </a:r>
            <a:r>
              <a:rPr lang="ms-MY" sz="2400"/>
              <a:t> </a:t>
            </a:r>
            <a:r>
              <a:rPr lang="ms-MY" sz="2400" err="1"/>
              <a:t>Chorionic</a:t>
            </a:r>
            <a:r>
              <a:rPr lang="ms-MY" sz="2400"/>
              <a:t> Membran), penurunan risiko </a:t>
            </a:r>
            <a:r>
              <a:rPr lang="ms-MY" sz="2400" err="1"/>
              <a:t>Preeklampsia</a:t>
            </a:r>
            <a:r>
              <a:rPr lang="ms-MY" sz="2400"/>
              <a:t>, mengurangi risiko alergi, meningkatkan penyerapan zat besi non </a:t>
            </a:r>
            <a:r>
              <a:rPr lang="ms-MY" sz="2400" err="1"/>
              <a:t>heme</a:t>
            </a:r>
            <a:r>
              <a:rPr lang="ms-MY" sz="2400"/>
              <a:t> (pada tumbuhan)</a:t>
            </a:r>
            <a:endParaRPr lang="id-ID" sz="2400"/>
          </a:p>
          <a:p>
            <a:pPr marL="0" indent="0">
              <a:buNone/>
            </a:pPr>
            <a:endParaRPr lang="id-ID" sz="2400"/>
          </a:p>
        </p:txBody>
      </p:sp>
    </p:spTree>
    <p:extLst>
      <p:ext uri="{BB962C8B-B14F-4D97-AF65-F5344CB8AC3E}">
        <p14:creationId xmlns:p14="http://schemas.microsoft.com/office/powerpoint/2010/main" val="11514238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939</Words>
  <Application>Microsoft Macintosh PowerPoint</Application>
  <PresentationFormat>Layar Lebar</PresentationFormat>
  <Paragraphs>99</Paragraphs>
  <Slides>18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Office</vt:lpstr>
      <vt:lpstr>DRUG IN PREGNANCY</vt:lpstr>
      <vt:lpstr>1. Suplemen  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2. Emesis dan Anti Emetik </vt:lpstr>
      <vt:lpstr>3. Konstipasi dan Laxative</vt:lpstr>
      <vt:lpstr> Asuhan Antenatal pada Ibu dengan Kebutuhan Kompleks </vt:lpstr>
      <vt:lpstr>Presentasi PowerPoint</vt:lpstr>
      <vt:lpstr>Presentasi PowerPoint</vt:lpstr>
      <vt:lpstr>Standar Asuhan Kehamilan 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 IN PREGNANCY</dc:title>
  <dc:creator>intanwid85@gmail.com</dc:creator>
  <cp:lastModifiedBy>intanwid85@gmail.com</cp:lastModifiedBy>
  <cp:revision>2</cp:revision>
  <dcterms:created xsi:type="dcterms:W3CDTF">2022-05-19T04:19:03Z</dcterms:created>
  <dcterms:modified xsi:type="dcterms:W3CDTF">2022-05-19T04:36:28Z</dcterms:modified>
</cp:coreProperties>
</file>