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handoutMasterIdLst>
    <p:handoutMasterId r:id="rId67"/>
  </p:handout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320"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Lst>
  <p:sldSz cx="9144000" cy="6858000" type="screen4x3"/>
  <p:notesSz cx="9144000" cy="6858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76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dLbls>
            <c:dLbl>
              <c:idx val="0"/>
              <c:layout/>
              <c:tx>
                <c:rich>
                  <a:bodyPr/>
                  <a:lstStyle/>
                  <a:p>
                    <a:r>
                      <a:rPr lang="en-US" b="1" dirty="0" err="1">
                        <a:solidFill>
                          <a:sysClr val="windowText" lastClr="000000"/>
                        </a:solidFill>
                      </a:rPr>
                      <a:t>Ergonomi</a:t>
                    </a:r>
                    <a:r>
                      <a:rPr lang="en-US" b="1" dirty="0">
                        <a:solidFill>
                          <a:sysClr val="windowText" lastClr="000000"/>
                        </a:solidFill>
                      </a:rPr>
                      <a:t>
59%</a:t>
                    </a:r>
                  </a:p>
                </c:rich>
              </c:tx>
              <c:showLegendKey val="0"/>
              <c:showVal val="0"/>
              <c:showCatName val="1"/>
              <c:showSerName val="0"/>
              <c:showPercent val="1"/>
              <c:showBubbleSize val="0"/>
              <c:extLst>
                <c:ext xmlns:c15="http://schemas.microsoft.com/office/drawing/2012/chart" uri="{CE6537A1-D6FC-4f65-9D91-7224C49458BB}">
                  <c15:layout/>
                </c:ext>
              </c:extLst>
            </c:dLbl>
            <c:dLbl>
              <c:idx val="1"/>
              <c:layout/>
              <c:tx>
                <c:rich>
                  <a:bodyPr/>
                  <a:lstStyle/>
                  <a:p>
                    <a:r>
                      <a:rPr lang="en-US" b="1" dirty="0"/>
                      <a:t>Kimia
21%</a:t>
                    </a:r>
                  </a:p>
                </c:rich>
              </c:tx>
              <c:showLegendKey val="0"/>
              <c:showVal val="0"/>
              <c:showCatName val="1"/>
              <c:showSerName val="0"/>
              <c:showPercent val="1"/>
              <c:showBubbleSize val="0"/>
              <c:extLst>
                <c:ext xmlns:c15="http://schemas.microsoft.com/office/drawing/2012/chart" uri="{CE6537A1-D6FC-4f65-9D91-7224C49458BB}">
                  <c15:layout/>
                </c:ext>
              </c:extLst>
            </c:dLbl>
            <c:dLbl>
              <c:idx val="2"/>
              <c:layout/>
              <c:tx>
                <c:rich>
                  <a:bodyPr/>
                  <a:lstStyle/>
                  <a:p>
                    <a:r>
                      <a:rPr lang="en-US" b="1" dirty="0" err="1">
                        <a:solidFill>
                          <a:sysClr val="windowText" lastClr="000000"/>
                        </a:solidFill>
                      </a:rPr>
                      <a:t>Bising</a:t>
                    </a:r>
                    <a:r>
                      <a:rPr lang="en-US" b="1" dirty="0">
                        <a:solidFill>
                          <a:sysClr val="windowText" lastClr="000000"/>
                        </a:solidFill>
                      </a:rPr>
                      <a:t>
15%</a:t>
                    </a:r>
                  </a:p>
                </c:rich>
              </c:tx>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Sheet1!$A$2:$A$7</c:f>
              <c:strCache>
                <c:ptCount val="6"/>
                <c:pt idx="0">
                  <c:v>Ergonomi</c:v>
                </c:pt>
                <c:pt idx="1">
                  <c:v>Kimia</c:v>
                </c:pt>
                <c:pt idx="2">
                  <c:v>Bising</c:v>
                </c:pt>
                <c:pt idx="3">
                  <c:v>Biologi</c:v>
                </c:pt>
                <c:pt idx="4">
                  <c:v>Psikologi</c:v>
                </c:pt>
                <c:pt idx="5">
                  <c:v>lain lain</c:v>
                </c:pt>
              </c:strCache>
            </c:strRef>
          </c:cat>
          <c:val>
            <c:numRef>
              <c:f>Sheet1!$B$2:$B$7</c:f>
              <c:numCache>
                <c:formatCode>0%</c:formatCode>
                <c:ptCount val="6"/>
                <c:pt idx="0">
                  <c:v>0.58000000000000007</c:v>
                </c:pt>
                <c:pt idx="1">
                  <c:v>0.21000000000000002</c:v>
                </c:pt>
                <c:pt idx="2">
                  <c:v>0.15000000000000002</c:v>
                </c:pt>
                <c:pt idx="3">
                  <c:v>2.0000000000000004E-2</c:v>
                </c:pt>
                <c:pt idx="4">
                  <c:v>1.0000000000000002E-2</c:v>
                </c:pt>
                <c:pt idx="5">
                  <c:v>3.0000000000000002E-2</c:v>
                </c:pt>
              </c:numCache>
            </c:numRef>
          </c:val>
        </c:ser>
        <c:dLbls>
          <c:showLegendKey val="0"/>
          <c:showVal val="0"/>
          <c:showCatName val="1"/>
          <c:showSerName val="0"/>
          <c:showPercent val="1"/>
          <c:showBubbleSize val="0"/>
          <c:showLeaderLines val="1"/>
        </c:dLbls>
      </c:pie3DChart>
    </c:plotArea>
    <c:legend>
      <c:legendPos val="r"/>
      <c:layout/>
      <c:overlay val="0"/>
    </c:legend>
    <c:plotVisOnly val="1"/>
    <c:dispBlanksAs val="gap"/>
    <c:showDLblsOverMax val="0"/>
  </c:chart>
  <c:txPr>
    <a:bodyPr/>
    <a:lstStyle/>
    <a:p>
      <a:pPr>
        <a:defRPr sz="1800"/>
      </a:pPr>
      <a:endParaRPr lang="id-ID"/>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963B30FF-392A-4E80-B228-96E6AB4BBAC9}" type="datetimeFigureOut">
              <a:rPr lang="id-ID" smtClean="0"/>
              <a:t>04/12/2020</a:t>
            </a:fld>
            <a:endParaRPr lang="id-ID"/>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82AA94A2-C192-40F0-A158-6D5F347F4A15}" type="slidenum">
              <a:rPr lang="id-ID" smtClean="0"/>
              <a:t>‹#›</a:t>
            </a:fld>
            <a:endParaRPr lang="id-ID"/>
          </a:p>
        </p:txBody>
      </p:sp>
    </p:spTree>
    <p:extLst>
      <p:ext uri="{BB962C8B-B14F-4D97-AF65-F5344CB8AC3E}">
        <p14:creationId xmlns:p14="http://schemas.microsoft.com/office/powerpoint/2010/main" val="1385742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74F9F797-ABD1-46B0-B95E-B3F11FEC66B9}" type="datetimeFigureOut">
              <a:rPr lang="id-ID" smtClean="0"/>
              <a:t>04/12/2020</a:t>
            </a:fld>
            <a:endParaRPr lang="id-ID"/>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E0884D87-36B1-452D-82CC-652D1495A2C1}" type="slidenum">
              <a:rPr lang="id-ID" smtClean="0"/>
              <a:t>‹#›</a:t>
            </a:fld>
            <a:endParaRPr lang="id-ID"/>
          </a:p>
        </p:txBody>
      </p:sp>
    </p:spTree>
    <p:extLst>
      <p:ext uri="{BB962C8B-B14F-4D97-AF65-F5344CB8AC3E}">
        <p14:creationId xmlns:p14="http://schemas.microsoft.com/office/powerpoint/2010/main" val="3104591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AB7BA0C3-F599-4C63-80D1-B83516FEFE97}" type="slidenum">
              <a:rPr lang="en-US"/>
              <a:pPr/>
              <a:t>34</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GB" smtClean="0"/>
          </a:p>
        </p:txBody>
      </p:sp>
    </p:spTree>
    <p:extLst>
      <p:ext uri="{BB962C8B-B14F-4D97-AF65-F5344CB8AC3E}">
        <p14:creationId xmlns:p14="http://schemas.microsoft.com/office/powerpoint/2010/main" val="651809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30043B47-5B63-40BF-BFC4-D4406A411480}" type="slidenum">
              <a:rPr lang="en-US"/>
              <a:pPr/>
              <a:t>39</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GB" smtClean="0"/>
          </a:p>
        </p:txBody>
      </p:sp>
    </p:spTree>
    <p:extLst>
      <p:ext uri="{BB962C8B-B14F-4D97-AF65-F5344CB8AC3E}">
        <p14:creationId xmlns:p14="http://schemas.microsoft.com/office/powerpoint/2010/main" val="4079335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E722E3AA-221B-4EF9-9008-01872E601C0C}" type="slidenum">
              <a:rPr lang="en-US"/>
              <a:pPr/>
              <a:t>57</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smtClean="0"/>
              <a:t> </a:t>
            </a:r>
          </a:p>
        </p:txBody>
      </p:sp>
    </p:spTree>
    <p:extLst>
      <p:ext uri="{BB962C8B-B14F-4D97-AF65-F5344CB8AC3E}">
        <p14:creationId xmlns:p14="http://schemas.microsoft.com/office/powerpoint/2010/main" val="1299745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17" name="Footer Placeholder 16"/>
          <p:cNvSpPr>
            <a:spLocks noGrp="1"/>
          </p:cNvSpPr>
          <p:nvPr>
            <p:ph type="ftr" sz="quarter" idx="11"/>
          </p:nvPr>
        </p:nvSpPr>
        <p:spPr/>
        <p:txBody>
          <a:bodyPr/>
          <a:lstStyle>
            <a:extLst/>
          </a:lstStyle>
          <a:p>
            <a:endParaRPr lang="id-ID"/>
          </a:p>
        </p:txBody>
      </p:sp>
      <p:sp>
        <p:nvSpPr>
          <p:cNvPr id="29" name="Slide Number Placeholder 28"/>
          <p:cNvSpPr>
            <a:spLocks noGrp="1"/>
          </p:cNvSpPr>
          <p:nvPr>
            <p:ph type="sldNum" sz="quarter" idx="12"/>
          </p:nvPr>
        </p:nvSpPr>
        <p:spPr/>
        <p:txBody>
          <a:bodyPr/>
          <a:lstStyle>
            <a:extLst/>
          </a:lstStyle>
          <a:p>
            <a:fld id="{FF79B378-DA06-4807-B05A-DFC8C1F82CFE}" type="slidenum">
              <a:rPr lang="id-ID" smtClean="0"/>
              <a:pPr/>
              <a:t>‹#›</a:t>
            </a:fld>
            <a:endParaRPr lang="id-ID"/>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id-ID"/>
          </a:p>
        </p:txBody>
      </p:sp>
      <p:sp>
        <p:nvSpPr>
          <p:cNvPr id="3" name="Table Placeholder 2"/>
          <p:cNvSpPr>
            <a:spLocks noGrp="1"/>
          </p:cNvSpPr>
          <p:nvPr>
            <p:ph type="tbl" idx="1"/>
          </p:nvPr>
        </p:nvSpPr>
        <p:spPr>
          <a:xfrm>
            <a:off x="457200" y="1600200"/>
            <a:ext cx="8229600" cy="4525963"/>
          </a:xfrm>
        </p:spPr>
        <p:txBody>
          <a:bodyPr/>
          <a:lstStyle/>
          <a:p>
            <a:pPr lvl="0"/>
            <a:endParaRPr lang="id-ID"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49903E-E30A-4C11-9A90-0AC84FBEF11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FF79B378-DA06-4807-B05A-DFC8C1F82CFE}" type="slidenum">
              <a:rPr lang="id-ID" smtClean="0"/>
              <a:pPr/>
              <a:t>‹#›</a:t>
            </a:fld>
            <a:endParaRPr lang="id-ID"/>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FF79B378-DA06-4807-B05A-DFC8C1F82CFE}" type="slidenum">
              <a:rPr lang="id-ID" smtClean="0"/>
              <a:pPr/>
              <a:t>‹#›</a:t>
            </a:fld>
            <a:endParaRPr lang="id-ID"/>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777A039-FECA-4E7E-8B61-CBAD053B3F27}" type="datetimeFigureOut">
              <a:rPr lang="id-ID" smtClean="0"/>
              <a:pPr/>
              <a:t>04/12/2020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FF79B378-DA06-4807-B05A-DFC8C1F82CF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3777A039-FECA-4E7E-8B61-CBAD053B3F27}" type="datetimeFigureOut">
              <a:rPr lang="id-ID" smtClean="0"/>
              <a:pPr/>
              <a:t>04/12/2020</a:t>
            </a:fld>
            <a:endParaRPr lang="id-ID"/>
          </a:p>
        </p:txBody>
      </p:sp>
      <p:sp>
        <p:nvSpPr>
          <p:cNvPr id="6" name="Footer Placeholder 5"/>
          <p:cNvSpPr>
            <a:spLocks noGrp="1"/>
          </p:cNvSpPr>
          <p:nvPr>
            <p:ph type="ftr" sz="quarter" idx="11"/>
          </p:nvPr>
        </p:nvSpPr>
        <p:spPr>
          <a:xfrm>
            <a:off x="914400" y="55499"/>
            <a:ext cx="5562600" cy="365125"/>
          </a:xfrm>
        </p:spPr>
        <p:txBody>
          <a:bodyPr/>
          <a:lstStyle>
            <a:extLst/>
          </a:lstStyle>
          <a:p>
            <a:endParaRPr lang="id-ID"/>
          </a:p>
        </p:txBody>
      </p:sp>
      <p:sp>
        <p:nvSpPr>
          <p:cNvPr id="7" name="Slide Number Placeholder 6"/>
          <p:cNvSpPr>
            <a:spLocks noGrp="1"/>
          </p:cNvSpPr>
          <p:nvPr>
            <p:ph type="sldNum" sz="quarter" idx="12"/>
          </p:nvPr>
        </p:nvSpPr>
        <p:spPr>
          <a:xfrm>
            <a:off x="8610600" y="55499"/>
            <a:ext cx="457200" cy="365125"/>
          </a:xfrm>
        </p:spPr>
        <p:txBody>
          <a:bodyPr/>
          <a:lstStyle>
            <a:extLst/>
          </a:lstStyle>
          <a:p>
            <a:fld id="{FF79B378-DA06-4807-B05A-DFC8C1F82CFE}"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777A039-FECA-4E7E-8B61-CBAD053B3F27}" type="datetimeFigureOut">
              <a:rPr lang="id-ID" smtClean="0"/>
              <a:pPr/>
              <a:t>04/12/2020</a:t>
            </a:fld>
            <a:endParaRPr lang="id-ID"/>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id-ID"/>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F79B378-DA06-4807-B05A-DFC8C1F82CFE}"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21" y="-31159"/>
            <a:ext cx="923363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3059832" y="19363"/>
            <a:ext cx="7772400" cy="1975104"/>
          </a:xfrm>
        </p:spPr>
        <p:txBody>
          <a:bodyPr/>
          <a:lstStyle/>
          <a:p>
            <a:r>
              <a:rPr lang="id-ID" sz="8000" dirty="0" smtClean="0">
                <a:solidFill>
                  <a:schemeClr val="bg1"/>
                </a:solidFill>
              </a:rPr>
              <a:t>Ergonomi</a:t>
            </a:r>
            <a:endParaRPr lang="id-ID" sz="8000" dirty="0">
              <a:solidFill>
                <a:schemeClr val="bg1"/>
              </a:solidFill>
            </a:endParaRPr>
          </a:p>
        </p:txBody>
      </p:sp>
      <p:sp>
        <p:nvSpPr>
          <p:cNvPr id="3" name="Subtitle 2"/>
          <p:cNvSpPr>
            <a:spLocks noGrp="1"/>
          </p:cNvSpPr>
          <p:nvPr>
            <p:ph type="subTitle" idx="1"/>
          </p:nvPr>
        </p:nvSpPr>
        <p:spPr>
          <a:xfrm>
            <a:off x="0" y="4293096"/>
            <a:ext cx="7772400" cy="1508760"/>
          </a:xfrm>
        </p:spPr>
        <p:txBody>
          <a:bodyPr>
            <a:normAutofit/>
          </a:bodyPr>
          <a:lstStyle/>
          <a:p>
            <a:r>
              <a:rPr lang="id-ID" sz="2400" b="1" dirty="0" smtClean="0">
                <a:solidFill>
                  <a:schemeClr val="bg1"/>
                </a:solidFill>
              </a:rPr>
              <a:t>Muhamadiah, SKM, M.Kes</a:t>
            </a:r>
            <a:endParaRPr lang="id-ID" sz="2400" b="1" dirty="0">
              <a:solidFill>
                <a:schemeClr val="bg1"/>
              </a:solidFill>
            </a:endParaRP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smtClean="0"/>
              <a:t> </a:t>
            </a:r>
            <a:endParaRPr lang="id-ID" dirty="0"/>
          </a:p>
        </p:txBody>
      </p:sp>
      <p:sp>
        <p:nvSpPr>
          <p:cNvPr id="7" name="Content Placeholder 6"/>
          <p:cNvSpPr>
            <a:spLocks noGrp="1"/>
          </p:cNvSpPr>
          <p:nvPr>
            <p:ph idx="1"/>
          </p:nvPr>
        </p:nvSpPr>
        <p:spPr/>
        <p:txBody>
          <a:bodyPr>
            <a:normAutofit fontScale="92500" lnSpcReduction="20000"/>
          </a:bodyPr>
          <a:lstStyle/>
          <a:p>
            <a:r>
              <a:rPr lang="en-US" sz="3200" dirty="0" smtClean="0"/>
              <a:t>Where is </a:t>
            </a:r>
            <a:r>
              <a:rPr lang="en-US" sz="3200" dirty="0" err="1" smtClean="0"/>
              <a:t>ergonomi</a:t>
            </a:r>
            <a:r>
              <a:rPr lang="en-US" sz="3200" dirty="0" smtClean="0"/>
              <a:t> applied ?</a:t>
            </a:r>
          </a:p>
          <a:p>
            <a:pPr>
              <a:buNone/>
            </a:pPr>
            <a:r>
              <a:rPr lang="en-US" sz="3200" dirty="0" smtClean="0"/>
              <a:t>	- </a:t>
            </a:r>
            <a:r>
              <a:rPr lang="en-US" sz="3200" dirty="0" err="1" smtClean="0"/>
              <a:t>Diterapkan</a:t>
            </a:r>
            <a:r>
              <a:rPr lang="en-US" sz="3200" dirty="0" smtClean="0"/>
              <a:t> </a:t>
            </a:r>
            <a:r>
              <a:rPr lang="en-US" sz="3200" dirty="0" err="1" smtClean="0"/>
              <a:t>dimana</a:t>
            </a:r>
            <a:r>
              <a:rPr lang="en-US" sz="3200" dirty="0" smtClean="0"/>
              <a:t> </a:t>
            </a:r>
            <a:r>
              <a:rPr lang="en-US" sz="3200" dirty="0" err="1" smtClean="0"/>
              <a:t>saja</a:t>
            </a:r>
            <a:r>
              <a:rPr lang="en-US" sz="3200" dirty="0" smtClean="0"/>
              <a:t>: </a:t>
            </a:r>
            <a:r>
              <a:rPr lang="en-US" sz="3200" dirty="0" err="1" smtClean="0"/>
              <a:t>di</a:t>
            </a:r>
            <a:r>
              <a:rPr lang="en-US" sz="3200" dirty="0" smtClean="0"/>
              <a:t> </a:t>
            </a:r>
            <a:r>
              <a:rPr lang="en-US" sz="3200" dirty="0" err="1" smtClean="0"/>
              <a:t>rumah</a:t>
            </a:r>
            <a:r>
              <a:rPr lang="en-US" sz="3200" dirty="0" smtClean="0"/>
              <a:t>, </a:t>
            </a:r>
            <a:r>
              <a:rPr lang="en-US" sz="3200" dirty="0" err="1" smtClean="0"/>
              <a:t>di</a:t>
            </a:r>
            <a:r>
              <a:rPr lang="en-US" sz="3200" dirty="0" smtClean="0"/>
              <a:t> </a:t>
            </a:r>
            <a:r>
              <a:rPr lang="en-US" sz="3200" dirty="0" err="1" smtClean="0"/>
              <a:t>tempat</a:t>
            </a:r>
            <a:r>
              <a:rPr lang="en-US" sz="3200" dirty="0" smtClean="0"/>
              <a:t>    </a:t>
            </a:r>
            <a:r>
              <a:rPr lang="en-US" sz="3200" dirty="0" err="1" smtClean="0"/>
              <a:t>kerja</a:t>
            </a:r>
            <a:r>
              <a:rPr lang="en-US" sz="3200" dirty="0" smtClean="0"/>
              <a:t>, </a:t>
            </a:r>
            <a:r>
              <a:rPr lang="en-US" sz="3200" dirty="0" err="1" smtClean="0"/>
              <a:t>di</a:t>
            </a:r>
            <a:r>
              <a:rPr lang="en-US" sz="3200" dirty="0" smtClean="0"/>
              <a:t> </a:t>
            </a:r>
            <a:r>
              <a:rPr lang="en-US" sz="3200" dirty="0" err="1" smtClean="0"/>
              <a:t>perjalanan</a:t>
            </a:r>
            <a:r>
              <a:rPr lang="en-US" sz="3200" dirty="0" smtClean="0"/>
              <a:t> </a:t>
            </a:r>
            <a:r>
              <a:rPr lang="en-US" sz="3200" dirty="0" err="1" smtClean="0"/>
              <a:t>dll</a:t>
            </a:r>
            <a:r>
              <a:rPr lang="en-US" sz="3200" dirty="0" smtClean="0"/>
              <a:t>.</a:t>
            </a:r>
          </a:p>
          <a:p>
            <a:pPr>
              <a:buNone/>
            </a:pPr>
            <a:r>
              <a:rPr lang="en-US" sz="3200" dirty="0" smtClean="0"/>
              <a:t>.  When is ergonomic ?</a:t>
            </a:r>
          </a:p>
          <a:p>
            <a:pPr>
              <a:buNone/>
            </a:pPr>
            <a:r>
              <a:rPr lang="en-US" sz="3200" dirty="0" smtClean="0"/>
              <a:t>	- </a:t>
            </a:r>
            <a:r>
              <a:rPr lang="en-US" sz="3200" dirty="0" err="1" smtClean="0"/>
              <a:t>Diterapkan</a:t>
            </a:r>
            <a:r>
              <a:rPr lang="en-US" sz="3200" dirty="0" smtClean="0"/>
              <a:t> </a:t>
            </a:r>
            <a:r>
              <a:rPr lang="en-US" sz="3200" dirty="0" err="1" smtClean="0"/>
              <a:t>kapan</a:t>
            </a:r>
            <a:r>
              <a:rPr lang="en-US" sz="3200" dirty="0" smtClean="0"/>
              <a:t> </a:t>
            </a:r>
            <a:r>
              <a:rPr lang="en-US" sz="3200" dirty="0" err="1" smtClean="0"/>
              <a:t>saja</a:t>
            </a:r>
            <a:r>
              <a:rPr lang="en-US" sz="3200" dirty="0" smtClean="0"/>
              <a:t> </a:t>
            </a:r>
            <a:r>
              <a:rPr lang="en-US" sz="3200" dirty="0" err="1" smtClean="0"/>
              <a:t>selama</a:t>
            </a:r>
            <a:r>
              <a:rPr lang="en-US" sz="3200" dirty="0" smtClean="0"/>
              <a:t> 24 jam</a:t>
            </a:r>
          </a:p>
          <a:p>
            <a:pPr>
              <a:buNone/>
            </a:pPr>
            <a:r>
              <a:rPr lang="en-US" sz="3200" dirty="0" smtClean="0"/>
              <a:t>.  Who must apply ergonomics ?</a:t>
            </a:r>
          </a:p>
          <a:p>
            <a:pPr>
              <a:buNone/>
            </a:pPr>
            <a:r>
              <a:rPr lang="en-US" sz="3200" dirty="0" smtClean="0"/>
              <a:t>	- </a:t>
            </a:r>
            <a:r>
              <a:rPr lang="en-US" sz="3200" dirty="0" err="1" smtClean="0"/>
              <a:t>Setiap</a:t>
            </a:r>
            <a:r>
              <a:rPr lang="en-US" sz="3200" dirty="0" smtClean="0"/>
              <a:t> </a:t>
            </a:r>
            <a:r>
              <a:rPr lang="en-US" sz="3200" dirty="0" err="1" smtClean="0"/>
              <a:t>individu</a:t>
            </a:r>
            <a:r>
              <a:rPr lang="en-US" sz="3200" dirty="0" smtClean="0"/>
              <a:t> </a:t>
            </a:r>
            <a:r>
              <a:rPr lang="en-US" sz="3200" dirty="0" err="1" smtClean="0"/>
              <a:t>maupun</a:t>
            </a:r>
            <a:r>
              <a:rPr lang="en-US" sz="3200" dirty="0" smtClean="0"/>
              <a:t> </a:t>
            </a:r>
            <a:r>
              <a:rPr lang="en-US" sz="3200" dirty="0" err="1" smtClean="0"/>
              <a:t>kelompok</a:t>
            </a:r>
            <a:r>
              <a:rPr lang="en-US" sz="3200" dirty="0" smtClean="0"/>
              <a:t> </a:t>
            </a:r>
            <a:r>
              <a:rPr lang="en-US" sz="3200" dirty="0" err="1" smtClean="0"/>
              <a:t>dari</a:t>
            </a:r>
            <a:r>
              <a:rPr lang="en-US" sz="3200" dirty="0" smtClean="0"/>
              <a:t> </a:t>
            </a:r>
            <a:r>
              <a:rPr lang="en-US" sz="3200" dirty="0" err="1" smtClean="0"/>
              <a:t>usia</a:t>
            </a:r>
            <a:r>
              <a:rPr lang="en-US" sz="3200" dirty="0" smtClean="0"/>
              <a:t> </a:t>
            </a:r>
            <a:r>
              <a:rPr lang="en-US" sz="3200" dirty="0" err="1" smtClean="0"/>
              <a:t>bayi</a:t>
            </a:r>
            <a:r>
              <a:rPr lang="en-US" sz="3200" dirty="0" smtClean="0"/>
              <a:t> </a:t>
            </a:r>
            <a:r>
              <a:rPr lang="en-US" sz="3200" dirty="0" err="1" smtClean="0"/>
              <a:t>sampai</a:t>
            </a:r>
            <a:r>
              <a:rPr lang="en-US" sz="3200" dirty="0" smtClean="0"/>
              <a:t> </a:t>
            </a:r>
            <a:r>
              <a:rPr lang="en-US" sz="3200" dirty="0" err="1" smtClean="0"/>
              <a:t>dewasa</a:t>
            </a:r>
            <a:endParaRPr lang="en-US" sz="3200" dirty="0" smtClean="0"/>
          </a:p>
          <a:p>
            <a:pPr>
              <a:buNone/>
            </a:pPr>
            <a:r>
              <a:rPr lang="en-US" sz="3200" dirty="0" smtClean="0"/>
              <a:t>.	How is ergonomics applied ?</a:t>
            </a:r>
          </a:p>
          <a:p>
            <a:pPr>
              <a:buNone/>
            </a:pPr>
            <a:r>
              <a:rPr lang="en-US" sz="3200" dirty="0" smtClean="0"/>
              <a:t>	- </a:t>
            </a:r>
            <a:r>
              <a:rPr lang="en-US" sz="3200" dirty="0" err="1" smtClean="0"/>
              <a:t>Semua</a:t>
            </a:r>
            <a:r>
              <a:rPr lang="en-US" sz="3200" dirty="0" smtClean="0"/>
              <a:t> </a:t>
            </a:r>
            <a:r>
              <a:rPr lang="en-US" sz="3200" dirty="0" err="1" smtClean="0"/>
              <a:t>disiplin</a:t>
            </a:r>
            <a:r>
              <a:rPr lang="en-US" sz="3200" dirty="0" smtClean="0"/>
              <a:t>  </a:t>
            </a:r>
            <a:r>
              <a:rPr lang="en-US" sz="3200" dirty="0" err="1" smtClean="0"/>
              <a:t>ilmu</a:t>
            </a:r>
            <a:endParaRPr lang="en-US" sz="3200" dirty="0" smtClean="0"/>
          </a:p>
          <a:p>
            <a:endParaRPr lang="id-ID" dirty="0"/>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a:t>
            </a:r>
            <a:endParaRPr lang="id-ID" dirty="0"/>
          </a:p>
        </p:txBody>
      </p:sp>
      <p:sp>
        <p:nvSpPr>
          <p:cNvPr id="3" name="Content Placeholder 2"/>
          <p:cNvSpPr>
            <a:spLocks noGrp="1"/>
          </p:cNvSpPr>
          <p:nvPr>
            <p:ph idx="1"/>
          </p:nvPr>
        </p:nvSpPr>
        <p:spPr/>
        <p:txBody>
          <a:bodyPr>
            <a:normAutofit fontScale="77500" lnSpcReduction="20000"/>
          </a:bodyPr>
          <a:lstStyle/>
          <a:p>
            <a:r>
              <a:rPr lang="en-US" sz="3200" dirty="0" err="1" smtClean="0"/>
              <a:t>Meningkatkan</a:t>
            </a:r>
            <a:r>
              <a:rPr lang="en-US" sz="3200" dirty="0" smtClean="0"/>
              <a:t> </a:t>
            </a:r>
            <a:r>
              <a:rPr lang="en-US" sz="3200" dirty="0" err="1" smtClean="0"/>
              <a:t>kesejahteraan</a:t>
            </a:r>
            <a:r>
              <a:rPr lang="en-US" sz="3200" dirty="0" smtClean="0"/>
              <a:t> </a:t>
            </a:r>
            <a:r>
              <a:rPr lang="en-US" sz="3200" dirty="0" err="1" smtClean="0"/>
              <a:t>fisik</a:t>
            </a:r>
            <a:r>
              <a:rPr lang="en-US" sz="3200" dirty="0" smtClean="0"/>
              <a:t> </a:t>
            </a:r>
            <a:r>
              <a:rPr lang="en-US" sz="3200" dirty="0" err="1" smtClean="0"/>
              <a:t>dan</a:t>
            </a:r>
            <a:r>
              <a:rPr lang="en-US" sz="3200" dirty="0" smtClean="0"/>
              <a:t> mental </a:t>
            </a:r>
            <a:r>
              <a:rPr lang="en-US" sz="3200" dirty="0" err="1" smtClean="0"/>
              <a:t>melalui</a:t>
            </a:r>
            <a:r>
              <a:rPr lang="en-US" sz="3200" dirty="0" smtClean="0"/>
              <a:t> </a:t>
            </a:r>
            <a:r>
              <a:rPr lang="en-US" sz="3200" dirty="0" err="1" smtClean="0"/>
              <a:t>upaya</a:t>
            </a:r>
            <a:r>
              <a:rPr lang="en-US" sz="3200" dirty="0" smtClean="0"/>
              <a:t> </a:t>
            </a:r>
            <a:r>
              <a:rPr lang="en-US" sz="3200" dirty="0" err="1" smtClean="0"/>
              <a:t>pencegahan</a:t>
            </a:r>
            <a:r>
              <a:rPr lang="en-US" sz="3200" dirty="0" smtClean="0"/>
              <a:t> </a:t>
            </a:r>
            <a:r>
              <a:rPr lang="en-US" sz="3200" dirty="0" err="1" smtClean="0"/>
              <a:t>cidera</a:t>
            </a:r>
            <a:r>
              <a:rPr lang="en-US" sz="3200" dirty="0" smtClean="0"/>
              <a:t> </a:t>
            </a:r>
            <a:r>
              <a:rPr lang="en-US" sz="3200" dirty="0" err="1" smtClean="0"/>
              <a:t>dan</a:t>
            </a:r>
            <a:r>
              <a:rPr lang="en-US" sz="3200" dirty="0" smtClean="0"/>
              <a:t> </a:t>
            </a:r>
            <a:r>
              <a:rPr lang="en-US" sz="3200" dirty="0" err="1" smtClean="0"/>
              <a:t>penyakit</a:t>
            </a:r>
            <a:r>
              <a:rPr lang="en-US" sz="3200" dirty="0" smtClean="0"/>
              <a:t> </a:t>
            </a:r>
            <a:r>
              <a:rPr lang="en-US" sz="3200" dirty="0" err="1" smtClean="0"/>
              <a:t>akibat</a:t>
            </a:r>
            <a:r>
              <a:rPr lang="en-US" sz="3200" dirty="0" smtClean="0"/>
              <a:t> </a:t>
            </a:r>
            <a:r>
              <a:rPr lang="en-US" sz="3200" dirty="0" err="1" smtClean="0"/>
              <a:t>kerja</a:t>
            </a:r>
            <a:r>
              <a:rPr lang="en-US" sz="3200" dirty="0" smtClean="0"/>
              <a:t>, </a:t>
            </a:r>
            <a:r>
              <a:rPr lang="en-US" sz="3200" dirty="0" err="1" smtClean="0"/>
              <a:t>menurunkan</a:t>
            </a:r>
            <a:r>
              <a:rPr lang="en-US" sz="3200" dirty="0" smtClean="0"/>
              <a:t> </a:t>
            </a:r>
            <a:r>
              <a:rPr lang="en-US" sz="3200" dirty="0" err="1" smtClean="0"/>
              <a:t>beban</a:t>
            </a:r>
            <a:r>
              <a:rPr lang="en-US" sz="3200" dirty="0" smtClean="0"/>
              <a:t> </a:t>
            </a:r>
            <a:r>
              <a:rPr lang="en-US" sz="3200" dirty="0" err="1" smtClean="0"/>
              <a:t>kerja</a:t>
            </a:r>
            <a:r>
              <a:rPr lang="en-US" sz="3200" dirty="0" smtClean="0"/>
              <a:t> </a:t>
            </a:r>
            <a:r>
              <a:rPr lang="en-US" sz="3200" dirty="0" err="1" smtClean="0"/>
              <a:t>fisik</a:t>
            </a:r>
            <a:r>
              <a:rPr lang="en-US" sz="3200" dirty="0" smtClean="0"/>
              <a:t> </a:t>
            </a:r>
            <a:r>
              <a:rPr lang="en-US" sz="3200" dirty="0" err="1" smtClean="0"/>
              <a:t>dan</a:t>
            </a:r>
            <a:r>
              <a:rPr lang="en-US" sz="3200" dirty="0" smtClean="0"/>
              <a:t> mental, </a:t>
            </a:r>
            <a:r>
              <a:rPr lang="en-US" sz="3200" dirty="0" err="1" smtClean="0"/>
              <a:t>mengupayakan</a:t>
            </a:r>
            <a:r>
              <a:rPr lang="en-US" sz="3200" dirty="0" smtClean="0"/>
              <a:t> </a:t>
            </a:r>
            <a:r>
              <a:rPr lang="en-US" sz="3200" dirty="0" err="1" smtClean="0"/>
              <a:t>promosi</a:t>
            </a:r>
            <a:r>
              <a:rPr lang="en-US" sz="3200" dirty="0" smtClean="0"/>
              <a:t> </a:t>
            </a:r>
            <a:r>
              <a:rPr lang="en-US" sz="3200" dirty="0" err="1" smtClean="0"/>
              <a:t>dan</a:t>
            </a:r>
            <a:r>
              <a:rPr lang="en-US" sz="3200" dirty="0" smtClean="0"/>
              <a:t> </a:t>
            </a:r>
            <a:r>
              <a:rPr lang="en-US" sz="3200" dirty="0" err="1" smtClean="0"/>
              <a:t>kepuasan</a:t>
            </a:r>
            <a:r>
              <a:rPr lang="en-US" sz="3200" dirty="0" smtClean="0"/>
              <a:t> </a:t>
            </a:r>
            <a:r>
              <a:rPr lang="en-US" sz="3200" dirty="0" err="1" smtClean="0"/>
              <a:t>kerja</a:t>
            </a:r>
            <a:endParaRPr lang="en-US" sz="3200" dirty="0" smtClean="0"/>
          </a:p>
          <a:p>
            <a:r>
              <a:rPr lang="en-US" sz="3200" dirty="0" err="1" smtClean="0"/>
              <a:t>Meningkatkan</a:t>
            </a:r>
            <a:r>
              <a:rPr lang="en-US" sz="3200" dirty="0" smtClean="0"/>
              <a:t> </a:t>
            </a:r>
            <a:r>
              <a:rPr lang="en-US" sz="3200" dirty="0" err="1" smtClean="0"/>
              <a:t>kesejahtaran</a:t>
            </a:r>
            <a:r>
              <a:rPr lang="en-US" sz="3200" dirty="0" smtClean="0"/>
              <a:t> </a:t>
            </a:r>
            <a:r>
              <a:rPr lang="en-US" sz="3200" dirty="0" err="1" smtClean="0"/>
              <a:t>sosial</a:t>
            </a:r>
            <a:r>
              <a:rPr lang="en-US" sz="3200" dirty="0" smtClean="0"/>
              <a:t> </a:t>
            </a:r>
            <a:r>
              <a:rPr lang="en-US" sz="3200" dirty="0" err="1" smtClean="0"/>
              <a:t>melalui</a:t>
            </a:r>
            <a:r>
              <a:rPr lang="en-US" sz="3200" dirty="0" smtClean="0"/>
              <a:t> </a:t>
            </a:r>
            <a:r>
              <a:rPr lang="en-US" sz="3200" dirty="0" err="1" smtClean="0"/>
              <a:t>peningkatan</a:t>
            </a:r>
            <a:r>
              <a:rPr lang="en-US" sz="3200" dirty="0" smtClean="0"/>
              <a:t> </a:t>
            </a:r>
            <a:r>
              <a:rPr lang="en-US" sz="3200" dirty="0" err="1" smtClean="0"/>
              <a:t>kualitas</a:t>
            </a:r>
            <a:r>
              <a:rPr lang="en-US" sz="3200" dirty="0" smtClean="0"/>
              <a:t> </a:t>
            </a:r>
            <a:r>
              <a:rPr lang="en-US" sz="3200" dirty="0" err="1" smtClean="0"/>
              <a:t>kontak</a:t>
            </a:r>
            <a:r>
              <a:rPr lang="en-US" sz="3200" dirty="0" smtClean="0"/>
              <a:t> </a:t>
            </a:r>
            <a:r>
              <a:rPr lang="en-US" sz="3200" dirty="0" err="1" smtClean="0"/>
              <a:t>sosial</a:t>
            </a:r>
            <a:r>
              <a:rPr lang="en-US" sz="3200" dirty="0" smtClean="0"/>
              <a:t>, </a:t>
            </a:r>
            <a:r>
              <a:rPr lang="en-US" sz="3200" dirty="0" err="1" smtClean="0"/>
              <a:t>mengelola</a:t>
            </a:r>
            <a:r>
              <a:rPr lang="en-US" sz="3200" dirty="0" smtClean="0"/>
              <a:t> </a:t>
            </a:r>
            <a:r>
              <a:rPr lang="en-US" sz="3200" dirty="0" err="1" smtClean="0"/>
              <a:t>dan</a:t>
            </a:r>
            <a:r>
              <a:rPr lang="en-US" sz="3200" dirty="0" smtClean="0"/>
              <a:t> </a:t>
            </a:r>
            <a:r>
              <a:rPr lang="en-US" sz="3200" dirty="0" err="1" smtClean="0"/>
              <a:t>mengkoordinir</a:t>
            </a:r>
            <a:r>
              <a:rPr lang="en-US" sz="3200" dirty="0" smtClean="0"/>
              <a:t> </a:t>
            </a:r>
            <a:r>
              <a:rPr lang="en-US" sz="3200" dirty="0" err="1" smtClean="0"/>
              <a:t>kerja</a:t>
            </a:r>
            <a:r>
              <a:rPr lang="en-US" sz="3200" dirty="0" smtClean="0"/>
              <a:t> </a:t>
            </a:r>
            <a:r>
              <a:rPr lang="en-US" sz="3200" dirty="0" err="1" smtClean="0"/>
              <a:t>secara</a:t>
            </a:r>
            <a:r>
              <a:rPr lang="en-US" sz="3200" dirty="0" smtClean="0"/>
              <a:t> </a:t>
            </a:r>
            <a:r>
              <a:rPr lang="en-US" sz="3200" dirty="0" err="1" smtClean="0"/>
              <a:t>tepat</a:t>
            </a:r>
            <a:r>
              <a:rPr lang="en-US" sz="3200" dirty="0" smtClean="0"/>
              <a:t> </a:t>
            </a:r>
            <a:r>
              <a:rPr lang="en-US" sz="3200" dirty="0" err="1" smtClean="0"/>
              <a:t>guna</a:t>
            </a:r>
            <a:r>
              <a:rPr lang="en-US" sz="3200" dirty="0" smtClean="0"/>
              <a:t> </a:t>
            </a:r>
            <a:r>
              <a:rPr lang="en-US" sz="3200" dirty="0" err="1" smtClean="0"/>
              <a:t>dan</a:t>
            </a:r>
            <a:r>
              <a:rPr lang="en-US" sz="3200" dirty="0" smtClean="0"/>
              <a:t> </a:t>
            </a:r>
            <a:r>
              <a:rPr lang="en-US" sz="3200" dirty="0" err="1" smtClean="0"/>
              <a:t>meningkatkan</a:t>
            </a:r>
            <a:r>
              <a:rPr lang="en-US" sz="3200" dirty="0" smtClean="0"/>
              <a:t> </a:t>
            </a:r>
            <a:r>
              <a:rPr lang="en-US" sz="3200" dirty="0" err="1" smtClean="0"/>
              <a:t>jaminan</a:t>
            </a:r>
            <a:r>
              <a:rPr lang="en-US" sz="3200" dirty="0" smtClean="0"/>
              <a:t> </a:t>
            </a:r>
            <a:r>
              <a:rPr lang="en-US" sz="3200" dirty="0" err="1" smtClean="0"/>
              <a:t>sosial</a:t>
            </a:r>
            <a:r>
              <a:rPr lang="en-US" sz="3200" dirty="0" smtClean="0"/>
              <a:t> </a:t>
            </a:r>
            <a:r>
              <a:rPr lang="en-US" sz="3200" dirty="0" err="1" smtClean="0"/>
              <a:t>baik</a:t>
            </a:r>
            <a:r>
              <a:rPr lang="en-US" sz="3200" dirty="0" smtClean="0"/>
              <a:t> </a:t>
            </a:r>
            <a:r>
              <a:rPr lang="en-US" sz="3200" dirty="0" err="1" smtClean="0"/>
              <a:t>selama</a:t>
            </a:r>
            <a:r>
              <a:rPr lang="en-US" sz="3200" dirty="0" smtClean="0"/>
              <a:t> </a:t>
            </a:r>
            <a:r>
              <a:rPr lang="en-US" sz="3200" dirty="0" err="1" smtClean="0"/>
              <a:t>kurun</a:t>
            </a:r>
            <a:r>
              <a:rPr lang="en-US" sz="3200" dirty="0" smtClean="0"/>
              <a:t> </a:t>
            </a:r>
            <a:r>
              <a:rPr lang="en-US" sz="3200" dirty="0" err="1" smtClean="0"/>
              <a:t>waktu</a:t>
            </a:r>
            <a:r>
              <a:rPr lang="en-US" sz="3200" dirty="0" smtClean="0"/>
              <a:t> </a:t>
            </a:r>
            <a:r>
              <a:rPr lang="en-US" sz="3200" dirty="0" err="1" smtClean="0"/>
              <a:t>usia</a:t>
            </a:r>
            <a:r>
              <a:rPr lang="en-US" sz="3200" dirty="0" smtClean="0"/>
              <a:t> </a:t>
            </a:r>
            <a:r>
              <a:rPr lang="en-US" sz="3200" dirty="0" err="1" smtClean="0"/>
              <a:t>produktif</a:t>
            </a:r>
            <a:r>
              <a:rPr lang="en-US" sz="3200" dirty="0" smtClean="0"/>
              <a:t> </a:t>
            </a:r>
            <a:r>
              <a:rPr lang="en-US" sz="3200" dirty="0" err="1" smtClean="0"/>
              <a:t>maupun</a:t>
            </a:r>
            <a:r>
              <a:rPr lang="en-US" sz="3200" dirty="0" smtClean="0"/>
              <a:t> </a:t>
            </a:r>
            <a:r>
              <a:rPr lang="en-US" sz="3200" dirty="0" err="1" smtClean="0"/>
              <a:t>setelah</a:t>
            </a:r>
            <a:r>
              <a:rPr lang="en-US" sz="3200" dirty="0" smtClean="0"/>
              <a:t> </a:t>
            </a:r>
            <a:r>
              <a:rPr lang="en-US" sz="3200" dirty="0" err="1" smtClean="0"/>
              <a:t>tidak</a:t>
            </a:r>
            <a:r>
              <a:rPr lang="en-US" sz="3200" dirty="0" smtClean="0"/>
              <a:t> </a:t>
            </a:r>
            <a:r>
              <a:rPr lang="en-US" sz="3200" dirty="0" err="1" smtClean="0"/>
              <a:t>produktif</a:t>
            </a:r>
            <a:endParaRPr lang="en-US" sz="3200" dirty="0" smtClean="0"/>
          </a:p>
          <a:p>
            <a:r>
              <a:rPr lang="en-US" sz="3200" dirty="0" err="1" smtClean="0"/>
              <a:t>Menciptakan</a:t>
            </a:r>
            <a:r>
              <a:rPr lang="en-US" sz="3200" dirty="0" smtClean="0"/>
              <a:t> </a:t>
            </a:r>
            <a:r>
              <a:rPr lang="en-US" sz="3200" dirty="0" err="1" smtClean="0"/>
              <a:t>keseimbangan</a:t>
            </a:r>
            <a:r>
              <a:rPr lang="en-US" sz="3200" dirty="0" smtClean="0"/>
              <a:t> </a:t>
            </a:r>
            <a:r>
              <a:rPr lang="en-US" sz="3200" dirty="0" err="1" smtClean="0"/>
              <a:t>rasional</a:t>
            </a:r>
            <a:r>
              <a:rPr lang="en-US" sz="3200" dirty="0" smtClean="0"/>
              <a:t> </a:t>
            </a:r>
            <a:r>
              <a:rPr lang="en-US" sz="3200" dirty="0" err="1" smtClean="0"/>
              <a:t>antara</a:t>
            </a:r>
            <a:r>
              <a:rPr lang="en-US" sz="3200" dirty="0" smtClean="0"/>
              <a:t> </a:t>
            </a:r>
            <a:r>
              <a:rPr lang="en-US" sz="3200" dirty="0" err="1" smtClean="0"/>
              <a:t>berbagai</a:t>
            </a:r>
            <a:r>
              <a:rPr lang="en-US" sz="3200" dirty="0" smtClean="0"/>
              <a:t> </a:t>
            </a:r>
            <a:r>
              <a:rPr lang="en-US" sz="3200" dirty="0" err="1" smtClean="0"/>
              <a:t>aspek</a:t>
            </a:r>
            <a:r>
              <a:rPr lang="en-US" sz="3200" dirty="0" smtClean="0"/>
              <a:t> : </a:t>
            </a:r>
            <a:r>
              <a:rPr lang="en-US" sz="3200" dirty="0" err="1" smtClean="0"/>
              <a:t>teknis</a:t>
            </a:r>
            <a:r>
              <a:rPr lang="en-US" sz="3200" dirty="0" smtClean="0"/>
              <a:t>, </a:t>
            </a:r>
            <a:r>
              <a:rPr lang="en-US" sz="3200" dirty="0" err="1" smtClean="0"/>
              <a:t>ekonomis</a:t>
            </a:r>
            <a:r>
              <a:rPr lang="en-US" sz="3200" dirty="0" smtClean="0"/>
              <a:t>, </a:t>
            </a:r>
            <a:r>
              <a:rPr lang="en-US" sz="3200" dirty="0" err="1" smtClean="0"/>
              <a:t>antropologis</a:t>
            </a:r>
            <a:r>
              <a:rPr lang="en-US" sz="3200" dirty="0" smtClean="0"/>
              <a:t>, </a:t>
            </a:r>
            <a:r>
              <a:rPr lang="en-US" sz="3200" dirty="0" err="1" smtClean="0"/>
              <a:t>dan</a:t>
            </a:r>
            <a:r>
              <a:rPr lang="en-US" sz="3200" dirty="0" smtClean="0"/>
              <a:t> </a:t>
            </a:r>
            <a:r>
              <a:rPr lang="en-US" sz="3200" dirty="0" err="1" smtClean="0"/>
              <a:t>budaya</a:t>
            </a:r>
            <a:r>
              <a:rPr lang="en-US" sz="3200" dirty="0" smtClean="0"/>
              <a:t> </a:t>
            </a:r>
            <a:r>
              <a:rPr lang="en-US" sz="3200" dirty="0" err="1" smtClean="0"/>
              <a:t>dari</a:t>
            </a:r>
            <a:r>
              <a:rPr lang="en-US" sz="3200" dirty="0" smtClean="0"/>
              <a:t> </a:t>
            </a:r>
            <a:r>
              <a:rPr lang="en-US" sz="3200" dirty="0" err="1" smtClean="0"/>
              <a:t>setiap</a:t>
            </a:r>
            <a:r>
              <a:rPr lang="en-US" sz="3200" dirty="0" smtClean="0"/>
              <a:t> </a:t>
            </a:r>
            <a:r>
              <a:rPr lang="en-US" sz="3200" dirty="0" err="1" smtClean="0"/>
              <a:t>sistem</a:t>
            </a:r>
            <a:r>
              <a:rPr lang="en-US" sz="3200" dirty="0" smtClean="0"/>
              <a:t> </a:t>
            </a:r>
            <a:r>
              <a:rPr lang="en-US" sz="3200" dirty="0" err="1" smtClean="0"/>
              <a:t>kerja</a:t>
            </a:r>
            <a:r>
              <a:rPr lang="en-US" sz="3200" dirty="0" smtClean="0"/>
              <a:t> yang </a:t>
            </a:r>
            <a:r>
              <a:rPr lang="en-US" sz="3200" dirty="0" err="1" smtClean="0"/>
              <a:t>dilakukan</a:t>
            </a:r>
            <a:r>
              <a:rPr lang="en-US" sz="3200" dirty="0" smtClean="0"/>
              <a:t>, </a:t>
            </a:r>
            <a:r>
              <a:rPr lang="en-US" sz="3200" dirty="0" err="1" smtClean="0"/>
              <a:t>sehingga</a:t>
            </a:r>
            <a:r>
              <a:rPr lang="en-US" sz="3200" dirty="0" smtClean="0"/>
              <a:t> </a:t>
            </a:r>
            <a:r>
              <a:rPr lang="en-US" sz="3200" dirty="0" err="1" smtClean="0"/>
              <a:t>tercipta</a:t>
            </a:r>
            <a:r>
              <a:rPr lang="en-US" sz="3200" dirty="0" smtClean="0"/>
              <a:t> </a:t>
            </a:r>
            <a:r>
              <a:rPr lang="en-US" sz="3200" dirty="0" err="1" smtClean="0"/>
              <a:t>kualitas</a:t>
            </a:r>
            <a:r>
              <a:rPr lang="en-US" sz="3200" dirty="0" smtClean="0"/>
              <a:t> </a:t>
            </a:r>
            <a:r>
              <a:rPr lang="en-US" sz="3200" dirty="0" err="1" smtClean="0"/>
              <a:t>kerja</a:t>
            </a:r>
            <a:r>
              <a:rPr lang="en-US" sz="3200" dirty="0" smtClean="0"/>
              <a:t> </a:t>
            </a:r>
            <a:r>
              <a:rPr lang="en-US" sz="3200" dirty="0" err="1" smtClean="0"/>
              <a:t>dan</a:t>
            </a:r>
            <a:r>
              <a:rPr lang="en-US" sz="3200" dirty="0" smtClean="0"/>
              <a:t> </a:t>
            </a:r>
            <a:r>
              <a:rPr lang="en-US" sz="3200" dirty="0" err="1" smtClean="0"/>
              <a:t>kualitas</a:t>
            </a:r>
            <a:r>
              <a:rPr lang="en-US" sz="3200" dirty="0" smtClean="0"/>
              <a:t> </a:t>
            </a:r>
            <a:r>
              <a:rPr lang="en-US" sz="3200" dirty="0" err="1" smtClean="0"/>
              <a:t>hidup</a:t>
            </a:r>
            <a:r>
              <a:rPr lang="en-US" sz="3200" dirty="0" smtClean="0"/>
              <a:t> yang </a:t>
            </a:r>
            <a:r>
              <a:rPr lang="en-US" sz="3200" dirty="0" err="1" smtClean="0"/>
              <a:t>tinggi</a:t>
            </a:r>
            <a:endParaRPr lang="en-US" sz="3200" dirty="0" smtClean="0"/>
          </a:p>
          <a:p>
            <a:endParaRPr lang="id-ID" dirty="0"/>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Konsep Ergonomi</a:t>
            </a:r>
            <a:endParaRPr lang="id-ID" dirty="0"/>
          </a:p>
        </p:txBody>
      </p:sp>
      <p:sp>
        <p:nvSpPr>
          <p:cNvPr id="3" name="Content Placeholder 2"/>
          <p:cNvSpPr>
            <a:spLocks noGrp="1"/>
          </p:cNvSpPr>
          <p:nvPr>
            <p:ph idx="1"/>
          </p:nvPr>
        </p:nvSpPr>
        <p:spPr/>
        <p:txBody>
          <a:bodyPr>
            <a:normAutofit fontScale="92500"/>
          </a:bodyPr>
          <a:lstStyle/>
          <a:p>
            <a:pPr marL="609600" indent="-609600">
              <a:buFontTx/>
              <a:buAutoNum type="arabicPeriod"/>
            </a:pPr>
            <a:r>
              <a:rPr lang="en-US" sz="3200" dirty="0" smtClean="0"/>
              <a:t>Work capacity : personal capacity, </a:t>
            </a:r>
            <a:r>
              <a:rPr lang="en-US" sz="3200" dirty="0" err="1" smtClean="0"/>
              <a:t>fisiological</a:t>
            </a:r>
            <a:r>
              <a:rPr lang="en-US" sz="3200" dirty="0" smtClean="0"/>
              <a:t> capacity, </a:t>
            </a:r>
            <a:r>
              <a:rPr lang="en-US" sz="3200" dirty="0" err="1" smtClean="0"/>
              <a:t>psicological</a:t>
            </a:r>
            <a:r>
              <a:rPr lang="en-US" sz="3200" dirty="0" smtClean="0"/>
              <a:t> capacity, biomechanical capacity</a:t>
            </a:r>
          </a:p>
          <a:p>
            <a:pPr marL="609600" indent="-609600">
              <a:buFontTx/>
              <a:buAutoNum type="arabicPeriod"/>
            </a:pPr>
            <a:r>
              <a:rPr lang="en-US" sz="3200" dirty="0" smtClean="0"/>
              <a:t>Task demand : material characteristics, task/work place characteristics, organizational characteristics, Environmental characteristics</a:t>
            </a:r>
          </a:p>
          <a:p>
            <a:pPr marL="609600" indent="-609600">
              <a:buFontTx/>
              <a:buAutoNum type="arabicPeriod"/>
            </a:pPr>
            <a:r>
              <a:rPr lang="en-US" sz="3200" dirty="0" smtClean="0"/>
              <a:t>Performance </a:t>
            </a:r>
            <a:r>
              <a:rPr lang="en-US" sz="3200" dirty="0" err="1" smtClean="0"/>
              <a:t>ditentukan</a:t>
            </a:r>
            <a:r>
              <a:rPr lang="en-US" sz="3200" dirty="0" smtClean="0"/>
              <a:t> </a:t>
            </a:r>
            <a:r>
              <a:rPr lang="en-US" sz="3200" dirty="0" err="1" smtClean="0"/>
              <a:t>oleh</a:t>
            </a:r>
            <a:r>
              <a:rPr lang="en-US" sz="3200" dirty="0" smtClean="0"/>
              <a:t> </a:t>
            </a:r>
            <a:r>
              <a:rPr lang="en-US" sz="3200" dirty="0" err="1" smtClean="0"/>
              <a:t>kapasitas</a:t>
            </a:r>
            <a:r>
              <a:rPr lang="en-US" sz="3200" dirty="0" smtClean="0"/>
              <a:t> </a:t>
            </a:r>
            <a:r>
              <a:rPr lang="en-US" sz="3200" dirty="0" err="1" smtClean="0"/>
              <a:t>kerja</a:t>
            </a:r>
            <a:r>
              <a:rPr lang="en-US" sz="3200" dirty="0" smtClean="0"/>
              <a:t>/</a:t>
            </a:r>
            <a:r>
              <a:rPr lang="en-US" sz="3200" dirty="0" err="1" smtClean="0"/>
              <a:t>kemampuan</a:t>
            </a:r>
            <a:r>
              <a:rPr lang="en-US" sz="3200" dirty="0" smtClean="0"/>
              <a:t> </a:t>
            </a:r>
            <a:r>
              <a:rPr lang="en-US" sz="3200" dirty="0" err="1" smtClean="0"/>
              <a:t>kerja</a:t>
            </a:r>
            <a:r>
              <a:rPr lang="en-US" sz="3200" dirty="0" smtClean="0"/>
              <a:t> </a:t>
            </a:r>
            <a:r>
              <a:rPr lang="en-US" sz="3200" dirty="0" err="1" smtClean="0"/>
              <a:t>dan</a:t>
            </a:r>
            <a:r>
              <a:rPr lang="en-US" sz="3200" dirty="0" smtClean="0"/>
              <a:t> </a:t>
            </a:r>
            <a:r>
              <a:rPr lang="en-US" sz="3200" dirty="0" err="1" smtClean="0"/>
              <a:t>tuntutan</a:t>
            </a:r>
            <a:r>
              <a:rPr lang="en-US" sz="3200" dirty="0" smtClean="0"/>
              <a:t> </a:t>
            </a:r>
            <a:r>
              <a:rPr lang="en-US" sz="3200" dirty="0" err="1" smtClean="0"/>
              <a:t>tugas</a:t>
            </a:r>
            <a:endParaRPr lang="en-US" sz="3200" dirty="0" smtClean="0"/>
          </a:p>
          <a:p>
            <a:pPr>
              <a:buNone/>
            </a:pPr>
            <a:endParaRPr lang="id-ID" dirty="0"/>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Konsep Ergonomi</a:t>
            </a:r>
            <a:endParaRPr lang="id-ID" dirty="0"/>
          </a:p>
        </p:txBody>
      </p:sp>
      <p:sp>
        <p:nvSpPr>
          <p:cNvPr id="3" name="Content Placeholder 2"/>
          <p:cNvSpPr>
            <a:spLocks noGrp="1"/>
          </p:cNvSpPr>
          <p:nvPr>
            <p:ph idx="1"/>
          </p:nvPr>
        </p:nvSpPr>
        <p:spPr/>
        <p:txBody>
          <a:bodyPr/>
          <a:lstStyle/>
          <a:p>
            <a:pPr>
              <a:buFont typeface="Wingdings" pitchFamily="2" charset="2"/>
              <a:buChar char="v"/>
            </a:pPr>
            <a:r>
              <a:rPr lang="en-US" dirty="0" smtClean="0"/>
              <a:t> </a:t>
            </a:r>
            <a:r>
              <a:rPr lang="en-US" dirty="0" err="1" smtClean="0"/>
              <a:t>Jika</a:t>
            </a:r>
            <a:r>
              <a:rPr lang="en-US" dirty="0" smtClean="0"/>
              <a:t> </a:t>
            </a:r>
            <a:r>
              <a:rPr lang="en-US" dirty="0" err="1" smtClean="0"/>
              <a:t>tuntutan</a:t>
            </a:r>
            <a:r>
              <a:rPr lang="en-US" dirty="0" smtClean="0"/>
              <a:t> </a:t>
            </a:r>
            <a:r>
              <a:rPr lang="en-US" dirty="0" err="1" smtClean="0"/>
              <a:t>tugas</a:t>
            </a:r>
            <a:r>
              <a:rPr lang="en-US" dirty="0" smtClean="0"/>
              <a:t> &gt; </a:t>
            </a:r>
            <a:r>
              <a:rPr lang="en-US" dirty="0" err="1" smtClean="0"/>
              <a:t>kemampuan</a:t>
            </a:r>
            <a:r>
              <a:rPr lang="en-US" dirty="0" smtClean="0"/>
              <a:t> </a:t>
            </a:r>
            <a:r>
              <a:rPr lang="en-US" dirty="0" err="1" smtClean="0"/>
              <a:t>kerja</a:t>
            </a:r>
            <a:r>
              <a:rPr lang="en-US" dirty="0" smtClean="0"/>
              <a:t> =&gt; over stress, discomfort, </a:t>
            </a:r>
            <a:r>
              <a:rPr lang="en-US" dirty="0" err="1" smtClean="0"/>
              <a:t>lelah</a:t>
            </a:r>
            <a:r>
              <a:rPr lang="en-US" dirty="0" smtClean="0"/>
              <a:t>, </a:t>
            </a:r>
            <a:r>
              <a:rPr lang="en-US" dirty="0" err="1" smtClean="0"/>
              <a:t>cidera,celaka</a:t>
            </a:r>
            <a:r>
              <a:rPr lang="en-US" dirty="0" smtClean="0"/>
              <a:t>, </a:t>
            </a:r>
            <a:r>
              <a:rPr lang="en-US" dirty="0" err="1" smtClean="0"/>
              <a:t>sakit</a:t>
            </a:r>
            <a:r>
              <a:rPr lang="en-US" dirty="0" smtClean="0"/>
              <a:t>, </a:t>
            </a:r>
            <a:r>
              <a:rPr lang="en-US" dirty="0" err="1" smtClean="0"/>
              <a:t>produktivitas</a:t>
            </a:r>
            <a:endParaRPr lang="en-US" dirty="0" smtClean="0"/>
          </a:p>
          <a:p>
            <a:pPr>
              <a:buFont typeface="Wingdings" pitchFamily="2" charset="2"/>
              <a:buChar char="v"/>
            </a:pPr>
            <a:r>
              <a:rPr lang="en-US" dirty="0" smtClean="0"/>
              <a:t> </a:t>
            </a:r>
            <a:r>
              <a:rPr lang="en-US" dirty="0" err="1" smtClean="0"/>
              <a:t>Jika</a:t>
            </a:r>
            <a:r>
              <a:rPr lang="en-US" dirty="0" smtClean="0"/>
              <a:t> </a:t>
            </a:r>
            <a:r>
              <a:rPr lang="en-US" dirty="0" err="1" smtClean="0"/>
              <a:t>tuntutan</a:t>
            </a:r>
            <a:r>
              <a:rPr lang="en-US" dirty="0" smtClean="0"/>
              <a:t> </a:t>
            </a:r>
            <a:r>
              <a:rPr lang="en-US" dirty="0" err="1" smtClean="0"/>
              <a:t>tugas</a:t>
            </a:r>
            <a:r>
              <a:rPr lang="en-US" dirty="0" smtClean="0"/>
              <a:t> &lt; </a:t>
            </a:r>
            <a:r>
              <a:rPr lang="en-US" dirty="0" err="1" smtClean="0"/>
              <a:t>kemampuan</a:t>
            </a:r>
            <a:r>
              <a:rPr lang="en-US" dirty="0" smtClean="0"/>
              <a:t> </a:t>
            </a:r>
            <a:r>
              <a:rPr lang="en-US" dirty="0" err="1" smtClean="0"/>
              <a:t>kerja</a:t>
            </a:r>
            <a:r>
              <a:rPr lang="en-US" dirty="0" smtClean="0"/>
              <a:t> =&gt; under stress, </a:t>
            </a:r>
            <a:r>
              <a:rPr lang="en-US" dirty="0" err="1" smtClean="0"/>
              <a:t>bosan</a:t>
            </a:r>
            <a:r>
              <a:rPr lang="en-US" dirty="0" smtClean="0"/>
              <a:t>, </a:t>
            </a:r>
            <a:r>
              <a:rPr lang="en-US" dirty="0" err="1" smtClean="0"/>
              <a:t>lesu</a:t>
            </a:r>
            <a:r>
              <a:rPr lang="en-US" dirty="0" smtClean="0"/>
              <a:t>, </a:t>
            </a:r>
            <a:r>
              <a:rPr lang="en-US" dirty="0" err="1" smtClean="0"/>
              <a:t>tidak</a:t>
            </a:r>
            <a:r>
              <a:rPr lang="en-US" dirty="0" smtClean="0"/>
              <a:t> </a:t>
            </a:r>
            <a:r>
              <a:rPr lang="en-US" dirty="0" err="1" smtClean="0"/>
              <a:t>produktif</a:t>
            </a:r>
            <a:endParaRPr lang="en-US" dirty="0" smtClean="0"/>
          </a:p>
          <a:p>
            <a:pPr>
              <a:buFont typeface="Wingdings" pitchFamily="2" charset="2"/>
              <a:buChar char="v"/>
            </a:pPr>
            <a:r>
              <a:rPr lang="en-US" dirty="0" smtClean="0"/>
              <a:t> </a:t>
            </a:r>
            <a:r>
              <a:rPr lang="en-US" dirty="0" err="1" smtClean="0"/>
              <a:t>Harapannya</a:t>
            </a:r>
            <a:r>
              <a:rPr lang="en-US" dirty="0" smtClean="0"/>
              <a:t> </a:t>
            </a:r>
            <a:r>
              <a:rPr lang="en-US" dirty="0" err="1" smtClean="0"/>
              <a:t>adalah</a:t>
            </a:r>
            <a:r>
              <a:rPr lang="en-US" dirty="0" smtClean="0"/>
              <a:t> </a:t>
            </a:r>
            <a:r>
              <a:rPr lang="en-US" dirty="0" err="1" smtClean="0"/>
              <a:t>antara</a:t>
            </a:r>
            <a:r>
              <a:rPr lang="en-US" dirty="0" smtClean="0"/>
              <a:t> </a:t>
            </a:r>
            <a:r>
              <a:rPr lang="en-US" dirty="0" err="1" smtClean="0"/>
              <a:t>tuntutan</a:t>
            </a:r>
            <a:r>
              <a:rPr lang="en-US" dirty="0" smtClean="0"/>
              <a:t> </a:t>
            </a:r>
            <a:r>
              <a:rPr lang="en-US" dirty="0" err="1" smtClean="0"/>
              <a:t>tugas</a:t>
            </a:r>
            <a:r>
              <a:rPr lang="en-US" dirty="0" smtClean="0"/>
              <a:t> = </a:t>
            </a:r>
            <a:r>
              <a:rPr lang="en-US" dirty="0" err="1" smtClean="0"/>
              <a:t>kemampuan</a:t>
            </a:r>
            <a:r>
              <a:rPr lang="en-US" dirty="0" smtClean="0"/>
              <a:t> </a:t>
            </a:r>
            <a:r>
              <a:rPr lang="en-US" dirty="0" err="1" smtClean="0"/>
              <a:t>tugas</a:t>
            </a:r>
            <a:r>
              <a:rPr lang="en-US" dirty="0" smtClean="0"/>
              <a:t> =&gt; </a:t>
            </a:r>
            <a:r>
              <a:rPr lang="en-US" dirty="0" err="1" smtClean="0"/>
              <a:t>performa</a:t>
            </a:r>
            <a:r>
              <a:rPr lang="en-US" dirty="0" smtClean="0"/>
              <a:t> optimal</a:t>
            </a:r>
          </a:p>
          <a:p>
            <a:endParaRPr lang="id-ID" dirty="0"/>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200" dirty="0" smtClean="0"/>
              <a:t>SISTEM MANUSIA</a:t>
            </a:r>
          </a:p>
        </p:txBody>
      </p:sp>
      <p:sp>
        <p:nvSpPr>
          <p:cNvPr id="10243" name="Rectangle 3"/>
          <p:cNvSpPr>
            <a:spLocks noGrp="1" noChangeArrowheads="1"/>
          </p:cNvSpPr>
          <p:nvPr>
            <p:ph type="body" idx="1"/>
          </p:nvPr>
        </p:nvSpPr>
        <p:spPr/>
        <p:txBody>
          <a:bodyPr/>
          <a:lstStyle/>
          <a:p>
            <a:pPr eaLnBrk="1" hangingPunct="1">
              <a:buFont typeface="Wingdings" pitchFamily="2" charset="2"/>
              <a:buChar char="q"/>
            </a:pPr>
            <a:r>
              <a:rPr lang="en-US" sz="2800" dirty="0" smtClean="0"/>
              <a:t>Sub </a:t>
            </a:r>
            <a:r>
              <a:rPr lang="en-US" sz="2800" dirty="0" err="1" smtClean="0"/>
              <a:t>sistem</a:t>
            </a:r>
            <a:r>
              <a:rPr lang="en-US" sz="2800" dirty="0" smtClean="0"/>
              <a:t> : </a:t>
            </a:r>
            <a:r>
              <a:rPr lang="en-US" sz="2800" dirty="0" err="1" smtClean="0"/>
              <a:t>pernafasan</a:t>
            </a:r>
            <a:r>
              <a:rPr lang="en-US" sz="2800" dirty="0" smtClean="0"/>
              <a:t>, </a:t>
            </a:r>
            <a:r>
              <a:rPr lang="en-US" sz="2800" dirty="0" err="1" smtClean="0"/>
              <a:t>pencernaan</a:t>
            </a:r>
            <a:r>
              <a:rPr lang="en-US" sz="2800" dirty="0" smtClean="0"/>
              <a:t>, </a:t>
            </a:r>
            <a:r>
              <a:rPr lang="en-US" sz="2800" dirty="0" err="1" smtClean="0"/>
              <a:t>peredaran</a:t>
            </a:r>
            <a:r>
              <a:rPr lang="en-US" sz="2800" dirty="0" smtClean="0"/>
              <a:t> </a:t>
            </a:r>
            <a:r>
              <a:rPr lang="en-US" sz="2800" dirty="0" err="1" smtClean="0"/>
              <a:t>darah</a:t>
            </a:r>
            <a:r>
              <a:rPr lang="en-US" sz="2800" dirty="0" smtClean="0"/>
              <a:t>, </a:t>
            </a:r>
            <a:r>
              <a:rPr lang="en-US" sz="2800" dirty="0" err="1" smtClean="0"/>
              <a:t>penginderaan</a:t>
            </a:r>
            <a:r>
              <a:rPr lang="en-US" sz="2800" dirty="0" smtClean="0"/>
              <a:t>, </a:t>
            </a:r>
            <a:r>
              <a:rPr lang="en-US" sz="2800" dirty="0" err="1" smtClean="0"/>
              <a:t>kerangka</a:t>
            </a:r>
            <a:r>
              <a:rPr lang="en-US" sz="2800" dirty="0" smtClean="0"/>
              <a:t>, </a:t>
            </a:r>
            <a:r>
              <a:rPr lang="en-US" sz="2800" dirty="0" err="1" smtClean="0"/>
              <a:t>otot</a:t>
            </a:r>
            <a:r>
              <a:rPr lang="en-US" sz="2800" dirty="0" smtClean="0"/>
              <a:t> </a:t>
            </a:r>
            <a:r>
              <a:rPr lang="en-US" sz="2800" dirty="0" err="1" smtClean="0"/>
              <a:t>dan</a:t>
            </a:r>
            <a:r>
              <a:rPr lang="en-US" sz="2800" dirty="0" smtClean="0"/>
              <a:t> </a:t>
            </a:r>
            <a:r>
              <a:rPr lang="en-US" sz="2800" dirty="0" err="1" smtClean="0"/>
              <a:t>syaraf</a:t>
            </a:r>
            <a:endParaRPr lang="en-US" sz="2800" dirty="0" smtClean="0"/>
          </a:p>
          <a:p>
            <a:pPr eaLnBrk="1" hangingPunct="1">
              <a:buFont typeface="Wingdings" pitchFamily="2" charset="2"/>
              <a:buChar char="q"/>
            </a:pPr>
            <a:endParaRPr lang="en-US" sz="2800" dirty="0" smtClean="0"/>
          </a:p>
          <a:p>
            <a:pPr eaLnBrk="1" hangingPunct="1">
              <a:buFont typeface="Wingdings" pitchFamily="2" charset="2"/>
              <a:buChar char="q"/>
            </a:pPr>
            <a:r>
              <a:rPr lang="en-US" sz="2800" dirty="0" smtClean="0"/>
              <a:t>Sub-sub </a:t>
            </a:r>
            <a:r>
              <a:rPr lang="en-US" sz="2800" dirty="0" err="1" smtClean="0"/>
              <a:t>sistem</a:t>
            </a:r>
            <a:r>
              <a:rPr lang="en-US" sz="2800" dirty="0" smtClean="0"/>
              <a:t> : </a:t>
            </a:r>
            <a:r>
              <a:rPr lang="en-US" sz="2800" dirty="0" err="1" smtClean="0"/>
              <a:t>mata</a:t>
            </a:r>
            <a:r>
              <a:rPr lang="en-US" sz="2800" dirty="0" smtClean="0"/>
              <a:t>, </a:t>
            </a:r>
            <a:r>
              <a:rPr lang="en-US" sz="2800" dirty="0" err="1" smtClean="0"/>
              <a:t>telinga</a:t>
            </a:r>
            <a:r>
              <a:rPr lang="en-US" sz="2800" dirty="0" smtClean="0"/>
              <a:t>, </a:t>
            </a:r>
            <a:r>
              <a:rPr lang="en-US" sz="2800" dirty="0" err="1" smtClean="0"/>
              <a:t>hidung</a:t>
            </a:r>
            <a:r>
              <a:rPr lang="en-US" sz="2800" dirty="0" smtClean="0"/>
              <a:t>, </a:t>
            </a:r>
            <a:r>
              <a:rPr lang="en-US" sz="2800" dirty="0" err="1" smtClean="0"/>
              <a:t>lidah</a:t>
            </a:r>
            <a:r>
              <a:rPr lang="en-US" sz="2800" dirty="0" smtClean="0"/>
              <a:t> </a:t>
            </a:r>
            <a:r>
              <a:rPr lang="en-US" sz="2800" dirty="0" err="1" smtClean="0"/>
              <a:t>kulit</a:t>
            </a:r>
            <a:r>
              <a:rPr lang="en-US" sz="2800" dirty="0" smtClean="0"/>
              <a:t>, </a:t>
            </a:r>
            <a:r>
              <a:rPr lang="en-US" sz="2800" dirty="0" err="1" smtClean="0"/>
              <a:t>jantung</a:t>
            </a:r>
            <a:r>
              <a:rPr lang="en-US" sz="2800" dirty="0" smtClean="0"/>
              <a:t>, </a:t>
            </a:r>
            <a:r>
              <a:rPr lang="en-US" sz="2800" dirty="0" err="1" smtClean="0"/>
              <a:t>paru</a:t>
            </a:r>
            <a:r>
              <a:rPr lang="en-US" sz="2800" dirty="0" smtClean="0"/>
              <a:t> </a:t>
            </a:r>
            <a:r>
              <a:rPr lang="en-US" sz="2800" dirty="0" err="1" smtClean="0"/>
              <a:t>dll</a:t>
            </a:r>
            <a:r>
              <a:rPr lang="en-US" sz="2800" dirty="0" smtClean="0"/>
              <a:t>.</a:t>
            </a:r>
          </a:p>
          <a:p>
            <a:pPr eaLnBrk="1" hangingPunct="1">
              <a:buFont typeface="Wingdings" pitchFamily="2" charset="2"/>
              <a:buChar char="q"/>
            </a:pPr>
            <a:r>
              <a:rPr lang="en-US" sz="2800" dirty="0" err="1" smtClean="0"/>
              <a:t>Manusia</a:t>
            </a:r>
            <a:r>
              <a:rPr lang="en-US" sz="2800" dirty="0" smtClean="0"/>
              <a:t> </a:t>
            </a:r>
            <a:r>
              <a:rPr lang="en-US" sz="2800" dirty="0" err="1" smtClean="0"/>
              <a:t>merupakan</a:t>
            </a:r>
            <a:r>
              <a:rPr lang="en-US" sz="2800" dirty="0" smtClean="0"/>
              <a:t> </a:t>
            </a:r>
            <a:r>
              <a:rPr lang="en-US" sz="2800" dirty="0" err="1" smtClean="0"/>
              <a:t>faktor</a:t>
            </a:r>
            <a:r>
              <a:rPr lang="en-US" sz="2800" dirty="0" smtClean="0"/>
              <a:t> </a:t>
            </a:r>
            <a:r>
              <a:rPr lang="en-US" sz="2800" dirty="0" err="1" smtClean="0"/>
              <a:t>penentu</a:t>
            </a:r>
            <a:r>
              <a:rPr lang="en-US" sz="2800" dirty="0" smtClean="0"/>
              <a:t> yang </a:t>
            </a:r>
            <a:r>
              <a:rPr lang="en-US" sz="2800" dirty="0" err="1" smtClean="0"/>
              <a:t>dipengaruhi</a:t>
            </a:r>
            <a:r>
              <a:rPr lang="en-US" sz="2800" dirty="0" smtClean="0"/>
              <a:t> </a:t>
            </a:r>
            <a:r>
              <a:rPr lang="en-US" sz="2800" dirty="0" err="1" smtClean="0"/>
              <a:t>oleh</a:t>
            </a:r>
            <a:r>
              <a:rPr lang="en-US" sz="2800" dirty="0" smtClean="0"/>
              <a:t> internal </a:t>
            </a:r>
            <a:r>
              <a:rPr lang="en-US" sz="2800" dirty="0" err="1" smtClean="0"/>
              <a:t>faktor</a:t>
            </a:r>
            <a:r>
              <a:rPr lang="en-US" sz="2800" dirty="0" smtClean="0"/>
              <a:t> </a:t>
            </a:r>
            <a:r>
              <a:rPr lang="en-US" sz="2800" dirty="0" err="1" smtClean="0"/>
              <a:t>dan</a:t>
            </a:r>
            <a:r>
              <a:rPr lang="en-US" sz="2800" dirty="0" smtClean="0"/>
              <a:t> </a:t>
            </a:r>
            <a:r>
              <a:rPr lang="en-US" sz="2800" dirty="0" err="1" smtClean="0"/>
              <a:t>ekternal</a:t>
            </a:r>
            <a:r>
              <a:rPr lang="en-US" sz="2800" dirty="0" smtClean="0"/>
              <a:t> </a:t>
            </a:r>
            <a:r>
              <a:rPr lang="en-US" sz="2800" dirty="0" err="1" smtClean="0"/>
              <a:t>faktor</a:t>
            </a:r>
            <a:endParaRPr lang="en-US" sz="2800" dirty="0" smtClean="0"/>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200" smtClean="0"/>
              <a:t>INTERNAL FAKTOR</a:t>
            </a:r>
          </a:p>
        </p:txBody>
      </p:sp>
      <p:sp>
        <p:nvSpPr>
          <p:cNvPr id="11267" name="Rectangle 3"/>
          <p:cNvSpPr>
            <a:spLocks noGrp="1" noChangeArrowheads="1"/>
          </p:cNvSpPr>
          <p:nvPr>
            <p:ph type="body" idx="1"/>
          </p:nvPr>
        </p:nvSpPr>
        <p:spPr/>
        <p:txBody>
          <a:bodyPr/>
          <a:lstStyle/>
          <a:p>
            <a:pPr eaLnBrk="1" hangingPunct="1">
              <a:buFont typeface="Wingdings" pitchFamily="2" charset="2"/>
              <a:buChar char="q"/>
            </a:pPr>
            <a:r>
              <a:rPr lang="en-US" sz="2800" smtClean="0"/>
              <a:t>Faktor somatis : sex, umur, ukuran tubuh, kondisi kesehatan, status gizi</a:t>
            </a:r>
          </a:p>
          <a:p>
            <a:pPr eaLnBrk="1" hangingPunct="1">
              <a:buFont typeface="Wingdings" pitchFamily="2" charset="2"/>
              <a:buChar char="q"/>
            </a:pPr>
            <a:endParaRPr lang="en-US" sz="2800" smtClean="0"/>
          </a:p>
          <a:p>
            <a:pPr eaLnBrk="1" hangingPunct="1">
              <a:buFont typeface="Wingdings" pitchFamily="2" charset="2"/>
              <a:buChar char="q"/>
            </a:pPr>
            <a:r>
              <a:rPr lang="en-US" sz="2800" smtClean="0"/>
              <a:t>Faktor psikis : kepercayaan, motivasi, keinginan, kepuasan, dll.</a:t>
            </a:r>
          </a:p>
          <a:p>
            <a:pPr eaLnBrk="1" hangingPunct="1">
              <a:buFont typeface="Wingdings" pitchFamily="2" charset="2"/>
              <a:buNone/>
            </a:pPr>
            <a:endParaRPr lang="en-US" sz="2800" smtClean="0"/>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200" smtClean="0"/>
              <a:t>EKSTERNAL FAKTOR</a:t>
            </a:r>
          </a:p>
        </p:txBody>
      </p:sp>
      <p:sp>
        <p:nvSpPr>
          <p:cNvPr id="12291" name="Rectangle 3"/>
          <p:cNvSpPr>
            <a:spLocks noGrp="1" noChangeArrowheads="1"/>
          </p:cNvSpPr>
          <p:nvPr>
            <p:ph type="body" idx="1"/>
          </p:nvPr>
        </p:nvSpPr>
        <p:spPr/>
        <p:txBody>
          <a:bodyPr/>
          <a:lstStyle/>
          <a:p>
            <a:pPr eaLnBrk="1" hangingPunct="1">
              <a:lnSpc>
                <a:spcPct val="90000"/>
              </a:lnSpc>
              <a:buFont typeface="Wingdings" pitchFamily="2" charset="2"/>
              <a:buChar char="q"/>
            </a:pPr>
            <a:r>
              <a:rPr lang="en-US" smtClean="0"/>
              <a:t>Jenis pekerjaan</a:t>
            </a:r>
          </a:p>
          <a:p>
            <a:pPr eaLnBrk="1" hangingPunct="1">
              <a:lnSpc>
                <a:spcPct val="90000"/>
              </a:lnSpc>
              <a:buFont typeface="Wingdings" pitchFamily="2" charset="2"/>
              <a:buChar char="q"/>
            </a:pPr>
            <a:r>
              <a:rPr lang="en-US" smtClean="0"/>
              <a:t>Peralatan</a:t>
            </a:r>
          </a:p>
          <a:p>
            <a:pPr eaLnBrk="1" hangingPunct="1">
              <a:lnSpc>
                <a:spcPct val="90000"/>
              </a:lnSpc>
              <a:buFont typeface="Wingdings" pitchFamily="2" charset="2"/>
              <a:buChar char="q"/>
            </a:pPr>
            <a:r>
              <a:rPr lang="en-US" smtClean="0"/>
              <a:t>Bahan baku</a:t>
            </a:r>
          </a:p>
          <a:p>
            <a:pPr eaLnBrk="1" hangingPunct="1">
              <a:lnSpc>
                <a:spcPct val="90000"/>
              </a:lnSpc>
              <a:buFont typeface="Wingdings" pitchFamily="2" charset="2"/>
              <a:buChar char="q"/>
            </a:pPr>
            <a:r>
              <a:rPr lang="en-US" smtClean="0"/>
              <a:t>Proses produksi</a:t>
            </a:r>
          </a:p>
          <a:p>
            <a:pPr eaLnBrk="1" hangingPunct="1">
              <a:lnSpc>
                <a:spcPct val="90000"/>
              </a:lnSpc>
              <a:buFont typeface="Wingdings" pitchFamily="2" charset="2"/>
              <a:buChar char="q"/>
            </a:pPr>
            <a:r>
              <a:rPr lang="en-US" smtClean="0"/>
              <a:t>Pembagian jam kerja, istirahat</a:t>
            </a:r>
          </a:p>
          <a:p>
            <a:pPr eaLnBrk="1" hangingPunct="1">
              <a:lnSpc>
                <a:spcPct val="90000"/>
              </a:lnSpc>
              <a:buFont typeface="Wingdings" pitchFamily="2" charset="2"/>
              <a:buChar char="q"/>
            </a:pPr>
            <a:r>
              <a:rPr lang="en-US" smtClean="0"/>
              <a:t>Lingkungan kerja</a:t>
            </a:r>
          </a:p>
          <a:p>
            <a:pPr eaLnBrk="1" hangingPunct="1">
              <a:lnSpc>
                <a:spcPct val="90000"/>
              </a:lnSpc>
              <a:buFont typeface="Wingdings" pitchFamily="2" charset="2"/>
              <a:buChar char="Ø"/>
            </a:pPr>
            <a:r>
              <a:rPr lang="en-US" smtClean="0"/>
              <a:t>Internal  + Eksternal faktor  </a:t>
            </a:r>
            <a:r>
              <a:rPr lang="en-US" smtClean="0">
                <a:sym typeface="Wingdings" pitchFamily="2" charset="2"/>
              </a:rPr>
              <a:t> pendekatan ergonomi</a:t>
            </a:r>
            <a:endParaRPr lang="en-US" smtClean="0"/>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200" smtClean="0"/>
              <a:t>KAPASITAS KERJA</a:t>
            </a:r>
          </a:p>
        </p:txBody>
      </p:sp>
      <p:sp>
        <p:nvSpPr>
          <p:cNvPr id="13315" name="Rectangle 3"/>
          <p:cNvSpPr>
            <a:spLocks noGrp="1" noChangeArrowheads="1"/>
          </p:cNvSpPr>
          <p:nvPr>
            <p:ph type="body" idx="1"/>
          </p:nvPr>
        </p:nvSpPr>
        <p:spPr/>
        <p:txBody>
          <a:bodyPr/>
          <a:lstStyle/>
          <a:p>
            <a:pPr eaLnBrk="1" hangingPunct="1">
              <a:buFont typeface="Wingdings" pitchFamily="2" charset="2"/>
              <a:buChar char="q"/>
            </a:pPr>
            <a:r>
              <a:rPr lang="en-US" smtClean="0"/>
              <a:t>Kemampuan </a:t>
            </a:r>
          </a:p>
          <a:p>
            <a:pPr eaLnBrk="1" hangingPunct="1">
              <a:buFont typeface="Wingdings" pitchFamily="2" charset="2"/>
              <a:buChar char="q"/>
            </a:pPr>
            <a:r>
              <a:rPr lang="en-US" smtClean="0"/>
              <a:t>Kebolehan</a:t>
            </a:r>
          </a:p>
          <a:p>
            <a:pPr eaLnBrk="1" hangingPunct="1">
              <a:buFont typeface="Wingdings" pitchFamily="2" charset="2"/>
              <a:buChar char="q"/>
            </a:pPr>
            <a:r>
              <a:rPr lang="en-US" smtClean="0"/>
              <a:t>Keterbatasan</a:t>
            </a:r>
          </a:p>
          <a:p>
            <a:pPr eaLnBrk="1" hangingPunct="1">
              <a:buFont typeface="Wingdings" pitchFamily="2" charset="2"/>
              <a:buChar char="Ø"/>
            </a:pPr>
            <a:r>
              <a:rPr lang="en-US" smtClean="0"/>
              <a:t>Ketiga komponan diatas dipengaruhi oleh :bentuk dan besar tubuh, umur, sex, ras, status kesehatan, nutrisi, kesegaran jasmani, pendidikan, ketrampilan.</a:t>
            </a:r>
          </a:p>
          <a:p>
            <a:pPr eaLnBrk="1" hangingPunct="1">
              <a:buFont typeface="Wingdings" pitchFamily="2" charset="2"/>
              <a:buChar char="q"/>
            </a:pPr>
            <a:endParaRPr lang="en-US" smtClean="0"/>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200" smtClean="0"/>
              <a:t>BENTUK DAN BESAR TUBUH</a:t>
            </a:r>
          </a:p>
        </p:txBody>
      </p:sp>
      <p:sp>
        <p:nvSpPr>
          <p:cNvPr id="14339" name="Rectangle 3"/>
          <p:cNvSpPr>
            <a:spLocks noGrp="1" noChangeArrowheads="1"/>
          </p:cNvSpPr>
          <p:nvPr>
            <p:ph type="body" idx="1"/>
          </p:nvPr>
        </p:nvSpPr>
        <p:spPr/>
        <p:txBody>
          <a:bodyPr/>
          <a:lstStyle/>
          <a:p>
            <a:pPr eaLnBrk="1" hangingPunct="1">
              <a:buFont typeface="Wingdings" pitchFamily="2" charset="2"/>
              <a:buChar char="q"/>
            </a:pPr>
            <a:r>
              <a:rPr lang="en-US" smtClean="0"/>
              <a:t>Semakin besar dan panjang ukuran otot, maka semakin banyak dan panjang jumlah serat otot yg menyusunnya </a:t>
            </a:r>
            <a:r>
              <a:rPr lang="en-US" smtClean="0">
                <a:sym typeface="Wingdings" pitchFamily="2" charset="2"/>
              </a:rPr>
              <a:t> kemampuan kerja semakin besar</a:t>
            </a:r>
          </a:p>
          <a:p>
            <a:pPr eaLnBrk="1" hangingPunct="1">
              <a:buFont typeface="Wingdings" pitchFamily="2" charset="2"/>
              <a:buChar char="q"/>
            </a:pPr>
            <a:r>
              <a:rPr lang="en-US" smtClean="0">
                <a:sym typeface="Wingdings" pitchFamily="2" charset="2"/>
              </a:rPr>
              <a:t>1 cm otot menghasilkan tenaga 4 kg gaya</a:t>
            </a:r>
          </a:p>
          <a:p>
            <a:pPr eaLnBrk="1" hangingPunct="1">
              <a:buFont typeface="Wingdings" pitchFamily="2" charset="2"/>
              <a:buChar char="q"/>
            </a:pPr>
            <a:r>
              <a:rPr lang="en-US" smtClean="0">
                <a:sym typeface="Wingdings" pitchFamily="2" charset="2"/>
              </a:rPr>
              <a:t>Besar dan panjang otot dipebgaruhi : faktor keturunan, gizi selama pertumbuhan, latihan</a:t>
            </a:r>
          </a:p>
          <a:p>
            <a:pPr eaLnBrk="1" hangingPunct="1">
              <a:buFont typeface="Wingdings" pitchFamily="2" charset="2"/>
              <a:buNone/>
            </a:pPr>
            <a:endParaRPr lang="en-US" smtClean="0"/>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p:txBody>
          <a:bodyPr/>
          <a:lstStyle/>
          <a:p>
            <a:pPr eaLnBrk="1" hangingPunct="1">
              <a:buFont typeface="Wingdings" pitchFamily="2" charset="2"/>
              <a:buChar char="q"/>
            </a:pPr>
            <a:r>
              <a:rPr lang="en-US" smtClean="0"/>
              <a:t>Cara kerja otot : statis atau dinamis, efisiensi kerja otot ditentukan oleh adanya koordinasi antara otot, susunan syaraf dan pancaindera</a:t>
            </a:r>
          </a:p>
          <a:p>
            <a:pPr eaLnBrk="1" hangingPunct="1">
              <a:buFont typeface="Wingdings" pitchFamily="2" charset="2"/>
              <a:buChar char="Ø"/>
            </a:pPr>
            <a:r>
              <a:rPr lang="en-US" smtClean="0"/>
              <a:t>Kontraksi otot </a:t>
            </a:r>
          </a:p>
          <a:p>
            <a:pPr eaLnBrk="1" hangingPunct="1"/>
            <a:r>
              <a:rPr lang="en-US" smtClean="0"/>
              <a:t>      Stimulus  </a:t>
            </a:r>
            <a:r>
              <a:rPr lang="en-US" smtClean="0">
                <a:sym typeface="Wingdings" pitchFamily="2" charset="2"/>
              </a:rPr>
              <a:t> asetilkholin</a:t>
            </a:r>
            <a:endParaRPr lang="en-US" smtClean="0"/>
          </a:p>
          <a:p>
            <a:pPr eaLnBrk="1" hangingPunct="1">
              <a:buFont typeface="Wingdings" pitchFamily="2" charset="2"/>
              <a:buNone/>
            </a:pPr>
            <a:r>
              <a:rPr lang="en-US" smtClean="0"/>
              <a:t>Aktin + myosin   =====</a:t>
            </a:r>
            <a:r>
              <a:rPr lang="en-US" smtClean="0">
                <a:sym typeface="Wingdings" pitchFamily="2" charset="2"/>
              </a:rPr>
              <a:t> aktomyosin  kontraksi</a:t>
            </a:r>
            <a:endParaRPr lang="en-US" smtClean="0"/>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Pendahuluan</a:t>
            </a:r>
            <a:endParaRPr lang="id-ID" dirty="0"/>
          </a:p>
        </p:txBody>
      </p:sp>
      <p:sp>
        <p:nvSpPr>
          <p:cNvPr id="3" name="Content Placeholder 2"/>
          <p:cNvSpPr>
            <a:spLocks noGrp="1"/>
          </p:cNvSpPr>
          <p:nvPr>
            <p:ph idx="1"/>
          </p:nvPr>
        </p:nvSpPr>
        <p:spPr/>
        <p:txBody>
          <a:bodyPr/>
          <a:lstStyle/>
          <a:p>
            <a:r>
              <a:rPr lang="id-ID" dirty="0" smtClean="0"/>
              <a:t>Perkembangan pembangunan disegala bidang </a:t>
            </a:r>
            <a:r>
              <a:rPr lang="id-ID" dirty="0" smtClean="0">
                <a:sym typeface="Wingdings" pitchFamily="2" charset="2"/>
              </a:rPr>
              <a:t> Peluang Kerja ↑</a:t>
            </a:r>
          </a:p>
          <a:p>
            <a:r>
              <a:rPr lang="id-ID" dirty="0" smtClean="0">
                <a:sym typeface="Wingdings" pitchFamily="2" charset="2"/>
              </a:rPr>
              <a:t>Untuk Peningkatan efisiensi dan produktivitas kerja  penting adanya penyerasian </a:t>
            </a:r>
            <a:r>
              <a:rPr lang="id-ID" b="1" dirty="0" smtClean="0">
                <a:sym typeface="Wingdings" pitchFamily="2" charset="2"/>
              </a:rPr>
              <a:t>faktor manusia dengan teknologi</a:t>
            </a:r>
          </a:p>
          <a:p>
            <a:pPr algn="just"/>
            <a:r>
              <a:rPr lang="id-ID" dirty="0" smtClean="0">
                <a:sym typeface="Wingdings" pitchFamily="2" charset="2"/>
              </a:rPr>
              <a:t>Dalam ergonomi mengandung makna penyerasian alat kerja dan lingkungan kerja terhadap orang / pekerja atau sebaliknya.</a:t>
            </a:r>
            <a:endParaRPr lang="id-ID"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5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200" smtClean="0"/>
              <a:t>KERJA OTOT STATIS</a:t>
            </a:r>
          </a:p>
        </p:txBody>
      </p:sp>
      <p:sp>
        <p:nvSpPr>
          <p:cNvPr id="16387" name="Rectangle 3"/>
          <p:cNvSpPr>
            <a:spLocks noGrp="1" noChangeArrowheads="1"/>
          </p:cNvSpPr>
          <p:nvPr>
            <p:ph type="body" idx="1"/>
          </p:nvPr>
        </p:nvSpPr>
        <p:spPr/>
        <p:txBody>
          <a:bodyPr/>
          <a:lstStyle/>
          <a:p>
            <a:pPr eaLnBrk="1" hangingPunct="1">
              <a:buFont typeface="Wingdings" pitchFamily="2" charset="2"/>
              <a:buChar char="q"/>
            </a:pPr>
            <a:r>
              <a:rPr lang="en-US" smtClean="0"/>
              <a:t>Tegangan bertambah, tetapi panjangnya tetap </a:t>
            </a:r>
            <a:r>
              <a:rPr lang="en-US" smtClean="0">
                <a:sym typeface="Wingdings" pitchFamily="2" charset="2"/>
              </a:rPr>
              <a:t> pembuluh darah terjepit oksigen keotot terganggu  menghambat perubahan asam laktat menjadi glukosa  cepat lelah</a:t>
            </a:r>
          </a:p>
          <a:p>
            <a:pPr eaLnBrk="1" hangingPunct="1">
              <a:buFont typeface="Wingdings" pitchFamily="2" charset="2"/>
              <a:buChar char="q"/>
            </a:pPr>
            <a:r>
              <a:rPr lang="en-US" smtClean="0">
                <a:sym typeface="Wingdings" pitchFamily="2" charset="2"/>
              </a:rPr>
              <a:t>Merupakan kebalikan dari kerja otot dinamis</a:t>
            </a:r>
            <a:endParaRPr lang="en-US" smtClean="0"/>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200" smtClean="0"/>
              <a:t>FAKTOR UMUR DAN SEX</a:t>
            </a:r>
          </a:p>
        </p:txBody>
      </p:sp>
      <p:sp>
        <p:nvSpPr>
          <p:cNvPr id="17411" name="Rectangle 3"/>
          <p:cNvSpPr>
            <a:spLocks noGrp="1" noChangeArrowheads="1"/>
          </p:cNvSpPr>
          <p:nvPr>
            <p:ph type="body" idx="1"/>
          </p:nvPr>
        </p:nvSpPr>
        <p:spPr/>
        <p:txBody>
          <a:bodyPr/>
          <a:lstStyle/>
          <a:p>
            <a:pPr eaLnBrk="1" hangingPunct="1">
              <a:lnSpc>
                <a:spcPct val="90000"/>
              </a:lnSpc>
              <a:buFont typeface="Wingdings" pitchFamily="2" charset="2"/>
              <a:buChar char="q"/>
            </a:pPr>
            <a:r>
              <a:rPr lang="en-US" smtClean="0"/>
              <a:t>Kapasitas kerja mencapai puncaknya pada usia 25-30 th, dan menurun di usia &gt;30</a:t>
            </a:r>
            <a:r>
              <a:rPr lang="en-US" baseline="30000" smtClean="0"/>
              <a:t>th</a:t>
            </a:r>
            <a:r>
              <a:rPr lang="en-US" smtClean="0"/>
              <a:t>. Penurunan terbanyak pada usia 60 th.pada otot 25%, kemampuan syaraf 60 %, pancaindera, jantung, paru dan organ lain.</a:t>
            </a:r>
          </a:p>
          <a:p>
            <a:pPr eaLnBrk="1" hangingPunct="1">
              <a:lnSpc>
                <a:spcPct val="90000"/>
              </a:lnSpc>
              <a:buFont typeface="Wingdings" pitchFamily="2" charset="2"/>
              <a:buChar char="q"/>
            </a:pPr>
            <a:r>
              <a:rPr lang="en-US" smtClean="0"/>
              <a:t>Kapasitas kerja laki dan wanita berbeda karena perbedaan sistem hormonal, kultur,pendidikan dan kebiasaan</a:t>
            </a:r>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200" smtClean="0"/>
              <a:t>FAKTOR RAS</a:t>
            </a:r>
          </a:p>
        </p:txBody>
      </p:sp>
      <p:sp>
        <p:nvSpPr>
          <p:cNvPr id="18435" name="Rectangle 3"/>
          <p:cNvSpPr>
            <a:spLocks noGrp="1" noChangeArrowheads="1"/>
          </p:cNvSpPr>
          <p:nvPr>
            <p:ph type="body" idx="1"/>
          </p:nvPr>
        </p:nvSpPr>
        <p:spPr/>
        <p:txBody>
          <a:bodyPr/>
          <a:lstStyle/>
          <a:p>
            <a:pPr eaLnBrk="1" hangingPunct="1"/>
            <a:r>
              <a:rPr lang="en-US" smtClean="0"/>
              <a:t>Tiap suku bangsa mempunyai reputasi tersendiri pada jenis pekerjaan yg cocok dikarenakan perubahan yg terjadi secara evolusioner dan akhirnya bersifat heriditair.</a:t>
            </a:r>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200" smtClean="0"/>
              <a:t>Faktor kesehatan, kesegaran jasmani dan nutrisi</a:t>
            </a:r>
          </a:p>
        </p:txBody>
      </p:sp>
      <p:sp>
        <p:nvSpPr>
          <p:cNvPr id="19459" name="Rectangle 3"/>
          <p:cNvSpPr>
            <a:spLocks noGrp="1" noChangeArrowheads="1"/>
          </p:cNvSpPr>
          <p:nvPr>
            <p:ph type="body" idx="1"/>
          </p:nvPr>
        </p:nvSpPr>
        <p:spPr/>
        <p:txBody>
          <a:bodyPr/>
          <a:lstStyle/>
          <a:p>
            <a:pPr eaLnBrk="1" hangingPunct="1"/>
            <a:r>
              <a:rPr lang="en-US" sz="2800" smtClean="0"/>
              <a:t>Merupakan kesatuan yang saling menunjang dan saling terkait dengan kemampuan fisik seseorang</a:t>
            </a:r>
          </a:p>
          <a:p>
            <a:pPr eaLnBrk="1" hangingPunct="1"/>
            <a:r>
              <a:rPr lang="en-US" sz="2800" smtClean="0"/>
              <a:t>Kesegaran jasmani dapat dipelihara dgn meningkatkan kemampuan otot dan kecepatan dengan cara latihan dan olah raga secara teratur menyebabkan performa kerja dan ketahanan kerja akan lebih baik</a:t>
            </a:r>
          </a:p>
        </p:txBody>
      </p:sp>
    </p:spTree>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200" smtClean="0"/>
              <a:t>KETRAMPILAN</a:t>
            </a:r>
          </a:p>
        </p:txBody>
      </p:sp>
      <p:sp>
        <p:nvSpPr>
          <p:cNvPr id="20483" name="Rectangle 3"/>
          <p:cNvSpPr>
            <a:spLocks noGrp="1" noChangeArrowheads="1"/>
          </p:cNvSpPr>
          <p:nvPr>
            <p:ph type="body" idx="1"/>
          </p:nvPr>
        </p:nvSpPr>
        <p:spPr/>
        <p:txBody>
          <a:bodyPr/>
          <a:lstStyle/>
          <a:p>
            <a:pPr eaLnBrk="1" hangingPunct="1">
              <a:buFont typeface="Wingdings" pitchFamily="2" charset="2"/>
              <a:buChar char="q"/>
            </a:pPr>
            <a:r>
              <a:rPr lang="en-US" smtClean="0"/>
              <a:t>Tujuan :  kerja menjadi lebih efisien</a:t>
            </a:r>
          </a:p>
          <a:p>
            <a:pPr eaLnBrk="1" hangingPunct="1">
              <a:buFont typeface="Wingdings" pitchFamily="2" charset="2"/>
              <a:buChar char="q"/>
            </a:pPr>
            <a:r>
              <a:rPr lang="en-US" smtClean="0"/>
              <a:t>Didapat melalui proses pendidikan dan latihan</a:t>
            </a:r>
          </a:p>
          <a:p>
            <a:pPr eaLnBrk="1" hangingPunct="1">
              <a:buFont typeface="Wingdings" pitchFamily="2" charset="2"/>
              <a:buChar char="Ø"/>
            </a:pPr>
            <a:r>
              <a:rPr lang="en-US" smtClean="0"/>
              <a:t>Fungsi latihan :pembinaan koordinasi syaraf kearah otomatisasi/reflektoris, kontraksi otot yg tidak perlu ditiadakan, kosumsi energi berkurang, efisiensi waktu</a:t>
            </a:r>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200" smtClean="0"/>
              <a:t>BEBAN KERJA</a:t>
            </a:r>
          </a:p>
        </p:txBody>
      </p:sp>
      <p:sp>
        <p:nvSpPr>
          <p:cNvPr id="21507" name="Rectangle 3"/>
          <p:cNvSpPr>
            <a:spLocks noGrp="1" noChangeArrowheads="1"/>
          </p:cNvSpPr>
          <p:nvPr>
            <p:ph type="body" idx="1"/>
          </p:nvPr>
        </p:nvSpPr>
        <p:spPr/>
        <p:txBody>
          <a:bodyPr/>
          <a:lstStyle/>
          <a:p>
            <a:pPr eaLnBrk="1" hangingPunct="1">
              <a:buFont typeface="Wingdings" pitchFamily="2" charset="2"/>
              <a:buChar char="q"/>
            </a:pPr>
            <a:r>
              <a:rPr lang="en-US" smtClean="0"/>
              <a:t>Tubuh manusia dirancang untuk melakukan pekerjaan, massa otot beratnya hampir ½ berat badan, memungkinkan dpt menggerakan tubuh</a:t>
            </a:r>
          </a:p>
          <a:p>
            <a:pPr eaLnBrk="1" hangingPunct="1">
              <a:buFont typeface="Wingdings" pitchFamily="2" charset="2"/>
              <a:buChar char="q"/>
            </a:pPr>
            <a:r>
              <a:rPr lang="en-US" smtClean="0"/>
              <a:t>Setiap beban kerja yg diterima oleh pekerja harus sesuai baik terhadap kemampuan fisik, kognitif maupun keterbatasan manusia</a:t>
            </a:r>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200" smtClean="0"/>
              <a:t>FAKTOR-2 YG MEMPENGARUHI BEBAN KERJA</a:t>
            </a:r>
          </a:p>
        </p:txBody>
      </p:sp>
      <p:sp>
        <p:nvSpPr>
          <p:cNvPr id="22531" name="Rectangle 3"/>
          <p:cNvSpPr>
            <a:spLocks noGrp="1" noChangeArrowheads="1"/>
          </p:cNvSpPr>
          <p:nvPr>
            <p:ph type="body" idx="1"/>
          </p:nvPr>
        </p:nvSpPr>
        <p:spPr/>
        <p:txBody>
          <a:bodyPr/>
          <a:lstStyle/>
          <a:p>
            <a:pPr marL="609600" indent="-609600" eaLnBrk="1" hangingPunct="1">
              <a:lnSpc>
                <a:spcPct val="90000"/>
              </a:lnSpc>
              <a:buFont typeface="Wingdings" pitchFamily="2" charset="2"/>
              <a:buAutoNum type="arabicPeriod"/>
            </a:pPr>
            <a:r>
              <a:rPr lang="en-US" sz="2800" smtClean="0"/>
              <a:t>Faktor internal :  faktor somatis dan psikis</a:t>
            </a:r>
          </a:p>
          <a:p>
            <a:pPr marL="609600" indent="-609600" eaLnBrk="1" hangingPunct="1">
              <a:lnSpc>
                <a:spcPct val="90000"/>
              </a:lnSpc>
              <a:buFont typeface="Wingdings" pitchFamily="2" charset="2"/>
              <a:buAutoNum type="arabicPeriod"/>
            </a:pPr>
            <a:r>
              <a:rPr lang="en-US" sz="2800" smtClean="0"/>
              <a:t>Faktor eksternal </a:t>
            </a:r>
          </a:p>
          <a:p>
            <a:pPr marL="609600" indent="-609600" eaLnBrk="1" hangingPunct="1">
              <a:lnSpc>
                <a:spcPct val="90000"/>
              </a:lnSpc>
              <a:buFont typeface="Wingdings" pitchFamily="2" charset="2"/>
              <a:buChar char="Ø"/>
            </a:pPr>
            <a:r>
              <a:rPr lang="en-US" sz="2800" smtClean="0"/>
              <a:t>Tugas-2 yg bersifat fisik : beban yang diangkat/diangkut, sikap kerja, alat dan sarana kerja, kondisi/medan kerja,dll.</a:t>
            </a:r>
          </a:p>
          <a:p>
            <a:pPr marL="609600" indent="-609600" eaLnBrk="1" hangingPunct="1">
              <a:lnSpc>
                <a:spcPct val="90000"/>
              </a:lnSpc>
              <a:buFont typeface="Wingdings" pitchFamily="2" charset="2"/>
              <a:buChar char="Ø"/>
            </a:pPr>
            <a:r>
              <a:rPr lang="en-US" sz="2800" smtClean="0"/>
              <a:t>Tugas yg bersifat psikis : tingkat kesulitan, tanggung jawab dll.</a:t>
            </a:r>
          </a:p>
          <a:p>
            <a:pPr marL="609600" indent="-609600" eaLnBrk="1" hangingPunct="1">
              <a:lnSpc>
                <a:spcPct val="90000"/>
              </a:lnSpc>
              <a:buFont typeface="Wingdings" pitchFamily="2" charset="2"/>
              <a:buChar char="Ø"/>
            </a:pPr>
            <a:r>
              <a:rPr lang="en-US" sz="2800" smtClean="0"/>
              <a:t>Organisasi kerja : lamanya waktu kerja, kerja bergilir, sistem pengupahan, sistem kerja, istirahat, sistem pelimpahan tugas/wewenang</a:t>
            </a:r>
          </a:p>
        </p:txBody>
      </p:sp>
    </p:spTree>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p:txBody>
          <a:bodyPr/>
          <a:lstStyle/>
          <a:p>
            <a:pPr eaLnBrk="1" hangingPunct="1">
              <a:buFont typeface="Wingdings" pitchFamily="2" charset="2"/>
              <a:buChar char="Ø"/>
            </a:pPr>
            <a:r>
              <a:rPr lang="en-US" sz="2800" smtClean="0"/>
              <a:t>Lingkungan kerja (beban tambahan) : fisik, kimia, biologi, fisiologi dan psikologi</a:t>
            </a:r>
          </a:p>
          <a:p>
            <a:pPr eaLnBrk="1" hangingPunct="1">
              <a:buFont typeface="Wingdings" pitchFamily="2" charset="2"/>
              <a:buNone/>
            </a:pPr>
            <a:r>
              <a:rPr lang="en-US" sz="2800" smtClean="0"/>
              <a:t>Ketiga aspek diatas merupakan stressor yg berasal dari luar tubuh</a:t>
            </a:r>
          </a:p>
        </p:txBody>
      </p:sp>
    </p:spTree>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969264"/>
            <a:ext cx="6862288" cy="4572000"/>
          </a:xfrm>
        </p:spPr>
      </p:pic>
    </p:spTree>
    <p:extLst>
      <p:ext uri="{BB962C8B-B14F-4D97-AF65-F5344CB8AC3E}">
        <p14:creationId xmlns:p14="http://schemas.microsoft.com/office/powerpoint/2010/main" val="15812894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2800" smtClean="0"/>
              <a:t>PENILAIAN BEBAN KERJA (</a:t>
            </a:r>
            <a:r>
              <a:rPr lang="en-US" sz="2400" smtClean="0"/>
              <a:t>menurut Christensen,1991.Encyclopaedia of Occupational Health and Safety.ILO Geneva.</a:t>
            </a:r>
            <a:endParaRPr lang="en-US" sz="2800" smtClean="0"/>
          </a:p>
        </p:txBody>
      </p:sp>
      <p:graphicFrame>
        <p:nvGraphicFramePr>
          <p:cNvPr id="31804" name="Group 60"/>
          <p:cNvGraphicFramePr>
            <a:graphicFrameLocks noGrp="1"/>
          </p:cNvGraphicFramePr>
          <p:nvPr>
            <p:ph idx="1"/>
          </p:nvPr>
        </p:nvGraphicFramePr>
        <p:xfrm>
          <a:off x="457200" y="1600200"/>
          <a:ext cx="8229600" cy="4974908"/>
        </p:xfrm>
        <a:graphic>
          <a:graphicData uri="http://schemas.openxmlformats.org/drawingml/2006/table">
            <a:tbl>
              <a:tblPr/>
              <a:tblGrid>
                <a:gridCol w="1646238"/>
                <a:gridCol w="1646237"/>
                <a:gridCol w="1644650"/>
                <a:gridCol w="1646238"/>
                <a:gridCol w="1646237"/>
              </a:tblGrid>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Beban kerja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Konsumsi 02 l/mnt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ventilasi paru l/mnt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Suhu rectal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Denyut jantung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2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ringan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0,5-1,0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11-20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75-100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sedang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20-31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37,5-38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100-125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berat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1,5-2,0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31-43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38-38,5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125-150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2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Sangat berat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2,0-2,5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43-56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38,5-39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150-175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Sgt berat sekali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2,5-4,0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60-100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&gt;39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    &gt;175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Penyakit Akibat Kerja Menurut Penyebab (Swedia, 1983)</a:t>
            </a:r>
            <a:endParaRPr lang="id-ID" dirty="0"/>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3200" smtClean="0"/>
              <a:t>Beban kerja berdasarkan kebutuhan kalori(Kepmenaker No.51 th1999)</a:t>
            </a:r>
          </a:p>
        </p:txBody>
      </p:sp>
      <p:sp>
        <p:nvSpPr>
          <p:cNvPr id="25603" name="Rectangle 3"/>
          <p:cNvSpPr>
            <a:spLocks noGrp="1" noChangeArrowheads="1"/>
          </p:cNvSpPr>
          <p:nvPr>
            <p:ph type="body" idx="1"/>
          </p:nvPr>
        </p:nvSpPr>
        <p:spPr/>
        <p:txBody>
          <a:bodyPr/>
          <a:lstStyle/>
          <a:p>
            <a:pPr eaLnBrk="1" hangingPunct="1">
              <a:buFont typeface="Wingdings" pitchFamily="2" charset="2"/>
              <a:buChar char="Ø"/>
            </a:pPr>
            <a:r>
              <a:rPr lang="en-US" smtClean="0"/>
              <a:t>Beban kerja ringan  : 100-200 Kkal/jam</a:t>
            </a:r>
          </a:p>
          <a:p>
            <a:pPr eaLnBrk="1" hangingPunct="1">
              <a:buFont typeface="Wingdings" pitchFamily="2" charset="2"/>
              <a:buChar char="Ø"/>
            </a:pPr>
            <a:r>
              <a:rPr lang="en-US" smtClean="0"/>
              <a:t>Beban kerja sedang : &gt;200-350 Kkal/jam</a:t>
            </a:r>
          </a:p>
          <a:p>
            <a:pPr eaLnBrk="1" hangingPunct="1">
              <a:buFont typeface="Wingdings" pitchFamily="2" charset="2"/>
              <a:buChar char="Ø"/>
            </a:pPr>
            <a:r>
              <a:rPr lang="en-US" smtClean="0"/>
              <a:t>Beban kerja berat    : &gt;350-500 Kkal/jam</a:t>
            </a:r>
          </a:p>
        </p:txBody>
      </p:sp>
    </p:spTree>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3200" smtClean="0"/>
              <a:t>KEBUTUHAN DAN PENGELUARAN ENERGI / ENERGI EXPENDITURE</a:t>
            </a:r>
          </a:p>
        </p:txBody>
      </p:sp>
      <p:sp>
        <p:nvSpPr>
          <p:cNvPr id="26627" name="Rectangle 3"/>
          <p:cNvSpPr>
            <a:spLocks noGrp="1" noChangeArrowheads="1"/>
          </p:cNvSpPr>
          <p:nvPr>
            <p:ph type="body" idx="1"/>
          </p:nvPr>
        </p:nvSpPr>
        <p:spPr/>
        <p:txBody>
          <a:bodyPr/>
          <a:lstStyle/>
          <a:p>
            <a:pPr eaLnBrk="1" hangingPunct="1"/>
            <a:r>
              <a:rPr lang="en-US" sz="2400" smtClean="0"/>
              <a:t>EE : energi yang dikeluarkan tubuh pada saat bekerja</a:t>
            </a:r>
          </a:p>
          <a:p>
            <a:pPr eaLnBrk="1" hangingPunct="1"/>
            <a:r>
              <a:rPr lang="en-US" sz="2400" smtClean="0"/>
              <a:t>Cara penentuan : tidak langsung </a:t>
            </a:r>
            <a:r>
              <a:rPr lang="en-US" sz="2400" smtClean="0">
                <a:sym typeface="Wingdings" pitchFamily="2" charset="2"/>
              </a:rPr>
              <a:t> mengukur penggunaan oksigen, 1 L oksigen rerata menghasilkan 4,8 kkal.  Langsung menggunakan Kalorimeter</a:t>
            </a:r>
          </a:p>
          <a:p>
            <a:pPr eaLnBrk="1" hangingPunct="1"/>
            <a:r>
              <a:rPr lang="en-US" sz="2400" smtClean="0">
                <a:sym typeface="Wingdings" pitchFamily="2" charset="2"/>
              </a:rPr>
              <a:t>Menurut RDA (The Recommended Dietary Allowance For Use in Indonesia) dibuat Direktorat Gizi Depkes th 1969. Patokan (referensi) dalam perhitungan dlm suhu 25</a:t>
            </a:r>
            <a:r>
              <a:rPr lang="en-US" sz="2400" smtClean="0">
                <a:cs typeface="Arial" charset="0"/>
                <a:sym typeface="Wingdings" pitchFamily="2" charset="2"/>
              </a:rPr>
              <a:t>º C. laki-2 sehat, umur 25 th , BB 55 kg</a:t>
            </a:r>
          </a:p>
          <a:p>
            <a:pPr eaLnBrk="1" hangingPunct="1">
              <a:buFontTx/>
              <a:buNone/>
            </a:pPr>
            <a:r>
              <a:rPr lang="en-US" sz="2400" smtClean="0">
                <a:cs typeface="Arial" charset="0"/>
              </a:rPr>
              <a:t>               Wanita sehat, umur 25 th, BB 47 kg</a:t>
            </a:r>
          </a:p>
        </p:txBody>
      </p:sp>
    </p:spTree>
  </p:cSld>
  <p:clrMapOvr>
    <a:masterClrMapping/>
  </p:clrMapOvr>
  <p:transition>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3600" smtClean="0"/>
              <a:t>JENIS KEGIATAN</a:t>
            </a:r>
          </a:p>
        </p:txBody>
      </p:sp>
      <p:graphicFrame>
        <p:nvGraphicFramePr>
          <p:cNvPr id="91162" name="Group 26"/>
          <p:cNvGraphicFramePr>
            <a:graphicFrameLocks noGrp="1"/>
          </p:cNvGraphicFramePr>
          <p:nvPr>
            <p:ph idx="1"/>
          </p:nvPr>
        </p:nvGraphicFramePr>
        <p:xfrm>
          <a:off x="457200" y="1600200"/>
          <a:ext cx="8229600" cy="4525964"/>
        </p:xfrm>
        <a:graphic>
          <a:graphicData uri="http://schemas.openxmlformats.org/drawingml/2006/table">
            <a:tbl>
              <a:tblPr/>
              <a:tblGrid>
                <a:gridCol w="2743200"/>
                <a:gridCol w="2743200"/>
                <a:gridCol w="2743200"/>
              </a:tblGrid>
              <a:tr h="1131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KERJA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L (55KG)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W (47 KG)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RINGAN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2400 KKAL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1900 KKAL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0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SEDANG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2800 KKAL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2200 KKAL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BERAT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3900 KKAL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3100 KKAL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3200" smtClean="0"/>
              <a:t>PENGORGANISASIAN KERJA</a:t>
            </a:r>
          </a:p>
        </p:txBody>
      </p:sp>
      <p:sp>
        <p:nvSpPr>
          <p:cNvPr id="29699" name="Rectangle 3"/>
          <p:cNvSpPr>
            <a:spLocks noGrp="1" noChangeArrowheads="1"/>
          </p:cNvSpPr>
          <p:nvPr>
            <p:ph type="body" idx="1"/>
          </p:nvPr>
        </p:nvSpPr>
        <p:spPr/>
        <p:txBody>
          <a:bodyPr/>
          <a:lstStyle/>
          <a:p>
            <a:pPr marL="609600" indent="-609600" eaLnBrk="1" hangingPunct="1">
              <a:buFontTx/>
              <a:buNone/>
            </a:pPr>
            <a:r>
              <a:rPr lang="en-US" sz="2800" smtClean="0"/>
              <a:t>Organisasi kerja menyangkut waktu kerja, waktu istirahat, shift kerja, kerja lembur, sistem kerja harian/borongan, masuk kerja, sistem pengupahan, insentif dapat berpengaruh terhadap produktivitas.</a:t>
            </a:r>
          </a:p>
          <a:p>
            <a:pPr marL="609600" indent="-609600" eaLnBrk="1" hangingPunct="1">
              <a:buFontTx/>
              <a:buNone/>
            </a:pPr>
            <a:r>
              <a:rPr lang="en-US" sz="2800" smtClean="0"/>
              <a:t>Jam kerja yg berlebihan, kerja lembur di luar batas kemampuan akan mempercepat kelelahan, menurunkan ketepatan, kecepatan dan ketelitian kerja </a:t>
            </a:r>
            <a:r>
              <a:rPr lang="en-US" sz="2800" smtClean="0">
                <a:sym typeface="Wingdings" pitchFamily="2" charset="2"/>
              </a:rPr>
              <a:t> tubuh perlu keseimbangan yg ritmis antara asupan energi &amp; istirahat</a:t>
            </a:r>
            <a:endParaRPr lang="en-US" sz="2800" smtClean="0"/>
          </a:p>
        </p:txBody>
      </p:sp>
    </p:spTree>
  </p:cSld>
  <p:clrMapOvr>
    <a:masterClrMapping/>
  </p:clrMapOvr>
  <p:transition>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3200" smtClean="0"/>
              <a:t>Pengaturan waktu kerja dan istirahat</a:t>
            </a:r>
          </a:p>
        </p:txBody>
      </p:sp>
      <p:sp>
        <p:nvSpPr>
          <p:cNvPr id="30723" name="Rectangle 3"/>
          <p:cNvSpPr>
            <a:spLocks noGrp="1" noChangeArrowheads="1"/>
          </p:cNvSpPr>
          <p:nvPr>
            <p:ph type="body" idx="1"/>
          </p:nvPr>
        </p:nvSpPr>
        <p:spPr/>
        <p:txBody>
          <a:bodyPr/>
          <a:lstStyle/>
          <a:p>
            <a:pPr eaLnBrk="1" hangingPunct="1">
              <a:lnSpc>
                <a:spcPct val="90000"/>
              </a:lnSpc>
              <a:buFont typeface="Wingdings" pitchFamily="2" charset="2"/>
              <a:buChar char="q"/>
            </a:pPr>
            <a:r>
              <a:rPr lang="en-US" sz="2800" smtClean="0"/>
              <a:t>Mutlak  disesuaikan dengan kapasitas kerja, beban kerja, jenis pekerjaan, dan faktor lingkungan</a:t>
            </a:r>
          </a:p>
          <a:p>
            <a:pPr eaLnBrk="1" hangingPunct="1">
              <a:lnSpc>
                <a:spcPct val="90000"/>
              </a:lnSpc>
              <a:buFont typeface="Wingdings" pitchFamily="2" charset="2"/>
              <a:buChar char="q"/>
            </a:pPr>
            <a:r>
              <a:rPr lang="en-US" sz="2800" smtClean="0"/>
              <a:t>Jam kerja yg pendek tidak adekwat</a:t>
            </a:r>
          </a:p>
          <a:p>
            <a:pPr eaLnBrk="1" hangingPunct="1">
              <a:lnSpc>
                <a:spcPct val="90000"/>
              </a:lnSpc>
              <a:buFont typeface="Wingdings" pitchFamily="2" charset="2"/>
              <a:buChar char="q"/>
            </a:pPr>
            <a:r>
              <a:rPr lang="en-US" sz="2800" smtClean="0"/>
              <a:t>Jam kerja yg panjang tidak efisien, mempercepat kelelahan, menurunya ketelitian,berkurangnya kecepatan, meningkatnya angka kesakitan dan kecelakaan</a:t>
            </a:r>
          </a:p>
          <a:p>
            <a:pPr eaLnBrk="1" hangingPunct="1">
              <a:lnSpc>
                <a:spcPct val="90000"/>
              </a:lnSpc>
              <a:buFont typeface="Wingdings" pitchFamily="2" charset="2"/>
              <a:buChar char="q"/>
            </a:pPr>
            <a:r>
              <a:rPr lang="en-US" sz="2800" smtClean="0"/>
              <a:t>Ahli fisilogi merekomendasi bahwa kerja optimal 8jam/hr atau 40 jam/mgg</a:t>
            </a:r>
          </a:p>
        </p:txBody>
      </p:sp>
    </p:spTree>
  </p:cSld>
  <p:clrMapOvr>
    <a:masterClrMapping/>
  </p:clrMapOvr>
  <p:transition>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p:txBody>
          <a:bodyPr/>
          <a:lstStyle/>
          <a:p>
            <a:pPr eaLnBrk="1" hangingPunct="1">
              <a:buFont typeface="Wingdings" pitchFamily="2" charset="2"/>
              <a:buChar char="q"/>
            </a:pPr>
            <a:r>
              <a:rPr lang="en-US" smtClean="0"/>
              <a:t>Istirahat pendek dengan sedikit kudapan ditengah-tengah 4 jam pertama dan kedua menjamin output dipertahankan</a:t>
            </a:r>
          </a:p>
          <a:p>
            <a:pPr eaLnBrk="1" hangingPunct="1">
              <a:buFont typeface="Wingdings" pitchFamily="2" charset="2"/>
              <a:buChar char="q"/>
            </a:pPr>
            <a:r>
              <a:rPr lang="en-US" smtClean="0"/>
              <a:t>Tujuan istirahat : mencegah terjadinya kelelahan, pemulihan/penyegaran dan memberi kesempatan waktu kontak sosial &amp;spiritual</a:t>
            </a:r>
          </a:p>
        </p:txBody>
      </p:sp>
    </p:spTree>
  </p:cSld>
  <p:clrMapOvr>
    <a:masterClrMapping/>
  </p:clrMapOvr>
  <p:transition>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3200" smtClean="0"/>
              <a:t>Macam-macam istirahat</a:t>
            </a:r>
          </a:p>
        </p:txBody>
      </p:sp>
      <p:sp>
        <p:nvSpPr>
          <p:cNvPr id="32771" name="Rectangle 3"/>
          <p:cNvSpPr>
            <a:spLocks noGrp="1" noChangeArrowheads="1"/>
          </p:cNvSpPr>
          <p:nvPr>
            <p:ph type="body" idx="1"/>
          </p:nvPr>
        </p:nvSpPr>
        <p:spPr/>
        <p:txBody>
          <a:bodyPr/>
          <a:lstStyle/>
          <a:p>
            <a:pPr marL="609600" indent="-609600" eaLnBrk="1" hangingPunct="1">
              <a:buFont typeface="Wingdings" pitchFamily="2" charset="2"/>
              <a:buAutoNum type="arabicPeriod"/>
            </a:pPr>
            <a:r>
              <a:rPr lang="en-US" smtClean="0"/>
              <a:t>Istirahat spontan : istirahat pendek setelah pembebanan</a:t>
            </a:r>
          </a:p>
          <a:p>
            <a:pPr marL="609600" indent="-609600" eaLnBrk="1" hangingPunct="1">
              <a:buFont typeface="Wingdings" pitchFamily="2" charset="2"/>
              <a:buAutoNum type="arabicPeriod"/>
            </a:pPr>
            <a:r>
              <a:rPr lang="en-US" smtClean="0"/>
              <a:t>Istirahat curian : beban kerja tidak sesuai dgn kemampuan kerja</a:t>
            </a:r>
          </a:p>
          <a:p>
            <a:pPr marL="609600" indent="-609600" eaLnBrk="1" hangingPunct="1">
              <a:buFont typeface="Wingdings" pitchFamily="2" charset="2"/>
              <a:buAutoNum type="arabicPeriod"/>
            </a:pPr>
            <a:r>
              <a:rPr lang="en-US" smtClean="0"/>
              <a:t>Istirahat karena prosedur kerja</a:t>
            </a:r>
          </a:p>
          <a:p>
            <a:pPr marL="609600" indent="-609600" eaLnBrk="1" hangingPunct="1">
              <a:buFont typeface="Wingdings" pitchFamily="2" charset="2"/>
              <a:buAutoNum type="arabicPeriod"/>
            </a:pPr>
            <a:r>
              <a:rPr lang="en-US" smtClean="0"/>
              <a:t>Istirahat yang ditetapkan atas dasar perundang-undangan yg berlaku</a:t>
            </a:r>
          </a:p>
          <a:p>
            <a:pPr marL="609600" indent="-609600" eaLnBrk="1" hangingPunct="1">
              <a:buFont typeface="Wingdings" pitchFamily="2" charset="2"/>
              <a:buChar char="q"/>
            </a:pPr>
            <a:endParaRPr lang="en-US" smtClean="0"/>
          </a:p>
        </p:txBody>
      </p:sp>
    </p:spTree>
  </p:cSld>
  <p:clrMapOvr>
    <a:masterClrMapping/>
  </p:clrMapOvr>
  <p:transition>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3200" smtClean="0"/>
              <a:t>Jumlah hari kerja dalam seminggu</a:t>
            </a:r>
          </a:p>
        </p:txBody>
      </p:sp>
      <p:sp>
        <p:nvSpPr>
          <p:cNvPr id="33795" name="Rectangle 3"/>
          <p:cNvSpPr>
            <a:spLocks noGrp="1" noChangeArrowheads="1"/>
          </p:cNvSpPr>
          <p:nvPr>
            <p:ph type="body" idx="1"/>
          </p:nvPr>
        </p:nvSpPr>
        <p:spPr/>
        <p:txBody>
          <a:bodyPr/>
          <a:lstStyle/>
          <a:p>
            <a:pPr eaLnBrk="1" hangingPunct="1">
              <a:buFont typeface="Wingdings" pitchFamily="2" charset="2"/>
              <a:buChar char="q"/>
            </a:pPr>
            <a:r>
              <a:rPr lang="en-US" smtClean="0"/>
              <a:t>Di Indonesia ada 2 sistem hari kerja (5 hr dan 6 hr kerja</a:t>
            </a:r>
          </a:p>
          <a:p>
            <a:pPr eaLnBrk="1" hangingPunct="1">
              <a:buFont typeface="Wingdings" pitchFamily="2" charset="2"/>
              <a:buChar char="q"/>
            </a:pPr>
            <a:r>
              <a:rPr lang="en-US" smtClean="0"/>
              <a:t>Sistem 5 hari kerja :</a:t>
            </a:r>
          </a:p>
          <a:p>
            <a:pPr eaLnBrk="1" hangingPunct="1">
              <a:buFont typeface="Wingdings" pitchFamily="2" charset="2"/>
              <a:buChar char="Ø"/>
            </a:pPr>
            <a:r>
              <a:rPr lang="en-US" smtClean="0"/>
              <a:t>Keuntungannya : mempunyai 2 hr libur untuk aktivitas sosial /rekreasi. Di Amerika produktivitas meningkat 1,5-16,1 %</a:t>
            </a:r>
          </a:p>
          <a:p>
            <a:pPr eaLnBrk="1" hangingPunct="1">
              <a:buFont typeface="Wingdings" pitchFamily="2" charset="2"/>
              <a:buChar char="Ø"/>
            </a:pPr>
            <a:r>
              <a:rPr lang="en-US" smtClean="0"/>
              <a:t>Kerugiannya : jam kerja /hr lebih panjang sehingga menjadi tdk efisien</a:t>
            </a:r>
          </a:p>
        </p:txBody>
      </p:sp>
    </p:spTree>
  </p:cSld>
  <p:clrMapOvr>
    <a:masterClrMapping/>
  </p:clrMapOvr>
  <p:transition>
    <p:rand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3200" smtClean="0"/>
              <a:t>Shift malam</a:t>
            </a:r>
          </a:p>
        </p:txBody>
      </p:sp>
      <p:sp>
        <p:nvSpPr>
          <p:cNvPr id="34819" name="Rectangle 3"/>
          <p:cNvSpPr>
            <a:spLocks noGrp="1" noChangeArrowheads="1"/>
          </p:cNvSpPr>
          <p:nvPr>
            <p:ph type="body" idx="1"/>
          </p:nvPr>
        </p:nvSpPr>
        <p:spPr/>
        <p:txBody>
          <a:bodyPr/>
          <a:lstStyle/>
          <a:p>
            <a:pPr eaLnBrk="1" hangingPunct="1">
              <a:buFontTx/>
              <a:buNone/>
            </a:pPr>
            <a:r>
              <a:rPr lang="en-US" smtClean="0"/>
              <a:t>Menurut ILO : aktivitas kerja yg dilakukan malam hari melebihi waktu antara jam 23.00 dan jam 05.00</a:t>
            </a:r>
          </a:p>
          <a:p>
            <a:pPr eaLnBrk="1" hangingPunct="1">
              <a:buFont typeface="Wingdings" pitchFamily="2" charset="2"/>
              <a:buChar char="q"/>
            </a:pPr>
            <a:r>
              <a:rPr lang="en-US" smtClean="0"/>
              <a:t> Kerja malam hari menurut ahli fisiologi tidak ergonomis</a:t>
            </a:r>
          </a:p>
          <a:p>
            <a:pPr eaLnBrk="1" hangingPunct="1">
              <a:buFont typeface="Wingdings" pitchFamily="2" charset="2"/>
              <a:buChar char="q"/>
            </a:pPr>
            <a:r>
              <a:rPr lang="en-US" smtClean="0"/>
              <a:t>Demi efisiensi mesin dan SDM untuk meningkatkan produksi dalam mencapai profit yg tinggi</a:t>
            </a:r>
          </a:p>
        </p:txBody>
      </p:sp>
    </p:spTree>
  </p:cSld>
  <p:clrMapOvr>
    <a:masterClrMapping/>
  </p:clrMapOvr>
  <p:transition>
    <p:rand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3200" smtClean="0"/>
              <a:t>Pekerja yg tidak diperkenankan shift malam</a:t>
            </a:r>
          </a:p>
        </p:txBody>
      </p:sp>
      <p:sp>
        <p:nvSpPr>
          <p:cNvPr id="35843" name="Rectangle 3"/>
          <p:cNvSpPr>
            <a:spLocks noGrp="1" noChangeArrowheads="1"/>
          </p:cNvSpPr>
          <p:nvPr>
            <p:ph type="body" idx="1"/>
          </p:nvPr>
        </p:nvSpPr>
        <p:spPr/>
        <p:txBody>
          <a:bodyPr/>
          <a:lstStyle/>
          <a:p>
            <a:pPr marL="609600" indent="-609600" eaLnBrk="1" hangingPunct="1">
              <a:buFontTx/>
              <a:buAutoNum type="arabicPeriod"/>
            </a:pPr>
            <a:r>
              <a:rPr lang="en-US" smtClean="0"/>
              <a:t>Mengalami inversi fluktuasi temperatur tubuh</a:t>
            </a:r>
          </a:p>
          <a:p>
            <a:pPr marL="609600" indent="-609600" eaLnBrk="1" hangingPunct="1">
              <a:buFontTx/>
              <a:buAutoNum type="arabicPeriod"/>
            </a:pPr>
            <a:r>
              <a:rPr lang="en-US" smtClean="0"/>
              <a:t>Mempunyai kelainan/penyakit seperti : insomnia, epilepsi, diabetus mellitus, gastritis</a:t>
            </a:r>
          </a:p>
          <a:p>
            <a:pPr marL="609600" indent="-609600" eaLnBrk="1" hangingPunct="1">
              <a:buFontTx/>
              <a:buAutoNum type="arabicPeriod"/>
            </a:pPr>
            <a:r>
              <a:rPr lang="en-US" smtClean="0"/>
              <a:t>Tidak bisa beradaptasi (38%), 62 % dapat beradaptasi : 1-3 hr (27%), 4-6 hr (12%), &gt; 6 hr (23%) </a:t>
            </a: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i="1" dirty="0" smtClean="0"/>
              <a:t>What ?  Ergonomi</a:t>
            </a:r>
            <a:endParaRPr lang="id-ID" i="1" dirty="0"/>
          </a:p>
        </p:txBody>
      </p:sp>
      <p:sp>
        <p:nvSpPr>
          <p:cNvPr id="5" name="Subtitle 4"/>
          <p:cNvSpPr>
            <a:spLocks noGrp="1"/>
          </p:cNvSpPr>
          <p:nvPr>
            <p:ph type="subTitle" idx="1"/>
          </p:nvPr>
        </p:nvSpPr>
        <p:spPr/>
        <p:txBody>
          <a:bodyPr/>
          <a:lstStyle/>
          <a:p>
            <a:endParaRPr lang="id-ID" dirty="0"/>
          </a:p>
        </p:txBody>
      </p:sp>
    </p:spTree>
  </p:cSld>
  <p:clrMapOvr>
    <a:masterClrMapping/>
  </p:clrMapOvr>
  <p:transition>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3200" smtClean="0"/>
              <a:t>Masalah yg timbul pd pekerja shift malam</a:t>
            </a:r>
          </a:p>
        </p:txBody>
      </p:sp>
      <p:sp>
        <p:nvSpPr>
          <p:cNvPr id="36867" name="Rectangle 3"/>
          <p:cNvSpPr>
            <a:spLocks noGrp="1" noChangeArrowheads="1"/>
          </p:cNvSpPr>
          <p:nvPr>
            <p:ph type="body" idx="1"/>
          </p:nvPr>
        </p:nvSpPr>
        <p:spPr/>
        <p:txBody>
          <a:bodyPr/>
          <a:lstStyle/>
          <a:p>
            <a:pPr marL="609600" indent="-609600" eaLnBrk="1" hangingPunct="1">
              <a:buFontTx/>
              <a:buAutoNum type="arabicPeriod"/>
            </a:pPr>
            <a:r>
              <a:rPr lang="en-US" sz="2800" smtClean="0"/>
              <a:t>Gangguan tidur</a:t>
            </a:r>
          </a:p>
          <a:p>
            <a:pPr marL="609600" indent="-609600" eaLnBrk="1" hangingPunct="1">
              <a:buFontTx/>
              <a:buAutoNum type="arabicPeriod"/>
            </a:pPr>
            <a:r>
              <a:rPr lang="en-US" sz="2800" smtClean="0"/>
              <a:t>Gangguan sistem pencernaan makanan</a:t>
            </a:r>
          </a:p>
          <a:p>
            <a:pPr marL="609600" indent="-609600" eaLnBrk="1" hangingPunct="1">
              <a:buFontTx/>
              <a:buAutoNum type="arabicPeriod"/>
            </a:pPr>
            <a:r>
              <a:rPr lang="en-US" sz="2800" smtClean="0"/>
              <a:t>Gangguan kehidupan sosial</a:t>
            </a:r>
          </a:p>
          <a:p>
            <a:pPr marL="609600" indent="-609600" eaLnBrk="1" hangingPunct="1">
              <a:buFontTx/>
              <a:buAutoNum type="arabicPeriod"/>
            </a:pPr>
            <a:r>
              <a:rPr lang="en-US" sz="2800" smtClean="0"/>
              <a:t>Gangguan mental, berupa keluhan 64 % pek malam dan 25 % pek. siang</a:t>
            </a:r>
          </a:p>
        </p:txBody>
      </p:sp>
    </p:spTree>
  </p:cSld>
  <p:clrMapOvr>
    <a:masterClrMapping/>
  </p:clrMapOvr>
  <p:transition>
    <p:rand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id-ID" sz="3200" smtClean="0"/>
              <a:t>Kerja lembur</a:t>
            </a:r>
            <a:endParaRPr lang="en-GB" sz="3200" smtClean="0"/>
          </a:p>
        </p:txBody>
      </p:sp>
      <p:sp>
        <p:nvSpPr>
          <p:cNvPr id="37891" name="Rectangle 3"/>
          <p:cNvSpPr>
            <a:spLocks noGrp="1" noChangeArrowheads="1"/>
          </p:cNvSpPr>
          <p:nvPr>
            <p:ph type="body" idx="1"/>
          </p:nvPr>
        </p:nvSpPr>
        <p:spPr/>
        <p:txBody>
          <a:bodyPr/>
          <a:lstStyle/>
          <a:p>
            <a:pPr marL="609600" indent="-609600" eaLnBrk="1" hangingPunct="1">
              <a:buFontTx/>
              <a:buAutoNum type="arabicPeriod"/>
            </a:pPr>
            <a:r>
              <a:rPr lang="id-ID" smtClean="0"/>
              <a:t>Kurang produktif dan tdk efisien, memberikan hasil yg kurang memuaskan</a:t>
            </a:r>
          </a:p>
          <a:p>
            <a:pPr marL="609600" indent="-609600" eaLnBrk="1" hangingPunct="1">
              <a:buFontTx/>
              <a:buAutoNum type="arabicPeriod"/>
            </a:pPr>
            <a:r>
              <a:rPr lang="id-ID" smtClean="0"/>
              <a:t>Untuk menghindari kerja lembur, hal-2 yg perlu diperhatikan :</a:t>
            </a:r>
          </a:p>
          <a:p>
            <a:pPr marL="609600" indent="-609600" eaLnBrk="1" hangingPunct="1">
              <a:buFontTx/>
              <a:buAutoNum type="alphaLcPeriod"/>
            </a:pPr>
            <a:r>
              <a:rPr lang="id-ID" smtClean="0"/>
              <a:t> Pengorganisasian kerja</a:t>
            </a:r>
          </a:p>
          <a:p>
            <a:pPr marL="609600" indent="-609600" eaLnBrk="1" hangingPunct="1">
              <a:buFontTx/>
              <a:buAutoNum type="alphaLcPeriod"/>
            </a:pPr>
            <a:r>
              <a:rPr lang="id-ID" smtClean="0"/>
              <a:t>Memperbaiki desain alat dan mesin</a:t>
            </a:r>
          </a:p>
          <a:p>
            <a:pPr marL="609600" indent="-609600" eaLnBrk="1" hangingPunct="1">
              <a:buFontTx/>
              <a:buAutoNum type="alphaLcPeriod"/>
            </a:pPr>
            <a:r>
              <a:rPr lang="id-ID" smtClean="0"/>
              <a:t>Pemberian insentif dan promosi</a:t>
            </a:r>
          </a:p>
          <a:p>
            <a:pPr marL="609600" indent="-609600" eaLnBrk="1" hangingPunct="1">
              <a:buFontTx/>
              <a:buAutoNum type="alphaLcPeriod"/>
            </a:pPr>
            <a:r>
              <a:rPr lang="id-ID" smtClean="0"/>
              <a:t>Pemberian motivasi &amp; human relation</a:t>
            </a:r>
            <a:endParaRPr lang="en-GB" smtClean="0"/>
          </a:p>
        </p:txBody>
      </p:sp>
    </p:spTree>
  </p:cSld>
  <p:clrMapOvr>
    <a:masterClrMapping/>
  </p:clrMapOvr>
  <p:transition>
    <p:rand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id-ID" sz="3200" smtClean="0"/>
              <a:t>3. Syarat kerja lembur</a:t>
            </a:r>
            <a:endParaRPr lang="en-GB" sz="3200" smtClean="0"/>
          </a:p>
        </p:txBody>
      </p:sp>
      <p:sp>
        <p:nvSpPr>
          <p:cNvPr id="38915" name="Rectangle 3"/>
          <p:cNvSpPr>
            <a:spLocks noGrp="1" noChangeArrowheads="1"/>
          </p:cNvSpPr>
          <p:nvPr>
            <p:ph type="body" idx="1"/>
          </p:nvPr>
        </p:nvSpPr>
        <p:spPr/>
        <p:txBody>
          <a:bodyPr/>
          <a:lstStyle/>
          <a:p>
            <a:pPr marL="609600" indent="-609600" eaLnBrk="1" hangingPunct="1">
              <a:lnSpc>
                <a:spcPct val="90000"/>
              </a:lnSpc>
              <a:buFontTx/>
              <a:buAutoNum type="alphaLcPeriod"/>
            </a:pPr>
            <a:r>
              <a:rPr lang="id-ID" smtClean="0"/>
              <a:t>Naker sehat menurut pemeriksaan dokter</a:t>
            </a:r>
          </a:p>
          <a:p>
            <a:pPr marL="609600" indent="-609600" eaLnBrk="1" hangingPunct="1">
              <a:lnSpc>
                <a:spcPct val="90000"/>
              </a:lnSpc>
              <a:buFontTx/>
              <a:buAutoNum type="alphaLcPeriod"/>
            </a:pPr>
            <a:r>
              <a:rPr lang="id-ID" smtClean="0"/>
              <a:t>Jumlah jam kerja tidak melebihi 50 jam /mgg termasuk jam lemburnya</a:t>
            </a:r>
          </a:p>
          <a:p>
            <a:pPr marL="609600" indent="-609600" eaLnBrk="1" hangingPunct="1">
              <a:lnSpc>
                <a:spcPct val="90000"/>
              </a:lnSpc>
              <a:buFontTx/>
              <a:buAutoNum type="alphaLcPeriod"/>
            </a:pPr>
            <a:r>
              <a:rPr lang="id-ID" smtClean="0"/>
              <a:t>Tidak terdapat bahan kimia/bahan lain yg berbahaya</a:t>
            </a:r>
          </a:p>
          <a:p>
            <a:pPr marL="609600" indent="-609600" eaLnBrk="1" hangingPunct="1">
              <a:lnSpc>
                <a:spcPct val="90000"/>
              </a:lnSpc>
              <a:buFontTx/>
              <a:buAutoNum type="alphaLcPeriod"/>
            </a:pPr>
            <a:r>
              <a:rPr lang="id-ID" smtClean="0"/>
              <a:t>Bukan pada pekerja tua</a:t>
            </a:r>
          </a:p>
          <a:p>
            <a:pPr marL="609600" indent="-609600" eaLnBrk="1" hangingPunct="1">
              <a:lnSpc>
                <a:spcPct val="90000"/>
              </a:lnSpc>
              <a:buFontTx/>
              <a:buAutoNum type="alphaLcPeriod"/>
            </a:pPr>
            <a:r>
              <a:rPr lang="id-ID" smtClean="0"/>
              <a:t>Makanan tambahan cukup</a:t>
            </a:r>
          </a:p>
          <a:p>
            <a:pPr marL="609600" indent="-609600" eaLnBrk="1" hangingPunct="1">
              <a:lnSpc>
                <a:spcPct val="90000"/>
              </a:lnSpc>
              <a:buFontTx/>
              <a:buAutoNum type="alphaLcPeriod"/>
            </a:pPr>
            <a:r>
              <a:rPr lang="id-ID" smtClean="0"/>
              <a:t>Kendaraan antar jemput</a:t>
            </a:r>
            <a:endParaRPr lang="en-GB" smtClean="0"/>
          </a:p>
        </p:txBody>
      </p:sp>
    </p:spTree>
  </p:cSld>
  <p:clrMapOvr>
    <a:masterClrMapping/>
  </p:clrMapOvr>
  <p:transition>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z="3200" smtClean="0"/>
              <a:t>KESEGARAN JASMANI</a:t>
            </a:r>
          </a:p>
        </p:txBody>
      </p:sp>
      <p:sp>
        <p:nvSpPr>
          <p:cNvPr id="39939" name="Rectangle 3"/>
          <p:cNvSpPr>
            <a:spLocks noGrp="1" noChangeArrowheads="1"/>
          </p:cNvSpPr>
          <p:nvPr>
            <p:ph type="body" idx="1"/>
          </p:nvPr>
        </p:nvSpPr>
        <p:spPr/>
        <p:txBody>
          <a:bodyPr/>
          <a:lstStyle/>
          <a:p>
            <a:pPr marL="609600" indent="-609600" eaLnBrk="1" hangingPunct="1">
              <a:buFontTx/>
              <a:buAutoNum type="alphaUcPeriod"/>
            </a:pPr>
            <a:r>
              <a:rPr lang="en-US" sz="2800" smtClean="0"/>
              <a:t>Ditinjau dari fisiologi : kesanggupan dan kemampuan tubuh melakukan adaptasi terhadap pembebanan fisik yg diberikan kepadanya tanpa menimbulkan kelelahan yg berlebihan</a:t>
            </a:r>
          </a:p>
          <a:p>
            <a:pPr marL="609600" indent="-609600" eaLnBrk="1" hangingPunct="1">
              <a:buFontTx/>
              <a:buAutoNum type="alphaUcPeriod"/>
            </a:pPr>
            <a:r>
              <a:rPr lang="en-US" sz="2800" smtClean="0"/>
              <a:t>Definisi lain tentang kj : kemampuan untuk pelaksanaan tugas sehari2 dgn giat dan kewaspadaan, tanpa mengalami kelelahan yg berarti  masih tersisa kapasitas utk menikmati waktu &amp; menghadapi hal2 tak terduga</a:t>
            </a:r>
          </a:p>
        </p:txBody>
      </p:sp>
    </p:spTree>
  </p:cSld>
  <p:clrMapOvr>
    <a:masterClrMapping/>
  </p:clrMapOvr>
  <p:transition>
    <p:rand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z="3200" smtClean="0"/>
              <a:t>KOMPONEN KESEGARAN JASMANI</a:t>
            </a:r>
          </a:p>
        </p:txBody>
      </p:sp>
      <p:sp>
        <p:nvSpPr>
          <p:cNvPr id="40963" name="Rectangle 3"/>
          <p:cNvSpPr>
            <a:spLocks noGrp="1" noChangeArrowheads="1"/>
          </p:cNvSpPr>
          <p:nvPr>
            <p:ph type="body" idx="1"/>
          </p:nvPr>
        </p:nvSpPr>
        <p:spPr/>
        <p:txBody>
          <a:bodyPr/>
          <a:lstStyle/>
          <a:p>
            <a:pPr marL="609600" indent="-609600" eaLnBrk="1" hangingPunct="1">
              <a:buFontTx/>
              <a:buAutoNum type="alphaUcPeriod"/>
            </a:pPr>
            <a:r>
              <a:rPr lang="en-US" sz="2800" smtClean="0"/>
              <a:t>NUTRISI</a:t>
            </a:r>
          </a:p>
          <a:p>
            <a:pPr marL="609600" indent="-609600" eaLnBrk="1" hangingPunct="1">
              <a:buFontTx/>
              <a:buAutoNum type="alphaUcPeriod"/>
            </a:pPr>
            <a:r>
              <a:rPr lang="en-US" sz="2800" smtClean="0"/>
              <a:t>KOMPOSISI TUBUH</a:t>
            </a:r>
          </a:p>
          <a:p>
            <a:pPr marL="609600" indent="-609600" eaLnBrk="1" hangingPunct="1">
              <a:buFontTx/>
              <a:buAutoNum type="alphaUcPeriod"/>
            </a:pPr>
            <a:r>
              <a:rPr lang="en-US" sz="2800" smtClean="0"/>
              <a:t>KECUKUPAN ISTIRAHAT</a:t>
            </a:r>
          </a:p>
          <a:p>
            <a:pPr marL="609600" indent="-609600" eaLnBrk="1" hangingPunct="1">
              <a:buFontTx/>
              <a:buAutoNum type="alphaUcPeriod"/>
            </a:pPr>
            <a:r>
              <a:rPr lang="en-US" sz="2800" smtClean="0"/>
              <a:t>KEKUATAN OTOT</a:t>
            </a:r>
          </a:p>
          <a:p>
            <a:pPr marL="609600" indent="-609600" eaLnBrk="1" hangingPunct="1">
              <a:buFontTx/>
              <a:buAutoNum type="alphaUcPeriod"/>
            </a:pPr>
            <a:r>
              <a:rPr lang="en-US" sz="2800" smtClean="0"/>
              <a:t>KETAHANAN OTOT DAN KARDIOVASKULER</a:t>
            </a:r>
          </a:p>
          <a:p>
            <a:pPr marL="609600" indent="-609600" eaLnBrk="1" hangingPunct="1">
              <a:buFontTx/>
              <a:buAutoNum type="alphaUcPeriod"/>
            </a:pPr>
            <a:r>
              <a:rPr lang="en-US" sz="2800" smtClean="0"/>
              <a:t>KECEPATAN</a:t>
            </a:r>
          </a:p>
          <a:p>
            <a:pPr marL="609600" indent="-609600" eaLnBrk="1" hangingPunct="1">
              <a:buFontTx/>
              <a:buAutoNum type="alphaUcPeriod"/>
            </a:pPr>
            <a:r>
              <a:rPr lang="en-US" sz="2800" smtClean="0"/>
              <a:t>KELENTURAN TUBUH</a:t>
            </a:r>
          </a:p>
        </p:txBody>
      </p:sp>
    </p:spTree>
  </p:cSld>
  <p:clrMapOvr>
    <a:masterClrMapping/>
  </p:clrMapOvr>
  <p:transition>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marL="838200" indent="-838200" eaLnBrk="1" hangingPunct="1">
              <a:buFontTx/>
              <a:buAutoNum type="alphaUcPeriod"/>
            </a:pPr>
            <a:r>
              <a:rPr lang="en-US" sz="3200" smtClean="0"/>
              <a:t>FAKTOR-2 YG MEMPENGARUHI KESEGARAN JASMANI</a:t>
            </a:r>
          </a:p>
        </p:txBody>
      </p:sp>
      <p:sp>
        <p:nvSpPr>
          <p:cNvPr id="41987" name="Rectangle 3"/>
          <p:cNvSpPr>
            <a:spLocks noGrp="1" noChangeArrowheads="1"/>
          </p:cNvSpPr>
          <p:nvPr>
            <p:ph type="body" idx="1"/>
          </p:nvPr>
        </p:nvSpPr>
        <p:spPr/>
        <p:txBody>
          <a:bodyPr/>
          <a:lstStyle/>
          <a:p>
            <a:pPr marL="609600" indent="-609600" eaLnBrk="1" hangingPunct="1">
              <a:buFontTx/>
              <a:buAutoNum type="alphaUcPeriod"/>
            </a:pPr>
            <a:r>
              <a:rPr lang="en-US" smtClean="0"/>
              <a:t>UMUR</a:t>
            </a:r>
          </a:p>
          <a:p>
            <a:pPr marL="609600" indent="-609600" eaLnBrk="1" hangingPunct="1">
              <a:buFontTx/>
              <a:buAutoNum type="alphaUcPeriod"/>
            </a:pPr>
            <a:r>
              <a:rPr lang="en-US" smtClean="0"/>
              <a:t>JENIS KELAMIN</a:t>
            </a:r>
          </a:p>
          <a:p>
            <a:pPr marL="609600" indent="-609600" eaLnBrk="1" hangingPunct="1">
              <a:buFontTx/>
              <a:buAutoNum type="alphaUcPeriod"/>
            </a:pPr>
            <a:r>
              <a:rPr lang="en-US" smtClean="0"/>
              <a:t>KONDISI KESEHATAN</a:t>
            </a:r>
          </a:p>
          <a:p>
            <a:pPr marL="609600" indent="-609600" eaLnBrk="1" hangingPunct="1">
              <a:buFontTx/>
              <a:buAutoNum type="alphaUcPeriod"/>
            </a:pPr>
            <a:r>
              <a:rPr lang="en-US" smtClean="0"/>
              <a:t>OLAH RAGA</a:t>
            </a:r>
          </a:p>
          <a:p>
            <a:pPr marL="609600" indent="-609600" eaLnBrk="1" hangingPunct="1">
              <a:buFontTx/>
              <a:buAutoNum type="alphaUcPeriod"/>
            </a:pPr>
            <a:r>
              <a:rPr lang="en-US" smtClean="0"/>
              <a:t>FAKTOR GENETIK</a:t>
            </a:r>
          </a:p>
        </p:txBody>
      </p:sp>
    </p:spTree>
  </p:cSld>
  <p:clrMapOvr>
    <a:masterClrMapping/>
  </p:clrMapOvr>
  <p:transition>
    <p:rand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3200" smtClean="0"/>
              <a:t>UJI KESEGARAN JASMANI</a:t>
            </a:r>
          </a:p>
        </p:txBody>
      </p:sp>
      <p:sp>
        <p:nvSpPr>
          <p:cNvPr id="43011" name="Rectangle 3"/>
          <p:cNvSpPr>
            <a:spLocks noGrp="1" noChangeArrowheads="1"/>
          </p:cNvSpPr>
          <p:nvPr>
            <p:ph type="body" idx="1"/>
          </p:nvPr>
        </p:nvSpPr>
        <p:spPr/>
        <p:txBody>
          <a:bodyPr/>
          <a:lstStyle/>
          <a:p>
            <a:pPr marL="609600" indent="-609600" eaLnBrk="1" hangingPunct="1">
              <a:lnSpc>
                <a:spcPct val="90000"/>
              </a:lnSpc>
              <a:buFontTx/>
              <a:buAutoNum type="alphaUcPeriod"/>
            </a:pPr>
            <a:r>
              <a:rPr lang="en-US" sz="2800" smtClean="0"/>
              <a:t>Menghitung nadi kerja : pembebanan maksimum untuk dewasa muda = 200/menit dan untuk usia &gt;40 th batas max. = 170/menit</a:t>
            </a:r>
          </a:p>
          <a:p>
            <a:pPr marL="609600" indent="-609600" eaLnBrk="1" hangingPunct="1">
              <a:lnSpc>
                <a:spcPct val="90000"/>
              </a:lnSpc>
              <a:buFont typeface="Wingdings" pitchFamily="2" charset="2"/>
              <a:buChar char="Ø"/>
            </a:pPr>
            <a:r>
              <a:rPr lang="en-US" sz="2800" smtClean="0"/>
              <a:t>Berat ringannya pekerjaan ditentukan oleh selisih antara nadi kerja dgn nadi sebelum kerja dan waktu pemulihan</a:t>
            </a:r>
          </a:p>
          <a:p>
            <a:pPr marL="609600" indent="-609600" eaLnBrk="1" hangingPunct="1">
              <a:lnSpc>
                <a:spcPct val="90000"/>
              </a:lnSpc>
              <a:buFont typeface="Wingdings" pitchFamily="2" charset="2"/>
              <a:buChar char="Ø"/>
            </a:pPr>
            <a:r>
              <a:rPr lang="en-US" sz="2800" smtClean="0"/>
              <a:t>Kelemahan : denyut nadi dipengaruhi oleh emosi, sikap tubuh, merokok, dll</a:t>
            </a:r>
          </a:p>
          <a:p>
            <a:pPr marL="609600" indent="-609600" eaLnBrk="1" hangingPunct="1">
              <a:lnSpc>
                <a:spcPct val="90000"/>
              </a:lnSpc>
              <a:buFont typeface="Wingdings" pitchFamily="2" charset="2"/>
              <a:buChar char="Ø"/>
            </a:pPr>
            <a:r>
              <a:rPr lang="en-US" sz="2800" smtClean="0"/>
              <a:t>Keuntungan : denyut nadi mencerminkan beban tambahan, kerja otot statis/dinamis</a:t>
            </a:r>
          </a:p>
          <a:p>
            <a:pPr marL="609600" indent="-609600" eaLnBrk="1" hangingPunct="1">
              <a:lnSpc>
                <a:spcPct val="90000"/>
              </a:lnSpc>
              <a:buFont typeface="Wingdings" pitchFamily="2" charset="2"/>
              <a:buNone/>
            </a:pPr>
            <a:endParaRPr lang="en-US" sz="2800" smtClean="0"/>
          </a:p>
        </p:txBody>
      </p:sp>
    </p:spTree>
  </p:cSld>
  <p:clrMapOvr>
    <a:masterClrMapping/>
  </p:clrMapOvr>
  <p:transition>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z="3200" smtClean="0"/>
              <a:t>B. Harvard step up test</a:t>
            </a:r>
          </a:p>
        </p:txBody>
      </p:sp>
      <p:sp>
        <p:nvSpPr>
          <p:cNvPr id="44035" name="Rectangle 3"/>
          <p:cNvSpPr>
            <a:spLocks noGrp="1" noChangeArrowheads="1"/>
          </p:cNvSpPr>
          <p:nvPr>
            <p:ph type="body" idx="1"/>
          </p:nvPr>
        </p:nvSpPr>
        <p:spPr/>
        <p:txBody>
          <a:bodyPr/>
          <a:lstStyle/>
          <a:p>
            <a:pPr eaLnBrk="1" hangingPunct="1">
              <a:lnSpc>
                <a:spcPct val="90000"/>
              </a:lnSpc>
              <a:buFont typeface="Wingdings" pitchFamily="2" charset="2"/>
              <a:buChar char="Ø"/>
            </a:pPr>
            <a:r>
              <a:rPr lang="en-US" sz="2800" smtClean="0"/>
              <a:t>Prinsip : waktu kerja denyut nadi meningkat kemudian mengalami pemulihan setelah selesai kegiatan</a:t>
            </a:r>
          </a:p>
          <a:p>
            <a:pPr eaLnBrk="1" hangingPunct="1">
              <a:lnSpc>
                <a:spcPct val="90000"/>
              </a:lnSpc>
              <a:buFont typeface="Wingdings" pitchFamily="2" charset="2"/>
              <a:buChar char="Ø"/>
            </a:pPr>
            <a:r>
              <a:rPr lang="en-US" sz="2800" smtClean="0"/>
              <a:t>Alat yg digunakan : bangku setinggi 47 Cm (lk) dan 40 Cm (pr), metronom dan stopwatch</a:t>
            </a:r>
          </a:p>
          <a:p>
            <a:pPr eaLnBrk="1" hangingPunct="1">
              <a:lnSpc>
                <a:spcPct val="90000"/>
              </a:lnSpc>
              <a:buFont typeface="Wingdings" pitchFamily="2" charset="2"/>
              <a:buChar char="Ø"/>
            </a:pPr>
            <a:r>
              <a:rPr lang="en-US" sz="2800" smtClean="0"/>
              <a:t>Naik turun bangku dg kec. 120 langkah/mnt, lamanya sampai merasa lelah kurang lebih 5 mnt. Denut nadi dihitung selama 30 dt dan dimulai berturut2 tiap 1 mnt setelah kgt dihentikan,shg didapat p1,p2 dan p3</a:t>
            </a:r>
          </a:p>
        </p:txBody>
      </p:sp>
    </p:spTree>
  </p:cSld>
  <p:clrMapOvr>
    <a:masterClrMapping/>
  </p:clrMapOvr>
  <p:transition>
    <p:rand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z="2800" smtClean="0"/>
              <a:t>PARAMETER PRAKTIS UNTUK MENENTUKAN KEMAMPUAN KERJA MAKSIMUM </a:t>
            </a:r>
          </a:p>
        </p:txBody>
      </p:sp>
      <p:sp>
        <p:nvSpPr>
          <p:cNvPr id="53251" name="Rectangle 3"/>
          <p:cNvSpPr>
            <a:spLocks noGrp="1" noChangeArrowheads="1"/>
          </p:cNvSpPr>
          <p:nvPr>
            <p:ph type="body" idx="1"/>
          </p:nvPr>
        </p:nvSpPr>
        <p:spPr/>
        <p:txBody>
          <a:bodyPr/>
          <a:lstStyle/>
          <a:p>
            <a:pPr eaLnBrk="1" hangingPunct="1"/>
            <a:r>
              <a:rPr lang="en-US" sz="2800" smtClean="0"/>
              <a:t>NADI KERJA : diusahakan tidak melebihi 30-40 denyut/menit di atas denyut nadi sebelum bekerja dan nadi akan turun seperti nadi sebelum kerja dalam waktu kurang dari 15 mnt. Pembebanan fisik dikatakan optimal jika nadi kerja menetap selama waktu kerja (stady state) dg kriteria ini naker dpt bekerja 8 jam/hr atau 40 jam/mgg.</a:t>
            </a:r>
          </a:p>
          <a:p>
            <a:pPr eaLnBrk="1" hangingPunct="1">
              <a:buFontTx/>
              <a:buNone/>
            </a:pPr>
            <a:endParaRPr lang="en-US" sz="2800" smtClean="0"/>
          </a:p>
        </p:txBody>
      </p:sp>
    </p:spTree>
  </p:cSld>
  <p:clrMapOvr>
    <a:masterClrMapping/>
  </p:clrMapOvr>
  <p:transition>
    <p:random/>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z="3200" smtClean="0"/>
              <a:t>PENGUKURAN DENYUT NADI (BROUHA)</a:t>
            </a:r>
          </a:p>
        </p:txBody>
      </p:sp>
      <p:sp>
        <p:nvSpPr>
          <p:cNvPr id="54275" name="Rectangle 3"/>
          <p:cNvSpPr>
            <a:spLocks noGrp="1" noChangeArrowheads="1"/>
          </p:cNvSpPr>
          <p:nvPr>
            <p:ph type="body" idx="1"/>
          </p:nvPr>
        </p:nvSpPr>
        <p:spPr/>
        <p:txBody>
          <a:bodyPr/>
          <a:lstStyle/>
          <a:p>
            <a:pPr eaLnBrk="1" hangingPunct="1"/>
            <a:r>
              <a:rPr lang="en-US" sz="2800" smtClean="0"/>
              <a:t>DIUKUR 3 KALI SETELAH BERHENTI BEKERJA YAITU SELAMA 30 DETIK TERAKHIR DARI MENIT PERTAMA, KEDUA DAN KETIGA (P1,P2,P3)</a:t>
            </a:r>
          </a:p>
          <a:p>
            <a:pPr eaLnBrk="1" hangingPunct="1"/>
            <a:r>
              <a:rPr lang="en-US" sz="2800" smtClean="0"/>
              <a:t>BATAS AMAN YANG DIPERKENANKAN ADALAH P1 = 110 DENYUT/MNT DAN P3 = 90 DENYUT/MNT</a:t>
            </a: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Defenisi</a:t>
            </a:r>
            <a:endParaRPr lang="id-ID" dirty="0"/>
          </a:p>
        </p:txBody>
      </p:sp>
      <p:sp>
        <p:nvSpPr>
          <p:cNvPr id="3" name="Content Placeholder 2"/>
          <p:cNvSpPr>
            <a:spLocks noGrp="1"/>
          </p:cNvSpPr>
          <p:nvPr>
            <p:ph idx="1"/>
          </p:nvPr>
        </p:nvSpPr>
        <p:spPr/>
        <p:txBody>
          <a:bodyPr>
            <a:normAutofit lnSpcReduction="10000"/>
          </a:bodyPr>
          <a:lstStyle/>
          <a:p>
            <a:r>
              <a:rPr lang="id-ID" dirty="0" smtClean="0"/>
              <a:t>Ergonomi (Ergonomics) Berasal dari Bahasa Yunani</a:t>
            </a:r>
          </a:p>
          <a:p>
            <a:pPr lvl="1"/>
            <a:r>
              <a:rPr lang="id-ID" dirty="0" smtClean="0"/>
              <a:t>Ergon </a:t>
            </a:r>
            <a:r>
              <a:rPr lang="id-ID" dirty="0" smtClean="0">
                <a:sym typeface="Wingdings" pitchFamily="2" charset="2"/>
              </a:rPr>
              <a:t></a:t>
            </a:r>
            <a:r>
              <a:rPr lang="id-ID" dirty="0" smtClean="0"/>
              <a:t> Kerja</a:t>
            </a:r>
          </a:p>
          <a:p>
            <a:pPr lvl="1"/>
            <a:r>
              <a:rPr lang="id-ID" dirty="0" smtClean="0"/>
              <a:t>Nomos </a:t>
            </a:r>
            <a:r>
              <a:rPr lang="id-ID" dirty="0" smtClean="0">
                <a:sym typeface="Wingdings" pitchFamily="2" charset="2"/>
              </a:rPr>
              <a:t> </a:t>
            </a:r>
            <a:r>
              <a:rPr lang="id-ID" dirty="0" smtClean="0"/>
              <a:t>norma/ Hukum</a:t>
            </a:r>
          </a:p>
          <a:p>
            <a:r>
              <a:rPr lang="id-ID" dirty="0" smtClean="0"/>
              <a:t>Ergonomi merupakan ilmu terapan (applied science) yang merupakan gabungn dari ilmu biologi, fisiologi dan psikologi manusai dengan teknologi serta lingkungannya, untuk mencapai penyesuaian satu sama lain secara optimal </a:t>
            </a:r>
            <a:endParaRPr lang="id-ID"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3200" smtClean="0"/>
              <a:t>CARA MENGANGKAT YG ERGONOMIS</a:t>
            </a:r>
          </a:p>
        </p:txBody>
      </p:sp>
      <p:sp>
        <p:nvSpPr>
          <p:cNvPr id="55299" name="Rectangle 3"/>
          <p:cNvSpPr>
            <a:spLocks noGrp="1" noChangeArrowheads="1"/>
          </p:cNvSpPr>
          <p:nvPr>
            <p:ph type="body" idx="1"/>
          </p:nvPr>
        </p:nvSpPr>
        <p:spPr/>
        <p:txBody>
          <a:bodyPr/>
          <a:lstStyle/>
          <a:p>
            <a:pPr marL="609600" indent="-609600" eaLnBrk="1" hangingPunct="1">
              <a:buFontTx/>
              <a:buAutoNum type="alphaLcParenR"/>
            </a:pPr>
            <a:r>
              <a:rPr lang="en-US" smtClean="0"/>
              <a:t>Mula-2 berjongkok untuk mencari posisi seimbang dg kaki setengah terbuka, merapatkan badan kearah benda, pada saat benda akan terangkat punggung harus lurus, dagu diangkat agar kepala dan badan tidak cenderung membungkuk/sedapat mungkin tegak lurus</a:t>
            </a:r>
          </a:p>
          <a:p>
            <a:pPr marL="609600" indent="-609600" eaLnBrk="1" hangingPunct="1">
              <a:buFontTx/>
              <a:buNone/>
            </a:pPr>
            <a:endParaRPr lang="en-US" smtClean="0"/>
          </a:p>
        </p:txBody>
      </p:sp>
    </p:spTree>
  </p:cSld>
  <p:clrMapOvr>
    <a:masterClrMapping/>
  </p:clrMapOvr>
  <p:transition>
    <p:rand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3200" smtClean="0"/>
              <a:t>CARA MENGANGKAT</a:t>
            </a:r>
          </a:p>
        </p:txBody>
      </p:sp>
      <p:sp>
        <p:nvSpPr>
          <p:cNvPr id="56323" name="Rectangle 3"/>
          <p:cNvSpPr>
            <a:spLocks noGrp="1" noChangeArrowheads="1"/>
          </p:cNvSpPr>
          <p:nvPr>
            <p:ph type="body" idx="1"/>
          </p:nvPr>
        </p:nvSpPr>
        <p:spPr/>
        <p:txBody>
          <a:bodyPr/>
          <a:lstStyle/>
          <a:p>
            <a:pPr eaLnBrk="1" hangingPunct="1">
              <a:buFontTx/>
              <a:buNone/>
            </a:pPr>
            <a:r>
              <a:rPr lang="en-US" smtClean="0"/>
              <a:t>B) Langkah mengangkat, pegangan tangan harus kuat dan mengerahkan tenaga yg ditanggung oleh tulang dan otot, tegakan dan luruskan kaki, maka terangkatlah benda tsb.</a:t>
            </a:r>
          </a:p>
          <a:p>
            <a:pPr eaLnBrk="1" hangingPunct="1">
              <a:buFontTx/>
              <a:buNone/>
            </a:pPr>
            <a:r>
              <a:rPr lang="en-US" smtClean="0"/>
              <a:t>C) Langkah terakhir, meluruskan badan bagian atas sehingga lurus dg kaki dan sedapat mungkin tegak lurus dg lantai</a:t>
            </a:r>
          </a:p>
        </p:txBody>
      </p:sp>
    </p:spTree>
  </p:cSld>
  <p:clrMapOvr>
    <a:masterClrMapping/>
  </p:clrMapOvr>
  <p:transition>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p:txBody>
          <a:bodyPr/>
          <a:lstStyle/>
          <a:p>
            <a:pPr eaLnBrk="1" hangingPunct="1"/>
            <a:r>
              <a:rPr lang="id-ID" sz="4000" smtClean="0"/>
              <a:t>Bila seorang tenaga kerja mengangkat barang sambil membungkuk, tekanan terbesar terjadi pada daerah pinggang sebagai akibat gaya pengungkit.</a:t>
            </a:r>
          </a:p>
          <a:p>
            <a:pPr eaLnBrk="1" hangingPunct="1"/>
            <a:endParaRPr lang="id-ID" smtClean="0"/>
          </a:p>
        </p:txBody>
      </p:sp>
    </p:spTree>
  </p:cSld>
  <p:clrMapOvr>
    <a:masterClrMapping/>
  </p:clrMapOvr>
  <p:transition>
    <p:random/>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3200" smtClean="0"/>
              <a:t>MUSCULOSKELETAL DISORDERS (MSDs)</a:t>
            </a:r>
          </a:p>
        </p:txBody>
      </p:sp>
      <p:sp>
        <p:nvSpPr>
          <p:cNvPr id="58371" name="Rectangle 3"/>
          <p:cNvSpPr>
            <a:spLocks noGrp="1" noChangeArrowheads="1"/>
          </p:cNvSpPr>
          <p:nvPr>
            <p:ph type="body" idx="1"/>
          </p:nvPr>
        </p:nvSpPr>
        <p:spPr/>
        <p:txBody>
          <a:bodyPr/>
          <a:lstStyle/>
          <a:p>
            <a:pPr eaLnBrk="1" hangingPunct="1"/>
            <a:r>
              <a:rPr lang="en-US" sz="2800" smtClean="0"/>
              <a:t>Keluhan muskuloskeletal yang dirasakan bisa ringat sampai berat. Apabila otot menerima beban statis secara berulang dan dalam waktu yg lama akan menyebabkan kerusakan pada sendi, ligamen dan tendon (MSDs)</a:t>
            </a:r>
          </a:p>
          <a:p>
            <a:pPr eaLnBrk="1" hangingPunct="1"/>
            <a:r>
              <a:rPr lang="en-US" sz="2800" smtClean="0"/>
              <a:t>MSDs di industri yang sering dikeluhkan adalah otot rangka : leher, bahu lengan, tangan, jari, punggung, pinggang (Low Back Pain =LBP) dan otot-2 bagian bawah</a:t>
            </a:r>
          </a:p>
        </p:txBody>
      </p:sp>
    </p:spTree>
  </p:cSld>
  <p:clrMapOvr>
    <a:masterClrMapping/>
  </p:clrMapOvr>
  <p:transition>
    <p:rand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z="3200" smtClean="0"/>
              <a:t>PENYEBAB  MSDs</a:t>
            </a:r>
          </a:p>
        </p:txBody>
      </p:sp>
      <p:sp>
        <p:nvSpPr>
          <p:cNvPr id="59395" name="Rectangle 3"/>
          <p:cNvSpPr>
            <a:spLocks noGrp="1" noChangeArrowheads="1"/>
          </p:cNvSpPr>
          <p:nvPr>
            <p:ph type="body" idx="1"/>
          </p:nvPr>
        </p:nvSpPr>
        <p:spPr/>
        <p:txBody>
          <a:bodyPr/>
          <a:lstStyle/>
          <a:p>
            <a:pPr eaLnBrk="1" hangingPunct="1">
              <a:lnSpc>
                <a:spcPct val="90000"/>
              </a:lnSpc>
            </a:pPr>
            <a:r>
              <a:rPr lang="en-US" sz="2400" smtClean="0"/>
              <a:t>Peregangan otot berlebhan (over exertion) </a:t>
            </a:r>
            <a:r>
              <a:rPr lang="en-US" sz="2400" smtClean="0">
                <a:sym typeface="Wingdings" pitchFamily="2" charset="2"/>
              </a:rPr>
              <a:t> cidera  otot skeletal</a:t>
            </a:r>
          </a:p>
          <a:p>
            <a:pPr eaLnBrk="1" hangingPunct="1">
              <a:lnSpc>
                <a:spcPct val="90000"/>
              </a:lnSpc>
            </a:pPr>
            <a:r>
              <a:rPr lang="en-US" sz="2400" smtClean="0">
                <a:sym typeface="Wingdings" pitchFamily="2" charset="2"/>
              </a:rPr>
              <a:t>Aktivitas berulang tanpa  relaksasi</a:t>
            </a:r>
          </a:p>
          <a:p>
            <a:pPr eaLnBrk="1" hangingPunct="1">
              <a:lnSpc>
                <a:spcPct val="90000"/>
              </a:lnSpc>
            </a:pPr>
            <a:r>
              <a:rPr lang="en-US" sz="2400" smtClean="0">
                <a:sym typeface="Wingdings" pitchFamily="2" charset="2"/>
              </a:rPr>
              <a:t>Sikap kerja tdk alamiah (semakin jauh posisi bagian tubuh dari pusat gravitasi tubuh  ketidak sesuain antara alat dan stasiun kerja dg ukuran tubuh pekerja</a:t>
            </a:r>
          </a:p>
          <a:p>
            <a:pPr eaLnBrk="1" hangingPunct="1">
              <a:lnSpc>
                <a:spcPct val="90000"/>
              </a:lnSpc>
            </a:pPr>
            <a:r>
              <a:rPr lang="en-US" sz="2400" smtClean="0">
                <a:sym typeface="Wingdings" pitchFamily="2" charset="2"/>
              </a:rPr>
              <a:t>Penyebab skunder : tekanan pd jaringan lunak, getaran, mikroklimat</a:t>
            </a:r>
          </a:p>
          <a:p>
            <a:pPr eaLnBrk="1" hangingPunct="1">
              <a:lnSpc>
                <a:spcPct val="90000"/>
              </a:lnSpc>
            </a:pPr>
            <a:r>
              <a:rPr lang="en-US" sz="2400" smtClean="0">
                <a:sym typeface="Wingdings" pitchFamily="2" charset="2"/>
              </a:rPr>
              <a:t>Faktor individu : umur, sex, kebiasaan merokok, kesegaran jasmani, kekuatan fisik dan ukuran tubuh (antropometri)</a:t>
            </a:r>
            <a:endParaRPr lang="en-US" sz="2400" smtClean="0"/>
          </a:p>
        </p:txBody>
      </p:sp>
    </p:spTree>
  </p:cSld>
  <p:clrMapOvr>
    <a:masterClrMapping/>
  </p:clrMapOvr>
  <p:transition>
    <p:rand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sz="3200" smtClean="0"/>
              <a:t>MENCEGAH TERJADINYA MSDs</a:t>
            </a:r>
          </a:p>
        </p:txBody>
      </p:sp>
      <p:sp>
        <p:nvSpPr>
          <p:cNvPr id="60419" name="Rectangle 3"/>
          <p:cNvSpPr>
            <a:spLocks noGrp="1" noChangeArrowheads="1"/>
          </p:cNvSpPr>
          <p:nvPr>
            <p:ph type="body" idx="1"/>
          </p:nvPr>
        </p:nvSpPr>
        <p:spPr/>
        <p:txBody>
          <a:bodyPr/>
          <a:lstStyle/>
          <a:p>
            <a:pPr marL="609600" indent="-609600" eaLnBrk="1" hangingPunct="1">
              <a:buFontTx/>
              <a:buAutoNum type="arabicPeriod"/>
            </a:pPr>
            <a:r>
              <a:rPr lang="en-US" sz="2800" smtClean="0"/>
              <a:t>Rekayasa teknik; eliminasi, substitusi,ventilasi</a:t>
            </a:r>
          </a:p>
          <a:p>
            <a:pPr marL="609600" indent="-609600" eaLnBrk="1" hangingPunct="1">
              <a:buFontTx/>
              <a:buAutoNum type="arabicPeriod"/>
            </a:pPr>
            <a:r>
              <a:rPr lang="en-US" sz="2800" smtClean="0"/>
              <a:t>Rekayasa manajemen : diklat, pengaturan waktu kerja, pengawasan yg intensive</a:t>
            </a:r>
          </a:p>
          <a:p>
            <a:pPr marL="609600" indent="-609600" eaLnBrk="1" hangingPunct="1">
              <a:buFontTx/>
              <a:buAutoNum type="arabicPeriod"/>
            </a:pPr>
            <a:r>
              <a:rPr lang="en-US" sz="2800" smtClean="0"/>
              <a:t>Pemakaian APD</a:t>
            </a:r>
          </a:p>
        </p:txBody>
      </p:sp>
    </p:spTree>
  </p:cSld>
  <p:clrMapOvr>
    <a:masterClrMapping/>
  </p:clrMapOvr>
  <p:transition>
    <p:rand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sz="3200" smtClean="0"/>
              <a:t>FATIGUE</a:t>
            </a:r>
          </a:p>
        </p:txBody>
      </p:sp>
      <p:sp>
        <p:nvSpPr>
          <p:cNvPr id="61443" name="Rectangle 3"/>
          <p:cNvSpPr>
            <a:spLocks noGrp="1" noChangeArrowheads="1"/>
          </p:cNvSpPr>
          <p:nvPr>
            <p:ph type="body" idx="1"/>
          </p:nvPr>
        </p:nvSpPr>
        <p:spPr>
          <a:xfrm>
            <a:off x="457200" y="1524000"/>
            <a:ext cx="8229600" cy="6400800"/>
          </a:xfrm>
        </p:spPr>
        <p:txBody>
          <a:bodyPr/>
          <a:lstStyle/>
          <a:p>
            <a:pPr eaLnBrk="1" hangingPunct="1"/>
            <a:r>
              <a:rPr lang="en-US" sz="2800" smtClean="0"/>
              <a:t>PENGERTIAN :</a:t>
            </a:r>
          </a:p>
          <a:p>
            <a:pPr eaLnBrk="1" hangingPunct="1">
              <a:buFontTx/>
              <a:buNone/>
            </a:pPr>
            <a:r>
              <a:rPr lang="en-US" sz="2800" smtClean="0"/>
              <a:t>	-  Secara fisiologis </a:t>
            </a:r>
            <a:r>
              <a:rPr lang="en-US" sz="2800" smtClean="0">
                <a:sym typeface="Wingdings" pitchFamily="2" charset="2"/>
              </a:rPr>
              <a:t> batas kemampuan otot </a:t>
            </a:r>
          </a:p>
          <a:p>
            <a:pPr eaLnBrk="1" hangingPunct="1">
              <a:buFontTx/>
              <a:buNone/>
            </a:pPr>
            <a:r>
              <a:rPr lang="en-US" sz="2800" smtClean="0">
                <a:sym typeface="Wingdings" pitchFamily="2" charset="2"/>
              </a:rPr>
              <a:t>       dan sistem persyarafan untuk bekerja</a:t>
            </a:r>
          </a:p>
          <a:p>
            <a:pPr eaLnBrk="1" hangingPunct="1">
              <a:buFontTx/>
              <a:buNone/>
            </a:pPr>
            <a:r>
              <a:rPr lang="en-US" sz="2800" smtClean="0">
                <a:sym typeface="Wingdings" pitchFamily="2" charset="2"/>
              </a:rPr>
              <a:t>	-  Merupakan mekanisme perlindungan tubuh</a:t>
            </a:r>
          </a:p>
          <a:p>
            <a:pPr eaLnBrk="1" hangingPunct="1">
              <a:buFontTx/>
              <a:buNone/>
            </a:pPr>
            <a:r>
              <a:rPr lang="en-US" sz="2800" smtClean="0">
                <a:sym typeface="Wingdings" pitchFamily="2" charset="2"/>
              </a:rPr>
              <a:t>       untuk menghindari kerusakan</a:t>
            </a:r>
          </a:p>
          <a:p>
            <a:pPr eaLnBrk="1" hangingPunct="1">
              <a:buFontTx/>
              <a:buNone/>
            </a:pPr>
            <a:r>
              <a:rPr lang="en-US" sz="2800" smtClean="0">
                <a:sym typeface="Wingdings" pitchFamily="2" charset="2"/>
              </a:rPr>
              <a:t>	-  Aneka keadaan yg disertai penurunan  </a:t>
            </a:r>
          </a:p>
          <a:p>
            <a:pPr eaLnBrk="1" hangingPunct="1">
              <a:buFontTx/>
              <a:buNone/>
            </a:pPr>
            <a:r>
              <a:rPr lang="en-US" sz="2800" smtClean="0">
                <a:sym typeface="Wingdings" pitchFamily="2" charset="2"/>
              </a:rPr>
              <a:t>       efisiensi dan ketahanan dalam bekerja</a:t>
            </a:r>
            <a:endParaRPr lang="en-US" sz="2800" smtClean="0"/>
          </a:p>
        </p:txBody>
      </p:sp>
    </p:spTree>
  </p:cSld>
  <p:clrMapOvr>
    <a:masterClrMapping/>
  </p:clrMapOvr>
  <p:transition>
    <p:random/>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sz="3200" smtClean="0"/>
              <a:t>PERUBAHAN PADA KELELAHAN</a:t>
            </a:r>
          </a:p>
        </p:txBody>
      </p:sp>
      <p:sp>
        <p:nvSpPr>
          <p:cNvPr id="62467" name="Rectangle 3"/>
          <p:cNvSpPr>
            <a:spLocks noGrp="1" noChangeArrowheads="1"/>
          </p:cNvSpPr>
          <p:nvPr>
            <p:ph type="body" idx="1"/>
          </p:nvPr>
        </p:nvSpPr>
        <p:spPr/>
        <p:txBody>
          <a:bodyPr/>
          <a:lstStyle/>
          <a:p>
            <a:pPr marL="609600" indent="-609600" eaLnBrk="1" hangingPunct="1">
              <a:buFontTx/>
              <a:buAutoNum type="arabicPeriod"/>
            </a:pPr>
            <a:r>
              <a:rPr lang="en-US" smtClean="0"/>
              <a:t>Tata kimia dalam otot (energi menurun dan terjadi penimbunan sampah metabolisme)</a:t>
            </a:r>
          </a:p>
          <a:p>
            <a:pPr marL="609600" indent="-609600" eaLnBrk="1" hangingPunct="1">
              <a:buFontTx/>
              <a:buAutoNum type="arabicPeriod"/>
            </a:pPr>
            <a:r>
              <a:rPr lang="en-US" smtClean="0"/>
              <a:t>Fungsi persyarafan : </a:t>
            </a:r>
          </a:p>
          <a:p>
            <a:pPr marL="609600" indent="-609600" eaLnBrk="1" hangingPunct="1">
              <a:buFontTx/>
              <a:buNone/>
            </a:pPr>
            <a:r>
              <a:rPr lang="en-US" smtClean="0"/>
              <a:t>		- rasa lelah</a:t>
            </a:r>
          </a:p>
          <a:p>
            <a:pPr marL="609600" indent="-609600" eaLnBrk="1" hangingPunct="1">
              <a:buFontTx/>
              <a:buNone/>
            </a:pPr>
            <a:r>
              <a:rPr lang="en-US" smtClean="0"/>
              <a:t>		- kelambatan waktu reaksi</a:t>
            </a:r>
            <a:endParaRPr lang="id-ID" smtClean="0"/>
          </a:p>
          <a:p>
            <a:pPr marL="609600" indent="-609600" eaLnBrk="1" hangingPunct="1">
              <a:buFontTx/>
              <a:buNone/>
            </a:pPr>
            <a:r>
              <a:rPr lang="id-ID" smtClean="0"/>
              <a:t>        - daya persepsi menurun</a:t>
            </a:r>
          </a:p>
          <a:p>
            <a:pPr marL="609600" indent="-609600" eaLnBrk="1" hangingPunct="1">
              <a:buFontTx/>
              <a:buNone/>
            </a:pPr>
            <a:r>
              <a:rPr lang="id-ID" smtClean="0"/>
              <a:t>        - kemauan kerja menurun</a:t>
            </a:r>
            <a:endParaRPr lang="en-US" smtClean="0"/>
          </a:p>
        </p:txBody>
      </p:sp>
    </p:spTree>
  </p:cSld>
  <p:clrMapOvr>
    <a:masterClrMapping/>
  </p:clrMapOvr>
  <p:transition>
    <p:random/>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sz="3200" smtClean="0"/>
              <a:t>GEJALA KELAINAN OTOT</a:t>
            </a:r>
          </a:p>
        </p:txBody>
      </p:sp>
      <p:sp>
        <p:nvSpPr>
          <p:cNvPr id="63491" name="Rectangle 3"/>
          <p:cNvSpPr>
            <a:spLocks noGrp="1" noChangeArrowheads="1"/>
          </p:cNvSpPr>
          <p:nvPr>
            <p:ph type="body" idx="1"/>
          </p:nvPr>
        </p:nvSpPr>
        <p:spPr/>
        <p:txBody>
          <a:bodyPr/>
          <a:lstStyle/>
          <a:p>
            <a:pPr marL="609600" indent="-609600" eaLnBrk="1" hangingPunct="1">
              <a:buFontTx/>
              <a:buAutoNum type="alphaLcParenR"/>
            </a:pPr>
            <a:r>
              <a:rPr lang="en-US" smtClean="0"/>
              <a:t>Tenaga untuk konsentrasi menurun</a:t>
            </a:r>
          </a:p>
          <a:p>
            <a:pPr marL="609600" indent="-609600" eaLnBrk="1" hangingPunct="1">
              <a:buFontTx/>
              <a:buAutoNum type="alphaLcParenR"/>
            </a:pPr>
            <a:r>
              <a:rPr lang="en-US" smtClean="0"/>
              <a:t>Waktu latent (waktu relaksasi dan kontraksi) bertambah</a:t>
            </a:r>
          </a:p>
          <a:p>
            <a:pPr marL="609600" indent="-609600" eaLnBrk="1" hangingPunct="1">
              <a:buFontTx/>
              <a:buAutoNum type="alphaLcParenR"/>
            </a:pPr>
            <a:r>
              <a:rPr lang="en-US" smtClean="0"/>
              <a:t>Berkurangnya koordinasi gerakan otot</a:t>
            </a:r>
          </a:p>
          <a:p>
            <a:pPr marL="609600" indent="-609600" eaLnBrk="1" hangingPunct="1">
              <a:buFontTx/>
              <a:buAutoNum type="alphaLcParenR"/>
            </a:pPr>
            <a:r>
              <a:rPr lang="en-US" smtClean="0"/>
              <a:t>Tremor (gerakan dengan gemetar)</a:t>
            </a:r>
          </a:p>
        </p:txBody>
      </p:sp>
    </p:spTree>
  </p:cSld>
  <p:clrMapOvr>
    <a:masterClrMapping/>
  </p:clrMapOvr>
  <p:transition>
    <p:random/>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sz="3200" smtClean="0"/>
              <a:t>SISTEM PERSYARAFAN</a:t>
            </a:r>
          </a:p>
        </p:txBody>
      </p:sp>
      <p:sp>
        <p:nvSpPr>
          <p:cNvPr id="64515" name="Rectangle 3"/>
          <p:cNvSpPr>
            <a:spLocks noGrp="1" noChangeArrowheads="1"/>
          </p:cNvSpPr>
          <p:nvPr>
            <p:ph type="body" idx="1"/>
          </p:nvPr>
        </p:nvSpPr>
        <p:spPr/>
        <p:txBody>
          <a:bodyPr/>
          <a:lstStyle/>
          <a:p>
            <a:pPr eaLnBrk="1" hangingPunct="1"/>
            <a:r>
              <a:rPr lang="en-US" smtClean="0"/>
              <a:t>Sistem persyarafan juga mengalami perubahan yaitu berkurangnya enzim-2 yang menghambat kerja syaraf (Acetyl cholin dan Cholin esterase)</a:t>
            </a:r>
            <a:r>
              <a:rPr lang="id-ID" smtClean="0"/>
              <a:t> =&gt; kelelahan kronis : sakit kepala, sulit tidur, tidak suka makan, badan lemah dan lesu.</a:t>
            </a:r>
            <a:endParaRPr lang="en-US" smtClean="0"/>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14678" y="0"/>
            <a:ext cx="2286016" cy="128586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id-ID" b="1" dirty="0" smtClean="0">
                <a:solidFill>
                  <a:schemeClr val="bg1"/>
                </a:solidFill>
              </a:rPr>
              <a:t>Ilmu, seni &amp; Penerapan teknologi untuk Menyesuaikan (Serasi/selaras)</a:t>
            </a:r>
            <a:endParaRPr lang="id-ID" b="1" dirty="0">
              <a:solidFill>
                <a:schemeClr val="bg1"/>
              </a:solidFill>
            </a:endParaRPr>
          </a:p>
        </p:txBody>
      </p:sp>
      <p:sp>
        <p:nvSpPr>
          <p:cNvPr id="6" name="Rounded Rectangle 5"/>
          <p:cNvSpPr/>
          <p:nvPr/>
        </p:nvSpPr>
        <p:spPr>
          <a:xfrm>
            <a:off x="214282" y="928670"/>
            <a:ext cx="2000264" cy="150019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b="1" dirty="0" smtClean="0">
                <a:solidFill>
                  <a:sysClr val="windowText" lastClr="000000"/>
                </a:solidFill>
              </a:rPr>
              <a:t>Pekerjaan</a:t>
            </a:r>
          </a:p>
          <a:p>
            <a:pPr algn="ctr"/>
            <a:r>
              <a:rPr lang="id-ID" dirty="0" smtClean="0">
                <a:solidFill>
                  <a:sysClr val="windowText" lastClr="000000"/>
                </a:solidFill>
              </a:rPr>
              <a:t>(Alat, Cara, Proses dan Lingkungan Kerja)</a:t>
            </a:r>
            <a:endParaRPr lang="id-ID" dirty="0">
              <a:solidFill>
                <a:sysClr val="windowText" lastClr="000000"/>
              </a:solidFill>
            </a:endParaRPr>
          </a:p>
        </p:txBody>
      </p:sp>
      <p:sp>
        <p:nvSpPr>
          <p:cNvPr id="7" name="Rounded Rectangle 6"/>
          <p:cNvSpPr/>
          <p:nvPr/>
        </p:nvSpPr>
        <p:spPr>
          <a:xfrm>
            <a:off x="6429388" y="887212"/>
            <a:ext cx="2357454" cy="157163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b="1" dirty="0" smtClean="0">
                <a:solidFill>
                  <a:sysClr val="windowText" lastClr="000000"/>
                </a:solidFill>
              </a:rPr>
              <a:t>Pekerja sebagai Manusia</a:t>
            </a:r>
          </a:p>
          <a:p>
            <a:pPr algn="ctr"/>
            <a:r>
              <a:rPr lang="id-ID" dirty="0" smtClean="0">
                <a:solidFill>
                  <a:sysClr val="windowText" lastClr="000000"/>
                </a:solidFill>
              </a:rPr>
              <a:t>(Kemampuan &amp; Keterbatasan ( Fisik dan Mental),</a:t>
            </a:r>
            <a:endParaRPr lang="id-ID" dirty="0">
              <a:solidFill>
                <a:sysClr val="windowText" lastClr="000000"/>
              </a:solidFill>
            </a:endParaRPr>
          </a:p>
        </p:txBody>
      </p:sp>
      <p:cxnSp>
        <p:nvCxnSpPr>
          <p:cNvPr id="9" name="Straight Connector 8"/>
          <p:cNvCxnSpPr>
            <a:stCxn id="6" idx="3"/>
            <a:endCxn id="7" idx="1"/>
          </p:cNvCxnSpPr>
          <p:nvPr/>
        </p:nvCxnSpPr>
        <p:spPr>
          <a:xfrm flipV="1">
            <a:off x="2214546" y="1673030"/>
            <a:ext cx="4214842" cy="573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Right Arrow 9"/>
          <p:cNvSpPr/>
          <p:nvPr/>
        </p:nvSpPr>
        <p:spPr>
          <a:xfrm rot="5400000">
            <a:off x="4036215" y="1750207"/>
            <a:ext cx="642942" cy="7143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Rectangle 11"/>
          <p:cNvSpPr/>
          <p:nvPr/>
        </p:nvSpPr>
        <p:spPr>
          <a:xfrm>
            <a:off x="928662" y="2500306"/>
            <a:ext cx="7000924" cy="69587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b="1" dirty="0" smtClean="0">
                <a:solidFill>
                  <a:sysClr val="windowText" lastClr="000000"/>
                </a:solidFill>
              </a:rPr>
              <a:t>PEKERJA SEHAT, SELAMAT, NYAMAN, EFISIENSI.&amp;KEPUASAN KERJA</a:t>
            </a:r>
            <a:endParaRPr lang="id-ID" b="1" dirty="0">
              <a:solidFill>
                <a:sysClr val="windowText" lastClr="000000"/>
              </a:solidFill>
            </a:endParaRPr>
          </a:p>
        </p:txBody>
      </p:sp>
      <p:sp>
        <p:nvSpPr>
          <p:cNvPr id="13" name="Rectangle 12"/>
          <p:cNvSpPr/>
          <p:nvPr/>
        </p:nvSpPr>
        <p:spPr>
          <a:xfrm>
            <a:off x="642910" y="3857628"/>
            <a:ext cx="7500990" cy="85725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b="1" dirty="0" smtClean="0">
                <a:solidFill>
                  <a:sysClr val="windowText" lastClr="000000"/>
                </a:solidFill>
              </a:rPr>
              <a:t>KINERJA OPTIMAL/</a:t>
            </a:r>
            <a:r>
              <a:rPr lang="id-ID" b="1" dirty="0" smtClean="0">
                <a:solidFill>
                  <a:sysClr val="windowText" lastClr="000000"/>
                </a:solidFill>
                <a:latin typeface="Calibri"/>
                <a:cs typeface="Calibri"/>
              </a:rPr>
              <a:t>↑ TANPA PENGARUH BURUK DARI PEKERJAAN TERHADAP PEKERJA</a:t>
            </a:r>
            <a:endParaRPr lang="id-ID" b="1" dirty="0">
              <a:solidFill>
                <a:sysClr val="windowText" lastClr="000000"/>
              </a:solidFill>
            </a:endParaRPr>
          </a:p>
        </p:txBody>
      </p:sp>
      <p:sp>
        <p:nvSpPr>
          <p:cNvPr id="14" name="Right Arrow 13"/>
          <p:cNvSpPr/>
          <p:nvPr/>
        </p:nvSpPr>
        <p:spPr>
          <a:xfrm rot="5400000">
            <a:off x="4036215" y="3178967"/>
            <a:ext cx="642942" cy="7143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ectangle 14"/>
          <p:cNvSpPr/>
          <p:nvPr/>
        </p:nvSpPr>
        <p:spPr>
          <a:xfrm>
            <a:off x="642910" y="5429264"/>
            <a:ext cx="7500990" cy="85725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b="1" dirty="0" smtClean="0">
                <a:solidFill>
                  <a:sysClr val="windowText" lastClr="000000"/>
                </a:solidFill>
              </a:rPr>
              <a:t>PRODUKTIVITAS DAN KUALITAS HIDUP PEKERJA MENINGKAT</a:t>
            </a:r>
            <a:endParaRPr lang="id-ID" b="1" dirty="0">
              <a:solidFill>
                <a:sysClr val="windowText" lastClr="000000"/>
              </a:solidFill>
            </a:endParaRPr>
          </a:p>
        </p:txBody>
      </p:sp>
      <p:sp>
        <p:nvSpPr>
          <p:cNvPr id="16" name="Right Arrow 15"/>
          <p:cNvSpPr/>
          <p:nvPr/>
        </p:nvSpPr>
        <p:spPr>
          <a:xfrm rot="5400000">
            <a:off x="4036215" y="4750603"/>
            <a:ext cx="642942" cy="7143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heckerboard(across)">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anim calcmode="lin" valueType="num">
                                      <p:cBhvr>
                                        <p:cTn id="20" dur="500" fill="hold"/>
                                        <p:tgtEl>
                                          <p:spTgt spid="9"/>
                                        </p:tgtEl>
                                        <p:attrNameLst>
                                          <p:attrName>ppt_x</p:attrName>
                                        </p:attrNameLst>
                                      </p:cBhvr>
                                      <p:tavLst>
                                        <p:tav tm="0">
                                          <p:val>
                                            <p:strVal val="#ppt_x"/>
                                          </p:val>
                                        </p:tav>
                                        <p:tav tm="100000">
                                          <p:val>
                                            <p:strVal val="#ppt_x"/>
                                          </p:val>
                                        </p:tav>
                                      </p:tavLst>
                                    </p:anim>
                                    <p:anim calcmode="lin" valueType="num">
                                      <p:cBhvr>
                                        <p:cTn id="21" dur="5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ox(in)">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ox(in)">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p:cTn id="36" dur="500" fill="hold"/>
                                        <p:tgtEl>
                                          <p:spTgt spid="12"/>
                                        </p:tgtEl>
                                        <p:attrNameLst>
                                          <p:attrName>ppt_x</p:attrName>
                                        </p:attrNameLst>
                                      </p:cBhvr>
                                      <p:tavLst>
                                        <p:tav tm="0">
                                          <p:val>
                                            <p:strVal val="#ppt_x-.2"/>
                                          </p:val>
                                        </p:tav>
                                        <p:tav tm="100000">
                                          <p:val>
                                            <p:strVal val="#ppt_x"/>
                                          </p:val>
                                        </p:tav>
                                      </p:tavLst>
                                    </p:anim>
                                    <p:anim calcmode="lin" valueType="num">
                                      <p:cBhvr>
                                        <p:cTn id="37" dur="5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p:cTn id="43" dur="500" fill="hold"/>
                                        <p:tgtEl>
                                          <p:spTgt spid="14"/>
                                        </p:tgtEl>
                                        <p:attrNameLst>
                                          <p:attrName>ppt_x</p:attrName>
                                        </p:attrNameLst>
                                      </p:cBhvr>
                                      <p:tavLst>
                                        <p:tav tm="0">
                                          <p:val>
                                            <p:strVal val="#ppt_x-.2"/>
                                          </p:val>
                                        </p:tav>
                                        <p:tav tm="100000">
                                          <p:val>
                                            <p:strVal val="#ppt_x"/>
                                          </p:val>
                                        </p:tav>
                                      </p:tavLst>
                                    </p:anim>
                                    <p:anim calcmode="lin" valueType="num">
                                      <p:cBhvr>
                                        <p:cTn id="44" dur="5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ppt_x"/>
                                          </p:val>
                                        </p:tav>
                                        <p:tav tm="100000">
                                          <p:val>
                                            <p:strVal val="#ppt_x"/>
                                          </p:val>
                                        </p:tav>
                                      </p:tavLst>
                                    </p:anim>
                                    <p:anim calcmode="lin" valueType="num">
                                      <p:cBhvr additive="base">
                                        <p:cTn id="5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diamond(in)">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blinds(horizontal)">
                                      <p:cBhvr>
                                        <p:cTn id="6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10" grpId="0" animBg="1"/>
      <p:bldP spid="12" grpId="0" animBg="1"/>
      <p:bldP spid="13" grpId="0" animBg="1"/>
      <p:bldP spid="14" grpId="0" animBg="1"/>
      <p:bldP spid="15" grpId="0" animBg="1"/>
      <p:bldP spid="16"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id-ID" sz="3200" smtClean="0"/>
              <a:t> Kelelahan dapat dikuranngi dengan :</a:t>
            </a:r>
          </a:p>
        </p:txBody>
      </p:sp>
      <p:sp>
        <p:nvSpPr>
          <p:cNvPr id="65539" name="Content Placeholder 2"/>
          <p:cNvSpPr>
            <a:spLocks noGrp="1"/>
          </p:cNvSpPr>
          <p:nvPr>
            <p:ph idx="1"/>
          </p:nvPr>
        </p:nvSpPr>
        <p:spPr/>
        <p:txBody>
          <a:bodyPr/>
          <a:lstStyle/>
          <a:p>
            <a:pPr eaLnBrk="1" hangingPunct="1"/>
            <a:r>
              <a:rPr lang="id-ID" sz="2800" smtClean="0"/>
              <a:t> Kepemimpinan =&gt; motivasi, semangat kerja, keahlian, ketrampilan dan efisiensi atas dasar kemampuan.</a:t>
            </a:r>
          </a:p>
          <a:p>
            <a:pPr eaLnBrk="1" hangingPunct="1"/>
            <a:r>
              <a:rPr lang="id-ID" sz="2800" smtClean="0"/>
              <a:t>Perhatian terhadap keluarga =&gt; mengurangi permasalahan keluarga.</a:t>
            </a:r>
          </a:p>
          <a:p>
            <a:pPr eaLnBrk="1" hangingPunct="1"/>
            <a:r>
              <a:rPr lang="id-ID" sz="2800" smtClean="0"/>
              <a:t>Pengorganisasian kerja =&gt; istirahat, rekreasi, variasi kerja, volume kerja yg sesuai, mengurangi kerja otot statis dll.</a:t>
            </a:r>
          </a:p>
          <a:p>
            <a:pPr eaLnBrk="1" hangingPunct="1"/>
            <a:r>
              <a:rPr lang="id-ID" sz="2800" smtClean="0"/>
              <a:t>Peningkatan kesejahteraan dan kesehatan naker.</a:t>
            </a:r>
          </a:p>
          <a:p>
            <a:pPr eaLnBrk="1" hangingPunct="1"/>
            <a:endParaRPr lang="id-ID" sz="2800" smtClean="0"/>
          </a:p>
          <a:p>
            <a:pPr eaLnBrk="1" hangingPunct="1"/>
            <a:endParaRPr lang="id-ID" smtClean="0"/>
          </a:p>
        </p:txBody>
      </p:sp>
    </p:spTree>
  </p:cSld>
  <p:clrMapOvr>
    <a:masterClrMapping/>
  </p:clrMapOvr>
  <p:transition>
    <p:random/>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id-ID" sz="3200" smtClean="0"/>
              <a:t>PENYEBAB KELELAHAN</a:t>
            </a:r>
            <a:endParaRPr lang="en-US" sz="3200" smtClean="0"/>
          </a:p>
        </p:txBody>
      </p:sp>
      <p:sp>
        <p:nvSpPr>
          <p:cNvPr id="66563" name="Rectangle 3"/>
          <p:cNvSpPr>
            <a:spLocks noGrp="1" noChangeArrowheads="1"/>
          </p:cNvSpPr>
          <p:nvPr>
            <p:ph type="body" idx="1"/>
          </p:nvPr>
        </p:nvSpPr>
        <p:spPr/>
        <p:txBody>
          <a:bodyPr/>
          <a:lstStyle/>
          <a:p>
            <a:pPr marL="609600" indent="-609600" eaLnBrk="1" hangingPunct="1">
              <a:buFontTx/>
              <a:buAutoNum type="arabicParenR"/>
            </a:pPr>
            <a:r>
              <a:rPr lang="id-ID" smtClean="0">
                <a:sym typeface="Wingdings" pitchFamily="2" charset="2"/>
              </a:rPr>
              <a:t>Lingkungan kerja</a:t>
            </a:r>
            <a:endParaRPr lang="en-US" smtClean="0">
              <a:sym typeface="Wingdings" pitchFamily="2" charset="2"/>
            </a:endParaRPr>
          </a:p>
          <a:p>
            <a:pPr marL="609600" indent="-609600" eaLnBrk="1" hangingPunct="1">
              <a:buFontTx/>
              <a:buAutoNum type="arabicParenR"/>
            </a:pPr>
            <a:r>
              <a:rPr lang="id-ID" smtClean="0">
                <a:sym typeface="Wingdings" pitchFamily="2" charset="2"/>
              </a:rPr>
              <a:t>Intensitas &amp; lamanya waktu kerja fisik &amp; mental</a:t>
            </a:r>
            <a:endParaRPr lang="en-US" smtClean="0">
              <a:sym typeface="Wingdings" pitchFamily="2" charset="2"/>
            </a:endParaRPr>
          </a:p>
          <a:p>
            <a:pPr marL="609600" indent="-609600" eaLnBrk="1" hangingPunct="1">
              <a:buFontTx/>
              <a:buAutoNum type="arabicParenR"/>
            </a:pPr>
            <a:r>
              <a:rPr lang="id-ID" smtClean="0">
                <a:sym typeface="Wingdings" pitchFamily="2" charset="2"/>
              </a:rPr>
              <a:t>Permasalahan fisik tubuh, tanggung jawab, kekhawatiran atau konfilk</a:t>
            </a:r>
            <a:endParaRPr lang="en-US" smtClean="0">
              <a:sym typeface="Wingdings" pitchFamily="2" charset="2"/>
            </a:endParaRPr>
          </a:p>
          <a:p>
            <a:pPr marL="609600" indent="-609600" eaLnBrk="1" hangingPunct="1">
              <a:buFontTx/>
              <a:buAutoNum type="arabicParenR"/>
            </a:pPr>
            <a:r>
              <a:rPr lang="id-ID" smtClean="0">
                <a:sym typeface="Wingdings" pitchFamily="2" charset="2"/>
              </a:rPr>
              <a:t>Rasa nyeri dan penyakit</a:t>
            </a:r>
            <a:endParaRPr lang="en-US" smtClean="0">
              <a:sym typeface="Wingdings" pitchFamily="2" charset="2"/>
            </a:endParaRPr>
          </a:p>
          <a:p>
            <a:pPr marL="609600" indent="-609600" eaLnBrk="1" hangingPunct="1">
              <a:buFontTx/>
              <a:buAutoNum type="arabicParenR"/>
            </a:pPr>
            <a:r>
              <a:rPr lang="id-ID" smtClean="0">
                <a:sym typeface="Wingdings" pitchFamily="2" charset="2"/>
              </a:rPr>
              <a:t>Nutrisi</a:t>
            </a:r>
          </a:p>
          <a:p>
            <a:pPr marL="609600" indent="-609600" eaLnBrk="1" hangingPunct="1">
              <a:buFontTx/>
              <a:buAutoNum type="arabicParenR"/>
            </a:pPr>
            <a:r>
              <a:rPr lang="id-ID" smtClean="0">
                <a:sym typeface="Wingdings" pitchFamily="2" charset="2"/>
              </a:rPr>
              <a:t>monoton</a:t>
            </a:r>
            <a:endParaRPr lang="en-US" smtClean="0"/>
          </a:p>
        </p:txBody>
      </p:sp>
    </p:spTree>
  </p:cSld>
  <p:clrMapOvr>
    <a:masterClrMapping/>
  </p:clrMapOvr>
  <p:transition>
    <p:random/>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id-ID" sz="3200" smtClean="0"/>
              <a:t>CARA MENGATASI KELELAHAN</a:t>
            </a:r>
          </a:p>
        </p:txBody>
      </p:sp>
      <p:sp>
        <p:nvSpPr>
          <p:cNvPr id="67587" name="Content Placeholder 2"/>
          <p:cNvSpPr>
            <a:spLocks noGrp="1"/>
          </p:cNvSpPr>
          <p:nvPr>
            <p:ph idx="1"/>
          </p:nvPr>
        </p:nvSpPr>
        <p:spPr/>
        <p:txBody>
          <a:bodyPr/>
          <a:lstStyle/>
          <a:p>
            <a:pPr eaLnBrk="1" hangingPunct="1"/>
            <a:r>
              <a:rPr lang="id-ID" sz="2800" smtClean="0"/>
              <a:t>Sesuai kapasitas kerja fisik &amp; mental</a:t>
            </a:r>
          </a:p>
          <a:p>
            <a:pPr eaLnBrk="1" hangingPunct="1"/>
            <a:r>
              <a:rPr lang="id-ID" sz="2800" smtClean="0"/>
              <a:t>Desain ulang station kerja &amp; lingkungan kerja</a:t>
            </a:r>
          </a:p>
          <a:p>
            <a:pPr eaLnBrk="1" hangingPunct="1"/>
            <a:r>
              <a:rPr lang="id-ID" sz="2800" smtClean="0"/>
              <a:t>Sikap kerja yang alami</a:t>
            </a:r>
          </a:p>
          <a:p>
            <a:pPr eaLnBrk="1" hangingPunct="1"/>
            <a:r>
              <a:rPr lang="id-ID" sz="2800" smtClean="0"/>
              <a:t>Kerja lebih dinamis dan bervariasi</a:t>
            </a:r>
          </a:p>
          <a:p>
            <a:pPr eaLnBrk="1" hangingPunct="1"/>
            <a:r>
              <a:rPr lang="id-ID" sz="2800" smtClean="0"/>
              <a:t>Reorganisasi kerja</a:t>
            </a:r>
          </a:p>
          <a:p>
            <a:pPr eaLnBrk="1" hangingPunct="1"/>
            <a:r>
              <a:rPr lang="id-ID" sz="2800" smtClean="0"/>
              <a:t>Kebutuhan kalori seimbang</a:t>
            </a:r>
          </a:p>
          <a:p>
            <a:pPr eaLnBrk="1" hangingPunct="1"/>
            <a:r>
              <a:rPr lang="id-ID" sz="2800" smtClean="0"/>
              <a:t>Penambahan jam istirahat pendek dan pemberian snack</a:t>
            </a:r>
          </a:p>
          <a:p>
            <a:pPr eaLnBrk="1" hangingPunct="1"/>
            <a:endParaRPr lang="id-ID" sz="2800" smtClean="0"/>
          </a:p>
          <a:p>
            <a:pPr eaLnBrk="1" hangingPunct="1"/>
            <a:endParaRPr lang="id-ID" sz="2800" smtClean="0"/>
          </a:p>
          <a:p>
            <a:pPr eaLnBrk="1" hangingPunct="1"/>
            <a:endParaRPr lang="id-ID" sz="2800" smtClean="0"/>
          </a:p>
        </p:txBody>
      </p:sp>
    </p:spTree>
  </p:cSld>
  <p:clrMapOvr>
    <a:masterClrMapping/>
  </p:clrMapOvr>
  <p:transition>
    <p:random/>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sz="3200" smtClean="0"/>
              <a:t>UJI KELELAHAN</a:t>
            </a:r>
          </a:p>
        </p:txBody>
      </p:sp>
      <p:sp>
        <p:nvSpPr>
          <p:cNvPr id="68611" name="Rectangle 3"/>
          <p:cNvSpPr>
            <a:spLocks noGrp="1" noChangeArrowheads="1"/>
          </p:cNvSpPr>
          <p:nvPr>
            <p:ph type="body" idx="1"/>
          </p:nvPr>
        </p:nvSpPr>
        <p:spPr/>
        <p:txBody>
          <a:bodyPr/>
          <a:lstStyle/>
          <a:p>
            <a:pPr marL="609600" indent="-609600" eaLnBrk="1" hangingPunct="1">
              <a:buFontTx/>
              <a:buAutoNum type="arabicParenR"/>
            </a:pPr>
            <a:r>
              <a:rPr lang="en-US" sz="2800" smtClean="0"/>
              <a:t>Test waktu reaksi : start  </a:t>
            </a:r>
            <a:r>
              <a:rPr lang="en-US" sz="2800" smtClean="0">
                <a:sym typeface="Wingdings" pitchFamily="2" charset="2"/>
              </a:rPr>
              <a:t> reaksi , pemanjangan waktu reaksi menandakan kelelahan</a:t>
            </a:r>
          </a:p>
          <a:p>
            <a:pPr marL="609600" indent="-609600" eaLnBrk="1" hangingPunct="1">
              <a:buFontTx/>
              <a:buAutoNum type="arabicParenR"/>
            </a:pPr>
            <a:r>
              <a:rPr lang="en-US" sz="2800" smtClean="0">
                <a:sym typeface="Wingdings" pitchFamily="2" charset="2"/>
              </a:rPr>
              <a:t>Flicker Fusion Test (test kecepatan persepsi cahaya) : subyek yg diteliti melihat sumber cahaya dg frek. 0,5-6 Hz, kemudian frek. Kedipnya ditingkatkan sampai subyek merasakan cahaya berkedip  seperti garis lurus, maka dianggap lelah</a:t>
            </a:r>
            <a:endParaRPr lang="en-US" sz="2800" smtClean="0"/>
          </a:p>
        </p:txBody>
      </p:sp>
    </p:spTree>
  </p:cSld>
  <p:clrMapOvr>
    <a:masterClrMapping/>
  </p:clrMapOvr>
  <p:transition>
    <p:random/>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sz="3200" smtClean="0"/>
              <a:t>UJI KELELAHAN</a:t>
            </a:r>
          </a:p>
        </p:txBody>
      </p:sp>
      <p:sp>
        <p:nvSpPr>
          <p:cNvPr id="69635" name="Rectangle 3"/>
          <p:cNvSpPr>
            <a:spLocks noGrp="1" noChangeArrowheads="1"/>
          </p:cNvSpPr>
          <p:nvPr>
            <p:ph type="body" idx="1"/>
          </p:nvPr>
        </p:nvSpPr>
        <p:spPr/>
        <p:txBody>
          <a:bodyPr/>
          <a:lstStyle/>
          <a:p>
            <a:pPr marL="609600" indent="-609600" eaLnBrk="1" hangingPunct="1">
              <a:lnSpc>
                <a:spcPct val="90000"/>
              </a:lnSpc>
              <a:buFontTx/>
              <a:buNone/>
            </a:pPr>
            <a:r>
              <a:rPr lang="en-US" smtClean="0"/>
              <a:t>3) Elektro Encephalograms </a:t>
            </a:r>
            <a:r>
              <a:rPr lang="en-US" smtClean="0">
                <a:sym typeface="Wingdings" pitchFamily="2" charset="2"/>
              </a:rPr>
              <a:t> mengukur gelombang getaran di dalam otak.</a:t>
            </a:r>
          </a:p>
          <a:p>
            <a:pPr marL="609600" indent="-609600" eaLnBrk="1" hangingPunct="1">
              <a:lnSpc>
                <a:spcPct val="90000"/>
              </a:lnSpc>
              <a:buFontTx/>
              <a:buNone/>
            </a:pPr>
            <a:r>
              <a:rPr lang="en-US" smtClean="0">
                <a:sym typeface="Wingdings" pitchFamily="2" charset="2"/>
              </a:rPr>
              <a:t>    Gejala : - rasa lelah,letih,lesu,lemah (4L)</a:t>
            </a:r>
          </a:p>
          <a:p>
            <a:pPr marL="609600" indent="-609600" eaLnBrk="1" hangingPunct="1">
              <a:lnSpc>
                <a:spcPct val="90000"/>
              </a:lnSpc>
              <a:buFontTx/>
              <a:buNone/>
            </a:pPr>
            <a:r>
              <a:rPr lang="en-US" smtClean="0">
                <a:sym typeface="Wingdings" pitchFamily="2" charset="2"/>
              </a:rPr>
              <a:t>                 - mengantuk</a:t>
            </a:r>
          </a:p>
          <a:p>
            <a:pPr marL="609600" indent="-609600" eaLnBrk="1" hangingPunct="1">
              <a:lnSpc>
                <a:spcPct val="90000"/>
              </a:lnSpc>
              <a:buFontTx/>
              <a:buNone/>
            </a:pPr>
            <a:r>
              <a:rPr lang="en-US" smtClean="0">
                <a:sym typeface="Wingdings" pitchFamily="2" charset="2"/>
              </a:rPr>
              <a:t>			-  motivasi kerja menurun</a:t>
            </a:r>
          </a:p>
          <a:p>
            <a:pPr marL="609600" indent="-609600" eaLnBrk="1" hangingPunct="1">
              <a:lnSpc>
                <a:spcPct val="90000"/>
              </a:lnSpc>
              <a:buFontTx/>
              <a:buNone/>
            </a:pPr>
            <a:r>
              <a:rPr lang="en-US" smtClean="0">
                <a:sym typeface="Wingdings" pitchFamily="2" charset="2"/>
              </a:rPr>
              <a:t>			-  rasa pesimis</a:t>
            </a:r>
          </a:p>
          <a:p>
            <a:pPr marL="609600" indent="-609600" eaLnBrk="1" hangingPunct="1">
              <a:lnSpc>
                <a:spcPct val="90000"/>
              </a:lnSpc>
              <a:buFontTx/>
              <a:buNone/>
            </a:pPr>
            <a:r>
              <a:rPr lang="en-US" smtClean="0">
                <a:sym typeface="Wingdings" pitchFamily="2" charset="2"/>
              </a:rPr>
              <a:t>4) Test koordinasi dan efisiensi gerakan fisik test grakan jari-2 tangan, test koordinasi mata dan tangan</a:t>
            </a:r>
            <a:endParaRPr lang="en-US" smtClean="0"/>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a:bodyPr>
          <a:lstStyle/>
          <a:p>
            <a:pPr algn="just"/>
            <a:r>
              <a:rPr lang="id-ID" b="1" u="sng" dirty="0" smtClean="0">
                <a:solidFill>
                  <a:srgbClr val="FFCC00"/>
                </a:solidFill>
                <a:latin typeface="Georgia" pitchFamily="18" charset="0"/>
              </a:rPr>
              <a:t>Ergonomi </a:t>
            </a:r>
            <a:r>
              <a:rPr lang="id-ID" dirty="0" smtClean="0">
                <a:solidFill>
                  <a:srgbClr val="FFCC00"/>
                </a:solidFill>
                <a:latin typeface="Georgia" pitchFamily="18" charset="0"/>
              </a:rPr>
              <a:t>adalah </a:t>
            </a:r>
            <a:r>
              <a:rPr lang="en-US" dirty="0" err="1" smtClean="0">
                <a:solidFill>
                  <a:srgbClr val="FFCC00"/>
                </a:solidFill>
                <a:latin typeface="Georgia" pitchFamily="18" charset="0"/>
              </a:rPr>
              <a:t>ilmu</a:t>
            </a:r>
            <a:r>
              <a:rPr lang="en-US" dirty="0" smtClean="0">
                <a:solidFill>
                  <a:srgbClr val="FFCC00"/>
                </a:solidFill>
                <a:latin typeface="Georgia" pitchFamily="18" charset="0"/>
              </a:rPr>
              <a:t> </a:t>
            </a:r>
            <a:r>
              <a:rPr lang="en-US" dirty="0" err="1" smtClean="0">
                <a:solidFill>
                  <a:srgbClr val="FFCC00"/>
                </a:solidFill>
                <a:latin typeface="Georgia" pitchFamily="18" charset="0"/>
              </a:rPr>
              <a:t>serta</a:t>
            </a:r>
            <a:r>
              <a:rPr lang="en-US" dirty="0" smtClean="0">
                <a:solidFill>
                  <a:srgbClr val="FFCC00"/>
                </a:solidFill>
                <a:latin typeface="Georgia" pitchFamily="18" charset="0"/>
              </a:rPr>
              <a:t> </a:t>
            </a:r>
            <a:r>
              <a:rPr lang="en-US" dirty="0" err="1" smtClean="0">
                <a:solidFill>
                  <a:srgbClr val="FFCC00"/>
                </a:solidFill>
                <a:latin typeface="Georgia" pitchFamily="18" charset="0"/>
              </a:rPr>
              <a:t>penerapannya</a:t>
            </a:r>
            <a:r>
              <a:rPr lang="en-US" dirty="0" smtClean="0">
                <a:solidFill>
                  <a:srgbClr val="FFCC00"/>
                </a:solidFill>
                <a:latin typeface="Georgia" pitchFamily="18" charset="0"/>
              </a:rPr>
              <a:t> yang </a:t>
            </a:r>
            <a:r>
              <a:rPr lang="en-US" dirty="0" err="1" smtClean="0">
                <a:solidFill>
                  <a:srgbClr val="FFCC00"/>
                </a:solidFill>
                <a:latin typeface="Georgia" pitchFamily="18" charset="0"/>
              </a:rPr>
              <a:t>berusaha</a:t>
            </a:r>
            <a:r>
              <a:rPr lang="en-US" dirty="0" smtClean="0">
                <a:solidFill>
                  <a:srgbClr val="FFCC00"/>
                </a:solidFill>
                <a:latin typeface="Georgia" pitchFamily="18" charset="0"/>
              </a:rPr>
              <a:t> </a:t>
            </a:r>
            <a:r>
              <a:rPr lang="en-US" dirty="0" err="1" smtClean="0">
                <a:solidFill>
                  <a:srgbClr val="FFCC00"/>
                </a:solidFill>
                <a:latin typeface="Georgia" pitchFamily="18" charset="0"/>
              </a:rPr>
              <a:t>menyerasikan</a:t>
            </a:r>
            <a:r>
              <a:rPr lang="en-US" dirty="0" smtClean="0">
                <a:solidFill>
                  <a:srgbClr val="FFCC00"/>
                </a:solidFill>
                <a:latin typeface="Georgia" pitchFamily="18" charset="0"/>
              </a:rPr>
              <a:t> </a:t>
            </a:r>
            <a:r>
              <a:rPr lang="en-US" dirty="0" err="1" smtClean="0">
                <a:solidFill>
                  <a:srgbClr val="FFCC00"/>
                </a:solidFill>
                <a:latin typeface="Georgia" pitchFamily="18" charset="0"/>
              </a:rPr>
              <a:t>pekerjaan</a:t>
            </a:r>
            <a:r>
              <a:rPr lang="en-US" dirty="0" smtClean="0">
                <a:solidFill>
                  <a:srgbClr val="FFCC00"/>
                </a:solidFill>
                <a:latin typeface="Georgia" pitchFamily="18" charset="0"/>
              </a:rPr>
              <a:t> </a:t>
            </a:r>
            <a:r>
              <a:rPr lang="en-US" dirty="0" err="1" smtClean="0">
                <a:solidFill>
                  <a:srgbClr val="FFCC00"/>
                </a:solidFill>
                <a:latin typeface="Georgia" pitchFamily="18" charset="0"/>
              </a:rPr>
              <a:t>dan</a:t>
            </a:r>
            <a:r>
              <a:rPr lang="en-US" dirty="0" smtClean="0">
                <a:solidFill>
                  <a:srgbClr val="FFCC00"/>
                </a:solidFill>
                <a:latin typeface="Georgia" pitchFamily="18" charset="0"/>
              </a:rPr>
              <a:t> </a:t>
            </a:r>
            <a:r>
              <a:rPr lang="en-US" dirty="0" err="1" smtClean="0">
                <a:solidFill>
                  <a:srgbClr val="FFCC00"/>
                </a:solidFill>
                <a:latin typeface="Georgia" pitchFamily="18" charset="0"/>
              </a:rPr>
              <a:t>lingkungan</a:t>
            </a:r>
            <a:r>
              <a:rPr lang="en-US" dirty="0" smtClean="0">
                <a:solidFill>
                  <a:srgbClr val="FFCC00"/>
                </a:solidFill>
                <a:latin typeface="Georgia" pitchFamily="18" charset="0"/>
              </a:rPr>
              <a:t> </a:t>
            </a:r>
            <a:r>
              <a:rPr lang="en-US" dirty="0" err="1" smtClean="0">
                <a:solidFill>
                  <a:srgbClr val="FFCC00"/>
                </a:solidFill>
                <a:latin typeface="Georgia" pitchFamily="18" charset="0"/>
              </a:rPr>
              <a:t>terhadap</a:t>
            </a:r>
            <a:r>
              <a:rPr lang="en-US" dirty="0" smtClean="0">
                <a:solidFill>
                  <a:srgbClr val="FFCC00"/>
                </a:solidFill>
                <a:latin typeface="Georgia" pitchFamily="18" charset="0"/>
              </a:rPr>
              <a:t> </a:t>
            </a:r>
            <a:r>
              <a:rPr lang="en-US" dirty="0" err="1" smtClean="0">
                <a:solidFill>
                  <a:srgbClr val="FFCC00"/>
                </a:solidFill>
                <a:latin typeface="Georgia" pitchFamily="18" charset="0"/>
              </a:rPr>
              <a:t>orang</a:t>
            </a:r>
            <a:r>
              <a:rPr lang="en-US" dirty="0" smtClean="0">
                <a:solidFill>
                  <a:srgbClr val="FFCC00"/>
                </a:solidFill>
                <a:latin typeface="Georgia" pitchFamily="18" charset="0"/>
              </a:rPr>
              <a:t> </a:t>
            </a:r>
            <a:r>
              <a:rPr lang="en-US" dirty="0" err="1" smtClean="0">
                <a:solidFill>
                  <a:srgbClr val="FFCC00"/>
                </a:solidFill>
                <a:latin typeface="Georgia" pitchFamily="18" charset="0"/>
              </a:rPr>
              <a:t>atau</a:t>
            </a:r>
            <a:r>
              <a:rPr lang="en-US" dirty="0" smtClean="0">
                <a:solidFill>
                  <a:srgbClr val="FFCC00"/>
                </a:solidFill>
                <a:latin typeface="Georgia" pitchFamily="18" charset="0"/>
              </a:rPr>
              <a:t> </a:t>
            </a:r>
            <a:r>
              <a:rPr lang="en-US" dirty="0" err="1" smtClean="0">
                <a:solidFill>
                  <a:srgbClr val="FFCC00"/>
                </a:solidFill>
                <a:latin typeface="Georgia" pitchFamily="18" charset="0"/>
              </a:rPr>
              <a:t>sebaliknya</a:t>
            </a:r>
            <a:r>
              <a:rPr lang="en-US" dirty="0" smtClean="0">
                <a:solidFill>
                  <a:srgbClr val="FFCC00"/>
                </a:solidFill>
                <a:latin typeface="Georgia" pitchFamily="18" charset="0"/>
              </a:rPr>
              <a:t> </a:t>
            </a:r>
            <a:r>
              <a:rPr lang="en-US" dirty="0" err="1" smtClean="0">
                <a:solidFill>
                  <a:srgbClr val="FFCC00"/>
                </a:solidFill>
                <a:latin typeface="Georgia" pitchFamily="18" charset="0"/>
              </a:rPr>
              <a:t>dengan</a:t>
            </a:r>
            <a:r>
              <a:rPr lang="en-US" dirty="0" smtClean="0">
                <a:solidFill>
                  <a:srgbClr val="FFCC00"/>
                </a:solidFill>
                <a:latin typeface="Georgia" pitchFamily="18" charset="0"/>
              </a:rPr>
              <a:t> </a:t>
            </a:r>
            <a:r>
              <a:rPr lang="en-US" dirty="0" err="1" smtClean="0">
                <a:solidFill>
                  <a:srgbClr val="FFCC00"/>
                </a:solidFill>
                <a:latin typeface="Georgia" pitchFamily="18" charset="0"/>
              </a:rPr>
              <a:t>tujuan</a:t>
            </a:r>
            <a:r>
              <a:rPr lang="en-US" dirty="0" smtClean="0">
                <a:solidFill>
                  <a:srgbClr val="FFCC00"/>
                </a:solidFill>
                <a:latin typeface="Georgia" pitchFamily="18" charset="0"/>
              </a:rPr>
              <a:t> </a:t>
            </a:r>
            <a:r>
              <a:rPr lang="en-US" dirty="0" err="1" smtClean="0">
                <a:solidFill>
                  <a:srgbClr val="FFCC00"/>
                </a:solidFill>
                <a:latin typeface="Georgia" pitchFamily="18" charset="0"/>
              </a:rPr>
              <a:t>tercapainya</a:t>
            </a:r>
            <a:r>
              <a:rPr lang="en-US" dirty="0" smtClean="0">
                <a:solidFill>
                  <a:srgbClr val="FFCC00"/>
                </a:solidFill>
                <a:latin typeface="Georgia" pitchFamily="18" charset="0"/>
              </a:rPr>
              <a:t> </a:t>
            </a:r>
            <a:r>
              <a:rPr lang="en-US" dirty="0" err="1" smtClean="0">
                <a:solidFill>
                  <a:srgbClr val="FFCC00"/>
                </a:solidFill>
                <a:latin typeface="Georgia" pitchFamily="18" charset="0"/>
              </a:rPr>
              <a:t>produktivitas</a:t>
            </a:r>
            <a:r>
              <a:rPr lang="en-US" dirty="0" smtClean="0">
                <a:solidFill>
                  <a:srgbClr val="FFCC00"/>
                </a:solidFill>
                <a:latin typeface="Georgia" pitchFamily="18" charset="0"/>
              </a:rPr>
              <a:t> </a:t>
            </a:r>
            <a:r>
              <a:rPr lang="en-US" dirty="0" err="1" smtClean="0">
                <a:solidFill>
                  <a:srgbClr val="FFCC00"/>
                </a:solidFill>
                <a:latin typeface="Georgia" pitchFamily="18" charset="0"/>
              </a:rPr>
              <a:t>dan</a:t>
            </a:r>
            <a:r>
              <a:rPr lang="en-US" dirty="0" smtClean="0">
                <a:solidFill>
                  <a:srgbClr val="FFCC00"/>
                </a:solidFill>
                <a:latin typeface="Georgia" pitchFamily="18" charset="0"/>
              </a:rPr>
              <a:t> </a:t>
            </a:r>
            <a:r>
              <a:rPr lang="en-US" dirty="0" err="1" smtClean="0">
                <a:solidFill>
                  <a:srgbClr val="FFCC00"/>
                </a:solidFill>
                <a:latin typeface="Georgia" pitchFamily="18" charset="0"/>
              </a:rPr>
              <a:t>efisiensi</a:t>
            </a:r>
            <a:r>
              <a:rPr lang="en-US" dirty="0" smtClean="0">
                <a:solidFill>
                  <a:srgbClr val="FFCC00"/>
                </a:solidFill>
                <a:latin typeface="Georgia" pitchFamily="18" charset="0"/>
              </a:rPr>
              <a:t> yang </a:t>
            </a:r>
            <a:r>
              <a:rPr lang="en-US" dirty="0" err="1" smtClean="0">
                <a:solidFill>
                  <a:srgbClr val="FFCC00"/>
                </a:solidFill>
                <a:latin typeface="Georgia" pitchFamily="18" charset="0"/>
              </a:rPr>
              <a:t>setinggi-tingginya</a:t>
            </a:r>
            <a:r>
              <a:rPr lang="en-US" dirty="0" smtClean="0">
                <a:solidFill>
                  <a:srgbClr val="FFCC00"/>
                </a:solidFill>
                <a:latin typeface="Georgia" pitchFamily="18" charset="0"/>
              </a:rPr>
              <a:t> </a:t>
            </a:r>
            <a:r>
              <a:rPr lang="en-US" dirty="0" err="1" smtClean="0">
                <a:solidFill>
                  <a:srgbClr val="FFCC00"/>
                </a:solidFill>
                <a:latin typeface="Georgia" pitchFamily="18" charset="0"/>
              </a:rPr>
              <a:t>melalui</a:t>
            </a:r>
            <a:r>
              <a:rPr lang="en-US" dirty="0" smtClean="0">
                <a:solidFill>
                  <a:srgbClr val="FFCC00"/>
                </a:solidFill>
                <a:latin typeface="Georgia" pitchFamily="18" charset="0"/>
              </a:rPr>
              <a:t> </a:t>
            </a:r>
            <a:r>
              <a:rPr lang="en-US" dirty="0" err="1" smtClean="0">
                <a:solidFill>
                  <a:srgbClr val="FFCC00"/>
                </a:solidFill>
                <a:latin typeface="Georgia" pitchFamily="18" charset="0"/>
              </a:rPr>
              <a:t>pemanfaatan</a:t>
            </a:r>
            <a:r>
              <a:rPr lang="en-US" dirty="0" smtClean="0">
                <a:solidFill>
                  <a:srgbClr val="FFCC00"/>
                </a:solidFill>
                <a:latin typeface="Georgia" pitchFamily="18" charset="0"/>
              </a:rPr>
              <a:t> </a:t>
            </a:r>
            <a:r>
              <a:rPr lang="en-US" dirty="0" err="1" smtClean="0">
                <a:solidFill>
                  <a:srgbClr val="FFCC00"/>
                </a:solidFill>
                <a:latin typeface="Georgia" pitchFamily="18" charset="0"/>
              </a:rPr>
              <a:t>manusia</a:t>
            </a:r>
            <a:r>
              <a:rPr lang="en-US" dirty="0" smtClean="0">
                <a:solidFill>
                  <a:srgbClr val="FFCC00"/>
                </a:solidFill>
                <a:latin typeface="Georgia" pitchFamily="18" charset="0"/>
              </a:rPr>
              <a:t> </a:t>
            </a:r>
            <a:r>
              <a:rPr lang="en-US" dirty="0" err="1" smtClean="0">
                <a:solidFill>
                  <a:srgbClr val="FFCC00"/>
                </a:solidFill>
                <a:latin typeface="Georgia" pitchFamily="18" charset="0"/>
              </a:rPr>
              <a:t>seoptimal</a:t>
            </a:r>
            <a:r>
              <a:rPr lang="en-US" dirty="0" smtClean="0">
                <a:solidFill>
                  <a:srgbClr val="FFCC00"/>
                </a:solidFill>
                <a:latin typeface="Georgia" pitchFamily="18" charset="0"/>
              </a:rPr>
              <a:t> </a:t>
            </a:r>
            <a:r>
              <a:rPr lang="en-US" dirty="0" err="1" smtClean="0">
                <a:solidFill>
                  <a:srgbClr val="FFCC00"/>
                </a:solidFill>
                <a:latin typeface="Georgia" pitchFamily="18" charset="0"/>
              </a:rPr>
              <a:t>mungkin</a:t>
            </a:r>
            <a:endParaRPr lang="en-US" dirty="0" smtClean="0">
              <a:solidFill>
                <a:srgbClr val="FFCC00"/>
              </a:solidFill>
              <a:latin typeface="Georgia" pitchFamily="18" charset="0"/>
            </a:endParaRPr>
          </a:p>
          <a:p>
            <a:endParaRPr lang="id-ID" dirty="0"/>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id-ID" dirty="0"/>
          </a:p>
        </p:txBody>
      </p:sp>
      <p:sp>
        <p:nvSpPr>
          <p:cNvPr id="5" name="Subtitle 4"/>
          <p:cNvSpPr>
            <a:spLocks noGrp="1"/>
          </p:cNvSpPr>
          <p:nvPr>
            <p:ph type="subTitle" idx="1"/>
          </p:nvPr>
        </p:nvSpPr>
        <p:spPr/>
        <p:txBody>
          <a:bodyPr/>
          <a:lstStyle/>
          <a:p>
            <a:endParaRPr lang="id-ID"/>
          </a:p>
        </p:txBody>
      </p:sp>
      <p:sp>
        <p:nvSpPr>
          <p:cNvPr id="6" name="Rectangle 5"/>
          <p:cNvSpPr/>
          <p:nvPr/>
        </p:nvSpPr>
        <p:spPr>
          <a:xfrm>
            <a:off x="2285733" y="2967335"/>
            <a:ext cx="4675767" cy="923330"/>
          </a:xfrm>
          <a:prstGeom prst="rect">
            <a:avLst/>
          </a:prstGeom>
          <a:noFill/>
        </p:spPr>
        <p:txBody>
          <a:bodyPr wrap="none" lIns="91440" tIns="45720" rIns="91440" bIns="45720">
            <a:spAutoFit/>
          </a:bodyPr>
          <a:lstStyle/>
          <a:p>
            <a:pPr algn="ctr"/>
            <a:r>
              <a:rPr lang="id-ID"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Ruang Lingkup</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Pendekatan</a:t>
            </a:r>
            <a:endParaRPr lang="id-ID" dirty="0"/>
          </a:p>
        </p:txBody>
      </p:sp>
      <p:sp>
        <p:nvSpPr>
          <p:cNvPr id="3" name="Content Placeholder 2"/>
          <p:cNvSpPr>
            <a:spLocks noGrp="1"/>
          </p:cNvSpPr>
          <p:nvPr>
            <p:ph idx="1"/>
          </p:nvPr>
        </p:nvSpPr>
        <p:spPr>
          <a:xfrm>
            <a:off x="914400" y="1783560"/>
            <a:ext cx="3657600" cy="3502828"/>
          </a:xfrm>
        </p:spPr>
        <p:txBody>
          <a:bodyPr>
            <a:normAutofit/>
          </a:bodyPr>
          <a:lstStyle/>
          <a:p>
            <a:r>
              <a:rPr lang="id-ID" dirty="0" smtClean="0"/>
              <a:t>Antropometri</a:t>
            </a:r>
          </a:p>
          <a:p>
            <a:r>
              <a:rPr lang="id-ID" dirty="0" smtClean="0"/>
              <a:t>Fisiologi / faal kerja</a:t>
            </a:r>
          </a:p>
          <a:p>
            <a:r>
              <a:rPr lang="id-ID" dirty="0" smtClean="0"/>
              <a:t>Psikologi</a:t>
            </a:r>
          </a:p>
          <a:p>
            <a:r>
              <a:rPr lang="id-ID" dirty="0" smtClean="0"/>
              <a:t>Biomekanika</a:t>
            </a:r>
          </a:p>
          <a:p>
            <a:pPr>
              <a:buFont typeface="Wingdings" pitchFamily="2" charset="2"/>
              <a:buChar char="§"/>
            </a:pPr>
            <a:r>
              <a:rPr lang="id-ID" sz="2800" dirty="0" smtClean="0"/>
              <a:t>Kesehatan lingkungan kerja</a:t>
            </a:r>
          </a:p>
          <a:p>
            <a:endParaRPr lang="id-ID" dirty="0" smtClean="0"/>
          </a:p>
        </p:txBody>
      </p:sp>
      <p:sp>
        <p:nvSpPr>
          <p:cNvPr id="4" name="Content Placeholder 2"/>
          <p:cNvSpPr txBox="1">
            <a:spLocks/>
          </p:cNvSpPr>
          <p:nvPr/>
        </p:nvSpPr>
        <p:spPr>
          <a:xfrm>
            <a:off x="4786314" y="1714488"/>
            <a:ext cx="3714776" cy="3929090"/>
          </a:xfrm>
          <a:prstGeom prst="rect">
            <a:avLst/>
          </a:prstGeom>
        </p:spPr>
        <p:txBody>
          <a:bodyPr vert="horz">
            <a:normAutofit/>
          </a:bodyPr>
          <a:lstStyle/>
          <a:p>
            <a:pPr marL="179388" indent="-179388">
              <a:buFont typeface="Wingdings" pitchFamily="2" charset="2"/>
              <a:buChar char="§"/>
            </a:pPr>
            <a:r>
              <a:rPr lang="id-ID" sz="3200" dirty="0" smtClean="0"/>
              <a:t>Perencanaan Kerja</a:t>
            </a:r>
          </a:p>
          <a:p>
            <a:pPr marL="179388" indent="-179388">
              <a:buFont typeface="Wingdings" pitchFamily="2" charset="2"/>
              <a:buChar char="§"/>
            </a:pPr>
            <a:r>
              <a:rPr lang="id-ID" sz="3200" dirty="0" smtClean="0"/>
              <a:t>Teknologi Kerja</a:t>
            </a:r>
          </a:p>
          <a:p>
            <a:pPr marL="179388" indent="-179388">
              <a:buFont typeface="Wingdings" pitchFamily="2" charset="2"/>
              <a:buChar char="§"/>
            </a:pPr>
            <a:r>
              <a:rPr lang="id-ID" sz="3200" dirty="0" smtClean="0"/>
              <a:t>Disain Industri</a:t>
            </a:r>
          </a:p>
          <a:p>
            <a:pPr marL="179388" indent="-179388">
              <a:buFont typeface="Wingdings" pitchFamily="2" charset="2"/>
              <a:buChar char="§"/>
            </a:pPr>
            <a:r>
              <a:rPr lang="id-ID" sz="3200" dirty="0" smtClean="0"/>
              <a:t>Teknologi Informasi</a:t>
            </a:r>
          </a:p>
          <a:p>
            <a:pPr marL="179388" indent="-179388">
              <a:buFont typeface="Wingdings" pitchFamily="2" charset="2"/>
              <a:buChar char="§"/>
            </a:pPr>
            <a:r>
              <a:rPr lang="id-ID" sz="3200" dirty="0" smtClean="0"/>
              <a:t>Manajemen Industri</a:t>
            </a:r>
            <a:endParaRPr lang="id-ID" sz="3200" dirty="0"/>
          </a:p>
        </p:txBody>
      </p:sp>
      <p:sp>
        <p:nvSpPr>
          <p:cNvPr id="5" name="Content Placeholder 2"/>
          <p:cNvSpPr txBox="1">
            <a:spLocks/>
          </p:cNvSpPr>
          <p:nvPr/>
        </p:nvSpPr>
        <p:spPr>
          <a:xfrm>
            <a:off x="857224" y="5143512"/>
            <a:ext cx="7786742" cy="1285884"/>
          </a:xfrm>
          <a:prstGeom prst="rect">
            <a:avLst/>
          </a:prstGeom>
        </p:spPr>
        <p:txBody>
          <a:bodyPr vert="horz">
            <a:normAutofit/>
          </a:bodyPr>
          <a:lstStyle/>
          <a:p>
            <a:pPr marL="90488" marR="0" lvl="0" indent="-22225" algn="l" defTabSz="914400" rtl="0" eaLnBrk="1" fontAlgn="auto" latinLnBrk="0" hangingPunct="1">
              <a:lnSpc>
                <a:spcPct val="100000"/>
              </a:lnSpc>
              <a:spcBef>
                <a:spcPts val="700"/>
              </a:spcBef>
              <a:spcAft>
                <a:spcPts val="0"/>
              </a:spcAft>
              <a:buClr>
                <a:schemeClr val="tx2"/>
              </a:buClr>
              <a:buSzPct val="95000"/>
              <a:tabLst/>
              <a:defRPr/>
            </a:pPr>
            <a:r>
              <a:rPr lang="id-ID" sz="3000" dirty="0" smtClean="0"/>
              <a:t>Kekhususan utama : perencanaan cara kerja (alat, proses, dan tata cara kerja) yang baik</a:t>
            </a:r>
            <a:endParaRPr kumimoji="0" lang="id-ID"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29"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1000" fill="hold"/>
                                        <p:tgtEl>
                                          <p:spTgt spid="5"/>
                                        </p:tgtEl>
                                        <p:attrNameLst>
                                          <p:attrName>ppt_x</p:attrName>
                                        </p:attrNameLst>
                                      </p:cBhvr>
                                      <p:tavLst>
                                        <p:tav tm="0">
                                          <p:val>
                                            <p:strVal val="#ppt_x-.2"/>
                                          </p:val>
                                        </p:tav>
                                        <p:tav tm="100000">
                                          <p:val>
                                            <p:strVal val="#ppt_x"/>
                                          </p:val>
                                        </p:tav>
                                      </p:tavLst>
                                    </p:anim>
                                    <p:anim calcmode="lin" valueType="num">
                                      <p:cBhvr>
                                        <p:cTn id="3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3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Metro</Template>
  <TotalTime>209</TotalTime>
  <Words>2516</Words>
  <Application>Microsoft Office PowerPoint</Application>
  <PresentationFormat>On-screen Show (4:3)</PresentationFormat>
  <Paragraphs>323</Paragraphs>
  <Slides>64</Slides>
  <Notes>3</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Metro</vt:lpstr>
      <vt:lpstr>Ergonomi</vt:lpstr>
      <vt:lpstr>Pendahuluan</vt:lpstr>
      <vt:lpstr>Penyakit Akibat Kerja Menurut Penyebab (Swedia, 1983)</vt:lpstr>
      <vt:lpstr>What ?  Ergonomi</vt:lpstr>
      <vt:lpstr>Defenisi</vt:lpstr>
      <vt:lpstr>PowerPoint Presentation</vt:lpstr>
      <vt:lpstr>PowerPoint Presentation</vt:lpstr>
      <vt:lpstr>PowerPoint Presentation</vt:lpstr>
      <vt:lpstr>Pendekatan</vt:lpstr>
      <vt:lpstr> </vt:lpstr>
      <vt:lpstr>Tujuan</vt:lpstr>
      <vt:lpstr>Konsep Ergonomi</vt:lpstr>
      <vt:lpstr>Konsep Ergonomi</vt:lpstr>
      <vt:lpstr>SISTEM MANUSIA</vt:lpstr>
      <vt:lpstr>INTERNAL FAKTOR</vt:lpstr>
      <vt:lpstr>EKSTERNAL FAKTOR</vt:lpstr>
      <vt:lpstr>KAPASITAS KERJA</vt:lpstr>
      <vt:lpstr>BENTUK DAN BESAR TUBUH</vt:lpstr>
      <vt:lpstr>PowerPoint Presentation</vt:lpstr>
      <vt:lpstr>KERJA OTOT STATIS</vt:lpstr>
      <vt:lpstr>FAKTOR UMUR DAN SEX</vt:lpstr>
      <vt:lpstr>FAKTOR RAS</vt:lpstr>
      <vt:lpstr>Faktor kesehatan, kesegaran jasmani dan nutrisi</vt:lpstr>
      <vt:lpstr>KETRAMPILAN</vt:lpstr>
      <vt:lpstr>BEBAN KERJA</vt:lpstr>
      <vt:lpstr>FAKTOR-2 YG MEMPENGARUHI BEBAN KERJA</vt:lpstr>
      <vt:lpstr>PowerPoint Presentation</vt:lpstr>
      <vt:lpstr>PowerPoint Presentation</vt:lpstr>
      <vt:lpstr>PENILAIAN BEBAN KERJA (menurut Christensen,1991.Encyclopaedia of Occupational Health and Safety.ILO Geneva.</vt:lpstr>
      <vt:lpstr>Beban kerja berdasarkan kebutuhan kalori(Kepmenaker No.51 th1999)</vt:lpstr>
      <vt:lpstr>KEBUTUHAN DAN PENGELUARAN ENERGI / ENERGI EXPENDITURE</vt:lpstr>
      <vt:lpstr>JENIS KEGIATAN</vt:lpstr>
      <vt:lpstr>PENGORGANISASIAN KERJA</vt:lpstr>
      <vt:lpstr>Pengaturan waktu kerja dan istirahat</vt:lpstr>
      <vt:lpstr>PowerPoint Presentation</vt:lpstr>
      <vt:lpstr>Macam-macam istirahat</vt:lpstr>
      <vt:lpstr>Jumlah hari kerja dalam seminggu</vt:lpstr>
      <vt:lpstr>Shift malam</vt:lpstr>
      <vt:lpstr>Pekerja yg tidak diperkenankan shift malam</vt:lpstr>
      <vt:lpstr>Masalah yg timbul pd pekerja shift malam</vt:lpstr>
      <vt:lpstr>Kerja lembur</vt:lpstr>
      <vt:lpstr>3. Syarat kerja lembur</vt:lpstr>
      <vt:lpstr>KESEGARAN JASMANI</vt:lpstr>
      <vt:lpstr>KOMPONEN KESEGARAN JASMANI</vt:lpstr>
      <vt:lpstr>FAKTOR-2 YG MEMPENGARUHI KESEGARAN JASMANI</vt:lpstr>
      <vt:lpstr>UJI KESEGARAN JASMANI</vt:lpstr>
      <vt:lpstr>B. Harvard step up test</vt:lpstr>
      <vt:lpstr>PARAMETER PRAKTIS UNTUK MENENTUKAN KEMAMPUAN KERJA MAKSIMUM </vt:lpstr>
      <vt:lpstr>PENGUKURAN DENYUT NADI (BROUHA)</vt:lpstr>
      <vt:lpstr>CARA MENGANGKAT YG ERGONOMIS</vt:lpstr>
      <vt:lpstr>CARA MENGANGKAT</vt:lpstr>
      <vt:lpstr>PowerPoint Presentation</vt:lpstr>
      <vt:lpstr>MUSCULOSKELETAL DISORDERS (MSDs)</vt:lpstr>
      <vt:lpstr>PENYEBAB  MSDs</vt:lpstr>
      <vt:lpstr>MENCEGAH TERJADINYA MSDs</vt:lpstr>
      <vt:lpstr>FATIGUE</vt:lpstr>
      <vt:lpstr>PERUBAHAN PADA KELELAHAN</vt:lpstr>
      <vt:lpstr>GEJALA KELAINAN OTOT</vt:lpstr>
      <vt:lpstr>SISTEM PERSYARAFAN</vt:lpstr>
      <vt:lpstr> Kelelahan dapat dikuranngi dengan :</vt:lpstr>
      <vt:lpstr>PENYEBAB KELELAHAN</vt:lpstr>
      <vt:lpstr>CARA MENGATASI KELELAHAN</vt:lpstr>
      <vt:lpstr>UJI KELELAHAN</vt:lpstr>
      <vt:lpstr>UJI KELELAHAN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Ergonomi</dc:title>
  <dc:creator>PASKAH</dc:creator>
  <cp:lastModifiedBy>PERSONAL</cp:lastModifiedBy>
  <cp:revision>13</cp:revision>
  <dcterms:created xsi:type="dcterms:W3CDTF">2017-11-27T23:19:14Z</dcterms:created>
  <dcterms:modified xsi:type="dcterms:W3CDTF">2020-12-04T04:30:17Z</dcterms:modified>
</cp:coreProperties>
</file>