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85" r:id="rId11"/>
    <p:sldId id="286" r:id="rId12"/>
    <p:sldId id="287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63D1AA-FB05-4E10-8533-50241D062559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26BC3E-5BE0-40BF-9F89-58932964AA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643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6BC3E-5BE0-40BF-9F89-58932964AA83}" type="slidenum">
              <a:rPr lang="en-GB" smtClean="0"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5638800" cy="19050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0945DED-AC8F-4C50-8E97-B2AF4E456874}" type="datetime1">
              <a:rPr lang="en-US" smtClean="0"/>
              <a:t>4/27/2020</a:t>
            </a:fld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5055936-902B-48C9-8066-50A6CB1D3AC2}" type="slidenum">
              <a:rPr lang="en-US"/>
              <a:t>‹#›</a:t>
            </a:fld>
            <a:endParaRPr lang="en-US"/>
          </a:p>
        </p:txBody>
      </p:sp>
      <p:grpSp>
        <p:nvGrpSpPr>
          <p:cNvPr id="21510" name="Group 6"/>
          <p:cNvGrpSpPr/>
          <p:nvPr/>
        </p:nvGrpSpPr>
        <p:grpSpPr bwMode="auto">
          <a:xfrm>
            <a:off x="0" y="914400"/>
            <a:ext cx="8686800" cy="2514600"/>
            <a:chOff x="0" y="576"/>
            <a:chExt cx="5472" cy="1584"/>
          </a:xfrm>
        </p:grpSpPr>
        <p:sp>
          <p:nvSpPr>
            <p:cNvPr id="21511" name="Oval 7"/>
            <p:cNvSpPr>
              <a:spLocks noChangeArrowheads="1"/>
            </p:cNvSpPr>
            <p:nvPr/>
          </p:nvSpPr>
          <p:spPr bwMode="auto">
            <a:xfrm>
              <a:off x="144" y="576"/>
              <a:ext cx="1584" cy="1584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/>
            </a:p>
          </p:txBody>
        </p:sp>
        <p:sp>
          <p:nvSpPr>
            <p:cNvPr id="21512" name="Rectangle 8"/>
            <p:cNvSpPr>
              <a:spLocks noChangeArrowheads="1"/>
            </p:cNvSpPr>
            <p:nvPr/>
          </p:nvSpPr>
          <p:spPr bwMode="hidden">
            <a:xfrm>
              <a:off x="0" y="1056"/>
              <a:ext cx="2976" cy="7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/>
          </p:nvSpPr>
          <p:spPr bwMode="hidden">
            <a:xfrm>
              <a:off x="2496" y="1056"/>
              <a:ext cx="2976" cy="7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1514" name="Freeform 10"/>
            <p:cNvSpPr>
              <a:spLocks noChangeArrowheads="1"/>
            </p:cNvSpPr>
            <p:nvPr/>
          </p:nvSpPr>
          <p:spPr bwMode="auto">
            <a:xfrm>
              <a:off x="384" y="960"/>
              <a:ext cx="144" cy="913"/>
            </a:xfrm>
            <a:custGeom>
              <a:avLst/>
              <a:gdLst>
                <a:gd name="T0" fmla="*/ 1000 w 1000"/>
                <a:gd name="T1" fmla="*/ 1000 h 1000"/>
                <a:gd name="T2" fmla="*/ 0 w 1000"/>
                <a:gd name="T3" fmla="*/ 1000 h 1000"/>
                <a:gd name="T4" fmla="*/ 0 w 1000"/>
                <a:gd name="T5" fmla="*/ 0 h 1000"/>
                <a:gd name="T6" fmla="*/ 1000 w 1000"/>
                <a:gd name="T7" fmla="*/ 0 h 1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200" cmpd="sng">
              <a:solidFill>
                <a:schemeClr val="tx2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515" name="Freeform 11"/>
            <p:cNvSpPr>
              <a:spLocks noChangeArrowheads="1"/>
            </p:cNvSpPr>
            <p:nvPr/>
          </p:nvSpPr>
          <p:spPr bwMode="auto">
            <a:xfrm>
              <a:off x="4944" y="762"/>
              <a:ext cx="165" cy="864"/>
            </a:xfrm>
            <a:custGeom>
              <a:avLst/>
              <a:gdLst>
                <a:gd name="T0" fmla="*/ 0 w 1000"/>
                <a:gd name="T1" fmla="*/ 0 h 1000"/>
                <a:gd name="T2" fmla="*/ 1000 w 1000"/>
                <a:gd name="T3" fmla="*/ 0 h 1000"/>
                <a:gd name="T4" fmla="*/ 1000 w 1000"/>
                <a:gd name="T5" fmla="*/ 1000 h 1000"/>
                <a:gd name="T6" fmla="*/ 0 w 1000"/>
                <a:gd name="T7" fmla="*/ 1000 h 1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200" cap="flat" cmpd="sng">
              <a:solidFill>
                <a:schemeClr val="accent1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151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63EDF6-B193-431C-825F-1D33A7F3A33C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EB40CE-365A-417A-A403-F833D2BEDFD7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1313" y="96838"/>
            <a:ext cx="1919287" cy="5999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1863" y="96838"/>
            <a:ext cx="5607050" cy="5999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7392F9-2BA2-4AD7-A7F9-47E69B53A033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6E2352-CEB5-4C01-AD08-B3586B66286D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A3D175-6CA3-4D7E-B868-226C31D62CA4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850E2D-4086-4A51-BE7D-AD1C3E173E4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DF038D-A463-40B7-AC4E-945FB10C44DE}" type="datetime1">
              <a:rPr lang="en-US" smtClean="0"/>
              <a:t>4/27/2020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B1E5F6-927B-4852-AB57-DCB3B3DC4EC3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DC36D7-7155-4E44-A85F-B2D219FD6445}" type="datetime1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B94415-3E65-4D21-892A-3398D4A0EBCC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51CFEC-4C72-4CDA-AB7C-646B09A27054}" type="datetime1">
              <a:rPr lang="en-US" smtClean="0"/>
              <a:t>4/27/2020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641E5E-86DB-435F-A944-CD120BD0F03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6CB437-168F-4ABD-B679-B17CD675D023}" type="datetime1">
              <a:rPr lang="en-US" smtClean="0"/>
              <a:t>4/27/2020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B23832-EFF3-4ADB-A7F6-6967ABB49D51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E56062A-60FF-4C49-8805-A9C00253EC0E}" type="datetime1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CF97A1-7498-4950-AF7C-AC1F203E2EA2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7230BB7-BB9A-40D6-9ACD-79C868252EE0}" type="datetime1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F9FC62-70BC-4B75-925C-FB5295056331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E8E83B-D7F8-436C-960D-04447034926C}" type="datetime1">
              <a:rPr lang="en-US" smtClean="0"/>
              <a:t>4/27/2020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16A48A-6BC3-4754-9DCE-C3DCE3D46642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1377950"/>
            <a:ext cx="2133600" cy="101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1447800" y="1377950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31863" y="96838"/>
            <a:ext cx="71580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9325" y="1981200"/>
            <a:ext cx="7661275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000"/>
            </a:lvl1pPr>
          </a:lstStyle>
          <a:p>
            <a:fld id="{5C682E74-297C-4185-853D-B36D0CC1CD85}" type="datetime1">
              <a:rPr lang="en-US" smtClean="0"/>
              <a:t>4/27/2020</a:t>
            </a:fld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000"/>
            </a:lvl1pPr>
          </a:lstStyle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2048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000"/>
            </a:lvl1pPr>
          </a:lstStyle>
          <a:p>
            <a:fld id="{A0E89786-C4E7-4FF9-9C34-032DDE2AF155}" type="slidenum">
              <a:rPr lang="en-US"/>
              <a:t>‹#›</a:t>
            </a:fld>
            <a:endParaRPr lang="en-US"/>
          </a:p>
        </p:txBody>
      </p:sp>
      <p:sp>
        <p:nvSpPr>
          <p:cNvPr id="20489" name="Freeform 9"/>
          <p:cNvSpPr>
            <a:spLocks noChangeArrowheads="1"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>
              <a:gd name="T0" fmla="*/ 1000 w 1000"/>
              <a:gd name="T1" fmla="*/ 1000 h 1000"/>
              <a:gd name="T2" fmla="*/ 0 w 1000"/>
              <a:gd name="T3" fmla="*/ 1000 h 1000"/>
              <a:gd name="T4" fmla="*/ 0 w 1000"/>
              <a:gd name="T5" fmla="*/ 0 h 1000"/>
              <a:gd name="T6" fmla="*/ 1000 w 1000"/>
              <a:gd name="T7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chemeClr val="tx2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490" name="Freeform 10"/>
          <p:cNvSpPr>
            <a:spLocks noChangeArrowheads="1"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>
              <a:gd name="T0" fmla="*/ 0 w 1000"/>
              <a:gd name="T1" fmla="*/ 0 h 1000"/>
              <a:gd name="T2" fmla="*/ 1000 w 1000"/>
              <a:gd name="T3" fmla="*/ 0 h 1000"/>
              <a:gd name="T4" fmla="*/ 1000 w 1000"/>
              <a:gd name="T5" fmla="*/ 1000 h 1000"/>
              <a:gd name="T6" fmla="*/ 0 w 1000"/>
              <a:gd name="T7" fmla="*/ 100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447675" indent="-44767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40055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¡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94130" indent="-4032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81480" indent="-38608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¡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701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id-ID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Peran perawat dalam pendidikan promosi kesehatan.</a:t>
            </a:r>
            <a:br>
              <a:rPr lang="id-ID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sz="32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Ns. </a:t>
            </a:r>
            <a:r>
              <a:rPr lang="id-ID" altLang="en-US" dirty="0" smtClean="0"/>
              <a:t>yecy anggreny</a:t>
            </a:r>
            <a:r>
              <a:rPr lang="en-US" dirty="0" smtClean="0"/>
              <a:t>, </a:t>
            </a:r>
            <a:r>
              <a:rPr lang="en-US" dirty="0" err="1" smtClean="0"/>
              <a:t>M.Kep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336C9F0-A944-434E-972F-76C1ACF12A3A}" type="datetime1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5055936-902B-48C9-8066-50A6CB1D3AC2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07" name="Rectangle 19"/>
          <p:cNvSpPr>
            <a:spLocks noChangeArrowheads="1"/>
          </p:cNvSpPr>
          <p:nvPr/>
        </p:nvSpPr>
        <p:spPr bwMode="auto">
          <a:xfrm>
            <a:off x="533400" y="457200"/>
            <a:ext cx="7772400" cy="914400"/>
          </a:xfrm>
          <a:prstGeom prst="rect">
            <a:avLst/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 algn="ctr">
              <a:defRPr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algn="ctr">
              <a:defRPr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 algn="ctr">
              <a:defRPr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 algn="ctr">
              <a:defRPr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r>
              <a:rPr lang="en-US" sz="3200">
                <a:solidFill>
                  <a:srgbClr val="FFFF00"/>
                </a:solidFill>
                <a:latin typeface="Arial Black" panose="020B0A04020102020204" pitchFamily="34" charset="0"/>
              </a:rPr>
              <a:t>MISI PROMKES</a:t>
            </a:r>
          </a:p>
        </p:txBody>
      </p:sp>
      <p:sp>
        <p:nvSpPr>
          <p:cNvPr id="114708" name="Rectangle 20"/>
          <p:cNvSpPr>
            <a:spLocks noChangeArrowheads="1"/>
          </p:cNvSpPr>
          <p:nvPr/>
        </p:nvSpPr>
        <p:spPr bwMode="auto">
          <a:xfrm>
            <a:off x="762000" y="1524000"/>
            <a:ext cx="7772400" cy="46482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AutoNum type="arabicPeriod"/>
            </a:pPr>
            <a:r>
              <a:rPr lang="en-US" sz="2000">
                <a:latin typeface="Arial Black" panose="020B0A04020102020204" pitchFamily="34" charset="0"/>
              </a:rPr>
              <a:t>MEMBERDAYAKAN INDIVIDU, KELUARGA, KELOM-</a:t>
            </a:r>
          </a:p>
          <a:p>
            <a:r>
              <a:rPr lang="en-US" sz="2000">
                <a:latin typeface="Arial Black" panose="020B0A04020102020204" pitchFamily="34" charset="0"/>
              </a:rPr>
              <a:t>     POK2 DLM MASY, BAIK MELL PENDEKATAN INDI-</a:t>
            </a:r>
          </a:p>
          <a:p>
            <a:r>
              <a:rPr lang="en-US" sz="2000">
                <a:latin typeface="Arial Black" panose="020B0A04020102020204" pitchFamily="34" charset="0"/>
              </a:rPr>
              <a:t>     VIDU &amp; KELUARGA MAUPUN MELL PENGORGANI-</a:t>
            </a:r>
          </a:p>
          <a:p>
            <a:r>
              <a:rPr lang="en-US" sz="2000">
                <a:latin typeface="Arial Black" panose="020B0A04020102020204" pitchFamily="34" charset="0"/>
              </a:rPr>
              <a:t>     SASIAN &amp; PENGGERAKAN MASY</a:t>
            </a:r>
          </a:p>
          <a:p>
            <a:pPr>
              <a:buFontTx/>
              <a:buAutoNum type="arabicPeriod" startAt="2"/>
            </a:pPr>
            <a:endParaRPr lang="en-US" sz="2000">
              <a:latin typeface="Arial Black" panose="020B0A04020102020204" pitchFamily="34" charset="0"/>
            </a:endParaRPr>
          </a:p>
          <a:p>
            <a:pPr>
              <a:buFontTx/>
              <a:buAutoNum type="arabicPeriod" startAt="2"/>
            </a:pPr>
            <a:r>
              <a:rPr lang="en-US" sz="2000">
                <a:latin typeface="Arial Black" panose="020B0A04020102020204" pitchFamily="34" charset="0"/>
              </a:rPr>
              <a:t>MEMBINA SUASANA/LINGKUNGAN YG KONDUSIF</a:t>
            </a:r>
          </a:p>
          <a:p>
            <a:r>
              <a:rPr lang="en-US" sz="2000">
                <a:latin typeface="Arial Black" panose="020B0A04020102020204" pitchFamily="34" charset="0"/>
              </a:rPr>
              <a:t>     BAGI TERCIPTANYA PHBS MASY</a:t>
            </a:r>
          </a:p>
          <a:p>
            <a:pPr>
              <a:buFontTx/>
              <a:buAutoNum type="arabicPeriod" startAt="3"/>
            </a:pPr>
            <a:endParaRPr lang="en-US" sz="2000">
              <a:latin typeface="Arial Black" panose="020B0A04020102020204" pitchFamily="34" charset="0"/>
            </a:endParaRPr>
          </a:p>
          <a:p>
            <a:pPr>
              <a:buFontTx/>
              <a:buAutoNum type="arabicPeriod" startAt="3"/>
            </a:pPr>
            <a:r>
              <a:rPr lang="en-US" sz="2000">
                <a:latin typeface="Arial Black" panose="020B0A04020102020204" pitchFamily="34" charset="0"/>
              </a:rPr>
              <a:t>MENGADVOKASI PARA PENGAMBIL KEPUTUSAN,</a:t>
            </a:r>
          </a:p>
          <a:p>
            <a:r>
              <a:rPr lang="en-US" sz="2000">
                <a:latin typeface="Arial Black" panose="020B0A04020102020204" pitchFamily="34" charset="0"/>
              </a:rPr>
              <a:t>     PENENTU KEBIJAKAN &amp; STAKEHOLDERS LAIN,</a:t>
            </a:r>
          </a:p>
          <a:p>
            <a:r>
              <a:rPr lang="en-US" sz="2000">
                <a:latin typeface="Arial Black" panose="020B0A04020102020204" pitchFamily="34" charset="0"/>
              </a:rPr>
              <a:t>     </a:t>
            </a:r>
            <a:r>
              <a:rPr lang="en-US" sz="2000" i="1">
                <a:latin typeface="Arial Black" panose="020B0A04020102020204" pitchFamily="34" charset="0"/>
              </a:rPr>
              <a:t>UTK KEBIJAKAN BERWAWASAN KES, INTEGRASI</a:t>
            </a:r>
          </a:p>
          <a:p>
            <a:r>
              <a:rPr lang="en-US" sz="2000" i="1">
                <a:latin typeface="Arial Black" panose="020B0A04020102020204" pitchFamily="34" charset="0"/>
              </a:rPr>
              <a:t>     PROMKES, KEMITRAAN SINERGIS PUSAT-DAERAH-</a:t>
            </a:r>
          </a:p>
          <a:p>
            <a:r>
              <a:rPr lang="en-US" sz="2000" i="1">
                <a:latin typeface="Arial Black" panose="020B0A04020102020204" pitchFamily="34" charset="0"/>
              </a:rPr>
              <a:t>     SWATA-LSM, INVESTASI DI BIDANG PROMKES &amp;</a:t>
            </a:r>
          </a:p>
          <a:p>
            <a:r>
              <a:rPr lang="en-US" sz="2000" i="1">
                <a:latin typeface="Arial Black" panose="020B0A04020102020204" pitchFamily="34" charset="0"/>
              </a:rPr>
              <a:t>      KESEHATAN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54984EE-4724-4957-B58D-2E02D8A3357C}" type="datetime1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5055936-902B-48C9-8066-50A6CB1D3AC2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5" name="Rectangle 3"/>
          <p:cNvSpPr>
            <a:spLocks noChangeArrowheads="1"/>
          </p:cNvSpPr>
          <p:nvPr/>
        </p:nvSpPr>
        <p:spPr bwMode="auto">
          <a:xfrm>
            <a:off x="609600" y="609600"/>
            <a:ext cx="7772400" cy="914400"/>
          </a:xfrm>
          <a:prstGeom prst="rect">
            <a:avLst/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 algn="ctr">
              <a:defRPr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algn="ctr">
              <a:defRPr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 algn="ctr">
              <a:defRPr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 algn="ctr">
              <a:defRPr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r>
              <a:rPr lang="en-US" sz="3200">
                <a:solidFill>
                  <a:srgbClr val="FFFF00"/>
                </a:solidFill>
                <a:latin typeface="Arial Black" panose="020B0A04020102020204" pitchFamily="34" charset="0"/>
              </a:rPr>
              <a:t>KEBIJAKAN NASIONAL </a:t>
            </a:r>
            <a:br>
              <a:rPr lang="en-US" sz="3200">
                <a:solidFill>
                  <a:srgbClr val="FFFF00"/>
                </a:solidFill>
                <a:latin typeface="Arial Black" panose="020B0A04020102020204" pitchFamily="34" charset="0"/>
              </a:rPr>
            </a:br>
            <a:r>
              <a:rPr lang="en-US" sz="2000">
                <a:solidFill>
                  <a:srgbClr val="FFFF00"/>
                </a:solidFill>
                <a:latin typeface="Arial Black" panose="020B0A04020102020204" pitchFamily="34" charset="0"/>
              </a:rPr>
              <a:t>PROMKES (1)</a:t>
            </a:r>
          </a:p>
        </p:txBody>
      </p:sp>
      <p:sp>
        <p:nvSpPr>
          <p:cNvPr id="115716" name="Text Box 4"/>
          <p:cNvSpPr txBox="1">
            <a:spLocks noChangeArrowheads="1"/>
          </p:cNvSpPr>
          <p:nvPr/>
        </p:nvSpPr>
        <p:spPr bwMode="auto">
          <a:xfrm>
            <a:off x="609600" y="1752600"/>
            <a:ext cx="8829661" cy="4985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AutoNum type="arabicPeriod"/>
            </a:pPr>
            <a:r>
              <a:rPr lang="en-US" dirty="0">
                <a:latin typeface="Arial Black" panose="020B0A04020102020204" pitchFamily="34" charset="0"/>
              </a:rPr>
              <a:t>PROMKES DISELENGGARAKAN DLM RANGKA DESENTRALISASI</a:t>
            </a:r>
          </a:p>
          <a:p>
            <a:r>
              <a:rPr lang="en-US" dirty="0">
                <a:latin typeface="Arial Black" panose="020B0A04020102020204" pitchFamily="34" charset="0"/>
              </a:rPr>
              <a:t>     KE ARAH</a:t>
            </a:r>
            <a:r>
              <a:rPr lang="en-US" dirty="0">
                <a:latin typeface="Arial Black" panose="020B0A04020102020204" pitchFamily="34" charset="0"/>
                <a:sym typeface="Wingdings" panose="05000000000000000000" pitchFamily="2" charset="2"/>
              </a:rPr>
              <a:t> OTONOMI DAERAH BID. KES  INDONESIA </a:t>
            </a:r>
            <a:r>
              <a:rPr lang="en-US" dirty="0" smtClean="0">
                <a:latin typeface="Arial Black" panose="020B0A04020102020204" pitchFamily="34" charset="0"/>
                <a:sym typeface="Wingdings" panose="05000000000000000000" pitchFamily="2" charset="2"/>
              </a:rPr>
              <a:t>SEHAT</a:t>
            </a:r>
          </a:p>
          <a:p>
            <a:endParaRPr lang="en-US" sz="800" dirty="0">
              <a:latin typeface="Arial Black" panose="020B0A04020102020204" pitchFamily="34" charset="0"/>
              <a:sym typeface="Wingdings" panose="05000000000000000000" pitchFamily="2" charset="2"/>
            </a:endParaRPr>
          </a:p>
          <a:p>
            <a:pPr>
              <a:buFontTx/>
              <a:buAutoNum type="arabicPeriod" startAt="2"/>
            </a:pPr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  <a:sym typeface="Wingdings" panose="05000000000000000000" pitchFamily="2" charset="2"/>
              </a:rPr>
              <a:t>PROMKES TDK BERDIRI SENDIRI  TERPADU DG PROG2 KES</a:t>
            </a:r>
          </a:p>
          <a:p>
            <a:r>
              <a:rPr lang="en-US" dirty="0">
                <a:latin typeface="Arial Black" panose="020B0A04020102020204" pitchFamily="34" charset="0"/>
                <a:sym typeface="Wingdings" panose="05000000000000000000" pitchFamily="2" charset="2"/>
              </a:rPr>
              <a:t>     </a:t>
            </a:r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  <a:sym typeface="Wingdings" panose="05000000000000000000" pitchFamily="2" charset="2"/>
              </a:rPr>
              <a:t>SEJAK DARI GRS DEPAN, KAB/KOTA, PROV, NAS</a:t>
            </a:r>
          </a:p>
          <a:p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  <a:sym typeface="Wingdings" panose="05000000000000000000" pitchFamily="2" charset="2"/>
              </a:rPr>
              <a:t>      TECERMIN DLM KOORDINASI PENYUSUNAN ANGGARAN</a:t>
            </a:r>
          </a:p>
          <a:p>
            <a:endParaRPr lang="en-US" sz="800" dirty="0">
              <a:solidFill>
                <a:srgbClr val="FFFF00"/>
              </a:solidFill>
              <a:latin typeface="Arial Black" panose="020B0A04020102020204" pitchFamily="34" charset="0"/>
              <a:sym typeface="Wingdings" panose="05000000000000000000" pitchFamily="2" charset="2"/>
            </a:endParaRPr>
          </a:p>
          <a:p>
            <a:pPr>
              <a:buFontTx/>
              <a:buAutoNum type="arabicPeriod" startAt="3"/>
            </a:pPr>
            <a:r>
              <a:rPr lang="en-US" dirty="0">
                <a:latin typeface="Arial Black" panose="020B0A04020102020204" pitchFamily="34" charset="0"/>
                <a:sym typeface="Wingdings" panose="05000000000000000000" pitchFamily="2" charset="2"/>
              </a:rPr>
              <a:t>PROMKES HRS BERLANDASKAN PARADIGMA SEHAT</a:t>
            </a:r>
          </a:p>
          <a:p>
            <a:pPr>
              <a:buFontTx/>
              <a:buAutoNum type="arabicPeriod" startAt="3"/>
            </a:pPr>
            <a:endParaRPr lang="en-US" sz="800" dirty="0">
              <a:latin typeface="Arial Black" panose="020B0A04020102020204" pitchFamily="34" charset="0"/>
              <a:sym typeface="Wingdings" panose="05000000000000000000" pitchFamily="2" charset="2"/>
            </a:endParaRPr>
          </a:p>
          <a:p>
            <a:pPr>
              <a:buFontTx/>
              <a:buAutoNum type="arabicPeriod" startAt="3"/>
            </a:pPr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  <a:sym typeface="Wingdings" panose="05000000000000000000" pitchFamily="2" charset="2"/>
              </a:rPr>
              <a:t>PROMKES HRS DIDUKUNG OLEH KEBIJAKAN &amp; PER-UU2-AN,</a:t>
            </a:r>
          </a:p>
          <a:p>
            <a:r>
              <a:rPr lang="en-US" dirty="0">
                <a:latin typeface="Arial Black" panose="020B0A04020102020204" pitchFamily="34" charset="0"/>
                <a:sym typeface="Wingdings" panose="05000000000000000000" pitchFamily="2" charset="2"/>
              </a:rPr>
              <a:t>     </a:t>
            </a:r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  <a:sym typeface="Wingdings" panose="05000000000000000000" pitchFamily="2" charset="2"/>
              </a:rPr>
              <a:t>KETERJANGKAUAN &amp; MUTU YANKES, JPKM, SUBSIDI, DLL</a:t>
            </a:r>
          </a:p>
          <a:p>
            <a:endParaRPr lang="en-US" sz="800" dirty="0">
              <a:solidFill>
                <a:srgbClr val="FFFF00"/>
              </a:solidFill>
              <a:latin typeface="Arial Black" panose="020B0A04020102020204" pitchFamily="34" charset="0"/>
              <a:sym typeface="Wingdings" panose="05000000000000000000" pitchFamily="2" charset="2"/>
            </a:endParaRPr>
          </a:p>
          <a:p>
            <a:pPr>
              <a:buFontTx/>
              <a:buAutoNum type="arabicPeriod" startAt="5"/>
            </a:pPr>
            <a:r>
              <a:rPr lang="en-US" dirty="0">
                <a:latin typeface="Arial Black" panose="020B0A04020102020204" pitchFamily="34" charset="0"/>
                <a:sym typeface="Wingdings" panose="05000000000000000000" pitchFamily="2" charset="2"/>
              </a:rPr>
              <a:t>STRATEGI DASAR: ABG, YG HRS MENGANDUNG KEMITRAAN</a:t>
            </a:r>
          </a:p>
          <a:p>
            <a:pPr>
              <a:buFontTx/>
              <a:buAutoNum type="arabicPeriod" startAt="5"/>
            </a:pPr>
            <a:endParaRPr lang="en-US" sz="800" dirty="0">
              <a:latin typeface="Arial Black" panose="020B0A04020102020204" pitchFamily="34" charset="0"/>
              <a:sym typeface="Wingdings" panose="05000000000000000000" pitchFamily="2" charset="2"/>
            </a:endParaRPr>
          </a:p>
          <a:p>
            <a:pPr>
              <a:buFontTx/>
              <a:buAutoNum type="arabicPeriod" startAt="5"/>
            </a:pPr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  <a:sym typeface="Wingdings" panose="05000000000000000000" pitchFamily="2" charset="2"/>
              </a:rPr>
              <a:t>DINKES KAB/KOTA: KOORDINASI, TINGKATKAN &amp; BINA PEM-</a:t>
            </a:r>
          </a:p>
          <a:p>
            <a:r>
              <a:rPr lang="en-US" dirty="0">
                <a:latin typeface="Arial Black" panose="020B0A04020102020204" pitchFamily="34" charset="0"/>
                <a:sym typeface="Wingdings" panose="05000000000000000000" pitchFamily="2" charset="2"/>
              </a:rPr>
              <a:t>     </a:t>
            </a:r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  <a:sym typeface="Wingdings" panose="05000000000000000000" pitchFamily="2" charset="2"/>
              </a:rPr>
              <a:t>BERDAYAAN MASY OLEH PUSK, RS, SARKES LAIN; BINA SUA-</a:t>
            </a:r>
          </a:p>
          <a:p>
            <a:r>
              <a:rPr lang="en-US" dirty="0">
                <a:solidFill>
                  <a:srgbClr val="FFFF00"/>
                </a:solidFill>
                <a:latin typeface="Arial Black" panose="020B0A04020102020204" pitchFamily="34" charset="0"/>
                <a:sym typeface="Wingdings" panose="05000000000000000000" pitchFamily="2" charset="2"/>
              </a:rPr>
              <a:t>     SANA &amp; ADVOKASI TK KAB/KOTA </a:t>
            </a:r>
          </a:p>
          <a:p>
            <a:endParaRPr lang="en-US" sz="800" dirty="0">
              <a:solidFill>
                <a:srgbClr val="FFFF00"/>
              </a:solidFill>
              <a:latin typeface="Arial Black" panose="020B0A04020102020204" pitchFamily="34" charset="0"/>
              <a:sym typeface="Wingdings" panose="05000000000000000000" pitchFamily="2" charset="2"/>
            </a:endParaRPr>
          </a:p>
          <a:p>
            <a:r>
              <a:rPr lang="en-US" dirty="0">
                <a:latin typeface="Arial Black" panose="020B0A04020102020204" pitchFamily="34" charset="0"/>
                <a:sym typeface="Wingdings" panose="05000000000000000000" pitchFamily="2" charset="2"/>
              </a:rPr>
              <a:t>7.  </a:t>
            </a:r>
            <a:r>
              <a:rPr lang="en-US" dirty="0">
                <a:latin typeface="Arial Black" panose="020B0A04020102020204" pitchFamily="34" charset="0"/>
              </a:rPr>
              <a:t>DINKES PROV: KOORDINASI, KEMBANGKAN &amp; FASILITASI PROM-</a:t>
            </a:r>
          </a:p>
          <a:p>
            <a:r>
              <a:rPr lang="en-US" dirty="0">
                <a:latin typeface="Arial Black" panose="020B0A04020102020204" pitchFamily="34" charset="0"/>
              </a:rPr>
              <a:t>     KES KAB/KOTA; PERKUAT PEMBERDAYAAN MASY OLEH KAB/</a:t>
            </a:r>
          </a:p>
          <a:p>
            <a:r>
              <a:rPr lang="en-US" dirty="0">
                <a:latin typeface="Arial Black" panose="020B0A04020102020204" pitchFamily="34" charset="0"/>
              </a:rPr>
              <a:t>     KOTA; BINA SUASANA &amp; ADVOKASI TK PROV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8DE015A-38BD-47CD-85A9-D7C36FD194FB}" type="datetime1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5055936-902B-48C9-8066-50A6CB1D3AC2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9" name="Rectangle 3"/>
          <p:cNvSpPr>
            <a:spLocks noChangeArrowheads="1"/>
          </p:cNvSpPr>
          <p:nvPr/>
        </p:nvSpPr>
        <p:spPr bwMode="auto">
          <a:xfrm>
            <a:off x="549275" y="388938"/>
            <a:ext cx="7772400" cy="914400"/>
          </a:xfrm>
          <a:prstGeom prst="rect">
            <a:avLst/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 algn="ctr">
              <a:defRPr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algn="ctr">
              <a:defRPr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 algn="ctr">
              <a:defRPr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 algn="ctr">
              <a:defRPr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r>
              <a:rPr lang="en-US" sz="3200">
                <a:solidFill>
                  <a:srgbClr val="FFFF00"/>
                </a:solidFill>
                <a:latin typeface="Arial Black" panose="020B0A04020102020204" pitchFamily="34" charset="0"/>
              </a:rPr>
              <a:t>KEBIJAKAN NASIONAL </a:t>
            </a:r>
            <a:br>
              <a:rPr lang="en-US" sz="3200">
                <a:solidFill>
                  <a:srgbClr val="FFFF00"/>
                </a:solidFill>
                <a:latin typeface="Arial Black" panose="020B0A04020102020204" pitchFamily="34" charset="0"/>
              </a:rPr>
            </a:br>
            <a:r>
              <a:rPr lang="en-US" sz="2000">
                <a:solidFill>
                  <a:srgbClr val="FFFF00"/>
                </a:solidFill>
                <a:latin typeface="Arial Black" panose="020B0A04020102020204" pitchFamily="34" charset="0"/>
              </a:rPr>
              <a:t>PROMKES (2)</a:t>
            </a:r>
          </a:p>
        </p:txBody>
      </p:sp>
      <p:sp>
        <p:nvSpPr>
          <p:cNvPr id="116740" name="Text Box 4"/>
          <p:cNvSpPr txBox="1">
            <a:spLocks noChangeArrowheads="1"/>
          </p:cNvSpPr>
          <p:nvPr/>
        </p:nvSpPr>
        <p:spPr bwMode="auto">
          <a:xfrm>
            <a:off x="533400" y="1600200"/>
            <a:ext cx="8085138" cy="461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>
                <a:latin typeface="Arial Black" panose="020B0A04020102020204" pitchFamily="34" charset="0"/>
              </a:rPr>
              <a:t>8.  PUSAT PROMKES: KEMBANGKAN KEBIJAKAN NAS, PEDOMAN &amp;</a:t>
            </a:r>
          </a:p>
          <a:p>
            <a:r>
              <a:rPr lang="en-US">
                <a:latin typeface="Arial Black" panose="020B0A04020102020204" pitchFamily="34" charset="0"/>
              </a:rPr>
              <a:t>     STANDAR; FASILITASI &amp; KOORDINASI PROMKES DAERAH; BINA</a:t>
            </a:r>
          </a:p>
          <a:p>
            <a:r>
              <a:rPr lang="en-US">
                <a:latin typeface="Arial Black" panose="020B0A04020102020204" pitchFamily="34" charset="0"/>
              </a:rPr>
              <a:t>     SUASANA &amp; ADVOKASI TK NASIONAL</a:t>
            </a:r>
          </a:p>
          <a:p>
            <a:endParaRPr lang="en-US" sz="800">
              <a:latin typeface="Arial Black" panose="020B0A04020102020204" pitchFamily="34" charset="0"/>
            </a:endParaRPr>
          </a:p>
          <a:p>
            <a:pPr>
              <a:buFontTx/>
              <a:buAutoNum type="arabicPeriod" startAt="9"/>
            </a:pPr>
            <a:r>
              <a:rPr lang="en-US">
                <a:solidFill>
                  <a:srgbClr val="FFFF00"/>
                </a:solidFill>
                <a:latin typeface="Arial Black" panose="020B0A04020102020204" pitchFamily="34" charset="0"/>
              </a:rPr>
              <a:t>KEMITRAAN ADALAH DLM RANGKA GOOD GOVERNANCE</a:t>
            </a:r>
          </a:p>
          <a:p>
            <a:endParaRPr lang="en-US" sz="800">
              <a:solidFill>
                <a:srgbClr val="FFFF00"/>
              </a:solidFill>
              <a:latin typeface="Arial Black" panose="020B0A04020102020204" pitchFamily="34" charset="0"/>
            </a:endParaRPr>
          </a:p>
          <a:p>
            <a:r>
              <a:rPr lang="en-US">
                <a:latin typeface="Arial Black" panose="020B0A04020102020204" pitchFamily="34" charset="0"/>
              </a:rPr>
              <a:t>10. PROMKES HRS BERDASAR FAKTA </a:t>
            </a:r>
            <a:r>
              <a:rPr lang="en-US">
                <a:latin typeface="Arial Black" panose="020B0A04020102020204" pitchFamily="34" charset="0"/>
                <a:sym typeface="Wingdings" panose="05000000000000000000" pitchFamily="2" charset="2"/>
              </a:rPr>
              <a:t> PENDAYAGUNAAN DATA DLM</a:t>
            </a:r>
          </a:p>
          <a:p>
            <a:r>
              <a:rPr lang="en-US">
                <a:latin typeface="Arial Black" panose="020B0A04020102020204" pitchFamily="34" charset="0"/>
                <a:sym typeface="Wingdings" panose="05000000000000000000" pitchFamily="2" charset="2"/>
              </a:rPr>
              <a:t>      PERENCANAAN &amp; DESAIN  PP, SI, PROFIL PROMKES</a:t>
            </a:r>
          </a:p>
          <a:p>
            <a:endParaRPr lang="en-US" sz="800">
              <a:latin typeface="Arial Black" panose="020B0A04020102020204" pitchFamily="34" charset="0"/>
              <a:sym typeface="Wingdings" panose="05000000000000000000" pitchFamily="2" charset="2"/>
            </a:endParaRPr>
          </a:p>
          <a:p>
            <a:r>
              <a:rPr lang="en-US">
                <a:solidFill>
                  <a:srgbClr val="FFFF00"/>
                </a:solidFill>
                <a:latin typeface="Arial Black" panose="020B0A04020102020204" pitchFamily="34" charset="0"/>
                <a:sym typeface="Wingdings" panose="05000000000000000000" pitchFamily="2" charset="2"/>
              </a:rPr>
              <a:t>11. PROFIL PROMKES  SARANA PENYEDIA DATA &amp; BENCHMARKING</a:t>
            </a:r>
          </a:p>
          <a:p>
            <a:endParaRPr lang="en-US" sz="800">
              <a:solidFill>
                <a:srgbClr val="FFFF00"/>
              </a:solidFill>
              <a:latin typeface="Arial Black" panose="020B0A04020102020204" pitchFamily="34" charset="0"/>
              <a:sym typeface="Wingdings" panose="05000000000000000000" pitchFamily="2" charset="2"/>
            </a:endParaRPr>
          </a:p>
          <a:p>
            <a:r>
              <a:rPr lang="en-US">
                <a:latin typeface="Arial Black" panose="020B0A04020102020204" pitchFamily="34" charset="0"/>
              </a:rPr>
              <a:t>12. PENINGKATAN KEMAMPUAN PROMKES DILAKUKAN SECARA </a:t>
            </a:r>
          </a:p>
          <a:p>
            <a:r>
              <a:rPr lang="en-US">
                <a:latin typeface="Arial Black" panose="020B0A04020102020204" pitchFamily="34" charset="0"/>
              </a:rPr>
              <a:t>      BERTAHAP</a:t>
            </a:r>
          </a:p>
          <a:p>
            <a:endParaRPr lang="en-US" sz="800">
              <a:latin typeface="Arial Black" panose="020B0A04020102020204" pitchFamily="34" charset="0"/>
            </a:endParaRPr>
          </a:p>
          <a:p>
            <a:r>
              <a:rPr lang="en-US">
                <a:solidFill>
                  <a:srgbClr val="FFFF00"/>
                </a:solidFill>
                <a:latin typeface="Arial Black" panose="020B0A04020102020204" pitchFamily="34" charset="0"/>
              </a:rPr>
              <a:t>13. PENINGKATAN PROMKES: KEMBANGKAN SB DAYA &amp; INFRA-</a:t>
            </a:r>
          </a:p>
          <a:p>
            <a:r>
              <a:rPr lang="en-US">
                <a:solidFill>
                  <a:srgbClr val="FFFF00"/>
                </a:solidFill>
                <a:latin typeface="Arial Black" panose="020B0A04020102020204" pitchFamily="34" charset="0"/>
              </a:rPr>
              <a:t>      STRUKTUR (UTAMANYA SDM) </a:t>
            </a:r>
            <a:r>
              <a:rPr lang="en-US">
                <a:solidFill>
                  <a:srgbClr val="FFFF00"/>
                </a:solidFill>
                <a:latin typeface="Arial Black" panose="020B0A04020102020204" pitchFamily="34" charset="0"/>
                <a:sym typeface="Wingdings" panose="05000000000000000000" pitchFamily="2" charset="2"/>
              </a:rPr>
              <a:t> TENAGA UJUNG TOMBAK HRS</a:t>
            </a:r>
          </a:p>
          <a:p>
            <a:r>
              <a:rPr lang="en-US">
                <a:solidFill>
                  <a:srgbClr val="FFFF00"/>
                </a:solidFill>
                <a:latin typeface="Arial Black" panose="020B0A04020102020204" pitchFamily="34" charset="0"/>
                <a:sym typeface="Wingdings" panose="05000000000000000000" pitchFamily="2" charset="2"/>
              </a:rPr>
              <a:t>      DITINGKATKAN JML &amp; MUTUNYA</a:t>
            </a:r>
          </a:p>
          <a:p>
            <a:endParaRPr lang="en-US" sz="800">
              <a:solidFill>
                <a:srgbClr val="FFFF00"/>
              </a:solidFill>
              <a:latin typeface="Arial Black" panose="020B0A04020102020204" pitchFamily="34" charset="0"/>
              <a:sym typeface="Wingdings" panose="05000000000000000000" pitchFamily="2" charset="2"/>
            </a:endParaRPr>
          </a:p>
          <a:p>
            <a:r>
              <a:rPr lang="en-US">
                <a:latin typeface="Arial Black" panose="020B0A04020102020204" pitchFamily="34" charset="0"/>
                <a:sym typeface="Wingdings" panose="05000000000000000000" pitchFamily="2" charset="2"/>
              </a:rPr>
              <a:t>14. PENGEMBANGAN SDM PROMKES  PROFESIONALISME &amp; KESE-</a:t>
            </a:r>
          </a:p>
          <a:p>
            <a:r>
              <a:rPr lang="en-US">
                <a:latin typeface="Arial Black" panose="020B0A04020102020204" pitchFamily="34" charset="0"/>
                <a:sym typeface="Wingdings" panose="05000000000000000000" pitchFamily="2" charset="2"/>
              </a:rPr>
              <a:t>      JAHTERAAN</a:t>
            </a:r>
          </a:p>
          <a:p>
            <a:endParaRPr lang="en-US" sz="800">
              <a:latin typeface="Arial Black" panose="020B0A04020102020204" pitchFamily="34" charset="0"/>
              <a:sym typeface="Wingdings" panose="05000000000000000000" pitchFamily="2" charset="2"/>
            </a:endParaRPr>
          </a:p>
          <a:p>
            <a:r>
              <a:rPr lang="en-US">
                <a:solidFill>
                  <a:srgbClr val="FFFF00"/>
                </a:solidFill>
                <a:latin typeface="Arial Black" panose="020B0A04020102020204" pitchFamily="34" charset="0"/>
                <a:sym typeface="Wingdings" panose="05000000000000000000" pitchFamily="2" charset="2"/>
              </a:rPr>
              <a:t>15. PENGORGANISASIAN PROMKES HARUS MEMADAI</a:t>
            </a:r>
            <a:r>
              <a:rPr lang="en-US">
                <a:solidFill>
                  <a:srgbClr val="FFFF00"/>
                </a:solidFill>
                <a:latin typeface="Arial Black" panose="020B0A04020102020204" pitchFamily="34" charset="0"/>
              </a:rPr>
              <a:t> </a:t>
            </a:r>
            <a:endParaRPr lang="id-ID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6874F2D-3084-465E-9280-FF32BB1FE07E}" type="datetime1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5055936-902B-48C9-8066-50A6CB1D3AC2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Dinamika</a:t>
            </a:r>
            <a:r>
              <a:rPr lang="en-GB" dirty="0" smtClean="0"/>
              <a:t> </a:t>
            </a:r>
            <a:r>
              <a:rPr lang="en-GB" dirty="0" err="1" smtClean="0"/>
              <a:t>Kelompok</a:t>
            </a:r>
            <a:endParaRPr lang="en-GB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7A9E73F-7A76-4373-AD86-5B0EBD3EA469}" type="datetime1">
              <a:rPr lang="en-US" smtClean="0"/>
              <a:t>4/27/2020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5055936-902B-48C9-8066-50A6CB1D3AC2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Dinamika Kelompok</a:t>
            </a:r>
            <a:endParaRPr lang="id-ID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Dinamika : “Kekuatan atau gerak yg timbul sendiri</a:t>
            </a:r>
          </a:p>
          <a:p>
            <a:pPr>
              <a:lnSpc>
                <a:spcPct val="90000"/>
              </a:lnSpc>
            </a:pPr>
            <a:r>
              <a:rPr lang="en-US"/>
              <a:t>Kelompok : Sekumpulan individu yg saling berinteraksi.</a:t>
            </a:r>
          </a:p>
          <a:p>
            <a:pPr>
              <a:lnSpc>
                <a:spcPct val="90000"/>
              </a:lnSpc>
            </a:pPr>
            <a:r>
              <a:rPr lang="en-US"/>
              <a:t>Dinamika kelompok : Kekuatan yg ada dalam kelomok. (Keith Davis &amp; John Newstromilid 1, 1993,208 </a:t>
            </a:r>
            <a:endParaRPr lang="id-ID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26EC5-07ED-45A1-A434-C964A52F024D}" type="datetime1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0E2D-4086-4A51-BE7D-AD1C3E173E43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Arti Kelompok dalam berbagai sudut pandang:</a:t>
            </a:r>
            <a:endParaRPr lang="id-ID" sz="400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1676400"/>
            <a:ext cx="7661275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sz="2800" dirty="0"/>
              <a:t>1. </a:t>
            </a:r>
            <a:r>
              <a:rPr lang="en-US" sz="2800" dirty="0" err="1"/>
              <a:t>Persepsi</a:t>
            </a:r>
            <a:r>
              <a:rPr lang="en-US" sz="2800" dirty="0">
                <a:sym typeface="Wingdings" panose="05000000000000000000" pitchFamily="2" charset="2"/>
              </a:rPr>
              <a:t></a:t>
            </a:r>
          </a:p>
          <a:p>
            <a:pPr>
              <a:buFontTx/>
              <a:buNone/>
            </a:pPr>
            <a:r>
              <a:rPr lang="en-US" sz="2800" dirty="0"/>
              <a:t>       </a:t>
            </a:r>
            <a:r>
              <a:rPr lang="en-US" sz="2800" dirty="0" err="1"/>
              <a:t>Kelompok</a:t>
            </a:r>
            <a:r>
              <a:rPr lang="en-US" sz="2800" dirty="0"/>
              <a:t> : </a:t>
            </a:r>
            <a:r>
              <a:rPr lang="en-US" sz="2800" dirty="0" err="1"/>
              <a:t>sejumlah</a:t>
            </a:r>
            <a:r>
              <a:rPr lang="en-US" sz="2800" dirty="0"/>
              <a:t> orang </a:t>
            </a:r>
            <a:r>
              <a:rPr lang="en-US" sz="2800" dirty="0" err="1"/>
              <a:t>yg</a:t>
            </a:r>
            <a:r>
              <a:rPr lang="en-US" sz="2800" dirty="0"/>
              <a:t>   </a:t>
            </a:r>
            <a:r>
              <a:rPr lang="en-US" sz="2800" dirty="0" err="1"/>
              <a:t>melakukan</a:t>
            </a:r>
            <a:r>
              <a:rPr lang="en-US" sz="2800" dirty="0"/>
              <a:t> </a:t>
            </a:r>
            <a:r>
              <a:rPr lang="en-US" sz="2800" dirty="0" err="1"/>
              <a:t>interaksi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orang lain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rangkaian</a:t>
            </a:r>
            <a:r>
              <a:rPr lang="en-US" sz="2800" dirty="0"/>
              <a:t> </a:t>
            </a:r>
            <a:r>
              <a:rPr lang="en-US" sz="2800" dirty="0" err="1"/>
              <a:t>pertemuan</a:t>
            </a:r>
            <a:r>
              <a:rPr lang="en-US" sz="2800" dirty="0"/>
              <a:t> </a:t>
            </a:r>
            <a:r>
              <a:rPr lang="en-US" sz="2800" dirty="0" err="1"/>
              <a:t>tatap</a:t>
            </a:r>
            <a:r>
              <a:rPr lang="en-US" sz="2800" dirty="0"/>
              <a:t> </a:t>
            </a:r>
            <a:r>
              <a:rPr lang="en-US" sz="2800" dirty="0" err="1"/>
              <a:t>muka</a:t>
            </a:r>
            <a:r>
              <a:rPr lang="en-US" sz="2800" dirty="0"/>
              <a:t>.</a:t>
            </a:r>
          </a:p>
          <a:p>
            <a:pPr>
              <a:buFontTx/>
              <a:buNone/>
            </a:pPr>
            <a:r>
              <a:rPr lang="en-US" sz="2800" dirty="0"/>
              <a:t>2. </a:t>
            </a:r>
            <a:r>
              <a:rPr lang="en-US" sz="2800" dirty="0" err="1"/>
              <a:t>Segi</a:t>
            </a:r>
            <a:r>
              <a:rPr lang="en-US" sz="2800" dirty="0"/>
              <a:t> </a:t>
            </a:r>
            <a:r>
              <a:rPr lang="en-US" sz="2800" dirty="0" err="1"/>
              <a:t>Organisasi</a:t>
            </a:r>
            <a:r>
              <a:rPr lang="en-US" sz="2800" dirty="0"/>
              <a:t> : </a:t>
            </a:r>
          </a:p>
          <a:p>
            <a:pPr>
              <a:buFontTx/>
              <a:buNone/>
            </a:pPr>
            <a:r>
              <a:rPr lang="en-US" sz="2800" dirty="0"/>
              <a:t>    </a:t>
            </a:r>
            <a:r>
              <a:rPr lang="en-US" sz="2800" dirty="0" err="1"/>
              <a:t>Kelompok</a:t>
            </a:r>
            <a:r>
              <a:rPr lang="en-US" sz="2800" dirty="0"/>
              <a:t> :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terorganisasi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terdiri</a:t>
            </a:r>
            <a:r>
              <a:rPr lang="en-US" sz="2800" dirty="0"/>
              <a:t> </a:t>
            </a:r>
            <a:r>
              <a:rPr lang="en-US" sz="2800" dirty="0" err="1"/>
              <a:t>atas</a:t>
            </a:r>
            <a:r>
              <a:rPr lang="en-US" sz="2800" dirty="0"/>
              <a:t> </a:t>
            </a:r>
            <a:r>
              <a:rPr lang="en-US" sz="2800" dirty="0" err="1"/>
              <a:t>dua</a:t>
            </a:r>
            <a:r>
              <a:rPr lang="en-US" sz="2800" dirty="0"/>
              <a:t> orang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lebih</a:t>
            </a:r>
            <a:r>
              <a:rPr lang="en-US" sz="2800" dirty="0"/>
              <a:t> </a:t>
            </a:r>
            <a:r>
              <a:rPr lang="en-US" sz="2800" dirty="0" err="1"/>
              <a:t>yg</a:t>
            </a:r>
            <a:r>
              <a:rPr lang="en-US" sz="2800" dirty="0"/>
              <a:t> </a:t>
            </a:r>
            <a:r>
              <a:rPr lang="en-US" sz="2800" dirty="0" err="1"/>
              <a:t>saling</a:t>
            </a:r>
            <a:r>
              <a:rPr lang="en-US" sz="2800" dirty="0"/>
              <a:t> </a:t>
            </a:r>
            <a:r>
              <a:rPr lang="en-US" sz="2800" dirty="0" err="1"/>
              <a:t>berhub</a:t>
            </a:r>
            <a:r>
              <a:rPr lang="en-US" sz="2800" dirty="0"/>
              <a:t> </a:t>
            </a:r>
            <a:r>
              <a:rPr lang="en-US" sz="2800" dirty="0" err="1"/>
              <a:t>sedemikian</a:t>
            </a:r>
            <a:r>
              <a:rPr lang="en-US" sz="2800" dirty="0"/>
              <a:t> </a:t>
            </a:r>
            <a:r>
              <a:rPr lang="en-US" sz="2800" dirty="0" err="1"/>
              <a:t>rupa</a:t>
            </a:r>
            <a:r>
              <a:rPr lang="en-US" sz="2800" dirty="0"/>
              <a:t> 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tsb</a:t>
            </a:r>
            <a:r>
              <a:rPr lang="en-US" sz="2800" dirty="0"/>
              <a:t> </a:t>
            </a:r>
            <a:r>
              <a:rPr lang="en-US" sz="2800" dirty="0" err="1"/>
              <a:t>melakukan</a:t>
            </a:r>
            <a:r>
              <a:rPr lang="en-US" sz="2800" dirty="0"/>
              <a:t> </a:t>
            </a:r>
            <a:r>
              <a:rPr lang="en-US" sz="2800" dirty="0" err="1"/>
              <a:t>fungsi</a:t>
            </a:r>
            <a:r>
              <a:rPr lang="en-US" sz="2800" dirty="0"/>
              <a:t> </a:t>
            </a:r>
            <a:r>
              <a:rPr lang="en-US" sz="2800" dirty="0" err="1"/>
              <a:t>tertentu</a:t>
            </a:r>
            <a:r>
              <a:rPr lang="en-US" sz="2800" dirty="0"/>
              <a:t>, </a:t>
            </a:r>
            <a:r>
              <a:rPr lang="en-US" sz="2800" dirty="0" err="1"/>
              <a:t>memp</a:t>
            </a:r>
            <a:r>
              <a:rPr lang="en-US" sz="2800" dirty="0"/>
              <a:t> </a:t>
            </a:r>
            <a:r>
              <a:rPr lang="en-US" sz="2800" dirty="0" err="1"/>
              <a:t>peran</a:t>
            </a:r>
            <a:r>
              <a:rPr lang="en-US" sz="2800" dirty="0"/>
              <a:t>, </a:t>
            </a:r>
            <a:r>
              <a:rPr lang="en-US" sz="2800" dirty="0" err="1"/>
              <a:t>norma</a:t>
            </a:r>
            <a:r>
              <a:rPr lang="en-US" sz="2800" dirty="0"/>
              <a:t> .</a:t>
            </a:r>
          </a:p>
          <a:p>
            <a:pPr>
              <a:buFontTx/>
              <a:buNone/>
            </a:pPr>
            <a:endParaRPr lang="id-ID" sz="2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290CB-8CA7-4D80-B2C0-AD9687FCEC20}" type="datetime1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0E2D-4086-4A51-BE7D-AD1C3E173E43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lanjutan</a:t>
            </a:r>
            <a:endParaRPr lang="id-ID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1863" y="1600200"/>
            <a:ext cx="7661275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/>
              <a:t>3. </a:t>
            </a:r>
            <a:r>
              <a:rPr lang="en-US" dirty="0" err="1"/>
              <a:t>Segi</a:t>
            </a:r>
            <a:r>
              <a:rPr lang="en-US" dirty="0"/>
              <a:t> </a:t>
            </a:r>
            <a:r>
              <a:rPr lang="en-US" dirty="0" err="1"/>
              <a:t>motivasi</a:t>
            </a:r>
            <a:r>
              <a:rPr lang="en-US" dirty="0"/>
              <a:t> </a:t>
            </a:r>
          </a:p>
          <a:p>
            <a:pPr>
              <a:buFontTx/>
              <a:buNone/>
            </a:pPr>
            <a:r>
              <a:rPr lang="en-US" dirty="0"/>
              <a:t>    </a:t>
            </a:r>
            <a:r>
              <a:rPr lang="en-US" dirty="0" err="1"/>
              <a:t>Kelompok:kumpulan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eksistensinya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kumpulan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bermanfaat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para </a:t>
            </a:r>
            <a:r>
              <a:rPr lang="en-US" dirty="0" err="1"/>
              <a:t>anggotanya</a:t>
            </a:r>
            <a:r>
              <a:rPr lang="en-US" dirty="0"/>
              <a:t>.</a:t>
            </a:r>
          </a:p>
          <a:p>
            <a:pPr>
              <a:buFontTx/>
              <a:buNone/>
            </a:pPr>
            <a:r>
              <a:rPr lang="en-US" dirty="0"/>
              <a:t>4. </a:t>
            </a:r>
            <a:r>
              <a:rPr lang="en-US" dirty="0" err="1"/>
              <a:t>Segi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</a:p>
          <a:p>
            <a:pPr>
              <a:buFontTx/>
              <a:buNone/>
            </a:pPr>
            <a:r>
              <a:rPr lang="en-US" dirty="0"/>
              <a:t>    </a:t>
            </a:r>
            <a:r>
              <a:rPr lang="en-US" dirty="0" err="1"/>
              <a:t>Kelompok</a:t>
            </a:r>
            <a:r>
              <a:rPr lang="en-US" dirty="0"/>
              <a:t> :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ketergantungan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sistem</a:t>
            </a:r>
            <a:endParaRPr lang="id-ID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DDC49-4A39-4FA2-8975-506E71ED63EE}" type="datetime1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0E2D-4086-4A51-BE7D-AD1C3E173E43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Perilaku para anggota kelompok dalam organisasi </a:t>
            </a:r>
            <a:endParaRPr lang="id-ID" sz="400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/>
              <a:t>1.Anggota klp memp motivasi utk bergabung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/>
              <a:t>2.Unit terpadu oleh orang2 yg sling ber interaksi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/>
              <a:t>3. Memberikan sumbangan (wkt&amp;tenaga) yg berbeda-beda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/>
              <a:t>4. Mencapai kesepakatan &amp;memp perbedaan pendapat lewat macam2 interaksi.</a:t>
            </a:r>
            <a:endParaRPr lang="id-ID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994D8-8F8F-4298-AB7D-ED30744DF3E7}" type="datetime1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0E2D-4086-4A51-BE7D-AD1C3E173E43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Pentingnya Dinamika Kelompok</a:t>
            </a:r>
            <a:endParaRPr lang="id-ID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sz="2800"/>
              <a:t>Dinamika Kelompok: metode &amp; proses yang bertujuan meningkatkan nilai kerja sama kelompok yg dilandasi pada prinsip2: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sz="2800"/>
              <a:t>   1, Gestalt psychologi( keseluruhan lebih besar dari penjulahan bagian2nya.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sz="2800"/>
              <a:t>   2. Nilai kerjasama kelompok bergantung pada iteraksi dan perilaku para anggotanya.</a:t>
            </a:r>
            <a:endParaRPr lang="id-ID" sz="280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DFBBD-4AFA-46C4-9C94-5AC9442E9BD2}" type="datetime1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0E2D-4086-4A51-BE7D-AD1C3E173E43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Kedua prinsip tsb dapat diketahui:</a:t>
            </a:r>
            <a:endParaRPr lang="id-ID" sz="400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/>
              <a:t>Hub. Saling tergantung &amp; saling menunjang antara seluruh jajaran kelompok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/>
              <a:t>      (antarkaryawan,karyawan&amp;pimpinan)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/>
              <a:t>2. Pengambilan keputusan&amp;penggunaannya  &amp; pengawasan untuk semua anggota klp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/>
              <a:t>3. Interaksi &amp; perilaku dng tujuan agar tujuan kelompok dapt tercapai</a:t>
            </a:r>
            <a:endParaRPr lang="id-ID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081B9-11EE-4808-A76F-6960690BDEB6}" type="datetime1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0E2D-4086-4A51-BE7D-AD1C3E173E43}" type="slidenum">
              <a:rPr lang="en-US" smtClean="0"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PROMOSI KESEHATAN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suatu proses </a:t>
            </a:r>
            <a:r>
              <a:rPr lang="en-US" b="1"/>
              <a:t>memberdayakan</a:t>
            </a:r>
            <a:r>
              <a:rPr lang="en-US"/>
              <a:t> atau memandirikan masyarakat untuk memelihara, meningkatkan dan melindungi kesehatannya melalui peningkatan kesadaran, kemauan dan kemampuan, serta pengembangan lingkungan sehat.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6A67F-8F3F-42D8-B788-6BC05FD4358D}" type="datetime1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0E2D-4086-4A51-BE7D-AD1C3E173E43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Tipe Kelompok</a:t>
            </a:r>
            <a:br>
              <a:rPr lang="en-US" sz="4000"/>
            </a:br>
            <a:r>
              <a:rPr lang="en-US" sz="4000"/>
              <a:t>(Gibson dkk, 189.204-205)</a:t>
            </a:r>
            <a:endParaRPr lang="id-ID" sz="400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dirty="0" err="1"/>
              <a:t>Kelompok</a:t>
            </a:r>
            <a:r>
              <a:rPr lang="en-US" dirty="0"/>
              <a:t> Formal:</a:t>
            </a:r>
          </a:p>
          <a:p>
            <a:pPr marL="609600" indent="-609600">
              <a:buFontTx/>
              <a:buNone/>
            </a:pPr>
            <a:r>
              <a:rPr lang="en-US" dirty="0"/>
              <a:t>     a.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Komando</a:t>
            </a:r>
            <a:endParaRPr lang="en-US" dirty="0"/>
          </a:p>
          <a:p>
            <a:pPr marL="609600" indent="-609600">
              <a:buFontTx/>
              <a:buNone/>
            </a:pPr>
            <a:r>
              <a:rPr lang="en-US" dirty="0"/>
              <a:t>     b.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Tugas</a:t>
            </a:r>
            <a:endParaRPr lang="en-US" dirty="0"/>
          </a:p>
          <a:p>
            <a:pPr marL="609600" indent="-609600">
              <a:buFontTx/>
              <a:buAutoNum type="arabicPeriod" startAt="2"/>
            </a:pPr>
            <a:r>
              <a:rPr lang="en-US" dirty="0" err="1"/>
              <a:t>Kelompok</a:t>
            </a:r>
            <a:r>
              <a:rPr lang="en-US" dirty="0"/>
              <a:t> Informal :</a:t>
            </a:r>
          </a:p>
          <a:p>
            <a:pPr marL="609600" indent="-609600">
              <a:buFontTx/>
              <a:buNone/>
            </a:pPr>
            <a:r>
              <a:rPr lang="en-US" dirty="0"/>
              <a:t>     a.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endParaRPr lang="en-US" dirty="0"/>
          </a:p>
          <a:p>
            <a:pPr marL="609600" indent="-609600">
              <a:buFontTx/>
              <a:buNone/>
            </a:pPr>
            <a:r>
              <a:rPr lang="en-US" dirty="0"/>
              <a:t>     b.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Persahabatan</a:t>
            </a:r>
            <a:r>
              <a:rPr lang="en-US" dirty="0"/>
              <a:t>.</a:t>
            </a:r>
            <a:endParaRPr lang="id-ID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9F90C-9889-426A-AD81-3A7549B12C93}" type="datetime1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0E2D-4086-4A51-BE7D-AD1C3E173E43}" type="slidenum">
              <a:rPr lang="en-US" smtClean="0"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Alasan Membentuk Kelompok</a:t>
            </a:r>
            <a:br>
              <a:rPr lang="en-US" sz="4000"/>
            </a:br>
            <a:r>
              <a:rPr lang="en-US" sz="2800"/>
              <a:t>(Gibson dkk,1989,205-207, Marvin E.Shaw 1981,81-97)</a:t>
            </a:r>
            <a:endParaRPr lang="id-ID" sz="2800"/>
          </a:p>
        </p:txBody>
      </p:sp>
      <p:sp>
        <p:nvSpPr>
          <p:cNvPr id="1024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/>
              <a:t>Kebutuhan</a:t>
            </a:r>
          </a:p>
          <a:p>
            <a:pPr marL="609600" indent="-609600">
              <a:buFontTx/>
              <a:buAutoNum type="arabicPeriod"/>
            </a:pPr>
            <a:r>
              <a:rPr lang="en-US"/>
              <a:t>Kedekatan</a:t>
            </a:r>
          </a:p>
          <a:p>
            <a:pPr marL="609600" indent="-609600">
              <a:buFontTx/>
              <a:buAutoNum type="arabicPeriod"/>
            </a:pPr>
            <a:r>
              <a:rPr lang="en-US"/>
              <a:t>Daya tarik</a:t>
            </a:r>
          </a:p>
          <a:p>
            <a:pPr marL="609600" indent="-609600">
              <a:buFontTx/>
              <a:buAutoNum type="arabicPeriod"/>
            </a:pPr>
            <a:r>
              <a:rPr lang="en-US"/>
              <a:t>Tujuan kelompok</a:t>
            </a:r>
          </a:p>
          <a:p>
            <a:pPr marL="609600" indent="-609600">
              <a:buFontTx/>
              <a:buAutoNum type="arabicPeriod"/>
            </a:pPr>
            <a:r>
              <a:rPr lang="en-US"/>
              <a:t>Ekonomi</a:t>
            </a:r>
            <a:endParaRPr lang="id-ID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80A57-D799-45A9-84E5-18B7F148BCB2}" type="datetime1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0E2D-4086-4A51-BE7D-AD1C3E173E43}" type="slidenum">
              <a:rPr lang="en-US" smtClean="0"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Tujuan interaksi dalam dinamika kelompok</a:t>
            </a:r>
            <a:endParaRPr lang="id-ID" sz="400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/>
              <a:t>Mempertahankan kelompok agar tetap utuh, terpadu, berfungsiu dengan baik</a:t>
            </a:r>
          </a:p>
          <a:p>
            <a:pPr marL="609600" indent="-609600">
              <a:buFontTx/>
              <a:buAutoNum type="arabicPeriod"/>
            </a:pPr>
            <a:r>
              <a:rPr lang="en-US"/>
              <a:t>Mempertahankan kelompok agar dapat melaksanakan tugas2 yg menjadi tanggung jawab nya.</a:t>
            </a:r>
          </a:p>
          <a:p>
            <a:pPr marL="609600" indent="-609600">
              <a:buFontTx/>
              <a:buAutoNum type="arabicPeriod"/>
            </a:pPr>
            <a:endParaRPr lang="id-ID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9AEB-B797-42D6-8E4B-DD78AA4A53A2}" type="datetime1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0E2D-4086-4A51-BE7D-AD1C3E173E43}" type="slidenum">
              <a:rPr lang="en-US" smtClean="0"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Peranan fungsional  bagi anggota kelompok </a:t>
            </a:r>
            <a:endParaRPr lang="id-ID" sz="400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800"/>
              <a:t>1.Peranan tugas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/>
              <a:t>2.Peranan Pemeliharaan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/>
              <a:t>3.Peranan Mengganggu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/>
              <a:t>Budaya Kelompok dalam bentuk 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/>
              <a:t>a.Norma       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/>
              <a:t>b. Nilai       </a:t>
            </a:r>
            <a:r>
              <a:rPr lang="en-US" sz="2800">
                <a:sym typeface="Wingdings" panose="05000000000000000000" pitchFamily="2" charset="2"/>
              </a:rPr>
              <a:t> </a:t>
            </a:r>
            <a:endParaRPr lang="en-US" sz="2800"/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/>
              <a:t>c. Keyakinan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/>
              <a:t>    </a:t>
            </a:r>
            <a:r>
              <a:rPr lang="en-US" sz="2800">
                <a:sym typeface="Wingdings" panose="05000000000000000000" pitchFamily="2" charset="2"/>
              </a:rPr>
              <a:t> yg dianut anggota klp berpengaruh secara kuat thdp perilaku para anggota</a:t>
            </a:r>
            <a:endParaRPr lang="id-ID" sz="280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9D98-BD26-43AB-A5C7-E28F9567EC26}" type="datetime1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0E2D-4086-4A51-BE7D-AD1C3E173E43}" type="slidenum">
              <a:rPr lang="en-US" smtClean="0"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Akibat dari budaya Kelompok</a:t>
            </a:r>
            <a:r>
              <a:rPr lang="en-US">
                <a:sym typeface="Wingdings" panose="05000000000000000000" pitchFamily="2" charset="2"/>
              </a:rPr>
              <a:t></a:t>
            </a:r>
            <a:endParaRPr lang="id-ID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anose="05000000000000000000" pitchFamily="2" charset="2"/>
              <a:buNone/>
            </a:pPr>
            <a:r>
              <a:rPr lang="en-US"/>
              <a:t>Seseorang harus menentukan hal-hal berikut :</a:t>
            </a:r>
          </a:p>
          <a:p>
            <a:pPr marL="609600" indent="-609600">
              <a:buFontTx/>
              <a:buAutoNum type="arabicPeriod"/>
            </a:pPr>
            <a:r>
              <a:rPr lang="en-US"/>
              <a:t>Menerima nilai2 kelompok yg baru bagi anggota</a:t>
            </a:r>
          </a:p>
          <a:p>
            <a:pPr marL="609600" indent="-609600">
              <a:buFontTx/>
              <a:buAutoNum type="arabicPeriod"/>
            </a:pPr>
            <a:r>
              <a:rPr lang="en-US"/>
              <a:t>Mencoba mengubah nilai2 tsb</a:t>
            </a:r>
          </a:p>
          <a:p>
            <a:pPr marL="609600" indent="-609600">
              <a:buFontTx/>
              <a:buAutoNum type="arabicPeriod"/>
            </a:pPr>
            <a:r>
              <a:rPr lang="en-US"/>
              <a:t>Berusaha meninggalkan kelompok tsb.</a:t>
            </a:r>
            <a:endParaRPr lang="id-ID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8981-E285-4DE8-A6D6-7F91F501CB57}" type="datetime1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0E2D-4086-4A51-BE7D-AD1C3E173E43}" type="slidenum">
              <a:rPr lang="en-US" smtClean="0"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46150" y="0"/>
            <a:ext cx="7158037" cy="1412875"/>
          </a:xfrm>
        </p:spPr>
        <p:txBody>
          <a:bodyPr/>
          <a:lstStyle/>
          <a:p>
            <a:r>
              <a:rPr lang="en-US" sz="3600" dirty="0"/>
              <a:t>Proses </a:t>
            </a:r>
            <a:r>
              <a:rPr lang="en-US" sz="3600" dirty="0" err="1"/>
              <a:t>Pengembangan</a:t>
            </a:r>
            <a:r>
              <a:rPr lang="en-US" sz="3600" dirty="0"/>
              <a:t> </a:t>
            </a:r>
            <a:r>
              <a:rPr lang="en-US" sz="3600" dirty="0" err="1"/>
              <a:t>Kelompok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(</a:t>
            </a:r>
            <a:r>
              <a:rPr lang="en-US" sz="3600" dirty="0" err="1"/>
              <a:t>Gibson,dkk</a:t>
            </a:r>
            <a:r>
              <a:rPr lang="en-US" sz="3600" dirty="0"/>
              <a:t>, 1989,20-209)</a:t>
            </a:r>
            <a:endParaRPr lang="id-ID" sz="3600" dirty="0"/>
          </a:p>
        </p:txBody>
      </p:sp>
      <p:sp>
        <p:nvSpPr>
          <p:cNvPr id="1638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/>
              <a:t>Saling menerima</a:t>
            </a:r>
          </a:p>
          <a:p>
            <a:pPr marL="609600" indent="-609600">
              <a:buFontTx/>
              <a:buAutoNum type="arabicPeriod"/>
            </a:pPr>
            <a:r>
              <a:rPr lang="en-US"/>
              <a:t>Saling berkomunikasi &amp; mengambil keputusan</a:t>
            </a:r>
          </a:p>
          <a:p>
            <a:pPr marL="609600" indent="-609600">
              <a:buFontTx/>
              <a:buAutoNum type="arabicPeriod"/>
            </a:pPr>
            <a:r>
              <a:rPr lang="en-US"/>
              <a:t>Motivasi &amp; produktivitas</a:t>
            </a:r>
          </a:p>
          <a:p>
            <a:pPr marL="609600" indent="-609600">
              <a:buFontTx/>
              <a:buAutoNum type="arabicPeriod"/>
            </a:pPr>
            <a:r>
              <a:rPr lang="en-US"/>
              <a:t>Pengendalian dan Organisasi</a:t>
            </a:r>
          </a:p>
          <a:p>
            <a:pPr marL="609600" indent="-609600">
              <a:buFontTx/>
              <a:buNone/>
            </a:pPr>
            <a:endParaRPr lang="id-ID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7268C-8AC9-4247-B181-FB1068DAAAD4}" type="datetime1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0E2D-4086-4A51-BE7D-AD1C3E173E43}" type="slidenum">
              <a:rPr lang="en-US" smtClean="0"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Jenis interaksi yg efektif dalam kelompok</a:t>
            </a:r>
            <a:endParaRPr lang="id-ID" sz="400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1. Rapat (meeting)</a:t>
            </a:r>
          </a:p>
          <a:p>
            <a:r>
              <a:rPr lang="en-US"/>
              <a:t>2. Pembangunan tim (team building)</a:t>
            </a:r>
          </a:p>
          <a:p>
            <a:endParaRPr lang="id-ID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D5546-E96B-4C54-B8AA-1832064C4419}" type="datetime1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0E2D-4086-4A51-BE7D-AD1C3E173E43}" type="slidenum">
              <a:rPr lang="en-US" smtClean="0"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Ciri Kelompok yg berkembang</a:t>
            </a:r>
            <a:endParaRPr lang="id-ID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1. Struktur kelompok/organisasi</a:t>
            </a:r>
          </a:p>
          <a:p>
            <a:r>
              <a:rPr lang="en-US"/>
              <a:t>2. Peranan</a:t>
            </a:r>
          </a:p>
          <a:p>
            <a:r>
              <a:rPr lang="en-US"/>
              <a:t>3. Hierarki</a:t>
            </a:r>
          </a:p>
          <a:p>
            <a:r>
              <a:rPr lang="en-US"/>
              <a:t>4. Norma-norma</a:t>
            </a:r>
          </a:p>
          <a:p>
            <a:r>
              <a:rPr lang="en-US"/>
              <a:t>5. Kepemimpinan</a:t>
            </a:r>
          </a:p>
          <a:p>
            <a:r>
              <a:rPr lang="en-US"/>
              <a:t>6. Kesatuapaduan dan kepuasan</a:t>
            </a:r>
            <a:endParaRPr lang="id-ID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FB62A-DB4B-48D9-BE0F-92DC21772327}" type="datetime1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0E2D-4086-4A51-BE7D-AD1C3E173E43}" type="slidenum">
              <a:rPr lang="en-US" smtClean="0"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err="1"/>
              <a:t>Alat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memelihara</a:t>
            </a:r>
            <a:r>
              <a:rPr lang="en-US" sz="3200" dirty="0"/>
              <a:t> agar </a:t>
            </a:r>
            <a:r>
              <a:rPr lang="en-US" sz="3200" dirty="0" err="1"/>
              <a:t>kelompok</a:t>
            </a:r>
            <a:r>
              <a:rPr lang="en-US" sz="3200" dirty="0"/>
              <a:t>  </a:t>
            </a:r>
            <a:r>
              <a:rPr lang="en-US" sz="3200" dirty="0" err="1"/>
              <a:t>utuh</a:t>
            </a:r>
            <a:r>
              <a:rPr lang="en-US" sz="3200" dirty="0"/>
              <a:t> , </a:t>
            </a:r>
            <a:r>
              <a:rPr lang="en-US" sz="3200" dirty="0" err="1"/>
              <a:t>terpadu</a:t>
            </a:r>
            <a:r>
              <a:rPr lang="en-US" sz="3200" dirty="0"/>
              <a:t> &amp;</a:t>
            </a:r>
            <a:r>
              <a:rPr lang="en-US" sz="3200" dirty="0" err="1"/>
              <a:t>dinamis</a:t>
            </a:r>
            <a:r>
              <a:rPr lang="en-US" sz="3200" dirty="0"/>
              <a:t> </a:t>
            </a:r>
            <a:endParaRPr lang="id-ID" sz="32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/>
              <a:t>1.Sasaran jelas&amp; di tetapkan bersama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/>
              <a:t>2.Kejelasan pembagian fungsi &amp;peranan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/>
              <a:t>3. Komunikasi yg terbuka, dipahami&amp;efektif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/>
              <a:t>4. Kepemimpinan yg mampu melaksanakan tugas &amp;fungsi kepemimpinan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/>
              <a:t>5. Norma &amp; pertumbuhan kelompok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/>
              <a:t>6. Pengambilan keputusan yg disepakati bersama.</a:t>
            </a:r>
            <a:endParaRPr lang="id-ID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0C7E8-0680-4C17-B69D-07F7B0B2DB91}" type="datetime1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0E2D-4086-4A51-BE7D-AD1C3E173E43}" type="slidenum">
              <a:rPr lang="en-US" smtClean="0"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Quality Control Circle (QCC) &amp; </a:t>
            </a:r>
            <a:br>
              <a:rPr lang="en-US" sz="3200" dirty="0"/>
            </a:br>
            <a:r>
              <a:rPr lang="en-US" sz="3200" dirty="0"/>
              <a:t>Total </a:t>
            </a:r>
            <a:r>
              <a:rPr lang="en-US" sz="3200" dirty="0" err="1"/>
              <a:t>QualityControl</a:t>
            </a:r>
            <a:r>
              <a:rPr lang="en-US" sz="3200" dirty="0"/>
              <a:t>(TQC)/</a:t>
            </a:r>
            <a:br>
              <a:rPr lang="en-US" sz="3200" dirty="0"/>
            </a:br>
            <a:r>
              <a:rPr lang="en-US" sz="3200" dirty="0" err="1"/>
              <a:t>Pengendalian</a:t>
            </a:r>
            <a:r>
              <a:rPr lang="en-US" sz="3200" dirty="0"/>
              <a:t> </a:t>
            </a:r>
            <a:r>
              <a:rPr lang="en-US" sz="3200" dirty="0" err="1"/>
              <a:t>Mutu</a:t>
            </a:r>
            <a:r>
              <a:rPr lang="en-US" sz="3200" dirty="0"/>
              <a:t> </a:t>
            </a:r>
            <a:r>
              <a:rPr lang="en-US" sz="3200" dirty="0" err="1"/>
              <a:t>Terpadu</a:t>
            </a:r>
            <a:r>
              <a:rPr lang="en-US" sz="3200" dirty="0"/>
              <a:t> (PMT)</a:t>
            </a:r>
            <a:endParaRPr lang="en-GB" sz="3200" dirty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Sikap mental dan perilaku dlm proses produksi  agar produk barang ber mutu tinggi.</a:t>
            </a:r>
          </a:p>
          <a:p>
            <a:pPr>
              <a:lnSpc>
                <a:spcPct val="90000"/>
              </a:lnSpc>
            </a:pPr>
            <a:r>
              <a:rPr lang="en-US"/>
              <a:t>Dalam setiap tahap proses produksi mrpk suatu gugus mata rantai proses prod, adanya keterpaduan &amp; kerja sama yg pos ant perbagai klp karyawan &amp; managemen sbg tanggung jawab bersama untk menghasilkan mutu hasil kerja klp.</a:t>
            </a:r>
            <a:endParaRPr lang="en-GB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DB427-1F96-4096-9573-81603EDFA3B3}" type="datetime1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0E2D-4086-4A51-BE7D-AD1C3E173E43}" type="slidenum">
              <a:rPr lang="en-US" smtClean="0"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Five level of Prevention</a:t>
            </a:r>
            <a:r>
              <a:rPr lang="en-US"/>
              <a:t>  </a:t>
            </a:r>
            <a:br>
              <a:rPr lang="en-US"/>
            </a:br>
            <a:r>
              <a:rPr lang="en-US"/>
              <a:t>(Leavel &amp; Clark):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i="1"/>
              <a:t>Health Promotion </a:t>
            </a:r>
            <a:r>
              <a:rPr lang="en-US" sz="2800"/>
              <a:t>(Promosi kesehatan)</a:t>
            </a:r>
            <a:endParaRPr lang="en-US" sz="2800" i="1"/>
          </a:p>
          <a:p>
            <a:r>
              <a:rPr lang="en-US" sz="2800" i="1"/>
              <a:t>Specific Protection </a:t>
            </a:r>
            <a:r>
              <a:rPr lang="en-US" sz="2800"/>
              <a:t>(Perlindungan khusus)</a:t>
            </a:r>
          </a:p>
          <a:p>
            <a:r>
              <a:rPr lang="en-US" sz="2800" i="1"/>
              <a:t>Early Diagnosis and Prompt Treatment </a:t>
            </a:r>
            <a:r>
              <a:rPr lang="en-US" sz="2800"/>
              <a:t>(Diagnosis dini dan pengobatan segera) </a:t>
            </a:r>
          </a:p>
          <a:p>
            <a:r>
              <a:rPr lang="en-US" sz="2800" i="1"/>
              <a:t>Disability Limitation </a:t>
            </a:r>
            <a:r>
              <a:rPr lang="en-US" sz="2800"/>
              <a:t>(Mengurangi terjadinya kecacatan)</a:t>
            </a:r>
          </a:p>
          <a:p>
            <a:r>
              <a:rPr lang="en-US" sz="2800" i="1"/>
              <a:t>Rehabilitation. </a:t>
            </a:r>
            <a:r>
              <a:rPr lang="en-US" sz="2800"/>
              <a:t>(pemulihan)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B4998-79B6-4247-9B45-EB57130CB2A8}" type="datetime1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0E2D-4086-4A51-BE7D-AD1C3E173E43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300" b="1">
                <a:effectLst>
                  <a:outerShdw blurRad="38100" dist="38100" dir="2700000" algn="tl">
                    <a:srgbClr val="000000"/>
                  </a:outerShdw>
                </a:effectLst>
              </a:rPr>
              <a:t>STRATEGI PROMOSI KESEHATAN</a:t>
            </a:r>
            <a:r>
              <a:rPr lang="en-US" sz="2800"/>
              <a:t> (WHO, 1994)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Advokasi </a:t>
            </a:r>
            <a:r>
              <a:rPr lang="en-US" i="1"/>
              <a:t>(Advocacy)</a:t>
            </a:r>
          </a:p>
          <a:p>
            <a:r>
              <a:rPr lang="en-US"/>
              <a:t>Dukungan sosial </a:t>
            </a:r>
            <a:r>
              <a:rPr lang="en-US" i="1"/>
              <a:t>(Social Support)</a:t>
            </a:r>
          </a:p>
          <a:p>
            <a:r>
              <a:rPr lang="en-US"/>
              <a:t>Pemberdayaan Masyarakat </a:t>
            </a:r>
            <a:r>
              <a:rPr lang="en-US" i="1"/>
              <a:t>(Empowerment)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8B456-2F68-432F-8D16-EF1D2D9988FD}" type="datetime1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0E2D-4086-4A51-BE7D-AD1C3E173E43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STRATEGI BARU PROMOSI KESEHATAN </a:t>
            </a:r>
            <a:r>
              <a:rPr lang="en-US" sz="2800"/>
              <a:t>(Ottawa Charter, 1986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Kebijakan berwawasan kesehatan </a:t>
            </a:r>
            <a:r>
              <a:rPr lang="en-US" sz="2800" i="1"/>
              <a:t>(Healthy public policy)</a:t>
            </a:r>
          </a:p>
          <a:p>
            <a:r>
              <a:rPr lang="en-US" sz="2800"/>
              <a:t>Lingkungan yang mendukung </a:t>
            </a:r>
            <a:r>
              <a:rPr lang="en-US" sz="2800" i="1"/>
              <a:t>(Supportive environment)</a:t>
            </a:r>
          </a:p>
          <a:p>
            <a:r>
              <a:rPr lang="en-US" sz="2800"/>
              <a:t>Reorientasi pelayanan kesehatan </a:t>
            </a:r>
            <a:r>
              <a:rPr lang="en-US" sz="2800" i="1"/>
              <a:t>(Reorient health service)</a:t>
            </a:r>
          </a:p>
          <a:p>
            <a:r>
              <a:rPr lang="en-US" sz="2800"/>
              <a:t>Ketrampilan individu </a:t>
            </a:r>
            <a:r>
              <a:rPr lang="en-US" sz="2800" i="1"/>
              <a:t>(personnel skill)</a:t>
            </a:r>
          </a:p>
          <a:p>
            <a:r>
              <a:rPr lang="en-US" sz="2800"/>
              <a:t>Gerakan masyarakat </a:t>
            </a:r>
            <a:r>
              <a:rPr lang="en-US" sz="2800" i="1"/>
              <a:t>(community action)</a:t>
            </a:r>
            <a:endParaRPr lang="en-US" sz="280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BD5E8-2B63-4433-A341-0238AB4E33FD}" type="datetime1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0E2D-4086-4A51-BE7D-AD1C3E173E43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RUANG LINGKUP PROMOSI KESEHATAN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 sz="2800"/>
              <a:t>Ilmu-ilmu yang mencakup promosi kesehatan dapat dikelompokkan menjadi 2 bidang :</a:t>
            </a:r>
          </a:p>
          <a:p>
            <a:pPr marL="982980" lvl="1" indent="-533400">
              <a:buFont typeface="Wingdings" panose="05000000000000000000" pitchFamily="2" charset="2"/>
              <a:buAutoNum type="arabicPeriod"/>
            </a:pPr>
            <a:r>
              <a:rPr lang="en-US" sz="2400"/>
              <a:t>Ilmu perilaku; menjadi dasar dalam membentuk perilaku manusia : psikologi, antropologi, sosiolgi</a:t>
            </a:r>
          </a:p>
          <a:p>
            <a:pPr marL="982980" lvl="1" indent="-533400">
              <a:buFont typeface="Wingdings" panose="05000000000000000000" pitchFamily="2" charset="2"/>
              <a:buAutoNum type="arabicPeriod"/>
            </a:pPr>
            <a:r>
              <a:rPr lang="en-US" sz="2400"/>
              <a:t>Ilmu-ilmu yang diperlukan untuk intervensi perilaku (pembentukan dan perubahan perilaku) : pendidikan, komunikasi, manajemen, kepemimpinan, dsb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CFC3-85AC-4E5A-AFB5-FE4B98E90550}" type="datetime1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0E2D-4086-4A51-BE7D-AD1C3E173E43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526338" cy="1412875"/>
          </a:xfrm>
        </p:spPr>
        <p:txBody>
          <a:bodyPr/>
          <a:lstStyle/>
          <a:p>
            <a:r>
              <a:rPr lang="en-US" sz="3600"/>
              <a:t>Ruang lingkup Promosi Kesehatan berdasarkan aspek pelayanan kesehatan :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Promosi kesehatan pada tingkat  promotif </a:t>
            </a:r>
          </a:p>
          <a:p>
            <a:r>
              <a:rPr lang="en-US"/>
              <a:t>Promosi kesehatan pada tingkat preventif</a:t>
            </a:r>
          </a:p>
          <a:p>
            <a:r>
              <a:rPr lang="en-US"/>
              <a:t>Promosi kesehatan pada tingkat kuratif </a:t>
            </a:r>
          </a:p>
          <a:p>
            <a:r>
              <a:rPr lang="en-US"/>
              <a:t>Promosi kesehatan pada tingkat rehabilitatif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9B6C4-3CF8-4E1E-99F4-17C51AD5606E}" type="datetime1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0E2D-4086-4A51-BE7D-AD1C3E173E43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Ruang lingkup Promosi Kesehatan berdasarkan tatanan (tempat pelaksanaan)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Promosi kesehatan pada tatanan keluarga (rumah tangga)</a:t>
            </a:r>
          </a:p>
          <a:p>
            <a:r>
              <a:rPr lang="en-US" sz="2800"/>
              <a:t>Promosi kesehatan pada tatanan sekolah</a:t>
            </a:r>
          </a:p>
          <a:p>
            <a:r>
              <a:rPr lang="en-US" sz="2800"/>
              <a:t>Promosi kesehatan pada tempat kerja</a:t>
            </a:r>
          </a:p>
          <a:p>
            <a:r>
              <a:rPr lang="en-US" sz="2800"/>
              <a:t>Promosi kesehatan di tempat-tempat umum</a:t>
            </a:r>
          </a:p>
          <a:p>
            <a:r>
              <a:rPr lang="en-US" sz="2800"/>
              <a:t>Pendidikan kesehatan di institusi pelayanan kesehatan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A4752-D680-4F88-9229-AF42ED2EBFCB}" type="datetime1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0E2D-4086-4A51-BE7D-AD1C3E173E43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Metode &amp; teknik promosi kesehatan :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Metode promosi kesehatan individu</a:t>
            </a:r>
          </a:p>
          <a:p>
            <a:r>
              <a:rPr lang="en-US"/>
              <a:t>Metode promosi kesehatan kelompok</a:t>
            </a:r>
          </a:p>
          <a:p>
            <a:r>
              <a:rPr lang="en-US"/>
              <a:t>Metode promosi kesehatan massa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D3B83-D5A8-409A-B70E-C62DD6996812}" type="datetime1">
              <a:rPr lang="en-US" smtClean="0"/>
              <a:t>4/27/2020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PSIK STIKES HANGTUAH PEKANBARU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0E2D-4086-4A51-BE7D-AD1C3E173E43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xis">
  <a:themeElements>
    <a:clrScheme name="Axis 1">
      <a:dk1>
        <a:srgbClr val="080808"/>
      </a:dk1>
      <a:lt1>
        <a:srgbClr val="F8F8F8"/>
      </a:lt1>
      <a:dk2>
        <a:srgbClr val="330000"/>
      </a:dk2>
      <a:lt2>
        <a:srgbClr val="FFFFFF"/>
      </a:lt2>
      <a:accent1>
        <a:srgbClr val="FF9900"/>
      </a:accent1>
      <a:accent2>
        <a:srgbClr val="CC3300"/>
      </a:accent2>
      <a:accent3>
        <a:srgbClr val="ADAAAA"/>
      </a:accent3>
      <a:accent4>
        <a:srgbClr val="D4D4D4"/>
      </a:accent4>
      <a:accent5>
        <a:srgbClr val="FFCAAA"/>
      </a:accent5>
      <a:accent6>
        <a:srgbClr val="B92D00"/>
      </a:accent6>
      <a:hlink>
        <a:srgbClr val="CC6600"/>
      </a:hlink>
      <a:folHlink>
        <a:srgbClr val="B2B282"/>
      </a:folHlink>
    </a:clrScheme>
    <a:fontScheme name="Ax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Axis</Template>
  <TotalTime>4</TotalTime>
  <Words>1364</Words>
  <Application>Microsoft Office PowerPoint</Application>
  <PresentationFormat>On-screen Show (4:3)</PresentationFormat>
  <Paragraphs>271</Paragraphs>
  <Slides>29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Axis</vt:lpstr>
      <vt:lpstr>Peran perawat dalam pendidikan promosi kesehatan. </vt:lpstr>
      <vt:lpstr>PROMOSI KESEHATAN</vt:lpstr>
      <vt:lpstr>Five level of Prevention   (Leavel &amp; Clark):</vt:lpstr>
      <vt:lpstr>STRATEGI PROMOSI KESEHATAN (WHO, 1994)</vt:lpstr>
      <vt:lpstr>STRATEGI BARU PROMOSI KESEHATAN (Ottawa Charter, 1986</vt:lpstr>
      <vt:lpstr>RUANG LINGKUP PROMOSI KESEHATAN</vt:lpstr>
      <vt:lpstr>Ruang lingkup Promosi Kesehatan berdasarkan aspek pelayanan kesehatan :</vt:lpstr>
      <vt:lpstr>Ruang lingkup Promosi Kesehatan berdasarkan tatanan (tempat pelaksanaan)</vt:lpstr>
      <vt:lpstr>Metode &amp; teknik promosi kesehatan :</vt:lpstr>
      <vt:lpstr>PowerPoint Presentation</vt:lpstr>
      <vt:lpstr>PowerPoint Presentation</vt:lpstr>
      <vt:lpstr>PowerPoint Presentation</vt:lpstr>
      <vt:lpstr>Dinamika Kelompok</vt:lpstr>
      <vt:lpstr>Dinamika Kelompok</vt:lpstr>
      <vt:lpstr>Arti Kelompok dalam berbagai sudut pandang:</vt:lpstr>
      <vt:lpstr>lanjutan</vt:lpstr>
      <vt:lpstr>Perilaku para anggota kelompok dalam organisasi </vt:lpstr>
      <vt:lpstr>Pentingnya Dinamika Kelompok</vt:lpstr>
      <vt:lpstr>Kedua prinsip tsb dapat diketahui:</vt:lpstr>
      <vt:lpstr>Tipe Kelompok (Gibson dkk, 189.204-205)</vt:lpstr>
      <vt:lpstr>Alasan Membentuk Kelompok (Gibson dkk,1989,205-207, Marvin E.Shaw 1981,81-97)</vt:lpstr>
      <vt:lpstr>Tujuan interaksi dalam dinamika kelompok</vt:lpstr>
      <vt:lpstr>Peranan fungsional  bagi anggota kelompok </vt:lpstr>
      <vt:lpstr>Akibat dari budaya Kelompok</vt:lpstr>
      <vt:lpstr>Proses Pengembangan Kelompok (Gibson,dkk, 1989,20-209)</vt:lpstr>
      <vt:lpstr>Jenis interaksi yg efektif dalam kelompok</vt:lpstr>
      <vt:lpstr>Ciri Kelompok yg berkembang</vt:lpstr>
      <vt:lpstr>Alat untuk memelihara agar kelompok  utuh , terpadu &amp;dinamis </vt:lpstr>
      <vt:lpstr>Quality Control Circle (QCC) &amp;  Total QualityControl(TQC)/ Pengendalian Mutu Terpadu (PMT)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PROMOSI KESEHATAN</dc:title>
  <dc:creator>COMPAQ</dc:creator>
  <cp:lastModifiedBy>Windows</cp:lastModifiedBy>
  <cp:revision>12</cp:revision>
  <dcterms:created xsi:type="dcterms:W3CDTF">2009-02-14T04:48:00Z</dcterms:created>
  <dcterms:modified xsi:type="dcterms:W3CDTF">2020-04-27T04:42:02Z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1033-10.2.0.5831</vt:lpwstr>
  </property>
</Properties>
</file>