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68"/>
  </p:handoutMasterIdLst>
  <p:sldIdLst>
    <p:sldId id="256" r:id="rId2"/>
    <p:sldId id="267" r:id="rId3"/>
    <p:sldId id="262" r:id="rId4"/>
    <p:sldId id="263" r:id="rId5"/>
    <p:sldId id="258" r:id="rId6"/>
    <p:sldId id="257" r:id="rId7"/>
    <p:sldId id="259" r:id="rId8"/>
    <p:sldId id="260" r:id="rId9"/>
    <p:sldId id="261" r:id="rId10"/>
    <p:sldId id="266" r:id="rId11"/>
    <p:sldId id="327" r:id="rId12"/>
    <p:sldId id="328" r:id="rId13"/>
    <p:sldId id="268" r:id="rId14"/>
    <p:sldId id="272" r:id="rId15"/>
    <p:sldId id="273" r:id="rId16"/>
    <p:sldId id="274" r:id="rId17"/>
    <p:sldId id="275" r:id="rId18"/>
    <p:sldId id="271" r:id="rId19"/>
    <p:sldId id="277" r:id="rId20"/>
    <p:sldId id="279" r:id="rId21"/>
    <p:sldId id="278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11" r:id="rId34"/>
    <p:sldId id="309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296" r:id="rId51"/>
    <p:sldId id="294" r:id="rId52"/>
    <p:sldId id="298" r:id="rId53"/>
    <p:sldId id="299" r:id="rId54"/>
    <p:sldId id="300" r:id="rId55"/>
    <p:sldId id="292" r:id="rId56"/>
    <p:sldId id="293" r:id="rId57"/>
    <p:sldId id="295" r:id="rId58"/>
    <p:sldId id="297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9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A2753-ADB4-4D22-9EC8-F5362C6A306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8FFB3-9699-4132-818B-7D1079B0AF21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err="1" smtClean="0"/>
            <a:t>Kecelakaan</a:t>
          </a:r>
          <a:endParaRPr lang="en-US" b="1" dirty="0"/>
        </a:p>
      </dgm:t>
    </dgm:pt>
    <dgm:pt modelId="{F051CD03-1384-422E-88E2-E87BE9088D63}" type="parTrans" cxnId="{60A8BBEB-D5FE-4769-A688-171D5E8B24C3}">
      <dgm:prSet/>
      <dgm:spPr/>
      <dgm:t>
        <a:bodyPr/>
        <a:lstStyle/>
        <a:p>
          <a:endParaRPr lang="en-US"/>
        </a:p>
      </dgm:t>
    </dgm:pt>
    <dgm:pt modelId="{D9649D08-0D0C-4BA7-9228-2C65BBAC5460}" type="sibTrans" cxnId="{60A8BBEB-D5FE-4769-A688-171D5E8B24C3}">
      <dgm:prSet/>
      <dgm:spPr/>
      <dgm:t>
        <a:bodyPr/>
        <a:lstStyle/>
        <a:p>
          <a:endParaRPr lang="en-US"/>
        </a:p>
      </dgm:t>
    </dgm:pt>
    <dgm:pt modelId="{122C31A4-4760-44B5-AC07-E0571814F9B1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err="1" smtClean="0"/>
            <a:t>Manusia</a:t>
          </a:r>
          <a:endParaRPr lang="en-US" b="1" dirty="0"/>
        </a:p>
      </dgm:t>
    </dgm:pt>
    <dgm:pt modelId="{03CD282D-9926-42C8-B918-0768D85F873F}" type="parTrans" cxnId="{E13CC555-C31F-4044-92B9-18FA2FBEAEB4}">
      <dgm:prSet/>
      <dgm:spPr/>
      <dgm:t>
        <a:bodyPr/>
        <a:lstStyle/>
        <a:p>
          <a:endParaRPr lang="en-US"/>
        </a:p>
      </dgm:t>
    </dgm:pt>
    <dgm:pt modelId="{D3E84A53-FD1E-422B-A19A-3E9451646DF7}" type="sibTrans" cxnId="{E13CC555-C31F-4044-92B9-18FA2FBEAEB4}">
      <dgm:prSet/>
      <dgm:spPr/>
      <dgm:t>
        <a:bodyPr/>
        <a:lstStyle/>
        <a:p>
          <a:endParaRPr lang="en-US"/>
        </a:p>
      </dgm:t>
    </dgm:pt>
    <dgm:pt modelId="{70F92B4E-602B-4A1D-868E-68799F7F98A1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err="1" smtClean="0"/>
            <a:t>Lingkungan</a:t>
          </a:r>
          <a:endParaRPr lang="en-US" b="1" dirty="0"/>
        </a:p>
      </dgm:t>
    </dgm:pt>
    <dgm:pt modelId="{B2564213-4019-4350-9B1E-522CFF1653F3}" type="parTrans" cxnId="{F9D3C101-6342-418D-92E0-092DE0111DA8}">
      <dgm:prSet/>
      <dgm:spPr/>
      <dgm:t>
        <a:bodyPr/>
        <a:lstStyle/>
        <a:p>
          <a:endParaRPr lang="en-US"/>
        </a:p>
      </dgm:t>
    </dgm:pt>
    <dgm:pt modelId="{BF571B6A-8837-48C0-8F54-F5C2442D7197}" type="sibTrans" cxnId="{F9D3C101-6342-418D-92E0-092DE0111DA8}">
      <dgm:prSet/>
      <dgm:spPr/>
      <dgm:t>
        <a:bodyPr/>
        <a:lstStyle/>
        <a:p>
          <a:endParaRPr lang="en-US"/>
        </a:p>
      </dgm:t>
    </dgm:pt>
    <dgm:pt modelId="{08E12EA1-2FAC-44DE-8F8D-765CA5FDF351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 err="1" smtClean="0"/>
            <a:t>Sebab</a:t>
          </a:r>
          <a:r>
            <a:rPr lang="en-US" b="1" dirty="0" smtClean="0"/>
            <a:t> </a:t>
          </a:r>
          <a:r>
            <a:rPr lang="en-US" b="1" dirty="0" err="1" smtClean="0"/>
            <a:t>Teknis</a:t>
          </a:r>
          <a:endParaRPr lang="en-US" b="1" dirty="0"/>
        </a:p>
      </dgm:t>
    </dgm:pt>
    <dgm:pt modelId="{9A9E7877-9F81-416A-94E3-4CCBF18444EB}" type="parTrans" cxnId="{EAE77963-FD24-4391-B764-411FE7D6DA1D}">
      <dgm:prSet/>
      <dgm:spPr/>
      <dgm:t>
        <a:bodyPr/>
        <a:lstStyle/>
        <a:p>
          <a:endParaRPr lang="en-US"/>
        </a:p>
      </dgm:t>
    </dgm:pt>
    <dgm:pt modelId="{E41691A8-9751-4AF6-8F52-21B2B4CF7A9B}" type="sibTrans" cxnId="{EAE77963-FD24-4391-B764-411FE7D6DA1D}">
      <dgm:prSet/>
      <dgm:spPr/>
      <dgm:t>
        <a:bodyPr/>
        <a:lstStyle/>
        <a:p>
          <a:endParaRPr lang="en-US"/>
        </a:p>
      </dgm:t>
    </dgm:pt>
    <dgm:pt modelId="{1C4281B1-EB52-4ED1-9FB7-5C8DC150E709}" type="pres">
      <dgm:prSet presAssocID="{DE7A2753-ADB4-4D22-9EC8-F5362C6A30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B8464F4-3644-476E-A754-6E13612917F9}" type="pres">
      <dgm:prSet presAssocID="{BEC8FFB3-9699-4132-818B-7D1079B0AF21}" presName="centerShape" presStyleLbl="node0" presStyleIdx="0" presStyleCnt="1"/>
      <dgm:spPr/>
      <dgm:t>
        <a:bodyPr/>
        <a:lstStyle/>
        <a:p>
          <a:endParaRPr lang="id-ID"/>
        </a:p>
      </dgm:t>
    </dgm:pt>
    <dgm:pt modelId="{675FBE79-1B63-400D-9723-EC239DA2BA65}" type="pres">
      <dgm:prSet presAssocID="{03CD282D-9926-42C8-B918-0768D85F873F}" presName="parTrans" presStyleLbl="sibTrans2D1" presStyleIdx="0" presStyleCnt="3"/>
      <dgm:spPr/>
      <dgm:t>
        <a:bodyPr/>
        <a:lstStyle/>
        <a:p>
          <a:endParaRPr lang="id-ID"/>
        </a:p>
      </dgm:t>
    </dgm:pt>
    <dgm:pt modelId="{F6A1E8DA-A9B6-4BAE-87A0-BD8067BC076A}" type="pres">
      <dgm:prSet presAssocID="{03CD282D-9926-42C8-B918-0768D85F873F}" presName="connectorText" presStyleLbl="sibTrans2D1" presStyleIdx="0" presStyleCnt="3"/>
      <dgm:spPr/>
      <dgm:t>
        <a:bodyPr/>
        <a:lstStyle/>
        <a:p>
          <a:endParaRPr lang="id-ID"/>
        </a:p>
      </dgm:t>
    </dgm:pt>
    <dgm:pt modelId="{464B5134-0B61-462B-8885-5121A0785FC2}" type="pres">
      <dgm:prSet presAssocID="{122C31A4-4760-44B5-AC07-E0571814F9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B2113-6619-4E40-9CDB-F3B195DE15A0}" type="pres">
      <dgm:prSet presAssocID="{B2564213-4019-4350-9B1E-522CFF1653F3}" presName="parTrans" presStyleLbl="sibTrans2D1" presStyleIdx="1" presStyleCnt="3"/>
      <dgm:spPr/>
      <dgm:t>
        <a:bodyPr/>
        <a:lstStyle/>
        <a:p>
          <a:endParaRPr lang="id-ID"/>
        </a:p>
      </dgm:t>
    </dgm:pt>
    <dgm:pt modelId="{1783684D-E4C8-4843-9753-59890D63291C}" type="pres">
      <dgm:prSet presAssocID="{B2564213-4019-4350-9B1E-522CFF1653F3}" presName="connectorText" presStyleLbl="sibTrans2D1" presStyleIdx="1" presStyleCnt="3"/>
      <dgm:spPr/>
      <dgm:t>
        <a:bodyPr/>
        <a:lstStyle/>
        <a:p>
          <a:endParaRPr lang="id-ID"/>
        </a:p>
      </dgm:t>
    </dgm:pt>
    <dgm:pt modelId="{92572E97-86EE-4523-AE88-08186F2C0E48}" type="pres">
      <dgm:prSet presAssocID="{70F92B4E-602B-4A1D-868E-68799F7F98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2CCCFA-D7BC-4A52-847B-419759C6D77B}" type="pres">
      <dgm:prSet presAssocID="{9A9E7877-9F81-416A-94E3-4CCBF18444EB}" presName="parTrans" presStyleLbl="sibTrans2D1" presStyleIdx="2" presStyleCnt="3"/>
      <dgm:spPr/>
      <dgm:t>
        <a:bodyPr/>
        <a:lstStyle/>
        <a:p>
          <a:endParaRPr lang="id-ID"/>
        </a:p>
      </dgm:t>
    </dgm:pt>
    <dgm:pt modelId="{BD160911-930B-4BF6-AF36-789175A7E5B2}" type="pres">
      <dgm:prSet presAssocID="{9A9E7877-9F81-416A-94E3-4CCBF18444EB}" presName="connectorText" presStyleLbl="sibTrans2D1" presStyleIdx="2" presStyleCnt="3"/>
      <dgm:spPr/>
      <dgm:t>
        <a:bodyPr/>
        <a:lstStyle/>
        <a:p>
          <a:endParaRPr lang="id-ID"/>
        </a:p>
      </dgm:t>
    </dgm:pt>
    <dgm:pt modelId="{17515907-2A63-42E1-AF0C-0A420A96C4FB}" type="pres">
      <dgm:prSet presAssocID="{08E12EA1-2FAC-44DE-8F8D-765CA5FDF3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13CC555-C31F-4044-92B9-18FA2FBEAEB4}" srcId="{BEC8FFB3-9699-4132-818B-7D1079B0AF21}" destId="{122C31A4-4760-44B5-AC07-E0571814F9B1}" srcOrd="0" destOrd="0" parTransId="{03CD282D-9926-42C8-B918-0768D85F873F}" sibTransId="{D3E84A53-FD1E-422B-A19A-3E9451646DF7}"/>
    <dgm:cxn modelId="{11690397-6784-462A-9520-773ECDE4998E}" type="presOf" srcId="{03CD282D-9926-42C8-B918-0768D85F873F}" destId="{675FBE79-1B63-400D-9723-EC239DA2BA65}" srcOrd="0" destOrd="0" presId="urn:microsoft.com/office/officeart/2005/8/layout/radial5"/>
    <dgm:cxn modelId="{60A8BBEB-D5FE-4769-A688-171D5E8B24C3}" srcId="{DE7A2753-ADB4-4D22-9EC8-F5362C6A3069}" destId="{BEC8FFB3-9699-4132-818B-7D1079B0AF21}" srcOrd="0" destOrd="0" parTransId="{F051CD03-1384-422E-88E2-E87BE9088D63}" sibTransId="{D9649D08-0D0C-4BA7-9228-2C65BBAC5460}"/>
    <dgm:cxn modelId="{074DA4BF-E51E-46AC-9DDC-28ACBA68BDF7}" type="presOf" srcId="{03CD282D-9926-42C8-B918-0768D85F873F}" destId="{F6A1E8DA-A9B6-4BAE-87A0-BD8067BC076A}" srcOrd="1" destOrd="0" presId="urn:microsoft.com/office/officeart/2005/8/layout/radial5"/>
    <dgm:cxn modelId="{F9D3C101-6342-418D-92E0-092DE0111DA8}" srcId="{BEC8FFB3-9699-4132-818B-7D1079B0AF21}" destId="{70F92B4E-602B-4A1D-868E-68799F7F98A1}" srcOrd="1" destOrd="0" parTransId="{B2564213-4019-4350-9B1E-522CFF1653F3}" sibTransId="{BF571B6A-8837-48C0-8F54-F5C2442D7197}"/>
    <dgm:cxn modelId="{EAE77963-FD24-4391-B764-411FE7D6DA1D}" srcId="{BEC8FFB3-9699-4132-818B-7D1079B0AF21}" destId="{08E12EA1-2FAC-44DE-8F8D-765CA5FDF351}" srcOrd="2" destOrd="0" parTransId="{9A9E7877-9F81-416A-94E3-4CCBF18444EB}" sibTransId="{E41691A8-9751-4AF6-8F52-21B2B4CF7A9B}"/>
    <dgm:cxn modelId="{FC979E6D-AD16-4AA0-81BA-8A6E16B8F5FC}" type="presOf" srcId="{9A9E7877-9F81-416A-94E3-4CCBF18444EB}" destId="{2C2CCCFA-D7BC-4A52-847B-419759C6D77B}" srcOrd="0" destOrd="0" presId="urn:microsoft.com/office/officeart/2005/8/layout/radial5"/>
    <dgm:cxn modelId="{C05D9C1C-6CE7-416C-85EA-D7FDC95D8463}" type="presOf" srcId="{9A9E7877-9F81-416A-94E3-4CCBF18444EB}" destId="{BD160911-930B-4BF6-AF36-789175A7E5B2}" srcOrd="1" destOrd="0" presId="urn:microsoft.com/office/officeart/2005/8/layout/radial5"/>
    <dgm:cxn modelId="{06093068-DA54-40CD-B565-A65C6F319EB7}" type="presOf" srcId="{DE7A2753-ADB4-4D22-9EC8-F5362C6A3069}" destId="{1C4281B1-EB52-4ED1-9FB7-5C8DC150E709}" srcOrd="0" destOrd="0" presId="urn:microsoft.com/office/officeart/2005/8/layout/radial5"/>
    <dgm:cxn modelId="{BD6F326A-2194-4E25-986F-4CAD9FA018EE}" type="presOf" srcId="{B2564213-4019-4350-9B1E-522CFF1653F3}" destId="{1783684D-E4C8-4843-9753-59890D63291C}" srcOrd="1" destOrd="0" presId="urn:microsoft.com/office/officeart/2005/8/layout/radial5"/>
    <dgm:cxn modelId="{2E594B9F-AB3D-43C6-92EB-BB3ACC3D14D3}" type="presOf" srcId="{08E12EA1-2FAC-44DE-8F8D-765CA5FDF351}" destId="{17515907-2A63-42E1-AF0C-0A420A96C4FB}" srcOrd="0" destOrd="0" presId="urn:microsoft.com/office/officeart/2005/8/layout/radial5"/>
    <dgm:cxn modelId="{15383969-191F-4A23-B2DF-F68DFCBB9380}" type="presOf" srcId="{122C31A4-4760-44B5-AC07-E0571814F9B1}" destId="{464B5134-0B61-462B-8885-5121A0785FC2}" srcOrd="0" destOrd="0" presId="urn:microsoft.com/office/officeart/2005/8/layout/radial5"/>
    <dgm:cxn modelId="{73906AC4-16DF-4CB8-8B3E-F528CA7CF815}" type="presOf" srcId="{BEC8FFB3-9699-4132-818B-7D1079B0AF21}" destId="{6B8464F4-3644-476E-A754-6E13612917F9}" srcOrd="0" destOrd="0" presId="urn:microsoft.com/office/officeart/2005/8/layout/radial5"/>
    <dgm:cxn modelId="{DE0824D7-3086-40B7-8AE4-3F0C34EC9F65}" type="presOf" srcId="{B2564213-4019-4350-9B1E-522CFF1653F3}" destId="{FB4B2113-6619-4E40-9CDB-F3B195DE15A0}" srcOrd="0" destOrd="0" presId="urn:microsoft.com/office/officeart/2005/8/layout/radial5"/>
    <dgm:cxn modelId="{434EDBBA-C27B-471B-AF97-91C1451AE902}" type="presOf" srcId="{70F92B4E-602B-4A1D-868E-68799F7F98A1}" destId="{92572E97-86EE-4523-AE88-08186F2C0E48}" srcOrd="0" destOrd="0" presId="urn:microsoft.com/office/officeart/2005/8/layout/radial5"/>
    <dgm:cxn modelId="{5D245509-B817-4F07-809D-B9B82B143C76}" type="presParOf" srcId="{1C4281B1-EB52-4ED1-9FB7-5C8DC150E709}" destId="{6B8464F4-3644-476E-A754-6E13612917F9}" srcOrd="0" destOrd="0" presId="urn:microsoft.com/office/officeart/2005/8/layout/radial5"/>
    <dgm:cxn modelId="{AFCD4A44-5E5D-4DDF-BD1D-979E9E600C82}" type="presParOf" srcId="{1C4281B1-EB52-4ED1-9FB7-5C8DC150E709}" destId="{675FBE79-1B63-400D-9723-EC239DA2BA65}" srcOrd="1" destOrd="0" presId="urn:microsoft.com/office/officeart/2005/8/layout/radial5"/>
    <dgm:cxn modelId="{40B51C46-1C88-4613-9FB6-2041B262D267}" type="presParOf" srcId="{675FBE79-1B63-400D-9723-EC239DA2BA65}" destId="{F6A1E8DA-A9B6-4BAE-87A0-BD8067BC076A}" srcOrd="0" destOrd="0" presId="urn:microsoft.com/office/officeart/2005/8/layout/radial5"/>
    <dgm:cxn modelId="{11E6988D-C1BD-410C-83A3-02D53558CC59}" type="presParOf" srcId="{1C4281B1-EB52-4ED1-9FB7-5C8DC150E709}" destId="{464B5134-0B61-462B-8885-5121A0785FC2}" srcOrd="2" destOrd="0" presId="urn:microsoft.com/office/officeart/2005/8/layout/radial5"/>
    <dgm:cxn modelId="{03258E39-4E5E-45CB-AEB4-E22D871A86B7}" type="presParOf" srcId="{1C4281B1-EB52-4ED1-9FB7-5C8DC150E709}" destId="{FB4B2113-6619-4E40-9CDB-F3B195DE15A0}" srcOrd="3" destOrd="0" presId="urn:microsoft.com/office/officeart/2005/8/layout/radial5"/>
    <dgm:cxn modelId="{F98B97B6-484F-4512-9D73-C3B2D38ADE01}" type="presParOf" srcId="{FB4B2113-6619-4E40-9CDB-F3B195DE15A0}" destId="{1783684D-E4C8-4843-9753-59890D63291C}" srcOrd="0" destOrd="0" presId="urn:microsoft.com/office/officeart/2005/8/layout/radial5"/>
    <dgm:cxn modelId="{68C3D803-5618-4718-9732-35AA16246F54}" type="presParOf" srcId="{1C4281B1-EB52-4ED1-9FB7-5C8DC150E709}" destId="{92572E97-86EE-4523-AE88-08186F2C0E48}" srcOrd="4" destOrd="0" presId="urn:microsoft.com/office/officeart/2005/8/layout/radial5"/>
    <dgm:cxn modelId="{8534D505-BB53-4F42-806D-39CDD4EF0966}" type="presParOf" srcId="{1C4281B1-EB52-4ED1-9FB7-5C8DC150E709}" destId="{2C2CCCFA-D7BC-4A52-847B-419759C6D77B}" srcOrd="5" destOrd="0" presId="urn:microsoft.com/office/officeart/2005/8/layout/radial5"/>
    <dgm:cxn modelId="{E7E20F6A-27C8-4D02-A894-8734B39D2A02}" type="presParOf" srcId="{2C2CCCFA-D7BC-4A52-847B-419759C6D77B}" destId="{BD160911-930B-4BF6-AF36-789175A7E5B2}" srcOrd="0" destOrd="0" presId="urn:microsoft.com/office/officeart/2005/8/layout/radial5"/>
    <dgm:cxn modelId="{175BE3EB-0D9B-4291-8F35-06DAA78FD4F9}" type="presParOf" srcId="{1C4281B1-EB52-4ED1-9FB7-5C8DC150E709}" destId="{17515907-2A63-42E1-AF0C-0A420A96C4F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464F4-3644-476E-A754-6E13612917F9}">
      <dsp:nvSpPr>
        <dsp:cNvPr id="0" name=""/>
        <dsp:cNvSpPr/>
      </dsp:nvSpPr>
      <dsp:spPr>
        <a:xfrm>
          <a:off x="4308502" y="2624923"/>
          <a:ext cx="1871925" cy="1871925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Kecelakaan</a:t>
          </a:r>
          <a:endParaRPr lang="en-US" sz="1900" b="1" kern="1200" dirty="0"/>
        </a:p>
      </dsp:txBody>
      <dsp:txXfrm>
        <a:off x="4582639" y="2899060"/>
        <a:ext cx="1323651" cy="1323651"/>
      </dsp:txXfrm>
    </dsp:sp>
    <dsp:sp modelId="{675FBE79-1B63-400D-9723-EC239DA2BA65}">
      <dsp:nvSpPr>
        <dsp:cNvPr id="0" name=""/>
        <dsp:cNvSpPr/>
      </dsp:nvSpPr>
      <dsp:spPr>
        <a:xfrm rot="16200000">
          <a:off x="5046090" y="1943633"/>
          <a:ext cx="396748" cy="636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105602" y="2130436"/>
        <a:ext cx="277724" cy="381872"/>
      </dsp:txXfrm>
    </dsp:sp>
    <dsp:sp modelId="{464B5134-0B61-462B-8885-5121A0785FC2}">
      <dsp:nvSpPr>
        <dsp:cNvPr id="0" name=""/>
        <dsp:cNvSpPr/>
      </dsp:nvSpPr>
      <dsp:spPr>
        <a:xfrm>
          <a:off x="4308502" y="4415"/>
          <a:ext cx="1871925" cy="1871925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Manusia</a:t>
          </a:r>
          <a:endParaRPr lang="en-US" sz="1800" b="1" kern="1200" dirty="0"/>
        </a:p>
      </dsp:txBody>
      <dsp:txXfrm>
        <a:off x="4582639" y="278552"/>
        <a:ext cx="1323651" cy="1323651"/>
      </dsp:txXfrm>
    </dsp:sp>
    <dsp:sp modelId="{FB4B2113-6619-4E40-9CDB-F3B195DE15A0}">
      <dsp:nvSpPr>
        <dsp:cNvPr id="0" name=""/>
        <dsp:cNvSpPr/>
      </dsp:nvSpPr>
      <dsp:spPr>
        <a:xfrm rot="1800000">
          <a:off x="6171079" y="3892171"/>
          <a:ext cx="396748" cy="636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179052" y="3989706"/>
        <a:ext cx="277724" cy="381872"/>
      </dsp:txXfrm>
    </dsp:sp>
    <dsp:sp modelId="{92572E97-86EE-4523-AE88-08186F2C0E48}">
      <dsp:nvSpPr>
        <dsp:cNvPr id="0" name=""/>
        <dsp:cNvSpPr/>
      </dsp:nvSpPr>
      <dsp:spPr>
        <a:xfrm>
          <a:off x="6577928" y="3935177"/>
          <a:ext cx="1871925" cy="1871925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Lingkungan</a:t>
          </a:r>
          <a:endParaRPr lang="en-US" sz="1800" b="1" kern="1200" dirty="0"/>
        </a:p>
      </dsp:txBody>
      <dsp:txXfrm>
        <a:off x="6852065" y="4209314"/>
        <a:ext cx="1323651" cy="1323651"/>
      </dsp:txXfrm>
    </dsp:sp>
    <dsp:sp modelId="{2C2CCCFA-D7BC-4A52-847B-419759C6D77B}">
      <dsp:nvSpPr>
        <dsp:cNvPr id="0" name=""/>
        <dsp:cNvSpPr/>
      </dsp:nvSpPr>
      <dsp:spPr>
        <a:xfrm rot="9000000">
          <a:off x="3921101" y="3892171"/>
          <a:ext cx="396748" cy="636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032152" y="3989706"/>
        <a:ext cx="277724" cy="381872"/>
      </dsp:txXfrm>
    </dsp:sp>
    <dsp:sp modelId="{17515907-2A63-42E1-AF0C-0A420A96C4FB}">
      <dsp:nvSpPr>
        <dsp:cNvPr id="0" name=""/>
        <dsp:cNvSpPr/>
      </dsp:nvSpPr>
      <dsp:spPr>
        <a:xfrm>
          <a:off x="2039075" y="3935177"/>
          <a:ext cx="1871925" cy="1871925"/>
        </a:xfrm>
        <a:prstGeom prst="ellipse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Sebab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Teknis</a:t>
          </a:r>
          <a:endParaRPr lang="en-US" sz="1800" b="1" kern="1200" dirty="0"/>
        </a:p>
      </dsp:txBody>
      <dsp:txXfrm>
        <a:off x="2313212" y="4209314"/>
        <a:ext cx="1323651" cy="1323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926BA-5B4A-4E6C-89BB-5F6955F3A544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7BE7B-1688-4A21-ADCE-89B485D1AF5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05999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334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7087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90927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299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0857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2285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0258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0157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2884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6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365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5331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2100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379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6402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277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2E63-B7D4-440A-8D21-64FFA3C2CBEE}" type="datetimeFigureOut">
              <a:rPr lang="id-ID" smtClean="0"/>
              <a:pPr/>
              <a:t>19/11/2021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96C9C6-0D9B-461B-8D79-12739053D63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97610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d-ID" dirty="0" smtClean="0"/>
              <a:t>Kecelakaan Akibat Kerja dan Penyakit Akibat Kerja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Muhamadiah, SKM, M.Kes</a:t>
            </a:r>
            <a:endParaRPr lang="id-ID" dirty="0"/>
          </a:p>
        </p:txBody>
      </p:sp>
      <p:pic>
        <p:nvPicPr>
          <p:cNvPr id="15362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0" y="4050834"/>
            <a:ext cx="3857625" cy="25622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Hal pokok yg perlu di perhatikan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634809" cy="4508770"/>
          </a:xfrm>
        </p:spPr>
        <p:txBody>
          <a:bodyPr>
            <a:normAutofit/>
          </a:bodyPr>
          <a:lstStyle/>
          <a:p>
            <a:pPr algn="just"/>
            <a:r>
              <a:rPr lang="id-ID" sz="2800" dirty="0" smtClean="0"/>
              <a:t>Kecelakaan merupakan peristiwa yang tidak dikehendaki</a:t>
            </a:r>
          </a:p>
          <a:p>
            <a:pPr algn="just"/>
            <a:r>
              <a:rPr lang="id-ID" sz="2800" dirty="0" smtClean="0"/>
              <a:t>Kecelakaan mengakibatkan kerugian jiwa dan kerusakan harta benda</a:t>
            </a:r>
          </a:p>
          <a:p>
            <a:pPr algn="just"/>
            <a:r>
              <a:rPr lang="id-ID" sz="2800" dirty="0" smtClean="0"/>
              <a:t>Kecelakaan biasanya terjadi akibat adanya kontak dengan sumber energi yang melebihi ambang batas tubuh atau struktur.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RSONAL\Downloads\near-miss-1-278x300-278x30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917" y="980728"/>
            <a:ext cx="2651815" cy="44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6005921" y="10761"/>
            <a:ext cx="3131840" cy="6858000"/>
          </a:xfrm>
          <a:prstGeom prst="rect">
            <a:avLst/>
          </a:prstGeom>
          <a:solidFill>
            <a:srgbClr val="CD6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79512" y="228909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sz="4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Insident</a:t>
            </a:r>
            <a:endParaRPr lang="en-US" altLang="en-US" sz="48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82" y="1268760"/>
            <a:ext cx="2978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b="1" dirty="0" smtClean="0">
                <a:solidFill>
                  <a:schemeClr val="bg1"/>
                </a:solidFill>
                <a:latin typeface="Comic Sans MS" pitchFamily="66" charset="0"/>
              </a:rPr>
              <a:t>kejadian yang berkaitan dengan pekerjaan dimana cedera, penyakit akibat kerja (PAK) ataupun kefatalan (kematian) </a:t>
            </a:r>
            <a:r>
              <a:rPr lang="id-ID" sz="2400" b="1" u="sng" dirty="0" smtClean="0">
                <a:solidFill>
                  <a:srgbClr val="FFFF00"/>
                </a:solidFill>
                <a:latin typeface="Comic Sans MS" pitchFamily="66" charset="0"/>
              </a:rPr>
              <a:t>dapat</a:t>
            </a:r>
            <a:r>
              <a:rPr lang="id-ID" sz="2400" b="1" dirty="0" smtClean="0">
                <a:solidFill>
                  <a:schemeClr val="bg1"/>
                </a:solidFill>
                <a:latin typeface="Comic Sans MS" pitchFamily="66" charset="0"/>
              </a:rPr>
              <a:t> terjadi.</a:t>
            </a:r>
            <a:endParaRPr lang="id-ID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9867" y="136575"/>
            <a:ext cx="3007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sz="4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Accident</a:t>
            </a:r>
            <a:endParaRPr lang="en-US" altLang="en-US" sz="48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9867" y="1285257"/>
            <a:ext cx="27626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b="1" dirty="0">
                <a:solidFill>
                  <a:schemeClr val="bg1"/>
                </a:solidFill>
                <a:latin typeface="Comic Sans MS" pitchFamily="66" charset="0"/>
              </a:rPr>
              <a:t>insiden yang menimbulkan cedera, penyakit akibat kerja (PAK) ataupun kefatalan (kematian).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1917" y="5733256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en-US" sz="4000" b="1" dirty="0" smtClean="0">
                <a:latin typeface="Comic Sans MS" panose="030F0702030302020204" pitchFamily="66" charset="0"/>
              </a:rPr>
              <a:t>Near miss</a:t>
            </a:r>
            <a:endParaRPr lang="en-US" altLang="en-US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3" grpId="0"/>
      <p:bldP spid="7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5000">
                <a:schemeClr val="tx1">
                  <a:lumMod val="47000"/>
                </a:schemeClr>
              </a:gs>
              <a:gs pos="100000">
                <a:srgbClr val="0070C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924175" y="1435100"/>
            <a:ext cx="219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DANGER</a:t>
            </a:r>
            <a:endParaRPr lang="en-GB" altLang="en-US" sz="3600" b="1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2363391" y="2184400"/>
            <a:ext cx="1779984" cy="952500"/>
          </a:xfrm>
          <a:prstGeom prst="leftArrow">
            <a:avLst>
              <a:gd name="adj1" fmla="val 50000"/>
              <a:gd name="adj2" fmla="val 62292"/>
            </a:avLst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Tahoma" panose="020B0604030504040204" pitchFamily="34" charset="0"/>
              </a:rPr>
              <a:t>hampir putus</a:t>
            </a:r>
            <a:endParaRPr lang="en-GB" altLang="en-US" sz="20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2171700" y="584200"/>
            <a:ext cx="0" cy="2006600"/>
          </a:xfrm>
          <a:prstGeom prst="line">
            <a:avLst/>
          </a:prstGeom>
          <a:noFill/>
          <a:ln w="38100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1533526" y="2635252"/>
            <a:ext cx="1402556" cy="3146425"/>
            <a:chOff x="328" y="1660"/>
            <a:chExt cx="1178" cy="1982"/>
          </a:xfrm>
        </p:grpSpPr>
        <p:sp>
          <p:nvSpPr>
            <p:cNvPr id="23604" name="Freeform 6"/>
            <p:cNvSpPr>
              <a:spLocks/>
            </p:cNvSpPr>
            <p:nvPr/>
          </p:nvSpPr>
          <p:spPr bwMode="auto">
            <a:xfrm>
              <a:off x="842" y="1664"/>
              <a:ext cx="36" cy="207"/>
            </a:xfrm>
            <a:custGeom>
              <a:avLst/>
              <a:gdLst>
                <a:gd name="T0" fmla="*/ 34 w 71"/>
                <a:gd name="T1" fmla="*/ 0 h 414"/>
                <a:gd name="T2" fmla="*/ 36 w 71"/>
                <a:gd name="T3" fmla="*/ 199 h 414"/>
                <a:gd name="T4" fmla="*/ 32 w 71"/>
                <a:gd name="T5" fmla="*/ 202 h 414"/>
                <a:gd name="T6" fmla="*/ 28 w 71"/>
                <a:gd name="T7" fmla="*/ 205 h 414"/>
                <a:gd name="T8" fmla="*/ 24 w 71"/>
                <a:gd name="T9" fmla="*/ 207 h 414"/>
                <a:gd name="T10" fmla="*/ 21 w 71"/>
                <a:gd name="T11" fmla="*/ 207 h 414"/>
                <a:gd name="T12" fmla="*/ 17 w 71"/>
                <a:gd name="T13" fmla="*/ 207 h 414"/>
                <a:gd name="T14" fmla="*/ 14 w 71"/>
                <a:gd name="T15" fmla="*/ 206 h 414"/>
                <a:gd name="T16" fmla="*/ 12 w 71"/>
                <a:gd name="T17" fmla="*/ 205 h 414"/>
                <a:gd name="T18" fmla="*/ 9 w 71"/>
                <a:gd name="T19" fmla="*/ 203 h 414"/>
                <a:gd name="T20" fmla="*/ 0 w 71"/>
                <a:gd name="T21" fmla="*/ 39 h 414"/>
                <a:gd name="T22" fmla="*/ 34 w 71"/>
                <a:gd name="T23" fmla="*/ 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414"/>
                <a:gd name="T38" fmla="*/ 71 w 71"/>
                <a:gd name="T39" fmla="*/ 414 h 4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414">
                  <a:moveTo>
                    <a:pt x="68" y="0"/>
                  </a:moveTo>
                  <a:lnTo>
                    <a:pt x="71" y="398"/>
                  </a:lnTo>
                  <a:lnTo>
                    <a:pt x="63" y="404"/>
                  </a:lnTo>
                  <a:lnTo>
                    <a:pt x="56" y="409"/>
                  </a:lnTo>
                  <a:lnTo>
                    <a:pt x="48" y="413"/>
                  </a:lnTo>
                  <a:lnTo>
                    <a:pt x="41" y="414"/>
                  </a:lnTo>
                  <a:lnTo>
                    <a:pt x="34" y="413"/>
                  </a:lnTo>
                  <a:lnTo>
                    <a:pt x="28" y="411"/>
                  </a:lnTo>
                  <a:lnTo>
                    <a:pt x="23" y="409"/>
                  </a:lnTo>
                  <a:lnTo>
                    <a:pt x="18" y="406"/>
                  </a:lnTo>
                  <a:lnTo>
                    <a:pt x="0" y="7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05" name="Freeform 7"/>
            <p:cNvSpPr>
              <a:spLocks/>
            </p:cNvSpPr>
            <p:nvPr/>
          </p:nvSpPr>
          <p:spPr bwMode="auto">
            <a:xfrm>
              <a:off x="328" y="2101"/>
              <a:ext cx="2" cy="13"/>
            </a:xfrm>
            <a:custGeom>
              <a:avLst/>
              <a:gdLst>
                <a:gd name="T0" fmla="*/ 0 w 3"/>
                <a:gd name="T1" fmla="*/ 0 h 27"/>
                <a:gd name="T2" fmla="*/ 2 w 3"/>
                <a:gd name="T3" fmla="*/ 0 h 27"/>
                <a:gd name="T4" fmla="*/ 2 w 3"/>
                <a:gd name="T5" fmla="*/ 13 h 27"/>
                <a:gd name="T6" fmla="*/ 0 w 3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7"/>
                <a:gd name="T14" fmla="*/ 3 w 3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7">
                  <a:moveTo>
                    <a:pt x="0" y="0"/>
                  </a:moveTo>
                  <a:lnTo>
                    <a:pt x="3" y="0"/>
                  </a:lnTo>
                  <a:lnTo>
                    <a:pt x="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06" name="Freeform 8"/>
            <p:cNvSpPr>
              <a:spLocks/>
            </p:cNvSpPr>
            <p:nvPr/>
          </p:nvSpPr>
          <p:spPr bwMode="auto">
            <a:xfrm>
              <a:off x="330" y="2117"/>
              <a:ext cx="2" cy="11"/>
            </a:xfrm>
            <a:custGeom>
              <a:avLst/>
              <a:gdLst>
                <a:gd name="T0" fmla="*/ 0 w 5"/>
                <a:gd name="T1" fmla="*/ 0 h 22"/>
                <a:gd name="T2" fmla="*/ 2 w 5"/>
                <a:gd name="T3" fmla="*/ 11 h 22"/>
                <a:gd name="T4" fmla="*/ 0 w 5"/>
                <a:gd name="T5" fmla="*/ 0 h 22"/>
                <a:gd name="T6" fmla="*/ 0 60000 65536"/>
                <a:gd name="T7" fmla="*/ 0 60000 65536"/>
                <a:gd name="T8" fmla="*/ 0 60000 65536"/>
                <a:gd name="T9" fmla="*/ 0 w 5"/>
                <a:gd name="T10" fmla="*/ 0 h 22"/>
                <a:gd name="T11" fmla="*/ 5 w 5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2">
                  <a:moveTo>
                    <a:pt x="0" y="0"/>
                  </a:moveTo>
                  <a:lnTo>
                    <a:pt x="5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07" name="Freeform 9"/>
            <p:cNvSpPr>
              <a:spLocks/>
            </p:cNvSpPr>
            <p:nvPr/>
          </p:nvSpPr>
          <p:spPr bwMode="auto">
            <a:xfrm>
              <a:off x="333" y="2132"/>
              <a:ext cx="2" cy="8"/>
            </a:xfrm>
            <a:custGeom>
              <a:avLst/>
              <a:gdLst>
                <a:gd name="T0" fmla="*/ 0 w 5"/>
                <a:gd name="T1" fmla="*/ 0 h 17"/>
                <a:gd name="T2" fmla="*/ 2 w 5"/>
                <a:gd name="T3" fmla="*/ 8 h 17"/>
                <a:gd name="T4" fmla="*/ 0 w 5"/>
                <a:gd name="T5" fmla="*/ 0 h 17"/>
                <a:gd name="T6" fmla="*/ 0 60000 65536"/>
                <a:gd name="T7" fmla="*/ 0 60000 65536"/>
                <a:gd name="T8" fmla="*/ 0 60000 65536"/>
                <a:gd name="T9" fmla="*/ 0 w 5"/>
                <a:gd name="T10" fmla="*/ 0 h 17"/>
                <a:gd name="T11" fmla="*/ 5 w 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7">
                  <a:moveTo>
                    <a:pt x="0" y="0"/>
                  </a:move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08" name="Freeform 10"/>
            <p:cNvSpPr>
              <a:spLocks/>
            </p:cNvSpPr>
            <p:nvPr/>
          </p:nvSpPr>
          <p:spPr bwMode="auto">
            <a:xfrm>
              <a:off x="335" y="2142"/>
              <a:ext cx="3" cy="3"/>
            </a:xfrm>
            <a:custGeom>
              <a:avLst/>
              <a:gdLst>
                <a:gd name="T0" fmla="*/ 0 w 7"/>
                <a:gd name="T1" fmla="*/ 0 h 7"/>
                <a:gd name="T2" fmla="*/ 3 w 7"/>
                <a:gd name="T3" fmla="*/ 3 h 7"/>
                <a:gd name="T4" fmla="*/ 0 w 7"/>
                <a:gd name="T5" fmla="*/ 0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09" name="Freeform 11"/>
            <p:cNvSpPr>
              <a:spLocks/>
            </p:cNvSpPr>
            <p:nvPr/>
          </p:nvSpPr>
          <p:spPr bwMode="auto">
            <a:xfrm>
              <a:off x="338" y="2150"/>
              <a:ext cx="187" cy="260"/>
            </a:xfrm>
            <a:custGeom>
              <a:avLst/>
              <a:gdLst>
                <a:gd name="T0" fmla="*/ 0 w 374"/>
                <a:gd name="T1" fmla="*/ 0 h 518"/>
                <a:gd name="T2" fmla="*/ 1 w 374"/>
                <a:gd name="T3" fmla="*/ 0 h 518"/>
                <a:gd name="T4" fmla="*/ 18 w 374"/>
                <a:gd name="T5" fmla="*/ 41 h 518"/>
                <a:gd name="T6" fmla="*/ 18 w 374"/>
                <a:gd name="T7" fmla="*/ 47 h 518"/>
                <a:gd name="T8" fmla="*/ 23 w 374"/>
                <a:gd name="T9" fmla="*/ 56 h 518"/>
                <a:gd name="T10" fmla="*/ 28 w 374"/>
                <a:gd name="T11" fmla="*/ 66 h 518"/>
                <a:gd name="T12" fmla="*/ 33 w 374"/>
                <a:gd name="T13" fmla="*/ 75 h 518"/>
                <a:gd name="T14" fmla="*/ 39 w 374"/>
                <a:gd name="T15" fmla="*/ 85 h 518"/>
                <a:gd name="T16" fmla="*/ 44 w 374"/>
                <a:gd name="T17" fmla="*/ 94 h 518"/>
                <a:gd name="T18" fmla="*/ 50 w 374"/>
                <a:gd name="T19" fmla="*/ 104 h 518"/>
                <a:gd name="T20" fmla="*/ 56 w 374"/>
                <a:gd name="T21" fmla="*/ 114 h 518"/>
                <a:gd name="T22" fmla="*/ 63 w 374"/>
                <a:gd name="T23" fmla="*/ 123 h 518"/>
                <a:gd name="T24" fmla="*/ 76 w 374"/>
                <a:gd name="T25" fmla="*/ 141 h 518"/>
                <a:gd name="T26" fmla="*/ 90 w 374"/>
                <a:gd name="T27" fmla="*/ 159 h 518"/>
                <a:gd name="T28" fmla="*/ 104 w 374"/>
                <a:gd name="T29" fmla="*/ 176 h 518"/>
                <a:gd name="T30" fmla="*/ 120 w 374"/>
                <a:gd name="T31" fmla="*/ 193 h 518"/>
                <a:gd name="T32" fmla="*/ 136 w 374"/>
                <a:gd name="T33" fmla="*/ 209 h 518"/>
                <a:gd name="T34" fmla="*/ 153 w 374"/>
                <a:gd name="T35" fmla="*/ 226 h 518"/>
                <a:gd name="T36" fmla="*/ 170 w 374"/>
                <a:gd name="T37" fmla="*/ 241 h 518"/>
                <a:gd name="T38" fmla="*/ 187 w 374"/>
                <a:gd name="T39" fmla="*/ 255 h 518"/>
                <a:gd name="T40" fmla="*/ 187 w 374"/>
                <a:gd name="T41" fmla="*/ 260 h 518"/>
                <a:gd name="T42" fmla="*/ 134 w 374"/>
                <a:gd name="T43" fmla="*/ 218 h 518"/>
                <a:gd name="T44" fmla="*/ 117 w 374"/>
                <a:gd name="T45" fmla="*/ 202 h 518"/>
                <a:gd name="T46" fmla="*/ 103 w 374"/>
                <a:gd name="T47" fmla="*/ 184 h 518"/>
                <a:gd name="T48" fmla="*/ 60 w 374"/>
                <a:gd name="T49" fmla="*/ 132 h 518"/>
                <a:gd name="T50" fmla="*/ 31 w 374"/>
                <a:gd name="T51" fmla="*/ 84 h 518"/>
                <a:gd name="T52" fmla="*/ 29 w 374"/>
                <a:gd name="T53" fmla="*/ 79 h 518"/>
                <a:gd name="T54" fmla="*/ 25 w 374"/>
                <a:gd name="T55" fmla="*/ 73 h 518"/>
                <a:gd name="T56" fmla="*/ 14 w 374"/>
                <a:gd name="T57" fmla="*/ 51 h 518"/>
                <a:gd name="T58" fmla="*/ 13 w 374"/>
                <a:gd name="T59" fmla="*/ 46 h 518"/>
                <a:gd name="T60" fmla="*/ 7 w 374"/>
                <a:gd name="T61" fmla="*/ 37 h 518"/>
                <a:gd name="T62" fmla="*/ 7 w 374"/>
                <a:gd name="T63" fmla="*/ 32 h 518"/>
                <a:gd name="T64" fmla="*/ 1 w 374"/>
                <a:gd name="T65" fmla="*/ 17 h 518"/>
                <a:gd name="T66" fmla="*/ 1 w 374"/>
                <a:gd name="T67" fmla="*/ 12 h 518"/>
                <a:gd name="T68" fmla="*/ 0 w 374"/>
                <a:gd name="T69" fmla="*/ 0 h 5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4"/>
                <a:gd name="T106" fmla="*/ 0 h 518"/>
                <a:gd name="T107" fmla="*/ 374 w 374"/>
                <a:gd name="T108" fmla="*/ 518 h 5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4" h="518">
                  <a:moveTo>
                    <a:pt x="0" y="0"/>
                  </a:moveTo>
                  <a:lnTo>
                    <a:pt x="3" y="0"/>
                  </a:lnTo>
                  <a:lnTo>
                    <a:pt x="35" y="82"/>
                  </a:lnTo>
                  <a:lnTo>
                    <a:pt x="36" y="94"/>
                  </a:lnTo>
                  <a:lnTo>
                    <a:pt x="46" y="112"/>
                  </a:lnTo>
                  <a:lnTo>
                    <a:pt x="56" y="132"/>
                  </a:lnTo>
                  <a:lnTo>
                    <a:pt x="66" y="150"/>
                  </a:lnTo>
                  <a:lnTo>
                    <a:pt x="78" y="169"/>
                  </a:lnTo>
                  <a:lnTo>
                    <a:pt x="88" y="188"/>
                  </a:lnTo>
                  <a:lnTo>
                    <a:pt x="101" y="207"/>
                  </a:lnTo>
                  <a:lnTo>
                    <a:pt x="113" y="227"/>
                  </a:lnTo>
                  <a:lnTo>
                    <a:pt x="127" y="246"/>
                  </a:lnTo>
                  <a:lnTo>
                    <a:pt x="152" y="281"/>
                  </a:lnTo>
                  <a:lnTo>
                    <a:pt x="179" y="316"/>
                  </a:lnTo>
                  <a:lnTo>
                    <a:pt x="209" y="351"/>
                  </a:lnTo>
                  <a:lnTo>
                    <a:pt x="240" y="384"/>
                  </a:lnTo>
                  <a:lnTo>
                    <a:pt x="272" y="417"/>
                  </a:lnTo>
                  <a:lnTo>
                    <a:pt x="306" y="450"/>
                  </a:lnTo>
                  <a:lnTo>
                    <a:pt x="339" y="480"/>
                  </a:lnTo>
                  <a:lnTo>
                    <a:pt x="374" y="508"/>
                  </a:lnTo>
                  <a:lnTo>
                    <a:pt x="373" y="518"/>
                  </a:lnTo>
                  <a:lnTo>
                    <a:pt x="268" y="435"/>
                  </a:lnTo>
                  <a:lnTo>
                    <a:pt x="235" y="402"/>
                  </a:lnTo>
                  <a:lnTo>
                    <a:pt x="207" y="367"/>
                  </a:lnTo>
                  <a:lnTo>
                    <a:pt x="121" y="263"/>
                  </a:lnTo>
                  <a:lnTo>
                    <a:pt x="63" y="167"/>
                  </a:lnTo>
                  <a:lnTo>
                    <a:pt x="58" y="157"/>
                  </a:lnTo>
                  <a:lnTo>
                    <a:pt x="50" y="145"/>
                  </a:lnTo>
                  <a:lnTo>
                    <a:pt x="28" y="102"/>
                  </a:lnTo>
                  <a:lnTo>
                    <a:pt x="26" y="91"/>
                  </a:lnTo>
                  <a:lnTo>
                    <a:pt x="15" y="73"/>
                  </a:lnTo>
                  <a:lnTo>
                    <a:pt x="15" y="63"/>
                  </a:lnTo>
                  <a:lnTo>
                    <a:pt x="3" y="34"/>
                  </a:lnTo>
                  <a:lnTo>
                    <a:pt x="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10" name="Freeform 12"/>
            <p:cNvSpPr>
              <a:spLocks/>
            </p:cNvSpPr>
            <p:nvPr/>
          </p:nvSpPr>
          <p:spPr bwMode="auto">
            <a:xfrm>
              <a:off x="403" y="1886"/>
              <a:ext cx="135" cy="359"/>
            </a:xfrm>
            <a:custGeom>
              <a:avLst/>
              <a:gdLst>
                <a:gd name="T0" fmla="*/ 0 w 272"/>
                <a:gd name="T1" fmla="*/ 92 h 717"/>
                <a:gd name="T2" fmla="*/ 1 w 272"/>
                <a:gd name="T3" fmla="*/ 70 h 717"/>
                <a:gd name="T4" fmla="*/ 5 w 272"/>
                <a:gd name="T5" fmla="*/ 47 h 717"/>
                <a:gd name="T6" fmla="*/ 11 w 272"/>
                <a:gd name="T7" fmla="*/ 24 h 717"/>
                <a:gd name="T8" fmla="*/ 19 w 272"/>
                <a:gd name="T9" fmla="*/ 0 h 717"/>
                <a:gd name="T10" fmla="*/ 16 w 272"/>
                <a:gd name="T11" fmla="*/ 20 h 717"/>
                <a:gd name="T12" fmla="*/ 9 w 272"/>
                <a:gd name="T13" fmla="*/ 55 h 717"/>
                <a:gd name="T14" fmla="*/ 6 w 272"/>
                <a:gd name="T15" fmla="*/ 90 h 717"/>
                <a:gd name="T16" fmla="*/ 8 w 272"/>
                <a:gd name="T17" fmla="*/ 125 h 717"/>
                <a:gd name="T18" fmla="*/ 15 w 272"/>
                <a:gd name="T19" fmla="*/ 159 h 717"/>
                <a:gd name="T20" fmla="*/ 22 w 272"/>
                <a:gd name="T21" fmla="*/ 183 h 717"/>
                <a:gd name="T22" fmla="*/ 32 w 272"/>
                <a:gd name="T23" fmla="*/ 208 h 717"/>
                <a:gd name="T24" fmla="*/ 44 w 272"/>
                <a:gd name="T25" fmla="*/ 232 h 717"/>
                <a:gd name="T26" fmla="*/ 58 w 272"/>
                <a:gd name="T27" fmla="*/ 256 h 717"/>
                <a:gd name="T28" fmla="*/ 73 w 272"/>
                <a:gd name="T29" fmla="*/ 280 h 717"/>
                <a:gd name="T30" fmla="*/ 91 w 272"/>
                <a:gd name="T31" fmla="*/ 303 h 717"/>
                <a:gd name="T32" fmla="*/ 112 w 272"/>
                <a:gd name="T33" fmla="*/ 328 h 717"/>
                <a:gd name="T34" fmla="*/ 135 w 272"/>
                <a:gd name="T35" fmla="*/ 352 h 717"/>
                <a:gd name="T36" fmla="*/ 135 w 272"/>
                <a:gd name="T37" fmla="*/ 359 h 717"/>
                <a:gd name="T38" fmla="*/ 131 w 272"/>
                <a:gd name="T39" fmla="*/ 357 h 717"/>
                <a:gd name="T40" fmla="*/ 122 w 272"/>
                <a:gd name="T41" fmla="*/ 353 h 717"/>
                <a:gd name="T42" fmla="*/ 120 w 272"/>
                <a:gd name="T43" fmla="*/ 348 h 717"/>
                <a:gd name="T44" fmla="*/ 112 w 272"/>
                <a:gd name="T45" fmla="*/ 340 h 717"/>
                <a:gd name="T46" fmla="*/ 109 w 272"/>
                <a:gd name="T47" fmla="*/ 335 h 717"/>
                <a:gd name="T48" fmla="*/ 101 w 272"/>
                <a:gd name="T49" fmla="*/ 328 h 717"/>
                <a:gd name="T50" fmla="*/ 68 w 272"/>
                <a:gd name="T51" fmla="*/ 285 h 717"/>
                <a:gd name="T52" fmla="*/ 59 w 272"/>
                <a:gd name="T53" fmla="*/ 273 h 717"/>
                <a:gd name="T54" fmla="*/ 55 w 272"/>
                <a:gd name="T55" fmla="*/ 267 h 717"/>
                <a:gd name="T56" fmla="*/ 54 w 272"/>
                <a:gd name="T57" fmla="*/ 262 h 717"/>
                <a:gd name="T58" fmla="*/ 49 w 272"/>
                <a:gd name="T59" fmla="*/ 256 h 717"/>
                <a:gd name="T60" fmla="*/ 45 w 272"/>
                <a:gd name="T61" fmla="*/ 248 h 717"/>
                <a:gd name="T62" fmla="*/ 40 w 272"/>
                <a:gd name="T63" fmla="*/ 240 h 717"/>
                <a:gd name="T64" fmla="*/ 35 w 272"/>
                <a:gd name="T65" fmla="*/ 231 h 717"/>
                <a:gd name="T66" fmla="*/ 30 w 272"/>
                <a:gd name="T67" fmla="*/ 222 h 717"/>
                <a:gd name="T68" fmla="*/ 26 w 272"/>
                <a:gd name="T69" fmla="*/ 213 h 717"/>
                <a:gd name="T70" fmla="*/ 23 w 272"/>
                <a:gd name="T71" fmla="*/ 205 h 717"/>
                <a:gd name="T72" fmla="*/ 20 w 272"/>
                <a:gd name="T73" fmla="*/ 196 h 717"/>
                <a:gd name="T74" fmla="*/ 16 w 272"/>
                <a:gd name="T75" fmla="*/ 188 h 717"/>
                <a:gd name="T76" fmla="*/ 14 w 272"/>
                <a:gd name="T77" fmla="*/ 180 h 717"/>
                <a:gd name="T78" fmla="*/ 4 w 272"/>
                <a:gd name="T79" fmla="*/ 140 h 717"/>
                <a:gd name="T80" fmla="*/ 1 w 272"/>
                <a:gd name="T81" fmla="*/ 120 h 717"/>
                <a:gd name="T82" fmla="*/ 1 w 272"/>
                <a:gd name="T83" fmla="*/ 115 h 717"/>
                <a:gd name="T84" fmla="*/ 0 w 272"/>
                <a:gd name="T85" fmla="*/ 92 h 7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2"/>
                <a:gd name="T130" fmla="*/ 0 h 717"/>
                <a:gd name="T131" fmla="*/ 272 w 272"/>
                <a:gd name="T132" fmla="*/ 717 h 7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2" h="717">
                  <a:moveTo>
                    <a:pt x="0" y="184"/>
                  </a:moveTo>
                  <a:lnTo>
                    <a:pt x="2" y="139"/>
                  </a:lnTo>
                  <a:lnTo>
                    <a:pt x="10" y="93"/>
                  </a:lnTo>
                  <a:lnTo>
                    <a:pt x="22" y="47"/>
                  </a:lnTo>
                  <a:lnTo>
                    <a:pt x="38" y="0"/>
                  </a:lnTo>
                  <a:lnTo>
                    <a:pt x="32" y="40"/>
                  </a:lnTo>
                  <a:lnTo>
                    <a:pt x="18" y="110"/>
                  </a:lnTo>
                  <a:lnTo>
                    <a:pt x="13" y="179"/>
                  </a:lnTo>
                  <a:lnTo>
                    <a:pt x="17" y="249"/>
                  </a:lnTo>
                  <a:lnTo>
                    <a:pt x="30" y="318"/>
                  </a:lnTo>
                  <a:lnTo>
                    <a:pt x="45" y="366"/>
                  </a:lnTo>
                  <a:lnTo>
                    <a:pt x="65" y="416"/>
                  </a:lnTo>
                  <a:lnTo>
                    <a:pt x="88" y="464"/>
                  </a:lnTo>
                  <a:lnTo>
                    <a:pt x="116" y="512"/>
                  </a:lnTo>
                  <a:lnTo>
                    <a:pt x="147" y="560"/>
                  </a:lnTo>
                  <a:lnTo>
                    <a:pt x="184" y="606"/>
                  </a:lnTo>
                  <a:lnTo>
                    <a:pt x="225" y="655"/>
                  </a:lnTo>
                  <a:lnTo>
                    <a:pt x="272" y="703"/>
                  </a:lnTo>
                  <a:lnTo>
                    <a:pt x="272" y="717"/>
                  </a:lnTo>
                  <a:lnTo>
                    <a:pt x="263" y="714"/>
                  </a:lnTo>
                  <a:lnTo>
                    <a:pt x="245" y="706"/>
                  </a:lnTo>
                  <a:lnTo>
                    <a:pt x="242" y="696"/>
                  </a:lnTo>
                  <a:lnTo>
                    <a:pt x="225" y="679"/>
                  </a:lnTo>
                  <a:lnTo>
                    <a:pt x="219" y="669"/>
                  </a:lnTo>
                  <a:lnTo>
                    <a:pt x="204" y="656"/>
                  </a:lnTo>
                  <a:lnTo>
                    <a:pt x="138" y="570"/>
                  </a:lnTo>
                  <a:lnTo>
                    <a:pt x="119" y="545"/>
                  </a:lnTo>
                  <a:lnTo>
                    <a:pt x="111" y="534"/>
                  </a:lnTo>
                  <a:lnTo>
                    <a:pt x="108" y="524"/>
                  </a:lnTo>
                  <a:lnTo>
                    <a:pt x="99" y="512"/>
                  </a:lnTo>
                  <a:lnTo>
                    <a:pt x="90" y="496"/>
                  </a:lnTo>
                  <a:lnTo>
                    <a:pt x="80" y="479"/>
                  </a:lnTo>
                  <a:lnTo>
                    <a:pt x="70" y="461"/>
                  </a:lnTo>
                  <a:lnTo>
                    <a:pt x="61" y="444"/>
                  </a:lnTo>
                  <a:lnTo>
                    <a:pt x="53" y="426"/>
                  </a:lnTo>
                  <a:lnTo>
                    <a:pt x="46" y="409"/>
                  </a:lnTo>
                  <a:lnTo>
                    <a:pt x="40" y="391"/>
                  </a:lnTo>
                  <a:lnTo>
                    <a:pt x="33" y="375"/>
                  </a:lnTo>
                  <a:lnTo>
                    <a:pt x="28" y="360"/>
                  </a:lnTo>
                  <a:lnTo>
                    <a:pt x="8" y="279"/>
                  </a:lnTo>
                  <a:lnTo>
                    <a:pt x="2" y="240"/>
                  </a:lnTo>
                  <a:lnTo>
                    <a:pt x="2" y="229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11" name="Freeform 13"/>
            <p:cNvSpPr>
              <a:spLocks/>
            </p:cNvSpPr>
            <p:nvPr/>
          </p:nvSpPr>
          <p:spPr bwMode="auto">
            <a:xfrm>
              <a:off x="427" y="1875"/>
              <a:ext cx="2" cy="4"/>
            </a:xfrm>
            <a:custGeom>
              <a:avLst/>
              <a:gdLst>
                <a:gd name="T0" fmla="*/ 0 w 5"/>
                <a:gd name="T1" fmla="*/ 1 h 8"/>
                <a:gd name="T2" fmla="*/ 1 w 5"/>
                <a:gd name="T3" fmla="*/ 0 h 8"/>
                <a:gd name="T4" fmla="*/ 2 w 5"/>
                <a:gd name="T5" fmla="*/ 1 h 8"/>
                <a:gd name="T6" fmla="*/ 2 w 5"/>
                <a:gd name="T7" fmla="*/ 2 h 8"/>
                <a:gd name="T8" fmla="*/ 1 w 5"/>
                <a:gd name="T9" fmla="*/ 4 h 8"/>
                <a:gd name="T10" fmla="*/ 0 w 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12" name="Freeform 14"/>
            <p:cNvSpPr>
              <a:spLocks/>
            </p:cNvSpPr>
            <p:nvPr/>
          </p:nvSpPr>
          <p:spPr bwMode="auto">
            <a:xfrm>
              <a:off x="427" y="1868"/>
              <a:ext cx="73" cy="291"/>
            </a:xfrm>
            <a:custGeom>
              <a:avLst/>
              <a:gdLst>
                <a:gd name="T0" fmla="*/ 1 w 146"/>
                <a:gd name="T1" fmla="*/ 80 h 581"/>
                <a:gd name="T2" fmla="*/ 3 w 146"/>
                <a:gd name="T3" fmla="*/ 60 h 581"/>
                <a:gd name="T4" fmla="*/ 7 w 146"/>
                <a:gd name="T5" fmla="*/ 40 h 581"/>
                <a:gd name="T6" fmla="*/ 14 w 146"/>
                <a:gd name="T7" fmla="*/ 20 h 581"/>
                <a:gd name="T8" fmla="*/ 22 w 146"/>
                <a:gd name="T9" fmla="*/ 0 h 581"/>
                <a:gd name="T10" fmla="*/ 18 w 146"/>
                <a:gd name="T11" fmla="*/ 25 h 581"/>
                <a:gd name="T12" fmla="*/ 10 w 146"/>
                <a:gd name="T13" fmla="*/ 57 h 581"/>
                <a:gd name="T14" fmla="*/ 7 w 146"/>
                <a:gd name="T15" fmla="*/ 90 h 581"/>
                <a:gd name="T16" fmla="*/ 8 w 146"/>
                <a:gd name="T17" fmla="*/ 121 h 581"/>
                <a:gd name="T18" fmla="*/ 12 w 146"/>
                <a:gd name="T19" fmla="*/ 153 h 581"/>
                <a:gd name="T20" fmla="*/ 21 w 146"/>
                <a:gd name="T21" fmla="*/ 186 h 581"/>
                <a:gd name="T22" fmla="*/ 34 w 146"/>
                <a:gd name="T23" fmla="*/ 218 h 581"/>
                <a:gd name="T24" fmla="*/ 50 w 146"/>
                <a:gd name="T25" fmla="*/ 250 h 581"/>
                <a:gd name="T26" fmla="*/ 71 w 146"/>
                <a:gd name="T27" fmla="*/ 283 h 581"/>
                <a:gd name="T28" fmla="*/ 73 w 146"/>
                <a:gd name="T29" fmla="*/ 290 h 581"/>
                <a:gd name="T30" fmla="*/ 70 w 146"/>
                <a:gd name="T31" fmla="*/ 291 h 581"/>
                <a:gd name="T32" fmla="*/ 58 w 146"/>
                <a:gd name="T33" fmla="*/ 276 h 581"/>
                <a:gd name="T34" fmla="*/ 54 w 146"/>
                <a:gd name="T35" fmla="*/ 270 h 581"/>
                <a:gd name="T36" fmla="*/ 49 w 146"/>
                <a:gd name="T37" fmla="*/ 262 h 581"/>
                <a:gd name="T38" fmla="*/ 44 w 146"/>
                <a:gd name="T39" fmla="*/ 254 h 581"/>
                <a:gd name="T40" fmla="*/ 39 w 146"/>
                <a:gd name="T41" fmla="*/ 244 h 581"/>
                <a:gd name="T42" fmla="*/ 35 w 146"/>
                <a:gd name="T43" fmla="*/ 236 h 581"/>
                <a:gd name="T44" fmla="*/ 30 w 146"/>
                <a:gd name="T45" fmla="*/ 227 h 581"/>
                <a:gd name="T46" fmla="*/ 26 w 146"/>
                <a:gd name="T47" fmla="*/ 219 h 581"/>
                <a:gd name="T48" fmla="*/ 23 w 146"/>
                <a:gd name="T49" fmla="*/ 210 h 581"/>
                <a:gd name="T50" fmla="*/ 20 w 146"/>
                <a:gd name="T51" fmla="*/ 201 h 581"/>
                <a:gd name="T52" fmla="*/ 6 w 146"/>
                <a:gd name="T53" fmla="*/ 158 h 581"/>
                <a:gd name="T54" fmla="*/ 2 w 146"/>
                <a:gd name="T55" fmla="*/ 138 h 581"/>
                <a:gd name="T56" fmla="*/ 1 w 146"/>
                <a:gd name="T57" fmla="*/ 119 h 581"/>
                <a:gd name="T58" fmla="*/ 0 w 146"/>
                <a:gd name="T59" fmla="*/ 100 h 581"/>
                <a:gd name="T60" fmla="*/ 0 w 146"/>
                <a:gd name="T61" fmla="*/ 81 h 581"/>
                <a:gd name="T62" fmla="*/ 1 w 146"/>
                <a:gd name="T63" fmla="*/ 80 h 5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581"/>
                <a:gd name="T98" fmla="*/ 146 w 146"/>
                <a:gd name="T99" fmla="*/ 581 h 5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581">
                  <a:moveTo>
                    <a:pt x="3" y="159"/>
                  </a:moveTo>
                  <a:lnTo>
                    <a:pt x="6" y="119"/>
                  </a:lnTo>
                  <a:lnTo>
                    <a:pt x="15" y="79"/>
                  </a:lnTo>
                  <a:lnTo>
                    <a:pt x="28" y="40"/>
                  </a:lnTo>
                  <a:lnTo>
                    <a:pt x="44" y="0"/>
                  </a:lnTo>
                  <a:lnTo>
                    <a:pt x="36" y="49"/>
                  </a:lnTo>
                  <a:lnTo>
                    <a:pt x="21" y="114"/>
                  </a:lnTo>
                  <a:lnTo>
                    <a:pt x="15" y="179"/>
                  </a:lnTo>
                  <a:lnTo>
                    <a:pt x="16" y="242"/>
                  </a:lnTo>
                  <a:lnTo>
                    <a:pt x="25" y="306"/>
                  </a:lnTo>
                  <a:lnTo>
                    <a:pt x="43" y="371"/>
                  </a:lnTo>
                  <a:lnTo>
                    <a:pt x="68" y="435"/>
                  </a:lnTo>
                  <a:lnTo>
                    <a:pt x="101" y="500"/>
                  </a:lnTo>
                  <a:lnTo>
                    <a:pt x="142" y="565"/>
                  </a:lnTo>
                  <a:lnTo>
                    <a:pt x="146" y="580"/>
                  </a:lnTo>
                  <a:lnTo>
                    <a:pt x="139" y="581"/>
                  </a:lnTo>
                  <a:lnTo>
                    <a:pt x="116" y="551"/>
                  </a:lnTo>
                  <a:lnTo>
                    <a:pt x="109" y="540"/>
                  </a:lnTo>
                  <a:lnTo>
                    <a:pt x="99" y="523"/>
                  </a:lnTo>
                  <a:lnTo>
                    <a:pt x="89" y="507"/>
                  </a:lnTo>
                  <a:lnTo>
                    <a:pt x="79" y="488"/>
                  </a:lnTo>
                  <a:lnTo>
                    <a:pt x="69" y="472"/>
                  </a:lnTo>
                  <a:lnTo>
                    <a:pt x="61" y="454"/>
                  </a:lnTo>
                  <a:lnTo>
                    <a:pt x="53" y="437"/>
                  </a:lnTo>
                  <a:lnTo>
                    <a:pt x="46" y="419"/>
                  </a:lnTo>
                  <a:lnTo>
                    <a:pt x="40" y="402"/>
                  </a:lnTo>
                  <a:lnTo>
                    <a:pt x="13" y="315"/>
                  </a:lnTo>
                  <a:lnTo>
                    <a:pt x="5" y="276"/>
                  </a:lnTo>
                  <a:lnTo>
                    <a:pt x="1" y="238"/>
                  </a:lnTo>
                  <a:lnTo>
                    <a:pt x="0" y="200"/>
                  </a:lnTo>
                  <a:lnTo>
                    <a:pt x="0" y="162"/>
                  </a:lnTo>
                  <a:lnTo>
                    <a:pt x="3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13" name="Freeform 15"/>
            <p:cNvSpPr>
              <a:spLocks/>
            </p:cNvSpPr>
            <p:nvPr/>
          </p:nvSpPr>
          <p:spPr bwMode="auto">
            <a:xfrm>
              <a:off x="433" y="1862"/>
              <a:ext cx="2" cy="3"/>
            </a:xfrm>
            <a:custGeom>
              <a:avLst/>
              <a:gdLst>
                <a:gd name="T0" fmla="*/ 0 w 4"/>
                <a:gd name="T1" fmla="*/ 0 h 7"/>
                <a:gd name="T2" fmla="*/ 2 w 4"/>
                <a:gd name="T3" fmla="*/ 3 h 7"/>
                <a:gd name="T4" fmla="*/ 0 w 4"/>
                <a:gd name="T5" fmla="*/ 0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14" name="Freeform 16"/>
            <p:cNvSpPr>
              <a:spLocks/>
            </p:cNvSpPr>
            <p:nvPr/>
          </p:nvSpPr>
          <p:spPr bwMode="auto">
            <a:xfrm>
              <a:off x="504" y="2164"/>
              <a:ext cx="9" cy="12"/>
            </a:xfrm>
            <a:custGeom>
              <a:avLst/>
              <a:gdLst>
                <a:gd name="T0" fmla="*/ 0 w 18"/>
                <a:gd name="T1" fmla="*/ 2 h 25"/>
                <a:gd name="T2" fmla="*/ 1 w 18"/>
                <a:gd name="T3" fmla="*/ 0 h 25"/>
                <a:gd name="T4" fmla="*/ 9 w 18"/>
                <a:gd name="T5" fmla="*/ 6 h 25"/>
                <a:gd name="T6" fmla="*/ 7 w 18"/>
                <a:gd name="T7" fmla="*/ 12 h 25"/>
                <a:gd name="T8" fmla="*/ 0 w 18"/>
                <a:gd name="T9" fmla="*/ 6 h 25"/>
                <a:gd name="T10" fmla="*/ 0 w 18"/>
                <a:gd name="T11" fmla="*/ 2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5"/>
                <a:gd name="T20" fmla="*/ 18 w 18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5">
                  <a:moveTo>
                    <a:pt x="0" y="5"/>
                  </a:moveTo>
                  <a:lnTo>
                    <a:pt x="3" y="0"/>
                  </a:lnTo>
                  <a:lnTo>
                    <a:pt x="18" y="13"/>
                  </a:lnTo>
                  <a:lnTo>
                    <a:pt x="15" y="25"/>
                  </a:lnTo>
                  <a:lnTo>
                    <a:pt x="0" y="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15" name="Freeform 17"/>
            <p:cNvSpPr>
              <a:spLocks/>
            </p:cNvSpPr>
            <p:nvPr/>
          </p:nvSpPr>
          <p:spPr bwMode="auto">
            <a:xfrm>
              <a:off x="558" y="1660"/>
              <a:ext cx="847" cy="1188"/>
            </a:xfrm>
            <a:custGeom>
              <a:avLst/>
              <a:gdLst>
                <a:gd name="T0" fmla="*/ 2 w 1695"/>
                <a:gd name="T1" fmla="*/ 742 h 2375"/>
                <a:gd name="T2" fmla="*/ 2 w 1695"/>
                <a:gd name="T3" fmla="*/ 706 h 2375"/>
                <a:gd name="T4" fmla="*/ 2 w 1695"/>
                <a:gd name="T5" fmla="*/ 681 h 2375"/>
                <a:gd name="T6" fmla="*/ 2 w 1695"/>
                <a:gd name="T7" fmla="*/ 631 h 2375"/>
                <a:gd name="T8" fmla="*/ 1 w 1695"/>
                <a:gd name="T9" fmla="*/ 522 h 2375"/>
                <a:gd name="T10" fmla="*/ 24 w 1695"/>
                <a:gd name="T11" fmla="*/ 509 h 2375"/>
                <a:gd name="T12" fmla="*/ 272 w 1695"/>
                <a:gd name="T13" fmla="*/ 452 h 2375"/>
                <a:gd name="T14" fmla="*/ 277 w 1695"/>
                <a:gd name="T15" fmla="*/ 399 h 2375"/>
                <a:gd name="T16" fmla="*/ 276 w 1695"/>
                <a:gd name="T17" fmla="*/ 351 h 2375"/>
                <a:gd name="T18" fmla="*/ 258 w 1695"/>
                <a:gd name="T19" fmla="*/ 309 h 2375"/>
                <a:gd name="T20" fmla="*/ 260 w 1695"/>
                <a:gd name="T21" fmla="*/ 266 h 2375"/>
                <a:gd name="T22" fmla="*/ 257 w 1695"/>
                <a:gd name="T23" fmla="*/ 213 h 2375"/>
                <a:gd name="T24" fmla="*/ 277 w 1695"/>
                <a:gd name="T25" fmla="*/ 187 h 2375"/>
                <a:gd name="T26" fmla="*/ 286 w 1695"/>
                <a:gd name="T27" fmla="*/ 100 h 2375"/>
                <a:gd name="T28" fmla="*/ 284 w 1695"/>
                <a:gd name="T29" fmla="*/ 43 h 2375"/>
                <a:gd name="T30" fmla="*/ 295 w 1695"/>
                <a:gd name="T31" fmla="*/ 38 h 2375"/>
                <a:gd name="T32" fmla="*/ 298 w 1695"/>
                <a:gd name="T33" fmla="*/ 207 h 2375"/>
                <a:gd name="T34" fmla="*/ 314 w 1695"/>
                <a:gd name="T35" fmla="*/ 6 h 2375"/>
                <a:gd name="T36" fmla="*/ 326 w 1695"/>
                <a:gd name="T37" fmla="*/ 181 h 2375"/>
                <a:gd name="T38" fmla="*/ 339 w 1695"/>
                <a:gd name="T39" fmla="*/ 186 h 2375"/>
                <a:gd name="T40" fmla="*/ 350 w 1695"/>
                <a:gd name="T41" fmla="*/ 192 h 2375"/>
                <a:gd name="T42" fmla="*/ 358 w 1695"/>
                <a:gd name="T43" fmla="*/ 314 h 2375"/>
                <a:gd name="T44" fmla="*/ 345 w 1695"/>
                <a:gd name="T45" fmla="*/ 351 h 2375"/>
                <a:gd name="T46" fmla="*/ 339 w 1695"/>
                <a:gd name="T47" fmla="*/ 399 h 2375"/>
                <a:gd name="T48" fmla="*/ 320 w 1695"/>
                <a:gd name="T49" fmla="*/ 438 h 2375"/>
                <a:gd name="T50" fmla="*/ 340 w 1695"/>
                <a:gd name="T51" fmla="*/ 429 h 2375"/>
                <a:gd name="T52" fmla="*/ 345 w 1695"/>
                <a:gd name="T53" fmla="*/ 401 h 2375"/>
                <a:gd name="T54" fmla="*/ 361 w 1695"/>
                <a:gd name="T55" fmla="*/ 378 h 2375"/>
                <a:gd name="T56" fmla="*/ 372 w 1695"/>
                <a:gd name="T57" fmla="*/ 375 h 2375"/>
                <a:gd name="T58" fmla="*/ 383 w 1695"/>
                <a:gd name="T59" fmla="*/ 375 h 2375"/>
                <a:gd name="T60" fmla="*/ 394 w 1695"/>
                <a:gd name="T61" fmla="*/ 381 h 2375"/>
                <a:gd name="T62" fmla="*/ 386 w 1695"/>
                <a:gd name="T63" fmla="*/ 419 h 2375"/>
                <a:gd name="T64" fmla="*/ 388 w 1695"/>
                <a:gd name="T65" fmla="*/ 461 h 2375"/>
                <a:gd name="T66" fmla="*/ 475 w 1695"/>
                <a:gd name="T67" fmla="*/ 451 h 2375"/>
                <a:gd name="T68" fmla="*/ 520 w 1695"/>
                <a:gd name="T69" fmla="*/ 487 h 2375"/>
                <a:gd name="T70" fmla="*/ 563 w 1695"/>
                <a:gd name="T71" fmla="*/ 522 h 2375"/>
                <a:gd name="T72" fmla="*/ 608 w 1695"/>
                <a:gd name="T73" fmla="*/ 558 h 2375"/>
                <a:gd name="T74" fmla="*/ 661 w 1695"/>
                <a:gd name="T75" fmla="*/ 599 h 2375"/>
                <a:gd name="T76" fmla="*/ 815 w 1695"/>
                <a:gd name="T77" fmla="*/ 739 h 2375"/>
                <a:gd name="T78" fmla="*/ 820 w 1695"/>
                <a:gd name="T79" fmla="*/ 967 h 2375"/>
                <a:gd name="T80" fmla="*/ 847 w 1695"/>
                <a:gd name="T81" fmla="*/ 956 h 2375"/>
                <a:gd name="T82" fmla="*/ 836 w 1695"/>
                <a:gd name="T83" fmla="*/ 1090 h 2375"/>
                <a:gd name="T84" fmla="*/ 831 w 1695"/>
                <a:gd name="T85" fmla="*/ 1088 h 2375"/>
                <a:gd name="T86" fmla="*/ 762 w 1695"/>
                <a:gd name="T87" fmla="*/ 1030 h 2375"/>
                <a:gd name="T88" fmla="*/ 732 w 1695"/>
                <a:gd name="T89" fmla="*/ 990 h 2375"/>
                <a:gd name="T90" fmla="*/ 710 w 1695"/>
                <a:gd name="T91" fmla="*/ 946 h 2375"/>
                <a:gd name="T92" fmla="*/ 682 w 1695"/>
                <a:gd name="T93" fmla="*/ 1036 h 2375"/>
                <a:gd name="T94" fmla="*/ 630 w 1695"/>
                <a:gd name="T95" fmla="*/ 1066 h 2375"/>
                <a:gd name="T96" fmla="*/ 566 w 1695"/>
                <a:gd name="T97" fmla="*/ 1069 h 2375"/>
                <a:gd name="T98" fmla="*/ 583 w 1695"/>
                <a:gd name="T99" fmla="*/ 1098 h 2375"/>
                <a:gd name="T100" fmla="*/ 600 w 1695"/>
                <a:gd name="T101" fmla="*/ 1137 h 2375"/>
                <a:gd name="T102" fmla="*/ 534 w 1695"/>
                <a:gd name="T103" fmla="*/ 1161 h 2375"/>
                <a:gd name="T104" fmla="*/ 612 w 1695"/>
                <a:gd name="T105" fmla="*/ 1178 h 2375"/>
                <a:gd name="T106" fmla="*/ 506 w 1695"/>
                <a:gd name="T107" fmla="*/ 1173 h 2375"/>
                <a:gd name="T108" fmla="*/ 522 w 1695"/>
                <a:gd name="T109" fmla="*/ 1156 h 2375"/>
                <a:gd name="T110" fmla="*/ 535 w 1695"/>
                <a:gd name="T111" fmla="*/ 1151 h 2375"/>
                <a:gd name="T112" fmla="*/ 566 w 1695"/>
                <a:gd name="T113" fmla="*/ 1138 h 2375"/>
                <a:gd name="T114" fmla="*/ 590 w 1695"/>
                <a:gd name="T115" fmla="*/ 1125 h 2375"/>
                <a:gd name="T116" fmla="*/ 344 w 1695"/>
                <a:gd name="T117" fmla="*/ 1144 h 2375"/>
                <a:gd name="T118" fmla="*/ 302 w 1695"/>
                <a:gd name="T119" fmla="*/ 1133 h 2375"/>
                <a:gd name="T120" fmla="*/ 0 w 1695"/>
                <a:gd name="T121" fmla="*/ 892 h 2375"/>
                <a:gd name="T122" fmla="*/ 1 w 1695"/>
                <a:gd name="T123" fmla="*/ 847 h 2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95"/>
                <a:gd name="T187" fmla="*/ 0 h 2375"/>
                <a:gd name="T188" fmla="*/ 1695 w 1695"/>
                <a:gd name="T189" fmla="*/ 2375 h 23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95" h="2375">
                  <a:moveTo>
                    <a:pt x="2" y="1600"/>
                  </a:moveTo>
                  <a:lnTo>
                    <a:pt x="4" y="1499"/>
                  </a:lnTo>
                  <a:lnTo>
                    <a:pt x="4" y="1484"/>
                  </a:lnTo>
                  <a:lnTo>
                    <a:pt x="4" y="1468"/>
                  </a:lnTo>
                  <a:lnTo>
                    <a:pt x="4" y="1448"/>
                  </a:lnTo>
                  <a:lnTo>
                    <a:pt x="4" y="1411"/>
                  </a:lnTo>
                  <a:lnTo>
                    <a:pt x="4" y="1401"/>
                  </a:lnTo>
                  <a:lnTo>
                    <a:pt x="4" y="1385"/>
                  </a:lnTo>
                  <a:lnTo>
                    <a:pt x="4" y="1362"/>
                  </a:lnTo>
                  <a:lnTo>
                    <a:pt x="4" y="1315"/>
                  </a:lnTo>
                  <a:lnTo>
                    <a:pt x="4" y="1289"/>
                  </a:lnTo>
                  <a:lnTo>
                    <a:pt x="4" y="1261"/>
                  </a:lnTo>
                  <a:lnTo>
                    <a:pt x="4" y="1158"/>
                  </a:lnTo>
                  <a:lnTo>
                    <a:pt x="2" y="1087"/>
                  </a:lnTo>
                  <a:lnTo>
                    <a:pt x="2" y="1044"/>
                  </a:lnTo>
                  <a:lnTo>
                    <a:pt x="4" y="1032"/>
                  </a:lnTo>
                  <a:lnTo>
                    <a:pt x="14" y="1020"/>
                  </a:lnTo>
                  <a:lnTo>
                    <a:pt x="49" y="1017"/>
                  </a:lnTo>
                  <a:lnTo>
                    <a:pt x="58" y="1017"/>
                  </a:lnTo>
                  <a:lnTo>
                    <a:pt x="552" y="952"/>
                  </a:lnTo>
                  <a:lnTo>
                    <a:pt x="544" y="904"/>
                  </a:lnTo>
                  <a:lnTo>
                    <a:pt x="540" y="901"/>
                  </a:lnTo>
                  <a:lnTo>
                    <a:pt x="540" y="881"/>
                  </a:lnTo>
                  <a:lnTo>
                    <a:pt x="555" y="798"/>
                  </a:lnTo>
                  <a:lnTo>
                    <a:pt x="560" y="719"/>
                  </a:lnTo>
                  <a:lnTo>
                    <a:pt x="555" y="707"/>
                  </a:lnTo>
                  <a:lnTo>
                    <a:pt x="552" y="701"/>
                  </a:lnTo>
                  <a:lnTo>
                    <a:pt x="534" y="674"/>
                  </a:lnTo>
                  <a:lnTo>
                    <a:pt x="522" y="646"/>
                  </a:lnTo>
                  <a:lnTo>
                    <a:pt x="517" y="618"/>
                  </a:lnTo>
                  <a:lnTo>
                    <a:pt x="517" y="590"/>
                  </a:lnTo>
                  <a:lnTo>
                    <a:pt x="519" y="560"/>
                  </a:lnTo>
                  <a:lnTo>
                    <a:pt x="521" y="532"/>
                  </a:lnTo>
                  <a:lnTo>
                    <a:pt x="521" y="502"/>
                  </a:lnTo>
                  <a:lnTo>
                    <a:pt x="517" y="474"/>
                  </a:lnTo>
                  <a:lnTo>
                    <a:pt x="514" y="426"/>
                  </a:lnTo>
                  <a:lnTo>
                    <a:pt x="540" y="383"/>
                  </a:lnTo>
                  <a:lnTo>
                    <a:pt x="549" y="383"/>
                  </a:lnTo>
                  <a:lnTo>
                    <a:pt x="555" y="373"/>
                  </a:lnTo>
                  <a:lnTo>
                    <a:pt x="572" y="369"/>
                  </a:lnTo>
                  <a:lnTo>
                    <a:pt x="572" y="212"/>
                  </a:lnTo>
                  <a:lnTo>
                    <a:pt x="572" y="199"/>
                  </a:lnTo>
                  <a:lnTo>
                    <a:pt x="572" y="181"/>
                  </a:lnTo>
                  <a:lnTo>
                    <a:pt x="569" y="123"/>
                  </a:lnTo>
                  <a:lnTo>
                    <a:pt x="569" y="86"/>
                  </a:lnTo>
                  <a:lnTo>
                    <a:pt x="569" y="71"/>
                  </a:lnTo>
                  <a:lnTo>
                    <a:pt x="579" y="71"/>
                  </a:lnTo>
                  <a:lnTo>
                    <a:pt x="590" y="75"/>
                  </a:lnTo>
                  <a:lnTo>
                    <a:pt x="588" y="134"/>
                  </a:lnTo>
                  <a:lnTo>
                    <a:pt x="595" y="253"/>
                  </a:lnTo>
                  <a:lnTo>
                    <a:pt x="597" y="414"/>
                  </a:lnTo>
                  <a:lnTo>
                    <a:pt x="618" y="414"/>
                  </a:lnTo>
                  <a:lnTo>
                    <a:pt x="630" y="406"/>
                  </a:lnTo>
                  <a:lnTo>
                    <a:pt x="628" y="12"/>
                  </a:lnTo>
                  <a:lnTo>
                    <a:pt x="637" y="0"/>
                  </a:lnTo>
                  <a:lnTo>
                    <a:pt x="646" y="3"/>
                  </a:lnTo>
                  <a:lnTo>
                    <a:pt x="653" y="361"/>
                  </a:lnTo>
                  <a:lnTo>
                    <a:pt x="661" y="364"/>
                  </a:lnTo>
                  <a:lnTo>
                    <a:pt x="670" y="368"/>
                  </a:lnTo>
                  <a:lnTo>
                    <a:pt x="678" y="371"/>
                  </a:lnTo>
                  <a:lnTo>
                    <a:pt x="686" y="374"/>
                  </a:lnTo>
                  <a:lnTo>
                    <a:pt x="694" y="379"/>
                  </a:lnTo>
                  <a:lnTo>
                    <a:pt x="701" y="384"/>
                  </a:lnTo>
                  <a:lnTo>
                    <a:pt x="708" y="393"/>
                  </a:lnTo>
                  <a:lnTo>
                    <a:pt x="713" y="401"/>
                  </a:lnTo>
                  <a:lnTo>
                    <a:pt x="716" y="628"/>
                  </a:lnTo>
                  <a:lnTo>
                    <a:pt x="718" y="659"/>
                  </a:lnTo>
                  <a:lnTo>
                    <a:pt x="699" y="686"/>
                  </a:lnTo>
                  <a:lnTo>
                    <a:pt x="690" y="701"/>
                  </a:lnTo>
                  <a:lnTo>
                    <a:pt x="690" y="732"/>
                  </a:lnTo>
                  <a:lnTo>
                    <a:pt x="686" y="765"/>
                  </a:lnTo>
                  <a:lnTo>
                    <a:pt x="678" y="797"/>
                  </a:lnTo>
                  <a:lnTo>
                    <a:pt x="661" y="828"/>
                  </a:lnTo>
                  <a:lnTo>
                    <a:pt x="641" y="861"/>
                  </a:lnTo>
                  <a:lnTo>
                    <a:pt x="640" y="876"/>
                  </a:lnTo>
                  <a:lnTo>
                    <a:pt x="643" y="888"/>
                  </a:lnTo>
                  <a:lnTo>
                    <a:pt x="681" y="876"/>
                  </a:lnTo>
                  <a:lnTo>
                    <a:pt x="680" y="858"/>
                  </a:lnTo>
                  <a:lnTo>
                    <a:pt x="680" y="838"/>
                  </a:lnTo>
                  <a:lnTo>
                    <a:pt x="683" y="820"/>
                  </a:lnTo>
                  <a:lnTo>
                    <a:pt x="691" y="802"/>
                  </a:lnTo>
                  <a:lnTo>
                    <a:pt x="693" y="795"/>
                  </a:lnTo>
                  <a:lnTo>
                    <a:pt x="716" y="757"/>
                  </a:lnTo>
                  <a:lnTo>
                    <a:pt x="723" y="755"/>
                  </a:lnTo>
                  <a:lnTo>
                    <a:pt x="729" y="754"/>
                  </a:lnTo>
                  <a:lnTo>
                    <a:pt x="738" y="752"/>
                  </a:lnTo>
                  <a:lnTo>
                    <a:pt x="744" y="750"/>
                  </a:lnTo>
                  <a:lnTo>
                    <a:pt x="751" y="750"/>
                  </a:lnTo>
                  <a:lnTo>
                    <a:pt x="759" y="749"/>
                  </a:lnTo>
                  <a:lnTo>
                    <a:pt x="766" y="749"/>
                  </a:lnTo>
                  <a:lnTo>
                    <a:pt x="772" y="749"/>
                  </a:lnTo>
                  <a:lnTo>
                    <a:pt x="787" y="757"/>
                  </a:lnTo>
                  <a:lnTo>
                    <a:pt x="789" y="762"/>
                  </a:lnTo>
                  <a:lnTo>
                    <a:pt x="789" y="770"/>
                  </a:lnTo>
                  <a:lnTo>
                    <a:pt x="777" y="805"/>
                  </a:lnTo>
                  <a:lnTo>
                    <a:pt x="772" y="838"/>
                  </a:lnTo>
                  <a:lnTo>
                    <a:pt x="774" y="871"/>
                  </a:lnTo>
                  <a:lnTo>
                    <a:pt x="777" y="904"/>
                  </a:lnTo>
                  <a:lnTo>
                    <a:pt x="777" y="921"/>
                  </a:lnTo>
                  <a:lnTo>
                    <a:pt x="839" y="914"/>
                  </a:lnTo>
                  <a:lnTo>
                    <a:pt x="839" y="918"/>
                  </a:lnTo>
                  <a:lnTo>
                    <a:pt x="951" y="901"/>
                  </a:lnTo>
                  <a:lnTo>
                    <a:pt x="986" y="924"/>
                  </a:lnTo>
                  <a:lnTo>
                    <a:pt x="1014" y="951"/>
                  </a:lnTo>
                  <a:lnTo>
                    <a:pt x="1041" y="974"/>
                  </a:lnTo>
                  <a:lnTo>
                    <a:pt x="1069" y="997"/>
                  </a:lnTo>
                  <a:lnTo>
                    <a:pt x="1099" y="1020"/>
                  </a:lnTo>
                  <a:lnTo>
                    <a:pt x="1127" y="1044"/>
                  </a:lnTo>
                  <a:lnTo>
                    <a:pt x="1157" y="1067"/>
                  </a:lnTo>
                  <a:lnTo>
                    <a:pt x="1186" y="1090"/>
                  </a:lnTo>
                  <a:lnTo>
                    <a:pt x="1216" y="1115"/>
                  </a:lnTo>
                  <a:lnTo>
                    <a:pt x="1284" y="1153"/>
                  </a:lnTo>
                  <a:lnTo>
                    <a:pt x="1322" y="1184"/>
                  </a:lnTo>
                  <a:lnTo>
                    <a:pt x="1322" y="1198"/>
                  </a:lnTo>
                  <a:lnTo>
                    <a:pt x="1627" y="1441"/>
                  </a:lnTo>
                  <a:lnTo>
                    <a:pt x="1629" y="1463"/>
                  </a:lnTo>
                  <a:lnTo>
                    <a:pt x="1630" y="1478"/>
                  </a:lnTo>
                  <a:lnTo>
                    <a:pt x="1642" y="1908"/>
                  </a:lnTo>
                  <a:lnTo>
                    <a:pt x="1640" y="1917"/>
                  </a:lnTo>
                  <a:lnTo>
                    <a:pt x="1640" y="1933"/>
                  </a:lnTo>
                  <a:lnTo>
                    <a:pt x="1642" y="1936"/>
                  </a:lnTo>
                  <a:lnTo>
                    <a:pt x="1680" y="1908"/>
                  </a:lnTo>
                  <a:lnTo>
                    <a:pt x="1695" y="1912"/>
                  </a:lnTo>
                  <a:lnTo>
                    <a:pt x="1677" y="2170"/>
                  </a:lnTo>
                  <a:lnTo>
                    <a:pt x="1675" y="2175"/>
                  </a:lnTo>
                  <a:lnTo>
                    <a:pt x="1672" y="2180"/>
                  </a:lnTo>
                  <a:lnTo>
                    <a:pt x="1667" y="2182"/>
                  </a:lnTo>
                  <a:lnTo>
                    <a:pt x="1663" y="2180"/>
                  </a:lnTo>
                  <a:lnTo>
                    <a:pt x="1662" y="2175"/>
                  </a:lnTo>
                  <a:lnTo>
                    <a:pt x="1675" y="1941"/>
                  </a:lnTo>
                  <a:lnTo>
                    <a:pt x="1599" y="1996"/>
                  </a:lnTo>
                  <a:lnTo>
                    <a:pt x="1524" y="2059"/>
                  </a:lnTo>
                  <a:lnTo>
                    <a:pt x="1518" y="2061"/>
                  </a:lnTo>
                  <a:lnTo>
                    <a:pt x="1503" y="2051"/>
                  </a:lnTo>
                  <a:lnTo>
                    <a:pt x="1465" y="1979"/>
                  </a:lnTo>
                  <a:lnTo>
                    <a:pt x="1460" y="1970"/>
                  </a:lnTo>
                  <a:lnTo>
                    <a:pt x="1428" y="1907"/>
                  </a:lnTo>
                  <a:lnTo>
                    <a:pt x="1420" y="1892"/>
                  </a:lnTo>
                  <a:lnTo>
                    <a:pt x="1377" y="2069"/>
                  </a:lnTo>
                  <a:lnTo>
                    <a:pt x="1369" y="2071"/>
                  </a:lnTo>
                  <a:lnTo>
                    <a:pt x="1364" y="2072"/>
                  </a:lnTo>
                  <a:lnTo>
                    <a:pt x="1359" y="2072"/>
                  </a:lnTo>
                  <a:lnTo>
                    <a:pt x="1234" y="1955"/>
                  </a:lnTo>
                  <a:lnTo>
                    <a:pt x="1261" y="2132"/>
                  </a:lnTo>
                  <a:lnTo>
                    <a:pt x="1259" y="2145"/>
                  </a:lnTo>
                  <a:lnTo>
                    <a:pt x="1102" y="2094"/>
                  </a:lnTo>
                  <a:lnTo>
                    <a:pt x="1132" y="2137"/>
                  </a:lnTo>
                  <a:lnTo>
                    <a:pt x="1153" y="2172"/>
                  </a:lnTo>
                  <a:lnTo>
                    <a:pt x="1160" y="2182"/>
                  </a:lnTo>
                  <a:lnTo>
                    <a:pt x="1167" y="2195"/>
                  </a:lnTo>
                  <a:lnTo>
                    <a:pt x="1190" y="2226"/>
                  </a:lnTo>
                  <a:lnTo>
                    <a:pt x="1211" y="2259"/>
                  </a:lnTo>
                  <a:lnTo>
                    <a:pt x="1201" y="2274"/>
                  </a:lnTo>
                  <a:lnTo>
                    <a:pt x="1172" y="2283"/>
                  </a:lnTo>
                  <a:lnTo>
                    <a:pt x="1097" y="2312"/>
                  </a:lnTo>
                  <a:lnTo>
                    <a:pt x="1069" y="2322"/>
                  </a:lnTo>
                  <a:lnTo>
                    <a:pt x="1059" y="2324"/>
                  </a:lnTo>
                  <a:lnTo>
                    <a:pt x="1049" y="2329"/>
                  </a:lnTo>
                  <a:lnTo>
                    <a:pt x="1225" y="2356"/>
                  </a:lnTo>
                  <a:lnTo>
                    <a:pt x="1228" y="2362"/>
                  </a:lnTo>
                  <a:lnTo>
                    <a:pt x="1223" y="2375"/>
                  </a:lnTo>
                  <a:lnTo>
                    <a:pt x="1012" y="2346"/>
                  </a:lnTo>
                  <a:lnTo>
                    <a:pt x="1006" y="2337"/>
                  </a:lnTo>
                  <a:lnTo>
                    <a:pt x="1009" y="2322"/>
                  </a:lnTo>
                  <a:lnTo>
                    <a:pt x="1044" y="2311"/>
                  </a:lnTo>
                  <a:lnTo>
                    <a:pt x="1054" y="2307"/>
                  </a:lnTo>
                  <a:lnTo>
                    <a:pt x="1061" y="2303"/>
                  </a:lnTo>
                  <a:lnTo>
                    <a:pt x="1070" y="2301"/>
                  </a:lnTo>
                  <a:lnTo>
                    <a:pt x="1100" y="2289"/>
                  </a:lnTo>
                  <a:lnTo>
                    <a:pt x="1110" y="2288"/>
                  </a:lnTo>
                  <a:lnTo>
                    <a:pt x="1133" y="2276"/>
                  </a:lnTo>
                  <a:lnTo>
                    <a:pt x="1143" y="2274"/>
                  </a:lnTo>
                  <a:lnTo>
                    <a:pt x="1186" y="2258"/>
                  </a:lnTo>
                  <a:lnTo>
                    <a:pt x="1180" y="2250"/>
                  </a:lnTo>
                  <a:lnTo>
                    <a:pt x="1175" y="2251"/>
                  </a:lnTo>
                  <a:lnTo>
                    <a:pt x="1047" y="2263"/>
                  </a:lnTo>
                  <a:lnTo>
                    <a:pt x="688" y="2288"/>
                  </a:lnTo>
                  <a:lnTo>
                    <a:pt x="641" y="2289"/>
                  </a:lnTo>
                  <a:lnTo>
                    <a:pt x="635" y="2291"/>
                  </a:lnTo>
                  <a:lnTo>
                    <a:pt x="605" y="2266"/>
                  </a:lnTo>
                  <a:lnTo>
                    <a:pt x="524" y="2198"/>
                  </a:lnTo>
                  <a:lnTo>
                    <a:pt x="120" y="1877"/>
                  </a:lnTo>
                  <a:lnTo>
                    <a:pt x="0" y="1784"/>
                  </a:lnTo>
                  <a:lnTo>
                    <a:pt x="2" y="1762"/>
                  </a:lnTo>
                  <a:lnTo>
                    <a:pt x="2" y="1751"/>
                  </a:lnTo>
                  <a:lnTo>
                    <a:pt x="2" y="1693"/>
                  </a:lnTo>
                  <a:lnTo>
                    <a:pt x="2" y="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16" name="Freeform 18"/>
            <p:cNvSpPr>
              <a:spLocks/>
            </p:cNvSpPr>
            <p:nvPr/>
          </p:nvSpPr>
          <p:spPr bwMode="auto">
            <a:xfrm>
              <a:off x="575" y="2159"/>
              <a:ext cx="788" cy="629"/>
            </a:xfrm>
            <a:custGeom>
              <a:avLst/>
              <a:gdLst>
                <a:gd name="T0" fmla="*/ 2 w 1576"/>
                <a:gd name="T1" fmla="*/ 141 h 1257"/>
                <a:gd name="T2" fmla="*/ 134 w 1576"/>
                <a:gd name="T3" fmla="*/ 146 h 1257"/>
                <a:gd name="T4" fmla="*/ 137 w 1576"/>
                <a:gd name="T5" fmla="*/ 170 h 1257"/>
                <a:gd name="T6" fmla="*/ 151 w 1576"/>
                <a:gd name="T7" fmla="*/ 187 h 1257"/>
                <a:gd name="T8" fmla="*/ 168 w 1576"/>
                <a:gd name="T9" fmla="*/ 186 h 1257"/>
                <a:gd name="T10" fmla="*/ 213 w 1576"/>
                <a:gd name="T11" fmla="*/ 214 h 1257"/>
                <a:gd name="T12" fmla="*/ 263 w 1576"/>
                <a:gd name="T13" fmla="*/ 260 h 1257"/>
                <a:gd name="T14" fmla="*/ 290 w 1576"/>
                <a:gd name="T15" fmla="*/ 268 h 1257"/>
                <a:gd name="T16" fmla="*/ 243 w 1576"/>
                <a:gd name="T17" fmla="*/ 227 h 1257"/>
                <a:gd name="T18" fmla="*/ 195 w 1576"/>
                <a:gd name="T19" fmla="*/ 186 h 1257"/>
                <a:gd name="T20" fmla="*/ 178 w 1576"/>
                <a:gd name="T21" fmla="*/ 140 h 1257"/>
                <a:gd name="T22" fmla="*/ 224 w 1576"/>
                <a:gd name="T23" fmla="*/ 82 h 1257"/>
                <a:gd name="T24" fmla="*/ 273 w 1576"/>
                <a:gd name="T25" fmla="*/ 28 h 1257"/>
                <a:gd name="T26" fmla="*/ 309 w 1576"/>
                <a:gd name="T27" fmla="*/ 16 h 1257"/>
                <a:gd name="T28" fmla="*/ 333 w 1576"/>
                <a:gd name="T29" fmla="*/ 13 h 1257"/>
                <a:gd name="T30" fmla="*/ 356 w 1576"/>
                <a:gd name="T31" fmla="*/ 0 h 1257"/>
                <a:gd name="T32" fmla="*/ 568 w 1576"/>
                <a:gd name="T33" fmla="*/ 82 h 1257"/>
                <a:gd name="T34" fmla="*/ 614 w 1576"/>
                <a:gd name="T35" fmla="*/ 104 h 1257"/>
                <a:gd name="T36" fmla="*/ 658 w 1576"/>
                <a:gd name="T37" fmla="*/ 132 h 1257"/>
                <a:gd name="T38" fmla="*/ 703 w 1576"/>
                <a:gd name="T39" fmla="*/ 167 h 1257"/>
                <a:gd name="T40" fmla="*/ 748 w 1576"/>
                <a:gd name="T41" fmla="*/ 203 h 1257"/>
                <a:gd name="T42" fmla="*/ 749 w 1576"/>
                <a:gd name="T43" fmla="*/ 231 h 1257"/>
                <a:gd name="T44" fmla="*/ 663 w 1576"/>
                <a:gd name="T45" fmla="*/ 241 h 1257"/>
                <a:gd name="T46" fmla="*/ 576 w 1576"/>
                <a:gd name="T47" fmla="*/ 249 h 1257"/>
                <a:gd name="T48" fmla="*/ 489 w 1576"/>
                <a:gd name="T49" fmla="*/ 257 h 1257"/>
                <a:gd name="T50" fmla="*/ 403 w 1576"/>
                <a:gd name="T51" fmla="*/ 264 h 1257"/>
                <a:gd name="T52" fmla="*/ 316 w 1576"/>
                <a:gd name="T53" fmla="*/ 272 h 1257"/>
                <a:gd name="T54" fmla="*/ 781 w 1576"/>
                <a:gd name="T55" fmla="*/ 245 h 1257"/>
                <a:gd name="T56" fmla="*/ 785 w 1576"/>
                <a:gd name="T57" fmla="*/ 396 h 1257"/>
                <a:gd name="T58" fmla="*/ 786 w 1576"/>
                <a:gd name="T59" fmla="*/ 466 h 1257"/>
                <a:gd name="T60" fmla="*/ 743 w 1576"/>
                <a:gd name="T61" fmla="*/ 520 h 1257"/>
                <a:gd name="T62" fmla="*/ 665 w 1576"/>
                <a:gd name="T63" fmla="*/ 528 h 1257"/>
                <a:gd name="T64" fmla="*/ 523 w 1576"/>
                <a:gd name="T65" fmla="*/ 534 h 1257"/>
                <a:gd name="T66" fmla="*/ 533 w 1576"/>
                <a:gd name="T67" fmla="*/ 561 h 1257"/>
                <a:gd name="T68" fmla="*/ 547 w 1576"/>
                <a:gd name="T69" fmla="*/ 582 h 1257"/>
                <a:gd name="T70" fmla="*/ 559 w 1576"/>
                <a:gd name="T71" fmla="*/ 603 h 1257"/>
                <a:gd name="T72" fmla="*/ 538 w 1576"/>
                <a:gd name="T73" fmla="*/ 613 h 1257"/>
                <a:gd name="T74" fmla="*/ 499 w 1576"/>
                <a:gd name="T75" fmla="*/ 616 h 1257"/>
                <a:gd name="T76" fmla="*/ 461 w 1576"/>
                <a:gd name="T77" fmla="*/ 619 h 1257"/>
                <a:gd name="T78" fmla="*/ 313 w 1576"/>
                <a:gd name="T79" fmla="*/ 544 h 1257"/>
                <a:gd name="T80" fmla="*/ 311 w 1576"/>
                <a:gd name="T81" fmla="*/ 291 h 1257"/>
                <a:gd name="T82" fmla="*/ 299 w 1576"/>
                <a:gd name="T83" fmla="*/ 409 h 1257"/>
                <a:gd name="T84" fmla="*/ 299 w 1576"/>
                <a:gd name="T85" fmla="*/ 619 h 1257"/>
                <a:gd name="T86" fmla="*/ 243 w 1576"/>
                <a:gd name="T87" fmla="*/ 575 h 1257"/>
                <a:gd name="T88" fmla="*/ 188 w 1576"/>
                <a:gd name="T89" fmla="*/ 531 h 1257"/>
                <a:gd name="T90" fmla="*/ 132 w 1576"/>
                <a:gd name="T91" fmla="*/ 487 h 1257"/>
                <a:gd name="T92" fmla="*/ 75 w 1576"/>
                <a:gd name="T93" fmla="*/ 442 h 1257"/>
                <a:gd name="T94" fmla="*/ 19 w 1576"/>
                <a:gd name="T95" fmla="*/ 399 h 1257"/>
                <a:gd name="T96" fmla="*/ 2 w 1576"/>
                <a:gd name="T97" fmla="*/ 327 h 1257"/>
                <a:gd name="T98" fmla="*/ 1 w 1576"/>
                <a:gd name="T99" fmla="*/ 264 h 1257"/>
                <a:gd name="T100" fmla="*/ 1 w 1576"/>
                <a:gd name="T101" fmla="*/ 240 h 12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76"/>
                <a:gd name="T154" fmla="*/ 0 h 1257"/>
                <a:gd name="T155" fmla="*/ 1576 w 1576"/>
                <a:gd name="T156" fmla="*/ 1257 h 12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76" h="1257">
                  <a:moveTo>
                    <a:pt x="1" y="480"/>
                  </a:moveTo>
                  <a:lnTo>
                    <a:pt x="3" y="381"/>
                  </a:lnTo>
                  <a:lnTo>
                    <a:pt x="3" y="281"/>
                  </a:lnTo>
                  <a:lnTo>
                    <a:pt x="3" y="182"/>
                  </a:lnTo>
                  <a:lnTo>
                    <a:pt x="3" y="83"/>
                  </a:lnTo>
                  <a:lnTo>
                    <a:pt x="268" y="291"/>
                  </a:lnTo>
                  <a:lnTo>
                    <a:pt x="261" y="313"/>
                  </a:lnTo>
                  <a:lnTo>
                    <a:pt x="266" y="326"/>
                  </a:lnTo>
                  <a:lnTo>
                    <a:pt x="273" y="339"/>
                  </a:lnTo>
                  <a:lnTo>
                    <a:pt x="281" y="353"/>
                  </a:lnTo>
                  <a:lnTo>
                    <a:pt x="291" y="364"/>
                  </a:lnTo>
                  <a:lnTo>
                    <a:pt x="301" y="374"/>
                  </a:lnTo>
                  <a:lnTo>
                    <a:pt x="313" y="379"/>
                  </a:lnTo>
                  <a:lnTo>
                    <a:pt x="324" y="378"/>
                  </a:lnTo>
                  <a:lnTo>
                    <a:pt x="336" y="371"/>
                  </a:lnTo>
                  <a:lnTo>
                    <a:pt x="362" y="379"/>
                  </a:lnTo>
                  <a:lnTo>
                    <a:pt x="394" y="399"/>
                  </a:lnTo>
                  <a:lnTo>
                    <a:pt x="427" y="427"/>
                  </a:lnTo>
                  <a:lnTo>
                    <a:pt x="462" y="459"/>
                  </a:lnTo>
                  <a:lnTo>
                    <a:pt x="495" y="492"/>
                  </a:lnTo>
                  <a:lnTo>
                    <a:pt x="526" y="520"/>
                  </a:lnTo>
                  <a:lnTo>
                    <a:pt x="554" y="540"/>
                  </a:lnTo>
                  <a:lnTo>
                    <a:pt x="578" y="548"/>
                  </a:lnTo>
                  <a:lnTo>
                    <a:pt x="579" y="535"/>
                  </a:lnTo>
                  <a:lnTo>
                    <a:pt x="548" y="508"/>
                  </a:lnTo>
                  <a:lnTo>
                    <a:pt x="518" y="480"/>
                  </a:lnTo>
                  <a:lnTo>
                    <a:pt x="487" y="454"/>
                  </a:lnTo>
                  <a:lnTo>
                    <a:pt x="453" y="426"/>
                  </a:lnTo>
                  <a:lnTo>
                    <a:pt x="422" y="399"/>
                  </a:lnTo>
                  <a:lnTo>
                    <a:pt x="390" y="371"/>
                  </a:lnTo>
                  <a:lnTo>
                    <a:pt x="357" y="344"/>
                  </a:lnTo>
                  <a:lnTo>
                    <a:pt x="326" y="316"/>
                  </a:lnTo>
                  <a:lnTo>
                    <a:pt x="356" y="280"/>
                  </a:lnTo>
                  <a:lnTo>
                    <a:pt x="387" y="240"/>
                  </a:lnTo>
                  <a:lnTo>
                    <a:pt x="417" y="202"/>
                  </a:lnTo>
                  <a:lnTo>
                    <a:pt x="448" y="164"/>
                  </a:lnTo>
                  <a:lnTo>
                    <a:pt x="482" y="126"/>
                  </a:lnTo>
                  <a:lnTo>
                    <a:pt x="513" y="89"/>
                  </a:lnTo>
                  <a:lnTo>
                    <a:pt x="546" y="55"/>
                  </a:lnTo>
                  <a:lnTo>
                    <a:pt x="579" y="21"/>
                  </a:lnTo>
                  <a:lnTo>
                    <a:pt x="599" y="28"/>
                  </a:lnTo>
                  <a:lnTo>
                    <a:pt x="617" y="31"/>
                  </a:lnTo>
                  <a:lnTo>
                    <a:pt x="634" y="31"/>
                  </a:lnTo>
                  <a:lnTo>
                    <a:pt x="649" y="30"/>
                  </a:lnTo>
                  <a:lnTo>
                    <a:pt x="665" y="25"/>
                  </a:lnTo>
                  <a:lnTo>
                    <a:pt x="680" y="16"/>
                  </a:lnTo>
                  <a:lnTo>
                    <a:pt x="695" y="8"/>
                  </a:lnTo>
                  <a:lnTo>
                    <a:pt x="712" y="0"/>
                  </a:lnTo>
                  <a:lnTo>
                    <a:pt x="1076" y="147"/>
                  </a:lnTo>
                  <a:lnTo>
                    <a:pt x="1106" y="154"/>
                  </a:lnTo>
                  <a:lnTo>
                    <a:pt x="1136" y="164"/>
                  </a:lnTo>
                  <a:lnTo>
                    <a:pt x="1166" y="175"/>
                  </a:lnTo>
                  <a:lnTo>
                    <a:pt x="1197" y="190"/>
                  </a:lnTo>
                  <a:lnTo>
                    <a:pt x="1227" y="207"/>
                  </a:lnTo>
                  <a:lnTo>
                    <a:pt x="1257" y="223"/>
                  </a:lnTo>
                  <a:lnTo>
                    <a:pt x="1287" y="243"/>
                  </a:lnTo>
                  <a:lnTo>
                    <a:pt x="1316" y="263"/>
                  </a:lnTo>
                  <a:lnTo>
                    <a:pt x="1346" y="286"/>
                  </a:lnTo>
                  <a:lnTo>
                    <a:pt x="1376" y="308"/>
                  </a:lnTo>
                  <a:lnTo>
                    <a:pt x="1406" y="333"/>
                  </a:lnTo>
                  <a:lnTo>
                    <a:pt x="1436" y="356"/>
                  </a:lnTo>
                  <a:lnTo>
                    <a:pt x="1465" y="381"/>
                  </a:lnTo>
                  <a:lnTo>
                    <a:pt x="1495" y="406"/>
                  </a:lnTo>
                  <a:lnTo>
                    <a:pt x="1525" y="431"/>
                  </a:lnTo>
                  <a:lnTo>
                    <a:pt x="1555" y="455"/>
                  </a:lnTo>
                  <a:lnTo>
                    <a:pt x="1497" y="462"/>
                  </a:lnTo>
                  <a:lnTo>
                    <a:pt x="1439" y="469"/>
                  </a:lnTo>
                  <a:lnTo>
                    <a:pt x="1381" y="475"/>
                  </a:lnTo>
                  <a:lnTo>
                    <a:pt x="1325" y="482"/>
                  </a:lnTo>
                  <a:lnTo>
                    <a:pt x="1267" y="487"/>
                  </a:lnTo>
                  <a:lnTo>
                    <a:pt x="1209" y="493"/>
                  </a:lnTo>
                  <a:lnTo>
                    <a:pt x="1151" y="498"/>
                  </a:lnTo>
                  <a:lnTo>
                    <a:pt x="1094" y="503"/>
                  </a:lnTo>
                  <a:lnTo>
                    <a:pt x="1036" y="508"/>
                  </a:lnTo>
                  <a:lnTo>
                    <a:pt x="978" y="513"/>
                  </a:lnTo>
                  <a:lnTo>
                    <a:pt x="921" y="518"/>
                  </a:lnTo>
                  <a:lnTo>
                    <a:pt x="863" y="523"/>
                  </a:lnTo>
                  <a:lnTo>
                    <a:pt x="806" y="528"/>
                  </a:lnTo>
                  <a:lnTo>
                    <a:pt x="748" y="533"/>
                  </a:lnTo>
                  <a:lnTo>
                    <a:pt x="690" y="538"/>
                  </a:lnTo>
                  <a:lnTo>
                    <a:pt x="632" y="543"/>
                  </a:lnTo>
                  <a:lnTo>
                    <a:pt x="626" y="548"/>
                  </a:lnTo>
                  <a:lnTo>
                    <a:pt x="632" y="568"/>
                  </a:lnTo>
                  <a:lnTo>
                    <a:pt x="1562" y="489"/>
                  </a:lnTo>
                  <a:lnTo>
                    <a:pt x="1567" y="590"/>
                  </a:lnTo>
                  <a:lnTo>
                    <a:pt x="1568" y="691"/>
                  </a:lnTo>
                  <a:lnTo>
                    <a:pt x="1570" y="792"/>
                  </a:lnTo>
                  <a:lnTo>
                    <a:pt x="1570" y="893"/>
                  </a:lnTo>
                  <a:lnTo>
                    <a:pt x="1570" y="909"/>
                  </a:lnTo>
                  <a:lnTo>
                    <a:pt x="1571" y="931"/>
                  </a:lnTo>
                  <a:lnTo>
                    <a:pt x="1573" y="951"/>
                  </a:lnTo>
                  <a:lnTo>
                    <a:pt x="1576" y="966"/>
                  </a:lnTo>
                  <a:lnTo>
                    <a:pt x="1485" y="1040"/>
                  </a:lnTo>
                  <a:lnTo>
                    <a:pt x="1388" y="860"/>
                  </a:lnTo>
                  <a:lnTo>
                    <a:pt x="1374" y="860"/>
                  </a:lnTo>
                  <a:lnTo>
                    <a:pt x="1330" y="1055"/>
                  </a:lnTo>
                  <a:lnTo>
                    <a:pt x="1184" y="923"/>
                  </a:lnTo>
                  <a:lnTo>
                    <a:pt x="1209" y="1125"/>
                  </a:lnTo>
                  <a:lnTo>
                    <a:pt x="1046" y="1067"/>
                  </a:lnTo>
                  <a:lnTo>
                    <a:pt x="1036" y="1075"/>
                  </a:lnTo>
                  <a:lnTo>
                    <a:pt x="1056" y="1106"/>
                  </a:lnTo>
                  <a:lnTo>
                    <a:pt x="1066" y="1121"/>
                  </a:lnTo>
                  <a:lnTo>
                    <a:pt x="1075" y="1135"/>
                  </a:lnTo>
                  <a:lnTo>
                    <a:pt x="1083" y="1149"/>
                  </a:lnTo>
                  <a:lnTo>
                    <a:pt x="1093" y="1163"/>
                  </a:lnTo>
                  <a:lnTo>
                    <a:pt x="1101" y="1178"/>
                  </a:lnTo>
                  <a:lnTo>
                    <a:pt x="1109" y="1193"/>
                  </a:lnTo>
                  <a:lnTo>
                    <a:pt x="1118" y="1206"/>
                  </a:lnTo>
                  <a:lnTo>
                    <a:pt x="1126" y="1221"/>
                  </a:lnTo>
                  <a:lnTo>
                    <a:pt x="1101" y="1222"/>
                  </a:lnTo>
                  <a:lnTo>
                    <a:pt x="1075" y="1226"/>
                  </a:lnTo>
                  <a:lnTo>
                    <a:pt x="1050" y="1227"/>
                  </a:lnTo>
                  <a:lnTo>
                    <a:pt x="1025" y="1229"/>
                  </a:lnTo>
                  <a:lnTo>
                    <a:pt x="998" y="1231"/>
                  </a:lnTo>
                  <a:lnTo>
                    <a:pt x="974" y="1232"/>
                  </a:lnTo>
                  <a:lnTo>
                    <a:pt x="947" y="1236"/>
                  </a:lnTo>
                  <a:lnTo>
                    <a:pt x="922" y="1237"/>
                  </a:lnTo>
                  <a:lnTo>
                    <a:pt x="921" y="1232"/>
                  </a:lnTo>
                  <a:lnTo>
                    <a:pt x="627" y="1257"/>
                  </a:lnTo>
                  <a:lnTo>
                    <a:pt x="626" y="1088"/>
                  </a:lnTo>
                  <a:lnTo>
                    <a:pt x="626" y="919"/>
                  </a:lnTo>
                  <a:lnTo>
                    <a:pt x="626" y="750"/>
                  </a:lnTo>
                  <a:lnTo>
                    <a:pt x="621" y="581"/>
                  </a:lnTo>
                  <a:lnTo>
                    <a:pt x="603" y="580"/>
                  </a:lnTo>
                  <a:lnTo>
                    <a:pt x="596" y="697"/>
                  </a:lnTo>
                  <a:lnTo>
                    <a:pt x="598" y="817"/>
                  </a:lnTo>
                  <a:lnTo>
                    <a:pt x="599" y="937"/>
                  </a:lnTo>
                  <a:lnTo>
                    <a:pt x="598" y="1057"/>
                  </a:lnTo>
                  <a:lnTo>
                    <a:pt x="598" y="1237"/>
                  </a:lnTo>
                  <a:lnTo>
                    <a:pt x="561" y="1209"/>
                  </a:lnTo>
                  <a:lnTo>
                    <a:pt x="523" y="1179"/>
                  </a:lnTo>
                  <a:lnTo>
                    <a:pt x="487" y="1149"/>
                  </a:lnTo>
                  <a:lnTo>
                    <a:pt x="450" y="1121"/>
                  </a:lnTo>
                  <a:lnTo>
                    <a:pt x="412" y="1091"/>
                  </a:lnTo>
                  <a:lnTo>
                    <a:pt x="376" y="1062"/>
                  </a:lnTo>
                  <a:lnTo>
                    <a:pt x="337" y="1034"/>
                  </a:lnTo>
                  <a:lnTo>
                    <a:pt x="301" y="1004"/>
                  </a:lnTo>
                  <a:lnTo>
                    <a:pt x="263" y="974"/>
                  </a:lnTo>
                  <a:lnTo>
                    <a:pt x="225" y="944"/>
                  </a:lnTo>
                  <a:lnTo>
                    <a:pt x="188" y="914"/>
                  </a:lnTo>
                  <a:lnTo>
                    <a:pt x="150" y="884"/>
                  </a:lnTo>
                  <a:lnTo>
                    <a:pt x="112" y="856"/>
                  </a:lnTo>
                  <a:lnTo>
                    <a:pt x="76" y="826"/>
                  </a:lnTo>
                  <a:lnTo>
                    <a:pt x="38" y="797"/>
                  </a:lnTo>
                  <a:lnTo>
                    <a:pt x="0" y="767"/>
                  </a:lnTo>
                  <a:lnTo>
                    <a:pt x="1" y="710"/>
                  </a:lnTo>
                  <a:lnTo>
                    <a:pt x="3" y="654"/>
                  </a:lnTo>
                  <a:lnTo>
                    <a:pt x="1" y="598"/>
                  </a:lnTo>
                  <a:lnTo>
                    <a:pt x="0" y="542"/>
                  </a:lnTo>
                  <a:lnTo>
                    <a:pt x="1" y="527"/>
                  </a:lnTo>
                  <a:lnTo>
                    <a:pt x="0" y="510"/>
                  </a:lnTo>
                  <a:lnTo>
                    <a:pt x="0" y="493"/>
                  </a:lnTo>
                  <a:lnTo>
                    <a:pt x="1" y="480"/>
                  </a:lnTo>
                  <a:close/>
                </a:path>
              </a:pathLst>
            </a:custGeom>
            <a:solidFill>
              <a:srgbClr val="B2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17" name="Freeform 19"/>
            <p:cNvSpPr>
              <a:spLocks/>
            </p:cNvSpPr>
            <p:nvPr/>
          </p:nvSpPr>
          <p:spPr bwMode="auto">
            <a:xfrm>
              <a:off x="583" y="2152"/>
              <a:ext cx="259" cy="146"/>
            </a:xfrm>
            <a:custGeom>
              <a:avLst/>
              <a:gdLst>
                <a:gd name="T0" fmla="*/ 0 w 519"/>
                <a:gd name="T1" fmla="*/ 34 h 291"/>
                <a:gd name="T2" fmla="*/ 247 w 519"/>
                <a:gd name="T3" fmla="*/ 3 h 291"/>
                <a:gd name="T4" fmla="*/ 259 w 519"/>
                <a:gd name="T5" fmla="*/ 0 h 291"/>
                <a:gd name="T6" fmla="*/ 204 w 519"/>
                <a:gd name="T7" fmla="*/ 66 h 291"/>
                <a:gd name="T8" fmla="*/ 163 w 519"/>
                <a:gd name="T9" fmla="*/ 113 h 291"/>
                <a:gd name="T10" fmla="*/ 146 w 519"/>
                <a:gd name="T11" fmla="*/ 132 h 291"/>
                <a:gd name="T12" fmla="*/ 139 w 519"/>
                <a:gd name="T13" fmla="*/ 140 h 291"/>
                <a:gd name="T14" fmla="*/ 130 w 519"/>
                <a:gd name="T15" fmla="*/ 146 h 291"/>
                <a:gd name="T16" fmla="*/ 56 w 519"/>
                <a:gd name="T17" fmla="*/ 86 h 291"/>
                <a:gd name="T18" fmla="*/ 54 w 519"/>
                <a:gd name="T19" fmla="*/ 83 h 291"/>
                <a:gd name="T20" fmla="*/ 16 w 519"/>
                <a:gd name="T21" fmla="*/ 52 h 291"/>
                <a:gd name="T22" fmla="*/ 0 w 519"/>
                <a:gd name="T23" fmla="*/ 34 h 2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9"/>
                <a:gd name="T37" fmla="*/ 0 h 291"/>
                <a:gd name="T38" fmla="*/ 519 w 519"/>
                <a:gd name="T39" fmla="*/ 291 h 2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9" h="291">
                  <a:moveTo>
                    <a:pt x="0" y="68"/>
                  </a:moveTo>
                  <a:lnTo>
                    <a:pt x="494" y="5"/>
                  </a:lnTo>
                  <a:lnTo>
                    <a:pt x="519" y="0"/>
                  </a:lnTo>
                  <a:lnTo>
                    <a:pt x="408" y="132"/>
                  </a:lnTo>
                  <a:lnTo>
                    <a:pt x="326" y="225"/>
                  </a:lnTo>
                  <a:lnTo>
                    <a:pt x="292" y="263"/>
                  </a:lnTo>
                  <a:lnTo>
                    <a:pt x="278" y="280"/>
                  </a:lnTo>
                  <a:lnTo>
                    <a:pt x="260" y="291"/>
                  </a:lnTo>
                  <a:lnTo>
                    <a:pt x="113" y="171"/>
                  </a:lnTo>
                  <a:lnTo>
                    <a:pt x="109" y="166"/>
                  </a:lnTo>
                  <a:lnTo>
                    <a:pt x="33" y="10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B2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18" name="Freeform 20"/>
            <p:cNvSpPr>
              <a:spLocks/>
            </p:cNvSpPr>
            <p:nvPr/>
          </p:nvSpPr>
          <p:spPr bwMode="auto">
            <a:xfrm>
              <a:off x="720" y="2113"/>
              <a:ext cx="186" cy="200"/>
            </a:xfrm>
            <a:custGeom>
              <a:avLst/>
              <a:gdLst>
                <a:gd name="T0" fmla="*/ 1 w 373"/>
                <a:gd name="T1" fmla="*/ 187 h 399"/>
                <a:gd name="T2" fmla="*/ 5 w 373"/>
                <a:gd name="T3" fmla="*/ 186 h 399"/>
                <a:gd name="T4" fmla="*/ 161 w 373"/>
                <a:gd name="T5" fmla="*/ 5 h 399"/>
                <a:gd name="T6" fmla="*/ 167 w 373"/>
                <a:gd name="T7" fmla="*/ 0 h 399"/>
                <a:gd name="T8" fmla="*/ 186 w 373"/>
                <a:gd name="T9" fmla="*/ 3 h 399"/>
                <a:gd name="T10" fmla="*/ 180 w 373"/>
                <a:gd name="T11" fmla="*/ 23 h 399"/>
                <a:gd name="T12" fmla="*/ 171 w 373"/>
                <a:gd name="T13" fmla="*/ 25 h 399"/>
                <a:gd name="T14" fmla="*/ 160 w 373"/>
                <a:gd name="T15" fmla="*/ 27 h 399"/>
                <a:gd name="T16" fmla="*/ 13 w 373"/>
                <a:gd name="T17" fmla="*/ 195 h 399"/>
                <a:gd name="T18" fmla="*/ 13 w 373"/>
                <a:gd name="T19" fmla="*/ 200 h 399"/>
                <a:gd name="T20" fmla="*/ 0 w 373"/>
                <a:gd name="T21" fmla="*/ 190 h 399"/>
                <a:gd name="T22" fmla="*/ 1 w 373"/>
                <a:gd name="T23" fmla="*/ 187 h 3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399"/>
                <a:gd name="T38" fmla="*/ 373 w 373"/>
                <a:gd name="T39" fmla="*/ 399 h 3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399">
                  <a:moveTo>
                    <a:pt x="2" y="373"/>
                  </a:moveTo>
                  <a:lnTo>
                    <a:pt x="10" y="371"/>
                  </a:lnTo>
                  <a:lnTo>
                    <a:pt x="323" y="10"/>
                  </a:lnTo>
                  <a:lnTo>
                    <a:pt x="335" y="0"/>
                  </a:lnTo>
                  <a:lnTo>
                    <a:pt x="373" y="5"/>
                  </a:lnTo>
                  <a:lnTo>
                    <a:pt x="360" y="45"/>
                  </a:lnTo>
                  <a:lnTo>
                    <a:pt x="343" y="50"/>
                  </a:lnTo>
                  <a:lnTo>
                    <a:pt x="320" y="53"/>
                  </a:lnTo>
                  <a:lnTo>
                    <a:pt x="27" y="389"/>
                  </a:lnTo>
                  <a:lnTo>
                    <a:pt x="27" y="399"/>
                  </a:lnTo>
                  <a:lnTo>
                    <a:pt x="0" y="379"/>
                  </a:lnTo>
                  <a:lnTo>
                    <a:pt x="2" y="373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19" name="Freeform 21"/>
            <p:cNvSpPr>
              <a:spLocks/>
            </p:cNvSpPr>
            <p:nvPr/>
          </p:nvSpPr>
          <p:spPr bwMode="auto">
            <a:xfrm>
              <a:off x="725" y="2325"/>
              <a:ext cx="11" cy="6"/>
            </a:xfrm>
            <a:custGeom>
              <a:avLst/>
              <a:gdLst>
                <a:gd name="T0" fmla="*/ 0 w 24"/>
                <a:gd name="T1" fmla="*/ 0 h 12"/>
                <a:gd name="T2" fmla="*/ 6 w 24"/>
                <a:gd name="T3" fmla="*/ 0 h 12"/>
                <a:gd name="T4" fmla="*/ 11 w 24"/>
                <a:gd name="T5" fmla="*/ 1 h 12"/>
                <a:gd name="T6" fmla="*/ 9 w 24"/>
                <a:gd name="T7" fmla="*/ 6 h 12"/>
                <a:gd name="T8" fmla="*/ 4 w 24"/>
                <a:gd name="T9" fmla="*/ 6 h 12"/>
                <a:gd name="T10" fmla="*/ 0 w 2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2"/>
                <a:gd name="T20" fmla="*/ 24 w 2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2">
                  <a:moveTo>
                    <a:pt x="0" y="0"/>
                  </a:moveTo>
                  <a:lnTo>
                    <a:pt x="12" y="0"/>
                  </a:lnTo>
                  <a:lnTo>
                    <a:pt x="24" y="2"/>
                  </a:lnTo>
                  <a:lnTo>
                    <a:pt x="19" y="12"/>
                  </a:lnTo>
                  <a:lnTo>
                    <a:pt x="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20" name="Freeform 22"/>
            <p:cNvSpPr>
              <a:spLocks/>
            </p:cNvSpPr>
            <p:nvPr/>
          </p:nvSpPr>
          <p:spPr bwMode="auto">
            <a:xfrm>
              <a:off x="827" y="1853"/>
              <a:ext cx="76" cy="35"/>
            </a:xfrm>
            <a:custGeom>
              <a:avLst/>
              <a:gdLst>
                <a:gd name="T0" fmla="*/ 1 w 153"/>
                <a:gd name="T1" fmla="*/ 15 h 70"/>
                <a:gd name="T2" fmla="*/ 4 w 153"/>
                <a:gd name="T3" fmla="*/ 7 h 70"/>
                <a:gd name="T4" fmla="*/ 14 w 153"/>
                <a:gd name="T5" fmla="*/ 1 h 70"/>
                <a:gd name="T6" fmla="*/ 21 w 153"/>
                <a:gd name="T7" fmla="*/ 1 h 70"/>
                <a:gd name="T8" fmla="*/ 21 w 153"/>
                <a:gd name="T9" fmla="*/ 19 h 70"/>
                <a:gd name="T10" fmla="*/ 27 w 153"/>
                <a:gd name="T11" fmla="*/ 21 h 70"/>
                <a:gd name="T12" fmla="*/ 34 w 153"/>
                <a:gd name="T13" fmla="*/ 22 h 70"/>
                <a:gd name="T14" fmla="*/ 40 w 153"/>
                <a:gd name="T15" fmla="*/ 22 h 70"/>
                <a:gd name="T16" fmla="*/ 45 w 153"/>
                <a:gd name="T17" fmla="*/ 22 h 70"/>
                <a:gd name="T18" fmla="*/ 54 w 153"/>
                <a:gd name="T19" fmla="*/ 15 h 70"/>
                <a:gd name="T20" fmla="*/ 54 w 153"/>
                <a:gd name="T21" fmla="*/ 0 h 70"/>
                <a:gd name="T22" fmla="*/ 75 w 153"/>
                <a:gd name="T23" fmla="*/ 7 h 70"/>
                <a:gd name="T24" fmla="*/ 76 w 153"/>
                <a:gd name="T25" fmla="*/ 17 h 70"/>
                <a:gd name="T26" fmla="*/ 70 w 153"/>
                <a:gd name="T27" fmla="*/ 23 h 70"/>
                <a:gd name="T28" fmla="*/ 64 w 153"/>
                <a:gd name="T29" fmla="*/ 27 h 70"/>
                <a:gd name="T30" fmla="*/ 57 w 153"/>
                <a:gd name="T31" fmla="*/ 30 h 70"/>
                <a:gd name="T32" fmla="*/ 50 w 153"/>
                <a:gd name="T33" fmla="*/ 33 h 70"/>
                <a:gd name="T34" fmla="*/ 44 w 153"/>
                <a:gd name="T35" fmla="*/ 33 h 70"/>
                <a:gd name="T36" fmla="*/ 37 w 153"/>
                <a:gd name="T37" fmla="*/ 34 h 70"/>
                <a:gd name="T38" fmla="*/ 30 w 153"/>
                <a:gd name="T39" fmla="*/ 34 h 70"/>
                <a:gd name="T40" fmla="*/ 23 w 153"/>
                <a:gd name="T41" fmla="*/ 35 h 70"/>
                <a:gd name="T42" fmla="*/ 0 w 153"/>
                <a:gd name="T43" fmla="*/ 24 h 70"/>
                <a:gd name="T44" fmla="*/ 1 w 153"/>
                <a:gd name="T45" fmla="*/ 15 h 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70"/>
                <a:gd name="T71" fmla="*/ 153 w 153"/>
                <a:gd name="T72" fmla="*/ 70 h 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70">
                  <a:moveTo>
                    <a:pt x="2" y="31"/>
                  </a:moveTo>
                  <a:lnTo>
                    <a:pt x="8" y="15"/>
                  </a:lnTo>
                  <a:lnTo>
                    <a:pt x="28" y="3"/>
                  </a:lnTo>
                  <a:lnTo>
                    <a:pt x="43" y="2"/>
                  </a:lnTo>
                  <a:lnTo>
                    <a:pt x="43" y="38"/>
                  </a:lnTo>
                  <a:lnTo>
                    <a:pt x="55" y="43"/>
                  </a:lnTo>
                  <a:lnTo>
                    <a:pt x="68" y="45"/>
                  </a:lnTo>
                  <a:lnTo>
                    <a:pt x="80" y="45"/>
                  </a:lnTo>
                  <a:lnTo>
                    <a:pt x="91" y="45"/>
                  </a:lnTo>
                  <a:lnTo>
                    <a:pt x="108" y="30"/>
                  </a:lnTo>
                  <a:lnTo>
                    <a:pt x="108" y="0"/>
                  </a:lnTo>
                  <a:lnTo>
                    <a:pt x="151" y="15"/>
                  </a:lnTo>
                  <a:lnTo>
                    <a:pt x="153" y="33"/>
                  </a:lnTo>
                  <a:lnTo>
                    <a:pt x="141" y="46"/>
                  </a:lnTo>
                  <a:lnTo>
                    <a:pt x="128" y="55"/>
                  </a:lnTo>
                  <a:lnTo>
                    <a:pt x="114" y="61"/>
                  </a:lnTo>
                  <a:lnTo>
                    <a:pt x="101" y="65"/>
                  </a:lnTo>
                  <a:lnTo>
                    <a:pt x="88" y="66"/>
                  </a:lnTo>
                  <a:lnTo>
                    <a:pt x="75" y="68"/>
                  </a:lnTo>
                  <a:lnTo>
                    <a:pt x="60" y="68"/>
                  </a:lnTo>
                  <a:lnTo>
                    <a:pt x="47" y="70"/>
                  </a:lnTo>
                  <a:lnTo>
                    <a:pt x="0" y="48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21" name="Freeform 23"/>
            <p:cNvSpPr>
              <a:spLocks/>
            </p:cNvSpPr>
            <p:nvPr/>
          </p:nvSpPr>
          <p:spPr bwMode="auto">
            <a:xfrm>
              <a:off x="827" y="1881"/>
              <a:ext cx="80" cy="120"/>
            </a:xfrm>
            <a:custGeom>
              <a:avLst/>
              <a:gdLst>
                <a:gd name="T0" fmla="*/ 0 w 159"/>
                <a:gd name="T1" fmla="*/ 5 h 240"/>
                <a:gd name="T2" fmla="*/ 8 w 159"/>
                <a:gd name="T3" fmla="*/ 8 h 240"/>
                <a:gd name="T4" fmla="*/ 17 w 159"/>
                <a:gd name="T5" fmla="*/ 10 h 240"/>
                <a:gd name="T6" fmla="*/ 25 w 159"/>
                <a:gd name="T7" fmla="*/ 12 h 240"/>
                <a:gd name="T8" fmla="*/ 34 w 159"/>
                <a:gd name="T9" fmla="*/ 12 h 240"/>
                <a:gd name="T10" fmla="*/ 43 w 159"/>
                <a:gd name="T11" fmla="*/ 11 h 240"/>
                <a:gd name="T12" fmla="*/ 51 w 159"/>
                <a:gd name="T13" fmla="*/ 10 h 240"/>
                <a:gd name="T14" fmla="*/ 61 w 159"/>
                <a:gd name="T15" fmla="*/ 6 h 240"/>
                <a:gd name="T16" fmla="*/ 70 w 159"/>
                <a:gd name="T17" fmla="*/ 3 h 240"/>
                <a:gd name="T18" fmla="*/ 73 w 159"/>
                <a:gd name="T19" fmla="*/ 0 h 240"/>
                <a:gd name="T20" fmla="*/ 76 w 159"/>
                <a:gd name="T21" fmla="*/ 0 h 240"/>
                <a:gd name="T22" fmla="*/ 79 w 159"/>
                <a:gd name="T23" fmla="*/ 59 h 240"/>
                <a:gd name="T24" fmla="*/ 80 w 159"/>
                <a:gd name="T25" fmla="*/ 104 h 240"/>
                <a:gd name="T26" fmla="*/ 75 w 159"/>
                <a:gd name="T27" fmla="*/ 112 h 240"/>
                <a:gd name="T28" fmla="*/ 70 w 159"/>
                <a:gd name="T29" fmla="*/ 115 h 240"/>
                <a:gd name="T30" fmla="*/ 63 w 159"/>
                <a:gd name="T31" fmla="*/ 117 h 240"/>
                <a:gd name="T32" fmla="*/ 56 w 159"/>
                <a:gd name="T33" fmla="*/ 119 h 240"/>
                <a:gd name="T34" fmla="*/ 50 w 159"/>
                <a:gd name="T35" fmla="*/ 120 h 240"/>
                <a:gd name="T36" fmla="*/ 43 w 159"/>
                <a:gd name="T37" fmla="*/ 120 h 240"/>
                <a:gd name="T38" fmla="*/ 37 w 159"/>
                <a:gd name="T39" fmla="*/ 120 h 240"/>
                <a:gd name="T40" fmla="*/ 30 w 159"/>
                <a:gd name="T41" fmla="*/ 120 h 240"/>
                <a:gd name="T42" fmla="*/ 23 w 159"/>
                <a:gd name="T43" fmla="*/ 119 h 240"/>
                <a:gd name="T44" fmla="*/ 17 w 159"/>
                <a:gd name="T45" fmla="*/ 117 h 240"/>
                <a:gd name="T46" fmla="*/ 10 w 159"/>
                <a:gd name="T47" fmla="*/ 112 h 240"/>
                <a:gd name="T48" fmla="*/ 8 w 159"/>
                <a:gd name="T49" fmla="*/ 109 h 240"/>
                <a:gd name="T50" fmla="*/ 3 w 159"/>
                <a:gd name="T51" fmla="*/ 106 h 240"/>
                <a:gd name="T52" fmla="*/ 1 w 159"/>
                <a:gd name="T53" fmla="*/ 57 h 240"/>
                <a:gd name="T54" fmla="*/ 1 w 159"/>
                <a:gd name="T55" fmla="*/ 52 h 240"/>
                <a:gd name="T56" fmla="*/ 0 w 159"/>
                <a:gd name="T57" fmla="*/ 5 h 2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9"/>
                <a:gd name="T88" fmla="*/ 0 h 240"/>
                <a:gd name="T89" fmla="*/ 159 w 159"/>
                <a:gd name="T90" fmla="*/ 240 h 2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9" h="240">
                  <a:moveTo>
                    <a:pt x="0" y="9"/>
                  </a:moveTo>
                  <a:lnTo>
                    <a:pt x="16" y="15"/>
                  </a:lnTo>
                  <a:lnTo>
                    <a:pt x="33" y="20"/>
                  </a:lnTo>
                  <a:lnTo>
                    <a:pt x="49" y="23"/>
                  </a:lnTo>
                  <a:lnTo>
                    <a:pt x="68" y="23"/>
                  </a:lnTo>
                  <a:lnTo>
                    <a:pt x="86" y="22"/>
                  </a:lnTo>
                  <a:lnTo>
                    <a:pt x="102" y="19"/>
                  </a:lnTo>
                  <a:lnTo>
                    <a:pt x="121" y="12"/>
                  </a:lnTo>
                  <a:lnTo>
                    <a:pt x="139" y="5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7" y="118"/>
                  </a:lnTo>
                  <a:lnTo>
                    <a:pt x="159" y="207"/>
                  </a:lnTo>
                  <a:lnTo>
                    <a:pt x="149" y="224"/>
                  </a:lnTo>
                  <a:lnTo>
                    <a:pt x="139" y="229"/>
                  </a:lnTo>
                  <a:lnTo>
                    <a:pt x="126" y="234"/>
                  </a:lnTo>
                  <a:lnTo>
                    <a:pt x="112" y="237"/>
                  </a:lnTo>
                  <a:lnTo>
                    <a:pt x="99" y="239"/>
                  </a:lnTo>
                  <a:lnTo>
                    <a:pt x="86" y="240"/>
                  </a:lnTo>
                  <a:lnTo>
                    <a:pt x="73" y="240"/>
                  </a:lnTo>
                  <a:lnTo>
                    <a:pt x="59" y="240"/>
                  </a:lnTo>
                  <a:lnTo>
                    <a:pt x="46" y="237"/>
                  </a:lnTo>
                  <a:lnTo>
                    <a:pt x="33" y="234"/>
                  </a:lnTo>
                  <a:lnTo>
                    <a:pt x="20" y="224"/>
                  </a:lnTo>
                  <a:lnTo>
                    <a:pt x="16" y="217"/>
                  </a:lnTo>
                  <a:lnTo>
                    <a:pt x="6" y="211"/>
                  </a:lnTo>
                  <a:lnTo>
                    <a:pt x="1" y="113"/>
                  </a:lnTo>
                  <a:lnTo>
                    <a:pt x="1" y="10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22" name="Freeform 24"/>
            <p:cNvSpPr>
              <a:spLocks/>
            </p:cNvSpPr>
            <p:nvPr/>
          </p:nvSpPr>
          <p:spPr bwMode="auto">
            <a:xfrm>
              <a:off x="841" y="2009"/>
              <a:ext cx="50" cy="131"/>
            </a:xfrm>
            <a:custGeom>
              <a:avLst/>
              <a:gdLst>
                <a:gd name="T0" fmla="*/ 0 w 99"/>
                <a:gd name="T1" fmla="*/ 91 h 264"/>
                <a:gd name="T2" fmla="*/ 8 w 99"/>
                <a:gd name="T3" fmla="*/ 35 h 264"/>
                <a:gd name="T4" fmla="*/ 8 w 99"/>
                <a:gd name="T5" fmla="*/ 12 h 264"/>
                <a:gd name="T6" fmla="*/ 6 w 99"/>
                <a:gd name="T7" fmla="*/ 2 h 264"/>
                <a:gd name="T8" fmla="*/ 19 w 99"/>
                <a:gd name="T9" fmla="*/ 3 h 264"/>
                <a:gd name="T10" fmla="*/ 26 w 99"/>
                <a:gd name="T11" fmla="*/ 3 h 264"/>
                <a:gd name="T12" fmla="*/ 33 w 99"/>
                <a:gd name="T13" fmla="*/ 3 h 264"/>
                <a:gd name="T14" fmla="*/ 50 w 99"/>
                <a:gd name="T15" fmla="*/ 0 h 264"/>
                <a:gd name="T16" fmla="*/ 46 w 99"/>
                <a:gd name="T17" fmla="*/ 44 h 264"/>
                <a:gd name="T18" fmla="*/ 42 w 99"/>
                <a:gd name="T19" fmla="*/ 50 h 264"/>
                <a:gd name="T20" fmla="*/ 33 w 99"/>
                <a:gd name="T21" fmla="*/ 64 h 264"/>
                <a:gd name="T22" fmla="*/ 27 w 99"/>
                <a:gd name="T23" fmla="*/ 76 h 264"/>
                <a:gd name="T24" fmla="*/ 23 w 99"/>
                <a:gd name="T25" fmla="*/ 90 h 264"/>
                <a:gd name="T26" fmla="*/ 21 w 99"/>
                <a:gd name="T27" fmla="*/ 102 h 264"/>
                <a:gd name="T28" fmla="*/ 26 w 99"/>
                <a:gd name="T29" fmla="*/ 113 h 264"/>
                <a:gd name="T30" fmla="*/ 11 w 99"/>
                <a:gd name="T31" fmla="*/ 131 h 264"/>
                <a:gd name="T32" fmla="*/ 3 w 99"/>
                <a:gd name="T33" fmla="*/ 125 h 264"/>
                <a:gd name="T34" fmla="*/ 1 w 99"/>
                <a:gd name="T35" fmla="*/ 123 h 264"/>
                <a:gd name="T36" fmla="*/ 1 w 99"/>
                <a:gd name="T37" fmla="*/ 117 h 264"/>
                <a:gd name="T38" fmla="*/ 0 w 99"/>
                <a:gd name="T39" fmla="*/ 91 h 2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9"/>
                <a:gd name="T61" fmla="*/ 0 h 264"/>
                <a:gd name="T62" fmla="*/ 99 w 99"/>
                <a:gd name="T63" fmla="*/ 264 h 2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9" h="264">
                  <a:moveTo>
                    <a:pt x="0" y="183"/>
                  </a:moveTo>
                  <a:lnTo>
                    <a:pt x="15" y="70"/>
                  </a:lnTo>
                  <a:lnTo>
                    <a:pt x="15" y="25"/>
                  </a:lnTo>
                  <a:lnTo>
                    <a:pt x="12" y="5"/>
                  </a:lnTo>
                  <a:lnTo>
                    <a:pt x="38" y="7"/>
                  </a:lnTo>
                  <a:lnTo>
                    <a:pt x="51" y="7"/>
                  </a:lnTo>
                  <a:lnTo>
                    <a:pt x="65" y="7"/>
                  </a:lnTo>
                  <a:lnTo>
                    <a:pt x="99" y="0"/>
                  </a:lnTo>
                  <a:lnTo>
                    <a:pt x="91" y="88"/>
                  </a:lnTo>
                  <a:lnTo>
                    <a:pt x="83" y="101"/>
                  </a:lnTo>
                  <a:lnTo>
                    <a:pt x="65" y="128"/>
                  </a:lnTo>
                  <a:lnTo>
                    <a:pt x="53" y="154"/>
                  </a:lnTo>
                  <a:lnTo>
                    <a:pt x="45" y="181"/>
                  </a:lnTo>
                  <a:lnTo>
                    <a:pt x="41" y="206"/>
                  </a:lnTo>
                  <a:lnTo>
                    <a:pt x="51" y="227"/>
                  </a:lnTo>
                  <a:lnTo>
                    <a:pt x="21" y="264"/>
                  </a:lnTo>
                  <a:lnTo>
                    <a:pt x="5" y="252"/>
                  </a:lnTo>
                  <a:lnTo>
                    <a:pt x="2" y="247"/>
                  </a:lnTo>
                  <a:lnTo>
                    <a:pt x="2" y="236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23" name="Freeform 25"/>
            <p:cNvSpPr>
              <a:spLocks/>
            </p:cNvSpPr>
            <p:nvPr/>
          </p:nvSpPr>
          <p:spPr bwMode="auto">
            <a:xfrm>
              <a:off x="869" y="2431"/>
              <a:ext cx="12" cy="15"/>
            </a:xfrm>
            <a:custGeom>
              <a:avLst/>
              <a:gdLst>
                <a:gd name="T0" fmla="*/ 0 w 24"/>
                <a:gd name="T1" fmla="*/ 7 h 30"/>
                <a:gd name="T2" fmla="*/ 5 w 24"/>
                <a:gd name="T3" fmla="*/ 0 h 30"/>
                <a:gd name="T4" fmla="*/ 12 w 24"/>
                <a:gd name="T5" fmla="*/ 4 h 30"/>
                <a:gd name="T6" fmla="*/ 12 w 24"/>
                <a:gd name="T7" fmla="*/ 12 h 30"/>
                <a:gd name="T8" fmla="*/ 11 w 24"/>
                <a:gd name="T9" fmla="*/ 15 h 30"/>
                <a:gd name="T10" fmla="*/ 0 w 24"/>
                <a:gd name="T11" fmla="*/ 13 h 30"/>
                <a:gd name="T12" fmla="*/ 0 w 24"/>
                <a:gd name="T13" fmla="*/ 7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0"/>
                <a:gd name="T23" fmla="*/ 24 w 24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0">
                  <a:moveTo>
                    <a:pt x="0" y="13"/>
                  </a:moveTo>
                  <a:lnTo>
                    <a:pt x="10" y="0"/>
                  </a:lnTo>
                  <a:lnTo>
                    <a:pt x="23" y="8"/>
                  </a:lnTo>
                  <a:lnTo>
                    <a:pt x="24" y="23"/>
                  </a:lnTo>
                  <a:lnTo>
                    <a:pt x="21" y="30"/>
                  </a:lnTo>
                  <a:lnTo>
                    <a:pt x="0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24" name="Freeform 26"/>
            <p:cNvSpPr>
              <a:spLocks/>
            </p:cNvSpPr>
            <p:nvPr/>
          </p:nvSpPr>
          <p:spPr bwMode="auto">
            <a:xfrm>
              <a:off x="872" y="2045"/>
              <a:ext cx="66" cy="120"/>
            </a:xfrm>
            <a:custGeom>
              <a:avLst/>
              <a:gdLst>
                <a:gd name="T0" fmla="*/ 1 w 133"/>
                <a:gd name="T1" fmla="*/ 114 h 240"/>
                <a:gd name="T2" fmla="*/ 12 w 133"/>
                <a:gd name="T3" fmla="*/ 103 h 240"/>
                <a:gd name="T4" fmla="*/ 26 w 133"/>
                <a:gd name="T5" fmla="*/ 99 h 240"/>
                <a:gd name="T6" fmla="*/ 28 w 133"/>
                <a:gd name="T7" fmla="*/ 97 h 240"/>
                <a:gd name="T8" fmla="*/ 34 w 133"/>
                <a:gd name="T9" fmla="*/ 92 h 240"/>
                <a:gd name="T10" fmla="*/ 37 w 133"/>
                <a:gd name="T11" fmla="*/ 86 h 240"/>
                <a:gd name="T12" fmla="*/ 39 w 133"/>
                <a:gd name="T13" fmla="*/ 78 h 240"/>
                <a:gd name="T14" fmla="*/ 40 w 133"/>
                <a:gd name="T15" fmla="*/ 72 h 240"/>
                <a:gd name="T16" fmla="*/ 37 w 133"/>
                <a:gd name="T17" fmla="*/ 58 h 240"/>
                <a:gd name="T18" fmla="*/ 40 w 133"/>
                <a:gd name="T19" fmla="*/ 45 h 240"/>
                <a:gd name="T20" fmla="*/ 38 w 133"/>
                <a:gd name="T21" fmla="*/ 36 h 240"/>
                <a:gd name="T22" fmla="*/ 39 w 133"/>
                <a:gd name="T23" fmla="*/ 27 h 240"/>
                <a:gd name="T24" fmla="*/ 40 w 133"/>
                <a:gd name="T25" fmla="*/ 18 h 240"/>
                <a:gd name="T26" fmla="*/ 45 w 133"/>
                <a:gd name="T27" fmla="*/ 9 h 240"/>
                <a:gd name="T28" fmla="*/ 56 w 133"/>
                <a:gd name="T29" fmla="*/ 0 h 240"/>
                <a:gd name="T30" fmla="*/ 66 w 133"/>
                <a:gd name="T31" fmla="*/ 0 h 240"/>
                <a:gd name="T32" fmla="*/ 59 w 133"/>
                <a:gd name="T33" fmla="*/ 17 h 240"/>
                <a:gd name="T34" fmla="*/ 63 w 133"/>
                <a:gd name="T35" fmla="*/ 67 h 240"/>
                <a:gd name="T36" fmla="*/ 62 w 133"/>
                <a:gd name="T37" fmla="*/ 77 h 240"/>
                <a:gd name="T38" fmla="*/ 59 w 133"/>
                <a:gd name="T39" fmla="*/ 87 h 240"/>
                <a:gd name="T40" fmla="*/ 55 w 133"/>
                <a:gd name="T41" fmla="*/ 97 h 240"/>
                <a:gd name="T42" fmla="*/ 49 w 133"/>
                <a:gd name="T43" fmla="*/ 107 h 240"/>
                <a:gd name="T44" fmla="*/ 43 w 133"/>
                <a:gd name="T45" fmla="*/ 112 h 240"/>
                <a:gd name="T46" fmla="*/ 36 w 133"/>
                <a:gd name="T47" fmla="*/ 116 h 240"/>
                <a:gd name="T48" fmla="*/ 31 w 133"/>
                <a:gd name="T49" fmla="*/ 118 h 240"/>
                <a:gd name="T50" fmla="*/ 25 w 133"/>
                <a:gd name="T51" fmla="*/ 120 h 240"/>
                <a:gd name="T52" fmla="*/ 18 w 133"/>
                <a:gd name="T53" fmla="*/ 120 h 240"/>
                <a:gd name="T54" fmla="*/ 12 w 133"/>
                <a:gd name="T55" fmla="*/ 120 h 240"/>
                <a:gd name="T56" fmla="*/ 6 w 133"/>
                <a:gd name="T57" fmla="*/ 119 h 240"/>
                <a:gd name="T58" fmla="*/ 0 w 133"/>
                <a:gd name="T59" fmla="*/ 116 h 240"/>
                <a:gd name="T60" fmla="*/ 1 w 133"/>
                <a:gd name="T61" fmla="*/ 114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"/>
                <a:gd name="T94" fmla="*/ 0 h 240"/>
                <a:gd name="T95" fmla="*/ 133 w 133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" h="240">
                  <a:moveTo>
                    <a:pt x="2" y="227"/>
                  </a:moveTo>
                  <a:lnTo>
                    <a:pt x="25" y="206"/>
                  </a:lnTo>
                  <a:lnTo>
                    <a:pt x="53" y="197"/>
                  </a:lnTo>
                  <a:lnTo>
                    <a:pt x="57" y="194"/>
                  </a:lnTo>
                  <a:lnTo>
                    <a:pt x="68" y="184"/>
                  </a:lnTo>
                  <a:lnTo>
                    <a:pt x="75" y="171"/>
                  </a:lnTo>
                  <a:lnTo>
                    <a:pt x="78" y="156"/>
                  </a:lnTo>
                  <a:lnTo>
                    <a:pt x="80" y="143"/>
                  </a:lnTo>
                  <a:lnTo>
                    <a:pt x="75" y="116"/>
                  </a:lnTo>
                  <a:lnTo>
                    <a:pt x="80" y="90"/>
                  </a:lnTo>
                  <a:lnTo>
                    <a:pt x="76" y="71"/>
                  </a:lnTo>
                  <a:lnTo>
                    <a:pt x="78" y="53"/>
                  </a:lnTo>
                  <a:lnTo>
                    <a:pt x="81" y="35"/>
                  </a:lnTo>
                  <a:lnTo>
                    <a:pt x="90" y="17"/>
                  </a:lnTo>
                  <a:lnTo>
                    <a:pt x="113" y="0"/>
                  </a:lnTo>
                  <a:lnTo>
                    <a:pt x="133" y="0"/>
                  </a:lnTo>
                  <a:lnTo>
                    <a:pt x="118" y="33"/>
                  </a:lnTo>
                  <a:lnTo>
                    <a:pt x="126" y="134"/>
                  </a:lnTo>
                  <a:lnTo>
                    <a:pt x="124" y="154"/>
                  </a:lnTo>
                  <a:lnTo>
                    <a:pt x="119" y="174"/>
                  </a:lnTo>
                  <a:lnTo>
                    <a:pt x="111" y="194"/>
                  </a:lnTo>
                  <a:lnTo>
                    <a:pt x="98" y="214"/>
                  </a:lnTo>
                  <a:lnTo>
                    <a:pt x="86" y="224"/>
                  </a:lnTo>
                  <a:lnTo>
                    <a:pt x="73" y="231"/>
                  </a:lnTo>
                  <a:lnTo>
                    <a:pt x="62" y="235"/>
                  </a:lnTo>
                  <a:lnTo>
                    <a:pt x="50" y="239"/>
                  </a:lnTo>
                  <a:lnTo>
                    <a:pt x="37" y="240"/>
                  </a:lnTo>
                  <a:lnTo>
                    <a:pt x="25" y="239"/>
                  </a:lnTo>
                  <a:lnTo>
                    <a:pt x="12" y="237"/>
                  </a:lnTo>
                  <a:lnTo>
                    <a:pt x="0" y="232"/>
                  </a:lnTo>
                  <a:lnTo>
                    <a:pt x="2" y="22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25" name="Freeform 27"/>
            <p:cNvSpPr>
              <a:spLocks/>
            </p:cNvSpPr>
            <p:nvPr/>
          </p:nvSpPr>
          <p:spPr bwMode="auto">
            <a:xfrm>
              <a:off x="878" y="2072"/>
              <a:ext cx="5" cy="7"/>
            </a:xfrm>
            <a:custGeom>
              <a:avLst/>
              <a:gdLst>
                <a:gd name="T0" fmla="*/ 0 w 10"/>
                <a:gd name="T1" fmla="*/ 2 h 13"/>
                <a:gd name="T2" fmla="*/ 5 w 10"/>
                <a:gd name="T3" fmla="*/ 0 h 13"/>
                <a:gd name="T4" fmla="*/ 3 w 10"/>
                <a:gd name="T5" fmla="*/ 7 h 13"/>
                <a:gd name="T6" fmla="*/ 0 w 10"/>
                <a:gd name="T7" fmla="*/ 2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3"/>
                <a:gd name="T14" fmla="*/ 10 w 10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3">
                  <a:moveTo>
                    <a:pt x="0" y="3"/>
                  </a:moveTo>
                  <a:lnTo>
                    <a:pt x="10" y="0"/>
                  </a:lnTo>
                  <a:lnTo>
                    <a:pt x="5" y="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26" name="Freeform 28"/>
            <p:cNvSpPr>
              <a:spLocks/>
            </p:cNvSpPr>
            <p:nvPr/>
          </p:nvSpPr>
          <p:spPr bwMode="auto">
            <a:xfrm>
              <a:off x="936" y="2140"/>
              <a:ext cx="243" cy="107"/>
            </a:xfrm>
            <a:custGeom>
              <a:avLst/>
              <a:gdLst>
                <a:gd name="T0" fmla="*/ 0 w 487"/>
                <a:gd name="T1" fmla="*/ 11 h 213"/>
                <a:gd name="T2" fmla="*/ 5 w 487"/>
                <a:gd name="T3" fmla="*/ 0 h 213"/>
                <a:gd name="T4" fmla="*/ 20 w 487"/>
                <a:gd name="T5" fmla="*/ 6 h 213"/>
                <a:gd name="T6" fmla="*/ 34 w 487"/>
                <a:gd name="T7" fmla="*/ 13 h 213"/>
                <a:gd name="T8" fmla="*/ 49 w 487"/>
                <a:gd name="T9" fmla="*/ 18 h 213"/>
                <a:gd name="T10" fmla="*/ 64 w 487"/>
                <a:gd name="T11" fmla="*/ 24 h 213"/>
                <a:gd name="T12" fmla="*/ 78 w 487"/>
                <a:gd name="T13" fmla="*/ 30 h 213"/>
                <a:gd name="T14" fmla="*/ 93 w 487"/>
                <a:gd name="T15" fmla="*/ 36 h 213"/>
                <a:gd name="T16" fmla="*/ 108 w 487"/>
                <a:gd name="T17" fmla="*/ 42 h 213"/>
                <a:gd name="T18" fmla="*/ 123 w 487"/>
                <a:gd name="T19" fmla="*/ 47 h 213"/>
                <a:gd name="T20" fmla="*/ 138 w 487"/>
                <a:gd name="T21" fmla="*/ 54 h 213"/>
                <a:gd name="T22" fmla="*/ 153 w 487"/>
                <a:gd name="T23" fmla="*/ 61 h 213"/>
                <a:gd name="T24" fmla="*/ 168 w 487"/>
                <a:gd name="T25" fmla="*/ 67 h 213"/>
                <a:gd name="T26" fmla="*/ 183 w 487"/>
                <a:gd name="T27" fmla="*/ 75 h 213"/>
                <a:gd name="T28" fmla="*/ 198 w 487"/>
                <a:gd name="T29" fmla="*/ 82 h 213"/>
                <a:gd name="T30" fmla="*/ 212 w 487"/>
                <a:gd name="T31" fmla="*/ 90 h 213"/>
                <a:gd name="T32" fmla="*/ 228 w 487"/>
                <a:gd name="T33" fmla="*/ 98 h 213"/>
                <a:gd name="T34" fmla="*/ 243 w 487"/>
                <a:gd name="T35" fmla="*/ 107 h 213"/>
                <a:gd name="T36" fmla="*/ 0 w 487"/>
                <a:gd name="T37" fmla="*/ 14 h 213"/>
                <a:gd name="T38" fmla="*/ 0 w 487"/>
                <a:gd name="T39" fmla="*/ 11 h 2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7"/>
                <a:gd name="T61" fmla="*/ 0 h 213"/>
                <a:gd name="T62" fmla="*/ 487 w 487"/>
                <a:gd name="T63" fmla="*/ 213 h 2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7" h="213">
                  <a:moveTo>
                    <a:pt x="1" y="21"/>
                  </a:moveTo>
                  <a:lnTo>
                    <a:pt x="10" y="0"/>
                  </a:lnTo>
                  <a:lnTo>
                    <a:pt x="40" y="11"/>
                  </a:lnTo>
                  <a:lnTo>
                    <a:pt x="69" y="25"/>
                  </a:lnTo>
                  <a:lnTo>
                    <a:pt x="99" y="36"/>
                  </a:lnTo>
                  <a:lnTo>
                    <a:pt x="129" y="48"/>
                  </a:lnTo>
                  <a:lnTo>
                    <a:pt x="157" y="59"/>
                  </a:lnTo>
                  <a:lnTo>
                    <a:pt x="187" y="71"/>
                  </a:lnTo>
                  <a:lnTo>
                    <a:pt x="217" y="83"/>
                  </a:lnTo>
                  <a:lnTo>
                    <a:pt x="247" y="94"/>
                  </a:lnTo>
                  <a:lnTo>
                    <a:pt x="276" y="107"/>
                  </a:lnTo>
                  <a:lnTo>
                    <a:pt x="306" y="121"/>
                  </a:lnTo>
                  <a:lnTo>
                    <a:pt x="336" y="134"/>
                  </a:lnTo>
                  <a:lnTo>
                    <a:pt x="366" y="149"/>
                  </a:lnTo>
                  <a:lnTo>
                    <a:pt x="396" y="164"/>
                  </a:lnTo>
                  <a:lnTo>
                    <a:pt x="425" y="179"/>
                  </a:lnTo>
                  <a:lnTo>
                    <a:pt x="457" y="195"/>
                  </a:lnTo>
                  <a:lnTo>
                    <a:pt x="487" y="213"/>
                  </a:lnTo>
                  <a:lnTo>
                    <a:pt x="0" y="28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D8E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27" name="Freeform 29"/>
            <p:cNvSpPr>
              <a:spLocks/>
            </p:cNvSpPr>
            <p:nvPr/>
          </p:nvSpPr>
          <p:spPr bwMode="auto">
            <a:xfrm>
              <a:off x="959" y="2128"/>
              <a:ext cx="174" cy="85"/>
            </a:xfrm>
            <a:custGeom>
              <a:avLst/>
              <a:gdLst>
                <a:gd name="T0" fmla="*/ 0 w 348"/>
                <a:gd name="T1" fmla="*/ 9 h 171"/>
                <a:gd name="T2" fmla="*/ 71 w 348"/>
                <a:gd name="T3" fmla="*/ 0 h 171"/>
                <a:gd name="T4" fmla="*/ 174 w 348"/>
                <a:gd name="T5" fmla="*/ 85 h 171"/>
                <a:gd name="T6" fmla="*/ 0 w 348"/>
                <a:gd name="T7" fmla="*/ 9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8"/>
                <a:gd name="T13" fmla="*/ 0 h 171"/>
                <a:gd name="T14" fmla="*/ 348 w 348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8" h="171">
                  <a:moveTo>
                    <a:pt x="0" y="18"/>
                  </a:moveTo>
                  <a:lnTo>
                    <a:pt x="141" y="0"/>
                  </a:lnTo>
                  <a:lnTo>
                    <a:pt x="348" y="17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2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28" name="Freeform 30"/>
            <p:cNvSpPr>
              <a:spLocks/>
            </p:cNvSpPr>
            <p:nvPr/>
          </p:nvSpPr>
          <p:spPr bwMode="auto">
            <a:xfrm>
              <a:off x="1079" y="3026"/>
              <a:ext cx="298" cy="234"/>
            </a:xfrm>
            <a:custGeom>
              <a:avLst/>
              <a:gdLst>
                <a:gd name="T0" fmla="*/ 0 w 597"/>
                <a:gd name="T1" fmla="*/ 201 h 468"/>
                <a:gd name="T2" fmla="*/ 2 w 597"/>
                <a:gd name="T3" fmla="*/ 202 h 468"/>
                <a:gd name="T4" fmla="*/ 10 w 597"/>
                <a:gd name="T5" fmla="*/ 205 h 468"/>
                <a:gd name="T6" fmla="*/ 20 w 597"/>
                <a:gd name="T7" fmla="*/ 210 h 468"/>
                <a:gd name="T8" fmla="*/ 33 w 597"/>
                <a:gd name="T9" fmla="*/ 215 h 468"/>
                <a:gd name="T10" fmla="*/ 48 w 597"/>
                <a:gd name="T11" fmla="*/ 221 h 468"/>
                <a:gd name="T12" fmla="*/ 63 w 597"/>
                <a:gd name="T13" fmla="*/ 226 h 468"/>
                <a:gd name="T14" fmla="*/ 77 w 597"/>
                <a:gd name="T15" fmla="*/ 230 h 468"/>
                <a:gd name="T16" fmla="*/ 89 w 597"/>
                <a:gd name="T17" fmla="*/ 233 h 468"/>
                <a:gd name="T18" fmla="*/ 104 w 597"/>
                <a:gd name="T19" fmla="*/ 234 h 468"/>
                <a:gd name="T20" fmla="*/ 120 w 597"/>
                <a:gd name="T21" fmla="*/ 234 h 468"/>
                <a:gd name="T22" fmla="*/ 135 w 597"/>
                <a:gd name="T23" fmla="*/ 234 h 468"/>
                <a:gd name="T24" fmla="*/ 149 w 597"/>
                <a:gd name="T25" fmla="*/ 234 h 468"/>
                <a:gd name="T26" fmla="*/ 161 w 597"/>
                <a:gd name="T27" fmla="*/ 234 h 468"/>
                <a:gd name="T28" fmla="*/ 170 w 597"/>
                <a:gd name="T29" fmla="*/ 234 h 468"/>
                <a:gd name="T30" fmla="*/ 175 w 597"/>
                <a:gd name="T31" fmla="*/ 233 h 468"/>
                <a:gd name="T32" fmla="*/ 178 w 597"/>
                <a:gd name="T33" fmla="*/ 233 h 468"/>
                <a:gd name="T34" fmla="*/ 239 w 597"/>
                <a:gd name="T35" fmla="*/ 217 h 468"/>
                <a:gd name="T36" fmla="*/ 280 w 597"/>
                <a:gd name="T37" fmla="*/ 200 h 468"/>
                <a:gd name="T38" fmla="*/ 296 w 597"/>
                <a:gd name="T39" fmla="*/ 178 h 468"/>
                <a:gd name="T40" fmla="*/ 298 w 597"/>
                <a:gd name="T41" fmla="*/ 154 h 468"/>
                <a:gd name="T42" fmla="*/ 279 w 597"/>
                <a:gd name="T43" fmla="*/ 112 h 468"/>
                <a:gd name="T44" fmla="*/ 262 w 597"/>
                <a:gd name="T45" fmla="*/ 85 h 468"/>
                <a:gd name="T46" fmla="*/ 238 w 597"/>
                <a:gd name="T47" fmla="*/ 57 h 468"/>
                <a:gd name="T48" fmla="*/ 209 w 597"/>
                <a:gd name="T49" fmla="*/ 32 h 468"/>
                <a:gd name="T50" fmla="*/ 176 w 597"/>
                <a:gd name="T51" fmla="*/ 17 h 468"/>
                <a:gd name="T52" fmla="*/ 169 w 597"/>
                <a:gd name="T53" fmla="*/ 4 h 468"/>
                <a:gd name="T54" fmla="*/ 136 w 597"/>
                <a:gd name="T55" fmla="*/ 0 h 468"/>
                <a:gd name="T56" fmla="*/ 119 w 597"/>
                <a:gd name="T57" fmla="*/ 7 h 468"/>
                <a:gd name="T58" fmla="*/ 107 w 597"/>
                <a:gd name="T59" fmla="*/ 20 h 468"/>
                <a:gd name="T60" fmla="*/ 71 w 597"/>
                <a:gd name="T61" fmla="*/ 43 h 468"/>
                <a:gd name="T62" fmla="*/ 40 w 597"/>
                <a:gd name="T63" fmla="*/ 85 h 468"/>
                <a:gd name="T64" fmla="*/ 21 w 597"/>
                <a:gd name="T65" fmla="*/ 126 h 468"/>
                <a:gd name="T66" fmla="*/ 0 w 597"/>
                <a:gd name="T67" fmla="*/ 201 h 4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7"/>
                <a:gd name="T103" fmla="*/ 0 h 468"/>
                <a:gd name="T104" fmla="*/ 597 w 597"/>
                <a:gd name="T105" fmla="*/ 468 h 4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7" h="468">
                  <a:moveTo>
                    <a:pt x="0" y="402"/>
                  </a:moveTo>
                  <a:lnTo>
                    <a:pt x="5" y="404"/>
                  </a:lnTo>
                  <a:lnTo>
                    <a:pt x="20" y="410"/>
                  </a:lnTo>
                  <a:lnTo>
                    <a:pt x="40" y="420"/>
                  </a:lnTo>
                  <a:lnTo>
                    <a:pt x="67" y="430"/>
                  </a:lnTo>
                  <a:lnTo>
                    <a:pt x="96" y="442"/>
                  </a:lnTo>
                  <a:lnTo>
                    <a:pt x="126" y="452"/>
                  </a:lnTo>
                  <a:lnTo>
                    <a:pt x="154" y="460"/>
                  </a:lnTo>
                  <a:lnTo>
                    <a:pt x="179" y="465"/>
                  </a:lnTo>
                  <a:lnTo>
                    <a:pt x="209" y="467"/>
                  </a:lnTo>
                  <a:lnTo>
                    <a:pt x="240" y="468"/>
                  </a:lnTo>
                  <a:lnTo>
                    <a:pt x="270" y="468"/>
                  </a:lnTo>
                  <a:lnTo>
                    <a:pt x="298" y="468"/>
                  </a:lnTo>
                  <a:lnTo>
                    <a:pt x="322" y="467"/>
                  </a:lnTo>
                  <a:lnTo>
                    <a:pt x="340" y="467"/>
                  </a:lnTo>
                  <a:lnTo>
                    <a:pt x="351" y="465"/>
                  </a:lnTo>
                  <a:lnTo>
                    <a:pt x="356" y="465"/>
                  </a:lnTo>
                  <a:lnTo>
                    <a:pt x="479" y="434"/>
                  </a:lnTo>
                  <a:lnTo>
                    <a:pt x="560" y="399"/>
                  </a:lnTo>
                  <a:lnTo>
                    <a:pt x="593" y="356"/>
                  </a:lnTo>
                  <a:lnTo>
                    <a:pt x="597" y="308"/>
                  </a:lnTo>
                  <a:lnTo>
                    <a:pt x="559" y="223"/>
                  </a:lnTo>
                  <a:lnTo>
                    <a:pt x="525" y="169"/>
                  </a:lnTo>
                  <a:lnTo>
                    <a:pt x="476" y="114"/>
                  </a:lnTo>
                  <a:lnTo>
                    <a:pt x="419" y="64"/>
                  </a:lnTo>
                  <a:lnTo>
                    <a:pt x="353" y="33"/>
                  </a:lnTo>
                  <a:lnTo>
                    <a:pt x="338" y="8"/>
                  </a:lnTo>
                  <a:lnTo>
                    <a:pt x="272" y="0"/>
                  </a:lnTo>
                  <a:lnTo>
                    <a:pt x="239" y="14"/>
                  </a:lnTo>
                  <a:lnTo>
                    <a:pt x="214" y="39"/>
                  </a:lnTo>
                  <a:lnTo>
                    <a:pt x="143" y="86"/>
                  </a:lnTo>
                  <a:lnTo>
                    <a:pt x="80" y="169"/>
                  </a:lnTo>
                  <a:lnTo>
                    <a:pt x="42" y="253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29" name="Freeform 31"/>
            <p:cNvSpPr>
              <a:spLocks/>
            </p:cNvSpPr>
            <p:nvPr/>
          </p:nvSpPr>
          <p:spPr bwMode="auto">
            <a:xfrm>
              <a:off x="949" y="3361"/>
              <a:ext cx="557" cy="281"/>
            </a:xfrm>
            <a:custGeom>
              <a:avLst/>
              <a:gdLst>
                <a:gd name="T0" fmla="*/ 134 w 1113"/>
                <a:gd name="T1" fmla="*/ 66 h 562"/>
                <a:gd name="T2" fmla="*/ 54 w 1113"/>
                <a:gd name="T3" fmla="*/ 124 h 562"/>
                <a:gd name="T4" fmla="*/ 0 w 1113"/>
                <a:gd name="T5" fmla="*/ 215 h 562"/>
                <a:gd name="T6" fmla="*/ 158 w 1113"/>
                <a:gd name="T7" fmla="*/ 205 h 562"/>
                <a:gd name="T8" fmla="*/ 244 w 1113"/>
                <a:gd name="T9" fmla="*/ 248 h 562"/>
                <a:gd name="T10" fmla="*/ 254 w 1113"/>
                <a:gd name="T11" fmla="*/ 252 h 562"/>
                <a:gd name="T12" fmla="*/ 274 w 1113"/>
                <a:gd name="T13" fmla="*/ 256 h 562"/>
                <a:gd name="T14" fmla="*/ 298 w 1113"/>
                <a:gd name="T15" fmla="*/ 262 h 562"/>
                <a:gd name="T16" fmla="*/ 326 w 1113"/>
                <a:gd name="T17" fmla="*/ 268 h 562"/>
                <a:gd name="T18" fmla="*/ 351 w 1113"/>
                <a:gd name="T19" fmla="*/ 274 h 562"/>
                <a:gd name="T20" fmla="*/ 375 w 1113"/>
                <a:gd name="T21" fmla="*/ 278 h 562"/>
                <a:gd name="T22" fmla="*/ 390 w 1113"/>
                <a:gd name="T23" fmla="*/ 281 h 562"/>
                <a:gd name="T24" fmla="*/ 404 w 1113"/>
                <a:gd name="T25" fmla="*/ 280 h 562"/>
                <a:gd name="T26" fmla="*/ 427 w 1113"/>
                <a:gd name="T27" fmla="*/ 274 h 562"/>
                <a:gd name="T28" fmla="*/ 450 w 1113"/>
                <a:gd name="T29" fmla="*/ 266 h 562"/>
                <a:gd name="T30" fmla="*/ 466 w 1113"/>
                <a:gd name="T31" fmla="*/ 260 h 562"/>
                <a:gd name="T32" fmla="*/ 471 w 1113"/>
                <a:gd name="T33" fmla="*/ 257 h 562"/>
                <a:gd name="T34" fmla="*/ 486 w 1113"/>
                <a:gd name="T35" fmla="*/ 244 h 562"/>
                <a:gd name="T36" fmla="*/ 507 w 1113"/>
                <a:gd name="T37" fmla="*/ 228 h 562"/>
                <a:gd name="T38" fmla="*/ 524 w 1113"/>
                <a:gd name="T39" fmla="*/ 214 h 562"/>
                <a:gd name="T40" fmla="*/ 529 w 1113"/>
                <a:gd name="T41" fmla="*/ 205 h 562"/>
                <a:gd name="T42" fmla="*/ 538 w 1113"/>
                <a:gd name="T43" fmla="*/ 185 h 562"/>
                <a:gd name="T44" fmla="*/ 548 w 1113"/>
                <a:gd name="T45" fmla="*/ 160 h 562"/>
                <a:gd name="T46" fmla="*/ 556 w 1113"/>
                <a:gd name="T47" fmla="*/ 142 h 562"/>
                <a:gd name="T48" fmla="*/ 526 w 1113"/>
                <a:gd name="T49" fmla="*/ 102 h 562"/>
                <a:gd name="T50" fmla="*/ 407 w 1113"/>
                <a:gd name="T51" fmla="*/ 46 h 562"/>
                <a:gd name="T52" fmla="*/ 368 w 1113"/>
                <a:gd name="T53" fmla="*/ 0 h 562"/>
                <a:gd name="T54" fmla="*/ 360 w 1113"/>
                <a:gd name="T55" fmla="*/ 2 h 562"/>
                <a:gd name="T56" fmla="*/ 340 w 1113"/>
                <a:gd name="T57" fmla="*/ 9 h 562"/>
                <a:gd name="T58" fmla="*/ 310 w 1113"/>
                <a:gd name="T59" fmla="*/ 18 h 562"/>
                <a:gd name="T60" fmla="*/ 277 w 1113"/>
                <a:gd name="T61" fmla="*/ 27 h 562"/>
                <a:gd name="T62" fmla="*/ 244 w 1113"/>
                <a:gd name="T63" fmla="*/ 37 h 562"/>
                <a:gd name="T64" fmla="*/ 214 w 1113"/>
                <a:gd name="T65" fmla="*/ 46 h 562"/>
                <a:gd name="T66" fmla="*/ 193 w 1113"/>
                <a:gd name="T67" fmla="*/ 53 h 562"/>
                <a:gd name="T68" fmla="*/ 186 w 1113"/>
                <a:gd name="T69" fmla="*/ 55 h 5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13"/>
                <a:gd name="T106" fmla="*/ 0 h 562"/>
                <a:gd name="T107" fmla="*/ 1113 w 1113"/>
                <a:gd name="T108" fmla="*/ 562 h 5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13" h="562">
                  <a:moveTo>
                    <a:pt x="371" y="111"/>
                  </a:moveTo>
                  <a:lnTo>
                    <a:pt x="267" y="131"/>
                  </a:lnTo>
                  <a:lnTo>
                    <a:pt x="187" y="181"/>
                  </a:lnTo>
                  <a:lnTo>
                    <a:pt x="108" y="249"/>
                  </a:lnTo>
                  <a:lnTo>
                    <a:pt x="46" y="353"/>
                  </a:lnTo>
                  <a:lnTo>
                    <a:pt x="0" y="431"/>
                  </a:lnTo>
                  <a:lnTo>
                    <a:pt x="154" y="400"/>
                  </a:lnTo>
                  <a:lnTo>
                    <a:pt x="315" y="411"/>
                  </a:lnTo>
                  <a:lnTo>
                    <a:pt x="484" y="497"/>
                  </a:lnTo>
                  <a:lnTo>
                    <a:pt x="487" y="497"/>
                  </a:lnTo>
                  <a:lnTo>
                    <a:pt x="495" y="501"/>
                  </a:lnTo>
                  <a:lnTo>
                    <a:pt x="508" y="504"/>
                  </a:lnTo>
                  <a:lnTo>
                    <a:pt x="527" y="507"/>
                  </a:lnTo>
                  <a:lnTo>
                    <a:pt x="547" y="512"/>
                  </a:lnTo>
                  <a:lnTo>
                    <a:pt x="571" y="517"/>
                  </a:lnTo>
                  <a:lnTo>
                    <a:pt x="596" y="524"/>
                  </a:lnTo>
                  <a:lnTo>
                    <a:pt x="623" y="529"/>
                  </a:lnTo>
                  <a:lnTo>
                    <a:pt x="651" y="535"/>
                  </a:lnTo>
                  <a:lnTo>
                    <a:pt x="677" y="542"/>
                  </a:lnTo>
                  <a:lnTo>
                    <a:pt x="702" y="547"/>
                  </a:lnTo>
                  <a:lnTo>
                    <a:pt x="727" y="552"/>
                  </a:lnTo>
                  <a:lnTo>
                    <a:pt x="749" y="555"/>
                  </a:lnTo>
                  <a:lnTo>
                    <a:pt x="767" y="559"/>
                  </a:lnTo>
                  <a:lnTo>
                    <a:pt x="780" y="562"/>
                  </a:lnTo>
                  <a:lnTo>
                    <a:pt x="790" y="562"/>
                  </a:lnTo>
                  <a:lnTo>
                    <a:pt x="807" y="560"/>
                  </a:lnTo>
                  <a:lnTo>
                    <a:pt x="828" y="555"/>
                  </a:lnTo>
                  <a:lnTo>
                    <a:pt x="853" y="547"/>
                  </a:lnTo>
                  <a:lnTo>
                    <a:pt x="878" y="539"/>
                  </a:lnTo>
                  <a:lnTo>
                    <a:pt x="899" y="532"/>
                  </a:lnTo>
                  <a:lnTo>
                    <a:pt x="918" y="524"/>
                  </a:lnTo>
                  <a:lnTo>
                    <a:pt x="931" y="519"/>
                  </a:lnTo>
                  <a:lnTo>
                    <a:pt x="936" y="517"/>
                  </a:lnTo>
                  <a:lnTo>
                    <a:pt x="941" y="514"/>
                  </a:lnTo>
                  <a:lnTo>
                    <a:pt x="954" y="504"/>
                  </a:lnTo>
                  <a:lnTo>
                    <a:pt x="972" y="489"/>
                  </a:lnTo>
                  <a:lnTo>
                    <a:pt x="994" y="473"/>
                  </a:lnTo>
                  <a:lnTo>
                    <a:pt x="1014" y="456"/>
                  </a:lnTo>
                  <a:lnTo>
                    <a:pt x="1033" y="441"/>
                  </a:lnTo>
                  <a:lnTo>
                    <a:pt x="1048" y="428"/>
                  </a:lnTo>
                  <a:lnTo>
                    <a:pt x="1055" y="420"/>
                  </a:lnTo>
                  <a:lnTo>
                    <a:pt x="1058" y="410"/>
                  </a:lnTo>
                  <a:lnTo>
                    <a:pt x="1067" y="391"/>
                  </a:lnTo>
                  <a:lnTo>
                    <a:pt x="1075" y="370"/>
                  </a:lnTo>
                  <a:lnTo>
                    <a:pt x="1086" y="343"/>
                  </a:lnTo>
                  <a:lnTo>
                    <a:pt x="1096" y="320"/>
                  </a:lnTo>
                  <a:lnTo>
                    <a:pt x="1105" y="299"/>
                  </a:lnTo>
                  <a:lnTo>
                    <a:pt x="1111" y="284"/>
                  </a:lnTo>
                  <a:lnTo>
                    <a:pt x="1113" y="279"/>
                  </a:lnTo>
                  <a:lnTo>
                    <a:pt x="1052" y="204"/>
                  </a:lnTo>
                  <a:lnTo>
                    <a:pt x="949" y="111"/>
                  </a:lnTo>
                  <a:lnTo>
                    <a:pt x="813" y="92"/>
                  </a:lnTo>
                  <a:lnTo>
                    <a:pt x="775" y="92"/>
                  </a:lnTo>
                  <a:lnTo>
                    <a:pt x="735" y="0"/>
                  </a:lnTo>
                  <a:lnTo>
                    <a:pt x="732" y="2"/>
                  </a:lnTo>
                  <a:lnTo>
                    <a:pt x="720" y="5"/>
                  </a:lnTo>
                  <a:lnTo>
                    <a:pt x="702" y="10"/>
                  </a:lnTo>
                  <a:lnTo>
                    <a:pt x="679" y="17"/>
                  </a:lnTo>
                  <a:lnTo>
                    <a:pt x="651" y="25"/>
                  </a:lnTo>
                  <a:lnTo>
                    <a:pt x="619" y="35"/>
                  </a:lnTo>
                  <a:lnTo>
                    <a:pt x="588" y="45"/>
                  </a:lnTo>
                  <a:lnTo>
                    <a:pt x="553" y="55"/>
                  </a:lnTo>
                  <a:lnTo>
                    <a:pt x="518" y="65"/>
                  </a:lnTo>
                  <a:lnTo>
                    <a:pt x="487" y="75"/>
                  </a:lnTo>
                  <a:lnTo>
                    <a:pt x="455" y="85"/>
                  </a:lnTo>
                  <a:lnTo>
                    <a:pt x="427" y="93"/>
                  </a:lnTo>
                  <a:lnTo>
                    <a:pt x="404" y="100"/>
                  </a:lnTo>
                  <a:lnTo>
                    <a:pt x="386" y="106"/>
                  </a:lnTo>
                  <a:lnTo>
                    <a:pt x="374" y="110"/>
                  </a:lnTo>
                  <a:lnTo>
                    <a:pt x="371" y="111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30" name="Freeform 32"/>
            <p:cNvSpPr>
              <a:spLocks/>
            </p:cNvSpPr>
            <p:nvPr/>
          </p:nvSpPr>
          <p:spPr bwMode="auto">
            <a:xfrm>
              <a:off x="967" y="3022"/>
              <a:ext cx="521" cy="511"/>
            </a:xfrm>
            <a:custGeom>
              <a:avLst/>
              <a:gdLst>
                <a:gd name="T0" fmla="*/ 174 w 1042"/>
                <a:gd name="T1" fmla="*/ 209 h 1022"/>
                <a:gd name="T2" fmla="*/ 236 w 1042"/>
                <a:gd name="T3" fmla="*/ 212 h 1022"/>
                <a:gd name="T4" fmla="*/ 288 w 1042"/>
                <a:gd name="T5" fmla="*/ 208 h 1022"/>
                <a:gd name="T6" fmla="*/ 347 w 1042"/>
                <a:gd name="T7" fmla="*/ 196 h 1022"/>
                <a:gd name="T8" fmla="*/ 389 w 1042"/>
                <a:gd name="T9" fmla="*/ 171 h 1022"/>
                <a:gd name="T10" fmla="*/ 305 w 1042"/>
                <a:gd name="T11" fmla="*/ 194 h 1022"/>
                <a:gd name="T12" fmla="*/ 229 w 1042"/>
                <a:gd name="T13" fmla="*/ 203 h 1022"/>
                <a:gd name="T14" fmla="*/ 146 w 1042"/>
                <a:gd name="T15" fmla="*/ 195 h 1022"/>
                <a:gd name="T16" fmla="*/ 144 w 1042"/>
                <a:gd name="T17" fmla="*/ 121 h 1022"/>
                <a:gd name="T18" fmla="*/ 215 w 1042"/>
                <a:gd name="T19" fmla="*/ 35 h 1022"/>
                <a:gd name="T20" fmla="*/ 204 w 1042"/>
                <a:gd name="T21" fmla="*/ 116 h 1022"/>
                <a:gd name="T22" fmla="*/ 225 w 1042"/>
                <a:gd name="T23" fmla="*/ 34 h 1022"/>
                <a:gd name="T24" fmla="*/ 253 w 1042"/>
                <a:gd name="T25" fmla="*/ 14 h 1022"/>
                <a:gd name="T26" fmla="*/ 269 w 1042"/>
                <a:gd name="T27" fmla="*/ 51 h 1022"/>
                <a:gd name="T28" fmla="*/ 274 w 1042"/>
                <a:gd name="T29" fmla="*/ 136 h 1022"/>
                <a:gd name="T30" fmla="*/ 310 w 1042"/>
                <a:gd name="T31" fmla="*/ 43 h 1022"/>
                <a:gd name="T32" fmla="*/ 364 w 1042"/>
                <a:gd name="T33" fmla="*/ 91 h 1022"/>
                <a:gd name="T34" fmla="*/ 395 w 1042"/>
                <a:gd name="T35" fmla="*/ 146 h 1022"/>
                <a:gd name="T36" fmla="*/ 411 w 1042"/>
                <a:gd name="T37" fmla="*/ 183 h 1022"/>
                <a:gd name="T38" fmla="*/ 405 w 1042"/>
                <a:gd name="T39" fmla="*/ 141 h 1022"/>
                <a:gd name="T40" fmla="*/ 335 w 1042"/>
                <a:gd name="T41" fmla="*/ 41 h 1022"/>
                <a:gd name="T42" fmla="*/ 265 w 1042"/>
                <a:gd name="T43" fmla="*/ 0 h 1022"/>
                <a:gd name="T44" fmla="*/ 221 w 1042"/>
                <a:gd name="T45" fmla="*/ 12 h 1022"/>
                <a:gd name="T46" fmla="*/ 143 w 1042"/>
                <a:gd name="T47" fmla="*/ 91 h 1022"/>
                <a:gd name="T48" fmla="*/ 109 w 1042"/>
                <a:gd name="T49" fmla="*/ 189 h 1022"/>
                <a:gd name="T50" fmla="*/ 122 w 1042"/>
                <a:gd name="T51" fmla="*/ 257 h 1022"/>
                <a:gd name="T52" fmla="*/ 126 w 1042"/>
                <a:gd name="T53" fmla="*/ 331 h 1022"/>
                <a:gd name="T54" fmla="*/ 145 w 1042"/>
                <a:gd name="T55" fmla="*/ 392 h 1022"/>
                <a:gd name="T56" fmla="*/ 109 w 1042"/>
                <a:gd name="T57" fmla="*/ 402 h 1022"/>
                <a:gd name="T58" fmla="*/ 65 w 1042"/>
                <a:gd name="T59" fmla="*/ 432 h 1022"/>
                <a:gd name="T60" fmla="*/ 22 w 1042"/>
                <a:gd name="T61" fmla="*/ 464 h 1022"/>
                <a:gd name="T62" fmla="*/ 28 w 1042"/>
                <a:gd name="T63" fmla="*/ 483 h 1022"/>
                <a:gd name="T64" fmla="*/ 72 w 1042"/>
                <a:gd name="T65" fmla="*/ 442 h 1022"/>
                <a:gd name="T66" fmla="*/ 126 w 1042"/>
                <a:gd name="T67" fmla="*/ 412 h 1022"/>
                <a:gd name="T68" fmla="*/ 178 w 1042"/>
                <a:gd name="T69" fmla="*/ 418 h 1022"/>
                <a:gd name="T70" fmla="*/ 223 w 1042"/>
                <a:gd name="T71" fmla="*/ 434 h 1022"/>
                <a:gd name="T72" fmla="*/ 271 w 1042"/>
                <a:gd name="T73" fmla="*/ 432 h 1022"/>
                <a:gd name="T74" fmla="*/ 318 w 1042"/>
                <a:gd name="T75" fmla="*/ 411 h 1022"/>
                <a:gd name="T76" fmla="*/ 342 w 1042"/>
                <a:gd name="T77" fmla="*/ 373 h 1022"/>
                <a:gd name="T78" fmla="*/ 357 w 1042"/>
                <a:gd name="T79" fmla="*/ 380 h 1022"/>
                <a:gd name="T80" fmla="*/ 344 w 1042"/>
                <a:gd name="T81" fmla="*/ 402 h 1022"/>
                <a:gd name="T82" fmla="*/ 373 w 1042"/>
                <a:gd name="T83" fmla="*/ 398 h 1022"/>
                <a:gd name="T84" fmla="*/ 455 w 1042"/>
                <a:gd name="T85" fmla="*/ 410 h 1022"/>
                <a:gd name="T86" fmla="*/ 494 w 1042"/>
                <a:gd name="T87" fmla="*/ 444 h 1022"/>
                <a:gd name="T88" fmla="*/ 521 w 1042"/>
                <a:gd name="T89" fmla="*/ 460 h 1022"/>
                <a:gd name="T90" fmla="*/ 499 w 1042"/>
                <a:gd name="T91" fmla="*/ 428 h 1022"/>
                <a:gd name="T92" fmla="*/ 456 w 1042"/>
                <a:gd name="T93" fmla="*/ 392 h 1022"/>
                <a:gd name="T94" fmla="*/ 389 w 1042"/>
                <a:gd name="T95" fmla="*/ 380 h 1022"/>
                <a:gd name="T96" fmla="*/ 362 w 1042"/>
                <a:gd name="T97" fmla="*/ 307 h 1022"/>
                <a:gd name="T98" fmla="*/ 390 w 1042"/>
                <a:gd name="T99" fmla="*/ 273 h 1022"/>
                <a:gd name="T100" fmla="*/ 403 w 1042"/>
                <a:gd name="T101" fmla="*/ 215 h 1022"/>
                <a:gd name="T102" fmla="*/ 405 w 1042"/>
                <a:gd name="T103" fmla="*/ 185 h 1022"/>
                <a:gd name="T104" fmla="*/ 337 w 1042"/>
                <a:gd name="T105" fmla="*/ 219 h 1022"/>
                <a:gd name="T106" fmla="*/ 223 w 1042"/>
                <a:gd name="T107" fmla="*/ 231 h 1022"/>
                <a:gd name="T108" fmla="*/ 120 w 1042"/>
                <a:gd name="T109" fmla="*/ 199 h 10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42"/>
                <a:gd name="T166" fmla="*/ 0 h 1022"/>
                <a:gd name="T167" fmla="*/ 1042 w 1042"/>
                <a:gd name="T168" fmla="*/ 1022 h 10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42" h="1022">
                  <a:moveTo>
                    <a:pt x="240" y="398"/>
                  </a:moveTo>
                  <a:lnTo>
                    <a:pt x="268" y="404"/>
                  </a:lnTo>
                  <a:lnTo>
                    <a:pt x="295" y="409"/>
                  </a:lnTo>
                  <a:lnTo>
                    <a:pt x="323" y="413"/>
                  </a:lnTo>
                  <a:lnTo>
                    <a:pt x="349" y="418"/>
                  </a:lnTo>
                  <a:lnTo>
                    <a:pt x="377" y="421"/>
                  </a:lnTo>
                  <a:lnTo>
                    <a:pt x="404" y="423"/>
                  </a:lnTo>
                  <a:lnTo>
                    <a:pt x="432" y="424"/>
                  </a:lnTo>
                  <a:lnTo>
                    <a:pt x="460" y="424"/>
                  </a:lnTo>
                  <a:lnTo>
                    <a:pt x="473" y="424"/>
                  </a:lnTo>
                  <a:lnTo>
                    <a:pt x="490" y="424"/>
                  </a:lnTo>
                  <a:lnTo>
                    <a:pt x="508" y="423"/>
                  </a:lnTo>
                  <a:lnTo>
                    <a:pt x="530" y="421"/>
                  </a:lnTo>
                  <a:lnTo>
                    <a:pt x="553" y="419"/>
                  </a:lnTo>
                  <a:lnTo>
                    <a:pt x="576" y="416"/>
                  </a:lnTo>
                  <a:lnTo>
                    <a:pt x="601" y="413"/>
                  </a:lnTo>
                  <a:lnTo>
                    <a:pt x="624" y="409"/>
                  </a:lnTo>
                  <a:lnTo>
                    <a:pt x="649" y="404"/>
                  </a:lnTo>
                  <a:lnTo>
                    <a:pt x="674" y="398"/>
                  </a:lnTo>
                  <a:lnTo>
                    <a:pt x="695" y="391"/>
                  </a:lnTo>
                  <a:lnTo>
                    <a:pt x="717" y="385"/>
                  </a:lnTo>
                  <a:lnTo>
                    <a:pt x="737" y="375"/>
                  </a:lnTo>
                  <a:lnTo>
                    <a:pt x="753" y="365"/>
                  </a:lnTo>
                  <a:lnTo>
                    <a:pt x="767" y="353"/>
                  </a:lnTo>
                  <a:lnTo>
                    <a:pt x="778" y="342"/>
                  </a:lnTo>
                  <a:lnTo>
                    <a:pt x="742" y="353"/>
                  </a:lnTo>
                  <a:lnTo>
                    <a:pt x="707" y="363"/>
                  </a:lnTo>
                  <a:lnTo>
                    <a:pt x="674" y="373"/>
                  </a:lnTo>
                  <a:lnTo>
                    <a:pt x="642" y="381"/>
                  </a:lnTo>
                  <a:lnTo>
                    <a:pt x="611" y="388"/>
                  </a:lnTo>
                  <a:lnTo>
                    <a:pt x="579" y="395"/>
                  </a:lnTo>
                  <a:lnTo>
                    <a:pt x="550" y="400"/>
                  </a:lnTo>
                  <a:lnTo>
                    <a:pt x="520" y="403"/>
                  </a:lnTo>
                  <a:lnTo>
                    <a:pt x="488" y="406"/>
                  </a:lnTo>
                  <a:lnTo>
                    <a:pt x="459" y="406"/>
                  </a:lnTo>
                  <a:lnTo>
                    <a:pt x="427" y="406"/>
                  </a:lnTo>
                  <a:lnTo>
                    <a:pt x="396" y="404"/>
                  </a:lnTo>
                  <a:lnTo>
                    <a:pt x="362" y="401"/>
                  </a:lnTo>
                  <a:lnTo>
                    <a:pt x="328" y="396"/>
                  </a:lnTo>
                  <a:lnTo>
                    <a:pt x="293" y="390"/>
                  </a:lnTo>
                  <a:lnTo>
                    <a:pt x="255" y="381"/>
                  </a:lnTo>
                  <a:lnTo>
                    <a:pt x="251" y="375"/>
                  </a:lnTo>
                  <a:lnTo>
                    <a:pt x="261" y="332"/>
                  </a:lnTo>
                  <a:lnTo>
                    <a:pt x="273" y="287"/>
                  </a:lnTo>
                  <a:lnTo>
                    <a:pt x="288" y="242"/>
                  </a:lnTo>
                  <a:lnTo>
                    <a:pt x="306" y="199"/>
                  </a:lnTo>
                  <a:lnTo>
                    <a:pt x="328" y="159"/>
                  </a:lnTo>
                  <a:lnTo>
                    <a:pt x="356" y="125"/>
                  </a:lnTo>
                  <a:lnTo>
                    <a:pt x="389" y="93"/>
                  </a:lnTo>
                  <a:lnTo>
                    <a:pt x="430" y="70"/>
                  </a:lnTo>
                  <a:lnTo>
                    <a:pt x="382" y="302"/>
                  </a:lnTo>
                  <a:lnTo>
                    <a:pt x="397" y="308"/>
                  </a:lnTo>
                  <a:lnTo>
                    <a:pt x="401" y="298"/>
                  </a:lnTo>
                  <a:lnTo>
                    <a:pt x="406" y="265"/>
                  </a:lnTo>
                  <a:lnTo>
                    <a:pt x="409" y="232"/>
                  </a:lnTo>
                  <a:lnTo>
                    <a:pt x="414" y="199"/>
                  </a:lnTo>
                  <a:lnTo>
                    <a:pt x="420" y="166"/>
                  </a:lnTo>
                  <a:lnTo>
                    <a:pt x="429" y="133"/>
                  </a:lnTo>
                  <a:lnTo>
                    <a:pt x="439" y="101"/>
                  </a:lnTo>
                  <a:lnTo>
                    <a:pt x="450" y="68"/>
                  </a:lnTo>
                  <a:lnTo>
                    <a:pt x="465" y="35"/>
                  </a:lnTo>
                  <a:lnTo>
                    <a:pt x="472" y="32"/>
                  </a:lnTo>
                  <a:lnTo>
                    <a:pt x="482" y="30"/>
                  </a:lnTo>
                  <a:lnTo>
                    <a:pt x="493" y="28"/>
                  </a:lnTo>
                  <a:lnTo>
                    <a:pt x="507" y="28"/>
                  </a:lnTo>
                  <a:lnTo>
                    <a:pt x="520" y="30"/>
                  </a:lnTo>
                  <a:lnTo>
                    <a:pt x="531" y="32"/>
                  </a:lnTo>
                  <a:lnTo>
                    <a:pt x="541" y="32"/>
                  </a:lnTo>
                  <a:lnTo>
                    <a:pt x="550" y="33"/>
                  </a:lnTo>
                  <a:lnTo>
                    <a:pt x="538" y="101"/>
                  </a:lnTo>
                  <a:lnTo>
                    <a:pt x="533" y="168"/>
                  </a:lnTo>
                  <a:lnTo>
                    <a:pt x="530" y="234"/>
                  </a:lnTo>
                  <a:lnTo>
                    <a:pt x="525" y="302"/>
                  </a:lnTo>
                  <a:lnTo>
                    <a:pt x="536" y="308"/>
                  </a:lnTo>
                  <a:lnTo>
                    <a:pt x="548" y="272"/>
                  </a:lnTo>
                  <a:lnTo>
                    <a:pt x="553" y="197"/>
                  </a:lnTo>
                  <a:lnTo>
                    <a:pt x="556" y="116"/>
                  </a:lnTo>
                  <a:lnTo>
                    <a:pt x="565" y="58"/>
                  </a:lnTo>
                  <a:lnTo>
                    <a:pt x="594" y="72"/>
                  </a:lnTo>
                  <a:lnTo>
                    <a:pt x="621" y="85"/>
                  </a:lnTo>
                  <a:lnTo>
                    <a:pt x="646" y="101"/>
                  </a:lnTo>
                  <a:lnTo>
                    <a:pt x="669" y="118"/>
                  </a:lnTo>
                  <a:lnTo>
                    <a:pt x="689" y="136"/>
                  </a:lnTo>
                  <a:lnTo>
                    <a:pt x="709" y="158"/>
                  </a:lnTo>
                  <a:lnTo>
                    <a:pt x="729" y="181"/>
                  </a:lnTo>
                  <a:lnTo>
                    <a:pt x="747" y="209"/>
                  </a:lnTo>
                  <a:lnTo>
                    <a:pt x="760" y="229"/>
                  </a:lnTo>
                  <a:lnTo>
                    <a:pt x="773" y="249"/>
                  </a:lnTo>
                  <a:lnTo>
                    <a:pt x="783" y="270"/>
                  </a:lnTo>
                  <a:lnTo>
                    <a:pt x="791" y="292"/>
                  </a:lnTo>
                  <a:lnTo>
                    <a:pt x="798" y="313"/>
                  </a:lnTo>
                  <a:lnTo>
                    <a:pt x="803" y="335"/>
                  </a:lnTo>
                  <a:lnTo>
                    <a:pt x="808" y="356"/>
                  </a:lnTo>
                  <a:lnTo>
                    <a:pt x="811" y="378"/>
                  </a:lnTo>
                  <a:lnTo>
                    <a:pt x="823" y="366"/>
                  </a:lnTo>
                  <a:lnTo>
                    <a:pt x="821" y="356"/>
                  </a:lnTo>
                  <a:lnTo>
                    <a:pt x="823" y="346"/>
                  </a:lnTo>
                  <a:lnTo>
                    <a:pt x="826" y="335"/>
                  </a:lnTo>
                  <a:lnTo>
                    <a:pt x="825" y="327"/>
                  </a:lnTo>
                  <a:lnTo>
                    <a:pt x="811" y="282"/>
                  </a:lnTo>
                  <a:lnTo>
                    <a:pt x="793" y="237"/>
                  </a:lnTo>
                  <a:lnTo>
                    <a:pt x="770" y="192"/>
                  </a:lnTo>
                  <a:lnTo>
                    <a:pt x="742" y="151"/>
                  </a:lnTo>
                  <a:lnTo>
                    <a:pt x="707" y="113"/>
                  </a:lnTo>
                  <a:lnTo>
                    <a:pt x="671" y="81"/>
                  </a:lnTo>
                  <a:lnTo>
                    <a:pt x="631" y="55"/>
                  </a:lnTo>
                  <a:lnTo>
                    <a:pt x="588" y="38"/>
                  </a:lnTo>
                  <a:lnTo>
                    <a:pt x="573" y="2"/>
                  </a:lnTo>
                  <a:lnTo>
                    <a:pt x="551" y="2"/>
                  </a:lnTo>
                  <a:lnTo>
                    <a:pt x="530" y="0"/>
                  </a:lnTo>
                  <a:lnTo>
                    <a:pt x="510" y="0"/>
                  </a:lnTo>
                  <a:lnTo>
                    <a:pt x="492" y="2"/>
                  </a:lnTo>
                  <a:lnTo>
                    <a:pt x="473" y="5"/>
                  </a:lnTo>
                  <a:lnTo>
                    <a:pt x="457" y="12"/>
                  </a:lnTo>
                  <a:lnTo>
                    <a:pt x="442" y="23"/>
                  </a:lnTo>
                  <a:lnTo>
                    <a:pt x="429" y="42"/>
                  </a:lnTo>
                  <a:lnTo>
                    <a:pt x="384" y="68"/>
                  </a:lnTo>
                  <a:lnTo>
                    <a:pt x="344" y="101"/>
                  </a:lnTo>
                  <a:lnTo>
                    <a:pt x="313" y="138"/>
                  </a:lnTo>
                  <a:lnTo>
                    <a:pt x="286" y="181"/>
                  </a:lnTo>
                  <a:lnTo>
                    <a:pt x="265" y="227"/>
                  </a:lnTo>
                  <a:lnTo>
                    <a:pt x="248" y="275"/>
                  </a:lnTo>
                  <a:lnTo>
                    <a:pt x="237" y="325"/>
                  </a:lnTo>
                  <a:lnTo>
                    <a:pt x="227" y="375"/>
                  </a:lnTo>
                  <a:lnTo>
                    <a:pt x="218" y="378"/>
                  </a:lnTo>
                  <a:lnTo>
                    <a:pt x="207" y="408"/>
                  </a:lnTo>
                  <a:lnTo>
                    <a:pt x="240" y="438"/>
                  </a:lnTo>
                  <a:lnTo>
                    <a:pt x="237" y="467"/>
                  </a:lnTo>
                  <a:lnTo>
                    <a:pt x="238" y="491"/>
                  </a:lnTo>
                  <a:lnTo>
                    <a:pt x="245" y="514"/>
                  </a:lnTo>
                  <a:lnTo>
                    <a:pt x="250" y="547"/>
                  </a:lnTo>
                  <a:lnTo>
                    <a:pt x="247" y="582"/>
                  </a:lnTo>
                  <a:lnTo>
                    <a:pt x="247" y="612"/>
                  </a:lnTo>
                  <a:lnTo>
                    <a:pt x="248" y="638"/>
                  </a:lnTo>
                  <a:lnTo>
                    <a:pt x="253" y="661"/>
                  </a:lnTo>
                  <a:lnTo>
                    <a:pt x="261" y="686"/>
                  </a:lnTo>
                  <a:lnTo>
                    <a:pt x="273" y="713"/>
                  </a:lnTo>
                  <a:lnTo>
                    <a:pt x="288" y="742"/>
                  </a:lnTo>
                  <a:lnTo>
                    <a:pt x="304" y="777"/>
                  </a:lnTo>
                  <a:lnTo>
                    <a:pt x="291" y="784"/>
                  </a:lnTo>
                  <a:lnTo>
                    <a:pt x="276" y="789"/>
                  </a:lnTo>
                  <a:lnTo>
                    <a:pt x="263" y="792"/>
                  </a:lnTo>
                  <a:lnTo>
                    <a:pt x="248" y="795"/>
                  </a:lnTo>
                  <a:lnTo>
                    <a:pt x="233" y="799"/>
                  </a:lnTo>
                  <a:lnTo>
                    <a:pt x="218" y="804"/>
                  </a:lnTo>
                  <a:lnTo>
                    <a:pt x="205" y="810"/>
                  </a:lnTo>
                  <a:lnTo>
                    <a:pt x="192" y="819"/>
                  </a:lnTo>
                  <a:lnTo>
                    <a:pt x="175" y="830"/>
                  </a:lnTo>
                  <a:lnTo>
                    <a:pt x="154" y="845"/>
                  </a:lnTo>
                  <a:lnTo>
                    <a:pt x="131" y="863"/>
                  </a:lnTo>
                  <a:lnTo>
                    <a:pt x="107" y="882"/>
                  </a:lnTo>
                  <a:lnTo>
                    <a:pt x="84" y="900"/>
                  </a:lnTo>
                  <a:lnTo>
                    <a:pt x="66" y="915"/>
                  </a:lnTo>
                  <a:lnTo>
                    <a:pt x="53" y="925"/>
                  </a:lnTo>
                  <a:lnTo>
                    <a:pt x="44" y="928"/>
                  </a:lnTo>
                  <a:lnTo>
                    <a:pt x="0" y="1016"/>
                  </a:lnTo>
                  <a:lnTo>
                    <a:pt x="13" y="1022"/>
                  </a:lnTo>
                  <a:lnTo>
                    <a:pt x="26" y="1004"/>
                  </a:lnTo>
                  <a:lnTo>
                    <a:pt x="39" y="986"/>
                  </a:lnTo>
                  <a:lnTo>
                    <a:pt x="56" y="966"/>
                  </a:lnTo>
                  <a:lnTo>
                    <a:pt x="73" y="949"/>
                  </a:lnTo>
                  <a:lnTo>
                    <a:pt x="89" y="931"/>
                  </a:lnTo>
                  <a:lnTo>
                    <a:pt x="107" y="915"/>
                  </a:lnTo>
                  <a:lnTo>
                    <a:pt x="126" y="898"/>
                  </a:lnTo>
                  <a:lnTo>
                    <a:pt x="145" y="883"/>
                  </a:lnTo>
                  <a:lnTo>
                    <a:pt x="167" y="868"/>
                  </a:lnTo>
                  <a:lnTo>
                    <a:pt x="187" y="855"/>
                  </a:lnTo>
                  <a:lnTo>
                    <a:pt x="208" y="843"/>
                  </a:lnTo>
                  <a:lnTo>
                    <a:pt x="232" y="834"/>
                  </a:lnTo>
                  <a:lnTo>
                    <a:pt x="253" y="824"/>
                  </a:lnTo>
                  <a:lnTo>
                    <a:pt x="276" y="817"/>
                  </a:lnTo>
                  <a:lnTo>
                    <a:pt x="300" y="812"/>
                  </a:lnTo>
                  <a:lnTo>
                    <a:pt x="323" y="809"/>
                  </a:lnTo>
                  <a:lnTo>
                    <a:pt x="339" y="824"/>
                  </a:lnTo>
                  <a:lnTo>
                    <a:pt x="356" y="835"/>
                  </a:lnTo>
                  <a:lnTo>
                    <a:pt x="374" y="845"/>
                  </a:lnTo>
                  <a:lnTo>
                    <a:pt x="392" y="853"/>
                  </a:lnTo>
                  <a:lnTo>
                    <a:pt x="410" y="860"/>
                  </a:lnTo>
                  <a:lnTo>
                    <a:pt x="429" y="865"/>
                  </a:lnTo>
                  <a:lnTo>
                    <a:pt x="447" y="868"/>
                  </a:lnTo>
                  <a:lnTo>
                    <a:pt x="467" y="870"/>
                  </a:lnTo>
                  <a:lnTo>
                    <a:pt x="485" y="870"/>
                  </a:lnTo>
                  <a:lnTo>
                    <a:pt x="505" y="870"/>
                  </a:lnTo>
                  <a:lnTo>
                    <a:pt x="523" y="867"/>
                  </a:lnTo>
                  <a:lnTo>
                    <a:pt x="543" y="863"/>
                  </a:lnTo>
                  <a:lnTo>
                    <a:pt x="563" y="857"/>
                  </a:lnTo>
                  <a:lnTo>
                    <a:pt x="583" y="852"/>
                  </a:lnTo>
                  <a:lnTo>
                    <a:pt x="601" y="843"/>
                  </a:lnTo>
                  <a:lnTo>
                    <a:pt x="621" y="835"/>
                  </a:lnTo>
                  <a:lnTo>
                    <a:pt x="637" y="822"/>
                  </a:lnTo>
                  <a:lnTo>
                    <a:pt x="652" y="807"/>
                  </a:lnTo>
                  <a:lnTo>
                    <a:pt x="662" y="792"/>
                  </a:lnTo>
                  <a:lnTo>
                    <a:pt x="672" y="777"/>
                  </a:lnTo>
                  <a:lnTo>
                    <a:pt x="679" y="762"/>
                  </a:lnTo>
                  <a:lnTo>
                    <a:pt x="685" y="746"/>
                  </a:lnTo>
                  <a:lnTo>
                    <a:pt x="690" y="731"/>
                  </a:lnTo>
                  <a:lnTo>
                    <a:pt x="697" y="716"/>
                  </a:lnTo>
                  <a:lnTo>
                    <a:pt x="704" y="729"/>
                  </a:lnTo>
                  <a:lnTo>
                    <a:pt x="710" y="744"/>
                  </a:lnTo>
                  <a:lnTo>
                    <a:pt x="715" y="759"/>
                  </a:lnTo>
                  <a:lnTo>
                    <a:pt x="720" y="772"/>
                  </a:lnTo>
                  <a:lnTo>
                    <a:pt x="707" y="779"/>
                  </a:lnTo>
                  <a:lnTo>
                    <a:pt x="697" y="782"/>
                  </a:lnTo>
                  <a:lnTo>
                    <a:pt x="690" y="790"/>
                  </a:lnTo>
                  <a:lnTo>
                    <a:pt x="689" y="804"/>
                  </a:lnTo>
                  <a:lnTo>
                    <a:pt x="695" y="809"/>
                  </a:lnTo>
                  <a:lnTo>
                    <a:pt x="702" y="812"/>
                  </a:lnTo>
                  <a:lnTo>
                    <a:pt x="707" y="814"/>
                  </a:lnTo>
                  <a:lnTo>
                    <a:pt x="715" y="810"/>
                  </a:lnTo>
                  <a:lnTo>
                    <a:pt x="747" y="795"/>
                  </a:lnTo>
                  <a:lnTo>
                    <a:pt x="780" y="789"/>
                  </a:lnTo>
                  <a:lnTo>
                    <a:pt x="813" y="789"/>
                  </a:lnTo>
                  <a:lnTo>
                    <a:pt x="846" y="794"/>
                  </a:lnTo>
                  <a:lnTo>
                    <a:pt x="879" y="805"/>
                  </a:lnTo>
                  <a:lnTo>
                    <a:pt x="911" y="820"/>
                  </a:lnTo>
                  <a:lnTo>
                    <a:pt x="941" y="838"/>
                  </a:lnTo>
                  <a:lnTo>
                    <a:pt x="967" y="858"/>
                  </a:lnTo>
                  <a:lnTo>
                    <a:pt x="974" y="867"/>
                  </a:lnTo>
                  <a:lnTo>
                    <a:pt x="980" y="877"/>
                  </a:lnTo>
                  <a:lnTo>
                    <a:pt x="989" y="888"/>
                  </a:lnTo>
                  <a:lnTo>
                    <a:pt x="998" y="900"/>
                  </a:lnTo>
                  <a:lnTo>
                    <a:pt x="1008" y="910"/>
                  </a:lnTo>
                  <a:lnTo>
                    <a:pt x="1020" y="918"/>
                  </a:lnTo>
                  <a:lnTo>
                    <a:pt x="1030" y="921"/>
                  </a:lnTo>
                  <a:lnTo>
                    <a:pt x="1042" y="920"/>
                  </a:lnTo>
                  <a:lnTo>
                    <a:pt x="1038" y="908"/>
                  </a:lnTo>
                  <a:lnTo>
                    <a:pt x="1032" y="896"/>
                  </a:lnTo>
                  <a:lnTo>
                    <a:pt x="1022" y="883"/>
                  </a:lnTo>
                  <a:lnTo>
                    <a:pt x="1012" y="868"/>
                  </a:lnTo>
                  <a:lnTo>
                    <a:pt x="998" y="855"/>
                  </a:lnTo>
                  <a:lnTo>
                    <a:pt x="987" y="842"/>
                  </a:lnTo>
                  <a:lnTo>
                    <a:pt x="975" y="829"/>
                  </a:lnTo>
                  <a:lnTo>
                    <a:pt x="967" y="819"/>
                  </a:lnTo>
                  <a:lnTo>
                    <a:pt x="941" y="797"/>
                  </a:lnTo>
                  <a:lnTo>
                    <a:pt x="912" y="784"/>
                  </a:lnTo>
                  <a:lnTo>
                    <a:pt x="886" y="774"/>
                  </a:lnTo>
                  <a:lnTo>
                    <a:pt x="859" y="767"/>
                  </a:lnTo>
                  <a:lnTo>
                    <a:pt x="831" y="764"/>
                  </a:lnTo>
                  <a:lnTo>
                    <a:pt x="805" y="761"/>
                  </a:lnTo>
                  <a:lnTo>
                    <a:pt x="778" y="759"/>
                  </a:lnTo>
                  <a:lnTo>
                    <a:pt x="752" y="756"/>
                  </a:lnTo>
                  <a:lnTo>
                    <a:pt x="715" y="658"/>
                  </a:lnTo>
                  <a:lnTo>
                    <a:pt x="719" y="636"/>
                  </a:lnTo>
                  <a:lnTo>
                    <a:pt x="722" y="623"/>
                  </a:lnTo>
                  <a:lnTo>
                    <a:pt x="725" y="613"/>
                  </a:lnTo>
                  <a:lnTo>
                    <a:pt x="732" y="598"/>
                  </a:lnTo>
                  <a:lnTo>
                    <a:pt x="748" y="597"/>
                  </a:lnTo>
                  <a:lnTo>
                    <a:pt x="760" y="587"/>
                  </a:lnTo>
                  <a:lnTo>
                    <a:pt x="770" y="568"/>
                  </a:lnTo>
                  <a:lnTo>
                    <a:pt x="780" y="545"/>
                  </a:lnTo>
                  <a:lnTo>
                    <a:pt x="790" y="519"/>
                  </a:lnTo>
                  <a:lnTo>
                    <a:pt x="798" y="492"/>
                  </a:lnTo>
                  <a:lnTo>
                    <a:pt x="803" y="466"/>
                  </a:lnTo>
                  <a:lnTo>
                    <a:pt x="806" y="444"/>
                  </a:lnTo>
                  <a:lnTo>
                    <a:pt x="806" y="429"/>
                  </a:lnTo>
                  <a:lnTo>
                    <a:pt x="808" y="406"/>
                  </a:lnTo>
                  <a:lnTo>
                    <a:pt x="813" y="375"/>
                  </a:lnTo>
                  <a:lnTo>
                    <a:pt x="818" y="351"/>
                  </a:lnTo>
                  <a:lnTo>
                    <a:pt x="818" y="355"/>
                  </a:lnTo>
                  <a:lnTo>
                    <a:pt x="811" y="370"/>
                  </a:lnTo>
                  <a:lnTo>
                    <a:pt x="796" y="383"/>
                  </a:lnTo>
                  <a:lnTo>
                    <a:pt x="775" y="398"/>
                  </a:lnTo>
                  <a:lnTo>
                    <a:pt x="747" y="413"/>
                  </a:lnTo>
                  <a:lnTo>
                    <a:pt x="712" y="424"/>
                  </a:lnTo>
                  <a:lnTo>
                    <a:pt x="674" y="438"/>
                  </a:lnTo>
                  <a:lnTo>
                    <a:pt x="632" y="448"/>
                  </a:lnTo>
                  <a:lnTo>
                    <a:pt x="588" y="456"/>
                  </a:lnTo>
                  <a:lnTo>
                    <a:pt x="541" y="461"/>
                  </a:lnTo>
                  <a:lnTo>
                    <a:pt x="493" y="464"/>
                  </a:lnTo>
                  <a:lnTo>
                    <a:pt x="447" y="462"/>
                  </a:lnTo>
                  <a:lnTo>
                    <a:pt x="401" y="459"/>
                  </a:lnTo>
                  <a:lnTo>
                    <a:pt x="354" y="451"/>
                  </a:lnTo>
                  <a:lnTo>
                    <a:pt x="313" y="438"/>
                  </a:lnTo>
                  <a:lnTo>
                    <a:pt x="275" y="421"/>
                  </a:lnTo>
                  <a:lnTo>
                    <a:pt x="240" y="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31" name="Freeform 33"/>
            <p:cNvSpPr>
              <a:spLocks/>
            </p:cNvSpPr>
            <p:nvPr/>
          </p:nvSpPr>
          <p:spPr bwMode="auto">
            <a:xfrm>
              <a:off x="1055" y="3510"/>
              <a:ext cx="43" cy="53"/>
            </a:xfrm>
            <a:custGeom>
              <a:avLst/>
              <a:gdLst>
                <a:gd name="T0" fmla="*/ 0 w 86"/>
                <a:gd name="T1" fmla="*/ 46 h 106"/>
                <a:gd name="T2" fmla="*/ 3 w 86"/>
                <a:gd name="T3" fmla="*/ 40 h 106"/>
                <a:gd name="T4" fmla="*/ 7 w 86"/>
                <a:gd name="T5" fmla="*/ 34 h 106"/>
                <a:gd name="T6" fmla="*/ 11 w 86"/>
                <a:gd name="T7" fmla="*/ 28 h 106"/>
                <a:gd name="T8" fmla="*/ 15 w 86"/>
                <a:gd name="T9" fmla="*/ 22 h 106"/>
                <a:gd name="T10" fmla="*/ 21 w 86"/>
                <a:gd name="T11" fmla="*/ 17 h 106"/>
                <a:gd name="T12" fmla="*/ 26 w 86"/>
                <a:gd name="T13" fmla="*/ 11 h 106"/>
                <a:gd name="T14" fmla="*/ 31 w 86"/>
                <a:gd name="T15" fmla="*/ 6 h 106"/>
                <a:gd name="T16" fmla="*/ 38 w 86"/>
                <a:gd name="T17" fmla="*/ 0 h 106"/>
                <a:gd name="T18" fmla="*/ 43 w 86"/>
                <a:gd name="T19" fmla="*/ 0 h 106"/>
                <a:gd name="T20" fmla="*/ 14 w 86"/>
                <a:gd name="T21" fmla="*/ 53 h 106"/>
                <a:gd name="T22" fmla="*/ 9 w 86"/>
                <a:gd name="T23" fmla="*/ 51 h 106"/>
                <a:gd name="T24" fmla="*/ 10 w 86"/>
                <a:gd name="T25" fmla="*/ 44 h 106"/>
                <a:gd name="T26" fmla="*/ 9 w 86"/>
                <a:gd name="T27" fmla="*/ 49 h 106"/>
                <a:gd name="T28" fmla="*/ 5 w 86"/>
                <a:gd name="T29" fmla="*/ 50 h 106"/>
                <a:gd name="T30" fmla="*/ 0 w 86"/>
                <a:gd name="T31" fmla="*/ 46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"/>
                <a:gd name="T49" fmla="*/ 0 h 106"/>
                <a:gd name="T50" fmla="*/ 86 w 86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" h="106">
                  <a:moveTo>
                    <a:pt x="0" y="91"/>
                  </a:moveTo>
                  <a:lnTo>
                    <a:pt x="5" y="79"/>
                  </a:lnTo>
                  <a:lnTo>
                    <a:pt x="14" y="68"/>
                  </a:lnTo>
                  <a:lnTo>
                    <a:pt x="22" y="56"/>
                  </a:lnTo>
                  <a:lnTo>
                    <a:pt x="30" y="44"/>
                  </a:lnTo>
                  <a:lnTo>
                    <a:pt x="42" y="33"/>
                  </a:lnTo>
                  <a:lnTo>
                    <a:pt x="52" y="21"/>
                  </a:lnTo>
                  <a:lnTo>
                    <a:pt x="63" y="11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28" y="106"/>
                  </a:lnTo>
                  <a:lnTo>
                    <a:pt x="17" y="102"/>
                  </a:lnTo>
                  <a:lnTo>
                    <a:pt x="20" y="87"/>
                  </a:lnTo>
                  <a:lnTo>
                    <a:pt x="17" y="97"/>
                  </a:lnTo>
                  <a:lnTo>
                    <a:pt x="10" y="9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32" name="Freeform 34"/>
            <p:cNvSpPr>
              <a:spLocks/>
            </p:cNvSpPr>
            <p:nvPr/>
          </p:nvSpPr>
          <p:spPr bwMode="auto">
            <a:xfrm>
              <a:off x="1097" y="3247"/>
              <a:ext cx="260" cy="198"/>
            </a:xfrm>
            <a:custGeom>
              <a:avLst/>
              <a:gdLst>
                <a:gd name="T0" fmla="*/ 257 w 520"/>
                <a:gd name="T1" fmla="*/ 29 h 396"/>
                <a:gd name="T2" fmla="*/ 254 w 520"/>
                <a:gd name="T3" fmla="*/ 37 h 396"/>
                <a:gd name="T4" fmla="*/ 246 w 520"/>
                <a:gd name="T5" fmla="*/ 53 h 396"/>
                <a:gd name="T6" fmla="*/ 237 w 520"/>
                <a:gd name="T7" fmla="*/ 65 h 396"/>
                <a:gd name="T8" fmla="*/ 233 w 520"/>
                <a:gd name="T9" fmla="*/ 68 h 396"/>
                <a:gd name="T10" fmla="*/ 225 w 520"/>
                <a:gd name="T11" fmla="*/ 81 h 396"/>
                <a:gd name="T12" fmla="*/ 210 w 520"/>
                <a:gd name="T13" fmla="*/ 115 h 396"/>
                <a:gd name="T14" fmla="*/ 204 w 520"/>
                <a:gd name="T15" fmla="*/ 132 h 396"/>
                <a:gd name="T16" fmla="*/ 198 w 520"/>
                <a:gd name="T17" fmla="*/ 149 h 396"/>
                <a:gd name="T18" fmla="*/ 188 w 520"/>
                <a:gd name="T19" fmla="*/ 165 h 396"/>
                <a:gd name="T20" fmla="*/ 174 w 520"/>
                <a:gd name="T21" fmla="*/ 181 h 396"/>
                <a:gd name="T22" fmla="*/ 108 w 520"/>
                <a:gd name="T23" fmla="*/ 198 h 396"/>
                <a:gd name="T24" fmla="*/ 53 w 520"/>
                <a:gd name="T25" fmla="*/ 183 h 396"/>
                <a:gd name="T26" fmla="*/ 41 w 520"/>
                <a:gd name="T27" fmla="*/ 170 h 396"/>
                <a:gd name="T28" fmla="*/ 31 w 520"/>
                <a:gd name="T29" fmla="*/ 151 h 396"/>
                <a:gd name="T30" fmla="*/ 20 w 520"/>
                <a:gd name="T31" fmla="*/ 129 h 396"/>
                <a:gd name="T32" fmla="*/ 10 w 520"/>
                <a:gd name="T33" fmla="*/ 107 h 396"/>
                <a:gd name="T34" fmla="*/ 8 w 520"/>
                <a:gd name="T35" fmla="*/ 45 h 396"/>
                <a:gd name="T36" fmla="*/ 0 w 520"/>
                <a:gd name="T37" fmla="*/ 13 h 396"/>
                <a:gd name="T38" fmla="*/ 15 w 520"/>
                <a:gd name="T39" fmla="*/ 5 h 396"/>
                <a:gd name="T40" fmla="*/ 39 w 520"/>
                <a:gd name="T41" fmla="*/ 13 h 396"/>
                <a:gd name="T42" fmla="*/ 65 w 520"/>
                <a:gd name="T43" fmla="*/ 18 h 396"/>
                <a:gd name="T44" fmla="*/ 91 w 520"/>
                <a:gd name="T45" fmla="*/ 22 h 396"/>
                <a:gd name="T46" fmla="*/ 116 w 520"/>
                <a:gd name="T47" fmla="*/ 22 h 396"/>
                <a:gd name="T48" fmla="*/ 142 w 520"/>
                <a:gd name="T49" fmla="*/ 20 h 396"/>
                <a:gd name="T50" fmla="*/ 169 w 520"/>
                <a:gd name="T51" fmla="*/ 15 h 396"/>
                <a:gd name="T52" fmla="*/ 198 w 520"/>
                <a:gd name="T53" fmla="*/ 10 h 396"/>
                <a:gd name="T54" fmla="*/ 218 w 520"/>
                <a:gd name="T55" fmla="*/ 4 h 396"/>
                <a:gd name="T56" fmla="*/ 220 w 520"/>
                <a:gd name="T57" fmla="*/ 24 h 396"/>
                <a:gd name="T58" fmla="*/ 221 w 520"/>
                <a:gd name="T59" fmla="*/ 40 h 396"/>
                <a:gd name="T60" fmla="*/ 227 w 520"/>
                <a:gd name="T61" fmla="*/ 41 h 396"/>
                <a:gd name="T62" fmla="*/ 232 w 520"/>
                <a:gd name="T63" fmla="*/ 40 h 396"/>
                <a:gd name="T64" fmla="*/ 237 w 520"/>
                <a:gd name="T65" fmla="*/ 29 h 396"/>
                <a:gd name="T66" fmla="*/ 246 w 520"/>
                <a:gd name="T67" fmla="*/ 12 h 396"/>
                <a:gd name="T68" fmla="*/ 260 w 520"/>
                <a:gd name="T69" fmla="*/ 18 h 396"/>
                <a:gd name="T70" fmla="*/ 259 w 520"/>
                <a:gd name="T71" fmla="*/ 27 h 3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0"/>
                <a:gd name="T109" fmla="*/ 0 h 396"/>
                <a:gd name="T110" fmla="*/ 520 w 520"/>
                <a:gd name="T111" fmla="*/ 396 h 3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0" h="396">
                  <a:moveTo>
                    <a:pt x="512" y="63"/>
                  </a:moveTo>
                  <a:lnTo>
                    <a:pt x="513" y="58"/>
                  </a:lnTo>
                  <a:lnTo>
                    <a:pt x="512" y="63"/>
                  </a:lnTo>
                  <a:lnTo>
                    <a:pt x="508" y="74"/>
                  </a:lnTo>
                  <a:lnTo>
                    <a:pt x="502" y="91"/>
                  </a:lnTo>
                  <a:lnTo>
                    <a:pt x="493" y="106"/>
                  </a:lnTo>
                  <a:lnTo>
                    <a:pt x="485" y="119"/>
                  </a:lnTo>
                  <a:lnTo>
                    <a:pt x="475" y="129"/>
                  </a:lnTo>
                  <a:lnTo>
                    <a:pt x="465" y="129"/>
                  </a:lnTo>
                  <a:lnTo>
                    <a:pt x="467" y="136"/>
                  </a:lnTo>
                  <a:lnTo>
                    <a:pt x="460" y="147"/>
                  </a:lnTo>
                  <a:lnTo>
                    <a:pt x="450" y="162"/>
                  </a:lnTo>
                  <a:lnTo>
                    <a:pt x="442" y="177"/>
                  </a:lnTo>
                  <a:lnTo>
                    <a:pt x="420" y="230"/>
                  </a:lnTo>
                  <a:lnTo>
                    <a:pt x="414" y="247"/>
                  </a:lnTo>
                  <a:lnTo>
                    <a:pt x="409" y="263"/>
                  </a:lnTo>
                  <a:lnTo>
                    <a:pt x="402" y="281"/>
                  </a:lnTo>
                  <a:lnTo>
                    <a:pt x="396" y="298"/>
                  </a:lnTo>
                  <a:lnTo>
                    <a:pt x="387" y="315"/>
                  </a:lnTo>
                  <a:lnTo>
                    <a:pt x="377" y="329"/>
                  </a:lnTo>
                  <a:lnTo>
                    <a:pt x="366" y="346"/>
                  </a:lnTo>
                  <a:lnTo>
                    <a:pt x="349" y="361"/>
                  </a:lnTo>
                  <a:lnTo>
                    <a:pt x="318" y="376"/>
                  </a:lnTo>
                  <a:lnTo>
                    <a:pt x="217" y="396"/>
                  </a:lnTo>
                  <a:lnTo>
                    <a:pt x="136" y="383"/>
                  </a:lnTo>
                  <a:lnTo>
                    <a:pt x="106" y="366"/>
                  </a:lnTo>
                  <a:lnTo>
                    <a:pt x="99" y="356"/>
                  </a:lnTo>
                  <a:lnTo>
                    <a:pt x="83" y="339"/>
                  </a:lnTo>
                  <a:lnTo>
                    <a:pt x="71" y="320"/>
                  </a:lnTo>
                  <a:lnTo>
                    <a:pt x="63" y="301"/>
                  </a:lnTo>
                  <a:lnTo>
                    <a:pt x="56" y="283"/>
                  </a:lnTo>
                  <a:lnTo>
                    <a:pt x="41" y="258"/>
                  </a:lnTo>
                  <a:lnTo>
                    <a:pt x="30" y="237"/>
                  </a:lnTo>
                  <a:lnTo>
                    <a:pt x="21" y="214"/>
                  </a:lnTo>
                  <a:lnTo>
                    <a:pt x="16" y="190"/>
                  </a:lnTo>
                  <a:lnTo>
                    <a:pt x="16" y="89"/>
                  </a:lnTo>
                  <a:lnTo>
                    <a:pt x="6" y="64"/>
                  </a:lnTo>
                  <a:lnTo>
                    <a:pt x="0" y="26"/>
                  </a:lnTo>
                  <a:lnTo>
                    <a:pt x="5" y="0"/>
                  </a:lnTo>
                  <a:lnTo>
                    <a:pt x="30" y="10"/>
                  </a:lnTo>
                  <a:lnTo>
                    <a:pt x="54" y="18"/>
                  </a:lnTo>
                  <a:lnTo>
                    <a:pt x="79" y="26"/>
                  </a:lnTo>
                  <a:lnTo>
                    <a:pt x="106" y="31"/>
                  </a:lnTo>
                  <a:lnTo>
                    <a:pt x="131" y="36"/>
                  </a:lnTo>
                  <a:lnTo>
                    <a:pt x="155" y="40"/>
                  </a:lnTo>
                  <a:lnTo>
                    <a:pt x="182" y="43"/>
                  </a:lnTo>
                  <a:lnTo>
                    <a:pt x="207" y="43"/>
                  </a:lnTo>
                  <a:lnTo>
                    <a:pt x="233" y="43"/>
                  </a:lnTo>
                  <a:lnTo>
                    <a:pt x="258" y="41"/>
                  </a:lnTo>
                  <a:lnTo>
                    <a:pt x="285" y="40"/>
                  </a:lnTo>
                  <a:lnTo>
                    <a:pt x="313" y="36"/>
                  </a:lnTo>
                  <a:lnTo>
                    <a:pt x="339" y="31"/>
                  </a:lnTo>
                  <a:lnTo>
                    <a:pt x="367" y="26"/>
                  </a:lnTo>
                  <a:lnTo>
                    <a:pt x="396" y="20"/>
                  </a:lnTo>
                  <a:lnTo>
                    <a:pt x="424" y="13"/>
                  </a:lnTo>
                  <a:lnTo>
                    <a:pt x="437" y="8"/>
                  </a:lnTo>
                  <a:lnTo>
                    <a:pt x="440" y="26"/>
                  </a:lnTo>
                  <a:lnTo>
                    <a:pt x="440" y="48"/>
                  </a:lnTo>
                  <a:lnTo>
                    <a:pt x="442" y="69"/>
                  </a:lnTo>
                  <a:lnTo>
                    <a:pt x="442" y="79"/>
                  </a:lnTo>
                  <a:lnTo>
                    <a:pt x="447" y="83"/>
                  </a:lnTo>
                  <a:lnTo>
                    <a:pt x="455" y="81"/>
                  </a:lnTo>
                  <a:lnTo>
                    <a:pt x="462" y="81"/>
                  </a:lnTo>
                  <a:lnTo>
                    <a:pt x="465" y="79"/>
                  </a:lnTo>
                  <a:lnTo>
                    <a:pt x="469" y="73"/>
                  </a:lnTo>
                  <a:lnTo>
                    <a:pt x="475" y="58"/>
                  </a:lnTo>
                  <a:lnTo>
                    <a:pt x="485" y="40"/>
                  </a:lnTo>
                  <a:lnTo>
                    <a:pt x="493" y="25"/>
                  </a:lnTo>
                  <a:lnTo>
                    <a:pt x="518" y="23"/>
                  </a:lnTo>
                  <a:lnTo>
                    <a:pt x="520" y="35"/>
                  </a:lnTo>
                  <a:lnTo>
                    <a:pt x="518" y="45"/>
                  </a:lnTo>
                  <a:lnTo>
                    <a:pt x="517" y="55"/>
                  </a:lnTo>
                  <a:lnTo>
                    <a:pt x="512" y="63"/>
                  </a:lnTo>
                  <a:close/>
                </a:path>
              </a:pathLst>
            </a:custGeom>
            <a:solidFill>
              <a:srgbClr val="C16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33" name="Freeform 35"/>
            <p:cNvSpPr>
              <a:spLocks/>
            </p:cNvSpPr>
            <p:nvPr/>
          </p:nvSpPr>
          <p:spPr bwMode="auto">
            <a:xfrm>
              <a:off x="1110" y="3177"/>
              <a:ext cx="37" cy="20"/>
            </a:xfrm>
            <a:custGeom>
              <a:avLst/>
              <a:gdLst>
                <a:gd name="T0" fmla="*/ 0 w 75"/>
                <a:gd name="T1" fmla="*/ 16 h 41"/>
                <a:gd name="T2" fmla="*/ 0 w 75"/>
                <a:gd name="T3" fmla="*/ 15 h 41"/>
                <a:gd name="T4" fmla="*/ 6 w 75"/>
                <a:gd name="T5" fmla="*/ 14 h 41"/>
                <a:gd name="T6" fmla="*/ 30 w 75"/>
                <a:gd name="T7" fmla="*/ 1 h 41"/>
                <a:gd name="T8" fmla="*/ 32 w 75"/>
                <a:gd name="T9" fmla="*/ 0 h 41"/>
                <a:gd name="T10" fmla="*/ 37 w 75"/>
                <a:gd name="T11" fmla="*/ 1 h 41"/>
                <a:gd name="T12" fmla="*/ 34 w 75"/>
                <a:gd name="T13" fmla="*/ 7 h 41"/>
                <a:gd name="T14" fmla="*/ 30 w 75"/>
                <a:gd name="T15" fmla="*/ 10 h 41"/>
                <a:gd name="T16" fmla="*/ 26 w 75"/>
                <a:gd name="T17" fmla="*/ 12 h 41"/>
                <a:gd name="T18" fmla="*/ 22 w 75"/>
                <a:gd name="T19" fmla="*/ 14 h 41"/>
                <a:gd name="T20" fmla="*/ 18 w 75"/>
                <a:gd name="T21" fmla="*/ 16 h 41"/>
                <a:gd name="T22" fmla="*/ 14 w 75"/>
                <a:gd name="T23" fmla="*/ 18 h 41"/>
                <a:gd name="T24" fmla="*/ 10 w 75"/>
                <a:gd name="T25" fmla="*/ 19 h 41"/>
                <a:gd name="T26" fmla="*/ 6 w 75"/>
                <a:gd name="T27" fmla="*/ 20 h 41"/>
                <a:gd name="T28" fmla="*/ 2 w 75"/>
                <a:gd name="T29" fmla="*/ 20 h 41"/>
                <a:gd name="T30" fmla="*/ 0 w 75"/>
                <a:gd name="T31" fmla="*/ 16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41"/>
                <a:gd name="T50" fmla="*/ 75 w 75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41">
                  <a:moveTo>
                    <a:pt x="0" y="33"/>
                  </a:moveTo>
                  <a:lnTo>
                    <a:pt x="0" y="30"/>
                  </a:lnTo>
                  <a:lnTo>
                    <a:pt x="12" y="28"/>
                  </a:lnTo>
                  <a:lnTo>
                    <a:pt x="60" y="2"/>
                  </a:lnTo>
                  <a:lnTo>
                    <a:pt x="65" y="0"/>
                  </a:lnTo>
                  <a:lnTo>
                    <a:pt x="75" y="3"/>
                  </a:lnTo>
                  <a:lnTo>
                    <a:pt x="68" y="15"/>
                  </a:lnTo>
                  <a:lnTo>
                    <a:pt x="60" y="20"/>
                  </a:lnTo>
                  <a:lnTo>
                    <a:pt x="52" y="25"/>
                  </a:lnTo>
                  <a:lnTo>
                    <a:pt x="45" y="28"/>
                  </a:lnTo>
                  <a:lnTo>
                    <a:pt x="37" y="33"/>
                  </a:lnTo>
                  <a:lnTo>
                    <a:pt x="28" y="36"/>
                  </a:lnTo>
                  <a:lnTo>
                    <a:pt x="20" y="38"/>
                  </a:lnTo>
                  <a:lnTo>
                    <a:pt x="12" y="40"/>
                  </a:lnTo>
                  <a:lnTo>
                    <a:pt x="4" y="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34" name="Freeform 36"/>
            <p:cNvSpPr>
              <a:spLocks/>
            </p:cNvSpPr>
            <p:nvPr/>
          </p:nvSpPr>
          <p:spPr bwMode="auto">
            <a:xfrm>
              <a:off x="1113" y="3267"/>
              <a:ext cx="47" cy="15"/>
            </a:xfrm>
            <a:custGeom>
              <a:avLst/>
              <a:gdLst>
                <a:gd name="T0" fmla="*/ 11 w 95"/>
                <a:gd name="T1" fmla="*/ 8 h 29"/>
                <a:gd name="T2" fmla="*/ 8 w 95"/>
                <a:gd name="T3" fmla="*/ 8 h 29"/>
                <a:gd name="T4" fmla="*/ 6 w 95"/>
                <a:gd name="T5" fmla="*/ 8 h 29"/>
                <a:gd name="T6" fmla="*/ 5 w 95"/>
                <a:gd name="T7" fmla="*/ 11 h 29"/>
                <a:gd name="T8" fmla="*/ 0 w 95"/>
                <a:gd name="T9" fmla="*/ 5 h 29"/>
                <a:gd name="T10" fmla="*/ 6 w 95"/>
                <a:gd name="T11" fmla="*/ 0 h 29"/>
                <a:gd name="T12" fmla="*/ 44 w 95"/>
                <a:gd name="T13" fmla="*/ 3 h 29"/>
                <a:gd name="T14" fmla="*/ 47 w 95"/>
                <a:gd name="T15" fmla="*/ 8 h 29"/>
                <a:gd name="T16" fmla="*/ 40 w 95"/>
                <a:gd name="T17" fmla="*/ 8 h 29"/>
                <a:gd name="T18" fmla="*/ 39 w 95"/>
                <a:gd name="T19" fmla="*/ 11 h 29"/>
                <a:gd name="T20" fmla="*/ 36 w 95"/>
                <a:gd name="T21" fmla="*/ 12 h 29"/>
                <a:gd name="T22" fmla="*/ 32 w 95"/>
                <a:gd name="T23" fmla="*/ 14 h 29"/>
                <a:gd name="T24" fmla="*/ 27 w 95"/>
                <a:gd name="T25" fmla="*/ 15 h 29"/>
                <a:gd name="T26" fmla="*/ 22 w 95"/>
                <a:gd name="T27" fmla="*/ 15 h 29"/>
                <a:gd name="T28" fmla="*/ 18 w 95"/>
                <a:gd name="T29" fmla="*/ 14 h 29"/>
                <a:gd name="T30" fmla="*/ 14 w 95"/>
                <a:gd name="T31" fmla="*/ 12 h 29"/>
                <a:gd name="T32" fmla="*/ 11 w 95"/>
                <a:gd name="T33" fmla="*/ 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29"/>
                <a:gd name="T53" fmla="*/ 95 w 9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29">
                  <a:moveTo>
                    <a:pt x="23" y="16"/>
                  </a:moveTo>
                  <a:lnTo>
                    <a:pt x="17" y="15"/>
                  </a:lnTo>
                  <a:lnTo>
                    <a:pt x="13" y="16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88" y="6"/>
                  </a:lnTo>
                  <a:lnTo>
                    <a:pt x="95" y="16"/>
                  </a:lnTo>
                  <a:lnTo>
                    <a:pt x="80" y="16"/>
                  </a:lnTo>
                  <a:lnTo>
                    <a:pt x="78" y="21"/>
                  </a:lnTo>
                  <a:lnTo>
                    <a:pt x="73" y="24"/>
                  </a:lnTo>
                  <a:lnTo>
                    <a:pt x="65" y="28"/>
                  </a:lnTo>
                  <a:lnTo>
                    <a:pt x="55" y="29"/>
                  </a:lnTo>
                  <a:lnTo>
                    <a:pt x="45" y="29"/>
                  </a:lnTo>
                  <a:lnTo>
                    <a:pt x="37" y="28"/>
                  </a:lnTo>
                  <a:lnTo>
                    <a:pt x="28" y="23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35" name="Freeform 37"/>
            <p:cNvSpPr>
              <a:spLocks/>
            </p:cNvSpPr>
            <p:nvPr/>
          </p:nvSpPr>
          <p:spPr bwMode="auto">
            <a:xfrm>
              <a:off x="1159" y="3280"/>
              <a:ext cx="52" cy="71"/>
            </a:xfrm>
            <a:custGeom>
              <a:avLst/>
              <a:gdLst>
                <a:gd name="T0" fmla="*/ 13 w 104"/>
                <a:gd name="T1" fmla="*/ 26 h 143"/>
                <a:gd name="T2" fmla="*/ 15 w 104"/>
                <a:gd name="T3" fmla="*/ 4 h 143"/>
                <a:gd name="T4" fmla="*/ 9 w 104"/>
                <a:gd name="T5" fmla="*/ 0 h 143"/>
                <a:gd name="T6" fmla="*/ 5 w 104"/>
                <a:gd name="T7" fmla="*/ 0 h 143"/>
                <a:gd name="T8" fmla="*/ 9 w 104"/>
                <a:gd name="T9" fmla="*/ 24 h 143"/>
                <a:gd name="T10" fmla="*/ 4 w 104"/>
                <a:gd name="T11" fmla="*/ 30 h 143"/>
                <a:gd name="T12" fmla="*/ 3 w 104"/>
                <a:gd name="T13" fmla="*/ 37 h 143"/>
                <a:gd name="T14" fmla="*/ 2 w 104"/>
                <a:gd name="T15" fmla="*/ 47 h 143"/>
                <a:gd name="T16" fmla="*/ 1 w 104"/>
                <a:gd name="T17" fmla="*/ 56 h 143"/>
                <a:gd name="T18" fmla="*/ 0 w 104"/>
                <a:gd name="T19" fmla="*/ 63 h 143"/>
                <a:gd name="T20" fmla="*/ 1 w 104"/>
                <a:gd name="T21" fmla="*/ 67 h 143"/>
                <a:gd name="T22" fmla="*/ 3 w 104"/>
                <a:gd name="T23" fmla="*/ 69 h 143"/>
                <a:gd name="T24" fmla="*/ 6 w 104"/>
                <a:gd name="T25" fmla="*/ 70 h 143"/>
                <a:gd name="T26" fmla="*/ 11 w 104"/>
                <a:gd name="T27" fmla="*/ 70 h 143"/>
                <a:gd name="T28" fmla="*/ 14 w 104"/>
                <a:gd name="T29" fmla="*/ 71 h 143"/>
                <a:gd name="T30" fmla="*/ 18 w 104"/>
                <a:gd name="T31" fmla="*/ 71 h 143"/>
                <a:gd name="T32" fmla="*/ 20 w 104"/>
                <a:gd name="T33" fmla="*/ 71 h 143"/>
                <a:gd name="T34" fmla="*/ 23 w 104"/>
                <a:gd name="T35" fmla="*/ 71 h 143"/>
                <a:gd name="T36" fmla="*/ 25 w 104"/>
                <a:gd name="T37" fmla="*/ 71 h 143"/>
                <a:gd name="T38" fmla="*/ 29 w 104"/>
                <a:gd name="T39" fmla="*/ 70 h 143"/>
                <a:gd name="T40" fmla="*/ 33 w 104"/>
                <a:gd name="T41" fmla="*/ 69 h 143"/>
                <a:gd name="T42" fmla="*/ 42 w 104"/>
                <a:gd name="T43" fmla="*/ 67 h 143"/>
                <a:gd name="T44" fmla="*/ 48 w 104"/>
                <a:gd name="T45" fmla="*/ 61 h 143"/>
                <a:gd name="T46" fmla="*/ 52 w 104"/>
                <a:gd name="T47" fmla="*/ 57 h 143"/>
                <a:gd name="T48" fmla="*/ 52 w 104"/>
                <a:gd name="T49" fmla="*/ 49 h 143"/>
                <a:gd name="T50" fmla="*/ 44 w 104"/>
                <a:gd name="T51" fmla="*/ 45 h 143"/>
                <a:gd name="T52" fmla="*/ 40 w 104"/>
                <a:gd name="T53" fmla="*/ 54 h 143"/>
                <a:gd name="T54" fmla="*/ 41 w 104"/>
                <a:gd name="T55" fmla="*/ 56 h 143"/>
                <a:gd name="T56" fmla="*/ 38 w 104"/>
                <a:gd name="T57" fmla="*/ 62 h 143"/>
                <a:gd name="T58" fmla="*/ 36 w 104"/>
                <a:gd name="T59" fmla="*/ 62 h 143"/>
                <a:gd name="T60" fmla="*/ 33 w 104"/>
                <a:gd name="T61" fmla="*/ 62 h 143"/>
                <a:gd name="T62" fmla="*/ 28 w 104"/>
                <a:gd name="T63" fmla="*/ 63 h 143"/>
                <a:gd name="T64" fmla="*/ 24 w 104"/>
                <a:gd name="T65" fmla="*/ 64 h 143"/>
                <a:gd name="T66" fmla="*/ 20 w 104"/>
                <a:gd name="T67" fmla="*/ 64 h 143"/>
                <a:gd name="T68" fmla="*/ 15 w 104"/>
                <a:gd name="T69" fmla="*/ 64 h 143"/>
                <a:gd name="T70" fmla="*/ 13 w 104"/>
                <a:gd name="T71" fmla="*/ 64 h 143"/>
                <a:gd name="T72" fmla="*/ 11 w 104"/>
                <a:gd name="T73" fmla="*/ 63 h 143"/>
                <a:gd name="T74" fmla="*/ 9 w 104"/>
                <a:gd name="T75" fmla="*/ 62 h 143"/>
                <a:gd name="T76" fmla="*/ 7 w 104"/>
                <a:gd name="T77" fmla="*/ 56 h 143"/>
                <a:gd name="T78" fmla="*/ 7 w 104"/>
                <a:gd name="T79" fmla="*/ 45 h 143"/>
                <a:gd name="T80" fmla="*/ 9 w 104"/>
                <a:gd name="T81" fmla="*/ 35 h 143"/>
                <a:gd name="T82" fmla="*/ 13 w 104"/>
                <a:gd name="T83" fmla="*/ 26 h 1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4"/>
                <a:gd name="T127" fmla="*/ 0 h 143"/>
                <a:gd name="T128" fmla="*/ 104 w 104"/>
                <a:gd name="T129" fmla="*/ 143 h 1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4" h="143">
                  <a:moveTo>
                    <a:pt x="26" y="53"/>
                  </a:moveTo>
                  <a:lnTo>
                    <a:pt x="30" y="8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17" y="48"/>
                  </a:lnTo>
                  <a:lnTo>
                    <a:pt x="8" y="60"/>
                  </a:lnTo>
                  <a:lnTo>
                    <a:pt x="5" y="75"/>
                  </a:lnTo>
                  <a:lnTo>
                    <a:pt x="3" y="95"/>
                  </a:lnTo>
                  <a:lnTo>
                    <a:pt x="2" y="113"/>
                  </a:lnTo>
                  <a:lnTo>
                    <a:pt x="0" y="126"/>
                  </a:lnTo>
                  <a:lnTo>
                    <a:pt x="2" y="134"/>
                  </a:lnTo>
                  <a:lnTo>
                    <a:pt x="5" y="139"/>
                  </a:lnTo>
                  <a:lnTo>
                    <a:pt x="12" y="141"/>
                  </a:lnTo>
                  <a:lnTo>
                    <a:pt x="22" y="141"/>
                  </a:lnTo>
                  <a:lnTo>
                    <a:pt x="28" y="143"/>
                  </a:lnTo>
                  <a:lnTo>
                    <a:pt x="35" y="143"/>
                  </a:lnTo>
                  <a:lnTo>
                    <a:pt x="40" y="143"/>
                  </a:lnTo>
                  <a:lnTo>
                    <a:pt x="45" y="143"/>
                  </a:lnTo>
                  <a:lnTo>
                    <a:pt x="50" y="143"/>
                  </a:lnTo>
                  <a:lnTo>
                    <a:pt x="58" y="141"/>
                  </a:lnTo>
                  <a:lnTo>
                    <a:pt x="66" y="138"/>
                  </a:lnTo>
                  <a:lnTo>
                    <a:pt x="84" y="134"/>
                  </a:lnTo>
                  <a:lnTo>
                    <a:pt x="96" y="123"/>
                  </a:lnTo>
                  <a:lnTo>
                    <a:pt x="104" y="114"/>
                  </a:lnTo>
                  <a:lnTo>
                    <a:pt x="104" y="98"/>
                  </a:lnTo>
                  <a:lnTo>
                    <a:pt x="88" y="91"/>
                  </a:lnTo>
                  <a:lnTo>
                    <a:pt x="79" y="108"/>
                  </a:lnTo>
                  <a:lnTo>
                    <a:pt x="81" y="113"/>
                  </a:lnTo>
                  <a:lnTo>
                    <a:pt x="76" y="124"/>
                  </a:lnTo>
                  <a:lnTo>
                    <a:pt x="71" y="124"/>
                  </a:lnTo>
                  <a:lnTo>
                    <a:pt x="65" y="124"/>
                  </a:lnTo>
                  <a:lnTo>
                    <a:pt x="56" y="126"/>
                  </a:lnTo>
                  <a:lnTo>
                    <a:pt x="48" y="128"/>
                  </a:lnTo>
                  <a:lnTo>
                    <a:pt x="40" y="128"/>
                  </a:lnTo>
                  <a:lnTo>
                    <a:pt x="31" y="128"/>
                  </a:lnTo>
                  <a:lnTo>
                    <a:pt x="25" y="128"/>
                  </a:lnTo>
                  <a:lnTo>
                    <a:pt x="22" y="126"/>
                  </a:lnTo>
                  <a:lnTo>
                    <a:pt x="18" y="124"/>
                  </a:lnTo>
                  <a:lnTo>
                    <a:pt x="15" y="113"/>
                  </a:lnTo>
                  <a:lnTo>
                    <a:pt x="15" y="91"/>
                  </a:lnTo>
                  <a:lnTo>
                    <a:pt x="18" y="70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36" name="Freeform 38"/>
            <p:cNvSpPr>
              <a:spLocks/>
            </p:cNvSpPr>
            <p:nvPr/>
          </p:nvSpPr>
          <p:spPr bwMode="auto">
            <a:xfrm>
              <a:off x="1214" y="3270"/>
              <a:ext cx="64" cy="21"/>
            </a:xfrm>
            <a:custGeom>
              <a:avLst/>
              <a:gdLst>
                <a:gd name="T0" fmla="*/ 4 w 130"/>
                <a:gd name="T1" fmla="*/ 11 h 42"/>
                <a:gd name="T2" fmla="*/ 0 w 130"/>
                <a:gd name="T3" fmla="*/ 9 h 42"/>
                <a:gd name="T4" fmla="*/ 6 w 130"/>
                <a:gd name="T5" fmla="*/ 5 h 42"/>
                <a:gd name="T6" fmla="*/ 11 w 130"/>
                <a:gd name="T7" fmla="*/ 3 h 42"/>
                <a:gd name="T8" fmla="*/ 19 w 130"/>
                <a:gd name="T9" fmla="*/ 2 h 42"/>
                <a:gd name="T10" fmla="*/ 27 w 130"/>
                <a:gd name="T11" fmla="*/ 1 h 42"/>
                <a:gd name="T12" fmla="*/ 35 w 130"/>
                <a:gd name="T13" fmla="*/ 0 h 42"/>
                <a:gd name="T14" fmla="*/ 43 w 130"/>
                <a:gd name="T15" fmla="*/ 1 h 42"/>
                <a:gd name="T16" fmla="*/ 52 w 130"/>
                <a:gd name="T17" fmla="*/ 1 h 42"/>
                <a:gd name="T18" fmla="*/ 62 w 130"/>
                <a:gd name="T19" fmla="*/ 2 h 42"/>
                <a:gd name="T20" fmla="*/ 64 w 130"/>
                <a:gd name="T21" fmla="*/ 9 h 42"/>
                <a:gd name="T22" fmla="*/ 48 w 130"/>
                <a:gd name="T23" fmla="*/ 9 h 42"/>
                <a:gd name="T24" fmla="*/ 44 w 130"/>
                <a:gd name="T25" fmla="*/ 9 h 42"/>
                <a:gd name="T26" fmla="*/ 41 w 130"/>
                <a:gd name="T27" fmla="*/ 14 h 42"/>
                <a:gd name="T28" fmla="*/ 35 w 130"/>
                <a:gd name="T29" fmla="*/ 19 h 42"/>
                <a:gd name="T30" fmla="*/ 30 w 130"/>
                <a:gd name="T31" fmla="*/ 20 h 42"/>
                <a:gd name="T32" fmla="*/ 25 w 130"/>
                <a:gd name="T33" fmla="*/ 21 h 42"/>
                <a:gd name="T34" fmla="*/ 21 w 130"/>
                <a:gd name="T35" fmla="*/ 19 h 42"/>
                <a:gd name="T36" fmla="*/ 17 w 130"/>
                <a:gd name="T37" fmla="*/ 18 h 42"/>
                <a:gd name="T38" fmla="*/ 14 w 130"/>
                <a:gd name="T39" fmla="*/ 14 h 42"/>
                <a:gd name="T40" fmla="*/ 12 w 130"/>
                <a:gd name="T41" fmla="*/ 11 h 42"/>
                <a:gd name="T42" fmla="*/ 11 w 130"/>
                <a:gd name="T43" fmla="*/ 11 h 42"/>
                <a:gd name="T44" fmla="*/ 8 w 130"/>
                <a:gd name="T45" fmla="*/ 11 h 42"/>
                <a:gd name="T46" fmla="*/ 5 w 130"/>
                <a:gd name="T47" fmla="*/ 11 h 42"/>
                <a:gd name="T48" fmla="*/ 4 w 130"/>
                <a:gd name="T49" fmla="*/ 1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0"/>
                <a:gd name="T76" fmla="*/ 0 h 42"/>
                <a:gd name="T77" fmla="*/ 130 w 130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0" h="42">
                  <a:moveTo>
                    <a:pt x="9" y="23"/>
                  </a:moveTo>
                  <a:lnTo>
                    <a:pt x="0" y="17"/>
                  </a:lnTo>
                  <a:lnTo>
                    <a:pt x="12" y="10"/>
                  </a:lnTo>
                  <a:lnTo>
                    <a:pt x="23" y="5"/>
                  </a:lnTo>
                  <a:lnTo>
                    <a:pt x="38" y="4"/>
                  </a:lnTo>
                  <a:lnTo>
                    <a:pt x="55" y="2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106" y="2"/>
                  </a:lnTo>
                  <a:lnTo>
                    <a:pt x="125" y="4"/>
                  </a:lnTo>
                  <a:lnTo>
                    <a:pt x="130" y="17"/>
                  </a:lnTo>
                  <a:lnTo>
                    <a:pt x="98" y="17"/>
                  </a:lnTo>
                  <a:lnTo>
                    <a:pt x="90" y="18"/>
                  </a:lnTo>
                  <a:lnTo>
                    <a:pt x="83" y="28"/>
                  </a:lnTo>
                  <a:lnTo>
                    <a:pt x="72" y="37"/>
                  </a:lnTo>
                  <a:lnTo>
                    <a:pt x="60" y="40"/>
                  </a:lnTo>
                  <a:lnTo>
                    <a:pt x="50" y="42"/>
                  </a:lnTo>
                  <a:lnTo>
                    <a:pt x="42" y="38"/>
                  </a:lnTo>
                  <a:lnTo>
                    <a:pt x="35" y="35"/>
                  </a:lnTo>
                  <a:lnTo>
                    <a:pt x="28" y="28"/>
                  </a:lnTo>
                  <a:lnTo>
                    <a:pt x="25" y="23"/>
                  </a:lnTo>
                  <a:lnTo>
                    <a:pt x="22" y="22"/>
                  </a:lnTo>
                  <a:lnTo>
                    <a:pt x="17" y="22"/>
                  </a:lnTo>
                  <a:lnTo>
                    <a:pt x="10" y="23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37" name="Freeform 39"/>
            <p:cNvSpPr>
              <a:spLocks/>
            </p:cNvSpPr>
            <p:nvPr/>
          </p:nvSpPr>
          <p:spPr bwMode="auto">
            <a:xfrm>
              <a:off x="1246" y="3177"/>
              <a:ext cx="86" cy="16"/>
            </a:xfrm>
            <a:custGeom>
              <a:avLst/>
              <a:gdLst>
                <a:gd name="T0" fmla="*/ 1 w 172"/>
                <a:gd name="T1" fmla="*/ 8 h 31"/>
                <a:gd name="T2" fmla="*/ 3 w 172"/>
                <a:gd name="T3" fmla="*/ 7 h 31"/>
                <a:gd name="T4" fmla="*/ 13 w 172"/>
                <a:gd name="T5" fmla="*/ 8 h 31"/>
                <a:gd name="T6" fmla="*/ 23 w 172"/>
                <a:gd name="T7" fmla="*/ 8 h 31"/>
                <a:gd name="T8" fmla="*/ 34 w 172"/>
                <a:gd name="T9" fmla="*/ 7 h 31"/>
                <a:gd name="T10" fmla="*/ 44 w 172"/>
                <a:gd name="T11" fmla="*/ 6 h 31"/>
                <a:gd name="T12" fmla="*/ 54 w 172"/>
                <a:gd name="T13" fmla="*/ 5 h 31"/>
                <a:gd name="T14" fmla="*/ 66 w 172"/>
                <a:gd name="T15" fmla="*/ 3 h 31"/>
                <a:gd name="T16" fmla="*/ 76 w 172"/>
                <a:gd name="T17" fmla="*/ 2 h 31"/>
                <a:gd name="T18" fmla="*/ 86 w 172"/>
                <a:gd name="T19" fmla="*/ 0 h 31"/>
                <a:gd name="T20" fmla="*/ 86 w 172"/>
                <a:gd name="T21" fmla="*/ 7 h 31"/>
                <a:gd name="T22" fmla="*/ 79 w 172"/>
                <a:gd name="T23" fmla="*/ 8 h 31"/>
                <a:gd name="T24" fmla="*/ 71 w 172"/>
                <a:gd name="T25" fmla="*/ 10 h 31"/>
                <a:gd name="T26" fmla="*/ 61 w 172"/>
                <a:gd name="T27" fmla="*/ 12 h 31"/>
                <a:gd name="T28" fmla="*/ 53 w 172"/>
                <a:gd name="T29" fmla="*/ 13 h 31"/>
                <a:gd name="T30" fmla="*/ 44 w 172"/>
                <a:gd name="T31" fmla="*/ 15 h 31"/>
                <a:gd name="T32" fmla="*/ 36 w 172"/>
                <a:gd name="T33" fmla="*/ 16 h 31"/>
                <a:gd name="T34" fmla="*/ 26 w 172"/>
                <a:gd name="T35" fmla="*/ 16 h 31"/>
                <a:gd name="T36" fmla="*/ 18 w 172"/>
                <a:gd name="T37" fmla="*/ 16 h 31"/>
                <a:gd name="T38" fmla="*/ 9 w 172"/>
                <a:gd name="T39" fmla="*/ 15 h 31"/>
                <a:gd name="T40" fmla="*/ 0 w 172"/>
                <a:gd name="T41" fmla="*/ 11 h 31"/>
                <a:gd name="T42" fmla="*/ 1 w 172"/>
                <a:gd name="T43" fmla="*/ 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2"/>
                <a:gd name="T67" fmla="*/ 0 h 31"/>
                <a:gd name="T68" fmla="*/ 172 w 172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2" h="31">
                  <a:moveTo>
                    <a:pt x="2" y="15"/>
                  </a:moveTo>
                  <a:lnTo>
                    <a:pt x="5" y="13"/>
                  </a:lnTo>
                  <a:lnTo>
                    <a:pt x="26" y="15"/>
                  </a:lnTo>
                  <a:lnTo>
                    <a:pt x="46" y="15"/>
                  </a:lnTo>
                  <a:lnTo>
                    <a:pt x="68" y="13"/>
                  </a:lnTo>
                  <a:lnTo>
                    <a:pt x="89" y="11"/>
                  </a:lnTo>
                  <a:lnTo>
                    <a:pt x="109" y="10"/>
                  </a:lnTo>
                  <a:lnTo>
                    <a:pt x="131" y="6"/>
                  </a:lnTo>
                  <a:lnTo>
                    <a:pt x="151" y="3"/>
                  </a:lnTo>
                  <a:lnTo>
                    <a:pt x="172" y="0"/>
                  </a:lnTo>
                  <a:lnTo>
                    <a:pt x="172" y="13"/>
                  </a:lnTo>
                  <a:lnTo>
                    <a:pt x="157" y="15"/>
                  </a:lnTo>
                  <a:lnTo>
                    <a:pt x="141" y="20"/>
                  </a:lnTo>
                  <a:lnTo>
                    <a:pt x="122" y="23"/>
                  </a:lnTo>
                  <a:lnTo>
                    <a:pt x="106" y="26"/>
                  </a:lnTo>
                  <a:lnTo>
                    <a:pt x="88" y="30"/>
                  </a:lnTo>
                  <a:lnTo>
                    <a:pt x="71" y="31"/>
                  </a:lnTo>
                  <a:lnTo>
                    <a:pt x="53" y="31"/>
                  </a:lnTo>
                  <a:lnTo>
                    <a:pt x="36" y="31"/>
                  </a:lnTo>
                  <a:lnTo>
                    <a:pt x="18" y="30"/>
                  </a:lnTo>
                  <a:lnTo>
                    <a:pt x="0" y="21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638" name="Freeform 40"/>
            <p:cNvSpPr>
              <a:spLocks/>
            </p:cNvSpPr>
            <p:nvPr/>
          </p:nvSpPr>
          <p:spPr bwMode="auto">
            <a:xfrm>
              <a:off x="1154" y="3382"/>
              <a:ext cx="58" cy="18"/>
            </a:xfrm>
            <a:custGeom>
              <a:avLst/>
              <a:gdLst>
                <a:gd name="T0" fmla="*/ 4 w 116"/>
                <a:gd name="T1" fmla="*/ 10 h 36"/>
                <a:gd name="T2" fmla="*/ 6 w 116"/>
                <a:gd name="T3" fmla="*/ 10 h 36"/>
                <a:gd name="T4" fmla="*/ 6 w 116"/>
                <a:gd name="T5" fmla="*/ 12 h 36"/>
                <a:gd name="T6" fmla="*/ 7 w 116"/>
                <a:gd name="T7" fmla="*/ 13 h 36"/>
                <a:gd name="T8" fmla="*/ 9 w 116"/>
                <a:gd name="T9" fmla="*/ 13 h 36"/>
                <a:gd name="T10" fmla="*/ 17 w 116"/>
                <a:gd name="T11" fmla="*/ 13 h 36"/>
                <a:gd name="T12" fmla="*/ 23 w 116"/>
                <a:gd name="T13" fmla="*/ 14 h 36"/>
                <a:gd name="T14" fmla="*/ 30 w 116"/>
                <a:gd name="T15" fmla="*/ 13 h 36"/>
                <a:gd name="T16" fmla="*/ 23 w 116"/>
                <a:gd name="T17" fmla="*/ 12 h 36"/>
                <a:gd name="T18" fmla="*/ 25 w 116"/>
                <a:gd name="T19" fmla="*/ 13 h 36"/>
                <a:gd name="T20" fmla="*/ 28 w 116"/>
                <a:gd name="T21" fmla="*/ 14 h 36"/>
                <a:gd name="T22" fmla="*/ 38 w 116"/>
                <a:gd name="T23" fmla="*/ 18 h 36"/>
                <a:gd name="T24" fmla="*/ 41 w 116"/>
                <a:gd name="T25" fmla="*/ 18 h 36"/>
                <a:gd name="T26" fmla="*/ 43 w 116"/>
                <a:gd name="T27" fmla="*/ 18 h 36"/>
                <a:gd name="T28" fmla="*/ 47 w 116"/>
                <a:gd name="T29" fmla="*/ 15 h 36"/>
                <a:gd name="T30" fmla="*/ 52 w 116"/>
                <a:gd name="T31" fmla="*/ 15 h 36"/>
                <a:gd name="T32" fmla="*/ 57 w 116"/>
                <a:gd name="T33" fmla="*/ 11 h 36"/>
                <a:gd name="T34" fmla="*/ 57 w 116"/>
                <a:gd name="T35" fmla="*/ 7 h 36"/>
                <a:gd name="T36" fmla="*/ 54 w 116"/>
                <a:gd name="T37" fmla="*/ 4 h 36"/>
                <a:gd name="T38" fmla="*/ 47 w 116"/>
                <a:gd name="T39" fmla="*/ 3 h 36"/>
                <a:gd name="T40" fmla="*/ 39 w 116"/>
                <a:gd name="T41" fmla="*/ 3 h 36"/>
                <a:gd name="T42" fmla="*/ 39 w 116"/>
                <a:gd name="T43" fmla="*/ 3 h 36"/>
                <a:gd name="T44" fmla="*/ 37 w 116"/>
                <a:gd name="T45" fmla="*/ 4 h 36"/>
                <a:gd name="T46" fmla="*/ 33 w 116"/>
                <a:gd name="T47" fmla="*/ 1 h 36"/>
                <a:gd name="T48" fmla="*/ 33 w 116"/>
                <a:gd name="T49" fmla="*/ 1 h 36"/>
                <a:gd name="T50" fmla="*/ 34 w 116"/>
                <a:gd name="T51" fmla="*/ 1 h 36"/>
                <a:gd name="T52" fmla="*/ 33 w 116"/>
                <a:gd name="T53" fmla="*/ 1 h 36"/>
                <a:gd name="T54" fmla="*/ 29 w 116"/>
                <a:gd name="T55" fmla="*/ 0 h 36"/>
                <a:gd name="T56" fmla="*/ 21 w 116"/>
                <a:gd name="T57" fmla="*/ 1 h 36"/>
                <a:gd name="T58" fmla="*/ 18 w 116"/>
                <a:gd name="T59" fmla="*/ 2 h 36"/>
                <a:gd name="T60" fmla="*/ 14 w 116"/>
                <a:gd name="T61" fmla="*/ 1 h 36"/>
                <a:gd name="T62" fmla="*/ 9 w 116"/>
                <a:gd name="T63" fmla="*/ 3 h 36"/>
                <a:gd name="T64" fmla="*/ 7 w 116"/>
                <a:gd name="T65" fmla="*/ 3 h 36"/>
                <a:gd name="T66" fmla="*/ 7 w 116"/>
                <a:gd name="T67" fmla="*/ 2 h 36"/>
                <a:gd name="T68" fmla="*/ 5 w 116"/>
                <a:gd name="T69" fmla="*/ 3 h 36"/>
                <a:gd name="T70" fmla="*/ 2 w 116"/>
                <a:gd name="T71" fmla="*/ 4 h 36"/>
                <a:gd name="T72" fmla="*/ 0 w 116"/>
                <a:gd name="T73" fmla="*/ 6 h 36"/>
                <a:gd name="T74" fmla="*/ 1 w 116"/>
                <a:gd name="T75" fmla="*/ 9 h 36"/>
                <a:gd name="T76" fmla="*/ 3 w 116"/>
                <a:gd name="T77" fmla="*/ 10 h 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6"/>
                <a:gd name="T118" fmla="*/ 0 h 36"/>
                <a:gd name="T119" fmla="*/ 116 w 116"/>
                <a:gd name="T120" fmla="*/ 36 h 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6" h="36">
                  <a:moveTo>
                    <a:pt x="5" y="20"/>
                  </a:moveTo>
                  <a:lnTo>
                    <a:pt x="7" y="20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28" y="25"/>
                  </a:lnTo>
                  <a:lnTo>
                    <a:pt x="33" y="26"/>
                  </a:lnTo>
                  <a:lnTo>
                    <a:pt x="40" y="28"/>
                  </a:lnTo>
                  <a:lnTo>
                    <a:pt x="45" y="28"/>
                  </a:lnTo>
                  <a:lnTo>
                    <a:pt x="53" y="26"/>
                  </a:lnTo>
                  <a:lnTo>
                    <a:pt x="61" y="26"/>
                  </a:lnTo>
                  <a:lnTo>
                    <a:pt x="43" y="23"/>
                  </a:lnTo>
                  <a:lnTo>
                    <a:pt x="45" y="25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3" y="28"/>
                  </a:lnTo>
                  <a:lnTo>
                    <a:pt x="55" y="28"/>
                  </a:lnTo>
                  <a:lnTo>
                    <a:pt x="73" y="35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9" y="33"/>
                  </a:lnTo>
                  <a:lnTo>
                    <a:pt x="94" y="31"/>
                  </a:lnTo>
                  <a:lnTo>
                    <a:pt x="99" y="31"/>
                  </a:lnTo>
                  <a:lnTo>
                    <a:pt x="104" y="30"/>
                  </a:lnTo>
                  <a:lnTo>
                    <a:pt x="109" y="26"/>
                  </a:lnTo>
                  <a:lnTo>
                    <a:pt x="114" y="23"/>
                  </a:lnTo>
                  <a:lnTo>
                    <a:pt x="116" y="20"/>
                  </a:lnTo>
                  <a:lnTo>
                    <a:pt x="114" y="15"/>
                  </a:lnTo>
                  <a:lnTo>
                    <a:pt x="111" y="10"/>
                  </a:lnTo>
                  <a:lnTo>
                    <a:pt x="108" y="8"/>
                  </a:lnTo>
                  <a:lnTo>
                    <a:pt x="101" y="6"/>
                  </a:lnTo>
                  <a:lnTo>
                    <a:pt x="94" y="6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85" y="8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3558" name="Line 41"/>
          <p:cNvSpPr>
            <a:spLocks noChangeShapeType="1"/>
          </p:cNvSpPr>
          <p:nvPr/>
        </p:nvSpPr>
        <p:spPr bwMode="auto">
          <a:xfrm flipV="1">
            <a:off x="6010275" y="661988"/>
            <a:ext cx="0" cy="2006600"/>
          </a:xfrm>
          <a:prstGeom prst="line">
            <a:avLst/>
          </a:prstGeom>
          <a:noFill/>
          <a:ln w="38100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AutoShape 42"/>
          <p:cNvSpPr>
            <a:spLocks noChangeArrowheads="1"/>
          </p:cNvSpPr>
          <p:nvPr/>
        </p:nvSpPr>
        <p:spPr bwMode="auto">
          <a:xfrm>
            <a:off x="5915025" y="2592388"/>
            <a:ext cx="219075" cy="2667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91179" name="Rectangle 43"/>
          <p:cNvSpPr>
            <a:spLocks noChangeArrowheads="1"/>
          </p:cNvSpPr>
          <p:nvPr/>
        </p:nvSpPr>
        <p:spPr bwMode="auto">
          <a:xfrm>
            <a:off x="6029324" y="2527300"/>
            <a:ext cx="2935164" cy="88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00"/>
                </a:solidFill>
                <a:latin typeface="Tahoma" panose="020B0604030504040204" pitchFamily="34" charset="0"/>
              </a:rPr>
              <a:t>INSIDENT</a:t>
            </a:r>
            <a:endParaRPr lang="en-GB" altLang="en-US" sz="36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91180" name="Rectangle 44"/>
          <p:cNvSpPr>
            <a:spLocks noChangeArrowheads="1"/>
          </p:cNvSpPr>
          <p:nvPr/>
        </p:nvSpPr>
        <p:spPr bwMode="auto">
          <a:xfrm>
            <a:off x="3253383" y="4864100"/>
            <a:ext cx="28795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00"/>
                </a:solidFill>
                <a:latin typeface="Tahoma" panose="020B0604030504040204" pitchFamily="34" charset="0"/>
              </a:rPr>
              <a:t>ACCIDENT</a:t>
            </a:r>
            <a:endParaRPr lang="en-GB" altLang="en-US" sz="36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23562" name="AutoShape 45"/>
          <p:cNvSpPr>
            <a:spLocks noChangeArrowheads="1"/>
          </p:cNvSpPr>
          <p:nvPr/>
        </p:nvSpPr>
        <p:spPr bwMode="auto">
          <a:xfrm>
            <a:off x="2085975" y="2540000"/>
            <a:ext cx="171450" cy="2286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91182" name="AutoShape 46"/>
          <p:cNvSpPr>
            <a:spLocks noChangeArrowheads="1"/>
          </p:cNvSpPr>
          <p:nvPr/>
        </p:nvSpPr>
        <p:spPr bwMode="auto">
          <a:xfrm>
            <a:off x="4820841" y="2628900"/>
            <a:ext cx="989409" cy="952500"/>
          </a:xfrm>
          <a:prstGeom prst="rightArrow">
            <a:avLst>
              <a:gd name="adj1" fmla="val 50000"/>
              <a:gd name="adj2" fmla="val 34625"/>
            </a:avLst>
          </a:prstGeom>
          <a:noFill/>
          <a:ln w="9525">
            <a:solidFill>
              <a:srgbClr val="F8F8F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  <a:latin typeface="Tahoma" panose="020B0604030504040204" pitchFamily="34" charset="0"/>
              </a:rPr>
              <a:t>putus</a:t>
            </a:r>
            <a:endParaRPr lang="en-GB" altLang="en-US" sz="20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5380436" y="2825752"/>
            <a:ext cx="1282303" cy="2017713"/>
            <a:chOff x="3559" y="2032"/>
            <a:chExt cx="1077" cy="1271"/>
          </a:xfrm>
        </p:grpSpPr>
        <p:sp>
          <p:nvSpPr>
            <p:cNvPr id="23578" name="AutoShape 48"/>
            <p:cNvSpPr>
              <a:spLocks noChangeArrowheads="1"/>
            </p:cNvSpPr>
            <p:nvPr/>
          </p:nvSpPr>
          <p:spPr bwMode="auto">
            <a:xfrm>
              <a:off x="4000" y="2032"/>
              <a:ext cx="184" cy="168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grpSp>
          <p:nvGrpSpPr>
            <p:cNvPr id="23579" name="Group 49"/>
            <p:cNvGrpSpPr>
              <a:grpSpLocks/>
            </p:cNvGrpSpPr>
            <p:nvPr/>
          </p:nvGrpSpPr>
          <p:grpSpPr bwMode="auto">
            <a:xfrm>
              <a:off x="3559" y="2115"/>
              <a:ext cx="1077" cy="1188"/>
              <a:chOff x="1328" y="1841"/>
              <a:chExt cx="1077" cy="1188"/>
            </a:xfrm>
          </p:grpSpPr>
          <p:sp>
            <p:nvSpPr>
              <p:cNvPr id="23580" name="Freeform 50"/>
              <p:cNvSpPr>
                <a:spLocks/>
              </p:cNvSpPr>
              <p:nvPr/>
            </p:nvSpPr>
            <p:spPr bwMode="auto">
              <a:xfrm>
                <a:off x="1842" y="1845"/>
                <a:ext cx="36" cy="207"/>
              </a:xfrm>
              <a:custGeom>
                <a:avLst/>
                <a:gdLst>
                  <a:gd name="T0" fmla="*/ 34 w 71"/>
                  <a:gd name="T1" fmla="*/ 0 h 414"/>
                  <a:gd name="T2" fmla="*/ 36 w 71"/>
                  <a:gd name="T3" fmla="*/ 199 h 414"/>
                  <a:gd name="T4" fmla="*/ 32 w 71"/>
                  <a:gd name="T5" fmla="*/ 202 h 414"/>
                  <a:gd name="T6" fmla="*/ 28 w 71"/>
                  <a:gd name="T7" fmla="*/ 205 h 414"/>
                  <a:gd name="T8" fmla="*/ 24 w 71"/>
                  <a:gd name="T9" fmla="*/ 207 h 414"/>
                  <a:gd name="T10" fmla="*/ 21 w 71"/>
                  <a:gd name="T11" fmla="*/ 207 h 414"/>
                  <a:gd name="T12" fmla="*/ 17 w 71"/>
                  <a:gd name="T13" fmla="*/ 207 h 414"/>
                  <a:gd name="T14" fmla="*/ 14 w 71"/>
                  <a:gd name="T15" fmla="*/ 206 h 414"/>
                  <a:gd name="T16" fmla="*/ 12 w 71"/>
                  <a:gd name="T17" fmla="*/ 205 h 414"/>
                  <a:gd name="T18" fmla="*/ 9 w 71"/>
                  <a:gd name="T19" fmla="*/ 203 h 414"/>
                  <a:gd name="T20" fmla="*/ 0 w 71"/>
                  <a:gd name="T21" fmla="*/ 39 h 414"/>
                  <a:gd name="T22" fmla="*/ 34 w 71"/>
                  <a:gd name="T23" fmla="*/ 0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414"/>
                  <a:gd name="T38" fmla="*/ 71 w 71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414">
                    <a:moveTo>
                      <a:pt x="68" y="0"/>
                    </a:moveTo>
                    <a:lnTo>
                      <a:pt x="71" y="398"/>
                    </a:lnTo>
                    <a:lnTo>
                      <a:pt x="63" y="404"/>
                    </a:lnTo>
                    <a:lnTo>
                      <a:pt x="56" y="409"/>
                    </a:lnTo>
                    <a:lnTo>
                      <a:pt x="48" y="413"/>
                    </a:lnTo>
                    <a:lnTo>
                      <a:pt x="41" y="414"/>
                    </a:lnTo>
                    <a:lnTo>
                      <a:pt x="34" y="413"/>
                    </a:lnTo>
                    <a:lnTo>
                      <a:pt x="28" y="411"/>
                    </a:lnTo>
                    <a:lnTo>
                      <a:pt x="23" y="409"/>
                    </a:lnTo>
                    <a:lnTo>
                      <a:pt x="18" y="406"/>
                    </a:lnTo>
                    <a:lnTo>
                      <a:pt x="0" y="7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81" name="Freeform 51"/>
              <p:cNvSpPr>
                <a:spLocks/>
              </p:cNvSpPr>
              <p:nvPr/>
            </p:nvSpPr>
            <p:spPr bwMode="auto">
              <a:xfrm>
                <a:off x="1328" y="2282"/>
                <a:ext cx="2" cy="13"/>
              </a:xfrm>
              <a:custGeom>
                <a:avLst/>
                <a:gdLst>
                  <a:gd name="T0" fmla="*/ 0 w 3"/>
                  <a:gd name="T1" fmla="*/ 0 h 27"/>
                  <a:gd name="T2" fmla="*/ 2 w 3"/>
                  <a:gd name="T3" fmla="*/ 0 h 27"/>
                  <a:gd name="T4" fmla="*/ 2 w 3"/>
                  <a:gd name="T5" fmla="*/ 13 h 27"/>
                  <a:gd name="T6" fmla="*/ 0 w 3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7"/>
                  <a:gd name="T14" fmla="*/ 3 w 3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7">
                    <a:moveTo>
                      <a:pt x="0" y="0"/>
                    </a:moveTo>
                    <a:lnTo>
                      <a:pt x="3" y="0"/>
                    </a:lnTo>
                    <a:lnTo>
                      <a:pt x="3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82" name="Freeform 52"/>
              <p:cNvSpPr>
                <a:spLocks/>
              </p:cNvSpPr>
              <p:nvPr/>
            </p:nvSpPr>
            <p:spPr bwMode="auto">
              <a:xfrm>
                <a:off x="1330" y="2298"/>
                <a:ext cx="2" cy="11"/>
              </a:xfrm>
              <a:custGeom>
                <a:avLst/>
                <a:gdLst>
                  <a:gd name="T0" fmla="*/ 0 w 5"/>
                  <a:gd name="T1" fmla="*/ 0 h 22"/>
                  <a:gd name="T2" fmla="*/ 2 w 5"/>
                  <a:gd name="T3" fmla="*/ 11 h 22"/>
                  <a:gd name="T4" fmla="*/ 0 w 5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2"/>
                  <a:gd name="T11" fmla="*/ 5 w 5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2">
                    <a:moveTo>
                      <a:pt x="0" y="0"/>
                    </a:moveTo>
                    <a:lnTo>
                      <a:pt x="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83" name="Freeform 53"/>
              <p:cNvSpPr>
                <a:spLocks/>
              </p:cNvSpPr>
              <p:nvPr/>
            </p:nvSpPr>
            <p:spPr bwMode="auto">
              <a:xfrm>
                <a:off x="1333" y="2313"/>
                <a:ext cx="2" cy="8"/>
              </a:xfrm>
              <a:custGeom>
                <a:avLst/>
                <a:gdLst>
                  <a:gd name="T0" fmla="*/ 0 w 5"/>
                  <a:gd name="T1" fmla="*/ 0 h 17"/>
                  <a:gd name="T2" fmla="*/ 2 w 5"/>
                  <a:gd name="T3" fmla="*/ 8 h 17"/>
                  <a:gd name="T4" fmla="*/ 0 w 5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7"/>
                  <a:gd name="T11" fmla="*/ 5 w 5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7">
                    <a:moveTo>
                      <a:pt x="0" y="0"/>
                    </a:moveTo>
                    <a:lnTo>
                      <a:pt x="5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84" name="Freeform 54"/>
              <p:cNvSpPr>
                <a:spLocks/>
              </p:cNvSpPr>
              <p:nvPr/>
            </p:nvSpPr>
            <p:spPr bwMode="auto">
              <a:xfrm>
                <a:off x="1335" y="2323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3 w 7"/>
                  <a:gd name="T3" fmla="*/ 3 h 7"/>
                  <a:gd name="T4" fmla="*/ 0 w 7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0"/>
                    </a:move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85" name="Freeform 55"/>
              <p:cNvSpPr>
                <a:spLocks/>
              </p:cNvSpPr>
              <p:nvPr/>
            </p:nvSpPr>
            <p:spPr bwMode="auto">
              <a:xfrm>
                <a:off x="1338" y="2331"/>
                <a:ext cx="187" cy="260"/>
              </a:xfrm>
              <a:custGeom>
                <a:avLst/>
                <a:gdLst>
                  <a:gd name="T0" fmla="*/ 0 w 374"/>
                  <a:gd name="T1" fmla="*/ 0 h 518"/>
                  <a:gd name="T2" fmla="*/ 1 w 374"/>
                  <a:gd name="T3" fmla="*/ 0 h 518"/>
                  <a:gd name="T4" fmla="*/ 18 w 374"/>
                  <a:gd name="T5" fmla="*/ 41 h 518"/>
                  <a:gd name="T6" fmla="*/ 18 w 374"/>
                  <a:gd name="T7" fmla="*/ 47 h 518"/>
                  <a:gd name="T8" fmla="*/ 23 w 374"/>
                  <a:gd name="T9" fmla="*/ 56 h 518"/>
                  <a:gd name="T10" fmla="*/ 28 w 374"/>
                  <a:gd name="T11" fmla="*/ 66 h 518"/>
                  <a:gd name="T12" fmla="*/ 33 w 374"/>
                  <a:gd name="T13" fmla="*/ 75 h 518"/>
                  <a:gd name="T14" fmla="*/ 39 w 374"/>
                  <a:gd name="T15" fmla="*/ 85 h 518"/>
                  <a:gd name="T16" fmla="*/ 44 w 374"/>
                  <a:gd name="T17" fmla="*/ 94 h 518"/>
                  <a:gd name="T18" fmla="*/ 50 w 374"/>
                  <a:gd name="T19" fmla="*/ 104 h 518"/>
                  <a:gd name="T20" fmla="*/ 56 w 374"/>
                  <a:gd name="T21" fmla="*/ 114 h 518"/>
                  <a:gd name="T22" fmla="*/ 63 w 374"/>
                  <a:gd name="T23" fmla="*/ 123 h 518"/>
                  <a:gd name="T24" fmla="*/ 76 w 374"/>
                  <a:gd name="T25" fmla="*/ 141 h 518"/>
                  <a:gd name="T26" fmla="*/ 90 w 374"/>
                  <a:gd name="T27" fmla="*/ 159 h 518"/>
                  <a:gd name="T28" fmla="*/ 104 w 374"/>
                  <a:gd name="T29" fmla="*/ 176 h 518"/>
                  <a:gd name="T30" fmla="*/ 120 w 374"/>
                  <a:gd name="T31" fmla="*/ 193 h 518"/>
                  <a:gd name="T32" fmla="*/ 136 w 374"/>
                  <a:gd name="T33" fmla="*/ 209 h 518"/>
                  <a:gd name="T34" fmla="*/ 153 w 374"/>
                  <a:gd name="T35" fmla="*/ 226 h 518"/>
                  <a:gd name="T36" fmla="*/ 170 w 374"/>
                  <a:gd name="T37" fmla="*/ 241 h 518"/>
                  <a:gd name="T38" fmla="*/ 187 w 374"/>
                  <a:gd name="T39" fmla="*/ 255 h 518"/>
                  <a:gd name="T40" fmla="*/ 187 w 374"/>
                  <a:gd name="T41" fmla="*/ 260 h 518"/>
                  <a:gd name="T42" fmla="*/ 134 w 374"/>
                  <a:gd name="T43" fmla="*/ 218 h 518"/>
                  <a:gd name="T44" fmla="*/ 117 w 374"/>
                  <a:gd name="T45" fmla="*/ 202 h 518"/>
                  <a:gd name="T46" fmla="*/ 103 w 374"/>
                  <a:gd name="T47" fmla="*/ 184 h 518"/>
                  <a:gd name="T48" fmla="*/ 60 w 374"/>
                  <a:gd name="T49" fmla="*/ 132 h 518"/>
                  <a:gd name="T50" fmla="*/ 31 w 374"/>
                  <a:gd name="T51" fmla="*/ 84 h 518"/>
                  <a:gd name="T52" fmla="*/ 29 w 374"/>
                  <a:gd name="T53" fmla="*/ 79 h 518"/>
                  <a:gd name="T54" fmla="*/ 25 w 374"/>
                  <a:gd name="T55" fmla="*/ 73 h 518"/>
                  <a:gd name="T56" fmla="*/ 14 w 374"/>
                  <a:gd name="T57" fmla="*/ 51 h 518"/>
                  <a:gd name="T58" fmla="*/ 13 w 374"/>
                  <a:gd name="T59" fmla="*/ 46 h 518"/>
                  <a:gd name="T60" fmla="*/ 7 w 374"/>
                  <a:gd name="T61" fmla="*/ 37 h 518"/>
                  <a:gd name="T62" fmla="*/ 7 w 374"/>
                  <a:gd name="T63" fmla="*/ 32 h 518"/>
                  <a:gd name="T64" fmla="*/ 1 w 374"/>
                  <a:gd name="T65" fmla="*/ 17 h 518"/>
                  <a:gd name="T66" fmla="*/ 1 w 374"/>
                  <a:gd name="T67" fmla="*/ 12 h 518"/>
                  <a:gd name="T68" fmla="*/ 0 w 374"/>
                  <a:gd name="T69" fmla="*/ 0 h 5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4"/>
                  <a:gd name="T106" fmla="*/ 0 h 518"/>
                  <a:gd name="T107" fmla="*/ 374 w 374"/>
                  <a:gd name="T108" fmla="*/ 518 h 5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4" h="518">
                    <a:moveTo>
                      <a:pt x="0" y="0"/>
                    </a:moveTo>
                    <a:lnTo>
                      <a:pt x="3" y="0"/>
                    </a:lnTo>
                    <a:lnTo>
                      <a:pt x="35" y="82"/>
                    </a:lnTo>
                    <a:lnTo>
                      <a:pt x="36" y="94"/>
                    </a:lnTo>
                    <a:lnTo>
                      <a:pt x="46" y="112"/>
                    </a:lnTo>
                    <a:lnTo>
                      <a:pt x="56" y="132"/>
                    </a:lnTo>
                    <a:lnTo>
                      <a:pt x="66" y="150"/>
                    </a:lnTo>
                    <a:lnTo>
                      <a:pt x="78" y="169"/>
                    </a:lnTo>
                    <a:lnTo>
                      <a:pt x="88" y="188"/>
                    </a:lnTo>
                    <a:lnTo>
                      <a:pt x="101" y="207"/>
                    </a:lnTo>
                    <a:lnTo>
                      <a:pt x="113" y="227"/>
                    </a:lnTo>
                    <a:lnTo>
                      <a:pt x="127" y="246"/>
                    </a:lnTo>
                    <a:lnTo>
                      <a:pt x="152" y="281"/>
                    </a:lnTo>
                    <a:lnTo>
                      <a:pt x="179" y="316"/>
                    </a:lnTo>
                    <a:lnTo>
                      <a:pt x="209" y="351"/>
                    </a:lnTo>
                    <a:lnTo>
                      <a:pt x="240" y="384"/>
                    </a:lnTo>
                    <a:lnTo>
                      <a:pt x="272" y="417"/>
                    </a:lnTo>
                    <a:lnTo>
                      <a:pt x="306" y="450"/>
                    </a:lnTo>
                    <a:lnTo>
                      <a:pt x="339" y="480"/>
                    </a:lnTo>
                    <a:lnTo>
                      <a:pt x="374" y="508"/>
                    </a:lnTo>
                    <a:lnTo>
                      <a:pt x="373" y="518"/>
                    </a:lnTo>
                    <a:lnTo>
                      <a:pt x="268" y="435"/>
                    </a:lnTo>
                    <a:lnTo>
                      <a:pt x="235" y="402"/>
                    </a:lnTo>
                    <a:lnTo>
                      <a:pt x="207" y="367"/>
                    </a:lnTo>
                    <a:lnTo>
                      <a:pt x="121" y="263"/>
                    </a:lnTo>
                    <a:lnTo>
                      <a:pt x="63" y="167"/>
                    </a:lnTo>
                    <a:lnTo>
                      <a:pt x="58" y="157"/>
                    </a:lnTo>
                    <a:lnTo>
                      <a:pt x="50" y="145"/>
                    </a:lnTo>
                    <a:lnTo>
                      <a:pt x="28" y="102"/>
                    </a:lnTo>
                    <a:lnTo>
                      <a:pt x="26" y="91"/>
                    </a:lnTo>
                    <a:lnTo>
                      <a:pt x="15" y="73"/>
                    </a:lnTo>
                    <a:lnTo>
                      <a:pt x="15" y="63"/>
                    </a:lnTo>
                    <a:lnTo>
                      <a:pt x="3" y="34"/>
                    </a:lnTo>
                    <a:lnTo>
                      <a:pt x="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86" name="Freeform 56"/>
              <p:cNvSpPr>
                <a:spLocks/>
              </p:cNvSpPr>
              <p:nvPr/>
            </p:nvSpPr>
            <p:spPr bwMode="auto">
              <a:xfrm>
                <a:off x="1403" y="2067"/>
                <a:ext cx="135" cy="359"/>
              </a:xfrm>
              <a:custGeom>
                <a:avLst/>
                <a:gdLst>
                  <a:gd name="T0" fmla="*/ 0 w 272"/>
                  <a:gd name="T1" fmla="*/ 92 h 717"/>
                  <a:gd name="T2" fmla="*/ 1 w 272"/>
                  <a:gd name="T3" fmla="*/ 70 h 717"/>
                  <a:gd name="T4" fmla="*/ 5 w 272"/>
                  <a:gd name="T5" fmla="*/ 47 h 717"/>
                  <a:gd name="T6" fmla="*/ 11 w 272"/>
                  <a:gd name="T7" fmla="*/ 24 h 717"/>
                  <a:gd name="T8" fmla="*/ 19 w 272"/>
                  <a:gd name="T9" fmla="*/ 0 h 717"/>
                  <a:gd name="T10" fmla="*/ 16 w 272"/>
                  <a:gd name="T11" fmla="*/ 20 h 717"/>
                  <a:gd name="T12" fmla="*/ 9 w 272"/>
                  <a:gd name="T13" fmla="*/ 55 h 717"/>
                  <a:gd name="T14" fmla="*/ 6 w 272"/>
                  <a:gd name="T15" fmla="*/ 90 h 717"/>
                  <a:gd name="T16" fmla="*/ 8 w 272"/>
                  <a:gd name="T17" fmla="*/ 125 h 717"/>
                  <a:gd name="T18" fmla="*/ 15 w 272"/>
                  <a:gd name="T19" fmla="*/ 159 h 717"/>
                  <a:gd name="T20" fmla="*/ 22 w 272"/>
                  <a:gd name="T21" fmla="*/ 183 h 717"/>
                  <a:gd name="T22" fmla="*/ 32 w 272"/>
                  <a:gd name="T23" fmla="*/ 208 h 717"/>
                  <a:gd name="T24" fmla="*/ 44 w 272"/>
                  <a:gd name="T25" fmla="*/ 232 h 717"/>
                  <a:gd name="T26" fmla="*/ 58 w 272"/>
                  <a:gd name="T27" fmla="*/ 256 h 717"/>
                  <a:gd name="T28" fmla="*/ 73 w 272"/>
                  <a:gd name="T29" fmla="*/ 280 h 717"/>
                  <a:gd name="T30" fmla="*/ 91 w 272"/>
                  <a:gd name="T31" fmla="*/ 303 h 717"/>
                  <a:gd name="T32" fmla="*/ 112 w 272"/>
                  <a:gd name="T33" fmla="*/ 328 h 717"/>
                  <a:gd name="T34" fmla="*/ 135 w 272"/>
                  <a:gd name="T35" fmla="*/ 352 h 717"/>
                  <a:gd name="T36" fmla="*/ 135 w 272"/>
                  <a:gd name="T37" fmla="*/ 359 h 717"/>
                  <a:gd name="T38" fmla="*/ 131 w 272"/>
                  <a:gd name="T39" fmla="*/ 357 h 717"/>
                  <a:gd name="T40" fmla="*/ 122 w 272"/>
                  <a:gd name="T41" fmla="*/ 353 h 717"/>
                  <a:gd name="T42" fmla="*/ 120 w 272"/>
                  <a:gd name="T43" fmla="*/ 348 h 717"/>
                  <a:gd name="T44" fmla="*/ 112 w 272"/>
                  <a:gd name="T45" fmla="*/ 340 h 717"/>
                  <a:gd name="T46" fmla="*/ 109 w 272"/>
                  <a:gd name="T47" fmla="*/ 335 h 717"/>
                  <a:gd name="T48" fmla="*/ 101 w 272"/>
                  <a:gd name="T49" fmla="*/ 328 h 717"/>
                  <a:gd name="T50" fmla="*/ 68 w 272"/>
                  <a:gd name="T51" fmla="*/ 285 h 717"/>
                  <a:gd name="T52" fmla="*/ 59 w 272"/>
                  <a:gd name="T53" fmla="*/ 273 h 717"/>
                  <a:gd name="T54" fmla="*/ 55 w 272"/>
                  <a:gd name="T55" fmla="*/ 267 h 717"/>
                  <a:gd name="T56" fmla="*/ 54 w 272"/>
                  <a:gd name="T57" fmla="*/ 262 h 717"/>
                  <a:gd name="T58" fmla="*/ 49 w 272"/>
                  <a:gd name="T59" fmla="*/ 256 h 717"/>
                  <a:gd name="T60" fmla="*/ 45 w 272"/>
                  <a:gd name="T61" fmla="*/ 248 h 717"/>
                  <a:gd name="T62" fmla="*/ 40 w 272"/>
                  <a:gd name="T63" fmla="*/ 240 h 717"/>
                  <a:gd name="T64" fmla="*/ 35 w 272"/>
                  <a:gd name="T65" fmla="*/ 231 h 717"/>
                  <a:gd name="T66" fmla="*/ 30 w 272"/>
                  <a:gd name="T67" fmla="*/ 222 h 717"/>
                  <a:gd name="T68" fmla="*/ 26 w 272"/>
                  <a:gd name="T69" fmla="*/ 213 h 717"/>
                  <a:gd name="T70" fmla="*/ 23 w 272"/>
                  <a:gd name="T71" fmla="*/ 205 h 717"/>
                  <a:gd name="T72" fmla="*/ 20 w 272"/>
                  <a:gd name="T73" fmla="*/ 196 h 717"/>
                  <a:gd name="T74" fmla="*/ 16 w 272"/>
                  <a:gd name="T75" fmla="*/ 188 h 717"/>
                  <a:gd name="T76" fmla="*/ 14 w 272"/>
                  <a:gd name="T77" fmla="*/ 180 h 717"/>
                  <a:gd name="T78" fmla="*/ 4 w 272"/>
                  <a:gd name="T79" fmla="*/ 140 h 717"/>
                  <a:gd name="T80" fmla="*/ 1 w 272"/>
                  <a:gd name="T81" fmla="*/ 120 h 717"/>
                  <a:gd name="T82" fmla="*/ 1 w 272"/>
                  <a:gd name="T83" fmla="*/ 115 h 717"/>
                  <a:gd name="T84" fmla="*/ 0 w 272"/>
                  <a:gd name="T85" fmla="*/ 92 h 7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2"/>
                  <a:gd name="T130" fmla="*/ 0 h 717"/>
                  <a:gd name="T131" fmla="*/ 272 w 272"/>
                  <a:gd name="T132" fmla="*/ 717 h 7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2" h="717">
                    <a:moveTo>
                      <a:pt x="0" y="184"/>
                    </a:moveTo>
                    <a:lnTo>
                      <a:pt x="2" y="139"/>
                    </a:lnTo>
                    <a:lnTo>
                      <a:pt x="10" y="93"/>
                    </a:lnTo>
                    <a:lnTo>
                      <a:pt x="22" y="47"/>
                    </a:lnTo>
                    <a:lnTo>
                      <a:pt x="38" y="0"/>
                    </a:lnTo>
                    <a:lnTo>
                      <a:pt x="32" y="40"/>
                    </a:lnTo>
                    <a:lnTo>
                      <a:pt x="18" y="110"/>
                    </a:lnTo>
                    <a:lnTo>
                      <a:pt x="13" y="179"/>
                    </a:lnTo>
                    <a:lnTo>
                      <a:pt x="17" y="249"/>
                    </a:lnTo>
                    <a:lnTo>
                      <a:pt x="30" y="318"/>
                    </a:lnTo>
                    <a:lnTo>
                      <a:pt x="45" y="366"/>
                    </a:lnTo>
                    <a:lnTo>
                      <a:pt x="65" y="416"/>
                    </a:lnTo>
                    <a:lnTo>
                      <a:pt x="88" y="464"/>
                    </a:lnTo>
                    <a:lnTo>
                      <a:pt x="116" y="512"/>
                    </a:lnTo>
                    <a:lnTo>
                      <a:pt x="147" y="560"/>
                    </a:lnTo>
                    <a:lnTo>
                      <a:pt x="184" y="606"/>
                    </a:lnTo>
                    <a:lnTo>
                      <a:pt x="225" y="655"/>
                    </a:lnTo>
                    <a:lnTo>
                      <a:pt x="272" y="703"/>
                    </a:lnTo>
                    <a:lnTo>
                      <a:pt x="272" y="717"/>
                    </a:lnTo>
                    <a:lnTo>
                      <a:pt x="263" y="714"/>
                    </a:lnTo>
                    <a:lnTo>
                      <a:pt x="245" y="706"/>
                    </a:lnTo>
                    <a:lnTo>
                      <a:pt x="242" y="696"/>
                    </a:lnTo>
                    <a:lnTo>
                      <a:pt x="225" y="679"/>
                    </a:lnTo>
                    <a:lnTo>
                      <a:pt x="219" y="669"/>
                    </a:lnTo>
                    <a:lnTo>
                      <a:pt x="204" y="656"/>
                    </a:lnTo>
                    <a:lnTo>
                      <a:pt x="138" y="570"/>
                    </a:lnTo>
                    <a:lnTo>
                      <a:pt x="119" y="545"/>
                    </a:lnTo>
                    <a:lnTo>
                      <a:pt x="111" y="534"/>
                    </a:lnTo>
                    <a:lnTo>
                      <a:pt x="108" y="524"/>
                    </a:lnTo>
                    <a:lnTo>
                      <a:pt x="99" y="512"/>
                    </a:lnTo>
                    <a:lnTo>
                      <a:pt x="90" y="496"/>
                    </a:lnTo>
                    <a:lnTo>
                      <a:pt x="80" y="479"/>
                    </a:lnTo>
                    <a:lnTo>
                      <a:pt x="70" y="461"/>
                    </a:lnTo>
                    <a:lnTo>
                      <a:pt x="61" y="444"/>
                    </a:lnTo>
                    <a:lnTo>
                      <a:pt x="53" y="426"/>
                    </a:lnTo>
                    <a:lnTo>
                      <a:pt x="46" y="409"/>
                    </a:lnTo>
                    <a:lnTo>
                      <a:pt x="40" y="391"/>
                    </a:lnTo>
                    <a:lnTo>
                      <a:pt x="33" y="375"/>
                    </a:lnTo>
                    <a:lnTo>
                      <a:pt x="28" y="360"/>
                    </a:lnTo>
                    <a:lnTo>
                      <a:pt x="8" y="279"/>
                    </a:lnTo>
                    <a:lnTo>
                      <a:pt x="2" y="240"/>
                    </a:lnTo>
                    <a:lnTo>
                      <a:pt x="2" y="229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87" name="Freeform 57"/>
              <p:cNvSpPr>
                <a:spLocks/>
              </p:cNvSpPr>
              <p:nvPr/>
            </p:nvSpPr>
            <p:spPr bwMode="auto">
              <a:xfrm>
                <a:off x="1427" y="2056"/>
                <a:ext cx="2" cy="4"/>
              </a:xfrm>
              <a:custGeom>
                <a:avLst/>
                <a:gdLst>
                  <a:gd name="T0" fmla="*/ 0 w 5"/>
                  <a:gd name="T1" fmla="*/ 1 h 8"/>
                  <a:gd name="T2" fmla="*/ 1 w 5"/>
                  <a:gd name="T3" fmla="*/ 0 h 8"/>
                  <a:gd name="T4" fmla="*/ 2 w 5"/>
                  <a:gd name="T5" fmla="*/ 1 h 8"/>
                  <a:gd name="T6" fmla="*/ 2 w 5"/>
                  <a:gd name="T7" fmla="*/ 2 h 8"/>
                  <a:gd name="T8" fmla="*/ 1 w 5"/>
                  <a:gd name="T9" fmla="*/ 4 h 8"/>
                  <a:gd name="T10" fmla="*/ 0 w 5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8"/>
                  <a:gd name="T20" fmla="*/ 5 w 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8">
                    <a:moveTo>
                      <a:pt x="0" y="2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88" name="Freeform 58"/>
              <p:cNvSpPr>
                <a:spLocks/>
              </p:cNvSpPr>
              <p:nvPr/>
            </p:nvSpPr>
            <p:spPr bwMode="auto">
              <a:xfrm>
                <a:off x="1427" y="2049"/>
                <a:ext cx="73" cy="291"/>
              </a:xfrm>
              <a:custGeom>
                <a:avLst/>
                <a:gdLst>
                  <a:gd name="T0" fmla="*/ 1 w 146"/>
                  <a:gd name="T1" fmla="*/ 80 h 581"/>
                  <a:gd name="T2" fmla="*/ 3 w 146"/>
                  <a:gd name="T3" fmla="*/ 60 h 581"/>
                  <a:gd name="T4" fmla="*/ 7 w 146"/>
                  <a:gd name="T5" fmla="*/ 40 h 581"/>
                  <a:gd name="T6" fmla="*/ 14 w 146"/>
                  <a:gd name="T7" fmla="*/ 20 h 581"/>
                  <a:gd name="T8" fmla="*/ 22 w 146"/>
                  <a:gd name="T9" fmla="*/ 0 h 581"/>
                  <a:gd name="T10" fmla="*/ 18 w 146"/>
                  <a:gd name="T11" fmla="*/ 25 h 581"/>
                  <a:gd name="T12" fmla="*/ 10 w 146"/>
                  <a:gd name="T13" fmla="*/ 57 h 581"/>
                  <a:gd name="T14" fmla="*/ 7 w 146"/>
                  <a:gd name="T15" fmla="*/ 90 h 581"/>
                  <a:gd name="T16" fmla="*/ 8 w 146"/>
                  <a:gd name="T17" fmla="*/ 121 h 581"/>
                  <a:gd name="T18" fmla="*/ 12 w 146"/>
                  <a:gd name="T19" fmla="*/ 153 h 581"/>
                  <a:gd name="T20" fmla="*/ 21 w 146"/>
                  <a:gd name="T21" fmla="*/ 186 h 581"/>
                  <a:gd name="T22" fmla="*/ 34 w 146"/>
                  <a:gd name="T23" fmla="*/ 218 h 581"/>
                  <a:gd name="T24" fmla="*/ 50 w 146"/>
                  <a:gd name="T25" fmla="*/ 250 h 581"/>
                  <a:gd name="T26" fmla="*/ 71 w 146"/>
                  <a:gd name="T27" fmla="*/ 283 h 581"/>
                  <a:gd name="T28" fmla="*/ 73 w 146"/>
                  <a:gd name="T29" fmla="*/ 290 h 581"/>
                  <a:gd name="T30" fmla="*/ 70 w 146"/>
                  <a:gd name="T31" fmla="*/ 291 h 581"/>
                  <a:gd name="T32" fmla="*/ 58 w 146"/>
                  <a:gd name="T33" fmla="*/ 276 h 581"/>
                  <a:gd name="T34" fmla="*/ 54 w 146"/>
                  <a:gd name="T35" fmla="*/ 270 h 581"/>
                  <a:gd name="T36" fmla="*/ 49 w 146"/>
                  <a:gd name="T37" fmla="*/ 262 h 581"/>
                  <a:gd name="T38" fmla="*/ 44 w 146"/>
                  <a:gd name="T39" fmla="*/ 254 h 581"/>
                  <a:gd name="T40" fmla="*/ 39 w 146"/>
                  <a:gd name="T41" fmla="*/ 244 h 581"/>
                  <a:gd name="T42" fmla="*/ 35 w 146"/>
                  <a:gd name="T43" fmla="*/ 236 h 581"/>
                  <a:gd name="T44" fmla="*/ 30 w 146"/>
                  <a:gd name="T45" fmla="*/ 227 h 581"/>
                  <a:gd name="T46" fmla="*/ 26 w 146"/>
                  <a:gd name="T47" fmla="*/ 219 h 581"/>
                  <a:gd name="T48" fmla="*/ 23 w 146"/>
                  <a:gd name="T49" fmla="*/ 210 h 581"/>
                  <a:gd name="T50" fmla="*/ 20 w 146"/>
                  <a:gd name="T51" fmla="*/ 201 h 581"/>
                  <a:gd name="T52" fmla="*/ 6 w 146"/>
                  <a:gd name="T53" fmla="*/ 158 h 581"/>
                  <a:gd name="T54" fmla="*/ 2 w 146"/>
                  <a:gd name="T55" fmla="*/ 138 h 581"/>
                  <a:gd name="T56" fmla="*/ 1 w 146"/>
                  <a:gd name="T57" fmla="*/ 119 h 581"/>
                  <a:gd name="T58" fmla="*/ 0 w 146"/>
                  <a:gd name="T59" fmla="*/ 100 h 581"/>
                  <a:gd name="T60" fmla="*/ 0 w 146"/>
                  <a:gd name="T61" fmla="*/ 81 h 581"/>
                  <a:gd name="T62" fmla="*/ 1 w 146"/>
                  <a:gd name="T63" fmla="*/ 80 h 5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6"/>
                  <a:gd name="T97" fmla="*/ 0 h 581"/>
                  <a:gd name="T98" fmla="*/ 146 w 146"/>
                  <a:gd name="T99" fmla="*/ 581 h 5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6" h="581">
                    <a:moveTo>
                      <a:pt x="3" y="159"/>
                    </a:moveTo>
                    <a:lnTo>
                      <a:pt x="6" y="119"/>
                    </a:lnTo>
                    <a:lnTo>
                      <a:pt x="15" y="79"/>
                    </a:lnTo>
                    <a:lnTo>
                      <a:pt x="28" y="40"/>
                    </a:lnTo>
                    <a:lnTo>
                      <a:pt x="44" y="0"/>
                    </a:lnTo>
                    <a:lnTo>
                      <a:pt x="36" y="49"/>
                    </a:lnTo>
                    <a:lnTo>
                      <a:pt x="21" y="114"/>
                    </a:lnTo>
                    <a:lnTo>
                      <a:pt x="15" y="179"/>
                    </a:lnTo>
                    <a:lnTo>
                      <a:pt x="16" y="242"/>
                    </a:lnTo>
                    <a:lnTo>
                      <a:pt x="25" y="306"/>
                    </a:lnTo>
                    <a:lnTo>
                      <a:pt x="43" y="371"/>
                    </a:lnTo>
                    <a:lnTo>
                      <a:pt x="68" y="435"/>
                    </a:lnTo>
                    <a:lnTo>
                      <a:pt x="101" y="500"/>
                    </a:lnTo>
                    <a:lnTo>
                      <a:pt x="142" y="565"/>
                    </a:lnTo>
                    <a:lnTo>
                      <a:pt x="146" y="580"/>
                    </a:lnTo>
                    <a:lnTo>
                      <a:pt x="139" y="581"/>
                    </a:lnTo>
                    <a:lnTo>
                      <a:pt x="116" y="551"/>
                    </a:lnTo>
                    <a:lnTo>
                      <a:pt x="109" y="540"/>
                    </a:lnTo>
                    <a:lnTo>
                      <a:pt x="99" y="523"/>
                    </a:lnTo>
                    <a:lnTo>
                      <a:pt x="89" y="507"/>
                    </a:lnTo>
                    <a:lnTo>
                      <a:pt x="79" y="488"/>
                    </a:lnTo>
                    <a:lnTo>
                      <a:pt x="69" y="472"/>
                    </a:lnTo>
                    <a:lnTo>
                      <a:pt x="61" y="454"/>
                    </a:lnTo>
                    <a:lnTo>
                      <a:pt x="53" y="437"/>
                    </a:lnTo>
                    <a:lnTo>
                      <a:pt x="46" y="419"/>
                    </a:lnTo>
                    <a:lnTo>
                      <a:pt x="40" y="402"/>
                    </a:lnTo>
                    <a:lnTo>
                      <a:pt x="13" y="315"/>
                    </a:lnTo>
                    <a:lnTo>
                      <a:pt x="5" y="276"/>
                    </a:lnTo>
                    <a:lnTo>
                      <a:pt x="1" y="238"/>
                    </a:lnTo>
                    <a:lnTo>
                      <a:pt x="0" y="200"/>
                    </a:lnTo>
                    <a:lnTo>
                      <a:pt x="0" y="162"/>
                    </a:lnTo>
                    <a:lnTo>
                      <a:pt x="3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89" name="Freeform 59"/>
              <p:cNvSpPr>
                <a:spLocks/>
              </p:cNvSpPr>
              <p:nvPr/>
            </p:nvSpPr>
            <p:spPr bwMode="auto">
              <a:xfrm>
                <a:off x="1433" y="2043"/>
                <a:ext cx="2" cy="3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3 h 7"/>
                  <a:gd name="T4" fmla="*/ 0 w 4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90" name="Freeform 60"/>
              <p:cNvSpPr>
                <a:spLocks/>
              </p:cNvSpPr>
              <p:nvPr/>
            </p:nvSpPr>
            <p:spPr bwMode="auto">
              <a:xfrm>
                <a:off x="1504" y="2345"/>
                <a:ext cx="9" cy="12"/>
              </a:xfrm>
              <a:custGeom>
                <a:avLst/>
                <a:gdLst>
                  <a:gd name="T0" fmla="*/ 0 w 18"/>
                  <a:gd name="T1" fmla="*/ 2 h 25"/>
                  <a:gd name="T2" fmla="*/ 1 w 18"/>
                  <a:gd name="T3" fmla="*/ 0 h 25"/>
                  <a:gd name="T4" fmla="*/ 9 w 18"/>
                  <a:gd name="T5" fmla="*/ 6 h 25"/>
                  <a:gd name="T6" fmla="*/ 7 w 18"/>
                  <a:gd name="T7" fmla="*/ 12 h 25"/>
                  <a:gd name="T8" fmla="*/ 0 w 18"/>
                  <a:gd name="T9" fmla="*/ 6 h 25"/>
                  <a:gd name="T10" fmla="*/ 0 w 18"/>
                  <a:gd name="T11" fmla="*/ 2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0" y="5"/>
                    </a:moveTo>
                    <a:lnTo>
                      <a:pt x="3" y="0"/>
                    </a:lnTo>
                    <a:lnTo>
                      <a:pt x="18" y="13"/>
                    </a:lnTo>
                    <a:lnTo>
                      <a:pt x="15" y="25"/>
                    </a:lnTo>
                    <a:lnTo>
                      <a:pt x="0" y="1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91" name="Freeform 61"/>
              <p:cNvSpPr>
                <a:spLocks/>
              </p:cNvSpPr>
              <p:nvPr/>
            </p:nvSpPr>
            <p:spPr bwMode="auto">
              <a:xfrm>
                <a:off x="1558" y="1841"/>
                <a:ext cx="847" cy="1188"/>
              </a:xfrm>
              <a:custGeom>
                <a:avLst/>
                <a:gdLst>
                  <a:gd name="T0" fmla="*/ 2 w 1695"/>
                  <a:gd name="T1" fmla="*/ 742 h 2375"/>
                  <a:gd name="T2" fmla="*/ 2 w 1695"/>
                  <a:gd name="T3" fmla="*/ 706 h 2375"/>
                  <a:gd name="T4" fmla="*/ 2 w 1695"/>
                  <a:gd name="T5" fmla="*/ 681 h 2375"/>
                  <a:gd name="T6" fmla="*/ 2 w 1695"/>
                  <a:gd name="T7" fmla="*/ 631 h 2375"/>
                  <a:gd name="T8" fmla="*/ 1 w 1695"/>
                  <a:gd name="T9" fmla="*/ 522 h 2375"/>
                  <a:gd name="T10" fmla="*/ 24 w 1695"/>
                  <a:gd name="T11" fmla="*/ 509 h 2375"/>
                  <a:gd name="T12" fmla="*/ 272 w 1695"/>
                  <a:gd name="T13" fmla="*/ 452 h 2375"/>
                  <a:gd name="T14" fmla="*/ 277 w 1695"/>
                  <a:gd name="T15" fmla="*/ 399 h 2375"/>
                  <a:gd name="T16" fmla="*/ 276 w 1695"/>
                  <a:gd name="T17" fmla="*/ 351 h 2375"/>
                  <a:gd name="T18" fmla="*/ 258 w 1695"/>
                  <a:gd name="T19" fmla="*/ 309 h 2375"/>
                  <a:gd name="T20" fmla="*/ 260 w 1695"/>
                  <a:gd name="T21" fmla="*/ 266 h 2375"/>
                  <a:gd name="T22" fmla="*/ 257 w 1695"/>
                  <a:gd name="T23" fmla="*/ 213 h 2375"/>
                  <a:gd name="T24" fmla="*/ 277 w 1695"/>
                  <a:gd name="T25" fmla="*/ 187 h 2375"/>
                  <a:gd name="T26" fmla="*/ 286 w 1695"/>
                  <a:gd name="T27" fmla="*/ 100 h 2375"/>
                  <a:gd name="T28" fmla="*/ 284 w 1695"/>
                  <a:gd name="T29" fmla="*/ 43 h 2375"/>
                  <a:gd name="T30" fmla="*/ 295 w 1695"/>
                  <a:gd name="T31" fmla="*/ 38 h 2375"/>
                  <a:gd name="T32" fmla="*/ 298 w 1695"/>
                  <a:gd name="T33" fmla="*/ 207 h 2375"/>
                  <a:gd name="T34" fmla="*/ 314 w 1695"/>
                  <a:gd name="T35" fmla="*/ 6 h 2375"/>
                  <a:gd name="T36" fmla="*/ 326 w 1695"/>
                  <a:gd name="T37" fmla="*/ 181 h 2375"/>
                  <a:gd name="T38" fmla="*/ 339 w 1695"/>
                  <a:gd name="T39" fmla="*/ 186 h 2375"/>
                  <a:gd name="T40" fmla="*/ 350 w 1695"/>
                  <a:gd name="T41" fmla="*/ 192 h 2375"/>
                  <a:gd name="T42" fmla="*/ 358 w 1695"/>
                  <a:gd name="T43" fmla="*/ 314 h 2375"/>
                  <a:gd name="T44" fmla="*/ 345 w 1695"/>
                  <a:gd name="T45" fmla="*/ 351 h 2375"/>
                  <a:gd name="T46" fmla="*/ 339 w 1695"/>
                  <a:gd name="T47" fmla="*/ 399 h 2375"/>
                  <a:gd name="T48" fmla="*/ 320 w 1695"/>
                  <a:gd name="T49" fmla="*/ 438 h 2375"/>
                  <a:gd name="T50" fmla="*/ 340 w 1695"/>
                  <a:gd name="T51" fmla="*/ 429 h 2375"/>
                  <a:gd name="T52" fmla="*/ 345 w 1695"/>
                  <a:gd name="T53" fmla="*/ 401 h 2375"/>
                  <a:gd name="T54" fmla="*/ 361 w 1695"/>
                  <a:gd name="T55" fmla="*/ 378 h 2375"/>
                  <a:gd name="T56" fmla="*/ 372 w 1695"/>
                  <a:gd name="T57" fmla="*/ 375 h 2375"/>
                  <a:gd name="T58" fmla="*/ 383 w 1695"/>
                  <a:gd name="T59" fmla="*/ 375 h 2375"/>
                  <a:gd name="T60" fmla="*/ 394 w 1695"/>
                  <a:gd name="T61" fmla="*/ 381 h 2375"/>
                  <a:gd name="T62" fmla="*/ 386 w 1695"/>
                  <a:gd name="T63" fmla="*/ 419 h 2375"/>
                  <a:gd name="T64" fmla="*/ 388 w 1695"/>
                  <a:gd name="T65" fmla="*/ 461 h 2375"/>
                  <a:gd name="T66" fmla="*/ 475 w 1695"/>
                  <a:gd name="T67" fmla="*/ 451 h 2375"/>
                  <a:gd name="T68" fmla="*/ 520 w 1695"/>
                  <a:gd name="T69" fmla="*/ 487 h 2375"/>
                  <a:gd name="T70" fmla="*/ 563 w 1695"/>
                  <a:gd name="T71" fmla="*/ 522 h 2375"/>
                  <a:gd name="T72" fmla="*/ 608 w 1695"/>
                  <a:gd name="T73" fmla="*/ 558 h 2375"/>
                  <a:gd name="T74" fmla="*/ 661 w 1695"/>
                  <a:gd name="T75" fmla="*/ 599 h 2375"/>
                  <a:gd name="T76" fmla="*/ 815 w 1695"/>
                  <a:gd name="T77" fmla="*/ 739 h 2375"/>
                  <a:gd name="T78" fmla="*/ 820 w 1695"/>
                  <a:gd name="T79" fmla="*/ 967 h 2375"/>
                  <a:gd name="T80" fmla="*/ 847 w 1695"/>
                  <a:gd name="T81" fmla="*/ 956 h 2375"/>
                  <a:gd name="T82" fmla="*/ 836 w 1695"/>
                  <a:gd name="T83" fmla="*/ 1090 h 2375"/>
                  <a:gd name="T84" fmla="*/ 831 w 1695"/>
                  <a:gd name="T85" fmla="*/ 1088 h 2375"/>
                  <a:gd name="T86" fmla="*/ 762 w 1695"/>
                  <a:gd name="T87" fmla="*/ 1030 h 2375"/>
                  <a:gd name="T88" fmla="*/ 732 w 1695"/>
                  <a:gd name="T89" fmla="*/ 990 h 2375"/>
                  <a:gd name="T90" fmla="*/ 710 w 1695"/>
                  <a:gd name="T91" fmla="*/ 946 h 2375"/>
                  <a:gd name="T92" fmla="*/ 682 w 1695"/>
                  <a:gd name="T93" fmla="*/ 1036 h 2375"/>
                  <a:gd name="T94" fmla="*/ 630 w 1695"/>
                  <a:gd name="T95" fmla="*/ 1066 h 2375"/>
                  <a:gd name="T96" fmla="*/ 566 w 1695"/>
                  <a:gd name="T97" fmla="*/ 1069 h 2375"/>
                  <a:gd name="T98" fmla="*/ 583 w 1695"/>
                  <a:gd name="T99" fmla="*/ 1098 h 2375"/>
                  <a:gd name="T100" fmla="*/ 600 w 1695"/>
                  <a:gd name="T101" fmla="*/ 1137 h 2375"/>
                  <a:gd name="T102" fmla="*/ 534 w 1695"/>
                  <a:gd name="T103" fmla="*/ 1161 h 2375"/>
                  <a:gd name="T104" fmla="*/ 612 w 1695"/>
                  <a:gd name="T105" fmla="*/ 1178 h 2375"/>
                  <a:gd name="T106" fmla="*/ 506 w 1695"/>
                  <a:gd name="T107" fmla="*/ 1173 h 2375"/>
                  <a:gd name="T108" fmla="*/ 522 w 1695"/>
                  <a:gd name="T109" fmla="*/ 1156 h 2375"/>
                  <a:gd name="T110" fmla="*/ 535 w 1695"/>
                  <a:gd name="T111" fmla="*/ 1151 h 2375"/>
                  <a:gd name="T112" fmla="*/ 566 w 1695"/>
                  <a:gd name="T113" fmla="*/ 1138 h 2375"/>
                  <a:gd name="T114" fmla="*/ 590 w 1695"/>
                  <a:gd name="T115" fmla="*/ 1125 h 2375"/>
                  <a:gd name="T116" fmla="*/ 344 w 1695"/>
                  <a:gd name="T117" fmla="*/ 1144 h 2375"/>
                  <a:gd name="T118" fmla="*/ 302 w 1695"/>
                  <a:gd name="T119" fmla="*/ 1133 h 2375"/>
                  <a:gd name="T120" fmla="*/ 0 w 1695"/>
                  <a:gd name="T121" fmla="*/ 892 h 2375"/>
                  <a:gd name="T122" fmla="*/ 1 w 1695"/>
                  <a:gd name="T123" fmla="*/ 847 h 237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95"/>
                  <a:gd name="T187" fmla="*/ 0 h 2375"/>
                  <a:gd name="T188" fmla="*/ 1695 w 1695"/>
                  <a:gd name="T189" fmla="*/ 2375 h 237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95" h="2375">
                    <a:moveTo>
                      <a:pt x="2" y="1600"/>
                    </a:moveTo>
                    <a:lnTo>
                      <a:pt x="4" y="1499"/>
                    </a:lnTo>
                    <a:lnTo>
                      <a:pt x="4" y="1484"/>
                    </a:lnTo>
                    <a:lnTo>
                      <a:pt x="4" y="1468"/>
                    </a:lnTo>
                    <a:lnTo>
                      <a:pt x="4" y="1448"/>
                    </a:lnTo>
                    <a:lnTo>
                      <a:pt x="4" y="1411"/>
                    </a:lnTo>
                    <a:lnTo>
                      <a:pt x="4" y="1401"/>
                    </a:lnTo>
                    <a:lnTo>
                      <a:pt x="4" y="1385"/>
                    </a:lnTo>
                    <a:lnTo>
                      <a:pt x="4" y="1362"/>
                    </a:lnTo>
                    <a:lnTo>
                      <a:pt x="4" y="1315"/>
                    </a:lnTo>
                    <a:lnTo>
                      <a:pt x="4" y="1289"/>
                    </a:lnTo>
                    <a:lnTo>
                      <a:pt x="4" y="1261"/>
                    </a:lnTo>
                    <a:lnTo>
                      <a:pt x="4" y="1158"/>
                    </a:lnTo>
                    <a:lnTo>
                      <a:pt x="2" y="1087"/>
                    </a:lnTo>
                    <a:lnTo>
                      <a:pt x="2" y="1044"/>
                    </a:lnTo>
                    <a:lnTo>
                      <a:pt x="4" y="1032"/>
                    </a:lnTo>
                    <a:lnTo>
                      <a:pt x="14" y="1020"/>
                    </a:lnTo>
                    <a:lnTo>
                      <a:pt x="49" y="1017"/>
                    </a:lnTo>
                    <a:lnTo>
                      <a:pt x="58" y="1017"/>
                    </a:lnTo>
                    <a:lnTo>
                      <a:pt x="552" y="952"/>
                    </a:lnTo>
                    <a:lnTo>
                      <a:pt x="544" y="904"/>
                    </a:lnTo>
                    <a:lnTo>
                      <a:pt x="540" y="901"/>
                    </a:lnTo>
                    <a:lnTo>
                      <a:pt x="540" y="881"/>
                    </a:lnTo>
                    <a:lnTo>
                      <a:pt x="555" y="798"/>
                    </a:lnTo>
                    <a:lnTo>
                      <a:pt x="560" y="719"/>
                    </a:lnTo>
                    <a:lnTo>
                      <a:pt x="555" y="707"/>
                    </a:lnTo>
                    <a:lnTo>
                      <a:pt x="552" y="701"/>
                    </a:lnTo>
                    <a:lnTo>
                      <a:pt x="534" y="674"/>
                    </a:lnTo>
                    <a:lnTo>
                      <a:pt x="522" y="646"/>
                    </a:lnTo>
                    <a:lnTo>
                      <a:pt x="517" y="618"/>
                    </a:lnTo>
                    <a:lnTo>
                      <a:pt x="517" y="590"/>
                    </a:lnTo>
                    <a:lnTo>
                      <a:pt x="519" y="560"/>
                    </a:lnTo>
                    <a:lnTo>
                      <a:pt x="521" y="532"/>
                    </a:lnTo>
                    <a:lnTo>
                      <a:pt x="521" y="502"/>
                    </a:lnTo>
                    <a:lnTo>
                      <a:pt x="517" y="474"/>
                    </a:lnTo>
                    <a:lnTo>
                      <a:pt x="514" y="426"/>
                    </a:lnTo>
                    <a:lnTo>
                      <a:pt x="540" y="383"/>
                    </a:lnTo>
                    <a:lnTo>
                      <a:pt x="549" y="383"/>
                    </a:lnTo>
                    <a:lnTo>
                      <a:pt x="555" y="373"/>
                    </a:lnTo>
                    <a:lnTo>
                      <a:pt x="572" y="369"/>
                    </a:lnTo>
                    <a:lnTo>
                      <a:pt x="572" y="212"/>
                    </a:lnTo>
                    <a:lnTo>
                      <a:pt x="572" y="199"/>
                    </a:lnTo>
                    <a:lnTo>
                      <a:pt x="572" y="181"/>
                    </a:lnTo>
                    <a:lnTo>
                      <a:pt x="569" y="123"/>
                    </a:lnTo>
                    <a:lnTo>
                      <a:pt x="569" y="86"/>
                    </a:lnTo>
                    <a:lnTo>
                      <a:pt x="569" y="71"/>
                    </a:lnTo>
                    <a:lnTo>
                      <a:pt x="579" y="71"/>
                    </a:lnTo>
                    <a:lnTo>
                      <a:pt x="590" y="75"/>
                    </a:lnTo>
                    <a:lnTo>
                      <a:pt x="588" y="134"/>
                    </a:lnTo>
                    <a:lnTo>
                      <a:pt x="595" y="253"/>
                    </a:lnTo>
                    <a:lnTo>
                      <a:pt x="597" y="414"/>
                    </a:lnTo>
                    <a:lnTo>
                      <a:pt x="618" y="414"/>
                    </a:lnTo>
                    <a:lnTo>
                      <a:pt x="630" y="406"/>
                    </a:lnTo>
                    <a:lnTo>
                      <a:pt x="628" y="12"/>
                    </a:lnTo>
                    <a:lnTo>
                      <a:pt x="637" y="0"/>
                    </a:lnTo>
                    <a:lnTo>
                      <a:pt x="646" y="3"/>
                    </a:lnTo>
                    <a:lnTo>
                      <a:pt x="653" y="361"/>
                    </a:lnTo>
                    <a:lnTo>
                      <a:pt x="661" y="364"/>
                    </a:lnTo>
                    <a:lnTo>
                      <a:pt x="670" y="368"/>
                    </a:lnTo>
                    <a:lnTo>
                      <a:pt x="678" y="371"/>
                    </a:lnTo>
                    <a:lnTo>
                      <a:pt x="686" y="374"/>
                    </a:lnTo>
                    <a:lnTo>
                      <a:pt x="694" y="379"/>
                    </a:lnTo>
                    <a:lnTo>
                      <a:pt x="701" y="384"/>
                    </a:lnTo>
                    <a:lnTo>
                      <a:pt x="708" y="393"/>
                    </a:lnTo>
                    <a:lnTo>
                      <a:pt x="713" y="401"/>
                    </a:lnTo>
                    <a:lnTo>
                      <a:pt x="716" y="628"/>
                    </a:lnTo>
                    <a:lnTo>
                      <a:pt x="718" y="659"/>
                    </a:lnTo>
                    <a:lnTo>
                      <a:pt x="699" y="686"/>
                    </a:lnTo>
                    <a:lnTo>
                      <a:pt x="690" y="701"/>
                    </a:lnTo>
                    <a:lnTo>
                      <a:pt x="690" y="732"/>
                    </a:lnTo>
                    <a:lnTo>
                      <a:pt x="686" y="765"/>
                    </a:lnTo>
                    <a:lnTo>
                      <a:pt x="678" y="797"/>
                    </a:lnTo>
                    <a:lnTo>
                      <a:pt x="661" y="828"/>
                    </a:lnTo>
                    <a:lnTo>
                      <a:pt x="641" y="861"/>
                    </a:lnTo>
                    <a:lnTo>
                      <a:pt x="640" y="876"/>
                    </a:lnTo>
                    <a:lnTo>
                      <a:pt x="643" y="888"/>
                    </a:lnTo>
                    <a:lnTo>
                      <a:pt x="681" y="876"/>
                    </a:lnTo>
                    <a:lnTo>
                      <a:pt x="680" y="858"/>
                    </a:lnTo>
                    <a:lnTo>
                      <a:pt x="680" y="838"/>
                    </a:lnTo>
                    <a:lnTo>
                      <a:pt x="683" y="820"/>
                    </a:lnTo>
                    <a:lnTo>
                      <a:pt x="691" y="802"/>
                    </a:lnTo>
                    <a:lnTo>
                      <a:pt x="693" y="795"/>
                    </a:lnTo>
                    <a:lnTo>
                      <a:pt x="716" y="757"/>
                    </a:lnTo>
                    <a:lnTo>
                      <a:pt x="723" y="755"/>
                    </a:lnTo>
                    <a:lnTo>
                      <a:pt x="729" y="754"/>
                    </a:lnTo>
                    <a:lnTo>
                      <a:pt x="738" y="752"/>
                    </a:lnTo>
                    <a:lnTo>
                      <a:pt x="744" y="750"/>
                    </a:lnTo>
                    <a:lnTo>
                      <a:pt x="751" y="750"/>
                    </a:lnTo>
                    <a:lnTo>
                      <a:pt x="759" y="749"/>
                    </a:lnTo>
                    <a:lnTo>
                      <a:pt x="766" y="749"/>
                    </a:lnTo>
                    <a:lnTo>
                      <a:pt x="772" y="749"/>
                    </a:lnTo>
                    <a:lnTo>
                      <a:pt x="787" y="757"/>
                    </a:lnTo>
                    <a:lnTo>
                      <a:pt x="789" y="762"/>
                    </a:lnTo>
                    <a:lnTo>
                      <a:pt x="789" y="770"/>
                    </a:lnTo>
                    <a:lnTo>
                      <a:pt x="777" y="805"/>
                    </a:lnTo>
                    <a:lnTo>
                      <a:pt x="772" y="838"/>
                    </a:lnTo>
                    <a:lnTo>
                      <a:pt x="774" y="871"/>
                    </a:lnTo>
                    <a:lnTo>
                      <a:pt x="777" y="904"/>
                    </a:lnTo>
                    <a:lnTo>
                      <a:pt x="777" y="921"/>
                    </a:lnTo>
                    <a:lnTo>
                      <a:pt x="839" y="914"/>
                    </a:lnTo>
                    <a:lnTo>
                      <a:pt x="839" y="918"/>
                    </a:lnTo>
                    <a:lnTo>
                      <a:pt x="951" y="901"/>
                    </a:lnTo>
                    <a:lnTo>
                      <a:pt x="986" y="924"/>
                    </a:lnTo>
                    <a:lnTo>
                      <a:pt x="1014" y="951"/>
                    </a:lnTo>
                    <a:lnTo>
                      <a:pt x="1041" y="974"/>
                    </a:lnTo>
                    <a:lnTo>
                      <a:pt x="1069" y="997"/>
                    </a:lnTo>
                    <a:lnTo>
                      <a:pt x="1099" y="1020"/>
                    </a:lnTo>
                    <a:lnTo>
                      <a:pt x="1127" y="1044"/>
                    </a:lnTo>
                    <a:lnTo>
                      <a:pt x="1157" y="1067"/>
                    </a:lnTo>
                    <a:lnTo>
                      <a:pt x="1186" y="1090"/>
                    </a:lnTo>
                    <a:lnTo>
                      <a:pt x="1216" y="1115"/>
                    </a:lnTo>
                    <a:lnTo>
                      <a:pt x="1284" y="1153"/>
                    </a:lnTo>
                    <a:lnTo>
                      <a:pt x="1322" y="1184"/>
                    </a:lnTo>
                    <a:lnTo>
                      <a:pt x="1322" y="1198"/>
                    </a:lnTo>
                    <a:lnTo>
                      <a:pt x="1627" y="1441"/>
                    </a:lnTo>
                    <a:lnTo>
                      <a:pt x="1629" y="1463"/>
                    </a:lnTo>
                    <a:lnTo>
                      <a:pt x="1630" y="1478"/>
                    </a:lnTo>
                    <a:lnTo>
                      <a:pt x="1642" y="1908"/>
                    </a:lnTo>
                    <a:lnTo>
                      <a:pt x="1640" y="1917"/>
                    </a:lnTo>
                    <a:lnTo>
                      <a:pt x="1640" y="1933"/>
                    </a:lnTo>
                    <a:lnTo>
                      <a:pt x="1642" y="1936"/>
                    </a:lnTo>
                    <a:lnTo>
                      <a:pt x="1680" y="1908"/>
                    </a:lnTo>
                    <a:lnTo>
                      <a:pt x="1695" y="1912"/>
                    </a:lnTo>
                    <a:lnTo>
                      <a:pt x="1677" y="2170"/>
                    </a:lnTo>
                    <a:lnTo>
                      <a:pt x="1675" y="2175"/>
                    </a:lnTo>
                    <a:lnTo>
                      <a:pt x="1672" y="2180"/>
                    </a:lnTo>
                    <a:lnTo>
                      <a:pt x="1667" y="2182"/>
                    </a:lnTo>
                    <a:lnTo>
                      <a:pt x="1663" y="2180"/>
                    </a:lnTo>
                    <a:lnTo>
                      <a:pt x="1662" y="2175"/>
                    </a:lnTo>
                    <a:lnTo>
                      <a:pt x="1675" y="1941"/>
                    </a:lnTo>
                    <a:lnTo>
                      <a:pt x="1599" y="1996"/>
                    </a:lnTo>
                    <a:lnTo>
                      <a:pt x="1524" y="2059"/>
                    </a:lnTo>
                    <a:lnTo>
                      <a:pt x="1518" y="2061"/>
                    </a:lnTo>
                    <a:lnTo>
                      <a:pt x="1503" y="2051"/>
                    </a:lnTo>
                    <a:lnTo>
                      <a:pt x="1465" y="1979"/>
                    </a:lnTo>
                    <a:lnTo>
                      <a:pt x="1460" y="1970"/>
                    </a:lnTo>
                    <a:lnTo>
                      <a:pt x="1428" y="1907"/>
                    </a:lnTo>
                    <a:lnTo>
                      <a:pt x="1420" y="1892"/>
                    </a:lnTo>
                    <a:lnTo>
                      <a:pt x="1377" y="2069"/>
                    </a:lnTo>
                    <a:lnTo>
                      <a:pt x="1369" y="2071"/>
                    </a:lnTo>
                    <a:lnTo>
                      <a:pt x="1364" y="2072"/>
                    </a:lnTo>
                    <a:lnTo>
                      <a:pt x="1359" y="2072"/>
                    </a:lnTo>
                    <a:lnTo>
                      <a:pt x="1234" y="1955"/>
                    </a:lnTo>
                    <a:lnTo>
                      <a:pt x="1261" y="2132"/>
                    </a:lnTo>
                    <a:lnTo>
                      <a:pt x="1259" y="2145"/>
                    </a:lnTo>
                    <a:lnTo>
                      <a:pt x="1102" y="2094"/>
                    </a:lnTo>
                    <a:lnTo>
                      <a:pt x="1132" y="2137"/>
                    </a:lnTo>
                    <a:lnTo>
                      <a:pt x="1153" y="2172"/>
                    </a:lnTo>
                    <a:lnTo>
                      <a:pt x="1160" y="2182"/>
                    </a:lnTo>
                    <a:lnTo>
                      <a:pt x="1167" y="2195"/>
                    </a:lnTo>
                    <a:lnTo>
                      <a:pt x="1190" y="2226"/>
                    </a:lnTo>
                    <a:lnTo>
                      <a:pt x="1211" y="2259"/>
                    </a:lnTo>
                    <a:lnTo>
                      <a:pt x="1201" y="2274"/>
                    </a:lnTo>
                    <a:lnTo>
                      <a:pt x="1172" y="2283"/>
                    </a:lnTo>
                    <a:lnTo>
                      <a:pt x="1097" y="2312"/>
                    </a:lnTo>
                    <a:lnTo>
                      <a:pt x="1069" y="2322"/>
                    </a:lnTo>
                    <a:lnTo>
                      <a:pt x="1059" y="2324"/>
                    </a:lnTo>
                    <a:lnTo>
                      <a:pt x="1049" y="2329"/>
                    </a:lnTo>
                    <a:lnTo>
                      <a:pt x="1225" y="2356"/>
                    </a:lnTo>
                    <a:lnTo>
                      <a:pt x="1228" y="2362"/>
                    </a:lnTo>
                    <a:lnTo>
                      <a:pt x="1223" y="2375"/>
                    </a:lnTo>
                    <a:lnTo>
                      <a:pt x="1012" y="2346"/>
                    </a:lnTo>
                    <a:lnTo>
                      <a:pt x="1006" y="2337"/>
                    </a:lnTo>
                    <a:lnTo>
                      <a:pt x="1009" y="2322"/>
                    </a:lnTo>
                    <a:lnTo>
                      <a:pt x="1044" y="2311"/>
                    </a:lnTo>
                    <a:lnTo>
                      <a:pt x="1054" y="2307"/>
                    </a:lnTo>
                    <a:lnTo>
                      <a:pt x="1061" y="2303"/>
                    </a:lnTo>
                    <a:lnTo>
                      <a:pt x="1070" y="2301"/>
                    </a:lnTo>
                    <a:lnTo>
                      <a:pt x="1100" y="2289"/>
                    </a:lnTo>
                    <a:lnTo>
                      <a:pt x="1110" y="2288"/>
                    </a:lnTo>
                    <a:lnTo>
                      <a:pt x="1133" y="2276"/>
                    </a:lnTo>
                    <a:lnTo>
                      <a:pt x="1143" y="2274"/>
                    </a:lnTo>
                    <a:lnTo>
                      <a:pt x="1186" y="2258"/>
                    </a:lnTo>
                    <a:lnTo>
                      <a:pt x="1180" y="2250"/>
                    </a:lnTo>
                    <a:lnTo>
                      <a:pt x="1175" y="2251"/>
                    </a:lnTo>
                    <a:lnTo>
                      <a:pt x="1047" y="2263"/>
                    </a:lnTo>
                    <a:lnTo>
                      <a:pt x="688" y="2288"/>
                    </a:lnTo>
                    <a:lnTo>
                      <a:pt x="641" y="2289"/>
                    </a:lnTo>
                    <a:lnTo>
                      <a:pt x="635" y="2291"/>
                    </a:lnTo>
                    <a:lnTo>
                      <a:pt x="605" y="2266"/>
                    </a:lnTo>
                    <a:lnTo>
                      <a:pt x="524" y="2198"/>
                    </a:lnTo>
                    <a:lnTo>
                      <a:pt x="120" y="1877"/>
                    </a:lnTo>
                    <a:lnTo>
                      <a:pt x="0" y="1784"/>
                    </a:lnTo>
                    <a:lnTo>
                      <a:pt x="2" y="1762"/>
                    </a:lnTo>
                    <a:lnTo>
                      <a:pt x="2" y="1751"/>
                    </a:lnTo>
                    <a:lnTo>
                      <a:pt x="2" y="1693"/>
                    </a:lnTo>
                    <a:lnTo>
                      <a:pt x="2" y="16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92" name="Freeform 62"/>
              <p:cNvSpPr>
                <a:spLocks/>
              </p:cNvSpPr>
              <p:nvPr/>
            </p:nvSpPr>
            <p:spPr bwMode="auto">
              <a:xfrm>
                <a:off x="1575" y="2340"/>
                <a:ext cx="788" cy="629"/>
              </a:xfrm>
              <a:custGeom>
                <a:avLst/>
                <a:gdLst>
                  <a:gd name="T0" fmla="*/ 2 w 1576"/>
                  <a:gd name="T1" fmla="*/ 141 h 1257"/>
                  <a:gd name="T2" fmla="*/ 134 w 1576"/>
                  <a:gd name="T3" fmla="*/ 146 h 1257"/>
                  <a:gd name="T4" fmla="*/ 137 w 1576"/>
                  <a:gd name="T5" fmla="*/ 170 h 1257"/>
                  <a:gd name="T6" fmla="*/ 151 w 1576"/>
                  <a:gd name="T7" fmla="*/ 187 h 1257"/>
                  <a:gd name="T8" fmla="*/ 168 w 1576"/>
                  <a:gd name="T9" fmla="*/ 186 h 1257"/>
                  <a:gd name="T10" fmla="*/ 213 w 1576"/>
                  <a:gd name="T11" fmla="*/ 214 h 1257"/>
                  <a:gd name="T12" fmla="*/ 263 w 1576"/>
                  <a:gd name="T13" fmla="*/ 260 h 1257"/>
                  <a:gd name="T14" fmla="*/ 290 w 1576"/>
                  <a:gd name="T15" fmla="*/ 268 h 1257"/>
                  <a:gd name="T16" fmla="*/ 243 w 1576"/>
                  <a:gd name="T17" fmla="*/ 227 h 1257"/>
                  <a:gd name="T18" fmla="*/ 195 w 1576"/>
                  <a:gd name="T19" fmla="*/ 186 h 1257"/>
                  <a:gd name="T20" fmla="*/ 178 w 1576"/>
                  <a:gd name="T21" fmla="*/ 140 h 1257"/>
                  <a:gd name="T22" fmla="*/ 224 w 1576"/>
                  <a:gd name="T23" fmla="*/ 82 h 1257"/>
                  <a:gd name="T24" fmla="*/ 273 w 1576"/>
                  <a:gd name="T25" fmla="*/ 28 h 1257"/>
                  <a:gd name="T26" fmla="*/ 309 w 1576"/>
                  <a:gd name="T27" fmla="*/ 16 h 1257"/>
                  <a:gd name="T28" fmla="*/ 333 w 1576"/>
                  <a:gd name="T29" fmla="*/ 13 h 1257"/>
                  <a:gd name="T30" fmla="*/ 356 w 1576"/>
                  <a:gd name="T31" fmla="*/ 0 h 1257"/>
                  <a:gd name="T32" fmla="*/ 568 w 1576"/>
                  <a:gd name="T33" fmla="*/ 82 h 1257"/>
                  <a:gd name="T34" fmla="*/ 614 w 1576"/>
                  <a:gd name="T35" fmla="*/ 104 h 1257"/>
                  <a:gd name="T36" fmla="*/ 658 w 1576"/>
                  <a:gd name="T37" fmla="*/ 132 h 1257"/>
                  <a:gd name="T38" fmla="*/ 703 w 1576"/>
                  <a:gd name="T39" fmla="*/ 167 h 1257"/>
                  <a:gd name="T40" fmla="*/ 748 w 1576"/>
                  <a:gd name="T41" fmla="*/ 203 h 1257"/>
                  <a:gd name="T42" fmla="*/ 749 w 1576"/>
                  <a:gd name="T43" fmla="*/ 231 h 1257"/>
                  <a:gd name="T44" fmla="*/ 663 w 1576"/>
                  <a:gd name="T45" fmla="*/ 241 h 1257"/>
                  <a:gd name="T46" fmla="*/ 576 w 1576"/>
                  <a:gd name="T47" fmla="*/ 249 h 1257"/>
                  <a:gd name="T48" fmla="*/ 489 w 1576"/>
                  <a:gd name="T49" fmla="*/ 257 h 1257"/>
                  <a:gd name="T50" fmla="*/ 403 w 1576"/>
                  <a:gd name="T51" fmla="*/ 264 h 1257"/>
                  <a:gd name="T52" fmla="*/ 316 w 1576"/>
                  <a:gd name="T53" fmla="*/ 272 h 1257"/>
                  <a:gd name="T54" fmla="*/ 781 w 1576"/>
                  <a:gd name="T55" fmla="*/ 245 h 1257"/>
                  <a:gd name="T56" fmla="*/ 785 w 1576"/>
                  <a:gd name="T57" fmla="*/ 396 h 1257"/>
                  <a:gd name="T58" fmla="*/ 786 w 1576"/>
                  <a:gd name="T59" fmla="*/ 466 h 1257"/>
                  <a:gd name="T60" fmla="*/ 743 w 1576"/>
                  <a:gd name="T61" fmla="*/ 520 h 1257"/>
                  <a:gd name="T62" fmla="*/ 665 w 1576"/>
                  <a:gd name="T63" fmla="*/ 528 h 1257"/>
                  <a:gd name="T64" fmla="*/ 523 w 1576"/>
                  <a:gd name="T65" fmla="*/ 534 h 1257"/>
                  <a:gd name="T66" fmla="*/ 533 w 1576"/>
                  <a:gd name="T67" fmla="*/ 561 h 1257"/>
                  <a:gd name="T68" fmla="*/ 547 w 1576"/>
                  <a:gd name="T69" fmla="*/ 582 h 1257"/>
                  <a:gd name="T70" fmla="*/ 559 w 1576"/>
                  <a:gd name="T71" fmla="*/ 603 h 1257"/>
                  <a:gd name="T72" fmla="*/ 538 w 1576"/>
                  <a:gd name="T73" fmla="*/ 613 h 1257"/>
                  <a:gd name="T74" fmla="*/ 499 w 1576"/>
                  <a:gd name="T75" fmla="*/ 616 h 1257"/>
                  <a:gd name="T76" fmla="*/ 461 w 1576"/>
                  <a:gd name="T77" fmla="*/ 619 h 1257"/>
                  <a:gd name="T78" fmla="*/ 313 w 1576"/>
                  <a:gd name="T79" fmla="*/ 544 h 1257"/>
                  <a:gd name="T80" fmla="*/ 311 w 1576"/>
                  <a:gd name="T81" fmla="*/ 291 h 1257"/>
                  <a:gd name="T82" fmla="*/ 299 w 1576"/>
                  <a:gd name="T83" fmla="*/ 409 h 1257"/>
                  <a:gd name="T84" fmla="*/ 299 w 1576"/>
                  <a:gd name="T85" fmla="*/ 619 h 1257"/>
                  <a:gd name="T86" fmla="*/ 243 w 1576"/>
                  <a:gd name="T87" fmla="*/ 575 h 1257"/>
                  <a:gd name="T88" fmla="*/ 188 w 1576"/>
                  <a:gd name="T89" fmla="*/ 531 h 1257"/>
                  <a:gd name="T90" fmla="*/ 132 w 1576"/>
                  <a:gd name="T91" fmla="*/ 487 h 1257"/>
                  <a:gd name="T92" fmla="*/ 75 w 1576"/>
                  <a:gd name="T93" fmla="*/ 442 h 1257"/>
                  <a:gd name="T94" fmla="*/ 19 w 1576"/>
                  <a:gd name="T95" fmla="*/ 399 h 1257"/>
                  <a:gd name="T96" fmla="*/ 2 w 1576"/>
                  <a:gd name="T97" fmla="*/ 327 h 1257"/>
                  <a:gd name="T98" fmla="*/ 1 w 1576"/>
                  <a:gd name="T99" fmla="*/ 264 h 1257"/>
                  <a:gd name="T100" fmla="*/ 1 w 1576"/>
                  <a:gd name="T101" fmla="*/ 240 h 125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76"/>
                  <a:gd name="T154" fmla="*/ 0 h 1257"/>
                  <a:gd name="T155" fmla="*/ 1576 w 1576"/>
                  <a:gd name="T156" fmla="*/ 1257 h 125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76" h="1257">
                    <a:moveTo>
                      <a:pt x="1" y="480"/>
                    </a:moveTo>
                    <a:lnTo>
                      <a:pt x="3" y="381"/>
                    </a:lnTo>
                    <a:lnTo>
                      <a:pt x="3" y="281"/>
                    </a:lnTo>
                    <a:lnTo>
                      <a:pt x="3" y="182"/>
                    </a:lnTo>
                    <a:lnTo>
                      <a:pt x="3" y="83"/>
                    </a:lnTo>
                    <a:lnTo>
                      <a:pt x="268" y="291"/>
                    </a:lnTo>
                    <a:lnTo>
                      <a:pt x="261" y="313"/>
                    </a:lnTo>
                    <a:lnTo>
                      <a:pt x="266" y="326"/>
                    </a:lnTo>
                    <a:lnTo>
                      <a:pt x="273" y="339"/>
                    </a:lnTo>
                    <a:lnTo>
                      <a:pt x="281" y="353"/>
                    </a:lnTo>
                    <a:lnTo>
                      <a:pt x="291" y="364"/>
                    </a:lnTo>
                    <a:lnTo>
                      <a:pt x="301" y="374"/>
                    </a:lnTo>
                    <a:lnTo>
                      <a:pt x="313" y="379"/>
                    </a:lnTo>
                    <a:lnTo>
                      <a:pt x="324" y="378"/>
                    </a:lnTo>
                    <a:lnTo>
                      <a:pt x="336" y="371"/>
                    </a:lnTo>
                    <a:lnTo>
                      <a:pt x="362" y="379"/>
                    </a:lnTo>
                    <a:lnTo>
                      <a:pt x="394" y="399"/>
                    </a:lnTo>
                    <a:lnTo>
                      <a:pt x="427" y="427"/>
                    </a:lnTo>
                    <a:lnTo>
                      <a:pt x="462" y="459"/>
                    </a:lnTo>
                    <a:lnTo>
                      <a:pt x="495" y="492"/>
                    </a:lnTo>
                    <a:lnTo>
                      <a:pt x="526" y="520"/>
                    </a:lnTo>
                    <a:lnTo>
                      <a:pt x="554" y="540"/>
                    </a:lnTo>
                    <a:lnTo>
                      <a:pt x="578" y="548"/>
                    </a:lnTo>
                    <a:lnTo>
                      <a:pt x="579" y="535"/>
                    </a:lnTo>
                    <a:lnTo>
                      <a:pt x="548" y="508"/>
                    </a:lnTo>
                    <a:lnTo>
                      <a:pt x="518" y="480"/>
                    </a:lnTo>
                    <a:lnTo>
                      <a:pt x="487" y="454"/>
                    </a:lnTo>
                    <a:lnTo>
                      <a:pt x="453" y="426"/>
                    </a:lnTo>
                    <a:lnTo>
                      <a:pt x="422" y="399"/>
                    </a:lnTo>
                    <a:lnTo>
                      <a:pt x="390" y="371"/>
                    </a:lnTo>
                    <a:lnTo>
                      <a:pt x="357" y="344"/>
                    </a:lnTo>
                    <a:lnTo>
                      <a:pt x="326" y="316"/>
                    </a:lnTo>
                    <a:lnTo>
                      <a:pt x="356" y="280"/>
                    </a:lnTo>
                    <a:lnTo>
                      <a:pt x="387" y="240"/>
                    </a:lnTo>
                    <a:lnTo>
                      <a:pt x="417" y="202"/>
                    </a:lnTo>
                    <a:lnTo>
                      <a:pt x="448" y="164"/>
                    </a:lnTo>
                    <a:lnTo>
                      <a:pt x="482" y="126"/>
                    </a:lnTo>
                    <a:lnTo>
                      <a:pt x="513" y="89"/>
                    </a:lnTo>
                    <a:lnTo>
                      <a:pt x="546" y="55"/>
                    </a:lnTo>
                    <a:lnTo>
                      <a:pt x="579" y="21"/>
                    </a:lnTo>
                    <a:lnTo>
                      <a:pt x="599" y="28"/>
                    </a:lnTo>
                    <a:lnTo>
                      <a:pt x="617" y="31"/>
                    </a:lnTo>
                    <a:lnTo>
                      <a:pt x="634" y="31"/>
                    </a:lnTo>
                    <a:lnTo>
                      <a:pt x="649" y="30"/>
                    </a:lnTo>
                    <a:lnTo>
                      <a:pt x="665" y="25"/>
                    </a:lnTo>
                    <a:lnTo>
                      <a:pt x="680" y="16"/>
                    </a:lnTo>
                    <a:lnTo>
                      <a:pt x="695" y="8"/>
                    </a:lnTo>
                    <a:lnTo>
                      <a:pt x="712" y="0"/>
                    </a:lnTo>
                    <a:lnTo>
                      <a:pt x="1076" y="147"/>
                    </a:lnTo>
                    <a:lnTo>
                      <a:pt x="1106" y="154"/>
                    </a:lnTo>
                    <a:lnTo>
                      <a:pt x="1136" y="164"/>
                    </a:lnTo>
                    <a:lnTo>
                      <a:pt x="1166" y="175"/>
                    </a:lnTo>
                    <a:lnTo>
                      <a:pt x="1197" y="190"/>
                    </a:lnTo>
                    <a:lnTo>
                      <a:pt x="1227" y="207"/>
                    </a:lnTo>
                    <a:lnTo>
                      <a:pt x="1257" y="223"/>
                    </a:lnTo>
                    <a:lnTo>
                      <a:pt x="1287" y="243"/>
                    </a:lnTo>
                    <a:lnTo>
                      <a:pt x="1316" y="263"/>
                    </a:lnTo>
                    <a:lnTo>
                      <a:pt x="1346" y="286"/>
                    </a:lnTo>
                    <a:lnTo>
                      <a:pt x="1376" y="308"/>
                    </a:lnTo>
                    <a:lnTo>
                      <a:pt x="1406" y="333"/>
                    </a:lnTo>
                    <a:lnTo>
                      <a:pt x="1436" y="356"/>
                    </a:lnTo>
                    <a:lnTo>
                      <a:pt x="1465" y="381"/>
                    </a:lnTo>
                    <a:lnTo>
                      <a:pt x="1495" y="406"/>
                    </a:lnTo>
                    <a:lnTo>
                      <a:pt x="1525" y="431"/>
                    </a:lnTo>
                    <a:lnTo>
                      <a:pt x="1555" y="455"/>
                    </a:lnTo>
                    <a:lnTo>
                      <a:pt x="1497" y="462"/>
                    </a:lnTo>
                    <a:lnTo>
                      <a:pt x="1439" y="469"/>
                    </a:lnTo>
                    <a:lnTo>
                      <a:pt x="1381" y="475"/>
                    </a:lnTo>
                    <a:lnTo>
                      <a:pt x="1325" y="482"/>
                    </a:lnTo>
                    <a:lnTo>
                      <a:pt x="1267" y="487"/>
                    </a:lnTo>
                    <a:lnTo>
                      <a:pt x="1209" y="493"/>
                    </a:lnTo>
                    <a:lnTo>
                      <a:pt x="1151" y="498"/>
                    </a:lnTo>
                    <a:lnTo>
                      <a:pt x="1094" y="503"/>
                    </a:lnTo>
                    <a:lnTo>
                      <a:pt x="1036" y="508"/>
                    </a:lnTo>
                    <a:lnTo>
                      <a:pt x="978" y="513"/>
                    </a:lnTo>
                    <a:lnTo>
                      <a:pt x="921" y="518"/>
                    </a:lnTo>
                    <a:lnTo>
                      <a:pt x="863" y="523"/>
                    </a:lnTo>
                    <a:lnTo>
                      <a:pt x="806" y="528"/>
                    </a:lnTo>
                    <a:lnTo>
                      <a:pt x="748" y="533"/>
                    </a:lnTo>
                    <a:lnTo>
                      <a:pt x="690" y="538"/>
                    </a:lnTo>
                    <a:lnTo>
                      <a:pt x="632" y="543"/>
                    </a:lnTo>
                    <a:lnTo>
                      <a:pt x="626" y="548"/>
                    </a:lnTo>
                    <a:lnTo>
                      <a:pt x="632" y="568"/>
                    </a:lnTo>
                    <a:lnTo>
                      <a:pt x="1562" y="489"/>
                    </a:lnTo>
                    <a:lnTo>
                      <a:pt x="1567" y="590"/>
                    </a:lnTo>
                    <a:lnTo>
                      <a:pt x="1568" y="691"/>
                    </a:lnTo>
                    <a:lnTo>
                      <a:pt x="1570" y="792"/>
                    </a:lnTo>
                    <a:lnTo>
                      <a:pt x="1570" y="893"/>
                    </a:lnTo>
                    <a:lnTo>
                      <a:pt x="1570" y="909"/>
                    </a:lnTo>
                    <a:lnTo>
                      <a:pt x="1571" y="931"/>
                    </a:lnTo>
                    <a:lnTo>
                      <a:pt x="1573" y="951"/>
                    </a:lnTo>
                    <a:lnTo>
                      <a:pt x="1576" y="966"/>
                    </a:lnTo>
                    <a:lnTo>
                      <a:pt x="1485" y="1040"/>
                    </a:lnTo>
                    <a:lnTo>
                      <a:pt x="1388" y="860"/>
                    </a:lnTo>
                    <a:lnTo>
                      <a:pt x="1374" y="860"/>
                    </a:lnTo>
                    <a:lnTo>
                      <a:pt x="1330" y="1055"/>
                    </a:lnTo>
                    <a:lnTo>
                      <a:pt x="1184" y="923"/>
                    </a:lnTo>
                    <a:lnTo>
                      <a:pt x="1209" y="1125"/>
                    </a:lnTo>
                    <a:lnTo>
                      <a:pt x="1046" y="1067"/>
                    </a:lnTo>
                    <a:lnTo>
                      <a:pt x="1036" y="1075"/>
                    </a:lnTo>
                    <a:lnTo>
                      <a:pt x="1056" y="1106"/>
                    </a:lnTo>
                    <a:lnTo>
                      <a:pt x="1066" y="1121"/>
                    </a:lnTo>
                    <a:lnTo>
                      <a:pt x="1075" y="1135"/>
                    </a:lnTo>
                    <a:lnTo>
                      <a:pt x="1083" y="1149"/>
                    </a:lnTo>
                    <a:lnTo>
                      <a:pt x="1093" y="1163"/>
                    </a:lnTo>
                    <a:lnTo>
                      <a:pt x="1101" y="1178"/>
                    </a:lnTo>
                    <a:lnTo>
                      <a:pt x="1109" y="1193"/>
                    </a:lnTo>
                    <a:lnTo>
                      <a:pt x="1118" y="1206"/>
                    </a:lnTo>
                    <a:lnTo>
                      <a:pt x="1126" y="1221"/>
                    </a:lnTo>
                    <a:lnTo>
                      <a:pt x="1101" y="1222"/>
                    </a:lnTo>
                    <a:lnTo>
                      <a:pt x="1075" y="1226"/>
                    </a:lnTo>
                    <a:lnTo>
                      <a:pt x="1050" y="1227"/>
                    </a:lnTo>
                    <a:lnTo>
                      <a:pt x="1025" y="1229"/>
                    </a:lnTo>
                    <a:lnTo>
                      <a:pt x="998" y="1231"/>
                    </a:lnTo>
                    <a:lnTo>
                      <a:pt x="974" y="1232"/>
                    </a:lnTo>
                    <a:lnTo>
                      <a:pt x="947" y="1236"/>
                    </a:lnTo>
                    <a:lnTo>
                      <a:pt x="922" y="1237"/>
                    </a:lnTo>
                    <a:lnTo>
                      <a:pt x="921" y="1232"/>
                    </a:lnTo>
                    <a:lnTo>
                      <a:pt x="627" y="1257"/>
                    </a:lnTo>
                    <a:lnTo>
                      <a:pt x="626" y="1088"/>
                    </a:lnTo>
                    <a:lnTo>
                      <a:pt x="626" y="919"/>
                    </a:lnTo>
                    <a:lnTo>
                      <a:pt x="626" y="750"/>
                    </a:lnTo>
                    <a:lnTo>
                      <a:pt x="621" y="581"/>
                    </a:lnTo>
                    <a:lnTo>
                      <a:pt x="603" y="580"/>
                    </a:lnTo>
                    <a:lnTo>
                      <a:pt x="596" y="697"/>
                    </a:lnTo>
                    <a:lnTo>
                      <a:pt x="598" y="817"/>
                    </a:lnTo>
                    <a:lnTo>
                      <a:pt x="599" y="937"/>
                    </a:lnTo>
                    <a:lnTo>
                      <a:pt x="598" y="1057"/>
                    </a:lnTo>
                    <a:lnTo>
                      <a:pt x="598" y="1237"/>
                    </a:lnTo>
                    <a:lnTo>
                      <a:pt x="561" y="1209"/>
                    </a:lnTo>
                    <a:lnTo>
                      <a:pt x="523" y="1179"/>
                    </a:lnTo>
                    <a:lnTo>
                      <a:pt x="487" y="1149"/>
                    </a:lnTo>
                    <a:lnTo>
                      <a:pt x="450" y="1121"/>
                    </a:lnTo>
                    <a:lnTo>
                      <a:pt x="412" y="1091"/>
                    </a:lnTo>
                    <a:lnTo>
                      <a:pt x="376" y="1062"/>
                    </a:lnTo>
                    <a:lnTo>
                      <a:pt x="337" y="1034"/>
                    </a:lnTo>
                    <a:lnTo>
                      <a:pt x="301" y="1004"/>
                    </a:lnTo>
                    <a:lnTo>
                      <a:pt x="263" y="974"/>
                    </a:lnTo>
                    <a:lnTo>
                      <a:pt x="225" y="944"/>
                    </a:lnTo>
                    <a:lnTo>
                      <a:pt x="188" y="914"/>
                    </a:lnTo>
                    <a:lnTo>
                      <a:pt x="150" y="884"/>
                    </a:lnTo>
                    <a:lnTo>
                      <a:pt x="112" y="856"/>
                    </a:lnTo>
                    <a:lnTo>
                      <a:pt x="76" y="826"/>
                    </a:lnTo>
                    <a:lnTo>
                      <a:pt x="38" y="797"/>
                    </a:lnTo>
                    <a:lnTo>
                      <a:pt x="0" y="767"/>
                    </a:lnTo>
                    <a:lnTo>
                      <a:pt x="1" y="710"/>
                    </a:lnTo>
                    <a:lnTo>
                      <a:pt x="3" y="654"/>
                    </a:lnTo>
                    <a:lnTo>
                      <a:pt x="1" y="598"/>
                    </a:lnTo>
                    <a:lnTo>
                      <a:pt x="0" y="542"/>
                    </a:lnTo>
                    <a:lnTo>
                      <a:pt x="1" y="527"/>
                    </a:lnTo>
                    <a:lnTo>
                      <a:pt x="0" y="510"/>
                    </a:lnTo>
                    <a:lnTo>
                      <a:pt x="0" y="493"/>
                    </a:lnTo>
                    <a:lnTo>
                      <a:pt x="1" y="480"/>
                    </a:lnTo>
                    <a:close/>
                  </a:path>
                </a:pathLst>
              </a:custGeom>
              <a:solidFill>
                <a:srgbClr val="B2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93" name="Freeform 63"/>
              <p:cNvSpPr>
                <a:spLocks/>
              </p:cNvSpPr>
              <p:nvPr/>
            </p:nvSpPr>
            <p:spPr bwMode="auto">
              <a:xfrm>
                <a:off x="1583" y="2333"/>
                <a:ext cx="259" cy="146"/>
              </a:xfrm>
              <a:custGeom>
                <a:avLst/>
                <a:gdLst>
                  <a:gd name="T0" fmla="*/ 0 w 519"/>
                  <a:gd name="T1" fmla="*/ 34 h 291"/>
                  <a:gd name="T2" fmla="*/ 247 w 519"/>
                  <a:gd name="T3" fmla="*/ 3 h 291"/>
                  <a:gd name="T4" fmla="*/ 259 w 519"/>
                  <a:gd name="T5" fmla="*/ 0 h 291"/>
                  <a:gd name="T6" fmla="*/ 204 w 519"/>
                  <a:gd name="T7" fmla="*/ 66 h 291"/>
                  <a:gd name="T8" fmla="*/ 163 w 519"/>
                  <a:gd name="T9" fmla="*/ 113 h 291"/>
                  <a:gd name="T10" fmla="*/ 146 w 519"/>
                  <a:gd name="T11" fmla="*/ 132 h 291"/>
                  <a:gd name="T12" fmla="*/ 139 w 519"/>
                  <a:gd name="T13" fmla="*/ 140 h 291"/>
                  <a:gd name="T14" fmla="*/ 130 w 519"/>
                  <a:gd name="T15" fmla="*/ 146 h 291"/>
                  <a:gd name="T16" fmla="*/ 56 w 519"/>
                  <a:gd name="T17" fmla="*/ 86 h 291"/>
                  <a:gd name="T18" fmla="*/ 54 w 519"/>
                  <a:gd name="T19" fmla="*/ 83 h 291"/>
                  <a:gd name="T20" fmla="*/ 16 w 519"/>
                  <a:gd name="T21" fmla="*/ 52 h 291"/>
                  <a:gd name="T22" fmla="*/ 0 w 519"/>
                  <a:gd name="T23" fmla="*/ 34 h 2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9"/>
                  <a:gd name="T37" fmla="*/ 0 h 291"/>
                  <a:gd name="T38" fmla="*/ 519 w 519"/>
                  <a:gd name="T39" fmla="*/ 291 h 2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9" h="291">
                    <a:moveTo>
                      <a:pt x="0" y="68"/>
                    </a:moveTo>
                    <a:lnTo>
                      <a:pt x="494" y="5"/>
                    </a:lnTo>
                    <a:lnTo>
                      <a:pt x="519" y="0"/>
                    </a:lnTo>
                    <a:lnTo>
                      <a:pt x="408" y="132"/>
                    </a:lnTo>
                    <a:lnTo>
                      <a:pt x="326" y="225"/>
                    </a:lnTo>
                    <a:lnTo>
                      <a:pt x="292" y="263"/>
                    </a:lnTo>
                    <a:lnTo>
                      <a:pt x="278" y="280"/>
                    </a:lnTo>
                    <a:lnTo>
                      <a:pt x="260" y="291"/>
                    </a:lnTo>
                    <a:lnTo>
                      <a:pt x="113" y="171"/>
                    </a:lnTo>
                    <a:lnTo>
                      <a:pt x="109" y="166"/>
                    </a:lnTo>
                    <a:lnTo>
                      <a:pt x="33" y="10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2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94" name="Freeform 64"/>
              <p:cNvSpPr>
                <a:spLocks/>
              </p:cNvSpPr>
              <p:nvPr/>
            </p:nvSpPr>
            <p:spPr bwMode="auto">
              <a:xfrm>
                <a:off x="1720" y="2294"/>
                <a:ext cx="186" cy="200"/>
              </a:xfrm>
              <a:custGeom>
                <a:avLst/>
                <a:gdLst>
                  <a:gd name="T0" fmla="*/ 1 w 373"/>
                  <a:gd name="T1" fmla="*/ 187 h 399"/>
                  <a:gd name="T2" fmla="*/ 5 w 373"/>
                  <a:gd name="T3" fmla="*/ 186 h 399"/>
                  <a:gd name="T4" fmla="*/ 161 w 373"/>
                  <a:gd name="T5" fmla="*/ 5 h 399"/>
                  <a:gd name="T6" fmla="*/ 167 w 373"/>
                  <a:gd name="T7" fmla="*/ 0 h 399"/>
                  <a:gd name="T8" fmla="*/ 186 w 373"/>
                  <a:gd name="T9" fmla="*/ 3 h 399"/>
                  <a:gd name="T10" fmla="*/ 180 w 373"/>
                  <a:gd name="T11" fmla="*/ 23 h 399"/>
                  <a:gd name="T12" fmla="*/ 171 w 373"/>
                  <a:gd name="T13" fmla="*/ 25 h 399"/>
                  <a:gd name="T14" fmla="*/ 160 w 373"/>
                  <a:gd name="T15" fmla="*/ 27 h 399"/>
                  <a:gd name="T16" fmla="*/ 13 w 373"/>
                  <a:gd name="T17" fmla="*/ 195 h 399"/>
                  <a:gd name="T18" fmla="*/ 13 w 373"/>
                  <a:gd name="T19" fmla="*/ 200 h 399"/>
                  <a:gd name="T20" fmla="*/ 0 w 373"/>
                  <a:gd name="T21" fmla="*/ 190 h 399"/>
                  <a:gd name="T22" fmla="*/ 1 w 373"/>
                  <a:gd name="T23" fmla="*/ 187 h 3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3"/>
                  <a:gd name="T37" fmla="*/ 0 h 399"/>
                  <a:gd name="T38" fmla="*/ 373 w 373"/>
                  <a:gd name="T39" fmla="*/ 399 h 3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3" h="399">
                    <a:moveTo>
                      <a:pt x="2" y="373"/>
                    </a:moveTo>
                    <a:lnTo>
                      <a:pt x="10" y="371"/>
                    </a:lnTo>
                    <a:lnTo>
                      <a:pt x="323" y="10"/>
                    </a:lnTo>
                    <a:lnTo>
                      <a:pt x="335" y="0"/>
                    </a:lnTo>
                    <a:lnTo>
                      <a:pt x="373" y="5"/>
                    </a:lnTo>
                    <a:lnTo>
                      <a:pt x="360" y="45"/>
                    </a:lnTo>
                    <a:lnTo>
                      <a:pt x="343" y="50"/>
                    </a:lnTo>
                    <a:lnTo>
                      <a:pt x="320" y="53"/>
                    </a:lnTo>
                    <a:lnTo>
                      <a:pt x="27" y="389"/>
                    </a:lnTo>
                    <a:lnTo>
                      <a:pt x="27" y="399"/>
                    </a:lnTo>
                    <a:lnTo>
                      <a:pt x="0" y="379"/>
                    </a:lnTo>
                    <a:lnTo>
                      <a:pt x="2" y="373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95" name="Freeform 65"/>
              <p:cNvSpPr>
                <a:spLocks/>
              </p:cNvSpPr>
              <p:nvPr/>
            </p:nvSpPr>
            <p:spPr bwMode="auto">
              <a:xfrm>
                <a:off x="1725" y="2506"/>
                <a:ext cx="11" cy="6"/>
              </a:xfrm>
              <a:custGeom>
                <a:avLst/>
                <a:gdLst>
                  <a:gd name="T0" fmla="*/ 0 w 24"/>
                  <a:gd name="T1" fmla="*/ 0 h 12"/>
                  <a:gd name="T2" fmla="*/ 6 w 24"/>
                  <a:gd name="T3" fmla="*/ 0 h 12"/>
                  <a:gd name="T4" fmla="*/ 11 w 24"/>
                  <a:gd name="T5" fmla="*/ 1 h 12"/>
                  <a:gd name="T6" fmla="*/ 9 w 24"/>
                  <a:gd name="T7" fmla="*/ 6 h 12"/>
                  <a:gd name="T8" fmla="*/ 4 w 24"/>
                  <a:gd name="T9" fmla="*/ 6 h 12"/>
                  <a:gd name="T10" fmla="*/ 0 w 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2"/>
                    </a:lnTo>
                    <a:lnTo>
                      <a:pt x="19" y="12"/>
                    </a:lnTo>
                    <a:lnTo>
                      <a:pt x="9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96" name="Freeform 66"/>
              <p:cNvSpPr>
                <a:spLocks/>
              </p:cNvSpPr>
              <p:nvPr/>
            </p:nvSpPr>
            <p:spPr bwMode="auto">
              <a:xfrm>
                <a:off x="1827" y="2034"/>
                <a:ext cx="76" cy="35"/>
              </a:xfrm>
              <a:custGeom>
                <a:avLst/>
                <a:gdLst>
                  <a:gd name="T0" fmla="*/ 1 w 153"/>
                  <a:gd name="T1" fmla="*/ 15 h 70"/>
                  <a:gd name="T2" fmla="*/ 4 w 153"/>
                  <a:gd name="T3" fmla="*/ 7 h 70"/>
                  <a:gd name="T4" fmla="*/ 14 w 153"/>
                  <a:gd name="T5" fmla="*/ 1 h 70"/>
                  <a:gd name="T6" fmla="*/ 21 w 153"/>
                  <a:gd name="T7" fmla="*/ 1 h 70"/>
                  <a:gd name="T8" fmla="*/ 21 w 153"/>
                  <a:gd name="T9" fmla="*/ 19 h 70"/>
                  <a:gd name="T10" fmla="*/ 27 w 153"/>
                  <a:gd name="T11" fmla="*/ 21 h 70"/>
                  <a:gd name="T12" fmla="*/ 34 w 153"/>
                  <a:gd name="T13" fmla="*/ 22 h 70"/>
                  <a:gd name="T14" fmla="*/ 40 w 153"/>
                  <a:gd name="T15" fmla="*/ 22 h 70"/>
                  <a:gd name="T16" fmla="*/ 45 w 153"/>
                  <a:gd name="T17" fmla="*/ 22 h 70"/>
                  <a:gd name="T18" fmla="*/ 54 w 153"/>
                  <a:gd name="T19" fmla="*/ 15 h 70"/>
                  <a:gd name="T20" fmla="*/ 54 w 153"/>
                  <a:gd name="T21" fmla="*/ 0 h 70"/>
                  <a:gd name="T22" fmla="*/ 75 w 153"/>
                  <a:gd name="T23" fmla="*/ 7 h 70"/>
                  <a:gd name="T24" fmla="*/ 76 w 153"/>
                  <a:gd name="T25" fmla="*/ 17 h 70"/>
                  <a:gd name="T26" fmla="*/ 70 w 153"/>
                  <a:gd name="T27" fmla="*/ 23 h 70"/>
                  <a:gd name="T28" fmla="*/ 64 w 153"/>
                  <a:gd name="T29" fmla="*/ 27 h 70"/>
                  <a:gd name="T30" fmla="*/ 57 w 153"/>
                  <a:gd name="T31" fmla="*/ 30 h 70"/>
                  <a:gd name="T32" fmla="*/ 50 w 153"/>
                  <a:gd name="T33" fmla="*/ 33 h 70"/>
                  <a:gd name="T34" fmla="*/ 44 w 153"/>
                  <a:gd name="T35" fmla="*/ 33 h 70"/>
                  <a:gd name="T36" fmla="*/ 37 w 153"/>
                  <a:gd name="T37" fmla="*/ 34 h 70"/>
                  <a:gd name="T38" fmla="*/ 30 w 153"/>
                  <a:gd name="T39" fmla="*/ 34 h 70"/>
                  <a:gd name="T40" fmla="*/ 23 w 153"/>
                  <a:gd name="T41" fmla="*/ 35 h 70"/>
                  <a:gd name="T42" fmla="*/ 0 w 153"/>
                  <a:gd name="T43" fmla="*/ 24 h 70"/>
                  <a:gd name="T44" fmla="*/ 1 w 153"/>
                  <a:gd name="T45" fmla="*/ 15 h 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70"/>
                  <a:gd name="T71" fmla="*/ 153 w 153"/>
                  <a:gd name="T72" fmla="*/ 70 h 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70">
                    <a:moveTo>
                      <a:pt x="2" y="31"/>
                    </a:moveTo>
                    <a:lnTo>
                      <a:pt x="8" y="15"/>
                    </a:lnTo>
                    <a:lnTo>
                      <a:pt x="28" y="3"/>
                    </a:lnTo>
                    <a:lnTo>
                      <a:pt x="43" y="2"/>
                    </a:lnTo>
                    <a:lnTo>
                      <a:pt x="43" y="38"/>
                    </a:lnTo>
                    <a:lnTo>
                      <a:pt x="55" y="43"/>
                    </a:lnTo>
                    <a:lnTo>
                      <a:pt x="68" y="45"/>
                    </a:lnTo>
                    <a:lnTo>
                      <a:pt x="80" y="45"/>
                    </a:lnTo>
                    <a:lnTo>
                      <a:pt x="91" y="45"/>
                    </a:lnTo>
                    <a:lnTo>
                      <a:pt x="108" y="30"/>
                    </a:lnTo>
                    <a:lnTo>
                      <a:pt x="108" y="0"/>
                    </a:lnTo>
                    <a:lnTo>
                      <a:pt x="151" y="15"/>
                    </a:lnTo>
                    <a:lnTo>
                      <a:pt x="153" y="33"/>
                    </a:lnTo>
                    <a:lnTo>
                      <a:pt x="141" y="46"/>
                    </a:lnTo>
                    <a:lnTo>
                      <a:pt x="128" y="55"/>
                    </a:lnTo>
                    <a:lnTo>
                      <a:pt x="114" y="61"/>
                    </a:lnTo>
                    <a:lnTo>
                      <a:pt x="101" y="65"/>
                    </a:lnTo>
                    <a:lnTo>
                      <a:pt x="88" y="66"/>
                    </a:lnTo>
                    <a:lnTo>
                      <a:pt x="75" y="68"/>
                    </a:lnTo>
                    <a:lnTo>
                      <a:pt x="60" y="68"/>
                    </a:lnTo>
                    <a:lnTo>
                      <a:pt x="47" y="70"/>
                    </a:lnTo>
                    <a:lnTo>
                      <a:pt x="0" y="48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97" name="Freeform 67"/>
              <p:cNvSpPr>
                <a:spLocks/>
              </p:cNvSpPr>
              <p:nvPr/>
            </p:nvSpPr>
            <p:spPr bwMode="auto">
              <a:xfrm>
                <a:off x="1827" y="2062"/>
                <a:ext cx="80" cy="120"/>
              </a:xfrm>
              <a:custGeom>
                <a:avLst/>
                <a:gdLst>
                  <a:gd name="T0" fmla="*/ 0 w 159"/>
                  <a:gd name="T1" fmla="*/ 5 h 240"/>
                  <a:gd name="T2" fmla="*/ 8 w 159"/>
                  <a:gd name="T3" fmla="*/ 8 h 240"/>
                  <a:gd name="T4" fmla="*/ 17 w 159"/>
                  <a:gd name="T5" fmla="*/ 10 h 240"/>
                  <a:gd name="T6" fmla="*/ 25 w 159"/>
                  <a:gd name="T7" fmla="*/ 12 h 240"/>
                  <a:gd name="T8" fmla="*/ 34 w 159"/>
                  <a:gd name="T9" fmla="*/ 12 h 240"/>
                  <a:gd name="T10" fmla="*/ 43 w 159"/>
                  <a:gd name="T11" fmla="*/ 11 h 240"/>
                  <a:gd name="T12" fmla="*/ 51 w 159"/>
                  <a:gd name="T13" fmla="*/ 10 h 240"/>
                  <a:gd name="T14" fmla="*/ 61 w 159"/>
                  <a:gd name="T15" fmla="*/ 6 h 240"/>
                  <a:gd name="T16" fmla="*/ 70 w 159"/>
                  <a:gd name="T17" fmla="*/ 3 h 240"/>
                  <a:gd name="T18" fmla="*/ 73 w 159"/>
                  <a:gd name="T19" fmla="*/ 0 h 240"/>
                  <a:gd name="T20" fmla="*/ 76 w 159"/>
                  <a:gd name="T21" fmla="*/ 0 h 240"/>
                  <a:gd name="T22" fmla="*/ 79 w 159"/>
                  <a:gd name="T23" fmla="*/ 59 h 240"/>
                  <a:gd name="T24" fmla="*/ 80 w 159"/>
                  <a:gd name="T25" fmla="*/ 104 h 240"/>
                  <a:gd name="T26" fmla="*/ 75 w 159"/>
                  <a:gd name="T27" fmla="*/ 112 h 240"/>
                  <a:gd name="T28" fmla="*/ 70 w 159"/>
                  <a:gd name="T29" fmla="*/ 115 h 240"/>
                  <a:gd name="T30" fmla="*/ 63 w 159"/>
                  <a:gd name="T31" fmla="*/ 117 h 240"/>
                  <a:gd name="T32" fmla="*/ 56 w 159"/>
                  <a:gd name="T33" fmla="*/ 119 h 240"/>
                  <a:gd name="T34" fmla="*/ 50 w 159"/>
                  <a:gd name="T35" fmla="*/ 120 h 240"/>
                  <a:gd name="T36" fmla="*/ 43 w 159"/>
                  <a:gd name="T37" fmla="*/ 120 h 240"/>
                  <a:gd name="T38" fmla="*/ 37 w 159"/>
                  <a:gd name="T39" fmla="*/ 120 h 240"/>
                  <a:gd name="T40" fmla="*/ 30 w 159"/>
                  <a:gd name="T41" fmla="*/ 120 h 240"/>
                  <a:gd name="T42" fmla="*/ 23 w 159"/>
                  <a:gd name="T43" fmla="*/ 119 h 240"/>
                  <a:gd name="T44" fmla="*/ 17 w 159"/>
                  <a:gd name="T45" fmla="*/ 117 h 240"/>
                  <a:gd name="T46" fmla="*/ 10 w 159"/>
                  <a:gd name="T47" fmla="*/ 112 h 240"/>
                  <a:gd name="T48" fmla="*/ 8 w 159"/>
                  <a:gd name="T49" fmla="*/ 109 h 240"/>
                  <a:gd name="T50" fmla="*/ 3 w 159"/>
                  <a:gd name="T51" fmla="*/ 106 h 240"/>
                  <a:gd name="T52" fmla="*/ 1 w 159"/>
                  <a:gd name="T53" fmla="*/ 57 h 240"/>
                  <a:gd name="T54" fmla="*/ 1 w 159"/>
                  <a:gd name="T55" fmla="*/ 52 h 240"/>
                  <a:gd name="T56" fmla="*/ 0 w 159"/>
                  <a:gd name="T57" fmla="*/ 5 h 2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9"/>
                  <a:gd name="T88" fmla="*/ 0 h 240"/>
                  <a:gd name="T89" fmla="*/ 159 w 159"/>
                  <a:gd name="T90" fmla="*/ 240 h 2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9" h="240">
                    <a:moveTo>
                      <a:pt x="0" y="9"/>
                    </a:moveTo>
                    <a:lnTo>
                      <a:pt x="16" y="15"/>
                    </a:lnTo>
                    <a:lnTo>
                      <a:pt x="33" y="20"/>
                    </a:lnTo>
                    <a:lnTo>
                      <a:pt x="49" y="23"/>
                    </a:lnTo>
                    <a:lnTo>
                      <a:pt x="68" y="23"/>
                    </a:lnTo>
                    <a:lnTo>
                      <a:pt x="86" y="22"/>
                    </a:lnTo>
                    <a:lnTo>
                      <a:pt x="102" y="19"/>
                    </a:lnTo>
                    <a:lnTo>
                      <a:pt x="121" y="12"/>
                    </a:lnTo>
                    <a:lnTo>
                      <a:pt x="139" y="5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7" y="118"/>
                    </a:lnTo>
                    <a:lnTo>
                      <a:pt x="159" y="207"/>
                    </a:lnTo>
                    <a:lnTo>
                      <a:pt x="149" y="224"/>
                    </a:lnTo>
                    <a:lnTo>
                      <a:pt x="139" y="229"/>
                    </a:lnTo>
                    <a:lnTo>
                      <a:pt x="126" y="234"/>
                    </a:lnTo>
                    <a:lnTo>
                      <a:pt x="112" y="237"/>
                    </a:lnTo>
                    <a:lnTo>
                      <a:pt x="99" y="239"/>
                    </a:lnTo>
                    <a:lnTo>
                      <a:pt x="86" y="240"/>
                    </a:lnTo>
                    <a:lnTo>
                      <a:pt x="73" y="240"/>
                    </a:lnTo>
                    <a:lnTo>
                      <a:pt x="59" y="240"/>
                    </a:lnTo>
                    <a:lnTo>
                      <a:pt x="46" y="237"/>
                    </a:lnTo>
                    <a:lnTo>
                      <a:pt x="33" y="234"/>
                    </a:lnTo>
                    <a:lnTo>
                      <a:pt x="20" y="224"/>
                    </a:lnTo>
                    <a:lnTo>
                      <a:pt x="16" y="217"/>
                    </a:lnTo>
                    <a:lnTo>
                      <a:pt x="6" y="211"/>
                    </a:lnTo>
                    <a:lnTo>
                      <a:pt x="1" y="113"/>
                    </a:lnTo>
                    <a:lnTo>
                      <a:pt x="1" y="10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98" name="Freeform 68"/>
              <p:cNvSpPr>
                <a:spLocks/>
              </p:cNvSpPr>
              <p:nvPr/>
            </p:nvSpPr>
            <p:spPr bwMode="auto">
              <a:xfrm>
                <a:off x="1841" y="2190"/>
                <a:ext cx="50" cy="131"/>
              </a:xfrm>
              <a:custGeom>
                <a:avLst/>
                <a:gdLst>
                  <a:gd name="T0" fmla="*/ 0 w 99"/>
                  <a:gd name="T1" fmla="*/ 91 h 264"/>
                  <a:gd name="T2" fmla="*/ 8 w 99"/>
                  <a:gd name="T3" fmla="*/ 35 h 264"/>
                  <a:gd name="T4" fmla="*/ 8 w 99"/>
                  <a:gd name="T5" fmla="*/ 12 h 264"/>
                  <a:gd name="T6" fmla="*/ 6 w 99"/>
                  <a:gd name="T7" fmla="*/ 2 h 264"/>
                  <a:gd name="T8" fmla="*/ 19 w 99"/>
                  <a:gd name="T9" fmla="*/ 3 h 264"/>
                  <a:gd name="T10" fmla="*/ 26 w 99"/>
                  <a:gd name="T11" fmla="*/ 3 h 264"/>
                  <a:gd name="T12" fmla="*/ 33 w 99"/>
                  <a:gd name="T13" fmla="*/ 3 h 264"/>
                  <a:gd name="T14" fmla="*/ 50 w 99"/>
                  <a:gd name="T15" fmla="*/ 0 h 264"/>
                  <a:gd name="T16" fmla="*/ 46 w 99"/>
                  <a:gd name="T17" fmla="*/ 44 h 264"/>
                  <a:gd name="T18" fmla="*/ 42 w 99"/>
                  <a:gd name="T19" fmla="*/ 50 h 264"/>
                  <a:gd name="T20" fmla="*/ 33 w 99"/>
                  <a:gd name="T21" fmla="*/ 64 h 264"/>
                  <a:gd name="T22" fmla="*/ 27 w 99"/>
                  <a:gd name="T23" fmla="*/ 76 h 264"/>
                  <a:gd name="T24" fmla="*/ 23 w 99"/>
                  <a:gd name="T25" fmla="*/ 90 h 264"/>
                  <a:gd name="T26" fmla="*/ 21 w 99"/>
                  <a:gd name="T27" fmla="*/ 102 h 264"/>
                  <a:gd name="T28" fmla="*/ 26 w 99"/>
                  <a:gd name="T29" fmla="*/ 113 h 264"/>
                  <a:gd name="T30" fmla="*/ 11 w 99"/>
                  <a:gd name="T31" fmla="*/ 131 h 264"/>
                  <a:gd name="T32" fmla="*/ 3 w 99"/>
                  <a:gd name="T33" fmla="*/ 125 h 264"/>
                  <a:gd name="T34" fmla="*/ 1 w 99"/>
                  <a:gd name="T35" fmla="*/ 123 h 264"/>
                  <a:gd name="T36" fmla="*/ 1 w 99"/>
                  <a:gd name="T37" fmla="*/ 117 h 264"/>
                  <a:gd name="T38" fmla="*/ 0 w 99"/>
                  <a:gd name="T39" fmla="*/ 91 h 26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9"/>
                  <a:gd name="T61" fmla="*/ 0 h 264"/>
                  <a:gd name="T62" fmla="*/ 99 w 99"/>
                  <a:gd name="T63" fmla="*/ 264 h 26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9" h="264">
                    <a:moveTo>
                      <a:pt x="0" y="183"/>
                    </a:moveTo>
                    <a:lnTo>
                      <a:pt x="15" y="70"/>
                    </a:lnTo>
                    <a:lnTo>
                      <a:pt x="15" y="25"/>
                    </a:lnTo>
                    <a:lnTo>
                      <a:pt x="12" y="5"/>
                    </a:lnTo>
                    <a:lnTo>
                      <a:pt x="38" y="7"/>
                    </a:lnTo>
                    <a:lnTo>
                      <a:pt x="51" y="7"/>
                    </a:lnTo>
                    <a:lnTo>
                      <a:pt x="65" y="7"/>
                    </a:lnTo>
                    <a:lnTo>
                      <a:pt x="99" y="0"/>
                    </a:lnTo>
                    <a:lnTo>
                      <a:pt x="91" y="88"/>
                    </a:lnTo>
                    <a:lnTo>
                      <a:pt x="83" y="101"/>
                    </a:lnTo>
                    <a:lnTo>
                      <a:pt x="65" y="128"/>
                    </a:lnTo>
                    <a:lnTo>
                      <a:pt x="53" y="154"/>
                    </a:lnTo>
                    <a:lnTo>
                      <a:pt x="45" y="181"/>
                    </a:lnTo>
                    <a:lnTo>
                      <a:pt x="41" y="206"/>
                    </a:lnTo>
                    <a:lnTo>
                      <a:pt x="51" y="227"/>
                    </a:lnTo>
                    <a:lnTo>
                      <a:pt x="21" y="264"/>
                    </a:lnTo>
                    <a:lnTo>
                      <a:pt x="5" y="252"/>
                    </a:lnTo>
                    <a:lnTo>
                      <a:pt x="2" y="247"/>
                    </a:lnTo>
                    <a:lnTo>
                      <a:pt x="2" y="236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99" name="Freeform 69"/>
              <p:cNvSpPr>
                <a:spLocks/>
              </p:cNvSpPr>
              <p:nvPr/>
            </p:nvSpPr>
            <p:spPr bwMode="auto">
              <a:xfrm>
                <a:off x="1869" y="2612"/>
                <a:ext cx="12" cy="15"/>
              </a:xfrm>
              <a:custGeom>
                <a:avLst/>
                <a:gdLst>
                  <a:gd name="T0" fmla="*/ 0 w 24"/>
                  <a:gd name="T1" fmla="*/ 7 h 30"/>
                  <a:gd name="T2" fmla="*/ 5 w 24"/>
                  <a:gd name="T3" fmla="*/ 0 h 30"/>
                  <a:gd name="T4" fmla="*/ 12 w 24"/>
                  <a:gd name="T5" fmla="*/ 4 h 30"/>
                  <a:gd name="T6" fmla="*/ 12 w 24"/>
                  <a:gd name="T7" fmla="*/ 12 h 30"/>
                  <a:gd name="T8" fmla="*/ 11 w 24"/>
                  <a:gd name="T9" fmla="*/ 15 h 30"/>
                  <a:gd name="T10" fmla="*/ 0 w 24"/>
                  <a:gd name="T11" fmla="*/ 13 h 30"/>
                  <a:gd name="T12" fmla="*/ 0 w 24"/>
                  <a:gd name="T13" fmla="*/ 7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30"/>
                  <a:gd name="T23" fmla="*/ 24 w 24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30">
                    <a:moveTo>
                      <a:pt x="0" y="13"/>
                    </a:moveTo>
                    <a:lnTo>
                      <a:pt x="10" y="0"/>
                    </a:lnTo>
                    <a:lnTo>
                      <a:pt x="23" y="8"/>
                    </a:lnTo>
                    <a:lnTo>
                      <a:pt x="24" y="23"/>
                    </a:lnTo>
                    <a:lnTo>
                      <a:pt x="21" y="30"/>
                    </a:lnTo>
                    <a:lnTo>
                      <a:pt x="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600" name="Freeform 70"/>
              <p:cNvSpPr>
                <a:spLocks/>
              </p:cNvSpPr>
              <p:nvPr/>
            </p:nvSpPr>
            <p:spPr bwMode="auto">
              <a:xfrm>
                <a:off x="1872" y="2226"/>
                <a:ext cx="66" cy="120"/>
              </a:xfrm>
              <a:custGeom>
                <a:avLst/>
                <a:gdLst>
                  <a:gd name="T0" fmla="*/ 1 w 133"/>
                  <a:gd name="T1" fmla="*/ 114 h 240"/>
                  <a:gd name="T2" fmla="*/ 12 w 133"/>
                  <a:gd name="T3" fmla="*/ 103 h 240"/>
                  <a:gd name="T4" fmla="*/ 26 w 133"/>
                  <a:gd name="T5" fmla="*/ 99 h 240"/>
                  <a:gd name="T6" fmla="*/ 28 w 133"/>
                  <a:gd name="T7" fmla="*/ 97 h 240"/>
                  <a:gd name="T8" fmla="*/ 34 w 133"/>
                  <a:gd name="T9" fmla="*/ 92 h 240"/>
                  <a:gd name="T10" fmla="*/ 37 w 133"/>
                  <a:gd name="T11" fmla="*/ 86 h 240"/>
                  <a:gd name="T12" fmla="*/ 39 w 133"/>
                  <a:gd name="T13" fmla="*/ 78 h 240"/>
                  <a:gd name="T14" fmla="*/ 40 w 133"/>
                  <a:gd name="T15" fmla="*/ 72 h 240"/>
                  <a:gd name="T16" fmla="*/ 37 w 133"/>
                  <a:gd name="T17" fmla="*/ 58 h 240"/>
                  <a:gd name="T18" fmla="*/ 40 w 133"/>
                  <a:gd name="T19" fmla="*/ 45 h 240"/>
                  <a:gd name="T20" fmla="*/ 38 w 133"/>
                  <a:gd name="T21" fmla="*/ 36 h 240"/>
                  <a:gd name="T22" fmla="*/ 39 w 133"/>
                  <a:gd name="T23" fmla="*/ 27 h 240"/>
                  <a:gd name="T24" fmla="*/ 40 w 133"/>
                  <a:gd name="T25" fmla="*/ 18 h 240"/>
                  <a:gd name="T26" fmla="*/ 45 w 133"/>
                  <a:gd name="T27" fmla="*/ 9 h 240"/>
                  <a:gd name="T28" fmla="*/ 56 w 133"/>
                  <a:gd name="T29" fmla="*/ 0 h 240"/>
                  <a:gd name="T30" fmla="*/ 66 w 133"/>
                  <a:gd name="T31" fmla="*/ 0 h 240"/>
                  <a:gd name="T32" fmla="*/ 59 w 133"/>
                  <a:gd name="T33" fmla="*/ 17 h 240"/>
                  <a:gd name="T34" fmla="*/ 63 w 133"/>
                  <a:gd name="T35" fmla="*/ 67 h 240"/>
                  <a:gd name="T36" fmla="*/ 62 w 133"/>
                  <a:gd name="T37" fmla="*/ 77 h 240"/>
                  <a:gd name="T38" fmla="*/ 59 w 133"/>
                  <a:gd name="T39" fmla="*/ 87 h 240"/>
                  <a:gd name="T40" fmla="*/ 55 w 133"/>
                  <a:gd name="T41" fmla="*/ 97 h 240"/>
                  <a:gd name="T42" fmla="*/ 49 w 133"/>
                  <a:gd name="T43" fmla="*/ 107 h 240"/>
                  <a:gd name="T44" fmla="*/ 43 w 133"/>
                  <a:gd name="T45" fmla="*/ 112 h 240"/>
                  <a:gd name="T46" fmla="*/ 36 w 133"/>
                  <a:gd name="T47" fmla="*/ 116 h 240"/>
                  <a:gd name="T48" fmla="*/ 31 w 133"/>
                  <a:gd name="T49" fmla="*/ 118 h 240"/>
                  <a:gd name="T50" fmla="*/ 25 w 133"/>
                  <a:gd name="T51" fmla="*/ 120 h 240"/>
                  <a:gd name="T52" fmla="*/ 18 w 133"/>
                  <a:gd name="T53" fmla="*/ 120 h 240"/>
                  <a:gd name="T54" fmla="*/ 12 w 133"/>
                  <a:gd name="T55" fmla="*/ 120 h 240"/>
                  <a:gd name="T56" fmla="*/ 6 w 133"/>
                  <a:gd name="T57" fmla="*/ 119 h 240"/>
                  <a:gd name="T58" fmla="*/ 0 w 133"/>
                  <a:gd name="T59" fmla="*/ 116 h 240"/>
                  <a:gd name="T60" fmla="*/ 1 w 133"/>
                  <a:gd name="T61" fmla="*/ 114 h 2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240"/>
                  <a:gd name="T95" fmla="*/ 133 w 133"/>
                  <a:gd name="T96" fmla="*/ 240 h 2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240">
                    <a:moveTo>
                      <a:pt x="2" y="227"/>
                    </a:moveTo>
                    <a:lnTo>
                      <a:pt x="25" y="206"/>
                    </a:lnTo>
                    <a:lnTo>
                      <a:pt x="53" y="197"/>
                    </a:lnTo>
                    <a:lnTo>
                      <a:pt x="57" y="194"/>
                    </a:lnTo>
                    <a:lnTo>
                      <a:pt x="68" y="184"/>
                    </a:lnTo>
                    <a:lnTo>
                      <a:pt x="75" y="171"/>
                    </a:lnTo>
                    <a:lnTo>
                      <a:pt x="78" y="156"/>
                    </a:lnTo>
                    <a:lnTo>
                      <a:pt x="80" y="143"/>
                    </a:lnTo>
                    <a:lnTo>
                      <a:pt x="75" y="116"/>
                    </a:lnTo>
                    <a:lnTo>
                      <a:pt x="80" y="90"/>
                    </a:lnTo>
                    <a:lnTo>
                      <a:pt x="76" y="71"/>
                    </a:lnTo>
                    <a:lnTo>
                      <a:pt x="78" y="53"/>
                    </a:lnTo>
                    <a:lnTo>
                      <a:pt x="81" y="35"/>
                    </a:lnTo>
                    <a:lnTo>
                      <a:pt x="90" y="17"/>
                    </a:lnTo>
                    <a:lnTo>
                      <a:pt x="113" y="0"/>
                    </a:lnTo>
                    <a:lnTo>
                      <a:pt x="133" y="0"/>
                    </a:lnTo>
                    <a:lnTo>
                      <a:pt x="118" y="33"/>
                    </a:lnTo>
                    <a:lnTo>
                      <a:pt x="126" y="134"/>
                    </a:lnTo>
                    <a:lnTo>
                      <a:pt x="124" y="154"/>
                    </a:lnTo>
                    <a:lnTo>
                      <a:pt x="119" y="174"/>
                    </a:lnTo>
                    <a:lnTo>
                      <a:pt x="111" y="194"/>
                    </a:lnTo>
                    <a:lnTo>
                      <a:pt x="98" y="214"/>
                    </a:lnTo>
                    <a:lnTo>
                      <a:pt x="86" y="224"/>
                    </a:lnTo>
                    <a:lnTo>
                      <a:pt x="73" y="231"/>
                    </a:lnTo>
                    <a:lnTo>
                      <a:pt x="62" y="235"/>
                    </a:lnTo>
                    <a:lnTo>
                      <a:pt x="50" y="239"/>
                    </a:lnTo>
                    <a:lnTo>
                      <a:pt x="37" y="240"/>
                    </a:lnTo>
                    <a:lnTo>
                      <a:pt x="25" y="239"/>
                    </a:lnTo>
                    <a:lnTo>
                      <a:pt x="12" y="237"/>
                    </a:lnTo>
                    <a:lnTo>
                      <a:pt x="0" y="232"/>
                    </a:lnTo>
                    <a:lnTo>
                      <a:pt x="2" y="22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601" name="Freeform 71"/>
              <p:cNvSpPr>
                <a:spLocks/>
              </p:cNvSpPr>
              <p:nvPr/>
            </p:nvSpPr>
            <p:spPr bwMode="auto">
              <a:xfrm>
                <a:off x="1878" y="2253"/>
                <a:ext cx="5" cy="7"/>
              </a:xfrm>
              <a:custGeom>
                <a:avLst/>
                <a:gdLst>
                  <a:gd name="T0" fmla="*/ 0 w 10"/>
                  <a:gd name="T1" fmla="*/ 2 h 13"/>
                  <a:gd name="T2" fmla="*/ 5 w 10"/>
                  <a:gd name="T3" fmla="*/ 0 h 13"/>
                  <a:gd name="T4" fmla="*/ 3 w 10"/>
                  <a:gd name="T5" fmla="*/ 7 h 13"/>
                  <a:gd name="T6" fmla="*/ 0 w 10"/>
                  <a:gd name="T7" fmla="*/ 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3"/>
                  <a:gd name="T14" fmla="*/ 10 w 10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3">
                    <a:moveTo>
                      <a:pt x="0" y="3"/>
                    </a:moveTo>
                    <a:lnTo>
                      <a:pt x="10" y="0"/>
                    </a:lnTo>
                    <a:lnTo>
                      <a:pt x="5" y="1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602" name="Freeform 72"/>
              <p:cNvSpPr>
                <a:spLocks/>
              </p:cNvSpPr>
              <p:nvPr/>
            </p:nvSpPr>
            <p:spPr bwMode="auto">
              <a:xfrm>
                <a:off x="1936" y="2321"/>
                <a:ext cx="243" cy="107"/>
              </a:xfrm>
              <a:custGeom>
                <a:avLst/>
                <a:gdLst>
                  <a:gd name="T0" fmla="*/ 0 w 487"/>
                  <a:gd name="T1" fmla="*/ 11 h 213"/>
                  <a:gd name="T2" fmla="*/ 5 w 487"/>
                  <a:gd name="T3" fmla="*/ 0 h 213"/>
                  <a:gd name="T4" fmla="*/ 20 w 487"/>
                  <a:gd name="T5" fmla="*/ 6 h 213"/>
                  <a:gd name="T6" fmla="*/ 34 w 487"/>
                  <a:gd name="T7" fmla="*/ 13 h 213"/>
                  <a:gd name="T8" fmla="*/ 49 w 487"/>
                  <a:gd name="T9" fmla="*/ 18 h 213"/>
                  <a:gd name="T10" fmla="*/ 64 w 487"/>
                  <a:gd name="T11" fmla="*/ 24 h 213"/>
                  <a:gd name="T12" fmla="*/ 78 w 487"/>
                  <a:gd name="T13" fmla="*/ 30 h 213"/>
                  <a:gd name="T14" fmla="*/ 93 w 487"/>
                  <a:gd name="T15" fmla="*/ 36 h 213"/>
                  <a:gd name="T16" fmla="*/ 108 w 487"/>
                  <a:gd name="T17" fmla="*/ 42 h 213"/>
                  <a:gd name="T18" fmla="*/ 123 w 487"/>
                  <a:gd name="T19" fmla="*/ 47 h 213"/>
                  <a:gd name="T20" fmla="*/ 138 w 487"/>
                  <a:gd name="T21" fmla="*/ 54 h 213"/>
                  <a:gd name="T22" fmla="*/ 153 w 487"/>
                  <a:gd name="T23" fmla="*/ 61 h 213"/>
                  <a:gd name="T24" fmla="*/ 168 w 487"/>
                  <a:gd name="T25" fmla="*/ 67 h 213"/>
                  <a:gd name="T26" fmla="*/ 183 w 487"/>
                  <a:gd name="T27" fmla="*/ 75 h 213"/>
                  <a:gd name="T28" fmla="*/ 198 w 487"/>
                  <a:gd name="T29" fmla="*/ 82 h 213"/>
                  <a:gd name="T30" fmla="*/ 212 w 487"/>
                  <a:gd name="T31" fmla="*/ 90 h 213"/>
                  <a:gd name="T32" fmla="*/ 228 w 487"/>
                  <a:gd name="T33" fmla="*/ 98 h 213"/>
                  <a:gd name="T34" fmla="*/ 243 w 487"/>
                  <a:gd name="T35" fmla="*/ 107 h 213"/>
                  <a:gd name="T36" fmla="*/ 0 w 487"/>
                  <a:gd name="T37" fmla="*/ 14 h 213"/>
                  <a:gd name="T38" fmla="*/ 0 w 487"/>
                  <a:gd name="T39" fmla="*/ 11 h 2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7"/>
                  <a:gd name="T61" fmla="*/ 0 h 213"/>
                  <a:gd name="T62" fmla="*/ 487 w 487"/>
                  <a:gd name="T63" fmla="*/ 213 h 21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7" h="213">
                    <a:moveTo>
                      <a:pt x="1" y="21"/>
                    </a:moveTo>
                    <a:lnTo>
                      <a:pt x="10" y="0"/>
                    </a:lnTo>
                    <a:lnTo>
                      <a:pt x="40" y="11"/>
                    </a:lnTo>
                    <a:lnTo>
                      <a:pt x="69" y="25"/>
                    </a:lnTo>
                    <a:lnTo>
                      <a:pt x="99" y="36"/>
                    </a:lnTo>
                    <a:lnTo>
                      <a:pt x="129" y="48"/>
                    </a:lnTo>
                    <a:lnTo>
                      <a:pt x="157" y="59"/>
                    </a:lnTo>
                    <a:lnTo>
                      <a:pt x="187" y="71"/>
                    </a:lnTo>
                    <a:lnTo>
                      <a:pt x="217" y="83"/>
                    </a:lnTo>
                    <a:lnTo>
                      <a:pt x="247" y="94"/>
                    </a:lnTo>
                    <a:lnTo>
                      <a:pt x="276" y="107"/>
                    </a:lnTo>
                    <a:lnTo>
                      <a:pt x="306" y="121"/>
                    </a:lnTo>
                    <a:lnTo>
                      <a:pt x="336" y="134"/>
                    </a:lnTo>
                    <a:lnTo>
                      <a:pt x="366" y="149"/>
                    </a:lnTo>
                    <a:lnTo>
                      <a:pt x="396" y="164"/>
                    </a:lnTo>
                    <a:lnTo>
                      <a:pt x="425" y="179"/>
                    </a:lnTo>
                    <a:lnTo>
                      <a:pt x="457" y="195"/>
                    </a:lnTo>
                    <a:lnTo>
                      <a:pt x="487" y="213"/>
                    </a:lnTo>
                    <a:lnTo>
                      <a:pt x="0" y="2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D8E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603" name="Freeform 73"/>
              <p:cNvSpPr>
                <a:spLocks/>
              </p:cNvSpPr>
              <p:nvPr/>
            </p:nvSpPr>
            <p:spPr bwMode="auto">
              <a:xfrm>
                <a:off x="1959" y="2309"/>
                <a:ext cx="174" cy="85"/>
              </a:xfrm>
              <a:custGeom>
                <a:avLst/>
                <a:gdLst>
                  <a:gd name="T0" fmla="*/ 0 w 348"/>
                  <a:gd name="T1" fmla="*/ 9 h 171"/>
                  <a:gd name="T2" fmla="*/ 71 w 348"/>
                  <a:gd name="T3" fmla="*/ 0 h 171"/>
                  <a:gd name="T4" fmla="*/ 174 w 348"/>
                  <a:gd name="T5" fmla="*/ 85 h 171"/>
                  <a:gd name="T6" fmla="*/ 0 w 348"/>
                  <a:gd name="T7" fmla="*/ 9 h 1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8"/>
                  <a:gd name="T13" fmla="*/ 0 h 171"/>
                  <a:gd name="T14" fmla="*/ 348 w 348"/>
                  <a:gd name="T15" fmla="*/ 171 h 1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8" h="171">
                    <a:moveTo>
                      <a:pt x="0" y="18"/>
                    </a:moveTo>
                    <a:lnTo>
                      <a:pt x="141" y="0"/>
                    </a:lnTo>
                    <a:lnTo>
                      <a:pt x="348" y="17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3565" name="Group 74"/>
          <p:cNvGrpSpPr>
            <a:grpSpLocks/>
          </p:cNvGrpSpPr>
          <p:nvPr/>
        </p:nvGrpSpPr>
        <p:grpSpPr bwMode="auto">
          <a:xfrm>
            <a:off x="6174581" y="5318125"/>
            <a:ext cx="663179" cy="984250"/>
            <a:chOff x="1949" y="3203"/>
            <a:chExt cx="557" cy="620"/>
          </a:xfrm>
        </p:grpSpPr>
        <p:sp>
          <p:nvSpPr>
            <p:cNvPr id="23567" name="Freeform 75"/>
            <p:cNvSpPr>
              <a:spLocks/>
            </p:cNvSpPr>
            <p:nvPr/>
          </p:nvSpPr>
          <p:spPr bwMode="auto">
            <a:xfrm>
              <a:off x="2079" y="3207"/>
              <a:ext cx="298" cy="234"/>
            </a:xfrm>
            <a:custGeom>
              <a:avLst/>
              <a:gdLst>
                <a:gd name="T0" fmla="*/ 0 w 597"/>
                <a:gd name="T1" fmla="*/ 201 h 468"/>
                <a:gd name="T2" fmla="*/ 2 w 597"/>
                <a:gd name="T3" fmla="*/ 202 h 468"/>
                <a:gd name="T4" fmla="*/ 10 w 597"/>
                <a:gd name="T5" fmla="*/ 205 h 468"/>
                <a:gd name="T6" fmla="*/ 20 w 597"/>
                <a:gd name="T7" fmla="*/ 210 h 468"/>
                <a:gd name="T8" fmla="*/ 33 w 597"/>
                <a:gd name="T9" fmla="*/ 215 h 468"/>
                <a:gd name="T10" fmla="*/ 48 w 597"/>
                <a:gd name="T11" fmla="*/ 221 h 468"/>
                <a:gd name="T12" fmla="*/ 63 w 597"/>
                <a:gd name="T13" fmla="*/ 226 h 468"/>
                <a:gd name="T14" fmla="*/ 77 w 597"/>
                <a:gd name="T15" fmla="*/ 230 h 468"/>
                <a:gd name="T16" fmla="*/ 89 w 597"/>
                <a:gd name="T17" fmla="*/ 233 h 468"/>
                <a:gd name="T18" fmla="*/ 104 w 597"/>
                <a:gd name="T19" fmla="*/ 234 h 468"/>
                <a:gd name="T20" fmla="*/ 120 w 597"/>
                <a:gd name="T21" fmla="*/ 234 h 468"/>
                <a:gd name="T22" fmla="*/ 135 w 597"/>
                <a:gd name="T23" fmla="*/ 234 h 468"/>
                <a:gd name="T24" fmla="*/ 149 w 597"/>
                <a:gd name="T25" fmla="*/ 234 h 468"/>
                <a:gd name="T26" fmla="*/ 161 w 597"/>
                <a:gd name="T27" fmla="*/ 234 h 468"/>
                <a:gd name="T28" fmla="*/ 170 w 597"/>
                <a:gd name="T29" fmla="*/ 234 h 468"/>
                <a:gd name="T30" fmla="*/ 175 w 597"/>
                <a:gd name="T31" fmla="*/ 233 h 468"/>
                <a:gd name="T32" fmla="*/ 178 w 597"/>
                <a:gd name="T33" fmla="*/ 233 h 468"/>
                <a:gd name="T34" fmla="*/ 239 w 597"/>
                <a:gd name="T35" fmla="*/ 217 h 468"/>
                <a:gd name="T36" fmla="*/ 280 w 597"/>
                <a:gd name="T37" fmla="*/ 200 h 468"/>
                <a:gd name="T38" fmla="*/ 296 w 597"/>
                <a:gd name="T39" fmla="*/ 178 h 468"/>
                <a:gd name="T40" fmla="*/ 298 w 597"/>
                <a:gd name="T41" fmla="*/ 154 h 468"/>
                <a:gd name="T42" fmla="*/ 279 w 597"/>
                <a:gd name="T43" fmla="*/ 112 h 468"/>
                <a:gd name="T44" fmla="*/ 262 w 597"/>
                <a:gd name="T45" fmla="*/ 85 h 468"/>
                <a:gd name="T46" fmla="*/ 238 w 597"/>
                <a:gd name="T47" fmla="*/ 57 h 468"/>
                <a:gd name="T48" fmla="*/ 209 w 597"/>
                <a:gd name="T49" fmla="*/ 32 h 468"/>
                <a:gd name="T50" fmla="*/ 176 w 597"/>
                <a:gd name="T51" fmla="*/ 17 h 468"/>
                <a:gd name="T52" fmla="*/ 169 w 597"/>
                <a:gd name="T53" fmla="*/ 4 h 468"/>
                <a:gd name="T54" fmla="*/ 136 w 597"/>
                <a:gd name="T55" fmla="*/ 0 h 468"/>
                <a:gd name="T56" fmla="*/ 119 w 597"/>
                <a:gd name="T57" fmla="*/ 7 h 468"/>
                <a:gd name="T58" fmla="*/ 107 w 597"/>
                <a:gd name="T59" fmla="*/ 20 h 468"/>
                <a:gd name="T60" fmla="*/ 71 w 597"/>
                <a:gd name="T61" fmla="*/ 43 h 468"/>
                <a:gd name="T62" fmla="*/ 40 w 597"/>
                <a:gd name="T63" fmla="*/ 85 h 468"/>
                <a:gd name="T64" fmla="*/ 21 w 597"/>
                <a:gd name="T65" fmla="*/ 126 h 468"/>
                <a:gd name="T66" fmla="*/ 0 w 597"/>
                <a:gd name="T67" fmla="*/ 201 h 4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7"/>
                <a:gd name="T103" fmla="*/ 0 h 468"/>
                <a:gd name="T104" fmla="*/ 597 w 597"/>
                <a:gd name="T105" fmla="*/ 468 h 4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7" h="468">
                  <a:moveTo>
                    <a:pt x="0" y="402"/>
                  </a:moveTo>
                  <a:lnTo>
                    <a:pt x="5" y="404"/>
                  </a:lnTo>
                  <a:lnTo>
                    <a:pt x="20" y="410"/>
                  </a:lnTo>
                  <a:lnTo>
                    <a:pt x="40" y="420"/>
                  </a:lnTo>
                  <a:lnTo>
                    <a:pt x="67" y="430"/>
                  </a:lnTo>
                  <a:lnTo>
                    <a:pt x="96" y="442"/>
                  </a:lnTo>
                  <a:lnTo>
                    <a:pt x="126" y="452"/>
                  </a:lnTo>
                  <a:lnTo>
                    <a:pt x="154" y="460"/>
                  </a:lnTo>
                  <a:lnTo>
                    <a:pt x="179" y="465"/>
                  </a:lnTo>
                  <a:lnTo>
                    <a:pt x="209" y="467"/>
                  </a:lnTo>
                  <a:lnTo>
                    <a:pt x="240" y="468"/>
                  </a:lnTo>
                  <a:lnTo>
                    <a:pt x="270" y="468"/>
                  </a:lnTo>
                  <a:lnTo>
                    <a:pt x="298" y="468"/>
                  </a:lnTo>
                  <a:lnTo>
                    <a:pt x="322" y="467"/>
                  </a:lnTo>
                  <a:lnTo>
                    <a:pt x="340" y="467"/>
                  </a:lnTo>
                  <a:lnTo>
                    <a:pt x="351" y="465"/>
                  </a:lnTo>
                  <a:lnTo>
                    <a:pt x="356" y="465"/>
                  </a:lnTo>
                  <a:lnTo>
                    <a:pt x="479" y="434"/>
                  </a:lnTo>
                  <a:lnTo>
                    <a:pt x="560" y="399"/>
                  </a:lnTo>
                  <a:lnTo>
                    <a:pt x="593" y="356"/>
                  </a:lnTo>
                  <a:lnTo>
                    <a:pt x="597" y="308"/>
                  </a:lnTo>
                  <a:lnTo>
                    <a:pt x="559" y="223"/>
                  </a:lnTo>
                  <a:lnTo>
                    <a:pt x="525" y="169"/>
                  </a:lnTo>
                  <a:lnTo>
                    <a:pt x="476" y="114"/>
                  </a:lnTo>
                  <a:lnTo>
                    <a:pt x="419" y="64"/>
                  </a:lnTo>
                  <a:lnTo>
                    <a:pt x="353" y="33"/>
                  </a:lnTo>
                  <a:lnTo>
                    <a:pt x="338" y="8"/>
                  </a:lnTo>
                  <a:lnTo>
                    <a:pt x="272" y="0"/>
                  </a:lnTo>
                  <a:lnTo>
                    <a:pt x="239" y="14"/>
                  </a:lnTo>
                  <a:lnTo>
                    <a:pt x="214" y="39"/>
                  </a:lnTo>
                  <a:lnTo>
                    <a:pt x="143" y="86"/>
                  </a:lnTo>
                  <a:lnTo>
                    <a:pt x="80" y="169"/>
                  </a:lnTo>
                  <a:lnTo>
                    <a:pt x="42" y="253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568" name="Freeform 76"/>
            <p:cNvSpPr>
              <a:spLocks/>
            </p:cNvSpPr>
            <p:nvPr/>
          </p:nvSpPr>
          <p:spPr bwMode="auto">
            <a:xfrm>
              <a:off x="1949" y="3542"/>
              <a:ext cx="557" cy="281"/>
            </a:xfrm>
            <a:custGeom>
              <a:avLst/>
              <a:gdLst>
                <a:gd name="T0" fmla="*/ 134 w 1113"/>
                <a:gd name="T1" fmla="*/ 66 h 562"/>
                <a:gd name="T2" fmla="*/ 54 w 1113"/>
                <a:gd name="T3" fmla="*/ 124 h 562"/>
                <a:gd name="T4" fmla="*/ 0 w 1113"/>
                <a:gd name="T5" fmla="*/ 215 h 562"/>
                <a:gd name="T6" fmla="*/ 158 w 1113"/>
                <a:gd name="T7" fmla="*/ 205 h 562"/>
                <a:gd name="T8" fmla="*/ 244 w 1113"/>
                <a:gd name="T9" fmla="*/ 248 h 562"/>
                <a:gd name="T10" fmla="*/ 254 w 1113"/>
                <a:gd name="T11" fmla="*/ 252 h 562"/>
                <a:gd name="T12" fmla="*/ 274 w 1113"/>
                <a:gd name="T13" fmla="*/ 256 h 562"/>
                <a:gd name="T14" fmla="*/ 298 w 1113"/>
                <a:gd name="T15" fmla="*/ 262 h 562"/>
                <a:gd name="T16" fmla="*/ 326 w 1113"/>
                <a:gd name="T17" fmla="*/ 268 h 562"/>
                <a:gd name="T18" fmla="*/ 351 w 1113"/>
                <a:gd name="T19" fmla="*/ 274 h 562"/>
                <a:gd name="T20" fmla="*/ 375 w 1113"/>
                <a:gd name="T21" fmla="*/ 278 h 562"/>
                <a:gd name="T22" fmla="*/ 390 w 1113"/>
                <a:gd name="T23" fmla="*/ 281 h 562"/>
                <a:gd name="T24" fmla="*/ 404 w 1113"/>
                <a:gd name="T25" fmla="*/ 280 h 562"/>
                <a:gd name="T26" fmla="*/ 427 w 1113"/>
                <a:gd name="T27" fmla="*/ 274 h 562"/>
                <a:gd name="T28" fmla="*/ 450 w 1113"/>
                <a:gd name="T29" fmla="*/ 266 h 562"/>
                <a:gd name="T30" fmla="*/ 466 w 1113"/>
                <a:gd name="T31" fmla="*/ 260 h 562"/>
                <a:gd name="T32" fmla="*/ 471 w 1113"/>
                <a:gd name="T33" fmla="*/ 257 h 562"/>
                <a:gd name="T34" fmla="*/ 486 w 1113"/>
                <a:gd name="T35" fmla="*/ 244 h 562"/>
                <a:gd name="T36" fmla="*/ 507 w 1113"/>
                <a:gd name="T37" fmla="*/ 228 h 562"/>
                <a:gd name="T38" fmla="*/ 524 w 1113"/>
                <a:gd name="T39" fmla="*/ 214 h 562"/>
                <a:gd name="T40" fmla="*/ 529 w 1113"/>
                <a:gd name="T41" fmla="*/ 205 h 562"/>
                <a:gd name="T42" fmla="*/ 538 w 1113"/>
                <a:gd name="T43" fmla="*/ 185 h 562"/>
                <a:gd name="T44" fmla="*/ 548 w 1113"/>
                <a:gd name="T45" fmla="*/ 160 h 562"/>
                <a:gd name="T46" fmla="*/ 556 w 1113"/>
                <a:gd name="T47" fmla="*/ 142 h 562"/>
                <a:gd name="T48" fmla="*/ 526 w 1113"/>
                <a:gd name="T49" fmla="*/ 102 h 562"/>
                <a:gd name="T50" fmla="*/ 407 w 1113"/>
                <a:gd name="T51" fmla="*/ 46 h 562"/>
                <a:gd name="T52" fmla="*/ 368 w 1113"/>
                <a:gd name="T53" fmla="*/ 0 h 562"/>
                <a:gd name="T54" fmla="*/ 360 w 1113"/>
                <a:gd name="T55" fmla="*/ 2 h 562"/>
                <a:gd name="T56" fmla="*/ 340 w 1113"/>
                <a:gd name="T57" fmla="*/ 9 h 562"/>
                <a:gd name="T58" fmla="*/ 310 w 1113"/>
                <a:gd name="T59" fmla="*/ 18 h 562"/>
                <a:gd name="T60" fmla="*/ 277 w 1113"/>
                <a:gd name="T61" fmla="*/ 27 h 562"/>
                <a:gd name="T62" fmla="*/ 244 w 1113"/>
                <a:gd name="T63" fmla="*/ 37 h 562"/>
                <a:gd name="T64" fmla="*/ 214 w 1113"/>
                <a:gd name="T65" fmla="*/ 46 h 562"/>
                <a:gd name="T66" fmla="*/ 193 w 1113"/>
                <a:gd name="T67" fmla="*/ 53 h 562"/>
                <a:gd name="T68" fmla="*/ 186 w 1113"/>
                <a:gd name="T69" fmla="*/ 55 h 5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13"/>
                <a:gd name="T106" fmla="*/ 0 h 562"/>
                <a:gd name="T107" fmla="*/ 1113 w 1113"/>
                <a:gd name="T108" fmla="*/ 562 h 5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13" h="562">
                  <a:moveTo>
                    <a:pt x="371" y="111"/>
                  </a:moveTo>
                  <a:lnTo>
                    <a:pt x="267" y="131"/>
                  </a:lnTo>
                  <a:lnTo>
                    <a:pt x="187" y="181"/>
                  </a:lnTo>
                  <a:lnTo>
                    <a:pt x="108" y="249"/>
                  </a:lnTo>
                  <a:lnTo>
                    <a:pt x="46" y="353"/>
                  </a:lnTo>
                  <a:lnTo>
                    <a:pt x="0" y="431"/>
                  </a:lnTo>
                  <a:lnTo>
                    <a:pt x="154" y="400"/>
                  </a:lnTo>
                  <a:lnTo>
                    <a:pt x="315" y="411"/>
                  </a:lnTo>
                  <a:lnTo>
                    <a:pt x="484" y="497"/>
                  </a:lnTo>
                  <a:lnTo>
                    <a:pt x="487" y="497"/>
                  </a:lnTo>
                  <a:lnTo>
                    <a:pt x="495" y="501"/>
                  </a:lnTo>
                  <a:lnTo>
                    <a:pt x="508" y="504"/>
                  </a:lnTo>
                  <a:lnTo>
                    <a:pt x="527" y="507"/>
                  </a:lnTo>
                  <a:lnTo>
                    <a:pt x="547" y="512"/>
                  </a:lnTo>
                  <a:lnTo>
                    <a:pt x="571" y="517"/>
                  </a:lnTo>
                  <a:lnTo>
                    <a:pt x="596" y="524"/>
                  </a:lnTo>
                  <a:lnTo>
                    <a:pt x="623" y="529"/>
                  </a:lnTo>
                  <a:lnTo>
                    <a:pt x="651" y="535"/>
                  </a:lnTo>
                  <a:lnTo>
                    <a:pt x="677" y="542"/>
                  </a:lnTo>
                  <a:lnTo>
                    <a:pt x="702" y="547"/>
                  </a:lnTo>
                  <a:lnTo>
                    <a:pt x="727" y="552"/>
                  </a:lnTo>
                  <a:lnTo>
                    <a:pt x="749" y="555"/>
                  </a:lnTo>
                  <a:lnTo>
                    <a:pt x="767" y="559"/>
                  </a:lnTo>
                  <a:lnTo>
                    <a:pt x="780" y="562"/>
                  </a:lnTo>
                  <a:lnTo>
                    <a:pt x="790" y="562"/>
                  </a:lnTo>
                  <a:lnTo>
                    <a:pt x="807" y="560"/>
                  </a:lnTo>
                  <a:lnTo>
                    <a:pt x="828" y="555"/>
                  </a:lnTo>
                  <a:lnTo>
                    <a:pt x="853" y="547"/>
                  </a:lnTo>
                  <a:lnTo>
                    <a:pt x="878" y="539"/>
                  </a:lnTo>
                  <a:lnTo>
                    <a:pt x="899" y="532"/>
                  </a:lnTo>
                  <a:lnTo>
                    <a:pt x="918" y="524"/>
                  </a:lnTo>
                  <a:lnTo>
                    <a:pt x="931" y="519"/>
                  </a:lnTo>
                  <a:lnTo>
                    <a:pt x="936" y="517"/>
                  </a:lnTo>
                  <a:lnTo>
                    <a:pt x="941" y="514"/>
                  </a:lnTo>
                  <a:lnTo>
                    <a:pt x="954" y="504"/>
                  </a:lnTo>
                  <a:lnTo>
                    <a:pt x="972" y="489"/>
                  </a:lnTo>
                  <a:lnTo>
                    <a:pt x="994" y="473"/>
                  </a:lnTo>
                  <a:lnTo>
                    <a:pt x="1014" y="456"/>
                  </a:lnTo>
                  <a:lnTo>
                    <a:pt x="1033" y="441"/>
                  </a:lnTo>
                  <a:lnTo>
                    <a:pt x="1048" y="428"/>
                  </a:lnTo>
                  <a:lnTo>
                    <a:pt x="1055" y="420"/>
                  </a:lnTo>
                  <a:lnTo>
                    <a:pt x="1058" y="410"/>
                  </a:lnTo>
                  <a:lnTo>
                    <a:pt x="1067" y="391"/>
                  </a:lnTo>
                  <a:lnTo>
                    <a:pt x="1075" y="370"/>
                  </a:lnTo>
                  <a:lnTo>
                    <a:pt x="1086" y="343"/>
                  </a:lnTo>
                  <a:lnTo>
                    <a:pt x="1096" y="320"/>
                  </a:lnTo>
                  <a:lnTo>
                    <a:pt x="1105" y="299"/>
                  </a:lnTo>
                  <a:lnTo>
                    <a:pt x="1111" y="284"/>
                  </a:lnTo>
                  <a:lnTo>
                    <a:pt x="1113" y="279"/>
                  </a:lnTo>
                  <a:lnTo>
                    <a:pt x="1052" y="204"/>
                  </a:lnTo>
                  <a:lnTo>
                    <a:pt x="949" y="111"/>
                  </a:lnTo>
                  <a:lnTo>
                    <a:pt x="813" y="92"/>
                  </a:lnTo>
                  <a:lnTo>
                    <a:pt x="775" y="92"/>
                  </a:lnTo>
                  <a:lnTo>
                    <a:pt x="735" y="0"/>
                  </a:lnTo>
                  <a:lnTo>
                    <a:pt x="732" y="2"/>
                  </a:lnTo>
                  <a:lnTo>
                    <a:pt x="720" y="5"/>
                  </a:lnTo>
                  <a:lnTo>
                    <a:pt x="702" y="10"/>
                  </a:lnTo>
                  <a:lnTo>
                    <a:pt x="679" y="17"/>
                  </a:lnTo>
                  <a:lnTo>
                    <a:pt x="651" y="25"/>
                  </a:lnTo>
                  <a:lnTo>
                    <a:pt x="619" y="35"/>
                  </a:lnTo>
                  <a:lnTo>
                    <a:pt x="588" y="45"/>
                  </a:lnTo>
                  <a:lnTo>
                    <a:pt x="553" y="55"/>
                  </a:lnTo>
                  <a:lnTo>
                    <a:pt x="518" y="65"/>
                  </a:lnTo>
                  <a:lnTo>
                    <a:pt x="487" y="75"/>
                  </a:lnTo>
                  <a:lnTo>
                    <a:pt x="455" y="85"/>
                  </a:lnTo>
                  <a:lnTo>
                    <a:pt x="427" y="93"/>
                  </a:lnTo>
                  <a:lnTo>
                    <a:pt x="404" y="100"/>
                  </a:lnTo>
                  <a:lnTo>
                    <a:pt x="386" y="106"/>
                  </a:lnTo>
                  <a:lnTo>
                    <a:pt x="374" y="110"/>
                  </a:lnTo>
                  <a:lnTo>
                    <a:pt x="371" y="111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569" name="Freeform 77"/>
            <p:cNvSpPr>
              <a:spLocks/>
            </p:cNvSpPr>
            <p:nvPr/>
          </p:nvSpPr>
          <p:spPr bwMode="auto">
            <a:xfrm>
              <a:off x="1967" y="3203"/>
              <a:ext cx="521" cy="511"/>
            </a:xfrm>
            <a:custGeom>
              <a:avLst/>
              <a:gdLst>
                <a:gd name="T0" fmla="*/ 174 w 1042"/>
                <a:gd name="T1" fmla="*/ 209 h 1022"/>
                <a:gd name="T2" fmla="*/ 236 w 1042"/>
                <a:gd name="T3" fmla="*/ 212 h 1022"/>
                <a:gd name="T4" fmla="*/ 288 w 1042"/>
                <a:gd name="T5" fmla="*/ 208 h 1022"/>
                <a:gd name="T6" fmla="*/ 347 w 1042"/>
                <a:gd name="T7" fmla="*/ 196 h 1022"/>
                <a:gd name="T8" fmla="*/ 389 w 1042"/>
                <a:gd name="T9" fmla="*/ 171 h 1022"/>
                <a:gd name="T10" fmla="*/ 305 w 1042"/>
                <a:gd name="T11" fmla="*/ 194 h 1022"/>
                <a:gd name="T12" fmla="*/ 229 w 1042"/>
                <a:gd name="T13" fmla="*/ 203 h 1022"/>
                <a:gd name="T14" fmla="*/ 146 w 1042"/>
                <a:gd name="T15" fmla="*/ 195 h 1022"/>
                <a:gd name="T16" fmla="*/ 144 w 1042"/>
                <a:gd name="T17" fmla="*/ 121 h 1022"/>
                <a:gd name="T18" fmla="*/ 215 w 1042"/>
                <a:gd name="T19" fmla="*/ 35 h 1022"/>
                <a:gd name="T20" fmla="*/ 204 w 1042"/>
                <a:gd name="T21" fmla="*/ 116 h 1022"/>
                <a:gd name="T22" fmla="*/ 225 w 1042"/>
                <a:gd name="T23" fmla="*/ 34 h 1022"/>
                <a:gd name="T24" fmla="*/ 253 w 1042"/>
                <a:gd name="T25" fmla="*/ 14 h 1022"/>
                <a:gd name="T26" fmla="*/ 269 w 1042"/>
                <a:gd name="T27" fmla="*/ 51 h 1022"/>
                <a:gd name="T28" fmla="*/ 274 w 1042"/>
                <a:gd name="T29" fmla="*/ 136 h 1022"/>
                <a:gd name="T30" fmla="*/ 310 w 1042"/>
                <a:gd name="T31" fmla="*/ 43 h 1022"/>
                <a:gd name="T32" fmla="*/ 364 w 1042"/>
                <a:gd name="T33" fmla="*/ 91 h 1022"/>
                <a:gd name="T34" fmla="*/ 395 w 1042"/>
                <a:gd name="T35" fmla="*/ 146 h 1022"/>
                <a:gd name="T36" fmla="*/ 411 w 1042"/>
                <a:gd name="T37" fmla="*/ 183 h 1022"/>
                <a:gd name="T38" fmla="*/ 405 w 1042"/>
                <a:gd name="T39" fmla="*/ 141 h 1022"/>
                <a:gd name="T40" fmla="*/ 335 w 1042"/>
                <a:gd name="T41" fmla="*/ 41 h 1022"/>
                <a:gd name="T42" fmla="*/ 265 w 1042"/>
                <a:gd name="T43" fmla="*/ 0 h 1022"/>
                <a:gd name="T44" fmla="*/ 221 w 1042"/>
                <a:gd name="T45" fmla="*/ 12 h 1022"/>
                <a:gd name="T46" fmla="*/ 143 w 1042"/>
                <a:gd name="T47" fmla="*/ 91 h 1022"/>
                <a:gd name="T48" fmla="*/ 109 w 1042"/>
                <a:gd name="T49" fmla="*/ 189 h 1022"/>
                <a:gd name="T50" fmla="*/ 122 w 1042"/>
                <a:gd name="T51" fmla="*/ 257 h 1022"/>
                <a:gd name="T52" fmla="*/ 126 w 1042"/>
                <a:gd name="T53" fmla="*/ 331 h 1022"/>
                <a:gd name="T54" fmla="*/ 145 w 1042"/>
                <a:gd name="T55" fmla="*/ 392 h 1022"/>
                <a:gd name="T56" fmla="*/ 109 w 1042"/>
                <a:gd name="T57" fmla="*/ 402 h 1022"/>
                <a:gd name="T58" fmla="*/ 65 w 1042"/>
                <a:gd name="T59" fmla="*/ 432 h 1022"/>
                <a:gd name="T60" fmla="*/ 22 w 1042"/>
                <a:gd name="T61" fmla="*/ 464 h 1022"/>
                <a:gd name="T62" fmla="*/ 28 w 1042"/>
                <a:gd name="T63" fmla="*/ 483 h 1022"/>
                <a:gd name="T64" fmla="*/ 72 w 1042"/>
                <a:gd name="T65" fmla="*/ 442 h 1022"/>
                <a:gd name="T66" fmla="*/ 126 w 1042"/>
                <a:gd name="T67" fmla="*/ 412 h 1022"/>
                <a:gd name="T68" fmla="*/ 178 w 1042"/>
                <a:gd name="T69" fmla="*/ 418 h 1022"/>
                <a:gd name="T70" fmla="*/ 223 w 1042"/>
                <a:gd name="T71" fmla="*/ 434 h 1022"/>
                <a:gd name="T72" fmla="*/ 271 w 1042"/>
                <a:gd name="T73" fmla="*/ 432 h 1022"/>
                <a:gd name="T74" fmla="*/ 318 w 1042"/>
                <a:gd name="T75" fmla="*/ 411 h 1022"/>
                <a:gd name="T76" fmla="*/ 342 w 1042"/>
                <a:gd name="T77" fmla="*/ 373 h 1022"/>
                <a:gd name="T78" fmla="*/ 357 w 1042"/>
                <a:gd name="T79" fmla="*/ 380 h 1022"/>
                <a:gd name="T80" fmla="*/ 344 w 1042"/>
                <a:gd name="T81" fmla="*/ 402 h 1022"/>
                <a:gd name="T82" fmla="*/ 373 w 1042"/>
                <a:gd name="T83" fmla="*/ 398 h 1022"/>
                <a:gd name="T84" fmla="*/ 455 w 1042"/>
                <a:gd name="T85" fmla="*/ 410 h 1022"/>
                <a:gd name="T86" fmla="*/ 494 w 1042"/>
                <a:gd name="T87" fmla="*/ 444 h 1022"/>
                <a:gd name="T88" fmla="*/ 521 w 1042"/>
                <a:gd name="T89" fmla="*/ 460 h 1022"/>
                <a:gd name="T90" fmla="*/ 499 w 1042"/>
                <a:gd name="T91" fmla="*/ 428 h 1022"/>
                <a:gd name="T92" fmla="*/ 456 w 1042"/>
                <a:gd name="T93" fmla="*/ 392 h 1022"/>
                <a:gd name="T94" fmla="*/ 389 w 1042"/>
                <a:gd name="T95" fmla="*/ 380 h 1022"/>
                <a:gd name="T96" fmla="*/ 362 w 1042"/>
                <a:gd name="T97" fmla="*/ 307 h 1022"/>
                <a:gd name="T98" fmla="*/ 390 w 1042"/>
                <a:gd name="T99" fmla="*/ 273 h 1022"/>
                <a:gd name="T100" fmla="*/ 403 w 1042"/>
                <a:gd name="T101" fmla="*/ 215 h 1022"/>
                <a:gd name="T102" fmla="*/ 405 w 1042"/>
                <a:gd name="T103" fmla="*/ 185 h 1022"/>
                <a:gd name="T104" fmla="*/ 337 w 1042"/>
                <a:gd name="T105" fmla="*/ 219 h 1022"/>
                <a:gd name="T106" fmla="*/ 223 w 1042"/>
                <a:gd name="T107" fmla="*/ 231 h 1022"/>
                <a:gd name="T108" fmla="*/ 120 w 1042"/>
                <a:gd name="T109" fmla="*/ 199 h 10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42"/>
                <a:gd name="T166" fmla="*/ 0 h 1022"/>
                <a:gd name="T167" fmla="*/ 1042 w 1042"/>
                <a:gd name="T168" fmla="*/ 1022 h 10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42" h="1022">
                  <a:moveTo>
                    <a:pt x="240" y="398"/>
                  </a:moveTo>
                  <a:lnTo>
                    <a:pt x="268" y="404"/>
                  </a:lnTo>
                  <a:lnTo>
                    <a:pt x="295" y="409"/>
                  </a:lnTo>
                  <a:lnTo>
                    <a:pt x="323" y="413"/>
                  </a:lnTo>
                  <a:lnTo>
                    <a:pt x="349" y="418"/>
                  </a:lnTo>
                  <a:lnTo>
                    <a:pt x="377" y="421"/>
                  </a:lnTo>
                  <a:lnTo>
                    <a:pt x="404" y="423"/>
                  </a:lnTo>
                  <a:lnTo>
                    <a:pt x="432" y="424"/>
                  </a:lnTo>
                  <a:lnTo>
                    <a:pt x="460" y="424"/>
                  </a:lnTo>
                  <a:lnTo>
                    <a:pt x="473" y="424"/>
                  </a:lnTo>
                  <a:lnTo>
                    <a:pt x="490" y="424"/>
                  </a:lnTo>
                  <a:lnTo>
                    <a:pt x="508" y="423"/>
                  </a:lnTo>
                  <a:lnTo>
                    <a:pt x="530" y="421"/>
                  </a:lnTo>
                  <a:lnTo>
                    <a:pt x="553" y="419"/>
                  </a:lnTo>
                  <a:lnTo>
                    <a:pt x="576" y="416"/>
                  </a:lnTo>
                  <a:lnTo>
                    <a:pt x="601" y="413"/>
                  </a:lnTo>
                  <a:lnTo>
                    <a:pt x="624" y="409"/>
                  </a:lnTo>
                  <a:lnTo>
                    <a:pt x="649" y="404"/>
                  </a:lnTo>
                  <a:lnTo>
                    <a:pt x="674" y="398"/>
                  </a:lnTo>
                  <a:lnTo>
                    <a:pt x="695" y="391"/>
                  </a:lnTo>
                  <a:lnTo>
                    <a:pt x="717" y="385"/>
                  </a:lnTo>
                  <a:lnTo>
                    <a:pt x="737" y="375"/>
                  </a:lnTo>
                  <a:lnTo>
                    <a:pt x="753" y="365"/>
                  </a:lnTo>
                  <a:lnTo>
                    <a:pt x="767" y="353"/>
                  </a:lnTo>
                  <a:lnTo>
                    <a:pt x="778" y="342"/>
                  </a:lnTo>
                  <a:lnTo>
                    <a:pt x="742" y="353"/>
                  </a:lnTo>
                  <a:lnTo>
                    <a:pt x="707" y="363"/>
                  </a:lnTo>
                  <a:lnTo>
                    <a:pt x="674" y="373"/>
                  </a:lnTo>
                  <a:lnTo>
                    <a:pt x="642" y="381"/>
                  </a:lnTo>
                  <a:lnTo>
                    <a:pt x="611" y="388"/>
                  </a:lnTo>
                  <a:lnTo>
                    <a:pt x="579" y="395"/>
                  </a:lnTo>
                  <a:lnTo>
                    <a:pt x="550" y="400"/>
                  </a:lnTo>
                  <a:lnTo>
                    <a:pt x="520" y="403"/>
                  </a:lnTo>
                  <a:lnTo>
                    <a:pt x="488" y="406"/>
                  </a:lnTo>
                  <a:lnTo>
                    <a:pt x="459" y="406"/>
                  </a:lnTo>
                  <a:lnTo>
                    <a:pt x="427" y="406"/>
                  </a:lnTo>
                  <a:lnTo>
                    <a:pt x="396" y="404"/>
                  </a:lnTo>
                  <a:lnTo>
                    <a:pt x="362" y="401"/>
                  </a:lnTo>
                  <a:lnTo>
                    <a:pt x="328" y="396"/>
                  </a:lnTo>
                  <a:lnTo>
                    <a:pt x="293" y="390"/>
                  </a:lnTo>
                  <a:lnTo>
                    <a:pt x="255" y="381"/>
                  </a:lnTo>
                  <a:lnTo>
                    <a:pt x="251" y="375"/>
                  </a:lnTo>
                  <a:lnTo>
                    <a:pt x="261" y="332"/>
                  </a:lnTo>
                  <a:lnTo>
                    <a:pt x="273" y="287"/>
                  </a:lnTo>
                  <a:lnTo>
                    <a:pt x="288" y="242"/>
                  </a:lnTo>
                  <a:lnTo>
                    <a:pt x="306" y="199"/>
                  </a:lnTo>
                  <a:lnTo>
                    <a:pt x="328" y="159"/>
                  </a:lnTo>
                  <a:lnTo>
                    <a:pt x="356" y="125"/>
                  </a:lnTo>
                  <a:lnTo>
                    <a:pt x="389" y="93"/>
                  </a:lnTo>
                  <a:lnTo>
                    <a:pt x="430" y="70"/>
                  </a:lnTo>
                  <a:lnTo>
                    <a:pt x="382" y="302"/>
                  </a:lnTo>
                  <a:lnTo>
                    <a:pt x="397" y="308"/>
                  </a:lnTo>
                  <a:lnTo>
                    <a:pt x="401" y="298"/>
                  </a:lnTo>
                  <a:lnTo>
                    <a:pt x="406" y="265"/>
                  </a:lnTo>
                  <a:lnTo>
                    <a:pt x="409" y="232"/>
                  </a:lnTo>
                  <a:lnTo>
                    <a:pt x="414" y="199"/>
                  </a:lnTo>
                  <a:lnTo>
                    <a:pt x="420" y="166"/>
                  </a:lnTo>
                  <a:lnTo>
                    <a:pt x="429" y="133"/>
                  </a:lnTo>
                  <a:lnTo>
                    <a:pt x="439" y="101"/>
                  </a:lnTo>
                  <a:lnTo>
                    <a:pt x="450" y="68"/>
                  </a:lnTo>
                  <a:lnTo>
                    <a:pt x="465" y="35"/>
                  </a:lnTo>
                  <a:lnTo>
                    <a:pt x="472" y="32"/>
                  </a:lnTo>
                  <a:lnTo>
                    <a:pt x="482" y="30"/>
                  </a:lnTo>
                  <a:lnTo>
                    <a:pt x="493" y="28"/>
                  </a:lnTo>
                  <a:lnTo>
                    <a:pt x="507" y="28"/>
                  </a:lnTo>
                  <a:lnTo>
                    <a:pt x="520" y="30"/>
                  </a:lnTo>
                  <a:lnTo>
                    <a:pt x="531" y="32"/>
                  </a:lnTo>
                  <a:lnTo>
                    <a:pt x="541" y="32"/>
                  </a:lnTo>
                  <a:lnTo>
                    <a:pt x="550" y="33"/>
                  </a:lnTo>
                  <a:lnTo>
                    <a:pt x="538" y="101"/>
                  </a:lnTo>
                  <a:lnTo>
                    <a:pt x="533" y="168"/>
                  </a:lnTo>
                  <a:lnTo>
                    <a:pt x="530" y="234"/>
                  </a:lnTo>
                  <a:lnTo>
                    <a:pt x="525" y="302"/>
                  </a:lnTo>
                  <a:lnTo>
                    <a:pt x="536" y="308"/>
                  </a:lnTo>
                  <a:lnTo>
                    <a:pt x="548" y="272"/>
                  </a:lnTo>
                  <a:lnTo>
                    <a:pt x="553" y="197"/>
                  </a:lnTo>
                  <a:lnTo>
                    <a:pt x="556" y="116"/>
                  </a:lnTo>
                  <a:lnTo>
                    <a:pt x="565" y="58"/>
                  </a:lnTo>
                  <a:lnTo>
                    <a:pt x="594" y="72"/>
                  </a:lnTo>
                  <a:lnTo>
                    <a:pt x="621" y="85"/>
                  </a:lnTo>
                  <a:lnTo>
                    <a:pt x="646" y="101"/>
                  </a:lnTo>
                  <a:lnTo>
                    <a:pt x="669" y="118"/>
                  </a:lnTo>
                  <a:lnTo>
                    <a:pt x="689" y="136"/>
                  </a:lnTo>
                  <a:lnTo>
                    <a:pt x="709" y="158"/>
                  </a:lnTo>
                  <a:lnTo>
                    <a:pt x="729" y="181"/>
                  </a:lnTo>
                  <a:lnTo>
                    <a:pt x="747" y="209"/>
                  </a:lnTo>
                  <a:lnTo>
                    <a:pt x="760" y="229"/>
                  </a:lnTo>
                  <a:lnTo>
                    <a:pt x="773" y="249"/>
                  </a:lnTo>
                  <a:lnTo>
                    <a:pt x="783" y="270"/>
                  </a:lnTo>
                  <a:lnTo>
                    <a:pt x="791" y="292"/>
                  </a:lnTo>
                  <a:lnTo>
                    <a:pt x="798" y="313"/>
                  </a:lnTo>
                  <a:lnTo>
                    <a:pt x="803" y="335"/>
                  </a:lnTo>
                  <a:lnTo>
                    <a:pt x="808" y="356"/>
                  </a:lnTo>
                  <a:lnTo>
                    <a:pt x="811" y="378"/>
                  </a:lnTo>
                  <a:lnTo>
                    <a:pt x="823" y="366"/>
                  </a:lnTo>
                  <a:lnTo>
                    <a:pt x="821" y="356"/>
                  </a:lnTo>
                  <a:lnTo>
                    <a:pt x="823" y="346"/>
                  </a:lnTo>
                  <a:lnTo>
                    <a:pt x="826" y="335"/>
                  </a:lnTo>
                  <a:lnTo>
                    <a:pt x="825" y="327"/>
                  </a:lnTo>
                  <a:lnTo>
                    <a:pt x="811" y="282"/>
                  </a:lnTo>
                  <a:lnTo>
                    <a:pt x="793" y="237"/>
                  </a:lnTo>
                  <a:lnTo>
                    <a:pt x="770" y="192"/>
                  </a:lnTo>
                  <a:lnTo>
                    <a:pt x="742" y="151"/>
                  </a:lnTo>
                  <a:lnTo>
                    <a:pt x="707" y="113"/>
                  </a:lnTo>
                  <a:lnTo>
                    <a:pt x="671" y="81"/>
                  </a:lnTo>
                  <a:lnTo>
                    <a:pt x="631" y="55"/>
                  </a:lnTo>
                  <a:lnTo>
                    <a:pt x="588" y="38"/>
                  </a:lnTo>
                  <a:lnTo>
                    <a:pt x="573" y="2"/>
                  </a:lnTo>
                  <a:lnTo>
                    <a:pt x="551" y="2"/>
                  </a:lnTo>
                  <a:lnTo>
                    <a:pt x="530" y="0"/>
                  </a:lnTo>
                  <a:lnTo>
                    <a:pt x="510" y="0"/>
                  </a:lnTo>
                  <a:lnTo>
                    <a:pt x="492" y="2"/>
                  </a:lnTo>
                  <a:lnTo>
                    <a:pt x="473" y="5"/>
                  </a:lnTo>
                  <a:lnTo>
                    <a:pt x="457" y="12"/>
                  </a:lnTo>
                  <a:lnTo>
                    <a:pt x="442" y="23"/>
                  </a:lnTo>
                  <a:lnTo>
                    <a:pt x="429" y="42"/>
                  </a:lnTo>
                  <a:lnTo>
                    <a:pt x="384" y="68"/>
                  </a:lnTo>
                  <a:lnTo>
                    <a:pt x="344" y="101"/>
                  </a:lnTo>
                  <a:lnTo>
                    <a:pt x="313" y="138"/>
                  </a:lnTo>
                  <a:lnTo>
                    <a:pt x="286" y="181"/>
                  </a:lnTo>
                  <a:lnTo>
                    <a:pt x="265" y="227"/>
                  </a:lnTo>
                  <a:lnTo>
                    <a:pt x="248" y="275"/>
                  </a:lnTo>
                  <a:lnTo>
                    <a:pt x="237" y="325"/>
                  </a:lnTo>
                  <a:lnTo>
                    <a:pt x="227" y="375"/>
                  </a:lnTo>
                  <a:lnTo>
                    <a:pt x="218" y="378"/>
                  </a:lnTo>
                  <a:lnTo>
                    <a:pt x="207" y="408"/>
                  </a:lnTo>
                  <a:lnTo>
                    <a:pt x="240" y="438"/>
                  </a:lnTo>
                  <a:lnTo>
                    <a:pt x="237" y="467"/>
                  </a:lnTo>
                  <a:lnTo>
                    <a:pt x="238" y="491"/>
                  </a:lnTo>
                  <a:lnTo>
                    <a:pt x="245" y="514"/>
                  </a:lnTo>
                  <a:lnTo>
                    <a:pt x="250" y="547"/>
                  </a:lnTo>
                  <a:lnTo>
                    <a:pt x="247" y="582"/>
                  </a:lnTo>
                  <a:lnTo>
                    <a:pt x="247" y="612"/>
                  </a:lnTo>
                  <a:lnTo>
                    <a:pt x="248" y="638"/>
                  </a:lnTo>
                  <a:lnTo>
                    <a:pt x="253" y="661"/>
                  </a:lnTo>
                  <a:lnTo>
                    <a:pt x="261" y="686"/>
                  </a:lnTo>
                  <a:lnTo>
                    <a:pt x="273" y="713"/>
                  </a:lnTo>
                  <a:lnTo>
                    <a:pt x="288" y="742"/>
                  </a:lnTo>
                  <a:lnTo>
                    <a:pt x="304" y="777"/>
                  </a:lnTo>
                  <a:lnTo>
                    <a:pt x="291" y="784"/>
                  </a:lnTo>
                  <a:lnTo>
                    <a:pt x="276" y="789"/>
                  </a:lnTo>
                  <a:lnTo>
                    <a:pt x="263" y="792"/>
                  </a:lnTo>
                  <a:lnTo>
                    <a:pt x="248" y="795"/>
                  </a:lnTo>
                  <a:lnTo>
                    <a:pt x="233" y="799"/>
                  </a:lnTo>
                  <a:lnTo>
                    <a:pt x="218" y="804"/>
                  </a:lnTo>
                  <a:lnTo>
                    <a:pt x="205" y="810"/>
                  </a:lnTo>
                  <a:lnTo>
                    <a:pt x="192" y="819"/>
                  </a:lnTo>
                  <a:lnTo>
                    <a:pt x="175" y="830"/>
                  </a:lnTo>
                  <a:lnTo>
                    <a:pt x="154" y="845"/>
                  </a:lnTo>
                  <a:lnTo>
                    <a:pt x="131" y="863"/>
                  </a:lnTo>
                  <a:lnTo>
                    <a:pt x="107" y="882"/>
                  </a:lnTo>
                  <a:lnTo>
                    <a:pt x="84" y="900"/>
                  </a:lnTo>
                  <a:lnTo>
                    <a:pt x="66" y="915"/>
                  </a:lnTo>
                  <a:lnTo>
                    <a:pt x="53" y="925"/>
                  </a:lnTo>
                  <a:lnTo>
                    <a:pt x="44" y="928"/>
                  </a:lnTo>
                  <a:lnTo>
                    <a:pt x="0" y="1016"/>
                  </a:lnTo>
                  <a:lnTo>
                    <a:pt x="13" y="1022"/>
                  </a:lnTo>
                  <a:lnTo>
                    <a:pt x="26" y="1004"/>
                  </a:lnTo>
                  <a:lnTo>
                    <a:pt x="39" y="986"/>
                  </a:lnTo>
                  <a:lnTo>
                    <a:pt x="56" y="966"/>
                  </a:lnTo>
                  <a:lnTo>
                    <a:pt x="73" y="949"/>
                  </a:lnTo>
                  <a:lnTo>
                    <a:pt x="89" y="931"/>
                  </a:lnTo>
                  <a:lnTo>
                    <a:pt x="107" y="915"/>
                  </a:lnTo>
                  <a:lnTo>
                    <a:pt x="126" y="898"/>
                  </a:lnTo>
                  <a:lnTo>
                    <a:pt x="145" y="883"/>
                  </a:lnTo>
                  <a:lnTo>
                    <a:pt x="167" y="868"/>
                  </a:lnTo>
                  <a:lnTo>
                    <a:pt x="187" y="855"/>
                  </a:lnTo>
                  <a:lnTo>
                    <a:pt x="208" y="843"/>
                  </a:lnTo>
                  <a:lnTo>
                    <a:pt x="232" y="834"/>
                  </a:lnTo>
                  <a:lnTo>
                    <a:pt x="253" y="824"/>
                  </a:lnTo>
                  <a:lnTo>
                    <a:pt x="276" y="817"/>
                  </a:lnTo>
                  <a:lnTo>
                    <a:pt x="300" y="812"/>
                  </a:lnTo>
                  <a:lnTo>
                    <a:pt x="323" y="809"/>
                  </a:lnTo>
                  <a:lnTo>
                    <a:pt x="339" y="824"/>
                  </a:lnTo>
                  <a:lnTo>
                    <a:pt x="356" y="835"/>
                  </a:lnTo>
                  <a:lnTo>
                    <a:pt x="374" y="845"/>
                  </a:lnTo>
                  <a:lnTo>
                    <a:pt x="392" y="853"/>
                  </a:lnTo>
                  <a:lnTo>
                    <a:pt x="410" y="860"/>
                  </a:lnTo>
                  <a:lnTo>
                    <a:pt x="429" y="865"/>
                  </a:lnTo>
                  <a:lnTo>
                    <a:pt x="447" y="868"/>
                  </a:lnTo>
                  <a:lnTo>
                    <a:pt x="467" y="870"/>
                  </a:lnTo>
                  <a:lnTo>
                    <a:pt x="485" y="870"/>
                  </a:lnTo>
                  <a:lnTo>
                    <a:pt x="505" y="870"/>
                  </a:lnTo>
                  <a:lnTo>
                    <a:pt x="523" y="867"/>
                  </a:lnTo>
                  <a:lnTo>
                    <a:pt x="543" y="863"/>
                  </a:lnTo>
                  <a:lnTo>
                    <a:pt x="563" y="857"/>
                  </a:lnTo>
                  <a:lnTo>
                    <a:pt x="583" y="852"/>
                  </a:lnTo>
                  <a:lnTo>
                    <a:pt x="601" y="843"/>
                  </a:lnTo>
                  <a:lnTo>
                    <a:pt x="621" y="835"/>
                  </a:lnTo>
                  <a:lnTo>
                    <a:pt x="637" y="822"/>
                  </a:lnTo>
                  <a:lnTo>
                    <a:pt x="652" y="807"/>
                  </a:lnTo>
                  <a:lnTo>
                    <a:pt x="662" y="792"/>
                  </a:lnTo>
                  <a:lnTo>
                    <a:pt x="672" y="777"/>
                  </a:lnTo>
                  <a:lnTo>
                    <a:pt x="679" y="762"/>
                  </a:lnTo>
                  <a:lnTo>
                    <a:pt x="685" y="746"/>
                  </a:lnTo>
                  <a:lnTo>
                    <a:pt x="690" y="731"/>
                  </a:lnTo>
                  <a:lnTo>
                    <a:pt x="697" y="716"/>
                  </a:lnTo>
                  <a:lnTo>
                    <a:pt x="704" y="729"/>
                  </a:lnTo>
                  <a:lnTo>
                    <a:pt x="710" y="744"/>
                  </a:lnTo>
                  <a:lnTo>
                    <a:pt x="715" y="759"/>
                  </a:lnTo>
                  <a:lnTo>
                    <a:pt x="720" y="772"/>
                  </a:lnTo>
                  <a:lnTo>
                    <a:pt x="707" y="779"/>
                  </a:lnTo>
                  <a:lnTo>
                    <a:pt x="697" y="782"/>
                  </a:lnTo>
                  <a:lnTo>
                    <a:pt x="690" y="790"/>
                  </a:lnTo>
                  <a:lnTo>
                    <a:pt x="689" y="804"/>
                  </a:lnTo>
                  <a:lnTo>
                    <a:pt x="695" y="809"/>
                  </a:lnTo>
                  <a:lnTo>
                    <a:pt x="702" y="812"/>
                  </a:lnTo>
                  <a:lnTo>
                    <a:pt x="707" y="814"/>
                  </a:lnTo>
                  <a:lnTo>
                    <a:pt x="715" y="810"/>
                  </a:lnTo>
                  <a:lnTo>
                    <a:pt x="747" y="795"/>
                  </a:lnTo>
                  <a:lnTo>
                    <a:pt x="780" y="789"/>
                  </a:lnTo>
                  <a:lnTo>
                    <a:pt x="813" y="789"/>
                  </a:lnTo>
                  <a:lnTo>
                    <a:pt x="846" y="794"/>
                  </a:lnTo>
                  <a:lnTo>
                    <a:pt x="879" y="805"/>
                  </a:lnTo>
                  <a:lnTo>
                    <a:pt x="911" y="820"/>
                  </a:lnTo>
                  <a:lnTo>
                    <a:pt x="941" y="838"/>
                  </a:lnTo>
                  <a:lnTo>
                    <a:pt x="967" y="858"/>
                  </a:lnTo>
                  <a:lnTo>
                    <a:pt x="974" y="867"/>
                  </a:lnTo>
                  <a:lnTo>
                    <a:pt x="980" y="877"/>
                  </a:lnTo>
                  <a:lnTo>
                    <a:pt x="989" y="888"/>
                  </a:lnTo>
                  <a:lnTo>
                    <a:pt x="998" y="900"/>
                  </a:lnTo>
                  <a:lnTo>
                    <a:pt x="1008" y="910"/>
                  </a:lnTo>
                  <a:lnTo>
                    <a:pt x="1020" y="918"/>
                  </a:lnTo>
                  <a:lnTo>
                    <a:pt x="1030" y="921"/>
                  </a:lnTo>
                  <a:lnTo>
                    <a:pt x="1042" y="920"/>
                  </a:lnTo>
                  <a:lnTo>
                    <a:pt x="1038" y="908"/>
                  </a:lnTo>
                  <a:lnTo>
                    <a:pt x="1032" y="896"/>
                  </a:lnTo>
                  <a:lnTo>
                    <a:pt x="1022" y="883"/>
                  </a:lnTo>
                  <a:lnTo>
                    <a:pt x="1012" y="868"/>
                  </a:lnTo>
                  <a:lnTo>
                    <a:pt x="998" y="855"/>
                  </a:lnTo>
                  <a:lnTo>
                    <a:pt x="987" y="842"/>
                  </a:lnTo>
                  <a:lnTo>
                    <a:pt x="975" y="829"/>
                  </a:lnTo>
                  <a:lnTo>
                    <a:pt x="967" y="819"/>
                  </a:lnTo>
                  <a:lnTo>
                    <a:pt x="941" y="797"/>
                  </a:lnTo>
                  <a:lnTo>
                    <a:pt x="912" y="784"/>
                  </a:lnTo>
                  <a:lnTo>
                    <a:pt x="886" y="774"/>
                  </a:lnTo>
                  <a:lnTo>
                    <a:pt x="859" y="767"/>
                  </a:lnTo>
                  <a:lnTo>
                    <a:pt x="831" y="764"/>
                  </a:lnTo>
                  <a:lnTo>
                    <a:pt x="805" y="761"/>
                  </a:lnTo>
                  <a:lnTo>
                    <a:pt x="778" y="759"/>
                  </a:lnTo>
                  <a:lnTo>
                    <a:pt x="752" y="756"/>
                  </a:lnTo>
                  <a:lnTo>
                    <a:pt x="715" y="658"/>
                  </a:lnTo>
                  <a:lnTo>
                    <a:pt x="719" y="636"/>
                  </a:lnTo>
                  <a:lnTo>
                    <a:pt x="722" y="623"/>
                  </a:lnTo>
                  <a:lnTo>
                    <a:pt x="725" y="613"/>
                  </a:lnTo>
                  <a:lnTo>
                    <a:pt x="732" y="598"/>
                  </a:lnTo>
                  <a:lnTo>
                    <a:pt x="748" y="597"/>
                  </a:lnTo>
                  <a:lnTo>
                    <a:pt x="760" y="587"/>
                  </a:lnTo>
                  <a:lnTo>
                    <a:pt x="770" y="568"/>
                  </a:lnTo>
                  <a:lnTo>
                    <a:pt x="780" y="545"/>
                  </a:lnTo>
                  <a:lnTo>
                    <a:pt x="790" y="519"/>
                  </a:lnTo>
                  <a:lnTo>
                    <a:pt x="798" y="492"/>
                  </a:lnTo>
                  <a:lnTo>
                    <a:pt x="803" y="466"/>
                  </a:lnTo>
                  <a:lnTo>
                    <a:pt x="806" y="444"/>
                  </a:lnTo>
                  <a:lnTo>
                    <a:pt x="806" y="429"/>
                  </a:lnTo>
                  <a:lnTo>
                    <a:pt x="808" y="406"/>
                  </a:lnTo>
                  <a:lnTo>
                    <a:pt x="813" y="375"/>
                  </a:lnTo>
                  <a:lnTo>
                    <a:pt x="818" y="351"/>
                  </a:lnTo>
                  <a:lnTo>
                    <a:pt x="818" y="355"/>
                  </a:lnTo>
                  <a:lnTo>
                    <a:pt x="811" y="370"/>
                  </a:lnTo>
                  <a:lnTo>
                    <a:pt x="796" y="383"/>
                  </a:lnTo>
                  <a:lnTo>
                    <a:pt x="775" y="398"/>
                  </a:lnTo>
                  <a:lnTo>
                    <a:pt x="747" y="413"/>
                  </a:lnTo>
                  <a:lnTo>
                    <a:pt x="712" y="424"/>
                  </a:lnTo>
                  <a:lnTo>
                    <a:pt x="674" y="438"/>
                  </a:lnTo>
                  <a:lnTo>
                    <a:pt x="632" y="448"/>
                  </a:lnTo>
                  <a:lnTo>
                    <a:pt x="588" y="456"/>
                  </a:lnTo>
                  <a:lnTo>
                    <a:pt x="541" y="461"/>
                  </a:lnTo>
                  <a:lnTo>
                    <a:pt x="493" y="464"/>
                  </a:lnTo>
                  <a:lnTo>
                    <a:pt x="447" y="462"/>
                  </a:lnTo>
                  <a:lnTo>
                    <a:pt x="401" y="459"/>
                  </a:lnTo>
                  <a:lnTo>
                    <a:pt x="354" y="451"/>
                  </a:lnTo>
                  <a:lnTo>
                    <a:pt x="313" y="438"/>
                  </a:lnTo>
                  <a:lnTo>
                    <a:pt x="275" y="421"/>
                  </a:lnTo>
                  <a:lnTo>
                    <a:pt x="240" y="3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570" name="Freeform 78"/>
            <p:cNvSpPr>
              <a:spLocks/>
            </p:cNvSpPr>
            <p:nvPr/>
          </p:nvSpPr>
          <p:spPr bwMode="auto">
            <a:xfrm>
              <a:off x="2055" y="3691"/>
              <a:ext cx="43" cy="53"/>
            </a:xfrm>
            <a:custGeom>
              <a:avLst/>
              <a:gdLst>
                <a:gd name="T0" fmla="*/ 0 w 86"/>
                <a:gd name="T1" fmla="*/ 46 h 106"/>
                <a:gd name="T2" fmla="*/ 3 w 86"/>
                <a:gd name="T3" fmla="*/ 40 h 106"/>
                <a:gd name="T4" fmla="*/ 7 w 86"/>
                <a:gd name="T5" fmla="*/ 34 h 106"/>
                <a:gd name="T6" fmla="*/ 11 w 86"/>
                <a:gd name="T7" fmla="*/ 28 h 106"/>
                <a:gd name="T8" fmla="*/ 15 w 86"/>
                <a:gd name="T9" fmla="*/ 22 h 106"/>
                <a:gd name="T10" fmla="*/ 21 w 86"/>
                <a:gd name="T11" fmla="*/ 17 h 106"/>
                <a:gd name="T12" fmla="*/ 26 w 86"/>
                <a:gd name="T13" fmla="*/ 11 h 106"/>
                <a:gd name="T14" fmla="*/ 31 w 86"/>
                <a:gd name="T15" fmla="*/ 6 h 106"/>
                <a:gd name="T16" fmla="*/ 38 w 86"/>
                <a:gd name="T17" fmla="*/ 0 h 106"/>
                <a:gd name="T18" fmla="*/ 43 w 86"/>
                <a:gd name="T19" fmla="*/ 0 h 106"/>
                <a:gd name="T20" fmla="*/ 14 w 86"/>
                <a:gd name="T21" fmla="*/ 53 h 106"/>
                <a:gd name="T22" fmla="*/ 9 w 86"/>
                <a:gd name="T23" fmla="*/ 51 h 106"/>
                <a:gd name="T24" fmla="*/ 10 w 86"/>
                <a:gd name="T25" fmla="*/ 44 h 106"/>
                <a:gd name="T26" fmla="*/ 9 w 86"/>
                <a:gd name="T27" fmla="*/ 49 h 106"/>
                <a:gd name="T28" fmla="*/ 5 w 86"/>
                <a:gd name="T29" fmla="*/ 50 h 106"/>
                <a:gd name="T30" fmla="*/ 0 w 86"/>
                <a:gd name="T31" fmla="*/ 46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"/>
                <a:gd name="T49" fmla="*/ 0 h 106"/>
                <a:gd name="T50" fmla="*/ 86 w 86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" h="106">
                  <a:moveTo>
                    <a:pt x="0" y="91"/>
                  </a:moveTo>
                  <a:lnTo>
                    <a:pt x="5" y="79"/>
                  </a:lnTo>
                  <a:lnTo>
                    <a:pt x="14" y="68"/>
                  </a:lnTo>
                  <a:lnTo>
                    <a:pt x="22" y="56"/>
                  </a:lnTo>
                  <a:lnTo>
                    <a:pt x="30" y="44"/>
                  </a:lnTo>
                  <a:lnTo>
                    <a:pt x="42" y="33"/>
                  </a:lnTo>
                  <a:lnTo>
                    <a:pt x="52" y="21"/>
                  </a:lnTo>
                  <a:lnTo>
                    <a:pt x="63" y="11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28" y="106"/>
                  </a:lnTo>
                  <a:lnTo>
                    <a:pt x="17" y="102"/>
                  </a:lnTo>
                  <a:lnTo>
                    <a:pt x="20" y="87"/>
                  </a:lnTo>
                  <a:lnTo>
                    <a:pt x="17" y="97"/>
                  </a:lnTo>
                  <a:lnTo>
                    <a:pt x="10" y="9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571" name="Freeform 79"/>
            <p:cNvSpPr>
              <a:spLocks/>
            </p:cNvSpPr>
            <p:nvPr/>
          </p:nvSpPr>
          <p:spPr bwMode="auto">
            <a:xfrm>
              <a:off x="2097" y="3428"/>
              <a:ext cx="260" cy="198"/>
            </a:xfrm>
            <a:custGeom>
              <a:avLst/>
              <a:gdLst>
                <a:gd name="T0" fmla="*/ 257 w 520"/>
                <a:gd name="T1" fmla="*/ 29 h 396"/>
                <a:gd name="T2" fmla="*/ 254 w 520"/>
                <a:gd name="T3" fmla="*/ 37 h 396"/>
                <a:gd name="T4" fmla="*/ 246 w 520"/>
                <a:gd name="T5" fmla="*/ 53 h 396"/>
                <a:gd name="T6" fmla="*/ 237 w 520"/>
                <a:gd name="T7" fmla="*/ 65 h 396"/>
                <a:gd name="T8" fmla="*/ 233 w 520"/>
                <a:gd name="T9" fmla="*/ 68 h 396"/>
                <a:gd name="T10" fmla="*/ 225 w 520"/>
                <a:gd name="T11" fmla="*/ 81 h 396"/>
                <a:gd name="T12" fmla="*/ 210 w 520"/>
                <a:gd name="T13" fmla="*/ 115 h 396"/>
                <a:gd name="T14" fmla="*/ 204 w 520"/>
                <a:gd name="T15" fmla="*/ 132 h 396"/>
                <a:gd name="T16" fmla="*/ 198 w 520"/>
                <a:gd name="T17" fmla="*/ 149 h 396"/>
                <a:gd name="T18" fmla="*/ 188 w 520"/>
                <a:gd name="T19" fmla="*/ 165 h 396"/>
                <a:gd name="T20" fmla="*/ 174 w 520"/>
                <a:gd name="T21" fmla="*/ 181 h 396"/>
                <a:gd name="T22" fmla="*/ 108 w 520"/>
                <a:gd name="T23" fmla="*/ 198 h 396"/>
                <a:gd name="T24" fmla="*/ 53 w 520"/>
                <a:gd name="T25" fmla="*/ 183 h 396"/>
                <a:gd name="T26" fmla="*/ 41 w 520"/>
                <a:gd name="T27" fmla="*/ 170 h 396"/>
                <a:gd name="T28" fmla="*/ 31 w 520"/>
                <a:gd name="T29" fmla="*/ 151 h 396"/>
                <a:gd name="T30" fmla="*/ 20 w 520"/>
                <a:gd name="T31" fmla="*/ 129 h 396"/>
                <a:gd name="T32" fmla="*/ 10 w 520"/>
                <a:gd name="T33" fmla="*/ 107 h 396"/>
                <a:gd name="T34" fmla="*/ 8 w 520"/>
                <a:gd name="T35" fmla="*/ 45 h 396"/>
                <a:gd name="T36" fmla="*/ 0 w 520"/>
                <a:gd name="T37" fmla="*/ 13 h 396"/>
                <a:gd name="T38" fmla="*/ 15 w 520"/>
                <a:gd name="T39" fmla="*/ 5 h 396"/>
                <a:gd name="T40" fmla="*/ 39 w 520"/>
                <a:gd name="T41" fmla="*/ 13 h 396"/>
                <a:gd name="T42" fmla="*/ 65 w 520"/>
                <a:gd name="T43" fmla="*/ 18 h 396"/>
                <a:gd name="T44" fmla="*/ 91 w 520"/>
                <a:gd name="T45" fmla="*/ 22 h 396"/>
                <a:gd name="T46" fmla="*/ 116 w 520"/>
                <a:gd name="T47" fmla="*/ 22 h 396"/>
                <a:gd name="T48" fmla="*/ 142 w 520"/>
                <a:gd name="T49" fmla="*/ 20 h 396"/>
                <a:gd name="T50" fmla="*/ 169 w 520"/>
                <a:gd name="T51" fmla="*/ 15 h 396"/>
                <a:gd name="T52" fmla="*/ 198 w 520"/>
                <a:gd name="T53" fmla="*/ 10 h 396"/>
                <a:gd name="T54" fmla="*/ 218 w 520"/>
                <a:gd name="T55" fmla="*/ 4 h 396"/>
                <a:gd name="T56" fmla="*/ 220 w 520"/>
                <a:gd name="T57" fmla="*/ 24 h 396"/>
                <a:gd name="T58" fmla="*/ 221 w 520"/>
                <a:gd name="T59" fmla="*/ 40 h 396"/>
                <a:gd name="T60" fmla="*/ 227 w 520"/>
                <a:gd name="T61" fmla="*/ 41 h 396"/>
                <a:gd name="T62" fmla="*/ 232 w 520"/>
                <a:gd name="T63" fmla="*/ 40 h 396"/>
                <a:gd name="T64" fmla="*/ 237 w 520"/>
                <a:gd name="T65" fmla="*/ 29 h 396"/>
                <a:gd name="T66" fmla="*/ 246 w 520"/>
                <a:gd name="T67" fmla="*/ 12 h 396"/>
                <a:gd name="T68" fmla="*/ 260 w 520"/>
                <a:gd name="T69" fmla="*/ 18 h 396"/>
                <a:gd name="T70" fmla="*/ 259 w 520"/>
                <a:gd name="T71" fmla="*/ 27 h 3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0"/>
                <a:gd name="T109" fmla="*/ 0 h 396"/>
                <a:gd name="T110" fmla="*/ 520 w 520"/>
                <a:gd name="T111" fmla="*/ 396 h 3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0" h="396">
                  <a:moveTo>
                    <a:pt x="512" y="63"/>
                  </a:moveTo>
                  <a:lnTo>
                    <a:pt x="513" y="58"/>
                  </a:lnTo>
                  <a:lnTo>
                    <a:pt x="512" y="63"/>
                  </a:lnTo>
                  <a:lnTo>
                    <a:pt x="508" y="74"/>
                  </a:lnTo>
                  <a:lnTo>
                    <a:pt x="502" y="91"/>
                  </a:lnTo>
                  <a:lnTo>
                    <a:pt x="493" y="106"/>
                  </a:lnTo>
                  <a:lnTo>
                    <a:pt x="485" y="119"/>
                  </a:lnTo>
                  <a:lnTo>
                    <a:pt x="475" y="129"/>
                  </a:lnTo>
                  <a:lnTo>
                    <a:pt x="465" y="129"/>
                  </a:lnTo>
                  <a:lnTo>
                    <a:pt x="467" y="136"/>
                  </a:lnTo>
                  <a:lnTo>
                    <a:pt x="460" y="147"/>
                  </a:lnTo>
                  <a:lnTo>
                    <a:pt x="450" y="162"/>
                  </a:lnTo>
                  <a:lnTo>
                    <a:pt x="442" y="177"/>
                  </a:lnTo>
                  <a:lnTo>
                    <a:pt x="420" y="230"/>
                  </a:lnTo>
                  <a:lnTo>
                    <a:pt x="414" y="247"/>
                  </a:lnTo>
                  <a:lnTo>
                    <a:pt x="409" y="263"/>
                  </a:lnTo>
                  <a:lnTo>
                    <a:pt x="402" y="281"/>
                  </a:lnTo>
                  <a:lnTo>
                    <a:pt x="396" y="298"/>
                  </a:lnTo>
                  <a:lnTo>
                    <a:pt x="387" y="315"/>
                  </a:lnTo>
                  <a:lnTo>
                    <a:pt x="377" y="329"/>
                  </a:lnTo>
                  <a:lnTo>
                    <a:pt x="366" y="346"/>
                  </a:lnTo>
                  <a:lnTo>
                    <a:pt x="349" y="361"/>
                  </a:lnTo>
                  <a:lnTo>
                    <a:pt x="318" y="376"/>
                  </a:lnTo>
                  <a:lnTo>
                    <a:pt x="217" y="396"/>
                  </a:lnTo>
                  <a:lnTo>
                    <a:pt x="136" y="383"/>
                  </a:lnTo>
                  <a:lnTo>
                    <a:pt x="106" y="366"/>
                  </a:lnTo>
                  <a:lnTo>
                    <a:pt x="99" y="356"/>
                  </a:lnTo>
                  <a:lnTo>
                    <a:pt x="83" y="339"/>
                  </a:lnTo>
                  <a:lnTo>
                    <a:pt x="71" y="320"/>
                  </a:lnTo>
                  <a:lnTo>
                    <a:pt x="63" y="301"/>
                  </a:lnTo>
                  <a:lnTo>
                    <a:pt x="56" y="283"/>
                  </a:lnTo>
                  <a:lnTo>
                    <a:pt x="41" y="258"/>
                  </a:lnTo>
                  <a:lnTo>
                    <a:pt x="30" y="237"/>
                  </a:lnTo>
                  <a:lnTo>
                    <a:pt x="21" y="214"/>
                  </a:lnTo>
                  <a:lnTo>
                    <a:pt x="16" y="190"/>
                  </a:lnTo>
                  <a:lnTo>
                    <a:pt x="16" y="89"/>
                  </a:lnTo>
                  <a:lnTo>
                    <a:pt x="6" y="64"/>
                  </a:lnTo>
                  <a:lnTo>
                    <a:pt x="0" y="26"/>
                  </a:lnTo>
                  <a:lnTo>
                    <a:pt x="5" y="0"/>
                  </a:lnTo>
                  <a:lnTo>
                    <a:pt x="30" y="10"/>
                  </a:lnTo>
                  <a:lnTo>
                    <a:pt x="54" y="18"/>
                  </a:lnTo>
                  <a:lnTo>
                    <a:pt x="79" y="26"/>
                  </a:lnTo>
                  <a:lnTo>
                    <a:pt x="106" y="31"/>
                  </a:lnTo>
                  <a:lnTo>
                    <a:pt x="131" y="36"/>
                  </a:lnTo>
                  <a:lnTo>
                    <a:pt x="155" y="40"/>
                  </a:lnTo>
                  <a:lnTo>
                    <a:pt x="182" y="43"/>
                  </a:lnTo>
                  <a:lnTo>
                    <a:pt x="207" y="43"/>
                  </a:lnTo>
                  <a:lnTo>
                    <a:pt x="233" y="43"/>
                  </a:lnTo>
                  <a:lnTo>
                    <a:pt x="258" y="41"/>
                  </a:lnTo>
                  <a:lnTo>
                    <a:pt x="285" y="40"/>
                  </a:lnTo>
                  <a:lnTo>
                    <a:pt x="313" y="36"/>
                  </a:lnTo>
                  <a:lnTo>
                    <a:pt x="339" y="31"/>
                  </a:lnTo>
                  <a:lnTo>
                    <a:pt x="367" y="26"/>
                  </a:lnTo>
                  <a:lnTo>
                    <a:pt x="396" y="20"/>
                  </a:lnTo>
                  <a:lnTo>
                    <a:pt x="424" y="13"/>
                  </a:lnTo>
                  <a:lnTo>
                    <a:pt x="437" y="8"/>
                  </a:lnTo>
                  <a:lnTo>
                    <a:pt x="440" y="26"/>
                  </a:lnTo>
                  <a:lnTo>
                    <a:pt x="440" y="48"/>
                  </a:lnTo>
                  <a:lnTo>
                    <a:pt x="442" y="69"/>
                  </a:lnTo>
                  <a:lnTo>
                    <a:pt x="442" y="79"/>
                  </a:lnTo>
                  <a:lnTo>
                    <a:pt x="447" y="83"/>
                  </a:lnTo>
                  <a:lnTo>
                    <a:pt x="455" y="81"/>
                  </a:lnTo>
                  <a:lnTo>
                    <a:pt x="462" y="81"/>
                  </a:lnTo>
                  <a:lnTo>
                    <a:pt x="465" y="79"/>
                  </a:lnTo>
                  <a:lnTo>
                    <a:pt x="469" y="73"/>
                  </a:lnTo>
                  <a:lnTo>
                    <a:pt x="475" y="58"/>
                  </a:lnTo>
                  <a:lnTo>
                    <a:pt x="485" y="40"/>
                  </a:lnTo>
                  <a:lnTo>
                    <a:pt x="493" y="25"/>
                  </a:lnTo>
                  <a:lnTo>
                    <a:pt x="518" y="23"/>
                  </a:lnTo>
                  <a:lnTo>
                    <a:pt x="520" y="35"/>
                  </a:lnTo>
                  <a:lnTo>
                    <a:pt x="518" y="45"/>
                  </a:lnTo>
                  <a:lnTo>
                    <a:pt x="517" y="55"/>
                  </a:lnTo>
                  <a:lnTo>
                    <a:pt x="512" y="63"/>
                  </a:lnTo>
                  <a:close/>
                </a:path>
              </a:pathLst>
            </a:custGeom>
            <a:solidFill>
              <a:srgbClr val="C16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572" name="Freeform 80"/>
            <p:cNvSpPr>
              <a:spLocks/>
            </p:cNvSpPr>
            <p:nvPr/>
          </p:nvSpPr>
          <p:spPr bwMode="auto">
            <a:xfrm>
              <a:off x="2110" y="3358"/>
              <a:ext cx="37" cy="20"/>
            </a:xfrm>
            <a:custGeom>
              <a:avLst/>
              <a:gdLst>
                <a:gd name="T0" fmla="*/ 0 w 75"/>
                <a:gd name="T1" fmla="*/ 16 h 41"/>
                <a:gd name="T2" fmla="*/ 0 w 75"/>
                <a:gd name="T3" fmla="*/ 15 h 41"/>
                <a:gd name="T4" fmla="*/ 6 w 75"/>
                <a:gd name="T5" fmla="*/ 14 h 41"/>
                <a:gd name="T6" fmla="*/ 30 w 75"/>
                <a:gd name="T7" fmla="*/ 1 h 41"/>
                <a:gd name="T8" fmla="*/ 32 w 75"/>
                <a:gd name="T9" fmla="*/ 0 h 41"/>
                <a:gd name="T10" fmla="*/ 37 w 75"/>
                <a:gd name="T11" fmla="*/ 1 h 41"/>
                <a:gd name="T12" fmla="*/ 34 w 75"/>
                <a:gd name="T13" fmla="*/ 7 h 41"/>
                <a:gd name="T14" fmla="*/ 30 w 75"/>
                <a:gd name="T15" fmla="*/ 10 h 41"/>
                <a:gd name="T16" fmla="*/ 26 w 75"/>
                <a:gd name="T17" fmla="*/ 12 h 41"/>
                <a:gd name="T18" fmla="*/ 22 w 75"/>
                <a:gd name="T19" fmla="*/ 14 h 41"/>
                <a:gd name="T20" fmla="*/ 18 w 75"/>
                <a:gd name="T21" fmla="*/ 16 h 41"/>
                <a:gd name="T22" fmla="*/ 14 w 75"/>
                <a:gd name="T23" fmla="*/ 18 h 41"/>
                <a:gd name="T24" fmla="*/ 10 w 75"/>
                <a:gd name="T25" fmla="*/ 19 h 41"/>
                <a:gd name="T26" fmla="*/ 6 w 75"/>
                <a:gd name="T27" fmla="*/ 20 h 41"/>
                <a:gd name="T28" fmla="*/ 2 w 75"/>
                <a:gd name="T29" fmla="*/ 20 h 41"/>
                <a:gd name="T30" fmla="*/ 0 w 75"/>
                <a:gd name="T31" fmla="*/ 16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41"/>
                <a:gd name="T50" fmla="*/ 75 w 75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41">
                  <a:moveTo>
                    <a:pt x="0" y="33"/>
                  </a:moveTo>
                  <a:lnTo>
                    <a:pt x="0" y="30"/>
                  </a:lnTo>
                  <a:lnTo>
                    <a:pt x="12" y="28"/>
                  </a:lnTo>
                  <a:lnTo>
                    <a:pt x="60" y="2"/>
                  </a:lnTo>
                  <a:lnTo>
                    <a:pt x="65" y="0"/>
                  </a:lnTo>
                  <a:lnTo>
                    <a:pt x="75" y="3"/>
                  </a:lnTo>
                  <a:lnTo>
                    <a:pt x="68" y="15"/>
                  </a:lnTo>
                  <a:lnTo>
                    <a:pt x="60" y="20"/>
                  </a:lnTo>
                  <a:lnTo>
                    <a:pt x="52" y="25"/>
                  </a:lnTo>
                  <a:lnTo>
                    <a:pt x="45" y="28"/>
                  </a:lnTo>
                  <a:lnTo>
                    <a:pt x="37" y="33"/>
                  </a:lnTo>
                  <a:lnTo>
                    <a:pt x="28" y="36"/>
                  </a:lnTo>
                  <a:lnTo>
                    <a:pt x="20" y="38"/>
                  </a:lnTo>
                  <a:lnTo>
                    <a:pt x="12" y="40"/>
                  </a:lnTo>
                  <a:lnTo>
                    <a:pt x="4" y="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573" name="Freeform 81"/>
            <p:cNvSpPr>
              <a:spLocks/>
            </p:cNvSpPr>
            <p:nvPr/>
          </p:nvSpPr>
          <p:spPr bwMode="auto">
            <a:xfrm>
              <a:off x="2113" y="3448"/>
              <a:ext cx="47" cy="15"/>
            </a:xfrm>
            <a:custGeom>
              <a:avLst/>
              <a:gdLst>
                <a:gd name="T0" fmla="*/ 11 w 95"/>
                <a:gd name="T1" fmla="*/ 8 h 29"/>
                <a:gd name="T2" fmla="*/ 8 w 95"/>
                <a:gd name="T3" fmla="*/ 8 h 29"/>
                <a:gd name="T4" fmla="*/ 6 w 95"/>
                <a:gd name="T5" fmla="*/ 8 h 29"/>
                <a:gd name="T6" fmla="*/ 5 w 95"/>
                <a:gd name="T7" fmla="*/ 11 h 29"/>
                <a:gd name="T8" fmla="*/ 0 w 95"/>
                <a:gd name="T9" fmla="*/ 5 h 29"/>
                <a:gd name="T10" fmla="*/ 6 w 95"/>
                <a:gd name="T11" fmla="*/ 0 h 29"/>
                <a:gd name="T12" fmla="*/ 44 w 95"/>
                <a:gd name="T13" fmla="*/ 3 h 29"/>
                <a:gd name="T14" fmla="*/ 47 w 95"/>
                <a:gd name="T15" fmla="*/ 8 h 29"/>
                <a:gd name="T16" fmla="*/ 40 w 95"/>
                <a:gd name="T17" fmla="*/ 8 h 29"/>
                <a:gd name="T18" fmla="*/ 39 w 95"/>
                <a:gd name="T19" fmla="*/ 11 h 29"/>
                <a:gd name="T20" fmla="*/ 36 w 95"/>
                <a:gd name="T21" fmla="*/ 12 h 29"/>
                <a:gd name="T22" fmla="*/ 32 w 95"/>
                <a:gd name="T23" fmla="*/ 14 h 29"/>
                <a:gd name="T24" fmla="*/ 27 w 95"/>
                <a:gd name="T25" fmla="*/ 15 h 29"/>
                <a:gd name="T26" fmla="*/ 22 w 95"/>
                <a:gd name="T27" fmla="*/ 15 h 29"/>
                <a:gd name="T28" fmla="*/ 18 w 95"/>
                <a:gd name="T29" fmla="*/ 14 h 29"/>
                <a:gd name="T30" fmla="*/ 14 w 95"/>
                <a:gd name="T31" fmla="*/ 12 h 29"/>
                <a:gd name="T32" fmla="*/ 11 w 95"/>
                <a:gd name="T33" fmla="*/ 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29"/>
                <a:gd name="T53" fmla="*/ 95 w 9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29">
                  <a:moveTo>
                    <a:pt x="23" y="16"/>
                  </a:moveTo>
                  <a:lnTo>
                    <a:pt x="17" y="15"/>
                  </a:lnTo>
                  <a:lnTo>
                    <a:pt x="13" y="16"/>
                  </a:lnTo>
                  <a:lnTo>
                    <a:pt x="10" y="21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88" y="6"/>
                  </a:lnTo>
                  <a:lnTo>
                    <a:pt x="95" y="16"/>
                  </a:lnTo>
                  <a:lnTo>
                    <a:pt x="80" y="16"/>
                  </a:lnTo>
                  <a:lnTo>
                    <a:pt x="78" y="21"/>
                  </a:lnTo>
                  <a:lnTo>
                    <a:pt x="73" y="24"/>
                  </a:lnTo>
                  <a:lnTo>
                    <a:pt x="65" y="28"/>
                  </a:lnTo>
                  <a:lnTo>
                    <a:pt x="55" y="29"/>
                  </a:lnTo>
                  <a:lnTo>
                    <a:pt x="45" y="29"/>
                  </a:lnTo>
                  <a:lnTo>
                    <a:pt x="37" y="28"/>
                  </a:lnTo>
                  <a:lnTo>
                    <a:pt x="28" y="23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574" name="Freeform 82"/>
            <p:cNvSpPr>
              <a:spLocks/>
            </p:cNvSpPr>
            <p:nvPr/>
          </p:nvSpPr>
          <p:spPr bwMode="auto">
            <a:xfrm>
              <a:off x="2159" y="3461"/>
              <a:ext cx="52" cy="71"/>
            </a:xfrm>
            <a:custGeom>
              <a:avLst/>
              <a:gdLst>
                <a:gd name="T0" fmla="*/ 13 w 104"/>
                <a:gd name="T1" fmla="*/ 26 h 143"/>
                <a:gd name="T2" fmla="*/ 15 w 104"/>
                <a:gd name="T3" fmla="*/ 4 h 143"/>
                <a:gd name="T4" fmla="*/ 9 w 104"/>
                <a:gd name="T5" fmla="*/ 0 h 143"/>
                <a:gd name="T6" fmla="*/ 5 w 104"/>
                <a:gd name="T7" fmla="*/ 0 h 143"/>
                <a:gd name="T8" fmla="*/ 9 w 104"/>
                <a:gd name="T9" fmla="*/ 24 h 143"/>
                <a:gd name="T10" fmla="*/ 4 w 104"/>
                <a:gd name="T11" fmla="*/ 30 h 143"/>
                <a:gd name="T12" fmla="*/ 3 w 104"/>
                <a:gd name="T13" fmla="*/ 37 h 143"/>
                <a:gd name="T14" fmla="*/ 2 w 104"/>
                <a:gd name="T15" fmla="*/ 47 h 143"/>
                <a:gd name="T16" fmla="*/ 1 w 104"/>
                <a:gd name="T17" fmla="*/ 56 h 143"/>
                <a:gd name="T18" fmla="*/ 0 w 104"/>
                <a:gd name="T19" fmla="*/ 63 h 143"/>
                <a:gd name="T20" fmla="*/ 1 w 104"/>
                <a:gd name="T21" fmla="*/ 67 h 143"/>
                <a:gd name="T22" fmla="*/ 3 w 104"/>
                <a:gd name="T23" fmla="*/ 69 h 143"/>
                <a:gd name="T24" fmla="*/ 6 w 104"/>
                <a:gd name="T25" fmla="*/ 70 h 143"/>
                <a:gd name="T26" fmla="*/ 11 w 104"/>
                <a:gd name="T27" fmla="*/ 70 h 143"/>
                <a:gd name="T28" fmla="*/ 14 w 104"/>
                <a:gd name="T29" fmla="*/ 71 h 143"/>
                <a:gd name="T30" fmla="*/ 18 w 104"/>
                <a:gd name="T31" fmla="*/ 71 h 143"/>
                <a:gd name="T32" fmla="*/ 20 w 104"/>
                <a:gd name="T33" fmla="*/ 71 h 143"/>
                <a:gd name="T34" fmla="*/ 23 w 104"/>
                <a:gd name="T35" fmla="*/ 71 h 143"/>
                <a:gd name="T36" fmla="*/ 25 w 104"/>
                <a:gd name="T37" fmla="*/ 71 h 143"/>
                <a:gd name="T38" fmla="*/ 29 w 104"/>
                <a:gd name="T39" fmla="*/ 70 h 143"/>
                <a:gd name="T40" fmla="*/ 33 w 104"/>
                <a:gd name="T41" fmla="*/ 69 h 143"/>
                <a:gd name="T42" fmla="*/ 42 w 104"/>
                <a:gd name="T43" fmla="*/ 67 h 143"/>
                <a:gd name="T44" fmla="*/ 48 w 104"/>
                <a:gd name="T45" fmla="*/ 61 h 143"/>
                <a:gd name="T46" fmla="*/ 52 w 104"/>
                <a:gd name="T47" fmla="*/ 57 h 143"/>
                <a:gd name="T48" fmla="*/ 52 w 104"/>
                <a:gd name="T49" fmla="*/ 49 h 143"/>
                <a:gd name="T50" fmla="*/ 44 w 104"/>
                <a:gd name="T51" fmla="*/ 45 h 143"/>
                <a:gd name="T52" fmla="*/ 40 w 104"/>
                <a:gd name="T53" fmla="*/ 54 h 143"/>
                <a:gd name="T54" fmla="*/ 41 w 104"/>
                <a:gd name="T55" fmla="*/ 56 h 143"/>
                <a:gd name="T56" fmla="*/ 38 w 104"/>
                <a:gd name="T57" fmla="*/ 62 h 143"/>
                <a:gd name="T58" fmla="*/ 36 w 104"/>
                <a:gd name="T59" fmla="*/ 62 h 143"/>
                <a:gd name="T60" fmla="*/ 33 w 104"/>
                <a:gd name="T61" fmla="*/ 62 h 143"/>
                <a:gd name="T62" fmla="*/ 28 w 104"/>
                <a:gd name="T63" fmla="*/ 63 h 143"/>
                <a:gd name="T64" fmla="*/ 24 w 104"/>
                <a:gd name="T65" fmla="*/ 64 h 143"/>
                <a:gd name="T66" fmla="*/ 20 w 104"/>
                <a:gd name="T67" fmla="*/ 64 h 143"/>
                <a:gd name="T68" fmla="*/ 15 w 104"/>
                <a:gd name="T69" fmla="*/ 64 h 143"/>
                <a:gd name="T70" fmla="*/ 13 w 104"/>
                <a:gd name="T71" fmla="*/ 64 h 143"/>
                <a:gd name="T72" fmla="*/ 11 w 104"/>
                <a:gd name="T73" fmla="*/ 63 h 143"/>
                <a:gd name="T74" fmla="*/ 9 w 104"/>
                <a:gd name="T75" fmla="*/ 62 h 143"/>
                <a:gd name="T76" fmla="*/ 7 w 104"/>
                <a:gd name="T77" fmla="*/ 56 h 143"/>
                <a:gd name="T78" fmla="*/ 7 w 104"/>
                <a:gd name="T79" fmla="*/ 45 h 143"/>
                <a:gd name="T80" fmla="*/ 9 w 104"/>
                <a:gd name="T81" fmla="*/ 35 h 143"/>
                <a:gd name="T82" fmla="*/ 13 w 104"/>
                <a:gd name="T83" fmla="*/ 26 h 1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4"/>
                <a:gd name="T127" fmla="*/ 0 h 143"/>
                <a:gd name="T128" fmla="*/ 104 w 104"/>
                <a:gd name="T129" fmla="*/ 143 h 1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4" h="143">
                  <a:moveTo>
                    <a:pt x="26" y="53"/>
                  </a:moveTo>
                  <a:lnTo>
                    <a:pt x="30" y="8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17" y="48"/>
                  </a:lnTo>
                  <a:lnTo>
                    <a:pt x="8" y="60"/>
                  </a:lnTo>
                  <a:lnTo>
                    <a:pt x="5" y="75"/>
                  </a:lnTo>
                  <a:lnTo>
                    <a:pt x="3" y="95"/>
                  </a:lnTo>
                  <a:lnTo>
                    <a:pt x="2" y="113"/>
                  </a:lnTo>
                  <a:lnTo>
                    <a:pt x="0" y="126"/>
                  </a:lnTo>
                  <a:lnTo>
                    <a:pt x="2" y="134"/>
                  </a:lnTo>
                  <a:lnTo>
                    <a:pt x="5" y="139"/>
                  </a:lnTo>
                  <a:lnTo>
                    <a:pt x="12" y="141"/>
                  </a:lnTo>
                  <a:lnTo>
                    <a:pt x="22" y="141"/>
                  </a:lnTo>
                  <a:lnTo>
                    <a:pt x="28" y="143"/>
                  </a:lnTo>
                  <a:lnTo>
                    <a:pt x="35" y="143"/>
                  </a:lnTo>
                  <a:lnTo>
                    <a:pt x="40" y="143"/>
                  </a:lnTo>
                  <a:lnTo>
                    <a:pt x="45" y="143"/>
                  </a:lnTo>
                  <a:lnTo>
                    <a:pt x="50" y="143"/>
                  </a:lnTo>
                  <a:lnTo>
                    <a:pt x="58" y="141"/>
                  </a:lnTo>
                  <a:lnTo>
                    <a:pt x="66" y="138"/>
                  </a:lnTo>
                  <a:lnTo>
                    <a:pt x="84" y="134"/>
                  </a:lnTo>
                  <a:lnTo>
                    <a:pt x="96" y="123"/>
                  </a:lnTo>
                  <a:lnTo>
                    <a:pt x="104" y="114"/>
                  </a:lnTo>
                  <a:lnTo>
                    <a:pt x="104" y="98"/>
                  </a:lnTo>
                  <a:lnTo>
                    <a:pt x="88" y="91"/>
                  </a:lnTo>
                  <a:lnTo>
                    <a:pt x="79" y="108"/>
                  </a:lnTo>
                  <a:lnTo>
                    <a:pt x="81" y="113"/>
                  </a:lnTo>
                  <a:lnTo>
                    <a:pt x="76" y="124"/>
                  </a:lnTo>
                  <a:lnTo>
                    <a:pt x="71" y="124"/>
                  </a:lnTo>
                  <a:lnTo>
                    <a:pt x="65" y="124"/>
                  </a:lnTo>
                  <a:lnTo>
                    <a:pt x="56" y="126"/>
                  </a:lnTo>
                  <a:lnTo>
                    <a:pt x="48" y="128"/>
                  </a:lnTo>
                  <a:lnTo>
                    <a:pt x="40" y="128"/>
                  </a:lnTo>
                  <a:lnTo>
                    <a:pt x="31" y="128"/>
                  </a:lnTo>
                  <a:lnTo>
                    <a:pt x="25" y="128"/>
                  </a:lnTo>
                  <a:lnTo>
                    <a:pt x="22" y="126"/>
                  </a:lnTo>
                  <a:lnTo>
                    <a:pt x="18" y="124"/>
                  </a:lnTo>
                  <a:lnTo>
                    <a:pt x="15" y="113"/>
                  </a:lnTo>
                  <a:lnTo>
                    <a:pt x="15" y="91"/>
                  </a:lnTo>
                  <a:lnTo>
                    <a:pt x="18" y="70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575" name="Freeform 83"/>
            <p:cNvSpPr>
              <a:spLocks/>
            </p:cNvSpPr>
            <p:nvPr/>
          </p:nvSpPr>
          <p:spPr bwMode="auto">
            <a:xfrm>
              <a:off x="2214" y="3451"/>
              <a:ext cx="64" cy="21"/>
            </a:xfrm>
            <a:custGeom>
              <a:avLst/>
              <a:gdLst>
                <a:gd name="T0" fmla="*/ 4 w 130"/>
                <a:gd name="T1" fmla="*/ 11 h 42"/>
                <a:gd name="T2" fmla="*/ 0 w 130"/>
                <a:gd name="T3" fmla="*/ 9 h 42"/>
                <a:gd name="T4" fmla="*/ 6 w 130"/>
                <a:gd name="T5" fmla="*/ 5 h 42"/>
                <a:gd name="T6" fmla="*/ 11 w 130"/>
                <a:gd name="T7" fmla="*/ 3 h 42"/>
                <a:gd name="T8" fmla="*/ 19 w 130"/>
                <a:gd name="T9" fmla="*/ 2 h 42"/>
                <a:gd name="T10" fmla="*/ 27 w 130"/>
                <a:gd name="T11" fmla="*/ 1 h 42"/>
                <a:gd name="T12" fmla="*/ 35 w 130"/>
                <a:gd name="T13" fmla="*/ 0 h 42"/>
                <a:gd name="T14" fmla="*/ 43 w 130"/>
                <a:gd name="T15" fmla="*/ 1 h 42"/>
                <a:gd name="T16" fmla="*/ 52 w 130"/>
                <a:gd name="T17" fmla="*/ 1 h 42"/>
                <a:gd name="T18" fmla="*/ 62 w 130"/>
                <a:gd name="T19" fmla="*/ 2 h 42"/>
                <a:gd name="T20" fmla="*/ 64 w 130"/>
                <a:gd name="T21" fmla="*/ 9 h 42"/>
                <a:gd name="T22" fmla="*/ 48 w 130"/>
                <a:gd name="T23" fmla="*/ 9 h 42"/>
                <a:gd name="T24" fmla="*/ 44 w 130"/>
                <a:gd name="T25" fmla="*/ 9 h 42"/>
                <a:gd name="T26" fmla="*/ 41 w 130"/>
                <a:gd name="T27" fmla="*/ 14 h 42"/>
                <a:gd name="T28" fmla="*/ 35 w 130"/>
                <a:gd name="T29" fmla="*/ 19 h 42"/>
                <a:gd name="T30" fmla="*/ 30 w 130"/>
                <a:gd name="T31" fmla="*/ 20 h 42"/>
                <a:gd name="T32" fmla="*/ 25 w 130"/>
                <a:gd name="T33" fmla="*/ 21 h 42"/>
                <a:gd name="T34" fmla="*/ 21 w 130"/>
                <a:gd name="T35" fmla="*/ 19 h 42"/>
                <a:gd name="T36" fmla="*/ 17 w 130"/>
                <a:gd name="T37" fmla="*/ 18 h 42"/>
                <a:gd name="T38" fmla="*/ 14 w 130"/>
                <a:gd name="T39" fmla="*/ 14 h 42"/>
                <a:gd name="T40" fmla="*/ 12 w 130"/>
                <a:gd name="T41" fmla="*/ 11 h 42"/>
                <a:gd name="T42" fmla="*/ 11 w 130"/>
                <a:gd name="T43" fmla="*/ 11 h 42"/>
                <a:gd name="T44" fmla="*/ 8 w 130"/>
                <a:gd name="T45" fmla="*/ 11 h 42"/>
                <a:gd name="T46" fmla="*/ 5 w 130"/>
                <a:gd name="T47" fmla="*/ 11 h 42"/>
                <a:gd name="T48" fmla="*/ 4 w 130"/>
                <a:gd name="T49" fmla="*/ 1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0"/>
                <a:gd name="T76" fmla="*/ 0 h 42"/>
                <a:gd name="T77" fmla="*/ 130 w 130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0" h="42">
                  <a:moveTo>
                    <a:pt x="9" y="23"/>
                  </a:moveTo>
                  <a:lnTo>
                    <a:pt x="0" y="17"/>
                  </a:lnTo>
                  <a:lnTo>
                    <a:pt x="12" y="10"/>
                  </a:lnTo>
                  <a:lnTo>
                    <a:pt x="23" y="5"/>
                  </a:lnTo>
                  <a:lnTo>
                    <a:pt x="38" y="4"/>
                  </a:lnTo>
                  <a:lnTo>
                    <a:pt x="55" y="2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106" y="2"/>
                  </a:lnTo>
                  <a:lnTo>
                    <a:pt x="125" y="4"/>
                  </a:lnTo>
                  <a:lnTo>
                    <a:pt x="130" y="17"/>
                  </a:lnTo>
                  <a:lnTo>
                    <a:pt x="98" y="17"/>
                  </a:lnTo>
                  <a:lnTo>
                    <a:pt x="90" y="18"/>
                  </a:lnTo>
                  <a:lnTo>
                    <a:pt x="83" y="28"/>
                  </a:lnTo>
                  <a:lnTo>
                    <a:pt x="72" y="37"/>
                  </a:lnTo>
                  <a:lnTo>
                    <a:pt x="60" y="40"/>
                  </a:lnTo>
                  <a:lnTo>
                    <a:pt x="50" y="42"/>
                  </a:lnTo>
                  <a:lnTo>
                    <a:pt x="42" y="38"/>
                  </a:lnTo>
                  <a:lnTo>
                    <a:pt x="35" y="35"/>
                  </a:lnTo>
                  <a:lnTo>
                    <a:pt x="28" y="28"/>
                  </a:lnTo>
                  <a:lnTo>
                    <a:pt x="25" y="23"/>
                  </a:lnTo>
                  <a:lnTo>
                    <a:pt x="22" y="22"/>
                  </a:lnTo>
                  <a:lnTo>
                    <a:pt x="17" y="22"/>
                  </a:lnTo>
                  <a:lnTo>
                    <a:pt x="10" y="23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576" name="Freeform 84"/>
            <p:cNvSpPr>
              <a:spLocks/>
            </p:cNvSpPr>
            <p:nvPr/>
          </p:nvSpPr>
          <p:spPr bwMode="auto">
            <a:xfrm>
              <a:off x="2246" y="3358"/>
              <a:ext cx="86" cy="16"/>
            </a:xfrm>
            <a:custGeom>
              <a:avLst/>
              <a:gdLst>
                <a:gd name="T0" fmla="*/ 1 w 172"/>
                <a:gd name="T1" fmla="*/ 8 h 31"/>
                <a:gd name="T2" fmla="*/ 3 w 172"/>
                <a:gd name="T3" fmla="*/ 7 h 31"/>
                <a:gd name="T4" fmla="*/ 13 w 172"/>
                <a:gd name="T5" fmla="*/ 8 h 31"/>
                <a:gd name="T6" fmla="*/ 23 w 172"/>
                <a:gd name="T7" fmla="*/ 8 h 31"/>
                <a:gd name="T8" fmla="*/ 34 w 172"/>
                <a:gd name="T9" fmla="*/ 7 h 31"/>
                <a:gd name="T10" fmla="*/ 44 w 172"/>
                <a:gd name="T11" fmla="*/ 6 h 31"/>
                <a:gd name="T12" fmla="*/ 54 w 172"/>
                <a:gd name="T13" fmla="*/ 5 h 31"/>
                <a:gd name="T14" fmla="*/ 66 w 172"/>
                <a:gd name="T15" fmla="*/ 3 h 31"/>
                <a:gd name="T16" fmla="*/ 76 w 172"/>
                <a:gd name="T17" fmla="*/ 2 h 31"/>
                <a:gd name="T18" fmla="*/ 86 w 172"/>
                <a:gd name="T19" fmla="*/ 0 h 31"/>
                <a:gd name="T20" fmla="*/ 86 w 172"/>
                <a:gd name="T21" fmla="*/ 7 h 31"/>
                <a:gd name="T22" fmla="*/ 79 w 172"/>
                <a:gd name="T23" fmla="*/ 8 h 31"/>
                <a:gd name="T24" fmla="*/ 71 w 172"/>
                <a:gd name="T25" fmla="*/ 10 h 31"/>
                <a:gd name="T26" fmla="*/ 61 w 172"/>
                <a:gd name="T27" fmla="*/ 12 h 31"/>
                <a:gd name="T28" fmla="*/ 53 w 172"/>
                <a:gd name="T29" fmla="*/ 13 h 31"/>
                <a:gd name="T30" fmla="*/ 44 w 172"/>
                <a:gd name="T31" fmla="*/ 15 h 31"/>
                <a:gd name="T32" fmla="*/ 36 w 172"/>
                <a:gd name="T33" fmla="*/ 16 h 31"/>
                <a:gd name="T34" fmla="*/ 26 w 172"/>
                <a:gd name="T35" fmla="*/ 16 h 31"/>
                <a:gd name="T36" fmla="*/ 18 w 172"/>
                <a:gd name="T37" fmla="*/ 16 h 31"/>
                <a:gd name="T38" fmla="*/ 9 w 172"/>
                <a:gd name="T39" fmla="*/ 15 h 31"/>
                <a:gd name="T40" fmla="*/ 0 w 172"/>
                <a:gd name="T41" fmla="*/ 11 h 31"/>
                <a:gd name="T42" fmla="*/ 1 w 172"/>
                <a:gd name="T43" fmla="*/ 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2"/>
                <a:gd name="T67" fmla="*/ 0 h 31"/>
                <a:gd name="T68" fmla="*/ 172 w 172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2" h="31">
                  <a:moveTo>
                    <a:pt x="2" y="15"/>
                  </a:moveTo>
                  <a:lnTo>
                    <a:pt x="5" y="13"/>
                  </a:lnTo>
                  <a:lnTo>
                    <a:pt x="26" y="15"/>
                  </a:lnTo>
                  <a:lnTo>
                    <a:pt x="46" y="15"/>
                  </a:lnTo>
                  <a:lnTo>
                    <a:pt x="68" y="13"/>
                  </a:lnTo>
                  <a:lnTo>
                    <a:pt x="89" y="11"/>
                  </a:lnTo>
                  <a:lnTo>
                    <a:pt x="109" y="10"/>
                  </a:lnTo>
                  <a:lnTo>
                    <a:pt x="131" y="6"/>
                  </a:lnTo>
                  <a:lnTo>
                    <a:pt x="151" y="3"/>
                  </a:lnTo>
                  <a:lnTo>
                    <a:pt x="172" y="0"/>
                  </a:lnTo>
                  <a:lnTo>
                    <a:pt x="172" y="13"/>
                  </a:lnTo>
                  <a:lnTo>
                    <a:pt x="157" y="15"/>
                  </a:lnTo>
                  <a:lnTo>
                    <a:pt x="141" y="20"/>
                  </a:lnTo>
                  <a:lnTo>
                    <a:pt x="122" y="23"/>
                  </a:lnTo>
                  <a:lnTo>
                    <a:pt x="106" y="26"/>
                  </a:lnTo>
                  <a:lnTo>
                    <a:pt x="88" y="30"/>
                  </a:lnTo>
                  <a:lnTo>
                    <a:pt x="71" y="31"/>
                  </a:lnTo>
                  <a:lnTo>
                    <a:pt x="53" y="31"/>
                  </a:lnTo>
                  <a:lnTo>
                    <a:pt x="36" y="31"/>
                  </a:lnTo>
                  <a:lnTo>
                    <a:pt x="18" y="30"/>
                  </a:lnTo>
                  <a:lnTo>
                    <a:pt x="0" y="21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23577" name="Freeform 85"/>
            <p:cNvSpPr>
              <a:spLocks/>
            </p:cNvSpPr>
            <p:nvPr/>
          </p:nvSpPr>
          <p:spPr bwMode="auto">
            <a:xfrm>
              <a:off x="2154" y="3563"/>
              <a:ext cx="58" cy="18"/>
            </a:xfrm>
            <a:custGeom>
              <a:avLst/>
              <a:gdLst>
                <a:gd name="T0" fmla="*/ 4 w 116"/>
                <a:gd name="T1" fmla="*/ 10 h 36"/>
                <a:gd name="T2" fmla="*/ 6 w 116"/>
                <a:gd name="T3" fmla="*/ 10 h 36"/>
                <a:gd name="T4" fmla="*/ 6 w 116"/>
                <a:gd name="T5" fmla="*/ 12 h 36"/>
                <a:gd name="T6" fmla="*/ 7 w 116"/>
                <a:gd name="T7" fmla="*/ 13 h 36"/>
                <a:gd name="T8" fmla="*/ 9 w 116"/>
                <a:gd name="T9" fmla="*/ 13 h 36"/>
                <a:gd name="T10" fmla="*/ 17 w 116"/>
                <a:gd name="T11" fmla="*/ 13 h 36"/>
                <a:gd name="T12" fmla="*/ 23 w 116"/>
                <a:gd name="T13" fmla="*/ 14 h 36"/>
                <a:gd name="T14" fmla="*/ 30 w 116"/>
                <a:gd name="T15" fmla="*/ 13 h 36"/>
                <a:gd name="T16" fmla="*/ 23 w 116"/>
                <a:gd name="T17" fmla="*/ 12 h 36"/>
                <a:gd name="T18" fmla="*/ 25 w 116"/>
                <a:gd name="T19" fmla="*/ 13 h 36"/>
                <a:gd name="T20" fmla="*/ 28 w 116"/>
                <a:gd name="T21" fmla="*/ 14 h 36"/>
                <a:gd name="T22" fmla="*/ 38 w 116"/>
                <a:gd name="T23" fmla="*/ 18 h 36"/>
                <a:gd name="T24" fmla="*/ 41 w 116"/>
                <a:gd name="T25" fmla="*/ 18 h 36"/>
                <a:gd name="T26" fmla="*/ 43 w 116"/>
                <a:gd name="T27" fmla="*/ 18 h 36"/>
                <a:gd name="T28" fmla="*/ 47 w 116"/>
                <a:gd name="T29" fmla="*/ 15 h 36"/>
                <a:gd name="T30" fmla="*/ 52 w 116"/>
                <a:gd name="T31" fmla="*/ 15 h 36"/>
                <a:gd name="T32" fmla="*/ 57 w 116"/>
                <a:gd name="T33" fmla="*/ 11 h 36"/>
                <a:gd name="T34" fmla="*/ 57 w 116"/>
                <a:gd name="T35" fmla="*/ 7 h 36"/>
                <a:gd name="T36" fmla="*/ 54 w 116"/>
                <a:gd name="T37" fmla="*/ 4 h 36"/>
                <a:gd name="T38" fmla="*/ 47 w 116"/>
                <a:gd name="T39" fmla="*/ 3 h 36"/>
                <a:gd name="T40" fmla="*/ 39 w 116"/>
                <a:gd name="T41" fmla="*/ 3 h 36"/>
                <a:gd name="T42" fmla="*/ 39 w 116"/>
                <a:gd name="T43" fmla="*/ 3 h 36"/>
                <a:gd name="T44" fmla="*/ 37 w 116"/>
                <a:gd name="T45" fmla="*/ 4 h 36"/>
                <a:gd name="T46" fmla="*/ 33 w 116"/>
                <a:gd name="T47" fmla="*/ 1 h 36"/>
                <a:gd name="T48" fmla="*/ 33 w 116"/>
                <a:gd name="T49" fmla="*/ 1 h 36"/>
                <a:gd name="T50" fmla="*/ 34 w 116"/>
                <a:gd name="T51" fmla="*/ 1 h 36"/>
                <a:gd name="T52" fmla="*/ 33 w 116"/>
                <a:gd name="T53" fmla="*/ 1 h 36"/>
                <a:gd name="T54" fmla="*/ 29 w 116"/>
                <a:gd name="T55" fmla="*/ 0 h 36"/>
                <a:gd name="T56" fmla="*/ 21 w 116"/>
                <a:gd name="T57" fmla="*/ 1 h 36"/>
                <a:gd name="T58" fmla="*/ 18 w 116"/>
                <a:gd name="T59" fmla="*/ 2 h 36"/>
                <a:gd name="T60" fmla="*/ 14 w 116"/>
                <a:gd name="T61" fmla="*/ 1 h 36"/>
                <a:gd name="T62" fmla="*/ 9 w 116"/>
                <a:gd name="T63" fmla="*/ 3 h 36"/>
                <a:gd name="T64" fmla="*/ 7 w 116"/>
                <a:gd name="T65" fmla="*/ 3 h 36"/>
                <a:gd name="T66" fmla="*/ 7 w 116"/>
                <a:gd name="T67" fmla="*/ 2 h 36"/>
                <a:gd name="T68" fmla="*/ 5 w 116"/>
                <a:gd name="T69" fmla="*/ 3 h 36"/>
                <a:gd name="T70" fmla="*/ 2 w 116"/>
                <a:gd name="T71" fmla="*/ 4 h 36"/>
                <a:gd name="T72" fmla="*/ 0 w 116"/>
                <a:gd name="T73" fmla="*/ 6 h 36"/>
                <a:gd name="T74" fmla="*/ 1 w 116"/>
                <a:gd name="T75" fmla="*/ 9 h 36"/>
                <a:gd name="T76" fmla="*/ 3 w 116"/>
                <a:gd name="T77" fmla="*/ 10 h 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6"/>
                <a:gd name="T118" fmla="*/ 0 h 36"/>
                <a:gd name="T119" fmla="*/ 116 w 116"/>
                <a:gd name="T120" fmla="*/ 36 h 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6" h="36">
                  <a:moveTo>
                    <a:pt x="5" y="20"/>
                  </a:moveTo>
                  <a:lnTo>
                    <a:pt x="7" y="20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3" y="23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28" y="25"/>
                  </a:lnTo>
                  <a:lnTo>
                    <a:pt x="33" y="26"/>
                  </a:lnTo>
                  <a:lnTo>
                    <a:pt x="40" y="28"/>
                  </a:lnTo>
                  <a:lnTo>
                    <a:pt x="45" y="28"/>
                  </a:lnTo>
                  <a:lnTo>
                    <a:pt x="53" y="26"/>
                  </a:lnTo>
                  <a:lnTo>
                    <a:pt x="61" y="26"/>
                  </a:lnTo>
                  <a:lnTo>
                    <a:pt x="43" y="23"/>
                  </a:lnTo>
                  <a:lnTo>
                    <a:pt x="45" y="25"/>
                  </a:lnTo>
                  <a:lnTo>
                    <a:pt x="48" y="26"/>
                  </a:lnTo>
                  <a:lnTo>
                    <a:pt x="50" y="26"/>
                  </a:lnTo>
                  <a:lnTo>
                    <a:pt x="53" y="28"/>
                  </a:lnTo>
                  <a:lnTo>
                    <a:pt x="55" y="28"/>
                  </a:lnTo>
                  <a:lnTo>
                    <a:pt x="73" y="35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9" y="33"/>
                  </a:lnTo>
                  <a:lnTo>
                    <a:pt x="94" y="31"/>
                  </a:lnTo>
                  <a:lnTo>
                    <a:pt x="99" y="31"/>
                  </a:lnTo>
                  <a:lnTo>
                    <a:pt x="104" y="30"/>
                  </a:lnTo>
                  <a:lnTo>
                    <a:pt x="109" y="26"/>
                  </a:lnTo>
                  <a:lnTo>
                    <a:pt x="114" y="23"/>
                  </a:lnTo>
                  <a:lnTo>
                    <a:pt x="116" y="20"/>
                  </a:lnTo>
                  <a:lnTo>
                    <a:pt x="114" y="15"/>
                  </a:lnTo>
                  <a:lnTo>
                    <a:pt x="111" y="10"/>
                  </a:lnTo>
                  <a:lnTo>
                    <a:pt x="108" y="8"/>
                  </a:lnTo>
                  <a:lnTo>
                    <a:pt x="101" y="6"/>
                  </a:lnTo>
                  <a:lnTo>
                    <a:pt x="94" y="6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85" y="8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91222" name="AutoShape 86"/>
          <p:cNvSpPr>
            <a:spLocks noChangeArrowheads="1"/>
          </p:cNvSpPr>
          <p:nvPr/>
        </p:nvSpPr>
        <p:spPr bwMode="auto">
          <a:xfrm>
            <a:off x="6269831" y="5080002"/>
            <a:ext cx="467916" cy="595313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624823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91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" fill="hold"/>
                                        <p:tgtEl>
                                          <p:spTgt spid="9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fill="hold"/>
                                        <p:tgtEl>
                                          <p:spTgt spid="91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91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67052E-7 L 0.00312 0.1008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5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animBg="1" autoUpdateAnimBg="0"/>
      <p:bldP spid="91179" grpId="0"/>
      <p:bldP spid="91180" grpId="0"/>
      <p:bldP spid="91182" grpId="0" animBg="1" autoUpdateAnimBg="0"/>
      <p:bldP spid="912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Teori penyebab kecelakaan 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Pure Chance Theory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Pure Chance Theory </a:t>
            </a:r>
            <a:r>
              <a:rPr lang="id-ID" sz="2800" dirty="0" smtClean="0">
                <a:sym typeface="Wingdings" pitchFamily="2" charset="2"/>
              </a:rPr>
              <a:t> Teori Kebetulan Murni  Kecelakaan terjadi atas “kehendak Tuhan( Takdir Tuhan)”, sehingga tidak ada pola yang jelas dalam rangkaian peristiwanya. </a:t>
            </a:r>
          </a:p>
          <a:p>
            <a:r>
              <a:rPr lang="id-ID" sz="2800" dirty="0" smtClean="0">
                <a:sym typeface="Wingdings" pitchFamily="2" charset="2"/>
              </a:rPr>
              <a:t>Karena itu kecelakaan terjadi secara kebetulan </a:t>
            </a:r>
          </a:p>
          <a:p>
            <a:r>
              <a:rPr lang="id-ID" sz="2800" dirty="0" smtClean="0">
                <a:sym typeface="Wingdings" pitchFamily="2" charset="2"/>
              </a:rPr>
              <a:t>Ex : Bencana Alam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Accident prone theory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3200" dirty="0" smtClean="0"/>
              <a:t>Accident Prone Thory </a:t>
            </a:r>
            <a:r>
              <a:rPr lang="id-ID" sz="3200" dirty="0" smtClean="0">
                <a:sym typeface="Wingdings" pitchFamily="2" charset="2"/>
              </a:rPr>
              <a:t> Teori Kecendrungan kecelakaan  bahwa pada pekerja tertentu lebih sering tertimpa kecelakaan,  karena sifat kepribadiannya yang memang cenderung mengalami kecelakaan 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Teori Multiple </a:t>
            </a:r>
            <a:r>
              <a:rPr lang="id-ID" i="1" dirty="0" smtClean="0"/>
              <a:t>Causation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d-ID" sz="2800" dirty="0" smtClean="0"/>
              <a:t>Teori Multiple </a:t>
            </a:r>
            <a:r>
              <a:rPr lang="id-ID" sz="2800" i="1" dirty="0" smtClean="0"/>
              <a:t>Causation </a:t>
            </a:r>
            <a:r>
              <a:rPr lang="id-ID" sz="2800" i="1" dirty="0" smtClean="0">
                <a:sym typeface="Wingdings" pitchFamily="2" charset="2"/>
              </a:rPr>
              <a:t></a:t>
            </a:r>
            <a:r>
              <a:rPr lang="id-ID" sz="2800" i="1" dirty="0" smtClean="0"/>
              <a:t> Teori </a:t>
            </a:r>
            <a:r>
              <a:rPr lang="id-ID" sz="2800" dirty="0" smtClean="0"/>
              <a:t>ini berdasarkan pada kenyataan bahwa kemungkinan ada lebih dari satu penyebab terjadinya kecelakaan. </a:t>
            </a:r>
          </a:p>
          <a:p>
            <a:pPr algn="just"/>
            <a:r>
              <a:rPr lang="id-ID" sz="2800" dirty="0" smtClean="0"/>
              <a:t>Penyebab ini mewakili perbuatan, kondisi atau situasi yang tidak aman. Kemungkinan-kemungkinan penyebab terjadinya kecelakaan kerja tersebut perlu diteliti.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Kecelakaan Akibat Kerja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Teori Gordon </a:t>
            </a:r>
            <a:r>
              <a:rPr lang="id-ID" i="1" dirty="0" smtClean="0"/>
              <a:t>Menurut Gordon </a:t>
            </a:r>
            <a:r>
              <a:rPr lang="id-ID" dirty="0" smtClean="0"/>
              <a:t>(1949),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Teori Gordon </a:t>
            </a:r>
            <a:r>
              <a:rPr lang="id-ID" sz="2800" i="1" dirty="0" smtClean="0"/>
              <a:t>Menurut Gordon </a:t>
            </a:r>
            <a:r>
              <a:rPr lang="id-ID" sz="2800" dirty="0" smtClean="0"/>
              <a:t>(1949),  </a:t>
            </a:r>
            <a:r>
              <a:rPr lang="id-ID" sz="2800" dirty="0" smtClean="0">
                <a:sym typeface="Wingdings" pitchFamily="2" charset="2"/>
              </a:rPr>
              <a:t></a:t>
            </a:r>
            <a:r>
              <a:rPr lang="id-ID" sz="2800" dirty="0" smtClean="0"/>
              <a:t>kecelakaan merupakan akibat dari interaksi antara korban kecelakaan, perantara terjadinya kecelakaan, dan lingkungan yang kompleks, yang tidak dapat dijelaskan hanya dengan mempertimbangkan salah satudari 3 faktor yang terlibat.</a:t>
            </a:r>
            <a:endParaRPr lang="id-ID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Three main Factors theory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3120" y="581492"/>
            <a:ext cx="2884170" cy="4010828"/>
          </a:xfrm>
        </p:spPr>
        <p:txBody>
          <a:bodyPr/>
          <a:lstStyle/>
          <a:p>
            <a:r>
              <a:rPr lang="en-US" dirty="0"/>
              <a:t>Three Main Factor Theory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2721600"/>
              </p:ext>
            </p:extLst>
          </p:nvPr>
        </p:nvGraphicFramePr>
        <p:xfrm>
          <a:off x="-1691640" y="764704"/>
          <a:ext cx="10488930" cy="5811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1730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538572" y="-389591"/>
            <a:ext cx="2910840" cy="3881120"/>
            <a:chOff x="6057083" y="3059"/>
            <a:chExt cx="1871072" cy="1871072"/>
          </a:xfrm>
        </p:grpSpPr>
        <p:sp>
          <p:nvSpPr>
            <p:cNvPr id="6" name="Oval 5"/>
            <p:cNvSpPr/>
            <p:nvPr/>
          </p:nvSpPr>
          <p:spPr>
            <a:xfrm>
              <a:off x="6057083" y="3059"/>
              <a:ext cx="1871072" cy="187107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6257765" y="188995"/>
              <a:ext cx="1469709" cy="14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err="1" smtClean="0"/>
                <a:t>Faktor</a:t>
              </a:r>
              <a:r>
                <a:rPr lang="en-US" sz="4400" b="1" kern="1200" dirty="0" smtClean="0"/>
                <a:t> </a:t>
              </a:r>
              <a:r>
                <a:rPr lang="en-US" sz="4400" b="1" kern="1200" dirty="0" err="1" smtClean="0"/>
                <a:t>Manusia</a:t>
              </a:r>
              <a:endParaRPr lang="en-US" sz="4400" b="1" kern="1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698171"/>
            <a:ext cx="8090807" cy="4520514"/>
          </a:xfrm>
        </p:spPr>
        <p:txBody>
          <a:bodyPr>
            <a:normAutofit fontScale="85000" lnSpcReduction="10000"/>
          </a:bodyPr>
          <a:lstStyle/>
          <a:p>
            <a:pPr marL="228600" lvl="2">
              <a:spcBef>
                <a:spcPts val="1000"/>
              </a:spcBef>
            </a:pPr>
            <a:r>
              <a:rPr lang="en-US" sz="4800" b="1" dirty="0" err="1" smtClean="0"/>
              <a:t>Umur</a:t>
            </a:r>
            <a:endParaRPr lang="en-US" sz="4800" b="1" dirty="0" smtClean="0"/>
          </a:p>
          <a:p>
            <a:pPr marL="685800" lvl="3">
              <a:spcBef>
                <a:spcPts val="1000"/>
              </a:spcBef>
            </a:pPr>
            <a:r>
              <a:rPr lang="en-US" sz="4600" b="1" dirty="0" err="1" smtClean="0"/>
              <a:t>Penglihatan</a:t>
            </a:r>
            <a:r>
              <a:rPr lang="en-US" sz="4600" b="1" dirty="0" smtClean="0"/>
              <a:t>, </a:t>
            </a:r>
            <a:r>
              <a:rPr lang="en-US" sz="4600" b="1" dirty="0" err="1" smtClean="0"/>
              <a:t>Pendengaran</a:t>
            </a:r>
            <a:r>
              <a:rPr lang="en-US" sz="4600" b="1" dirty="0" smtClean="0"/>
              <a:t> ↓</a:t>
            </a:r>
            <a:r>
              <a:rPr lang="en-US" sz="4600" b="1" dirty="0" err="1" smtClean="0"/>
              <a:t>stlah</a:t>
            </a:r>
            <a:r>
              <a:rPr lang="en-US" sz="4600" b="1" dirty="0" smtClean="0"/>
              <a:t> </a:t>
            </a:r>
            <a:r>
              <a:rPr lang="en-US" sz="4600" b="1" dirty="0" err="1" smtClean="0"/>
              <a:t>umur</a:t>
            </a:r>
            <a:r>
              <a:rPr lang="en-US" sz="4600" b="1" dirty="0" smtClean="0"/>
              <a:t> ≥ 30 </a:t>
            </a:r>
            <a:r>
              <a:rPr lang="en-US" sz="4600" b="1" dirty="0" err="1" smtClean="0"/>
              <a:t>tahun</a:t>
            </a:r>
            <a:r>
              <a:rPr lang="en-US" sz="4600" b="1" dirty="0" smtClean="0"/>
              <a:t>  </a:t>
            </a:r>
          </a:p>
          <a:p>
            <a:pPr marL="685800" lvl="3">
              <a:spcBef>
                <a:spcPts val="1000"/>
              </a:spcBef>
            </a:pPr>
            <a:r>
              <a:rPr lang="en-US" sz="4600" b="1" dirty="0"/>
              <a:t> </a:t>
            </a:r>
            <a:r>
              <a:rPr lang="en-US" sz="4600" b="1" dirty="0" err="1" smtClean="0"/>
              <a:t>umur</a:t>
            </a:r>
            <a:r>
              <a:rPr lang="en-US" sz="4600" b="1" dirty="0" smtClean="0"/>
              <a:t> </a:t>
            </a:r>
            <a:r>
              <a:rPr lang="en-US" sz="4600" b="1" dirty="0"/>
              <a:t>≥ 30 </a:t>
            </a:r>
            <a:r>
              <a:rPr lang="en-US" sz="4600" b="1" dirty="0" err="1"/>
              <a:t>tahun</a:t>
            </a:r>
            <a:r>
              <a:rPr lang="en-US" sz="4600" b="1" dirty="0"/>
              <a:t> </a:t>
            </a:r>
            <a:r>
              <a:rPr lang="en-US" sz="4600" b="1" dirty="0" smtClean="0"/>
              <a:t> </a:t>
            </a:r>
            <a:r>
              <a:rPr lang="en-US" sz="4600" b="1" dirty="0" err="1" smtClean="0"/>
              <a:t>lebih</a:t>
            </a:r>
            <a:r>
              <a:rPr lang="en-US" sz="4600" b="1" dirty="0" smtClean="0"/>
              <a:t> </a:t>
            </a:r>
            <a:r>
              <a:rPr lang="en-US" sz="4600" b="1" dirty="0" err="1" smtClean="0"/>
              <a:t>sering</a:t>
            </a:r>
            <a:r>
              <a:rPr lang="en-US" sz="4600" b="1" dirty="0" smtClean="0"/>
              <a:t> </a:t>
            </a:r>
            <a:r>
              <a:rPr lang="en-US" sz="4600" b="1" dirty="0" err="1" smtClean="0"/>
              <a:t>terjatuh</a:t>
            </a:r>
            <a:r>
              <a:rPr lang="en-US" sz="4600" b="1" dirty="0" smtClean="0"/>
              <a:t>.</a:t>
            </a:r>
          </a:p>
          <a:p>
            <a:pPr marL="685800" lvl="3">
              <a:spcBef>
                <a:spcPts val="1000"/>
              </a:spcBef>
            </a:pPr>
            <a:r>
              <a:rPr lang="en-US" sz="4600" b="1" dirty="0"/>
              <a:t> </a:t>
            </a:r>
            <a:r>
              <a:rPr lang="en-US" sz="4600" b="1" dirty="0" err="1" smtClean="0"/>
              <a:t>Umur</a:t>
            </a:r>
            <a:r>
              <a:rPr lang="en-US" sz="4600" b="1" dirty="0" smtClean="0"/>
              <a:t> </a:t>
            </a:r>
            <a:r>
              <a:rPr lang="en-US" sz="4600" b="1" dirty="0"/>
              <a:t>≥ 30 </a:t>
            </a:r>
            <a:r>
              <a:rPr lang="en-US" sz="4600" b="1" dirty="0" err="1"/>
              <a:t>tahun</a:t>
            </a:r>
            <a:r>
              <a:rPr lang="en-US" sz="4600" b="1" dirty="0"/>
              <a:t> </a:t>
            </a:r>
            <a:r>
              <a:rPr lang="en-US" sz="4600" b="1" dirty="0" err="1" smtClean="0"/>
              <a:t>lebih</a:t>
            </a:r>
            <a:r>
              <a:rPr lang="en-US" sz="4600" b="1" dirty="0" smtClean="0"/>
              <a:t> </a:t>
            </a:r>
            <a:r>
              <a:rPr lang="en-US" sz="4600" b="1" dirty="0" err="1" smtClean="0"/>
              <a:t>cenderung</a:t>
            </a:r>
            <a:r>
              <a:rPr lang="en-US" sz="4600" b="1" dirty="0" smtClean="0"/>
              <a:t> hati2 </a:t>
            </a:r>
            <a:r>
              <a:rPr lang="en-US" sz="4600" b="1" dirty="0" err="1" smtClean="0"/>
              <a:t>saat</a:t>
            </a:r>
            <a:r>
              <a:rPr lang="en-US" sz="4600" b="1" dirty="0" smtClean="0"/>
              <a:t> </a:t>
            </a:r>
            <a:r>
              <a:rPr lang="en-US" sz="4600" b="1" dirty="0" err="1" smtClean="0"/>
              <a:t>bekerja</a:t>
            </a:r>
            <a:endParaRPr lang="en-US" sz="4600" b="1" dirty="0" smtClean="0"/>
          </a:p>
          <a:p>
            <a:pPr marL="228600" lvl="2">
              <a:spcBef>
                <a:spcPts val="1000"/>
              </a:spcBef>
            </a:pPr>
            <a:endParaRPr lang="en-US" sz="5400" dirty="0"/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20357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23" y="1265115"/>
            <a:ext cx="6457950" cy="129302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Tingkat </a:t>
            </a:r>
            <a:r>
              <a:rPr lang="en-US" b="1" dirty="0" err="1"/>
              <a:t>Pendidikan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194561"/>
            <a:ext cx="6492526" cy="4024125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Pekerja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pendidikan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lebih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tinggi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memiliki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informasi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lebih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banyak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mempermudah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pekerjaannya</a:t>
            </a:r>
            <a:r>
              <a:rPr lang="en-US" sz="2800" b="1" dirty="0" smtClean="0"/>
              <a:t>.</a:t>
            </a:r>
          </a:p>
          <a:p>
            <a:r>
              <a:rPr lang="en-US" sz="2800" b="1" dirty="0" err="1" smtClean="0"/>
              <a:t>Pekerja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pendidikan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rendah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umumnya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bekerja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menggunakan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fisik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sehingga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cenderung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mengalami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kecelakaan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538572" y="-389591"/>
            <a:ext cx="2910840" cy="3881120"/>
            <a:chOff x="6057083" y="3059"/>
            <a:chExt cx="1871072" cy="1871072"/>
          </a:xfrm>
        </p:grpSpPr>
        <p:sp>
          <p:nvSpPr>
            <p:cNvPr id="5" name="Oval 4"/>
            <p:cNvSpPr/>
            <p:nvPr/>
          </p:nvSpPr>
          <p:spPr>
            <a:xfrm>
              <a:off x="6057083" y="3059"/>
              <a:ext cx="1871072" cy="187107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6257765" y="188995"/>
              <a:ext cx="1469709" cy="14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err="1" smtClean="0"/>
                <a:t>Faktor</a:t>
              </a:r>
              <a:r>
                <a:rPr lang="en-US" sz="4400" b="1" kern="1200" dirty="0" smtClean="0"/>
                <a:t> </a:t>
              </a:r>
              <a:r>
                <a:rPr lang="en-US" sz="4400" b="1" kern="1200" dirty="0" err="1" smtClean="0"/>
                <a:t>Manusia</a:t>
              </a:r>
              <a:endParaRPr lang="en-US" sz="4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3746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38572" y="-389591"/>
            <a:ext cx="2910840" cy="3881120"/>
            <a:chOff x="6057083" y="3059"/>
            <a:chExt cx="1871072" cy="1871072"/>
          </a:xfrm>
        </p:grpSpPr>
        <p:sp>
          <p:nvSpPr>
            <p:cNvPr id="5" name="Oval 4"/>
            <p:cNvSpPr/>
            <p:nvPr/>
          </p:nvSpPr>
          <p:spPr>
            <a:xfrm>
              <a:off x="6057083" y="3059"/>
              <a:ext cx="1871072" cy="187107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6257765" y="188995"/>
              <a:ext cx="1469709" cy="14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err="1" smtClean="0"/>
                <a:t>Faktor</a:t>
              </a:r>
              <a:r>
                <a:rPr lang="en-US" sz="4400" b="1" kern="1200" dirty="0" smtClean="0"/>
                <a:t> </a:t>
              </a:r>
              <a:r>
                <a:rPr lang="en-US" sz="4400" b="1" kern="1200" dirty="0" err="1" smtClean="0"/>
                <a:t>Manusia</a:t>
              </a:r>
              <a:endParaRPr lang="en-US" sz="4400" b="1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23733"/>
            <a:ext cx="6457950" cy="1293028"/>
          </a:xfrm>
        </p:spPr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id-ID" sz="6000" b="1" dirty="0" smtClean="0">
                <a:solidFill>
                  <a:schemeClr val="tx1"/>
                </a:solidFill>
              </a:rPr>
              <a:t>Jenis Kelamin</a:t>
            </a:r>
            <a:endParaRPr lang="en-US" sz="54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194561"/>
            <a:ext cx="7094765" cy="4024125"/>
          </a:xfrm>
        </p:spPr>
        <p:txBody>
          <a:bodyPr>
            <a:noAutofit/>
          </a:bodyPr>
          <a:lstStyle/>
          <a:p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anatomis</a:t>
            </a:r>
            <a:r>
              <a:rPr lang="en-US" sz="3200" dirty="0"/>
              <a:t>, </a:t>
            </a:r>
            <a:r>
              <a:rPr lang="en-US" sz="3200" dirty="0" err="1"/>
              <a:t>fisiologis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psikologis</a:t>
            </a:r>
            <a:r>
              <a:rPr lang="en-US" sz="3200" dirty="0"/>
              <a:t> </a:t>
            </a:r>
            <a:r>
              <a:rPr lang="en-US" sz="3200" dirty="0" err="1"/>
              <a:t>tubuh</a:t>
            </a:r>
            <a:r>
              <a:rPr lang="en-US" sz="3200" dirty="0"/>
              <a:t> </a:t>
            </a:r>
            <a:r>
              <a:rPr lang="en-US" sz="3200" dirty="0" err="1"/>
              <a:t>wanita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pria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perbedaan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dibutuhkan</a:t>
            </a:r>
            <a:r>
              <a:rPr lang="en-US" sz="3200" dirty="0"/>
              <a:t> </a:t>
            </a:r>
            <a:r>
              <a:rPr lang="en-US" sz="3200" dirty="0" err="1"/>
              <a:t>penyesuaian-penyesuaian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beban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kebijakan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, </a:t>
            </a:r>
            <a:r>
              <a:rPr lang="en-US" sz="3200" dirty="0" err="1"/>
              <a:t>diantaranya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hamil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haid</a:t>
            </a:r>
            <a:r>
              <a:rPr lang="en-US" sz="3200" dirty="0"/>
              <a:t>.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peristiwa</a:t>
            </a:r>
            <a:r>
              <a:rPr lang="en-US" sz="3200" dirty="0"/>
              <a:t> </a:t>
            </a:r>
            <a:r>
              <a:rPr lang="en-US" sz="3200" dirty="0" err="1"/>
              <a:t>alami</a:t>
            </a:r>
            <a:r>
              <a:rPr lang="en-US" sz="3200" dirty="0"/>
              <a:t> </a:t>
            </a:r>
            <a:r>
              <a:rPr lang="en-US" sz="3200" dirty="0" err="1"/>
              <a:t>wanita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memerlukan</a:t>
            </a:r>
            <a:r>
              <a:rPr lang="en-US" sz="3200" dirty="0"/>
              <a:t> </a:t>
            </a:r>
            <a:r>
              <a:rPr lang="en-US" sz="3200" dirty="0" err="1"/>
              <a:t>penyesuaian</a:t>
            </a:r>
            <a:r>
              <a:rPr lang="en-US" sz="3200" dirty="0"/>
              <a:t> </a:t>
            </a:r>
            <a:r>
              <a:rPr lang="en-US" sz="3200" dirty="0" err="1"/>
              <a:t>kebijakan</a:t>
            </a:r>
            <a:r>
              <a:rPr lang="en-US" sz="3200" dirty="0"/>
              <a:t> yang </a:t>
            </a:r>
            <a:r>
              <a:rPr lang="en-US" sz="3200" dirty="0" err="1"/>
              <a:t>khusus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3038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38572" y="-389591"/>
            <a:ext cx="2910840" cy="3881120"/>
            <a:chOff x="6057083" y="3059"/>
            <a:chExt cx="1871072" cy="1871072"/>
          </a:xfrm>
        </p:grpSpPr>
        <p:sp>
          <p:nvSpPr>
            <p:cNvPr id="5" name="Oval 4"/>
            <p:cNvSpPr/>
            <p:nvPr/>
          </p:nvSpPr>
          <p:spPr>
            <a:xfrm>
              <a:off x="6057083" y="3059"/>
              <a:ext cx="1871072" cy="187107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6257765" y="188995"/>
              <a:ext cx="1469709" cy="14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err="1" smtClean="0"/>
                <a:t>Faktor</a:t>
              </a:r>
              <a:r>
                <a:rPr lang="en-US" sz="4400" b="1" kern="1200" dirty="0" smtClean="0"/>
                <a:t> </a:t>
              </a:r>
              <a:r>
                <a:rPr lang="en-US" sz="4400" b="1" kern="1200" dirty="0" err="1" smtClean="0"/>
                <a:t>Manusia</a:t>
              </a:r>
              <a:endParaRPr lang="en-US" sz="4400" b="1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901532"/>
            <a:ext cx="6457950" cy="1293028"/>
          </a:xfrm>
        </p:spPr>
        <p:txBody>
          <a:bodyPr>
            <a:no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tx1"/>
                </a:solidFill>
              </a:rPr>
              <a:t>Lama </a:t>
            </a:r>
            <a:r>
              <a:rPr lang="en-US" sz="4800" b="1" dirty="0" err="1">
                <a:solidFill>
                  <a:schemeClr val="tx1"/>
                </a:solidFill>
              </a:rPr>
              <a:t>Kerja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94561"/>
            <a:ext cx="7502978" cy="402412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Semakin</a:t>
            </a:r>
            <a:r>
              <a:rPr lang="en-US" sz="4000" b="1" dirty="0" smtClean="0"/>
              <a:t> lama </a:t>
            </a:r>
            <a:r>
              <a:rPr lang="en-US" sz="4000" b="1" dirty="0" err="1" smtClean="0"/>
              <a:t>seseorang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bekerja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maka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semakin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meningkat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pengalaman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keterampilannya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Sehingga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cenderung</a:t>
            </a:r>
            <a:r>
              <a:rPr lang="en-US" sz="4000" b="1" dirty="0"/>
              <a:t> </a:t>
            </a:r>
            <a:r>
              <a:rPr lang="en-US" sz="4000" b="1" dirty="0" err="1" smtClean="0"/>
              <a:t>terhindar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kecelakaan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8636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38572" y="-389591"/>
            <a:ext cx="2910840" cy="3881120"/>
            <a:chOff x="6057083" y="3059"/>
            <a:chExt cx="1871072" cy="1871072"/>
          </a:xfrm>
        </p:grpSpPr>
        <p:sp>
          <p:nvSpPr>
            <p:cNvPr id="5" name="Oval 4"/>
            <p:cNvSpPr/>
            <p:nvPr/>
          </p:nvSpPr>
          <p:spPr>
            <a:xfrm>
              <a:off x="6057083" y="3059"/>
              <a:ext cx="1871072" cy="187107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6257765" y="188995"/>
              <a:ext cx="1469709" cy="14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err="1" smtClean="0"/>
                <a:t>Faktor</a:t>
              </a:r>
              <a:r>
                <a:rPr lang="en-US" sz="4400" b="1" kern="1200" dirty="0" smtClean="0"/>
                <a:t> </a:t>
              </a:r>
              <a:r>
                <a:rPr lang="en-US" sz="4400" b="1" kern="1200" dirty="0" err="1" smtClean="0"/>
                <a:t>Manusia</a:t>
              </a:r>
              <a:endParaRPr lang="en-US" sz="4400" b="1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28600" lvl="2">
              <a:spcBef>
                <a:spcPts val="1000"/>
              </a:spcBef>
            </a:pPr>
            <a:r>
              <a:rPr lang="en-US" sz="6000" b="1" dirty="0" err="1"/>
              <a:t>Penggunaaan</a:t>
            </a:r>
            <a:r>
              <a:rPr lang="en-US" sz="6000" b="1" dirty="0"/>
              <a:t> </a:t>
            </a:r>
            <a:r>
              <a:rPr lang="en-US" sz="6000" b="1" dirty="0" smtClean="0"/>
              <a:t>APD</a:t>
            </a:r>
          </a:p>
          <a:p>
            <a:pPr marL="685800" lvl="3">
              <a:spcBef>
                <a:spcPts val="1000"/>
              </a:spcBef>
            </a:pPr>
            <a:r>
              <a:rPr lang="en-US" sz="5800" b="1" dirty="0" err="1" smtClean="0"/>
              <a:t>Pekerja</a:t>
            </a:r>
            <a:r>
              <a:rPr lang="en-US" sz="5800" b="1" dirty="0" smtClean="0"/>
              <a:t> yang </a:t>
            </a:r>
            <a:r>
              <a:rPr lang="en-US" sz="5800" b="1" dirty="0" err="1" smtClean="0"/>
              <a:t>menggunakan</a:t>
            </a:r>
            <a:r>
              <a:rPr lang="en-US" sz="5800" b="1" dirty="0" smtClean="0"/>
              <a:t> APD </a:t>
            </a:r>
            <a:r>
              <a:rPr lang="en-US" sz="5800" b="1" dirty="0" err="1" smtClean="0"/>
              <a:t>saat</a:t>
            </a:r>
            <a:r>
              <a:rPr lang="en-US" sz="5800" b="1" dirty="0" smtClean="0"/>
              <a:t> </a:t>
            </a:r>
            <a:r>
              <a:rPr lang="en-US" sz="5800" b="1" dirty="0" err="1" smtClean="0"/>
              <a:t>bekerja</a:t>
            </a:r>
            <a:r>
              <a:rPr lang="en-US" sz="5800" b="1" dirty="0" smtClean="0"/>
              <a:t> </a:t>
            </a:r>
            <a:r>
              <a:rPr lang="en-US" sz="5800" b="1" dirty="0" err="1" smtClean="0"/>
              <a:t>cenderung</a:t>
            </a:r>
            <a:r>
              <a:rPr lang="en-US" sz="5800" b="1" dirty="0" smtClean="0"/>
              <a:t> </a:t>
            </a:r>
            <a:r>
              <a:rPr lang="en-US" sz="5800" b="1" dirty="0" err="1" smtClean="0"/>
              <a:t>selamat</a:t>
            </a:r>
            <a:r>
              <a:rPr lang="en-US" sz="5800" b="1" dirty="0" smtClean="0"/>
              <a:t> </a:t>
            </a:r>
            <a:r>
              <a:rPr lang="en-US" sz="5800" b="1" dirty="0" err="1" smtClean="0"/>
              <a:t>dari</a:t>
            </a:r>
            <a:r>
              <a:rPr lang="en-US" sz="5800" b="1" dirty="0" smtClean="0"/>
              <a:t> </a:t>
            </a:r>
            <a:r>
              <a:rPr lang="en-US" sz="5800" b="1" dirty="0" err="1" smtClean="0"/>
              <a:t>kecelakaan</a:t>
            </a:r>
            <a:r>
              <a:rPr lang="en-US" sz="5800" b="1" dirty="0" smtClean="0"/>
              <a:t> </a:t>
            </a:r>
            <a:r>
              <a:rPr lang="en-US" sz="5800" b="1" dirty="0" err="1" smtClean="0"/>
              <a:t>kerja</a:t>
            </a:r>
            <a:endParaRPr lang="en-US" sz="5800" b="1" dirty="0"/>
          </a:p>
          <a:p>
            <a:pPr marL="228600" lvl="2">
              <a:spcBef>
                <a:spcPts val="1000"/>
              </a:spcBef>
            </a:pPr>
            <a:r>
              <a:rPr lang="en-US" sz="5400" b="1" dirty="0" err="1" smtClean="0"/>
              <a:t>Perilaku</a:t>
            </a:r>
            <a:endParaRPr lang="en-US" sz="5400" b="1" dirty="0" smtClean="0"/>
          </a:p>
          <a:p>
            <a:pPr marL="685800" lvl="3">
              <a:spcBef>
                <a:spcPts val="1000"/>
              </a:spcBef>
            </a:pPr>
            <a:r>
              <a:rPr lang="en-US" sz="5200" b="1" dirty="0" err="1" smtClean="0"/>
              <a:t>Pekerja</a:t>
            </a:r>
            <a:r>
              <a:rPr lang="en-US" sz="5200" b="1" dirty="0" smtClean="0"/>
              <a:t> yang </a:t>
            </a:r>
            <a:r>
              <a:rPr lang="en-US" sz="5200" b="1" dirty="0" err="1" smtClean="0"/>
              <a:t>berprilaku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buruk</a:t>
            </a:r>
            <a:r>
              <a:rPr lang="en-US" sz="5200" b="1" dirty="0" smtClean="0"/>
              <a:t>, </a:t>
            </a:r>
            <a:r>
              <a:rPr lang="en-US" sz="5200" b="1" dirty="0" err="1" smtClean="0"/>
              <a:t>cenderung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mudah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celaka</a:t>
            </a:r>
            <a:r>
              <a:rPr lang="en-US" sz="5200" b="1" dirty="0" smtClean="0"/>
              <a:t>,</a:t>
            </a:r>
            <a:endParaRPr lang="en-US" sz="5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7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28600" lvl="2">
              <a:spcBef>
                <a:spcPts val="1000"/>
              </a:spcBef>
            </a:pPr>
            <a:r>
              <a:rPr lang="en-US" sz="5400" b="1" dirty="0" err="1"/>
              <a:t>Pelatihan</a:t>
            </a:r>
            <a:r>
              <a:rPr lang="en-US" sz="5400" b="1" dirty="0"/>
              <a:t> </a:t>
            </a:r>
            <a:r>
              <a:rPr lang="en-US" sz="5400" b="1" dirty="0" smtClean="0"/>
              <a:t>K3</a:t>
            </a:r>
          </a:p>
          <a:p>
            <a:pPr marL="685800" lvl="3">
              <a:spcBef>
                <a:spcPts val="1000"/>
              </a:spcBef>
            </a:pPr>
            <a:r>
              <a:rPr lang="en-US" sz="5200" b="1" dirty="0" err="1" smtClean="0"/>
              <a:t>Pekerja</a:t>
            </a:r>
            <a:r>
              <a:rPr lang="en-US" sz="5200" b="1" dirty="0" smtClean="0"/>
              <a:t> yang </a:t>
            </a:r>
            <a:r>
              <a:rPr lang="en-US" sz="5200" b="1" dirty="0" err="1" smtClean="0"/>
              <a:t>mendapatkan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pelatihan</a:t>
            </a:r>
            <a:r>
              <a:rPr lang="en-US" sz="5200" b="1" dirty="0" smtClean="0"/>
              <a:t> K3 </a:t>
            </a:r>
            <a:r>
              <a:rPr lang="en-US" sz="5200" b="1" dirty="0" err="1" smtClean="0"/>
              <a:t>akan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lebih</a:t>
            </a:r>
            <a:r>
              <a:rPr lang="en-US" sz="5200" b="1" dirty="0" smtClean="0"/>
              <a:t> hati2 </a:t>
            </a:r>
            <a:r>
              <a:rPr lang="en-US" sz="5200" b="1" dirty="0" err="1" smtClean="0"/>
              <a:t>saat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bekerja</a:t>
            </a:r>
            <a:r>
              <a:rPr lang="en-US" sz="5200" b="1" dirty="0" smtClean="0"/>
              <a:t>, </a:t>
            </a:r>
            <a:r>
              <a:rPr lang="en-US" sz="5200" b="1" dirty="0" err="1" smtClean="0"/>
              <a:t>dibandingkan</a:t>
            </a:r>
            <a:r>
              <a:rPr lang="en-US" sz="5200" b="1" dirty="0" smtClean="0"/>
              <a:t> yang </a:t>
            </a:r>
            <a:r>
              <a:rPr lang="en-US" sz="5200" b="1" dirty="0" err="1" smtClean="0"/>
              <a:t>tidak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dapat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pelatihan</a:t>
            </a:r>
            <a:endParaRPr lang="en-US" sz="5200" b="1" dirty="0"/>
          </a:p>
          <a:p>
            <a:pPr marL="228600" lvl="2">
              <a:spcBef>
                <a:spcPts val="1000"/>
              </a:spcBef>
            </a:pPr>
            <a:r>
              <a:rPr lang="en-US" sz="5400" b="1" dirty="0" err="1"/>
              <a:t>Peraturan</a:t>
            </a:r>
            <a:r>
              <a:rPr lang="en-US" sz="5400" b="1" dirty="0"/>
              <a:t> </a:t>
            </a:r>
            <a:r>
              <a:rPr lang="en-US" sz="5400" b="1" dirty="0" smtClean="0"/>
              <a:t>K3</a:t>
            </a:r>
          </a:p>
          <a:p>
            <a:pPr marL="685800" lvl="3">
              <a:spcBef>
                <a:spcPts val="1000"/>
              </a:spcBef>
            </a:pPr>
            <a:r>
              <a:rPr lang="en-US" sz="5200" b="1" dirty="0" smtClean="0"/>
              <a:t>Perusahaan yang </a:t>
            </a:r>
            <a:r>
              <a:rPr lang="en-US" sz="5200" b="1" dirty="0" err="1" smtClean="0"/>
              <a:t>memasang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atau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mensosialisasikan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peraturan</a:t>
            </a:r>
            <a:r>
              <a:rPr lang="en-US" sz="5200" b="1" dirty="0" smtClean="0"/>
              <a:t> K3 </a:t>
            </a:r>
            <a:r>
              <a:rPr lang="en-US" sz="5200" b="1" dirty="0" err="1" smtClean="0"/>
              <a:t>pada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pekerjanya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cenderung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angka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kecelakaan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nya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sedikit</a:t>
            </a:r>
            <a:endParaRPr lang="en-US" sz="52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8572" y="-389591"/>
            <a:ext cx="2910840" cy="3881120"/>
            <a:chOff x="6057083" y="3059"/>
            <a:chExt cx="1871072" cy="1871072"/>
          </a:xfrm>
        </p:grpSpPr>
        <p:sp>
          <p:nvSpPr>
            <p:cNvPr id="5" name="Oval 4"/>
            <p:cNvSpPr/>
            <p:nvPr/>
          </p:nvSpPr>
          <p:spPr>
            <a:xfrm>
              <a:off x="6057083" y="3059"/>
              <a:ext cx="1871072" cy="187107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6257765" y="188995"/>
              <a:ext cx="1469709" cy="14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err="1" smtClean="0"/>
                <a:t>Faktor</a:t>
              </a:r>
              <a:r>
                <a:rPr lang="en-US" sz="4400" b="1" kern="1200" dirty="0" smtClean="0"/>
                <a:t> </a:t>
              </a:r>
              <a:r>
                <a:rPr lang="en-US" sz="4400" b="1" kern="1200" dirty="0" err="1" smtClean="0"/>
                <a:t>Manusia</a:t>
              </a:r>
              <a:endParaRPr lang="en-US" sz="4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302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957944"/>
            <a:ext cx="5984422" cy="5260742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Kebisingan</a:t>
            </a:r>
            <a:endParaRPr lang="en-US" sz="6600" dirty="0" smtClean="0"/>
          </a:p>
          <a:p>
            <a:r>
              <a:rPr lang="en-US" sz="6600" dirty="0" err="1" smtClean="0"/>
              <a:t>Pencahayaan</a:t>
            </a:r>
            <a:endParaRPr lang="en-US" sz="6600" dirty="0" smtClean="0"/>
          </a:p>
          <a:p>
            <a:r>
              <a:rPr lang="en-US" sz="6600" dirty="0" err="1" smtClean="0"/>
              <a:t>Suhu</a:t>
            </a:r>
            <a:r>
              <a:rPr lang="en-US" sz="6600" dirty="0" smtClean="0"/>
              <a:t> </a:t>
            </a:r>
            <a:r>
              <a:rPr lang="en-US" sz="6600" dirty="0" err="1" smtClean="0"/>
              <a:t>Udara</a:t>
            </a:r>
            <a:endParaRPr lang="en-US" sz="6600" dirty="0" smtClean="0"/>
          </a:p>
          <a:p>
            <a:r>
              <a:rPr lang="en-US" sz="6600" dirty="0" err="1" smtClean="0"/>
              <a:t>Lantai</a:t>
            </a:r>
            <a:r>
              <a:rPr lang="en-US" sz="6600" dirty="0" smtClean="0"/>
              <a:t> </a:t>
            </a:r>
            <a:r>
              <a:rPr lang="en-US" sz="6600" dirty="0" err="1" smtClean="0"/>
              <a:t>Licin</a:t>
            </a:r>
            <a:endParaRPr lang="en-US" sz="6600" dirty="0"/>
          </a:p>
        </p:txBody>
      </p:sp>
      <p:grpSp>
        <p:nvGrpSpPr>
          <p:cNvPr id="2" name="Group 3"/>
          <p:cNvGrpSpPr/>
          <p:nvPr/>
        </p:nvGrpSpPr>
        <p:grpSpPr>
          <a:xfrm>
            <a:off x="6947808" y="-315051"/>
            <a:ext cx="2375330" cy="3167107"/>
            <a:chOff x="8328568" y="3937386"/>
            <a:chExt cx="1871072" cy="1871072"/>
          </a:xfrm>
        </p:grpSpPr>
        <p:sp>
          <p:nvSpPr>
            <p:cNvPr id="5" name="Oval 4"/>
            <p:cNvSpPr/>
            <p:nvPr/>
          </p:nvSpPr>
          <p:spPr>
            <a:xfrm>
              <a:off x="8328568" y="3937386"/>
              <a:ext cx="1871072" cy="187107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8602580" y="4211398"/>
              <a:ext cx="1323048" cy="1323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/>
                <a:t>Lingkungan</a:t>
              </a:r>
              <a:endParaRPr lang="en-US" sz="3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583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742611" y="-305616"/>
            <a:ext cx="2629512" cy="3506016"/>
            <a:chOff x="3785599" y="3937386"/>
            <a:chExt cx="1871072" cy="1871072"/>
          </a:xfrm>
        </p:grpSpPr>
        <p:sp>
          <p:nvSpPr>
            <p:cNvPr id="5" name="Oval 4"/>
            <p:cNvSpPr/>
            <p:nvPr/>
          </p:nvSpPr>
          <p:spPr>
            <a:xfrm>
              <a:off x="3785599" y="3937386"/>
              <a:ext cx="1871072" cy="187107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059611" y="4211398"/>
              <a:ext cx="1323048" cy="1323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 err="1" smtClean="0"/>
                <a:t>Sebab</a:t>
              </a:r>
              <a:r>
                <a:rPr lang="en-US" sz="4800" b="1" kern="1200" dirty="0" smtClean="0"/>
                <a:t> </a:t>
              </a:r>
              <a:r>
                <a:rPr lang="en-US" sz="4800" b="1" kern="1200" dirty="0" err="1" smtClean="0"/>
                <a:t>Teknis</a:t>
              </a:r>
              <a:endParaRPr lang="en-US" sz="4800" b="1" kern="1200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4350" y="800878"/>
            <a:ext cx="5139826" cy="1293028"/>
          </a:xfrm>
        </p:spPr>
        <p:txBody>
          <a:bodyPr>
            <a:noAutofit/>
          </a:bodyPr>
          <a:lstStyle/>
          <a:p>
            <a:pPr lvl="5" algn="l" rtl="0">
              <a:lnSpc>
                <a:spcPct val="90000"/>
              </a:lnSpc>
              <a:spcBef>
                <a:spcPct val="0"/>
              </a:spcBef>
            </a:pPr>
            <a:r>
              <a:rPr lang="en-US" sz="6000" b="1" dirty="0" err="1">
                <a:solidFill>
                  <a:schemeClr val="tx1"/>
                </a:solidFill>
              </a:rPr>
              <a:t>Kondisi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6000" b="1" dirty="0" err="1">
                <a:solidFill>
                  <a:schemeClr val="tx1"/>
                </a:solidFill>
              </a:rPr>
              <a:t>mesin</a:t>
            </a:r>
            <a:r>
              <a:rPr lang="en-US" sz="5400" dirty="0">
                <a:solidFill>
                  <a:schemeClr val="tx1"/>
                </a:solidFill>
              </a:rPr>
              <a:t/>
            </a:r>
            <a:br>
              <a:rPr lang="en-US" sz="5400" dirty="0">
                <a:solidFill>
                  <a:schemeClr val="tx1"/>
                </a:solidFill>
              </a:rPr>
            </a:b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67" y="2657200"/>
            <a:ext cx="6613344" cy="4520514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/>
              <a:t>mesin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alat</a:t>
            </a:r>
            <a:r>
              <a:rPr lang="en-US" sz="3600" dirty="0"/>
              <a:t> </a:t>
            </a:r>
            <a:r>
              <a:rPr lang="en-US" sz="3600" dirty="0" err="1"/>
              <a:t>mekanik</a:t>
            </a:r>
            <a:r>
              <a:rPr lang="en-US" sz="3600" dirty="0"/>
              <a:t>, </a:t>
            </a:r>
            <a:r>
              <a:rPr lang="en-US" sz="3600" dirty="0" err="1"/>
              <a:t>produksi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produktivitas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ditingkatkan</a:t>
            </a:r>
            <a:r>
              <a:rPr lang="en-US" sz="3600" dirty="0"/>
              <a:t>. </a:t>
            </a:r>
            <a:r>
              <a:rPr lang="en-US" sz="3600" dirty="0" err="1"/>
              <a:t>Selain</a:t>
            </a:r>
            <a:r>
              <a:rPr lang="en-US" sz="3600" dirty="0"/>
              <a:t> </a:t>
            </a:r>
            <a:r>
              <a:rPr lang="en-US" sz="3600" dirty="0" err="1"/>
              <a:t>itu</a:t>
            </a:r>
            <a:r>
              <a:rPr lang="en-US" sz="3600" dirty="0"/>
              <a:t>, </a:t>
            </a:r>
            <a:r>
              <a:rPr lang="en-US" sz="3600" dirty="0" err="1"/>
              <a:t>beban</a:t>
            </a:r>
            <a:r>
              <a:rPr lang="en-US" sz="3600" dirty="0"/>
              <a:t> </a:t>
            </a:r>
            <a:r>
              <a:rPr lang="en-US" sz="3600" dirty="0" err="1"/>
              <a:t>kerja</a:t>
            </a:r>
            <a:r>
              <a:rPr lang="en-US" sz="3600" dirty="0"/>
              <a:t> </a:t>
            </a:r>
            <a:r>
              <a:rPr lang="en-US" sz="3600" dirty="0" err="1"/>
              <a:t>faktor</a:t>
            </a:r>
            <a:r>
              <a:rPr lang="en-US" sz="3600" dirty="0"/>
              <a:t> </a:t>
            </a:r>
            <a:r>
              <a:rPr lang="en-US" sz="3600" dirty="0" err="1"/>
              <a:t>manusia</a:t>
            </a:r>
            <a:r>
              <a:rPr lang="en-US" sz="3600" dirty="0"/>
              <a:t> </a:t>
            </a:r>
            <a:r>
              <a:rPr lang="en-US" sz="3600" dirty="0" err="1"/>
              <a:t>dikurangi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pekerjaan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berarti</a:t>
            </a:r>
            <a:r>
              <a:rPr lang="en-US" sz="3600" dirty="0"/>
              <a:t>. </a:t>
            </a:r>
            <a:r>
              <a:rPr lang="en-US" sz="3600" dirty="0" err="1"/>
              <a:t>Apabila</a:t>
            </a:r>
            <a:r>
              <a:rPr lang="en-US" sz="3600" dirty="0"/>
              <a:t> </a:t>
            </a:r>
            <a:r>
              <a:rPr lang="en-US" sz="3600" dirty="0" err="1"/>
              <a:t>keadaan</a:t>
            </a:r>
            <a:r>
              <a:rPr lang="en-US" sz="3600" dirty="0"/>
              <a:t> </a:t>
            </a:r>
            <a:r>
              <a:rPr lang="en-US" sz="3600" dirty="0" err="1"/>
              <a:t>mesin</a:t>
            </a:r>
            <a:r>
              <a:rPr lang="en-US" sz="3600" dirty="0"/>
              <a:t> </a:t>
            </a:r>
            <a:r>
              <a:rPr lang="en-US" sz="3600" dirty="0" err="1"/>
              <a:t>rusak</a:t>
            </a:r>
            <a:r>
              <a:rPr lang="en-US" sz="3600" dirty="0"/>
              <a:t>,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segera</a:t>
            </a:r>
            <a:r>
              <a:rPr lang="en-US" sz="3600" dirty="0"/>
              <a:t> </a:t>
            </a:r>
            <a:r>
              <a:rPr lang="en-US" sz="3600" dirty="0" err="1"/>
              <a:t>diantisipasi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menyebabkan</a:t>
            </a:r>
            <a:r>
              <a:rPr lang="en-US" sz="3600" dirty="0"/>
              <a:t> </a:t>
            </a:r>
            <a:r>
              <a:rPr lang="en-US" sz="3600" dirty="0" err="1"/>
              <a:t>terjadinya</a:t>
            </a:r>
            <a:r>
              <a:rPr lang="en-US" sz="3600" dirty="0"/>
              <a:t> </a:t>
            </a:r>
            <a:r>
              <a:rPr lang="en-US" sz="3600" dirty="0" err="1"/>
              <a:t>kecelakaan</a:t>
            </a:r>
            <a:r>
              <a:rPr lang="en-US" sz="3600" dirty="0"/>
              <a:t> </a:t>
            </a:r>
            <a:r>
              <a:rPr lang="en-US" sz="3600" dirty="0" err="1"/>
              <a:t>kerja</a:t>
            </a:r>
            <a:r>
              <a:rPr lang="en-US" sz="3600" dirty="0"/>
              <a:t>. </a:t>
            </a:r>
            <a:r>
              <a:rPr lang="en-US" sz="3600" dirty="0" err="1"/>
              <a:t>Ketersediaan</a:t>
            </a:r>
            <a:r>
              <a:rPr lang="en-US" sz="3600" dirty="0"/>
              <a:t> </a:t>
            </a:r>
            <a:r>
              <a:rPr lang="en-US" sz="3600" dirty="0" err="1"/>
              <a:t>alat</a:t>
            </a:r>
            <a:r>
              <a:rPr lang="en-US" sz="3600" dirty="0"/>
              <a:t> </a:t>
            </a:r>
            <a:r>
              <a:rPr lang="en-US" sz="3600" dirty="0" err="1"/>
              <a:t>pengaman</a:t>
            </a:r>
            <a:r>
              <a:rPr lang="en-US" sz="3600" dirty="0"/>
              <a:t> </a:t>
            </a:r>
            <a:r>
              <a:rPr lang="en-US" sz="3600" dirty="0" err="1"/>
              <a:t>mesin</a:t>
            </a:r>
            <a:r>
              <a:rPr lang="en-US" sz="3600" dirty="0"/>
              <a:t> </a:t>
            </a:r>
            <a:r>
              <a:rPr lang="en-US" sz="3600" dirty="0" err="1"/>
              <a:t>Mesin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alat</a:t>
            </a:r>
            <a:r>
              <a:rPr lang="en-US" sz="3600" dirty="0"/>
              <a:t> </a:t>
            </a:r>
            <a:r>
              <a:rPr lang="en-US" sz="3600" dirty="0" err="1"/>
              <a:t>mekanik</a:t>
            </a:r>
            <a:r>
              <a:rPr lang="en-US" sz="3600" dirty="0"/>
              <a:t> </a:t>
            </a:r>
            <a:r>
              <a:rPr lang="en-US" sz="3600" dirty="0" err="1"/>
              <a:t>terutama</a:t>
            </a:r>
            <a:r>
              <a:rPr lang="en-US" sz="3600" dirty="0"/>
              <a:t> </a:t>
            </a:r>
            <a:r>
              <a:rPr lang="en-US" sz="3600" dirty="0" err="1"/>
              <a:t>diamankan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pemasangan</a:t>
            </a:r>
            <a:r>
              <a:rPr lang="en-US" sz="3600" dirty="0"/>
              <a:t> </a:t>
            </a:r>
            <a:r>
              <a:rPr lang="en-US" sz="3600" dirty="0" err="1"/>
              <a:t>pagar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perlengkapan</a:t>
            </a:r>
            <a:r>
              <a:rPr lang="en-US" sz="3600" dirty="0"/>
              <a:t> </a:t>
            </a:r>
            <a:r>
              <a:rPr lang="en-US" sz="3600" dirty="0" err="1"/>
              <a:t>pengamanan</a:t>
            </a:r>
            <a:r>
              <a:rPr lang="en-US" sz="3600" dirty="0"/>
              <a:t> </a:t>
            </a:r>
            <a:r>
              <a:rPr lang="en-US" sz="3600" dirty="0" err="1" smtClean="0"/>
              <a:t>mesin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1482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42611" y="-305616"/>
            <a:ext cx="2629512" cy="3506016"/>
            <a:chOff x="3785599" y="3937386"/>
            <a:chExt cx="1871072" cy="1871072"/>
          </a:xfrm>
          <a:solidFill>
            <a:srgbClr val="7030A0"/>
          </a:solidFill>
        </p:grpSpPr>
        <p:sp>
          <p:nvSpPr>
            <p:cNvPr id="5" name="Oval 4"/>
            <p:cNvSpPr/>
            <p:nvPr/>
          </p:nvSpPr>
          <p:spPr>
            <a:xfrm>
              <a:off x="3785599" y="3937386"/>
              <a:ext cx="1871072" cy="1871072"/>
            </a:xfrm>
            <a:prstGeom prst="ellipse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059611" y="4211398"/>
              <a:ext cx="1323048" cy="1323048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Sebab</a:t>
              </a:r>
              <a:r>
                <a:rPr lang="en-US" sz="4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4800" kern="1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Teknis</a:t>
              </a:r>
              <a:endParaRPr lang="en-US" sz="4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393928"/>
            <a:ext cx="6457950" cy="1293028"/>
          </a:xfrm>
        </p:spPr>
        <p:txBody>
          <a:bodyPr>
            <a:noAutofit/>
          </a:bodyPr>
          <a:lstStyle/>
          <a:p>
            <a:pPr lvl="5" algn="l" rtl="0">
              <a:lnSpc>
                <a:spcPct val="90000"/>
              </a:lnSpc>
              <a:spcBef>
                <a:spcPct val="0"/>
              </a:spcBef>
            </a:pPr>
            <a:r>
              <a:rPr lang="en-US" sz="7200" b="1" dirty="0" err="1">
                <a:solidFill>
                  <a:schemeClr val="tx1"/>
                </a:solidFill>
                <a:latin typeface="+mj-lt"/>
              </a:rPr>
              <a:t>Letak</a:t>
            </a:r>
            <a:r>
              <a:rPr lang="en-US" sz="7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+mj-lt"/>
              </a:rPr>
              <a:t>mesin</a:t>
            </a:r>
            <a:r>
              <a:rPr lang="en-US" sz="7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72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7200" dirty="0">
                <a:solidFill>
                  <a:schemeClr val="tx1"/>
                </a:solidFill>
                <a:latin typeface="+mj-lt"/>
              </a:rPr>
            </a:br>
            <a:endParaRPr lang="en-US" sz="7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24" y="2276872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yang </a:t>
            </a:r>
            <a:r>
              <a:rPr lang="en-US" sz="2800" dirty="0" err="1"/>
              <a:t>timbal</a:t>
            </a:r>
            <a:r>
              <a:rPr lang="en-US" sz="2800" dirty="0"/>
              <a:t> </a:t>
            </a:r>
            <a:r>
              <a:rPr lang="en-US" sz="2800" dirty="0" err="1"/>
              <a:t>balik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mesin</a:t>
            </a:r>
            <a:r>
              <a:rPr lang="en-US" sz="2800" dirty="0"/>
              <a:t>.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mesin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rangkaian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pengendali</a:t>
            </a:r>
            <a:r>
              <a:rPr lang="en-US" sz="2800" dirty="0"/>
              <a:t> </a:t>
            </a:r>
            <a:r>
              <a:rPr lang="en-US" sz="2800" dirty="0" err="1"/>
              <a:t>jalannya</a:t>
            </a:r>
            <a:r>
              <a:rPr lang="en-US" sz="2800" dirty="0"/>
              <a:t> </a:t>
            </a:r>
            <a:r>
              <a:rPr lang="en-US" sz="2800" dirty="0" err="1"/>
              <a:t>mesin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. </a:t>
            </a:r>
            <a:r>
              <a:rPr lang="en-US" sz="2800" dirty="0" err="1"/>
              <a:t>Mesin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diatur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aman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efisien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086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Teori Heinrich (Teori Domino)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919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Teori ini mengatakan bahwa suatu kecelakaan terjadi dari suatu rangkaian kejadian</a:t>
            </a:r>
          </a:p>
          <a:p>
            <a:r>
              <a:rPr lang="id-ID" sz="2800" dirty="0" smtClean="0"/>
              <a:t>Ada lima faktor yang terkait dalam rangkaian kejadian tersebut yaitu : lingkungan, kesalahan manusia, perbuatan atau kondisi yang tidak aman, kecelakaan, dan cedera atau kerugian ( Ridley, 1986 ).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27273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5"/>
            <a:ext cx="8001056" cy="5367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1496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66" y="2996952"/>
            <a:ext cx="7560840" cy="3740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584" y="620688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menyatakan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kecelakaan</a:t>
            </a:r>
            <a:r>
              <a:rPr lang="en-US" sz="2800" dirty="0"/>
              <a:t> </a:t>
            </a:r>
            <a:r>
              <a:rPr lang="en-US" sz="2800" dirty="0" err="1"/>
              <a:t>diakibatkan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rantai</a:t>
            </a:r>
            <a:r>
              <a:rPr lang="en-US" sz="2800" dirty="0"/>
              <a:t> </a:t>
            </a:r>
            <a:r>
              <a:rPr lang="en-US" sz="2800" dirty="0" err="1"/>
              <a:t>peristiwa</a:t>
            </a:r>
            <a:r>
              <a:rPr lang="en-US" sz="2800" dirty="0"/>
              <a:t> </a:t>
            </a:r>
            <a:r>
              <a:rPr lang="en-US" sz="2800" dirty="0" err="1"/>
              <a:t>berurutan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 domino </a:t>
            </a:r>
            <a:r>
              <a:rPr lang="en-US" sz="2800" dirty="0" err="1"/>
              <a:t>jatuh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domino </a:t>
            </a:r>
            <a:r>
              <a:rPr lang="en-US" sz="2800" dirty="0" err="1"/>
              <a:t>jatuh</a:t>
            </a:r>
            <a:r>
              <a:rPr lang="en-US" sz="2800" dirty="0"/>
              <a:t>, </a:t>
            </a:r>
            <a:r>
              <a:rPr lang="en-US" sz="2800" dirty="0" err="1"/>
              <a:t>memicu</a:t>
            </a:r>
            <a:r>
              <a:rPr lang="en-US" sz="2800" dirty="0"/>
              <a:t> </a:t>
            </a:r>
            <a:r>
              <a:rPr lang="en-US" sz="2800" dirty="0" err="1"/>
              <a:t>kecelakaan</a:t>
            </a:r>
            <a:r>
              <a:rPr lang="en-US" sz="2800" dirty="0"/>
              <a:t> yang </a:t>
            </a:r>
            <a:r>
              <a:rPr lang="en-US" sz="2800" dirty="0" err="1"/>
              <a:t>berikutnya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248378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8772373" cy="67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9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025" y="357166"/>
            <a:ext cx="6172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dirty="0"/>
              <a:t>LOGIKA JIKA UNSAFE ACT DIANGKAT/ DIKENDALIKAN, ACCIDENT DAN INJURY BISA DIHINDARI</a:t>
            </a:r>
          </a:p>
        </p:txBody>
      </p:sp>
      <p:pic>
        <p:nvPicPr>
          <p:cNvPr id="1026" name="Picture 2" descr="I:\Heinrichs-Domino-The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1700808"/>
            <a:ext cx="6264696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0571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5430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/>
              <a:t>Prinsip Teori Heinrich</a:t>
            </a:r>
            <a:endParaRPr lang="id-ID" b="1" dirty="0"/>
          </a:p>
        </p:txBody>
      </p:sp>
      <p:sp>
        <p:nvSpPr>
          <p:cNvPr id="3" name="Cube 2"/>
          <p:cNvSpPr/>
          <p:nvPr/>
        </p:nvSpPr>
        <p:spPr>
          <a:xfrm>
            <a:off x="5859978" y="333070"/>
            <a:ext cx="3024336" cy="5112568"/>
          </a:xfrm>
          <a:prstGeom prst="cube">
            <a:avLst>
              <a:gd name="adj" fmla="val 1067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 smtClean="0">
                <a:solidFill>
                  <a:schemeClr val="tx1"/>
                </a:solidFill>
              </a:rPr>
              <a:t>Unsafe </a:t>
            </a:r>
            <a:br>
              <a:rPr lang="id-ID" sz="4400" b="1" dirty="0" smtClean="0">
                <a:solidFill>
                  <a:schemeClr val="tx1"/>
                </a:solidFill>
              </a:rPr>
            </a:br>
            <a:r>
              <a:rPr lang="id-ID" sz="4400" b="1" dirty="0" smtClean="0">
                <a:solidFill>
                  <a:schemeClr val="tx1"/>
                </a:solidFill>
              </a:rPr>
              <a:t>Action </a:t>
            </a:r>
          </a:p>
          <a:p>
            <a:pPr algn="ctr"/>
            <a:r>
              <a:rPr lang="id-ID" sz="4400" b="1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id-ID" sz="4400" b="1" dirty="0" smtClean="0">
                <a:solidFill>
                  <a:schemeClr val="tx1"/>
                </a:solidFill>
              </a:rPr>
              <a:t>Unsafe Condition</a:t>
            </a:r>
            <a:endParaRPr lang="id-ID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96752"/>
            <a:ext cx="48965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err="1"/>
              <a:t>pencegahan</a:t>
            </a:r>
            <a:r>
              <a:rPr lang="en-US" sz="2200" dirty="0"/>
              <a:t> </a:t>
            </a:r>
            <a:r>
              <a:rPr lang="en-US" sz="2200" dirty="0" err="1"/>
              <a:t>kecelakaan</a:t>
            </a:r>
            <a:r>
              <a:rPr lang="en-US" sz="2200" dirty="0"/>
              <a:t> </a:t>
            </a:r>
            <a:r>
              <a:rPr lang="en-US" sz="2200" dirty="0" err="1"/>
              <a:t>berfokus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penghilangkan</a:t>
            </a:r>
            <a:r>
              <a:rPr lang="en-US" sz="2200" dirty="0"/>
              <a:t> </a:t>
            </a:r>
            <a:r>
              <a:rPr lang="en-US" sz="2200" dirty="0" err="1"/>
              <a:t>faktor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(the central factor),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  <a:r>
              <a:rPr lang="id-ID" sz="2200" dirty="0" smtClean="0"/>
              <a:t>unsafa act (88%) dan unsafe condition (10%) </a:t>
            </a:r>
            <a:r>
              <a:rPr lang="en-US" sz="2200" dirty="0" smtClean="0"/>
              <a:t>, </a:t>
            </a:r>
            <a:r>
              <a:rPr lang="en-US" sz="2200" dirty="0"/>
              <a:t>yang </a:t>
            </a:r>
            <a:r>
              <a:rPr lang="en-US" sz="2200" dirty="0" err="1"/>
              <a:t>mendasari</a:t>
            </a:r>
            <a:r>
              <a:rPr lang="en-US" sz="2200" dirty="0"/>
              <a:t> 98%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 </a:t>
            </a:r>
            <a:r>
              <a:rPr lang="en-US" sz="2200" dirty="0" err="1" smtClean="0"/>
              <a:t>kecelakaan</a:t>
            </a:r>
            <a:r>
              <a:rPr lang="en-US" sz="2200" dirty="0" smtClean="0"/>
              <a:t>.</a:t>
            </a:r>
            <a:endParaRPr lang="id-ID" sz="22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/>
              <a:t>Heinrich </a:t>
            </a:r>
            <a:r>
              <a:rPr lang="en-US" sz="2200" dirty="0" err="1"/>
              <a:t>beranggapan</a:t>
            </a:r>
            <a:r>
              <a:rPr lang="en-US" sz="2200" dirty="0"/>
              <a:t> </a:t>
            </a:r>
            <a:r>
              <a:rPr lang="en-US" sz="2200" dirty="0" err="1"/>
              <a:t>bahwa</a:t>
            </a:r>
            <a:r>
              <a:rPr lang="en-US" sz="2200" dirty="0"/>
              <a:t> </a:t>
            </a:r>
            <a:r>
              <a:rPr lang="en-US" sz="2200" dirty="0" err="1"/>
              <a:t>kecelakaan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dicegah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menghilang</a:t>
            </a:r>
            <a:r>
              <a:rPr lang="en-US" sz="2200" dirty="0"/>
              <a:t> </a:t>
            </a:r>
            <a:r>
              <a:rPr lang="en-US" sz="2200" dirty="0" err="1"/>
              <a:t>kedua</a:t>
            </a:r>
            <a:r>
              <a:rPr lang="en-US" sz="2200" dirty="0"/>
              <a:t> </a:t>
            </a:r>
            <a:r>
              <a:rPr lang="en-US" sz="2200" dirty="0" err="1" smtClean="0"/>
              <a:t>faktor</a:t>
            </a:r>
            <a:r>
              <a:rPr lang="id-ID" sz="2200" dirty="0" smtClean="0"/>
              <a:t> tersebut 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/>
              <a:t>Cara </a:t>
            </a:r>
            <a:r>
              <a:rPr lang="en-US" sz="2200" dirty="0" err="1"/>
              <a:t>mengendalikan</a:t>
            </a:r>
            <a:r>
              <a:rPr lang="en-US" sz="2200" dirty="0"/>
              <a:t> </a:t>
            </a:r>
            <a:r>
              <a:rPr lang="en-US" sz="2200" dirty="0" err="1"/>
              <a:t>situasinya</a:t>
            </a:r>
            <a:r>
              <a:rPr lang="en-US" sz="2200" dirty="0"/>
              <a:t> (thing problem)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masalah</a:t>
            </a:r>
            <a:r>
              <a:rPr lang="en-US" sz="2200" dirty="0"/>
              <a:t> </a:t>
            </a:r>
            <a:r>
              <a:rPr lang="en-US" sz="2200" dirty="0" err="1"/>
              <a:t>manusianya</a:t>
            </a:r>
            <a:r>
              <a:rPr lang="en-US" sz="2200" dirty="0"/>
              <a:t> (people problem). </a:t>
            </a:r>
            <a:endParaRPr lang="id-ID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7504" y="6093296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B050"/>
                </a:solidFill>
              </a:rPr>
              <a:t>Sayangnya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teori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ini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terlalu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melimpahkan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kesalahan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pada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manusia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dan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kecelakaan</a:t>
            </a:r>
            <a:r>
              <a:rPr lang="en-US" sz="2000" b="1" dirty="0">
                <a:solidFill>
                  <a:srgbClr val="00B050"/>
                </a:solidFill>
              </a:rPr>
              <a:t> </a:t>
            </a:r>
            <a:r>
              <a:rPr lang="en-US" sz="2000" b="1" dirty="0" err="1">
                <a:solidFill>
                  <a:srgbClr val="00B050"/>
                </a:solidFill>
              </a:rPr>
              <a:t>bisa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terjadi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hanya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karena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ada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kesalahan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manusia</a:t>
            </a:r>
            <a:r>
              <a:rPr lang="en-US" sz="2000" b="1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17879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Semua orang bekerja untuk memenuhi kebutuhan hidupnya dan misi kehidupannya</a:t>
            </a:r>
          </a:p>
          <a:p>
            <a:r>
              <a:rPr lang="id-ID" sz="3200" dirty="0" smtClean="0"/>
              <a:t>Setiap pekerjaan memiliki risiko untuk celaka</a:t>
            </a:r>
          </a:p>
          <a:p>
            <a:r>
              <a:rPr lang="id-ID" sz="3200" dirty="0" smtClean="0"/>
              <a:t>Angka kecelakaan kerja masih tinggi </a:t>
            </a:r>
            <a:endParaRPr lang="id-ID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Namun </a:t>
            </a:r>
            <a:r>
              <a:rPr lang="en-US" sz="2400" dirty="0" err="1"/>
              <a:t>dibalik</a:t>
            </a:r>
            <a:r>
              <a:rPr lang="en-US" sz="2400" dirty="0"/>
              <a:t> </a:t>
            </a:r>
            <a:r>
              <a:rPr lang="en-US" sz="2400" dirty="0" err="1" smtClean="0"/>
              <a:t>kekurangan</a:t>
            </a:r>
            <a:r>
              <a:rPr lang="en-US" sz="2400" dirty="0" smtClean="0"/>
              <a:t> </a:t>
            </a:r>
            <a:r>
              <a:rPr lang="en-US" sz="2400" dirty="0"/>
              <a:t>Heinrich </a:t>
            </a:r>
            <a:r>
              <a:rPr lang="en-US" sz="2400" dirty="0" err="1"/>
              <a:t>dalam</a:t>
            </a:r>
            <a:r>
              <a:rPr lang="en-US" sz="2400" dirty="0"/>
              <a:t> </a:t>
            </a:r>
            <a:r>
              <a:rPr lang="en-US" sz="2400" dirty="0" err="1"/>
              <a:t>teorinya</a:t>
            </a:r>
            <a:r>
              <a:rPr lang="en-US" sz="2400" dirty="0"/>
              <a:t>, Heinrich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memunculkan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domino </a:t>
            </a:r>
            <a:r>
              <a:rPr lang="en-US" sz="2400" dirty="0" err="1"/>
              <a:t>kondisi</a:t>
            </a:r>
            <a:r>
              <a:rPr lang="en-US" sz="2400" dirty="0"/>
              <a:t> yang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aman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Teori </a:t>
            </a:r>
            <a:r>
              <a:rPr lang="en-US" sz="2400" dirty="0"/>
              <a:t>Domino Heinrich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 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yang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kecelakaan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 </a:t>
            </a:r>
            <a:r>
              <a:rPr lang="en-US" sz="2400" dirty="0" err="1"/>
              <a:t>kecelakaan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sekedar</a:t>
            </a:r>
            <a:r>
              <a:rPr lang="en-US" sz="2400" dirty="0"/>
              <a:t> </a:t>
            </a:r>
            <a:r>
              <a:rPr lang="en-US" sz="2400" dirty="0" err="1"/>
              <a:t>nasib</a:t>
            </a:r>
            <a:r>
              <a:rPr lang="en-US" sz="2400" dirty="0"/>
              <a:t> </a:t>
            </a:r>
            <a:r>
              <a:rPr lang="en-US" sz="2400" dirty="0" err="1"/>
              <a:t>sial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peristiwa</a:t>
            </a:r>
            <a:r>
              <a:rPr lang="en-US" sz="2400" dirty="0"/>
              <a:t> </a:t>
            </a:r>
            <a:r>
              <a:rPr lang="en-US" sz="2400" dirty="0" err="1"/>
              <a:t>kebetulan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560"/>
            <a:ext cx="7848872" cy="25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1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384"/>
            <a:ext cx="9144000" cy="20162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0" y="260829"/>
            <a:ext cx="9144000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/>
              <a:t>TEORI DOMINO MENURUT </a:t>
            </a:r>
          </a:p>
          <a:p>
            <a:pPr algn="ctr"/>
            <a:r>
              <a:rPr lang="id-ID" sz="4000" b="1" dirty="0" smtClean="0"/>
              <a:t>FRENK E.BIRD</a:t>
            </a:r>
            <a:endParaRPr lang="id-ID" b="1" dirty="0"/>
          </a:p>
        </p:txBody>
      </p:sp>
      <p:sp>
        <p:nvSpPr>
          <p:cNvPr id="4" name="Rectangle 3"/>
          <p:cNvSpPr/>
          <p:nvPr/>
        </p:nvSpPr>
        <p:spPr>
          <a:xfrm>
            <a:off x="395536" y="206084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3200" dirty="0" err="1"/>
              <a:t>Teori</a:t>
            </a:r>
            <a:r>
              <a:rPr lang="en-US" sz="3200" dirty="0"/>
              <a:t> yang </a:t>
            </a:r>
            <a:r>
              <a:rPr lang="en-US" sz="3200" dirty="0" err="1"/>
              <a:t>dipaparkan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Frank E. Bird </a:t>
            </a:r>
            <a:r>
              <a:rPr lang="en-US" sz="3200" dirty="0" err="1"/>
              <a:t>lahir</a:t>
            </a:r>
            <a:r>
              <a:rPr lang="en-US" sz="3200" dirty="0"/>
              <a:t> </a:t>
            </a:r>
            <a:r>
              <a:rPr lang="en-US" sz="3200" dirty="0" err="1"/>
              <a:t>akibat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modifikasi</a:t>
            </a:r>
            <a:r>
              <a:rPr lang="en-US" sz="3200" dirty="0"/>
              <a:t> </a:t>
            </a:r>
            <a:r>
              <a:rPr lang="en-US" sz="3200" dirty="0" err="1"/>
              <a:t>teori</a:t>
            </a:r>
            <a:r>
              <a:rPr lang="en-US" sz="3200" dirty="0"/>
              <a:t> Heinrich, </a:t>
            </a:r>
            <a:r>
              <a:rPr lang="en-US" sz="3200" dirty="0" err="1"/>
              <a:t>secara</a:t>
            </a:r>
            <a:r>
              <a:rPr lang="en-US" sz="3200" dirty="0"/>
              <a:t> </a:t>
            </a:r>
            <a:r>
              <a:rPr lang="en-US" sz="3200" dirty="0" err="1"/>
              <a:t>umum</a:t>
            </a:r>
            <a:r>
              <a:rPr lang="en-US" sz="3200" dirty="0"/>
              <a:t> </a:t>
            </a:r>
            <a:r>
              <a:rPr lang="en-US" sz="3200" dirty="0" err="1"/>
              <a:t>pendekatan</a:t>
            </a:r>
            <a:r>
              <a:rPr lang="en-US" sz="3200" dirty="0"/>
              <a:t> </a:t>
            </a:r>
            <a:r>
              <a:rPr lang="en-US" sz="3200" dirty="0" err="1"/>
              <a:t>teori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hampir</a:t>
            </a:r>
            <a:r>
              <a:rPr lang="en-US" sz="3200" dirty="0"/>
              <a:t> </a:t>
            </a:r>
            <a:r>
              <a:rPr lang="en-US" sz="3200" dirty="0" err="1"/>
              <a:t>sama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teori</a:t>
            </a:r>
            <a:r>
              <a:rPr lang="en-US" sz="3200" dirty="0"/>
              <a:t> domino </a:t>
            </a:r>
            <a:r>
              <a:rPr lang="en-US" sz="3200" dirty="0" err="1"/>
              <a:t>sebelumnya</a:t>
            </a:r>
            <a:r>
              <a:rPr lang="en-US" sz="3200" dirty="0"/>
              <a:t>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3200" dirty="0" err="1"/>
              <a:t>Fokus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 </a:t>
            </a:r>
            <a:r>
              <a:rPr lang="en-US" sz="3200" dirty="0" err="1"/>
              <a:t>teori</a:t>
            </a:r>
            <a:r>
              <a:rPr lang="en-US" sz="3200" dirty="0"/>
              <a:t> 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dikemukakan</a:t>
            </a:r>
            <a:r>
              <a:rPr lang="en-US" sz="3200" dirty="0"/>
              <a:t> </a:t>
            </a:r>
            <a:r>
              <a:rPr lang="en-US" sz="3200" dirty="0" err="1"/>
              <a:t>bahwa</a:t>
            </a:r>
            <a:r>
              <a:rPr lang="en-US" sz="3200" dirty="0"/>
              <a:t> </a:t>
            </a:r>
            <a:r>
              <a:rPr lang="en-US" sz="3200" dirty="0" err="1"/>
              <a:t>kecelakaan</a:t>
            </a:r>
            <a:r>
              <a:rPr lang="en-US" sz="3200" dirty="0"/>
              <a:t> </a:t>
            </a: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kesalahan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.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xmlns="" val="4075305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chemeClr val="tx1"/>
              </a:gs>
              <a:gs pos="0">
                <a:srgbClr val="3B0DFF"/>
              </a:gs>
            </a:gsLst>
            <a:lin ang="5400000" scaled="0"/>
            <a:tileRect/>
          </a:gradFill>
          <a:ln w="2857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9832" y="2590800"/>
            <a:ext cx="6172200" cy="2057400"/>
            <a:chOff x="288" y="1296"/>
            <a:chExt cx="5184" cy="1296"/>
          </a:xfrm>
        </p:grpSpPr>
        <p:sp>
          <p:nvSpPr>
            <p:cNvPr id="33825" name="Rectangle 4"/>
            <p:cNvSpPr>
              <a:spLocks noChangeArrowheads="1"/>
            </p:cNvSpPr>
            <p:nvPr/>
          </p:nvSpPr>
          <p:spPr bwMode="auto">
            <a:xfrm>
              <a:off x="288" y="1296"/>
              <a:ext cx="720" cy="1296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3826" name="Rectangle 5"/>
            <p:cNvSpPr>
              <a:spLocks noChangeArrowheads="1"/>
            </p:cNvSpPr>
            <p:nvPr/>
          </p:nvSpPr>
          <p:spPr bwMode="auto">
            <a:xfrm>
              <a:off x="1392" y="1296"/>
              <a:ext cx="720" cy="1296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3827" name="Rectangle 6"/>
            <p:cNvSpPr>
              <a:spLocks noChangeArrowheads="1"/>
            </p:cNvSpPr>
            <p:nvPr/>
          </p:nvSpPr>
          <p:spPr bwMode="auto">
            <a:xfrm>
              <a:off x="2496" y="1296"/>
              <a:ext cx="720" cy="1296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3828" name="Rectangle 7"/>
            <p:cNvSpPr>
              <a:spLocks noChangeArrowheads="1"/>
            </p:cNvSpPr>
            <p:nvPr/>
          </p:nvSpPr>
          <p:spPr bwMode="auto">
            <a:xfrm>
              <a:off x="3600" y="1296"/>
              <a:ext cx="720" cy="1296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3829" name="Rectangle 8"/>
            <p:cNvSpPr>
              <a:spLocks noChangeArrowheads="1"/>
            </p:cNvSpPr>
            <p:nvPr/>
          </p:nvSpPr>
          <p:spPr bwMode="auto">
            <a:xfrm>
              <a:off x="4752" y="1296"/>
              <a:ext cx="720" cy="1296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3830" name="Line 9"/>
            <p:cNvSpPr>
              <a:spLocks noChangeShapeType="1"/>
            </p:cNvSpPr>
            <p:nvPr/>
          </p:nvSpPr>
          <p:spPr bwMode="auto">
            <a:xfrm>
              <a:off x="288" y="168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31" name="Line 10"/>
            <p:cNvSpPr>
              <a:spLocks noChangeShapeType="1"/>
            </p:cNvSpPr>
            <p:nvPr/>
          </p:nvSpPr>
          <p:spPr bwMode="auto">
            <a:xfrm>
              <a:off x="1392" y="168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32" name="Line 11"/>
            <p:cNvSpPr>
              <a:spLocks noChangeShapeType="1"/>
            </p:cNvSpPr>
            <p:nvPr/>
          </p:nvSpPr>
          <p:spPr bwMode="auto">
            <a:xfrm>
              <a:off x="2496" y="168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33" name="Line 12"/>
            <p:cNvSpPr>
              <a:spLocks noChangeShapeType="1"/>
            </p:cNvSpPr>
            <p:nvPr/>
          </p:nvSpPr>
          <p:spPr bwMode="auto">
            <a:xfrm>
              <a:off x="4752" y="168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34" name="Line 13"/>
            <p:cNvSpPr>
              <a:spLocks noChangeShapeType="1"/>
            </p:cNvSpPr>
            <p:nvPr/>
          </p:nvSpPr>
          <p:spPr bwMode="auto">
            <a:xfrm>
              <a:off x="3600" y="168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488195" y="2705100"/>
            <a:ext cx="846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LEMAHNYA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KONTROL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914220" y="2705100"/>
            <a:ext cx="590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SEBAB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DASAR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4114801" y="2705100"/>
            <a:ext cx="892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PENYEBAB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LANGSUNG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429250" y="2781300"/>
            <a:ext cx="80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INSIDEN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(Kontak)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346704" y="3262315"/>
            <a:ext cx="10534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PROGRAM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TAK SESUAI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STANDAR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TAK SESUAI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KEPATUHAN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PELAKSANAAN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727374" y="3451227"/>
            <a:ext cx="98296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FAKTOR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PERORANGAN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FAKTOR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KERJA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4041798" y="3463926"/>
            <a:ext cx="102944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PERBUATAN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TAK </a:t>
            </a:r>
            <a:r>
              <a:rPr lang="id-ID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STANDAR</a:t>
            </a:r>
            <a:endParaRPr lang="en-US" altLang="en-US" sz="9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&amp;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KONDISI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TAK </a:t>
            </a:r>
            <a:r>
              <a:rPr lang="id-ID" altLang="en-US" sz="900">
                <a:solidFill>
                  <a:srgbClr val="000000"/>
                </a:solidFill>
                <a:latin typeface="Comic Sans MS" panose="030F0702030302020204" pitchFamily="66" charset="0"/>
              </a:rPr>
              <a:t>STANDAR</a:t>
            </a:r>
            <a:endParaRPr lang="en-US" altLang="en-US" sz="9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5377296" y="3422652"/>
            <a:ext cx="9444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&lt;KEJADIAN&gt;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KONTAK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DENGAN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ENERGI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ATAU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BAHAN/ ZAT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744335" y="3449638"/>
            <a:ext cx="984565" cy="97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KECELAKAAN 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ATAU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KERUSAKAN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YANG TAK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omic Sans MS" panose="030F0702030302020204" pitchFamily="66" charset="0"/>
              </a:rPr>
              <a:t>DIHARAPKAN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400300" y="2781300"/>
            <a:ext cx="285750" cy="1676400"/>
            <a:chOff x="1056" y="1392"/>
            <a:chExt cx="240" cy="1056"/>
          </a:xfrm>
        </p:grpSpPr>
        <p:sp>
          <p:nvSpPr>
            <p:cNvPr id="33822" name="AutoShape 24"/>
            <p:cNvSpPr>
              <a:spLocks noChangeArrowheads="1"/>
            </p:cNvSpPr>
            <p:nvPr/>
          </p:nvSpPr>
          <p:spPr bwMode="auto">
            <a:xfrm>
              <a:off x="1056" y="1392"/>
              <a:ext cx="240" cy="192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1 h 21600"/>
                <a:gd name="T4" fmla="*/ 2 w 21600"/>
                <a:gd name="T5" fmla="*/ 2 h 21600"/>
                <a:gd name="T6" fmla="*/ 3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3823" name="AutoShape 25"/>
            <p:cNvSpPr>
              <a:spLocks noChangeArrowheads="1"/>
            </p:cNvSpPr>
            <p:nvPr/>
          </p:nvSpPr>
          <p:spPr bwMode="auto">
            <a:xfrm>
              <a:off x="1056" y="1824"/>
              <a:ext cx="240" cy="192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1 h 21600"/>
                <a:gd name="T4" fmla="*/ 2 w 21600"/>
                <a:gd name="T5" fmla="*/ 2 h 21600"/>
                <a:gd name="T6" fmla="*/ 3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3824" name="AutoShape 26"/>
            <p:cNvSpPr>
              <a:spLocks noChangeArrowheads="1"/>
            </p:cNvSpPr>
            <p:nvPr/>
          </p:nvSpPr>
          <p:spPr bwMode="auto">
            <a:xfrm>
              <a:off x="1056" y="2256"/>
              <a:ext cx="240" cy="192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1 h 21600"/>
                <a:gd name="T4" fmla="*/ 2 w 21600"/>
                <a:gd name="T5" fmla="*/ 2 h 21600"/>
                <a:gd name="T6" fmla="*/ 3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714750" y="2781300"/>
            <a:ext cx="285750" cy="1676400"/>
            <a:chOff x="2160" y="1392"/>
            <a:chExt cx="240" cy="1056"/>
          </a:xfrm>
        </p:grpSpPr>
        <p:sp>
          <p:nvSpPr>
            <p:cNvPr id="33819" name="AutoShape 28"/>
            <p:cNvSpPr>
              <a:spLocks noChangeArrowheads="1"/>
            </p:cNvSpPr>
            <p:nvPr/>
          </p:nvSpPr>
          <p:spPr bwMode="auto">
            <a:xfrm>
              <a:off x="2160" y="1392"/>
              <a:ext cx="240" cy="192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1 h 21600"/>
                <a:gd name="T4" fmla="*/ 2 w 21600"/>
                <a:gd name="T5" fmla="*/ 2 h 21600"/>
                <a:gd name="T6" fmla="*/ 3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3820" name="AutoShape 29"/>
            <p:cNvSpPr>
              <a:spLocks noChangeArrowheads="1"/>
            </p:cNvSpPr>
            <p:nvPr/>
          </p:nvSpPr>
          <p:spPr bwMode="auto">
            <a:xfrm>
              <a:off x="2160" y="1824"/>
              <a:ext cx="240" cy="192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1 h 21600"/>
                <a:gd name="T4" fmla="*/ 2 w 21600"/>
                <a:gd name="T5" fmla="*/ 2 h 21600"/>
                <a:gd name="T6" fmla="*/ 3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3821" name="AutoShape 30"/>
            <p:cNvSpPr>
              <a:spLocks noChangeArrowheads="1"/>
            </p:cNvSpPr>
            <p:nvPr/>
          </p:nvSpPr>
          <p:spPr bwMode="auto">
            <a:xfrm>
              <a:off x="2160" y="2256"/>
              <a:ext cx="240" cy="192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1 h 21600"/>
                <a:gd name="T4" fmla="*/ 2 w 21600"/>
                <a:gd name="T5" fmla="*/ 2 h 21600"/>
                <a:gd name="T6" fmla="*/ 3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029200" y="2781300"/>
            <a:ext cx="285750" cy="1676400"/>
            <a:chOff x="3264" y="1392"/>
            <a:chExt cx="240" cy="1056"/>
          </a:xfrm>
        </p:grpSpPr>
        <p:sp>
          <p:nvSpPr>
            <p:cNvPr id="33816" name="AutoShape 32"/>
            <p:cNvSpPr>
              <a:spLocks noChangeArrowheads="1"/>
            </p:cNvSpPr>
            <p:nvPr/>
          </p:nvSpPr>
          <p:spPr bwMode="auto">
            <a:xfrm>
              <a:off x="3264" y="1392"/>
              <a:ext cx="240" cy="192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1 h 21600"/>
                <a:gd name="T4" fmla="*/ 2 w 21600"/>
                <a:gd name="T5" fmla="*/ 2 h 21600"/>
                <a:gd name="T6" fmla="*/ 3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3817" name="AutoShape 33"/>
            <p:cNvSpPr>
              <a:spLocks noChangeArrowheads="1"/>
            </p:cNvSpPr>
            <p:nvPr/>
          </p:nvSpPr>
          <p:spPr bwMode="auto">
            <a:xfrm>
              <a:off x="3264" y="1824"/>
              <a:ext cx="240" cy="192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1 h 21600"/>
                <a:gd name="T4" fmla="*/ 2 w 21600"/>
                <a:gd name="T5" fmla="*/ 2 h 21600"/>
                <a:gd name="T6" fmla="*/ 3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3818" name="AutoShape 34"/>
            <p:cNvSpPr>
              <a:spLocks noChangeArrowheads="1"/>
            </p:cNvSpPr>
            <p:nvPr/>
          </p:nvSpPr>
          <p:spPr bwMode="auto">
            <a:xfrm>
              <a:off x="3264" y="2256"/>
              <a:ext cx="240" cy="192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1 h 21600"/>
                <a:gd name="T4" fmla="*/ 2 w 21600"/>
                <a:gd name="T5" fmla="*/ 2 h 21600"/>
                <a:gd name="T6" fmla="*/ 3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343650" y="2781300"/>
            <a:ext cx="285750" cy="1676400"/>
            <a:chOff x="4368" y="1392"/>
            <a:chExt cx="240" cy="1056"/>
          </a:xfrm>
        </p:grpSpPr>
        <p:sp>
          <p:nvSpPr>
            <p:cNvPr id="33813" name="AutoShape 36"/>
            <p:cNvSpPr>
              <a:spLocks noChangeArrowheads="1"/>
            </p:cNvSpPr>
            <p:nvPr/>
          </p:nvSpPr>
          <p:spPr bwMode="auto">
            <a:xfrm>
              <a:off x="4368" y="1392"/>
              <a:ext cx="240" cy="192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1 h 21600"/>
                <a:gd name="T4" fmla="*/ 2 w 21600"/>
                <a:gd name="T5" fmla="*/ 2 h 21600"/>
                <a:gd name="T6" fmla="*/ 3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3814" name="AutoShape 37"/>
            <p:cNvSpPr>
              <a:spLocks noChangeArrowheads="1"/>
            </p:cNvSpPr>
            <p:nvPr/>
          </p:nvSpPr>
          <p:spPr bwMode="auto">
            <a:xfrm>
              <a:off x="4368" y="1824"/>
              <a:ext cx="240" cy="192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1 h 21600"/>
                <a:gd name="T4" fmla="*/ 2 w 21600"/>
                <a:gd name="T5" fmla="*/ 2 h 21600"/>
                <a:gd name="T6" fmla="*/ 3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3815" name="AutoShape 38"/>
            <p:cNvSpPr>
              <a:spLocks noChangeArrowheads="1"/>
            </p:cNvSpPr>
            <p:nvPr/>
          </p:nvSpPr>
          <p:spPr bwMode="auto">
            <a:xfrm>
              <a:off x="4368" y="2256"/>
              <a:ext cx="240" cy="192"/>
            </a:xfrm>
            <a:custGeom>
              <a:avLst/>
              <a:gdLst>
                <a:gd name="T0" fmla="*/ 2 w 21600"/>
                <a:gd name="T1" fmla="*/ 0 h 21600"/>
                <a:gd name="T2" fmla="*/ 0 w 21600"/>
                <a:gd name="T3" fmla="*/ 1 h 21600"/>
                <a:gd name="T4" fmla="*/ 2 w 21600"/>
                <a:gd name="T5" fmla="*/ 2 h 21600"/>
                <a:gd name="T6" fmla="*/ 3 w 21600"/>
                <a:gd name="T7" fmla="*/ 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1736724" y="5284790"/>
            <a:ext cx="59586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ILCI LOSS CAUSATION MODEL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Bird &amp; German, 1985</a:t>
            </a:r>
          </a:p>
        </p:txBody>
      </p:sp>
      <p:sp>
        <p:nvSpPr>
          <p:cNvPr id="32808" name="WordArt 40"/>
          <p:cNvSpPr>
            <a:spLocks noChangeArrowheads="1" noChangeShapeType="1" noTextEdit="1"/>
          </p:cNvSpPr>
          <p:nvPr/>
        </p:nvSpPr>
        <p:spPr bwMode="auto">
          <a:xfrm>
            <a:off x="2607469" y="260648"/>
            <a:ext cx="3879056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Penyebab</a:t>
            </a:r>
            <a:r>
              <a:rPr lang="en-US" sz="3600" b="1" kern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b="1" kern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sz="3600" b="1" kern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Kerugian</a:t>
            </a:r>
            <a:endParaRPr lang="en-US" sz="3600" b="1" kern="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2700337" y="903040"/>
            <a:ext cx="3929063" cy="8731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6843712" y="2781300"/>
            <a:ext cx="785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Comic Sans MS" panose="030F0702030302020204" pitchFamily="66" charset="0"/>
              </a:rPr>
              <a:t>KERUGIAN</a:t>
            </a:r>
          </a:p>
        </p:txBody>
      </p:sp>
    </p:spTree>
    <p:extLst>
      <p:ext uri="{BB962C8B-B14F-4D97-AF65-F5344CB8AC3E}">
        <p14:creationId xmlns:p14="http://schemas.microsoft.com/office/powerpoint/2010/main" xmlns="" val="2608787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utoUpdateAnimBg="0"/>
      <p:bldP spid="32783" grpId="0" autoUpdateAnimBg="0"/>
      <p:bldP spid="32784" grpId="0" autoUpdateAnimBg="0"/>
      <p:bldP spid="32785" grpId="0" autoUpdateAnimBg="0"/>
      <p:bldP spid="32786" grpId="0" autoUpdateAnimBg="0"/>
      <p:bldP spid="32787" grpId="0" autoUpdateAnimBg="0"/>
      <p:bldP spid="32788" grpId="0" autoUpdateAnimBg="0"/>
      <p:bldP spid="32789" grpId="0" autoUpdateAnimBg="0"/>
      <p:bldP spid="32790" grpId="0" autoUpdateAnimBg="0"/>
      <p:bldP spid="32807" grpId="0" autoUpdateAnimBg="0"/>
      <p:bldP spid="32809" grpId="0" animBg="1"/>
      <p:bldP spid="3281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chemeClr val="tx1"/>
              </a:gs>
              <a:gs pos="0">
                <a:srgbClr val="3B0DFF"/>
              </a:gs>
            </a:gsLst>
            <a:lin ang="5400000" scaled="0"/>
            <a:tileRect/>
          </a:gradFill>
          <a:ln w="2857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13372" y="1676400"/>
            <a:ext cx="4712494" cy="1454150"/>
            <a:chOff x="899" y="1464"/>
            <a:chExt cx="3958" cy="916"/>
          </a:xfrm>
        </p:grpSpPr>
        <p:grpSp>
          <p:nvGrpSpPr>
            <p:cNvPr id="34851" name="Group 4"/>
            <p:cNvGrpSpPr>
              <a:grpSpLocks/>
            </p:cNvGrpSpPr>
            <p:nvPr/>
          </p:nvGrpSpPr>
          <p:grpSpPr bwMode="auto">
            <a:xfrm>
              <a:off x="899" y="1464"/>
              <a:ext cx="714" cy="912"/>
              <a:chOff x="899" y="1464"/>
              <a:chExt cx="714" cy="912"/>
            </a:xfrm>
          </p:grpSpPr>
          <p:sp>
            <p:nvSpPr>
              <p:cNvPr id="34868" name="Rectangle 5"/>
              <p:cNvSpPr>
                <a:spLocks noChangeArrowheads="1"/>
              </p:cNvSpPr>
              <p:nvPr/>
            </p:nvSpPr>
            <p:spPr bwMode="auto">
              <a:xfrm>
                <a:off x="960" y="1464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869" name="Line 6"/>
              <p:cNvSpPr>
                <a:spLocks noChangeShapeType="1"/>
              </p:cNvSpPr>
              <p:nvPr/>
            </p:nvSpPr>
            <p:spPr bwMode="auto">
              <a:xfrm>
                <a:off x="960" y="170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870" name="Text Box 7"/>
              <p:cNvSpPr txBox="1">
                <a:spLocks noChangeArrowheads="1"/>
              </p:cNvSpPr>
              <p:nvPr/>
            </p:nvSpPr>
            <p:spPr bwMode="auto">
              <a:xfrm>
                <a:off x="899" y="1464"/>
                <a:ext cx="71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LEMAHNYA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KONTROL</a:t>
                </a:r>
                <a:endParaRPr lang="en-US" altLang="en-US" sz="900" b="1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4852" name="Group 8"/>
            <p:cNvGrpSpPr>
              <a:grpSpLocks/>
            </p:cNvGrpSpPr>
            <p:nvPr/>
          </p:nvGrpSpPr>
          <p:grpSpPr bwMode="auto">
            <a:xfrm>
              <a:off x="4180" y="1468"/>
              <a:ext cx="677" cy="912"/>
              <a:chOff x="4180" y="1468"/>
              <a:chExt cx="677" cy="912"/>
            </a:xfrm>
          </p:grpSpPr>
          <p:sp>
            <p:nvSpPr>
              <p:cNvPr id="34865" name="Rectangle 9"/>
              <p:cNvSpPr>
                <a:spLocks noChangeArrowheads="1"/>
              </p:cNvSpPr>
              <p:nvPr/>
            </p:nvSpPr>
            <p:spPr bwMode="auto">
              <a:xfrm>
                <a:off x="4224" y="1468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866" name="Line 10"/>
              <p:cNvSpPr>
                <a:spLocks noChangeShapeType="1"/>
              </p:cNvSpPr>
              <p:nvPr/>
            </p:nvSpPr>
            <p:spPr bwMode="auto">
              <a:xfrm>
                <a:off x="4224" y="170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867" name="Text Box 11"/>
              <p:cNvSpPr txBox="1">
                <a:spLocks noChangeArrowheads="1"/>
              </p:cNvSpPr>
              <p:nvPr/>
            </p:nvSpPr>
            <p:spPr bwMode="auto">
              <a:xfrm>
                <a:off x="4180" y="1512"/>
                <a:ext cx="67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KERUGIAN</a:t>
                </a:r>
              </a:p>
            </p:txBody>
          </p:sp>
        </p:grpSp>
        <p:grpSp>
          <p:nvGrpSpPr>
            <p:cNvPr id="34853" name="Group 12"/>
            <p:cNvGrpSpPr>
              <a:grpSpLocks/>
            </p:cNvGrpSpPr>
            <p:nvPr/>
          </p:nvGrpSpPr>
          <p:grpSpPr bwMode="auto">
            <a:xfrm>
              <a:off x="1742" y="1464"/>
              <a:ext cx="661" cy="912"/>
              <a:chOff x="1742" y="1464"/>
              <a:chExt cx="661" cy="912"/>
            </a:xfrm>
          </p:grpSpPr>
          <p:sp>
            <p:nvSpPr>
              <p:cNvPr id="34862" name="Rectangle 13"/>
              <p:cNvSpPr>
                <a:spLocks noChangeArrowheads="1"/>
              </p:cNvSpPr>
              <p:nvPr/>
            </p:nvSpPr>
            <p:spPr bwMode="auto">
              <a:xfrm>
                <a:off x="1776" y="1464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863" name="Line 14"/>
              <p:cNvSpPr>
                <a:spLocks noChangeShapeType="1"/>
              </p:cNvSpPr>
              <p:nvPr/>
            </p:nvSpPr>
            <p:spPr bwMode="auto">
              <a:xfrm>
                <a:off x="1776" y="170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864" name="Text Box 15"/>
              <p:cNvSpPr txBox="1">
                <a:spLocks noChangeArrowheads="1"/>
              </p:cNvSpPr>
              <p:nvPr/>
            </p:nvSpPr>
            <p:spPr bwMode="auto">
              <a:xfrm>
                <a:off x="1742" y="1464"/>
                <a:ext cx="6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PENYEBAB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DASAR</a:t>
                </a:r>
              </a:p>
            </p:txBody>
          </p:sp>
        </p:grpSp>
        <p:grpSp>
          <p:nvGrpSpPr>
            <p:cNvPr id="34854" name="Group 16"/>
            <p:cNvGrpSpPr>
              <a:grpSpLocks/>
            </p:cNvGrpSpPr>
            <p:nvPr/>
          </p:nvGrpSpPr>
          <p:grpSpPr bwMode="auto">
            <a:xfrm>
              <a:off x="2534" y="1464"/>
              <a:ext cx="710" cy="912"/>
              <a:chOff x="2534" y="1464"/>
              <a:chExt cx="710" cy="912"/>
            </a:xfrm>
          </p:grpSpPr>
          <p:sp>
            <p:nvSpPr>
              <p:cNvPr id="34859" name="Rectangle 17"/>
              <p:cNvSpPr>
                <a:spLocks noChangeArrowheads="1"/>
              </p:cNvSpPr>
              <p:nvPr/>
            </p:nvSpPr>
            <p:spPr bwMode="auto">
              <a:xfrm>
                <a:off x="2592" y="1464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860" name="Line 18"/>
              <p:cNvSpPr>
                <a:spLocks noChangeShapeType="1"/>
              </p:cNvSpPr>
              <p:nvPr/>
            </p:nvSpPr>
            <p:spPr bwMode="auto">
              <a:xfrm>
                <a:off x="2592" y="170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861" name="Text Box 19"/>
              <p:cNvSpPr txBox="1">
                <a:spLocks noChangeArrowheads="1"/>
              </p:cNvSpPr>
              <p:nvPr/>
            </p:nvSpPr>
            <p:spPr bwMode="auto">
              <a:xfrm>
                <a:off x="2534" y="1464"/>
                <a:ext cx="7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PENYEBAB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LANGSUNG</a:t>
                </a:r>
                <a:endParaRPr lang="en-US" altLang="en-US" sz="900" b="1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4855" name="Group 20"/>
            <p:cNvGrpSpPr>
              <a:grpSpLocks/>
            </p:cNvGrpSpPr>
            <p:nvPr/>
          </p:nvGrpSpPr>
          <p:grpSpPr bwMode="auto">
            <a:xfrm>
              <a:off x="3377" y="1464"/>
              <a:ext cx="617" cy="912"/>
              <a:chOff x="3377" y="1464"/>
              <a:chExt cx="617" cy="912"/>
            </a:xfrm>
          </p:grpSpPr>
          <p:sp>
            <p:nvSpPr>
              <p:cNvPr id="34856" name="Rectangle 21"/>
              <p:cNvSpPr>
                <a:spLocks noChangeArrowheads="1"/>
              </p:cNvSpPr>
              <p:nvPr/>
            </p:nvSpPr>
            <p:spPr bwMode="auto">
              <a:xfrm>
                <a:off x="3408" y="1464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857" name="Line 22"/>
              <p:cNvSpPr>
                <a:spLocks noChangeShapeType="1"/>
              </p:cNvSpPr>
              <p:nvPr/>
            </p:nvSpPr>
            <p:spPr bwMode="auto">
              <a:xfrm>
                <a:off x="3408" y="170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858" name="Text Box 23"/>
              <p:cNvSpPr txBox="1">
                <a:spLocks noChangeArrowheads="1"/>
              </p:cNvSpPr>
              <p:nvPr/>
            </p:nvSpPr>
            <p:spPr bwMode="auto">
              <a:xfrm>
                <a:off x="3377" y="1512"/>
                <a:ext cx="61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INSIDEN</a:t>
                </a: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3028950" y="1752600"/>
            <a:ext cx="171450" cy="1295400"/>
            <a:chOff x="1584" y="1512"/>
            <a:chExt cx="144" cy="816"/>
          </a:xfrm>
        </p:grpSpPr>
        <p:sp>
          <p:nvSpPr>
            <p:cNvPr id="34848" name="AutoShape 25"/>
            <p:cNvSpPr>
              <a:spLocks noChangeArrowheads="1"/>
            </p:cNvSpPr>
            <p:nvPr/>
          </p:nvSpPr>
          <p:spPr bwMode="auto">
            <a:xfrm>
              <a:off x="1584" y="1512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4849" name="AutoShape 26"/>
            <p:cNvSpPr>
              <a:spLocks noChangeArrowheads="1"/>
            </p:cNvSpPr>
            <p:nvPr/>
          </p:nvSpPr>
          <p:spPr bwMode="auto">
            <a:xfrm>
              <a:off x="1584" y="1848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4850" name="AutoShape 27"/>
            <p:cNvSpPr>
              <a:spLocks noChangeArrowheads="1"/>
            </p:cNvSpPr>
            <p:nvPr/>
          </p:nvSpPr>
          <p:spPr bwMode="auto">
            <a:xfrm>
              <a:off x="1584" y="2184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4000500" y="1752600"/>
            <a:ext cx="171450" cy="1295400"/>
            <a:chOff x="2400" y="1512"/>
            <a:chExt cx="144" cy="816"/>
          </a:xfrm>
        </p:grpSpPr>
        <p:sp>
          <p:nvSpPr>
            <p:cNvPr id="34845" name="AutoShape 29"/>
            <p:cNvSpPr>
              <a:spLocks noChangeArrowheads="1"/>
            </p:cNvSpPr>
            <p:nvPr/>
          </p:nvSpPr>
          <p:spPr bwMode="auto">
            <a:xfrm>
              <a:off x="2400" y="1512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4846" name="AutoShape 30"/>
            <p:cNvSpPr>
              <a:spLocks noChangeArrowheads="1"/>
            </p:cNvSpPr>
            <p:nvPr/>
          </p:nvSpPr>
          <p:spPr bwMode="auto">
            <a:xfrm>
              <a:off x="2400" y="1848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4847" name="AutoShape 31"/>
            <p:cNvSpPr>
              <a:spLocks noChangeArrowheads="1"/>
            </p:cNvSpPr>
            <p:nvPr/>
          </p:nvSpPr>
          <p:spPr bwMode="auto">
            <a:xfrm>
              <a:off x="2400" y="2184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972050" y="1790700"/>
            <a:ext cx="171450" cy="1257300"/>
            <a:chOff x="3216" y="1536"/>
            <a:chExt cx="144" cy="792"/>
          </a:xfrm>
        </p:grpSpPr>
        <p:sp>
          <p:nvSpPr>
            <p:cNvPr id="34842" name="AutoShape 33"/>
            <p:cNvSpPr>
              <a:spLocks noChangeArrowheads="1"/>
            </p:cNvSpPr>
            <p:nvPr/>
          </p:nvSpPr>
          <p:spPr bwMode="auto">
            <a:xfrm>
              <a:off x="3216" y="1536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4843" name="AutoShape 34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4844" name="AutoShape 35"/>
            <p:cNvSpPr>
              <a:spLocks noChangeArrowheads="1"/>
            </p:cNvSpPr>
            <p:nvPr/>
          </p:nvSpPr>
          <p:spPr bwMode="auto">
            <a:xfrm>
              <a:off x="3216" y="2184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943600" y="1790700"/>
            <a:ext cx="171450" cy="1295400"/>
            <a:chOff x="4032" y="1536"/>
            <a:chExt cx="144" cy="816"/>
          </a:xfrm>
        </p:grpSpPr>
        <p:sp>
          <p:nvSpPr>
            <p:cNvPr id="34839" name="AutoShape 37"/>
            <p:cNvSpPr>
              <a:spLocks noChangeArrowheads="1"/>
            </p:cNvSpPr>
            <p:nvPr/>
          </p:nvSpPr>
          <p:spPr bwMode="auto">
            <a:xfrm>
              <a:off x="4032" y="1536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4840" name="AutoShape 38"/>
            <p:cNvSpPr>
              <a:spLocks noChangeArrowheads="1"/>
            </p:cNvSpPr>
            <p:nvPr/>
          </p:nvSpPr>
          <p:spPr bwMode="auto">
            <a:xfrm>
              <a:off x="4032" y="1872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4841" name="AutoShape 39"/>
            <p:cNvSpPr>
              <a:spLocks noChangeArrowheads="1"/>
            </p:cNvSpPr>
            <p:nvPr/>
          </p:nvSpPr>
          <p:spPr bwMode="auto">
            <a:xfrm>
              <a:off x="4032" y="2208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3455197" y="3778252"/>
            <a:ext cx="545306" cy="1908175"/>
            <a:chOff x="1942" y="2788"/>
            <a:chExt cx="458" cy="1202"/>
          </a:xfrm>
        </p:grpSpPr>
        <p:sp>
          <p:nvSpPr>
            <p:cNvPr id="34831" name="Rectangle 41"/>
            <p:cNvSpPr>
              <a:spLocks noChangeArrowheads="1"/>
            </p:cNvSpPr>
            <p:nvPr/>
          </p:nvSpPr>
          <p:spPr bwMode="auto">
            <a:xfrm>
              <a:off x="1968" y="3078"/>
              <a:ext cx="144" cy="91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4832" name="Line 42"/>
            <p:cNvSpPr>
              <a:spLocks noChangeShapeType="1"/>
            </p:cNvSpPr>
            <p:nvPr/>
          </p:nvSpPr>
          <p:spPr bwMode="auto">
            <a:xfrm flipV="1">
              <a:off x="2112" y="2790"/>
              <a:ext cx="288" cy="2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33" name="Line 43"/>
            <p:cNvSpPr>
              <a:spLocks noChangeShapeType="1"/>
            </p:cNvSpPr>
            <p:nvPr/>
          </p:nvSpPr>
          <p:spPr bwMode="auto">
            <a:xfrm flipV="1">
              <a:off x="1968" y="2788"/>
              <a:ext cx="309" cy="2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34" name="Line 44"/>
            <p:cNvSpPr>
              <a:spLocks noChangeShapeType="1"/>
            </p:cNvSpPr>
            <p:nvPr/>
          </p:nvSpPr>
          <p:spPr bwMode="auto">
            <a:xfrm>
              <a:off x="2276" y="2788"/>
              <a:ext cx="124" cy="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35" name="Line 45"/>
            <p:cNvSpPr>
              <a:spLocks noChangeShapeType="1"/>
            </p:cNvSpPr>
            <p:nvPr/>
          </p:nvSpPr>
          <p:spPr bwMode="auto">
            <a:xfrm flipH="1">
              <a:off x="2396" y="2788"/>
              <a:ext cx="0" cy="88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36" name="Line 46"/>
            <p:cNvSpPr>
              <a:spLocks noChangeShapeType="1"/>
            </p:cNvSpPr>
            <p:nvPr/>
          </p:nvSpPr>
          <p:spPr bwMode="auto">
            <a:xfrm flipV="1">
              <a:off x="2112" y="3666"/>
              <a:ext cx="284" cy="32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37" name="Line 47"/>
            <p:cNvSpPr>
              <a:spLocks noChangeShapeType="1"/>
            </p:cNvSpPr>
            <p:nvPr/>
          </p:nvSpPr>
          <p:spPr bwMode="auto">
            <a:xfrm flipV="1">
              <a:off x="2109" y="3045"/>
              <a:ext cx="288" cy="2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38" name="Text Box 48"/>
            <p:cNvSpPr txBox="1">
              <a:spLocks noChangeArrowheads="1"/>
            </p:cNvSpPr>
            <p:nvPr/>
          </p:nvSpPr>
          <p:spPr bwMode="auto">
            <a:xfrm rot="16200000">
              <a:off x="1785" y="3395"/>
              <a:ext cx="50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KERUGIAN</a:t>
              </a:r>
            </a:p>
          </p:txBody>
        </p:sp>
      </p:grpSp>
      <p:sp>
        <p:nvSpPr>
          <p:cNvPr id="33841" name="WordArt 49"/>
          <p:cNvSpPr>
            <a:spLocks noChangeArrowheads="1" noChangeShapeType="1" noTextEdit="1"/>
          </p:cNvSpPr>
          <p:nvPr/>
        </p:nvSpPr>
        <p:spPr bwMode="auto">
          <a:xfrm>
            <a:off x="4276726" y="3760790"/>
            <a:ext cx="2108597" cy="215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MANUSIA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PERALATAN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MATERIAL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LINGKUNGAN</a:t>
            </a:r>
          </a:p>
        </p:txBody>
      </p:sp>
      <p:sp>
        <p:nvSpPr>
          <p:cNvPr id="33842" name="AutoShape 50"/>
          <p:cNvSpPr>
            <a:spLocks noChangeArrowheads="1"/>
          </p:cNvSpPr>
          <p:nvPr/>
        </p:nvSpPr>
        <p:spPr bwMode="auto">
          <a:xfrm>
            <a:off x="6335316" y="3321050"/>
            <a:ext cx="390525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3843" name="AutoShape 51"/>
          <p:cNvSpPr>
            <a:spLocks noChangeArrowheads="1"/>
          </p:cNvSpPr>
          <p:nvPr/>
        </p:nvSpPr>
        <p:spPr bwMode="auto">
          <a:xfrm>
            <a:off x="6344841" y="3340100"/>
            <a:ext cx="390525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3844" name="AutoShape 52"/>
          <p:cNvSpPr>
            <a:spLocks noChangeArrowheads="1"/>
          </p:cNvSpPr>
          <p:nvPr/>
        </p:nvSpPr>
        <p:spPr bwMode="auto">
          <a:xfrm>
            <a:off x="6355556" y="3328988"/>
            <a:ext cx="390525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3845" name="WordArt 53"/>
          <p:cNvSpPr>
            <a:spLocks noChangeArrowheads="1" noChangeShapeType="1" noTextEdit="1"/>
          </p:cNvSpPr>
          <p:nvPr/>
        </p:nvSpPr>
        <p:spPr bwMode="auto">
          <a:xfrm>
            <a:off x="2475311" y="838200"/>
            <a:ext cx="3879056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Penyebab dan Akibat Kerugian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483644" y="1430338"/>
            <a:ext cx="3929063" cy="8731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466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2" grpId="0" animBg="1"/>
      <p:bldP spid="33843" grpId="0" animBg="1"/>
      <p:bldP spid="33844" grpId="0" animBg="1"/>
      <p:bldP spid="3384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chemeClr val="tx1"/>
              </a:gs>
              <a:gs pos="0">
                <a:srgbClr val="3B0DFF"/>
              </a:gs>
            </a:gsLst>
            <a:lin ang="5400000" scaled="0"/>
            <a:tileRect/>
          </a:gradFill>
          <a:ln w="2857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14563" y="1123950"/>
            <a:ext cx="4710113" cy="1454150"/>
            <a:chOff x="900" y="1017"/>
            <a:chExt cx="3956" cy="916"/>
          </a:xfrm>
        </p:grpSpPr>
        <p:sp>
          <p:nvSpPr>
            <p:cNvPr id="35876" name="Rectangle 4"/>
            <p:cNvSpPr>
              <a:spLocks noChangeArrowheads="1"/>
            </p:cNvSpPr>
            <p:nvPr/>
          </p:nvSpPr>
          <p:spPr bwMode="auto">
            <a:xfrm>
              <a:off x="3408" y="1017"/>
              <a:ext cx="576" cy="91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grpSp>
          <p:nvGrpSpPr>
            <p:cNvPr id="35877" name="Group 5"/>
            <p:cNvGrpSpPr>
              <a:grpSpLocks/>
            </p:cNvGrpSpPr>
            <p:nvPr/>
          </p:nvGrpSpPr>
          <p:grpSpPr bwMode="auto">
            <a:xfrm>
              <a:off x="900" y="1017"/>
              <a:ext cx="3956" cy="916"/>
              <a:chOff x="900" y="1017"/>
              <a:chExt cx="3956" cy="916"/>
            </a:xfrm>
          </p:grpSpPr>
          <p:sp>
            <p:nvSpPr>
              <p:cNvPr id="35878" name="Rectangle 6"/>
              <p:cNvSpPr>
                <a:spLocks noChangeArrowheads="1"/>
              </p:cNvSpPr>
              <p:nvPr/>
            </p:nvSpPr>
            <p:spPr bwMode="auto">
              <a:xfrm>
                <a:off x="960" y="101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79" name="Line 7"/>
              <p:cNvSpPr>
                <a:spLocks noChangeShapeType="1"/>
              </p:cNvSpPr>
              <p:nvPr/>
            </p:nvSpPr>
            <p:spPr bwMode="auto">
              <a:xfrm>
                <a:off x="960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80" name="Text Box 8"/>
              <p:cNvSpPr txBox="1">
                <a:spLocks noChangeArrowheads="1"/>
              </p:cNvSpPr>
              <p:nvPr/>
            </p:nvSpPr>
            <p:spPr bwMode="auto">
              <a:xfrm>
                <a:off x="900" y="1017"/>
                <a:ext cx="71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LEMAHNYA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KONTROL</a:t>
                </a:r>
              </a:p>
            </p:txBody>
          </p:sp>
          <p:sp>
            <p:nvSpPr>
              <p:cNvPr id="35881" name="Rectangle 9"/>
              <p:cNvSpPr>
                <a:spLocks noChangeArrowheads="1"/>
              </p:cNvSpPr>
              <p:nvPr/>
            </p:nvSpPr>
            <p:spPr bwMode="auto">
              <a:xfrm>
                <a:off x="4224" y="1021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2" name="Line 10"/>
              <p:cNvSpPr>
                <a:spLocks noChangeShapeType="1"/>
              </p:cNvSpPr>
              <p:nvPr/>
            </p:nvSpPr>
            <p:spPr bwMode="auto">
              <a:xfrm>
                <a:off x="4224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83" name="Text Box 11"/>
              <p:cNvSpPr txBox="1">
                <a:spLocks noChangeArrowheads="1"/>
              </p:cNvSpPr>
              <p:nvPr/>
            </p:nvSpPr>
            <p:spPr bwMode="auto">
              <a:xfrm>
                <a:off x="4183" y="1065"/>
                <a:ext cx="673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KERUGIAN</a:t>
                </a:r>
              </a:p>
            </p:txBody>
          </p:sp>
          <p:sp>
            <p:nvSpPr>
              <p:cNvPr id="35884" name="Rectangle 12"/>
              <p:cNvSpPr>
                <a:spLocks noChangeArrowheads="1"/>
              </p:cNvSpPr>
              <p:nvPr/>
            </p:nvSpPr>
            <p:spPr bwMode="auto">
              <a:xfrm>
                <a:off x="1776" y="101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5" name="Line 13"/>
              <p:cNvSpPr>
                <a:spLocks noChangeShapeType="1"/>
              </p:cNvSpPr>
              <p:nvPr/>
            </p:nvSpPr>
            <p:spPr bwMode="auto">
              <a:xfrm>
                <a:off x="1776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86" name="Text Box 14"/>
              <p:cNvSpPr txBox="1">
                <a:spLocks noChangeArrowheads="1"/>
              </p:cNvSpPr>
              <p:nvPr/>
            </p:nvSpPr>
            <p:spPr bwMode="auto">
              <a:xfrm>
                <a:off x="1744" y="1017"/>
                <a:ext cx="6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PENYEBAB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DASAR</a:t>
                </a:r>
              </a:p>
            </p:txBody>
          </p:sp>
          <p:sp>
            <p:nvSpPr>
              <p:cNvPr id="35887" name="Rectangle 15"/>
              <p:cNvSpPr>
                <a:spLocks noChangeArrowheads="1"/>
              </p:cNvSpPr>
              <p:nvPr/>
            </p:nvSpPr>
            <p:spPr bwMode="auto">
              <a:xfrm>
                <a:off x="2592" y="101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888" name="Line 16"/>
              <p:cNvSpPr>
                <a:spLocks noChangeShapeType="1"/>
              </p:cNvSpPr>
              <p:nvPr/>
            </p:nvSpPr>
            <p:spPr bwMode="auto">
              <a:xfrm>
                <a:off x="2592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89" name="Text Box 17"/>
              <p:cNvSpPr txBox="1">
                <a:spLocks noChangeArrowheads="1"/>
              </p:cNvSpPr>
              <p:nvPr/>
            </p:nvSpPr>
            <p:spPr bwMode="auto">
              <a:xfrm>
                <a:off x="2536" y="1017"/>
                <a:ext cx="70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PENYEBAB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LANGSUNG</a:t>
                </a:r>
                <a:endParaRPr lang="en-US" altLang="en-US" sz="9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890" name="Line 18"/>
              <p:cNvSpPr>
                <a:spLocks noChangeShapeType="1"/>
              </p:cNvSpPr>
              <p:nvPr/>
            </p:nvSpPr>
            <p:spPr bwMode="auto">
              <a:xfrm>
                <a:off x="3408" y="125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91" name="Text Box 19"/>
              <p:cNvSpPr txBox="1">
                <a:spLocks noChangeArrowheads="1"/>
              </p:cNvSpPr>
              <p:nvPr/>
            </p:nvSpPr>
            <p:spPr bwMode="auto">
              <a:xfrm>
                <a:off x="3379" y="1065"/>
                <a:ext cx="61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INSIDEN</a:t>
                </a:r>
                <a:endParaRPr lang="en-US" altLang="en-US" sz="9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028950" y="1219200"/>
            <a:ext cx="171450" cy="1295400"/>
            <a:chOff x="1584" y="1065"/>
            <a:chExt cx="144" cy="816"/>
          </a:xfrm>
        </p:grpSpPr>
        <p:sp>
          <p:nvSpPr>
            <p:cNvPr id="35873" name="AutoShape 21"/>
            <p:cNvSpPr>
              <a:spLocks noChangeArrowheads="1"/>
            </p:cNvSpPr>
            <p:nvPr/>
          </p:nvSpPr>
          <p:spPr bwMode="auto">
            <a:xfrm>
              <a:off x="1584" y="1065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5874" name="AutoShape 22"/>
            <p:cNvSpPr>
              <a:spLocks noChangeArrowheads="1"/>
            </p:cNvSpPr>
            <p:nvPr/>
          </p:nvSpPr>
          <p:spPr bwMode="auto">
            <a:xfrm>
              <a:off x="1584" y="1401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5875" name="AutoShape 23"/>
            <p:cNvSpPr>
              <a:spLocks noChangeArrowheads="1"/>
            </p:cNvSpPr>
            <p:nvPr/>
          </p:nvSpPr>
          <p:spPr bwMode="auto">
            <a:xfrm>
              <a:off x="1584" y="1737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000500" y="1219200"/>
            <a:ext cx="171450" cy="1295400"/>
            <a:chOff x="2400" y="1065"/>
            <a:chExt cx="144" cy="816"/>
          </a:xfrm>
        </p:grpSpPr>
        <p:sp>
          <p:nvSpPr>
            <p:cNvPr id="35870" name="AutoShape 25"/>
            <p:cNvSpPr>
              <a:spLocks noChangeArrowheads="1"/>
            </p:cNvSpPr>
            <p:nvPr/>
          </p:nvSpPr>
          <p:spPr bwMode="auto">
            <a:xfrm>
              <a:off x="2400" y="1065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5871" name="AutoShape 26"/>
            <p:cNvSpPr>
              <a:spLocks noChangeArrowheads="1"/>
            </p:cNvSpPr>
            <p:nvPr/>
          </p:nvSpPr>
          <p:spPr bwMode="auto">
            <a:xfrm>
              <a:off x="2400" y="1401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5872" name="AutoShape 27"/>
            <p:cNvSpPr>
              <a:spLocks noChangeArrowheads="1"/>
            </p:cNvSpPr>
            <p:nvPr/>
          </p:nvSpPr>
          <p:spPr bwMode="auto">
            <a:xfrm>
              <a:off x="2400" y="1737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972050" y="1219200"/>
            <a:ext cx="171450" cy="1295400"/>
            <a:chOff x="3216" y="1065"/>
            <a:chExt cx="144" cy="816"/>
          </a:xfrm>
        </p:grpSpPr>
        <p:sp>
          <p:nvSpPr>
            <p:cNvPr id="35867" name="AutoShape 29"/>
            <p:cNvSpPr>
              <a:spLocks noChangeArrowheads="1"/>
            </p:cNvSpPr>
            <p:nvPr/>
          </p:nvSpPr>
          <p:spPr bwMode="auto">
            <a:xfrm>
              <a:off x="3216" y="1065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5868" name="AutoShape 30"/>
            <p:cNvSpPr>
              <a:spLocks noChangeArrowheads="1"/>
            </p:cNvSpPr>
            <p:nvPr/>
          </p:nvSpPr>
          <p:spPr bwMode="auto">
            <a:xfrm>
              <a:off x="3216" y="1401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5869" name="AutoShape 31"/>
            <p:cNvSpPr>
              <a:spLocks noChangeArrowheads="1"/>
            </p:cNvSpPr>
            <p:nvPr/>
          </p:nvSpPr>
          <p:spPr bwMode="auto">
            <a:xfrm>
              <a:off x="3216" y="1737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943600" y="1219200"/>
            <a:ext cx="171450" cy="1295400"/>
            <a:chOff x="4032" y="1065"/>
            <a:chExt cx="144" cy="816"/>
          </a:xfrm>
        </p:grpSpPr>
        <p:sp>
          <p:nvSpPr>
            <p:cNvPr id="35864" name="AutoShape 33"/>
            <p:cNvSpPr>
              <a:spLocks noChangeArrowheads="1"/>
            </p:cNvSpPr>
            <p:nvPr/>
          </p:nvSpPr>
          <p:spPr bwMode="auto">
            <a:xfrm>
              <a:off x="4032" y="1065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5865" name="AutoShape 34"/>
            <p:cNvSpPr>
              <a:spLocks noChangeArrowheads="1"/>
            </p:cNvSpPr>
            <p:nvPr/>
          </p:nvSpPr>
          <p:spPr bwMode="auto">
            <a:xfrm>
              <a:off x="4032" y="1401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5866" name="AutoShape 35"/>
            <p:cNvSpPr>
              <a:spLocks noChangeArrowheads="1"/>
            </p:cNvSpPr>
            <p:nvPr/>
          </p:nvSpPr>
          <p:spPr bwMode="auto">
            <a:xfrm>
              <a:off x="4032" y="1737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048493" y="3987221"/>
            <a:ext cx="548879" cy="1908175"/>
            <a:chOff x="730" y="2555"/>
            <a:chExt cx="461" cy="1202"/>
          </a:xfrm>
        </p:grpSpPr>
        <p:sp>
          <p:nvSpPr>
            <p:cNvPr id="35856" name="Rectangle 37"/>
            <p:cNvSpPr>
              <a:spLocks noChangeArrowheads="1"/>
            </p:cNvSpPr>
            <p:nvPr/>
          </p:nvSpPr>
          <p:spPr bwMode="auto">
            <a:xfrm>
              <a:off x="759" y="2845"/>
              <a:ext cx="144" cy="91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 sz="2400" b="1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5857" name="Line 38"/>
            <p:cNvSpPr>
              <a:spLocks noChangeShapeType="1"/>
            </p:cNvSpPr>
            <p:nvPr/>
          </p:nvSpPr>
          <p:spPr bwMode="auto">
            <a:xfrm flipV="1">
              <a:off x="903" y="2557"/>
              <a:ext cx="288" cy="2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58" name="Line 39"/>
            <p:cNvSpPr>
              <a:spLocks noChangeShapeType="1"/>
            </p:cNvSpPr>
            <p:nvPr/>
          </p:nvSpPr>
          <p:spPr bwMode="auto">
            <a:xfrm flipV="1">
              <a:off x="759" y="2555"/>
              <a:ext cx="309" cy="29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59" name="Line 40"/>
            <p:cNvSpPr>
              <a:spLocks noChangeShapeType="1"/>
            </p:cNvSpPr>
            <p:nvPr/>
          </p:nvSpPr>
          <p:spPr bwMode="auto">
            <a:xfrm>
              <a:off x="1067" y="2555"/>
              <a:ext cx="124" cy="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60" name="Line 41"/>
            <p:cNvSpPr>
              <a:spLocks noChangeShapeType="1"/>
            </p:cNvSpPr>
            <p:nvPr/>
          </p:nvSpPr>
          <p:spPr bwMode="auto">
            <a:xfrm flipH="1">
              <a:off x="1187" y="2555"/>
              <a:ext cx="0" cy="88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61" name="Line 42"/>
            <p:cNvSpPr>
              <a:spLocks noChangeShapeType="1"/>
            </p:cNvSpPr>
            <p:nvPr/>
          </p:nvSpPr>
          <p:spPr bwMode="auto">
            <a:xfrm flipV="1">
              <a:off x="903" y="3433"/>
              <a:ext cx="284" cy="32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62" name="Line 43"/>
            <p:cNvSpPr>
              <a:spLocks noChangeShapeType="1"/>
            </p:cNvSpPr>
            <p:nvPr/>
          </p:nvSpPr>
          <p:spPr bwMode="auto">
            <a:xfrm flipV="1">
              <a:off x="900" y="2812"/>
              <a:ext cx="288" cy="2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63" name="Text Box 44"/>
            <p:cNvSpPr txBox="1">
              <a:spLocks noChangeArrowheads="1"/>
            </p:cNvSpPr>
            <p:nvPr/>
          </p:nvSpPr>
          <p:spPr bwMode="auto">
            <a:xfrm rot="16200000">
              <a:off x="595" y="3158"/>
              <a:ext cx="463" cy="19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INSIDEN</a:t>
              </a:r>
            </a:p>
          </p:txBody>
        </p:sp>
      </p:grpSp>
      <p:sp>
        <p:nvSpPr>
          <p:cNvPr id="34861" name="WordArt 45"/>
          <p:cNvSpPr>
            <a:spLocks noChangeArrowheads="1" noChangeShapeType="1" noTextEdit="1"/>
          </p:cNvSpPr>
          <p:nvPr/>
        </p:nvSpPr>
        <p:spPr bwMode="auto">
          <a:xfrm>
            <a:off x="868710" y="3286744"/>
            <a:ext cx="1331119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63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KONTAK</a:t>
            </a:r>
          </a:p>
        </p:txBody>
      </p:sp>
      <p:sp>
        <p:nvSpPr>
          <p:cNvPr id="34862" name="AutoShape 46"/>
          <p:cNvSpPr>
            <a:spLocks noChangeArrowheads="1"/>
          </p:cNvSpPr>
          <p:nvPr/>
        </p:nvSpPr>
        <p:spPr bwMode="auto">
          <a:xfrm>
            <a:off x="5359004" y="2720975"/>
            <a:ext cx="390525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4863" name="AutoShape 47"/>
          <p:cNvSpPr>
            <a:spLocks noChangeArrowheads="1"/>
          </p:cNvSpPr>
          <p:nvPr/>
        </p:nvSpPr>
        <p:spPr bwMode="auto">
          <a:xfrm>
            <a:off x="5361385" y="2720975"/>
            <a:ext cx="390525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4864" name="AutoShape 48"/>
          <p:cNvSpPr>
            <a:spLocks noChangeArrowheads="1"/>
          </p:cNvSpPr>
          <p:nvPr/>
        </p:nvSpPr>
        <p:spPr bwMode="auto">
          <a:xfrm>
            <a:off x="5360194" y="2720975"/>
            <a:ext cx="390525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2411760" y="3181971"/>
            <a:ext cx="6511601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006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006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006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006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006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6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6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6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6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STRUCK AGAINST  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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menabrak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/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bentur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benda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diam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/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bergerak</a:t>
            </a:r>
            <a:endParaRPr lang="en-US" alt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STRUCK BY  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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terpukul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/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tabrak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oleh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benda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bergerak</a:t>
            </a:r>
            <a:endParaRPr lang="en-US" altLang="en-US" sz="1600" dirty="0">
              <a:solidFill>
                <a:schemeClr val="bg1"/>
              </a:solidFill>
              <a:latin typeface="Comic Sans MS" panose="030F0702030302020204" pitchFamily="66" charset="0"/>
              <a:sym typeface="Monotype Sorts" pitchFamily="2" charset="2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FALL TO  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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jatuh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dari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tempat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yang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lebih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tinggi</a:t>
            </a:r>
            <a:endParaRPr lang="en-US" alt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FALL ON  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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jatuh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di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tempat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yang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datar</a:t>
            </a:r>
            <a:endParaRPr lang="en-US" alt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CAUGHT IN  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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tusuk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jepit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, cubit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benda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runcing</a:t>
            </a:r>
            <a:endParaRPr lang="en-US" alt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CAUGHT ON  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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terjepit,tangkap,jebak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diantara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obyek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besar</a:t>
            </a:r>
            <a:endParaRPr lang="en-US" alt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CAUGHT BETWEEN  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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terpotong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hancur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remuk</a:t>
            </a:r>
            <a:endParaRPr lang="en-US" altLang="en-US" sz="1600" dirty="0">
              <a:solidFill>
                <a:schemeClr val="bg1"/>
              </a:solidFill>
              <a:latin typeface="Comic Sans MS" panose="030F0702030302020204" pitchFamily="66" charset="0"/>
              <a:sym typeface="Monotype Sorts" pitchFamily="2" charset="2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CONTACT WITH  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listrik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kimia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radiasi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panas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dingin</a:t>
            </a:r>
            <a:endParaRPr lang="en-US" alt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OVERSTRESS  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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terlalu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berat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cepat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tinggi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besar</a:t>
            </a:r>
            <a:endParaRPr lang="en-US" altLang="en-US" sz="1600" dirty="0">
              <a:solidFill>
                <a:schemeClr val="bg1"/>
              </a:solidFill>
              <a:latin typeface="Comic Sans MS" panose="030F0702030302020204" pitchFamily="66" charset="0"/>
              <a:sym typeface="Monotype Sorts" pitchFamily="2" charset="2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EQUIPMENT FAILURE 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kegagalan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mesin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peralatan</a:t>
            </a:r>
            <a:endParaRPr lang="en-US" altLang="en-US" sz="1600" dirty="0">
              <a:solidFill>
                <a:schemeClr val="bg1"/>
              </a:solidFill>
              <a:latin typeface="Comic Sans MS" panose="030F0702030302020204" pitchFamily="66" charset="0"/>
              <a:sym typeface="Monotype Sorts" pitchFamily="2" charset="2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EVIRONMENTAL RELEASE 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masalah</a:t>
            </a:r>
            <a:r>
              <a:rPr lang="en-US" altLang="en-US" sz="1600" dirty="0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omic Sans MS" panose="030F0702030302020204" pitchFamily="66" charset="0"/>
                <a:sym typeface="Monotype Sorts" pitchFamily="2" charset="2"/>
              </a:rPr>
              <a:t>pencemaran</a:t>
            </a:r>
            <a:endParaRPr lang="en-US" altLang="en-US" sz="1600" dirty="0">
              <a:solidFill>
                <a:schemeClr val="bg1"/>
              </a:solidFill>
              <a:latin typeface="Comic Sans MS" panose="030F0702030302020204" pitchFamily="66" charset="0"/>
              <a:sym typeface="Monotype Sorts" pitchFamily="2" charset="2"/>
            </a:endParaRPr>
          </a:p>
        </p:txBody>
      </p:sp>
      <p:sp>
        <p:nvSpPr>
          <p:cNvPr id="34866" name="WordArt 50"/>
          <p:cNvSpPr>
            <a:spLocks noChangeArrowheads="1" noChangeShapeType="1" noTextEdit="1"/>
          </p:cNvSpPr>
          <p:nvPr/>
        </p:nvSpPr>
        <p:spPr bwMode="auto">
          <a:xfrm>
            <a:off x="2630092" y="304800"/>
            <a:ext cx="3879056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Penyebab dan Akibat Kerugian</a:t>
            </a:r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2630091" y="725488"/>
            <a:ext cx="3929063" cy="8731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64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4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2" grpId="0" animBg="1"/>
      <p:bldP spid="34863" grpId="0" animBg="1"/>
      <p:bldP spid="34864" grpId="0" animBg="1"/>
      <p:bldP spid="34865" grpId="0" build="p" autoUpdateAnimBg="0" advAuto="0"/>
      <p:bldP spid="3486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chemeClr val="accent1"/>
              </a:gs>
              <a:gs pos="54000">
                <a:schemeClr val="accent2">
                  <a:lumMod val="75000"/>
                </a:schemeClr>
              </a:gs>
            </a:gsLst>
            <a:lin ang="16200000" scaled="0"/>
            <a:tileRect/>
          </a:gradFill>
          <a:ln w="2857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12181" y="1127125"/>
            <a:ext cx="4713685" cy="1454150"/>
            <a:chOff x="898" y="777"/>
            <a:chExt cx="3959" cy="916"/>
          </a:xfrm>
        </p:grpSpPr>
        <p:grpSp>
          <p:nvGrpSpPr>
            <p:cNvPr id="36902" name="Group 4"/>
            <p:cNvGrpSpPr>
              <a:grpSpLocks/>
            </p:cNvGrpSpPr>
            <p:nvPr/>
          </p:nvGrpSpPr>
          <p:grpSpPr bwMode="auto">
            <a:xfrm>
              <a:off x="898" y="777"/>
              <a:ext cx="714" cy="912"/>
              <a:chOff x="898" y="777"/>
              <a:chExt cx="714" cy="912"/>
            </a:xfrm>
          </p:grpSpPr>
          <p:sp>
            <p:nvSpPr>
              <p:cNvPr id="36919" name="Rectangle 5"/>
              <p:cNvSpPr>
                <a:spLocks noChangeArrowheads="1"/>
              </p:cNvSpPr>
              <p:nvPr/>
            </p:nvSpPr>
            <p:spPr bwMode="auto">
              <a:xfrm>
                <a:off x="960" y="77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920" name="Line 6"/>
              <p:cNvSpPr>
                <a:spLocks noChangeShapeType="1"/>
              </p:cNvSpPr>
              <p:nvPr/>
            </p:nvSpPr>
            <p:spPr bwMode="auto">
              <a:xfrm>
                <a:off x="960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921" name="Text Box 7"/>
              <p:cNvSpPr txBox="1">
                <a:spLocks noChangeArrowheads="1"/>
              </p:cNvSpPr>
              <p:nvPr/>
            </p:nvSpPr>
            <p:spPr bwMode="auto">
              <a:xfrm>
                <a:off x="898" y="777"/>
                <a:ext cx="71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LEMAHNYA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KONTROL</a:t>
                </a:r>
                <a:endParaRPr lang="en-US" altLang="en-US" sz="900" b="1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6903" name="Group 8"/>
            <p:cNvGrpSpPr>
              <a:grpSpLocks/>
            </p:cNvGrpSpPr>
            <p:nvPr/>
          </p:nvGrpSpPr>
          <p:grpSpPr bwMode="auto">
            <a:xfrm>
              <a:off x="4180" y="781"/>
              <a:ext cx="677" cy="912"/>
              <a:chOff x="4180" y="781"/>
              <a:chExt cx="677" cy="912"/>
            </a:xfrm>
          </p:grpSpPr>
          <p:sp>
            <p:nvSpPr>
              <p:cNvPr id="36916" name="Rectangle 9"/>
              <p:cNvSpPr>
                <a:spLocks noChangeArrowheads="1"/>
              </p:cNvSpPr>
              <p:nvPr/>
            </p:nvSpPr>
            <p:spPr bwMode="auto">
              <a:xfrm>
                <a:off x="4224" y="781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917" name="Line 10"/>
              <p:cNvSpPr>
                <a:spLocks noChangeShapeType="1"/>
              </p:cNvSpPr>
              <p:nvPr/>
            </p:nvSpPr>
            <p:spPr bwMode="auto">
              <a:xfrm>
                <a:off x="4224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918" name="Text Box 11"/>
              <p:cNvSpPr txBox="1">
                <a:spLocks noChangeArrowheads="1"/>
              </p:cNvSpPr>
              <p:nvPr/>
            </p:nvSpPr>
            <p:spPr bwMode="auto">
              <a:xfrm>
                <a:off x="4180" y="825"/>
                <a:ext cx="67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KERUGIAN</a:t>
                </a:r>
              </a:p>
            </p:txBody>
          </p:sp>
        </p:grpSp>
        <p:grpSp>
          <p:nvGrpSpPr>
            <p:cNvPr id="36904" name="Group 12"/>
            <p:cNvGrpSpPr>
              <a:grpSpLocks/>
            </p:cNvGrpSpPr>
            <p:nvPr/>
          </p:nvGrpSpPr>
          <p:grpSpPr bwMode="auto">
            <a:xfrm>
              <a:off x="1740" y="777"/>
              <a:ext cx="661" cy="912"/>
              <a:chOff x="1740" y="777"/>
              <a:chExt cx="661" cy="912"/>
            </a:xfrm>
          </p:grpSpPr>
          <p:sp>
            <p:nvSpPr>
              <p:cNvPr id="36913" name="Rectangle 13"/>
              <p:cNvSpPr>
                <a:spLocks noChangeArrowheads="1"/>
              </p:cNvSpPr>
              <p:nvPr/>
            </p:nvSpPr>
            <p:spPr bwMode="auto">
              <a:xfrm>
                <a:off x="1776" y="77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914" name="Line 14"/>
              <p:cNvSpPr>
                <a:spLocks noChangeShapeType="1"/>
              </p:cNvSpPr>
              <p:nvPr/>
            </p:nvSpPr>
            <p:spPr bwMode="auto">
              <a:xfrm>
                <a:off x="1776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915" name="Text Box 15"/>
              <p:cNvSpPr txBox="1">
                <a:spLocks noChangeArrowheads="1"/>
              </p:cNvSpPr>
              <p:nvPr/>
            </p:nvSpPr>
            <p:spPr bwMode="auto">
              <a:xfrm>
                <a:off x="1740" y="777"/>
                <a:ext cx="6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PENYEBAB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DASAR</a:t>
                </a:r>
                <a:endParaRPr lang="en-US" altLang="en-US" sz="900" b="1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6905" name="Group 16"/>
            <p:cNvGrpSpPr>
              <a:grpSpLocks/>
            </p:cNvGrpSpPr>
            <p:nvPr/>
          </p:nvGrpSpPr>
          <p:grpSpPr bwMode="auto">
            <a:xfrm>
              <a:off x="2534" y="777"/>
              <a:ext cx="710" cy="912"/>
              <a:chOff x="2534" y="777"/>
              <a:chExt cx="710" cy="912"/>
            </a:xfrm>
          </p:grpSpPr>
          <p:sp>
            <p:nvSpPr>
              <p:cNvPr id="36910" name="Rectangle 17"/>
              <p:cNvSpPr>
                <a:spLocks noChangeArrowheads="1"/>
              </p:cNvSpPr>
              <p:nvPr/>
            </p:nvSpPr>
            <p:spPr bwMode="auto">
              <a:xfrm>
                <a:off x="2592" y="77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911" name="Line 18"/>
              <p:cNvSpPr>
                <a:spLocks noChangeShapeType="1"/>
              </p:cNvSpPr>
              <p:nvPr/>
            </p:nvSpPr>
            <p:spPr bwMode="auto">
              <a:xfrm>
                <a:off x="2592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912" name="Text Box 19"/>
              <p:cNvSpPr txBox="1">
                <a:spLocks noChangeArrowheads="1"/>
              </p:cNvSpPr>
              <p:nvPr/>
            </p:nvSpPr>
            <p:spPr bwMode="auto">
              <a:xfrm>
                <a:off x="2534" y="777"/>
                <a:ext cx="7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PENYEBAB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LANGSUNG</a:t>
                </a:r>
                <a:endParaRPr lang="en-US" altLang="en-US" sz="900" b="1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6906" name="Group 20"/>
            <p:cNvGrpSpPr>
              <a:grpSpLocks/>
            </p:cNvGrpSpPr>
            <p:nvPr/>
          </p:nvGrpSpPr>
          <p:grpSpPr bwMode="auto">
            <a:xfrm>
              <a:off x="3376" y="777"/>
              <a:ext cx="617" cy="912"/>
              <a:chOff x="3376" y="777"/>
              <a:chExt cx="617" cy="912"/>
            </a:xfrm>
          </p:grpSpPr>
          <p:sp>
            <p:nvSpPr>
              <p:cNvPr id="36907" name="Rectangle 21"/>
              <p:cNvSpPr>
                <a:spLocks noChangeArrowheads="1"/>
              </p:cNvSpPr>
              <p:nvPr/>
            </p:nvSpPr>
            <p:spPr bwMode="auto">
              <a:xfrm>
                <a:off x="3408" y="77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908" name="Line 22"/>
              <p:cNvSpPr>
                <a:spLocks noChangeShapeType="1"/>
              </p:cNvSpPr>
              <p:nvPr/>
            </p:nvSpPr>
            <p:spPr bwMode="auto">
              <a:xfrm>
                <a:off x="3408" y="101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909" name="Text Box 23"/>
              <p:cNvSpPr txBox="1">
                <a:spLocks noChangeArrowheads="1"/>
              </p:cNvSpPr>
              <p:nvPr/>
            </p:nvSpPr>
            <p:spPr bwMode="auto">
              <a:xfrm>
                <a:off x="3376" y="825"/>
                <a:ext cx="61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INSIDEN</a:t>
                </a:r>
                <a:endParaRPr lang="en-US" altLang="en-US" sz="900" b="1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3028950" y="1203325"/>
            <a:ext cx="171450" cy="1295400"/>
            <a:chOff x="1584" y="825"/>
            <a:chExt cx="144" cy="816"/>
          </a:xfrm>
        </p:grpSpPr>
        <p:sp>
          <p:nvSpPr>
            <p:cNvPr id="36899" name="AutoShape 25"/>
            <p:cNvSpPr>
              <a:spLocks noChangeArrowheads="1"/>
            </p:cNvSpPr>
            <p:nvPr/>
          </p:nvSpPr>
          <p:spPr bwMode="auto">
            <a:xfrm>
              <a:off x="1584" y="825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6900" name="AutoShape 26"/>
            <p:cNvSpPr>
              <a:spLocks noChangeArrowheads="1"/>
            </p:cNvSpPr>
            <p:nvPr/>
          </p:nvSpPr>
          <p:spPr bwMode="auto">
            <a:xfrm>
              <a:off x="1584" y="1161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6901" name="AutoShape 27"/>
            <p:cNvSpPr>
              <a:spLocks noChangeArrowheads="1"/>
            </p:cNvSpPr>
            <p:nvPr/>
          </p:nvSpPr>
          <p:spPr bwMode="auto">
            <a:xfrm>
              <a:off x="1584" y="1497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4000500" y="1203325"/>
            <a:ext cx="171450" cy="1295400"/>
            <a:chOff x="2400" y="825"/>
            <a:chExt cx="144" cy="816"/>
          </a:xfrm>
        </p:grpSpPr>
        <p:sp>
          <p:nvSpPr>
            <p:cNvPr id="36896" name="AutoShape 29"/>
            <p:cNvSpPr>
              <a:spLocks noChangeArrowheads="1"/>
            </p:cNvSpPr>
            <p:nvPr/>
          </p:nvSpPr>
          <p:spPr bwMode="auto">
            <a:xfrm>
              <a:off x="2400" y="825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6897" name="AutoShape 30"/>
            <p:cNvSpPr>
              <a:spLocks noChangeArrowheads="1"/>
            </p:cNvSpPr>
            <p:nvPr/>
          </p:nvSpPr>
          <p:spPr bwMode="auto">
            <a:xfrm>
              <a:off x="2400" y="1161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6898" name="AutoShape 31"/>
            <p:cNvSpPr>
              <a:spLocks noChangeArrowheads="1"/>
            </p:cNvSpPr>
            <p:nvPr/>
          </p:nvSpPr>
          <p:spPr bwMode="auto">
            <a:xfrm>
              <a:off x="2400" y="1497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972050" y="1203325"/>
            <a:ext cx="171450" cy="1295400"/>
            <a:chOff x="3216" y="825"/>
            <a:chExt cx="144" cy="816"/>
          </a:xfrm>
        </p:grpSpPr>
        <p:sp>
          <p:nvSpPr>
            <p:cNvPr id="36893" name="AutoShape 33"/>
            <p:cNvSpPr>
              <a:spLocks noChangeArrowheads="1"/>
            </p:cNvSpPr>
            <p:nvPr/>
          </p:nvSpPr>
          <p:spPr bwMode="auto">
            <a:xfrm>
              <a:off x="3216" y="825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6894" name="AutoShape 34"/>
            <p:cNvSpPr>
              <a:spLocks noChangeArrowheads="1"/>
            </p:cNvSpPr>
            <p:nvPr/>
          </p:nvSpPr>
          <p:spPr bwMode="auto">
            <a:xfrm>
              <a:off x="3216" y="1161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6895" name="AutoShape 35"/>
            <p:cNvSpPr>
              <a:spLocks noChangeArrowheads="1"/>
            </p:cNvSpPr>
            <p:nvPr/>
          </p:nvSpPr>
          <p:spPr bwMode="auto">
            <a:xfrm>
              <a:off x="3216" y="1497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943600" y="1203325"/>
            <a:ext cx="171450" cy="1295400"/>
            <a:chOff x="4032" y="825"/>
            <a:chExt cx="144" cy="816"/>
          </a:xfrm>
        </p:grpSpPr>
        <p:sp>
          <p:nvSpPr>
            <p:cNvPr id="36890" name="AutoShape 37"/>
            <p:cNvSpPr>
              <a:spLocks noChangeArrowheads="1"/>
            </p:cNvSpPr>
            <p:nvPr/>
          </p:nvSpPr>
          <p:spPr bwMode="auto">
            <a:xfrm>
              <a:off x="4032" y="825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6891" name="AutoShape 38"/>
            <p:cNvSpPr>
              <a:spLocks noChangeArrowheads="1"/>
            </p:cNvSpPr>
            <p:nvPr/>
          </p:nvSpPr>
          <p:spPr bwMode="auto">
            <a:xfrm>
              <a:off x="4032" y="1161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6892" name="AutoShape 39"/>
            <p:cNvSpPr>
              <a:spLocks noChangeArrowheads="1"/>
            </p:cNvSpPr>
            <p:nvPr/>
          </p:nvSpPr>
          <p:spPr bwMode="auto">
            <a:xfrm>
              <a:off x="4032" y="1497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140996" y="3540127"/>
            <a:ext cx="547688" cy="1908175"/>
            <a:chOff x="2590" y="2483"/>
            <a:chExt cx="460" cy="1202"/>
          </a:xfrm>
        </p:grpSpPr>
        <p:sp>
          <p:nvSpPr>
            <p:cNvPr id="36882" name="Rectangle 41"/>
            <p:cNvSpPr>
              <a:spLocks noChangeArrowheads="1"/>
            </p:cNvSpPr>
            <p:nvPr/>
          </p:nvSpPr>
          <p:spPr bwMode="auto">
            <a:xfrm>
              <a:off x="2618" y="2773"/>
              <a:ext cx="144" cy="9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6883" name="Line 42"/>
            <p:cNvSpPr>
              <a:spLocks noChangeShapeType="1"/>
            </p:cNvSpPr>
            <p:nvPr/>
          </p:nvSpPr>
          <p:spPr bwMode="auto">
            <a:xfrm flipV="1">
              <a:off x="2762" y="2485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4" name="Line 43"/>
            <p:cNvSpPr>
              <a:spLocks noChangeShapeType="1"/>
            </p:cNvSpPr>
            <p:nvPr/>
          </p:nvSpPr>
          <p:spPr bwMode="auto">
            <a:xfrm flipV="1">
              <a:off x="2618" y="2483"/>
              <a:ext cx="309" cy="29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5" name="Line 44"/>
            <p:cNvSpPr>
              <a:spLocks noChangeShapeType="1"/>
            </p:cNvSpPr>
            <p:nvPr/>
          </p:nvSpPr>
          <p:spPr bwMode="auto">
            <a:xfrm>
              <a:off x="2926" y="2483"/>
              <a:ext cx="124" cy="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6" name="Line 45"/>
            <p:cNvSpPr>
              <a:spLocks noChangeShapeType="1"/>
            </p:cNvSpPr>
            <p:nvPr/>
          </p:nvSpPr>
          <p:spPr bwMode="auto">
            <a:xfrm flipH="1">
              <a:off x="3046" y="2483"/>
              <a:ext cx="0" cy="8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7" name="Line 46"/>
            <p:cNvSpPr>
              <a:spLocks noChangeShapeType="1"/>
            </p:cNvSpPr>
            <p:nvPr/>
          </p:nvSpPr>
          <p:spPr bwMode="auto">
            <a:xfrm flipV="1">
              <a:off x="2762" y="3361"/>
              <a:ext cx="284" cy="32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8" name="Line 47"/>
            <p:cNvSpPr>
              <a:spLocks noChangeShapeType="1"/>
            </p:cNvSpPr>
            <p:nvPr/>
          </p:nvSpPr>
          <p:spPr bwMode="auto">
            <a:xfrm flipV="1">
              <a:off x="2759" y="2740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89" name="Text Box 48"/>
            <p:cNvSpPr txBox="1">
              <a:spLocks noChangeArrowheads="1"/>
            </p:cNvSpPr>
            <p:nvPr/>
          </p:nvSpPr>
          <p:spPr bwMode="auto">
            <a:xfrm rot="16200000">
              <a:off x="2285" y="3117"/>
              <a:ext cx="80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b="1">
                  <a:solidFill>
                    <a:srgbClr val="FFFF00"/>
                  </a:solidFill>
                  <a:latin typeface="Comic Sans MS" panose="030F0702030302020204" pitchFamily="66" charset="0"/>
                </a:rPr>
                <a:t>SEBAB LANGSUNG</a:t>
              </a:r>
            </a:p>
          </p:txBody>
        </p:sp>
      </p:grpSp>
      <p:sp>
        <p:nvSpPr>
          <p:cNvPr id="35889" name="WordArt 49"/>
          <p:cNvSpPr>
            <a:spLocks noChangeArrowheads="1" noChangeShapeType="1" noTextEdit="1"/>
          </p:cNvSpPr>
          <p:nvPr/>
        </p:nvSpPr>
        <p:spPr bwMode="auto">
          <a:xfrm>
            <a:off x="5303045" y="2913063"/>
            <a:ext cx="2283619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3175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KONDISI TDK STANDAR</a:t>
            </a:r>
          </a:p>
        </p:txBody>
      </p:sp>
      <p:sp>
        <p:nvSpPr>
          <p:cNvPr id="35890" name="AutoShape 50"/>
          <p:cNvSpPr>
            <a:spLocks noChangeArrowheads="1"/>
          </p:cNvSpPr>
          <p:nvPr/>
        </p:nvSpPr>
        <p:spPr bwMode="auto">
          <a:xfrm>
            <a:off x="4376738" y="2676525"/>
            <a:ext cx="390525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5891" name="WordArt 51"/>
          <p:cNvSpPr>
            <a:spLocks noChangeArrowheads="1" noChangeShapeType="1" noTextEdit="1"/>
          </p:cNvSpPr>
          <p:nvPr/>
        </p:nvSpPr>
        <p:spPr bwMode="auto">
          <a:xfrm>
            <a:off x="1819276" y="2895600"/>
            <a:ext cx="2097881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3175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PERBUATAN TDK STANDAR</a:t>
            </a:r>
          </a:p>
        </p:txBody>
      </p:sp>
      <p:sp>
        <p:nvSpPr>
          <p:cNvPr id="35892" name="AutoShape 52"/>
          <p:cNvSpPr>
            <a:spLocks noChangeArrowheads="1"/>
          </p:cNvSpPr>
          <p:nvPr/>
        </p:nvSpPr>
        <p:spPr bwMode="auto">
          <a:xfrm>
            <a:off x="4376738" y="2673350"/>
            <a:ext cx="390525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5893" name="AutoShape 53"/>
          <p:cNvSpPr>
            <a:spLocks noChangeArrowheads="1"/>
          </p:cNvSpPr>
          <p:nvPr/>
        </p:nvSpPr>
        <p:spPr bwMode="auto">
          <a:xfrm>
            <a:off x="4375547" y="2679700"/>
            <a:ext cx="390525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5029200" y="3248025"/>
            <a:ext cx="3550972" cy="32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>
                <a:solidFill>
                  <a:srgbClr val="FFFF00"/>
                </a:solidFill>
                <a:latin typeface="Comic Sans MS" panose="030F0702030302020204" pitchFamily="66" charset="0"/>
              </a:rPr>
              <a:t> PELINDUNG/PEMBATAS TIDAK LAYAK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>
                <a:solidFill>
                  <a:srgbClr val="FFFF00"/>
                </a:solidFill>
                <a:latin typeface="Comic Sans MS" panose="030F0702030302020204" pitchFamily="66" charset="0"/>
              </a:rPr>
              <a:t> APD KURANG, TIDAK LAYAK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>
                <a:solidFill>
                  <a:srgbClr val="FFFF00"/>
                </a:solidFill>
                <a:latin typeface="Comic Sans MS" panose="030F0702030302020204" pitchFamily="66" charset="0"/>
              </a:rPr>
              <a:t> PERALATAN RUSAK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>
                <a:solidFill>
                  <a:srgbClr val="FFFF00"/>
                </a:solidFill>
                <a:latin typeface="Comic Sans MS" panose="030F0702030302020204" pitchFamily="66" charset="0"/>
              </a:rPr>
              <a:t> RUANG KERJA SEMPIT/TERBATAS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>
                <a:solidFill>
                  <a:srgbClr val="FFFF00"/>
                </a:solidFill>
                <a:latin typeface="Comic Sans MS" panose="030F0702030302020204" pitchFamily="66" charset="0"/>
              </a:rPr>
              <a:t> SISTEM PERINGATAN KURANG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>
                <a:solidFill>
                  <a:srgbClr val="FFFF00"/>
                </a:solidFill>
                <a:latin typeface="Comic Sans MS" panose="030F0702030302020204" pitchFamily="66" charset="0"/>
              </a:rPr>
              <a:t> BAHAYA KEBAKARAN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>
                <a:solidFill>
                  <a:srgbClr val="FFFF00"/>
                </a:solidFill>
                <a:latin typeface="Comic Sans MS" panose="030F0702030302020204" pitchFamily="66" charset="0"/>
              </a:rPr>
              <a:t> KEBERSIHAN KERAPIAN KURANG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>
                <a:solidFill>
                  <a:srgbClr val="FFFF00"/>
                </a:solidFill>
                <a:latin typeface="Comic Sans MS" panose="030F0702030302020204" pitchFamily="66" charset="0"/>
              </a:rPr>
              <a:t> KEBISINGAN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>
                <a:solidFill>
                  <a:srgbClr val="FFFF00"/>
                </a:solidFill>
                <a:latin typeface="Comic Sans MS" panose="030F0702030302020204" pitchFamily="66" charset="0"/>
              </a:rPr>
              <a:t> TERPAPAR RADIASI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>
                <a:solidFill>
                  <a:srgbClr val="FFFF00"/>
                </a:solidFill>
                <a:latin typeface="Comic Sans MS" panose="030F0702030302020204" pitchFamily="66" charset="0"/>
              </a:rPr>
              <a:t> TEMPERATUR EXTRIM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>
                <a:solidFill>
                  <a:srgbClr val="FFFF00"/>
                </a:solidFill>
                <a:latin typeface="Comic Sans MS" panose="030F0702030302020204" pitchFamily="66" charset="0"/>
              </a:rPr>
              <a:t> PENERANGAN TIDAK LAYAK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>
                <a:solidFill>
                  <a:srgbClr val="FFFF00"/>
                </a:solidFill>
                <a:latin typeface="Comic Sans MS" panose="030F0702030302020204" pitchFamily="66" charset="0"/>
              </a:rPr>
              <a:t> VENTILASI TIDAK LAYAK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>
                <a:solidFill>
                  <a:srgbClr val="FFFF00"/>
                </a:solidFill>
                <a:latin typeface="Comic Sans MS" panose="030F0702030302020204" pitchFamily="66" charset="0"/>
              </a:rPr>
              <a:t> LINGKUNGAN TIDAK AMAN</a:t>
            </a:r>
          </a:p>
        </p:txBody>
      </p:sp>
      <p:sp>
        <p:nvSpPr>
          <p:cNvPr id="35895" name="Text Box 55"/>
          <p:cNvSpPr txBox="1">
            <a:spLocks noChangeArrowheads="1"/>
          </p:cNvSpPr>
          <p:nvPr/>
        </p:nvSpPr>
        <p:spPr bwMode="auto">
          <a:xfrm>
            <a:off x="1259632" y="3286127"/>
            <a:ext cx="274086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OPERASI TANPA OTORISASI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GAGAL MEMPERINGATKAN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GAGAL MENGAMANKAN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KECEPATAN TIDAK LAYAK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MEMBUAT ALAT PENGAMAN 	TIDAK BERFUNGSI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PAKAI ALAT RUSAK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PAKAI APD TIDAK LAYAK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PEMUATAN TIDAK LAYAK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PENEMPATAN TIDAK LAYAK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MENGANGKAT TIDAK LAYAK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POSISI TIDAK AMAN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SERVIS ALAT BEROPERASI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BERCANDA, MAIN-MAIN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MABOK ALKOHOL, OBAT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300" dirty="0">
                <a:solidFill>
                  <a:srgbClr val="FFFF00"/>
                </a:solidFill>
                <a:latin typeface="Comic Sans MS" panose="030F0702030302020204" pitchFamily="66" charset="0"/>
              </a:rPr>
              <a:t>GAGAL MENGIKUTI PROSEDUR</a:t>
            </a:r>
          </a:p>
        </p:txBody>
      </p:sp>
      <p:sp>
        <p:nvSpPr>
          <p:cNvPr id="35896" name="WordArt 56"/>
          <p:cNvSpPr>
            <a:spLocks noChangeArrowheads="1" noChangeShapeType="1" noTextEdit="1"/>
          </p:cNvSpPr>
          <p:nvPr/>
        </p:nvSpPr>
        <p:spPr bwMode="auto">
          <a:xfrm>
            <a:off x="2630092" y="304800"/>
            <a:ext cx="3879056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Penyebab dan Akibat Kerugian</a:t>
            </a:r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2638425" y="782638"/>
            <a:ext cx="3929063" cy="8731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677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8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8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58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8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8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8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5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5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5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5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5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5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5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5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58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58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58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90" grpId="0" animBg="1"/>
      <p:bldP spid="35892" grpId="0" animBg="1"/>
      <p:bldP spid="35893" grpId="0" animBg="1"/>
      <p:bldP spid="35894" grpId="0" build="p" autoUpdateAnimBg="0" advAuto="0"/>
      <p:bldP spid="35895" grpId="0" build="p" autoUpdateAnimBg="0" advAuto="0"/>
      <p:bldP spid="3589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chemeClr val="accent2">
                  <a:lumMod val="75000"/>
                </a:schemeClr>
              </a:gs>
              <a:gs pos="24000">
                <a:srgbClr val="92D050"/>
              </a:gs>
            </a:gsLst>
            <a:lin ang="5400000" scaled="0"/>
            <a:tileRect/>
          </a:gradFill>
          <a:ln w="2857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8603" y="1447800"/>
            <a:ext cx="4714875" cy="1454150"/>
            <a:chOff x="853" y="1047"/>
            <a:chExt cx="3960" cy="916"/>
          </a:xfrm>
        </p:grpSpPr>
        <p:grpSp>
          <p:nvGrpSpPr>
            <p:cNvPr id="37926" name="Group 4"/>
            <p:cNvGrpSpPr>
              <a:grpSpLocks/>
            </p:cNvGrpSpPr>
            <p:nvPr/>
          </p:nvGrpSpPr>
          <p:grpSpPr bwMode="auto">
            <a:xfrm>
              <a:off x="853" y="1047"/>
              <a:ext cx="714" cy="912"/>
              <a:chOff x="853" y="1047"/>
              <a:chExt cx="714" cy="912"/>
            </a:xfrm>
          </p:grpSpPr>
          <p:sp>
            <p:nvSpPr>
              <p:cNvPr id="37943" name="Rectangle 5"/>
              <p:cNvSpPr>
                <a:spLocks noChangeArrowheads="1"/>
              </p:cNvSpPr>
              <p:nvPr/>
            </p:nvSpPr>
            <p:spPr bwMode="auto">
              <a:xfrm>
                <a:off x="915" y="104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44" name="Line 6"/>
              <p:cNvSpPr>
                <a:spLocks noChangeShapeType="1"/>
              </p:cNvSpPr>
              <p:nvPr/>
            </p:nvSpPr>
            <p:spPr bwMode="auto">
              <a:xfrm>
                <a:off x="915" y="128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945" name="Text Box 7"/>
              <p:cNvSpPr txBox="1">
                <a:spLocks noChangeArrowheads="1"/>
              </p:cNvSpPr>
              <p:nvPr/>
            </p:nvSpPr>
            <p:spPr bwMode="auto">
              <a:xfrm>
                <a:off x="853" y="1047"/>
                <a:ext cx="71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LEMAHNYA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KONTROL</a:t>
                </a:r>
                <a:endParaRPr lang="en-US" altLang="en-US" sz="900" b="1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7927" name="Group 8"/>
            <p:cNvGrpSpPr>
              <a:grpSpLocks/>
            </p:cNvGrpSpPr>
            <p:nvPr/>
          </p:nvGrpSpPr>
          <p:grpSpPr bwMode="auto">
            <a:xfrm>
              <a:off x="4136" y="1051"/>
              <a:ext cx="677" cy="912"/>
              <a:chOff x="4136" y="1051"/>
              <a:chExt cx="677" cy="912"/>
            </a:xfrm>
          </p:grpSpPr>
          <p:sp>
            <p:nvSpPr>
              <p:cNvPr id="37940" name="Rectangle 9"/>
              <p:cNvSpPr>
                <a:spLocks noChangeArrowheads="1"/>
              </p:cNvSpPr>
              <p:nvPr/>
            </p:nvSpPr>
            <p:spPr bwMode="auto">
              <a:xfrm>
                <a:off x="4179" y="1051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41" name="Line 10"/>
              <p:cNvSpPr>
                <a:spLocks noChangeShapeType="1"/>
              </p:cNvSpPr>
              <p:nvPr/>
            </p:nvSpPr>
            <p:spPr bwMode="auto">
              <a:xfrm>
                <a:off x="4179" y="128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942" name="Text Box 11"/>
              <p:cNvSpPr txBox="1">
                <a:spLocks noChangeArrowheads="1"/>
              </p:cNvSpPr>
              <p:nvPr/>
            </p:nvSpPr>
            <p:spPr bwMode="auto">
              <a:xfrm>
                <a:off x="4136" y="1095"/>
                <a:ext cx="67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KERUGIAN</a:t>
                </a:r>
              </a:p>
            </p:txBody>
          </p:sp>
        </p:grpSp>
        <p:grpSp>
          <p:nvGrpSpPr>
            <p:cNvPr id="37928" name="Group 12"/>
            <p:cNvGrpSpPr>
              <a:grpSpLocks/>
            </p:cNvGrpSpPr>
            <p:nvPr/>
          </p:nvGrpSpPr>
          <p:grpSpPr bwMode="auto">
            <a:xfrm>
              <a:off x="1695" y="1047"/>
              <a:ext cx="661" cy="912"/>
              <a:chOff x="1695" y="1047"/>
              <a:chExt cx="661" cy="912"/>
            </a:xfrm>
          </p:grpSpPr>
          <p:sp>
            <p:nvSpPr>
              <p:cNvPr id="37937" name="Rectangle 13"/>
              <p:cNvSpPr>
                <a:spLocks noChangeArrowheads="1"/>
              </p:cNvSpPr>
              <p:nvPr/>
            </p:nvSpPr>
            <p:spPr bwMode="auto">
              <a:xfrm>
                <a:off x="1731" y="104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38" name="Line 14"/>
              <p:cNvSpPr>
                <a:spLocks noChangeShapeType="1"/>
              </p:cNvSpPr>
              <p:nvPr/>
            </p:nvSpPr>
            <p:spPr bwMode="auto">
              <a:xfrm>
                <a:off x="1731" y="128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939" name="Text Box 15"/>
              <p:cNvSpPr txBox="1">
                <a:spLocks noChangeArrowheads="1"/>
              </p:cNvSpPr>
              <p:nvPr/>
            </p:nvSpPr>
            <p:spPr bwMode="auto">
              <a:xfrm>
                <a:off x="1695" y="1047"/>
                <a:ext cx="6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PENYEBAB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DASAR</a:t>
                </a:r>
                <a:endParaRPr lang="en-US" altLang="en-US" sz="900" b="1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7929" name="Group 16"/>
            <p:cNvGrpSpPr>
              <a:grpSpLocks/>
            </p:cNvGrpSpPr>
            <p:nvPr/>
          </p:nvGrpSpPr>
          <p:grpSpPr bwMode="auto">
            <a:xfrm>
              <a:off x="2487" y="1047"/>
              <a:ext cx="710" cy="912"/>
              <a:chOff x="2487" y="1047"/>
              <a:chExt cx="710" cy="912"/>
            </a:xfrm>
          </p:grpSpPr>
          <p:sp>
            <p:nvSpPr>
              <p:cNvPr id="37934" name="Rectangle 17"/>
              <p:cNvSpPr>
                <a:spLocks noChangeArrowheads="1"/>
              </p:cNvSpPr>
              <p:nvPr/>
            </p:nvSpPr>
            <p:spPr bwMode="auto">
              <a:xfrm>
                <a:off x="2547" y="104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35" name="Line 18"/>
              <p:cNvSpPr>
                <a:spLocks noChangeShapeType="1"/>
              </p:cNvSpPr>
              <p:nvPr/>
            </p:nvSpPr>
            <p:spPr bwMode="auto">
              <a:xfrm>
                <a:off x="2547" y="128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936" name="Text Box 19"/>
              <p:cNvSpPr txBox="1">
                <a:spLocks noChangeArrowheads="1"/>
              </p:cNvSpPr>
              <p:nvPr/>
            </p:nvSpPr>
            <p:spPr bwMode="auto">
              <a:xfrm>
                <a:off x="2487" y="1047"/>
                <a:ext cx="7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PENYEBAB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LANGSUNG</a:t>
                </a:r>
              </a:p>
            </p:txBody>
          </p:sp>
        </p:grpSp>
        <p:grpSp>
          <p:nvGrpSpPr>
            <p:cNvPr id="37930" name="Group 20"/>
            <p:cNvGrpSpPr>
              <a:grpSpLocks/>
            </p:cNvGrpSpPr>
            <p:nvPr/>
          </p:nvGrpSpPr>
          <p:grpSpPr bwMode="auto">
            <a:xfrm>
              <a:off x="3332" y="1047"/>
              <a:ext cx="617" cy="912"/>
              <a:chOff x="3332" y="1047"/>
              <a:chExt cx="617" cy="912"/>
            </a:xfrm>
          </p:grpSpPr>
          <p:sp>
            <p:nvSpPr>
              <p:cNvPr id="37931" name="Rectangle 21"/>
              <p:cNvSpPr>
                <a:spLocks noChangeArrowheads="1"/>
              </p:cNvSpPr>
              <p:nvPr/>
            </p:nvSpPr>
            <p:spPr bwMode="auto">
              <a:xfrm>
                <a:off x="3363" y="1047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932" name="Line 22"/>
              <p:cNvSpPr>
                <a:spLocks noChangeShapeType="1"/>
              </p:cNvSpPr>
              <p:nvPr/>
            </p:nvSpPr>
            <p:spPr bwMode="auto">
              <a:xfrm>
                <a:off x="3363" y="1287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933" name="Text Box 23"/>
              <p:cNvSpPr txBox="1">
                <a:spLocks noChangeArrowheads="1"/>
              </p:cNvSpPr>
              <p:nvPr/>
            </p:nvSpPr>
            <p:spPr bwMode="auto">
              <a:xfrm>
                <a:off x="3332" y="1095"/>
                <a:ext cx="61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INSIDEN</a:t>
                </a: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975372" y="1524000"/>
            <a:ext cx="171450" cy="1295400"/>
            <a:chOff x="1539" y="1095"/>
            <a:chExt cx="144" cy="816"/>
          </a:xfrm>
        </p:grpSpPr>
        <p:sp>
          <p:nvSpPr>
            <p:cNvPr id="37923" name="AutoShape 25"/>
            <p:cNvSpPr>
              <a:spLocks noChangeArrowheads="1"/>
            </p:cNvSpPr>
            <p:nvPr/>
          </p:nvSpPr>
          <p:spPr bwMode="auto">
            <a:xfrm>
              <a:off x="1539" y="1095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7924" name="AutoShape 26"/>
            <p:cNvSpPr>
              <a:spLocks noChangeArrowheads="1"/>
            </p:cNvSpPr>
            <p:nvPr/>
          </p:nvSpPr>
          <p:spPr bwMode="auto">
            <a:xfrm>
              <a:off x="1539" y="1431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7925" name="AutoShape 27"/>
            <p:cNvSpPr>
              <a:spLocks noChangeArrowheads="1"/>
            </p:cNvSpPr>
            <p:nvPr/>
          </p:nvSpPr>
          <p:spPr bwMode="auto">
            <a:xfrm>
              <a:off x="1539" y="1767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946922" y="1524000"/>
            <a:ext cx="171450" cy="1295400"/>
            <a:chOff x="2355" y="1095"/>
            <a:chExt cx="144" cy="816"/>
          </a:xfrm>
        </p:grpSpPr>
        <p:sp>
          <p:nvSpPr>
            <p:cNvPr id="37920" name="AutoShape 29"/>
            <p:cNvSpPr>
              <a:spLocks noChangeArrowheads="1"/>
            </p:cNvSpPr>
            <p:nvPr/>
          </p:nvSpPr>
          <p:spPr bwMode="auto">
            <a:xfrm>
              <a:off x="2355" y="1095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7921" name="AutoShape 30"/>
            <p:cNvSpPr>
              <a:spLocks noChangeArrowheads="1"/>
            </p:cNvSpPr>
            <p:nvPr/>
          </p:nvSpPr>
          <p:spPr bwMode="auto">
            <a:xfrm>
              <a:off x="2355" y="1431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7922" name="AutoShape 31"/>
            <p:cNvSpPr>
              <a:spLocks noChangeArrowheads="1"/>
            </p:cNvSpPr>
            <p:nvPr/>
          </p:nvSpPr>
          <p:spPr bwMode="auto">
            <a:xfrm>
              <a:off x="2355" y="1767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918472" y="1524000"/>
            <a:ext cx="171450" cy="1295400"/>
            <a:chOff x="3171" y="1095"/>
            <a:chExt cx="144" cy="816"/>
          </a:xfrm>
        </p:grpSpPr>
        <p:sp>
          <p:nvSpPr>
            <p:cNvPr id="37917" name="AutoShape 33"/>
            <p:cNvSpPr>
              <a:spLocks noChangeArrowheads="1"/>
            </p:cNvSpPr>
            <p:nvPr/>
          </p:nvSpPr>
          <p:spPr bwMode="auto">
            <a:xfrm>
              <a:off x="3171" y="1095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7918" name="AutoShape 34"/>
            <p:cNvSpPr>
              <a:spLocks noChangeArrowheads="1"/>
            </p:cNvSpPr>
            <p:nvPr/>
          </p:nvSpPr>
          <p:spPr bwMode="auto">
            <a:xfrm>
              <a:off x="3171" y="1431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7919" name="AutoShape 35"/>
            <p:cNvSpPr>
              <a:spLocks noChangeArrowheads="1"/>
            </p:cNvSpPr>
            <p:nvPr/>
          </p:nvSpPr>
          <p:spPr bwMode="auto">
            <a:xfrm>
              <a:off x="3171" y="1767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890022" y="1524000"/>
            <a:ext cx="171450" cy="1295400"/>
            <a:chOff x="3987" y="1095"/>
            <a:chExt cx="144" cy="816"/>
          </a:xfrm>
        </p:grpSpPr>
        <p:sp>
          <p:nvSpPr>
            <p:cNvPr id="37914" name="AutoShape 37"/>
            <p:cNvSpPr>
              <a:spLocks noChangeArrowheads="1"/>
            </p:cNvSpPr>
            <p:nvPr/>
          </p:nvSpPr>
          <p:spPr bwMode="auto">
            <a:xfrm>
              <a:off x="3987" y="1095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7915" name="AutoShape 38"/>
            <p:cNvSpPr>
              <a:spLocks noChangeArrowheads="1"/>
            </p:cNvSpPr>
            <p:nvPr/>
          </p:nvSpPr>
          <p:spPr bwMode="auto">
            <a:xfrm>
              <a:off x="3987" y="1431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7916" name="AutoShape 39"/>
            <p:cNvSpPr>
              <a:spLocks noChangeArrowheads="1"/>
            </p:cNvSpPr>
            <p:nvPr/>
          </p:nvSpPr>
          <p:spPr bwMode="auto">
            <a:xfrm>
              <a:off x="3987" y="1767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480320" y="3729040"/>
            <a:ext cx="548878" cy="1908175"/>
            <a:chOff x="2328" y="2528"/>
            <a:chExt cx="461" cy="1202"/>
          </a:xfrm>
        </p:grpSpPr>
        <p:sp>
          <p:nvSpPr>
            <p:cNvPr id="37906" name="Rectangle 41"/>
            <p:cNvSpPr>
              <a:spLocks noChangeArrowheads="1"/>
            </p:cNvSpPr>
            <p:nvPr/>
          </p:nvSpPr>
          <p:spPr bwMode="auto">
            <a:xfrm>
              <a:off x="2357" y="2818"/>
              <a:ext cx="144" cy="9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7907" name="Line 42"/>
            <p:cNvSpPr>
              <a:spLocks noChangeShapeType="1"/>
            </p:cNvSpPr>
            <p:nvPr/>
          </p:nvSpPr>
          <p:spPr bwMode="auto">
            <a:xfrm flipV="1">
              <a:off x="2501" y="2530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08" name="Line 43"/>
            <p:cNvSpPr>
              <a:spLocks noChangeShapeType="1"/>
            </p:cNvSpPr>
            <p:nvPr/>
          </p:nvSpPr>
          <p:spPr bwMode="auto">
            <a:xfrm flipV="1">
              <a:off x="2357" y="2528"/>
              <a:ext cx="309" cy="29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09" name="Line 44"/>
            <p:cNvSpPr>
              <a:spLocks noChangeShapeType="1"/>
            </p:cNvSpPr>
            <p:nvPr/>
          </p:nvSpPr>
          <p:spPr bwMode="auto">
            <a:xfrm>
              <a:off x="2665" y="2528"/>
              <a:ext cx="124" cy="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10" name="Line 45"/>
            <p:cNvSpPr>
              <a:spLocks noChangeShapeType="1"/>
            </p:cNvSpPr>
            <p:nvPr/>
          </p:nvSpPr>
          <p:spPr bwMode="auto">
            <a:xfrm flipH="1">
              <a:off x="2785" y="2528"/>
              <a:ext cx="0" cy="8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11" name="Line 46"/>
            <p:cNvSpPr>
              <a:spLocks noChangeShapeType="1"/>
            </p:cNvSpPr>
            <p:nvPr/>
          </p:nvSpPr>
          <p:spPr bwMode="auto">
            <a:xfrm flipV="1">
              <a:off x="2501" y="3406"/>
              <a:ext cx="284" cy="32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12" name="Line 47"/>
            <p:cNvSpPr>
              <a:spLocks noChangeShapeType="1"/>
            </p:cNvSpPr>
            <p:nvPr/>
          </p:nvSpPr>
          <p:spPr bwMode="auto">
            <a:xfrm flipV="1">
              <a:off x="2498" y="2785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13" name="Text Box 48"/>
            <p:cNvSpPr txBox="1">
              <a:spLocks noChangeArrowheads="1"/>
            </p:cNvSpPr>
            <p:nvPr/>
          </p:nvSpPr>
          <p:spPr bwMode="auto">
            <a:xfrm rot="16200000">
              <a:off x="2103" y="3169"/>
              <a:ext cx="64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b="1">
                  <a:solidFill>
                    <a:srgbClr val="CC3300"/>
                  </a:solidFill>
                  <a:latin typeface="Comic Sans MS" panose="030F0702030302020204" pitchFamily="66" charset="0"/>
                </a:rPr>
                <a:t>SEBAB DASAR</a:t>
              </a:r>
            </a:p>
          </p:txBody>
        </p:sp>
      </p:grpSp>
      <p:sp>
        <p:nvSpPr>
          <p:cNvPr id="36913" name="WordArt 49"/>
          <p:cNvSpPr>
            <a:spLocks noChangeArrowheads="1" noChangeShapeType="1" noTextEdit="1"/>
          </p:cNvSpPr>
          <p:nvPr/>
        </p:nvSpPr>
        <p:spPr bwMode="auto">
          <a:xfrm>
            <a:off x="5464970" y="3649663"/>
            <a:ext cx="1246585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63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FAKTOR KERJA</a:t>
            </a:r>
          </a:p>
        </p:txBody>
      </p:sp>
      <p:sp>
        <p:nvSpPr>
          <p:cNvPr id="36914" name="AutoShape 50"/>
          <p:cNvSpPr>
            <a:spLocks noChangeArrowheads="1"/>
          </p:cNvSpPr>
          <p:nvPr/>
        </p:nvSpPr>
        <p:spPr bwMode="auto">
          <a:xfrm>
            <a:off x="3358754" y="2997200"/>
            <a:ext cx="390525" cy="469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6915" name="WordArt 51"/>
          <p:cNvSpPr>
            <a:spLocks noChangeArrowheads="1" noChangeShapeType="1" noTextEdit="1"/>
          </p:cNvSpPr>
          <p:nvPr/>
        </p:nvSpPr>
        <p:spPr bwMode="auto">
          <a:xfrm>
            <a:off x="1802607" y="3665538"/>
            <a:ext cx="1912144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63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FAKTOR PRIBADI</a:t>
            </a:r>
          </a:p>
        </p:txBody>
      </p:sp>
      <p:sp>
        <p:nvSpPr>
          <p:cNvPr id="36916" name="AutoShape 52"/>
          <p:cNvSpPr>
            <a:spLocks noChangeArrowheads="1"/>
          </p:cNvSpPr>
          <p:nvPr/>
        </p:nvSpPr>
        <p:spPr bwMode="auto">
          <a:xfrm>
            <a:off x="3364706" y="2995613"/>
            <a:ext cx="390525" cy="469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6917" name="AutoShape 53"/>
          <p:cNvSpPr>
            <a:spLocks noChangeArrowheads="1"/>
          </p:cNvSpPr>
          <p:nvPr/>
        </p:nvSpPr>
        <p:spPr bwMode="auto">
          <a:xfrm>
            <a:off x="3363516" y="2994025"/>
            <a:ext cx="390525" cy="469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5299473" y="4060827"/>
            <a:ext cx="25872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PENGAWASAN / KEPEMIMPINAN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ENGINEERING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PENGADAAN (PURCHASING)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KURANG PERALATAN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MAINTENANCE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STANDAR KERJA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>
                <a:solidFill>
                  <a:srgbClr val="FFFF00"/>
                </a:solidFill>
                <a:latin typeface="Comic Sans MS" panose="030F0702030302020204" pitchFamily="66" charset="0"/>
              </a:rPr>
              <a:t> SALAH PAKAI/SALAH MENGGUNAKAN</a:t>
            </a:r>
          </a:p>
        </p:txBody>
      </p:sp>
      <p:sp>
        <p:nvSpPr>
          <p:cNvPr id="36919" name="Text Box 55"/>
          <p:cNvSpPr txBox="1">
            <a:spLocks noChangeArrowheads="1"/>
          </p:cNvSpPr>
          <p:nvPr/>
        </p:nvSpPr>
        <p:spPr bwMode="auto">
          <a:xfrm>
            <a:off x="1143001" y="4111627"/>
            <a:ext cx="317063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KEMAMPUAN FISIK ATAU PHISIOLOGI TIDAK LAYAK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KEMAMPUAN MENTAL TIDAK LAYAK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STRESS FISIK ATAU PHISIOLOGI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STRESS MENTAL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KURANG PENGETAHUAN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KURANG KEAHLIAN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400" dirty="0">
                <a:solidFill>
                  <a:srgbClr val="FFFF00"/>
                </a:solidFill>
                <a:latin typeface="Comic Sans MS" panose="030F0702030302020204" pitchFamily="66" charset="0"/>
              </a:rPr>
              <a:t>MOTIVASI TIDAK LAYAK</a:t>
            </a:r>
          </a:p>
        </p:txBody>
      </p:sp>
      <p:sp>
        <p:nvSpPr>
          <p:cNvPr id="36920" name="WordArt 56"/>
          <p:cNvSpPr>
            <a:spLocks noChangeArrowheads="1" noChangeShapeType="1" noTextEdit="1"/>
          </p:cNvSpPr>
          <p:nvPr/>
        </p:nvSpPr>
        <p:spPr bwMode="auto">
          <a:xfrm>
            <a:off x="2630092" y="514350"/>
            <a:ext cx="3879056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Penyebab dan Akibat Kerugian</a:t>
            </a:r>
          </a:p>
        </p:txBody>
      </p:sp>
      <p:sp>
        <p:nvSpPr>
          <p:cNvPr id="36921" name="Rectangle 57"/>
          <p:cNvSpPr>
            <a:spLocks noChangeArrowheads="1"/>
          </p:cNvSpPr>
          <p:nvPr/>
        </p:nvSpPr>
        <p:spPr bwMode="auto">
          <a:xfrm>
            <a:off x="2638425" y="992188"/>
            <a:ext cx="3929063" cy="8731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3578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6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6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4" grpId="0" animBg="1"/>
      <p:bldP spid="36916" grpId="0" animBg="1"/>
      <p:bldP spid="36917" grpId="0" animBg="1"/>
      <p:bldP spid="36918" grpId="0" build="p" autoUpdateAnimBg="0" advAuto="0"/>
      <p:bldP spid="36919" grpId="0" build="p" autoUpdateAnimBg="0" advAuto="0"/>
      <p:bldP spid="369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chemeClr val="accent2">
                  <a:lumMod val="75000"/>
                </a:schemeClr>
              </a:gs>
              <a:gs pos="0">
                <a:srgbClr val="3B0DFF"/>
              </a:gs>
            </a:gsLst>
            <a:lin ang="5400000" scaled="0"/>
            <a:tileRect/>
          </a:gradFill>
          <a:ln w="2857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77653" y="1524000"/>
            <a:ext cx="4714875" cy="1454150"/>
            <a:chOff x="859" y="1272"/>
            <a:chExt cx="3960" cy="916"/>
          </a:xfrm>
        </p:grpSpPr>
        <p:grpSp>
          <p:nvGrpSpPr>
            <p:cNvPr id="38948" name="Group 4"/>
            <p:cNvGrpSpPr>
              <a:grpSpLocks/>
            </p:cNvGrpSpPr>
            <p:nvPr/>
          </p:nvGrpSpPr>
          <p:grpSpPr bwMode="auto">
            <a:xfrm>
              <a:off x="859" y="1272"/>
              <a:ext cx="714" cy="912"/>
              <a:chOff x="859" y="1272"/>
              <a:chExt cx="714" cy="912"/>
            </a:xfrm>
          </p:grpSpPr>
          <p:sp>
            <p:nvSpPr>
              <p:cNvPr id="38965" name="Rectangle 5"/>
              <p:cNvSpPr>
                <a:spLocks noChangeArrowheads="1"/>
              </p:cNvSpPr>
              <p:nvPr/>
            </p:nvSpPr>
            <p:spPr bwMode="auto">
              <a:xfrm>
                <a:off x="921" y="1272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6" name="Line 6"/>
              <p:cNvSpPr>
                <a:spLocks noChangeShapeType="1"/>
              </p:cNvSpPr>
              <p:nvPr/>
            </p:nvSpPr>
            <p:spPr bwMode="auto">
              <a:xfrm>
                <a:off x="921" y="151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67" name="Text Box 7"/>
              <p:cNvSpPr txBox="1">
                <a:spLocks noChangeArrowheads="1"/>
              </p:cNvSpPr>
              <p:nvPr/>
            </p:nvSpPr>
            <p:spPr bwMode="auto">
              <a:xfrm>
                <a:off x="859" y="1272"/>
                <a:ext cx="71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LEMAHNYA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KONTROL</a:t>
                </a:r>
              </a:p>
            </p:txBody>
          </p:sp>
        </p:grpSp>
        <p:grpSp>
          <p:nvGrpSpPr>
            <p:cNvPr id="38949" name="Group 8"/>
            <p:cNvGrpSpPr>
              <a:grpSpLocks/>
            </p:cNvGrpSpPr>
            <p:nvPr/>
          </p:nvGrpSpPr>
          <p:grpSpPr bwMode="auto">
            <a:xfrm>
              <a:off x="4142" y="1276"/>
              <a:ext cx="677" cy="912"/>
              <a:chOff x="4142" y="1276"/>
              <a:chExt cx="677" cy="912"/>
            </a:xfrm>
          </p:grpSpPr>
          <p:sp>
            <p:nvSpPr>
              <p:cNvPr id="38962" name="Rectangle 9"/>
              <p:cNvSpPr>
                <a:spLocks noChangeArrowheads="1"/>
              </p:cNvSpPr>
              <p:nvPr/>
            </p:nvSpPr>
            <p:spPr bwMode="auto">
              <a:xfrm>
                <a:off x="4185" y="1276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3" name="Line 10"/>
              <p:cNvSpPr>
                <a:spLocks noChangeShapeType="1"/>
              </p:cNvSpPr>
              <p:nvPr/>
            </p:nvSpPr>
            <p:spPr bwMode="auto">
              <a:xfrm>
                <a:off x="4185" y="151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64" name="Text Box 11"/>
              <p:cNvSpPr txBox="1">
                <a:spLocks noChangeArrowheads="1"/>
              </p:cNvSpPr>
              <p:nvPr/>
            </p:nvSpPr>
            <p:spPr bwMode="auto">
              <a:xfrm>
                <a:off x="4142" y="1320"/>
                <a:ext cx="67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KERUGIAN</a:t>
                </a:r>
                <a:endParaRPr lang="en-US" altLang="en-US" sz="900" b="1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8950" name="Group 12"/>
            <p:cNvGrpSpPr>
              <a:grpSpLocks/>
            </p:cNvGrpSpPr>
            <p:nvPr/>
          </p:nvGrpSpPr>
          <p:grpSpPr bwMode="auto">
            <a:xfrm>
              <a:off x="1701" y="1272"/>
              <a:ext cx="661" cy="912"/>
              <a:chOff x="1701" y="1272"/>
              <a:chExt cx="661" cy="912"/>
            </a:xfrm>
          </p:grpSpPr>
          <p:sp>
            <p:nvSpPr>
              <p:cNvPr id="38959" name="Rectangle 13"/>
              <p:cNvSpPr>
                <a:spLocks noChangeArrowheads="1"/>
              </p:cNvSpPr>
              <p:nvPr/>
            </p:nvSpPr>
            <p:spPr bwMode="auto">
              <a:xfrm>
                <a:off x="1737" y="1272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0" name="Line 14"/>
              <p:cNvSpPr>
                <a:spLocks noChangeShapeType="1"/>
              </p:cNvSpPr>
              <p:nvPr/>
            </p:nvSpPr>
            <p:spPr bwMode="auto">
              <a:xfrm>
                <a:off x="1737" y="151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61" name="Text Box 15"/>
              <p:cNvSpPr txBox="1">
                <a:spLocks noChangeArrowheads="1"/>
              </p:cNvSpPr>
              <p:nvPr/>
            </p:nvSpPr>
            <p:spPr bwMode="auto">
              <a:xfrm>
                <a:off x="1701" y="1272"/>
                <a:ext cx="6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PENYEBAB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DASAR</a:t>
                </a:r>
                <a:endParaRPr lang="en-US" altLang="en-US" sz="900" b="1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8951" name="Group 16"/>
            <p:cNvGrpSpPr>
              <a:grpSpLocks/>
            </p:cNvGrpSpPr>
            <p:nvPr/>
          </p:nvGrpSpPr>
          <p:grpSpPr bwMode="auto">
            <a:xfrm>
              <a:off x="2495" y="1272"/>
              <a:ext cx="710" cy="912"/>
              <a:chOff x="2495" y="1272"/>
              <a:chExt cx="710" cy="912"/>
            </a:xfrm>
          </p:grpSpPr>
          <p:sp>
            <p:nvSpPr>
              <p:cNvPr id="38956" name="Rectangle 17"/>
              <p:cNvSpPr>
                <a:spLocks noChangeArrowheads="1"/>
              </p:cNvSpPr>
              <p:nvPr/>
            </p:nvSpPr>
            <p:spPr bwMode="auto">
              <a:xfrm>
                <a:off x="2553" y="1272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7" name="Line 18"/>
              <p:cNvSpPr>
                <a:spLocks noChangeShapeType="1"/>
              </p:cNvSpPr>
              <p:nvPr/>
            </p:nvSpPr>
            <p:spPr bwMode="auto">
              <a:xfrm>
                <a:off x="2553" y="151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58" name="Text Box 19"/>
              <p:cNvSpPr txBox="1">
                <a:spLocks noChangeArrowheads="1"/>
              </p:cNvSpPr>
              <p:nvPr/>
            </p:nvSpPr>
            <p:spPr bwMode="auto">
              <a:xfrm>
                <a:off x="2495" y="1272"/>
                <a:ext cx="71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PENYEBAB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LANGSUNG</a:t>
                </a:r>
              </a:p>
            </p:txBody>
          </p:sp>
        </p:grpSp>
        <p:grpSp>
          <p:nvGrpSpPr>
            <p:cNvPr id="38952" name="Group 20"/>
            <p:cNvGrpSpPr>
              <a:grpSpLocks/>
            </p:cNvGrpSpPr>
            <p:nvPr/>
          </p:nvGrpSpPr>
          <p:grpSpPr bwMode="auto">
            <a:xfrm>
              <a:off x="3338" y="1272"/>
              <a:ext cx="617" cy="912"/>
              <a:chOff x="3338" y="1272"/>
              <a:chExt cx="617" cy="912"/>
            </a:xfrm>
          </p:grpSpPr>
          <p:sp>
            <p:nvSpPr>
              <p:cNvPr id="38953" name="Rectangle 21"/>
              <p:cNvSpPr>
                <a:spLocks noChangeArrowheads="1"/>
              </p:cNvSpPr>
              <p:nvPr/>
            </p:nvSpPr>
            <p:spPr bwMode="auto">
              <a:xfrm>
                <a:off x="3369" y="1272"/>
                <a:ext cx="576" cy="9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d-ID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4" name="Line 22"/>
              <p:cNvSpPr>
                <a:spLocks noChangeShapeType="1"/>
              </p:cNvSpPr>
              <p:nvPr/>
            </p:nvSpPr>
            <p:spPr bwMode="auto">
              <a:xfrm>
                <a:off x="3369" y="1512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55" name="Text Box 23"/>
              <p:cNvSpPr txBox="1">
                <a:spLocks noChangeArrowheads="1"/>
              </p:cNvSpPr>
              <p:nvPr/>
            </p:nvSpPr>
            <p:spPr bwMode="auto">
              <a:xfrm>
                <a:off x="3338" y="1320"/>
                <a:ext cx="61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INSIDEN</a:t>
                </a:r>
                <a:endParaRPr lang="en-US" altLang="en-US" sz="900" b="1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994422" y="1600200"/>
            <a:ext cx="171450" cy="1295400"/>
            <a:chOff x="1545" y="1320"/>
            <a:chExt cx="144" cy="816"/>
          </a:xfrm>
        </p:grpSpPr>
        <p:sp>
          <p:nvSpPr>
            <p:cNvPr id="38945" name="AutoShape 25"/>
            <p:cNvSpPr>
              <a:spLocks noChangeArrowheads="1"/>
            </p:cNvSpPr>
            <p:nvPr/>
          </p:nvSpPr>
          <p:spPr bwMode="auto">
            <a:xfrm>
              <a:off x="1545" y="1320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8946" name="AutoShape 26"/>
            <p:cNvSpPr>
              <a:spLocks noChangeArrowheads="1"/>
            </p:cNvSpPr>
            <p:nvPr/>
          </p:nvSpPr>
          <p:spPr bwMode="auto">
            <a:xfrm>
              <a:off x="1545" y="1656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8947" name="AutoShape 27"/>
            <p:cNvSpPr>
              <a:spLocks noChangeArrowheads="1"/>
            </p:cNvSpPr>
            <p:nvPr/>
          </p:nvSpPr>
          <p:spPr bwMode="auto">
            <a:xfrm>
              <a:off x="1545" y="1992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965972" y="1600200"/>
            <a:ext cx="171450" cy="1295400"/>
            <a:chOff x="2361" y="1320"/>
            <a:chExt cx="144" cy="816"/>
          </a:xfrm>
        </p:grpSpPr>
        <p:sp>
          <p:nvSpPr>
            <p:cNvPr id="38942" name="AutoShape 29"/>
            <p:cNvSpPr>
              <a:spLocks noChangeArrowheads="1"/>
            </p:cNvSpPr>
            <p:nvPr/>
          </p:nvSpPr>
          <p:spPr bwMode="auto">
            <a:xfrm>
              <a:off x="2361" y="1320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8943" name="AutoShape 30"/>
            <p:cNvSpPr>
              <a:spLocks noChangeArrowheads="1"/>
            </p:cNvSpPr>
            <p:nvPr/>
          </p:nvSpPr>
          <p:spPr bwMode="auto">
            <a:xfrm>
              <a:off x="2361" y="1656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8944" name="AutoShape 31"/>
            <p:cNvSpPr>
              <a:spLocks noChangeArrowheads="1"/>
            </p:cNvSpPr>
            <p:nvPr/>
          </p:nvSpPr>
          <p:spPr bwMode="auto">
            <a:xfrm>
              <a:off x="2361" y="1992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937522" y="1600200"/>
            <a:ext cx="171450" cy="1295400"/>
            <a:chOff x="3177" y="1320"/>
            <a:chExt cx="144" cy="816"/>
          </a:xfrm>
        </p:grpSpPr>
        <p:sp>
          <p:nvSpPr>
            <p:cNvPr id="38939" name="AutoShape 33"/>
            <p:cNvSpPr>
              <a:spLocks noChangeArrowheads="1"/>
            </p:cNvSpPr>
            <p:nvPr/>
          </p:nvSpPr>
          <p:spPr bwMode="auto">
            <a:xfrm>
              <a:off x="3177" y="1320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8940" name="AutoShape 34"/>
            <p:cNvSpPr>
              <a:spLocks noChangeArrowheads="1"/>
            </p:cNvSpPr>
            <p:nvPr/>
          </p:nvSpPr>
          <p:spPr bwMode="auto">
            <a:xfrm>
              <a:off x="3177" y="1656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8941" name="AutoShape 35"/>
            <p:cNvSpPr>
              <a:spLocks noChangeArrowheads="1"/>
            </p:cNvSpPr>
            <p:nvPr/>
          </p:nvSpPr>
          <p:spPr bwMode="auto">
            <a:xfrm>
              <a:off x="3177" y="1992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909072" y="1600200"/>
            <a:ext cx="171450" cy="1295400"/>
            <a:chOff x="3993" y="1320"/>
            <a:chExt cx="144" cy="816"/>
          </a:xfrm>
        </p:grpSpPr>
        <p:sp>
          <p:nvSpPr>
            <p:cNvPr id="38936" name="AutoShape 37"/>
            <p:cNvSpPr>
              <a:spLocks noChangeArrowheads="1"/>
            </p:cNvSpPr>
            <p:nvPr/>
          </p:nvSpPr>
          <p:spPr bwMode="auto">
            <a:xfrm>
              <a:off x="3993" y="1320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8937" name="AutoShape 38"/>
            <p:cNvSpPr>
              <a:spLocks noChangeArrowheads="1"/>
            </p:cNvSpPr>
            <p:nvPr/>
          </p:nvSpPr>
          <p:spPr bwMode="auto">
            <a:xfrm>
              <a:off x="3993" y="1656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8938" name="AutoShape 39"/>
            <p:cNvSpPr>
              <a:spLocks noChangeArrowheads="1"/>
            </p:cNvSpPr>
            <p:nvPr/>
          </p:nvSpPr>
          <p:spPr bwMode="auto">
            <a:xfrm>
              <a:off x="3993" y="1992"/>
              <a:ext cx="144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1 w 21600"/>
                <a:gd name="T5" fmla="*/ 1 h 21600"/>
                <a:gd name="T6" fmla="*/ 1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0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2843212" y="4054477"/>
            <a:ext cx="550069" cy="1908175"/>
            <a:chOff x="1428" y="2554"/>
            <a:chExt cx="462" cy="1202"/>
          </a:xfrm>
        </p:grpSpPr>
        <p:sp>
          <p:nvSpPr>
            <p:cNvPr id="38928" name="Rectangle 41"/>
            <p:cNvSpPr>
              <a:spLocks noChangeArrowheads="1"/>
            </p:cNvSpPr>
            <p:nvPr/>
          </p:nvSpPr>
          <p:spPr bwMode="auto">
            <a:xfrm>
              <a:off x="1458" y="2844"/>
              <a:ext cx="144" cy="9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>
                <a:solidFill>
                  <a:srgbClr val="FFFFFF"/>
                </a:solidFill>
              </a:endParaRPr>
            </a:p>
          </p:txBody>
        </p:sp>
        <p:sp>
          <p:nvSpPr>
            <p:cNvPr id="38929" name="Line 42"/>
            <p:cNvSpPr>
              <a:spLocks noChangeShapeType="1"/>
            </p:cNvSpPr>
            <p:nvPr/>
          </p:nvSpPr>
          <p:spPr bwMode="auto">
            <a:xfrm flipV="1">
              <a:off x="1602" y="2556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30" name="Line 43"/>
            <p:cNvSpPr>
              <a:spLocks noChangeShapeType="1"/>
            </p:cNvSpPr>
            <p:nvPr/>
          </p:nvSpPr>
          <p:spPr bwMode="auto">
            <a:xfrm flipV="1">
              <a:off x="1458" y="2554"/>
              <a:ext cx="309" cy="29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31" name="Line 44"/>
            <p:cNvSpPr>
              <a:spLocks noChangeShapeType="1"/>
            </p:cNvSpPr>
            <p:nvPr/>
          </p:nvSpPr>
          <p:spPr bwMode="auto">
            <a:xfrm>
              <a:off x="1766" y="2554"/>
              <a:ext cx="124" cy="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32" name="Line 45"/>
            <p:cNvSpPr>
              <a:spLocks noChangeShapeType="1"/>
            </p:cNvSpPr>
            <p:nvPr/>
          </p:nvSpPr>
          <p:spPr bwMode="auto">
            <a:xfrm flipH="1">
              <a:off x="1886" y="2554"/>
              <a:ext cx="0" cy="8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33" name="Line 46"/>
            <p:cNvSpPr>
              <a:spLocks noChangeShapeType="1"/>
            </p:cNvSpPr>
            <p:nvPr/>
          </p:nvSpPr>
          <p:spPr bwMode="auto">
            <a:xfrm flipV="1">
              <a:off x="1602" y="3432"/>
              <a:ext cx="284" cy="32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34" name="Line 47"/>
            <p:cNvSpPr>
              <a:spLocks noChangeShapeType="1"/>
            </p:cNvSpPr>
            <p:nvPr/>
          </p:nvSpPr>
          <p:spPr bwMode="auto">
            <a:xfrm flipV="1">
              <a:off x="1599" y="2811"/>
              <a:ext cx="288" cy="2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35" name="Text Box 48"/>
            <p:cNvSpPr txBox="1">
              <a:spLocks noChangeArrowheads="1"/>
            </p:cNvSpPr>
            <p:nvPr/>
          </p:nvSpPr>
          <p:spPr bwMode="auto">
            <a:xfrm rot="16200000">
              <a:off x="1114" y="3208"/>
              <a:ext cx="8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900" b="1">
                  <a:solidFill>
                    <a:srgbClr val="FFFF00"/>
                  </a:solidFill>
                  <a:latin typeface="Comic Sans MS" panose="030F0702030302020204" pitchFamily="66" charset="0"/>
                </a:rPr>
                <a:t>LACK OF CONTROL</a:t>
              </a:r>
            </a:p>
          </p:txBody>
        </p:sp>
      </p:grpSp>
      <p:sp>
        <p:nvSpPr>
          <p:cNvPr id="37937" name="WordArt 49"/>
          <p:cNvSpPr>
            <a:spLocks noChangeArrowheads="1" noChangeShapeType="1" noTextEdit="1"/>
          </p:cNvSpPr>
          <p:nvPr/>
        </p:nvSpPr>
        <p:spPr bwMode="auto">
          <a:xfrm>
            <a:off x="3388518" y="3733800"/>
            <a:ext cx="2383633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63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LEMAHNYA PENGENDALIAN</a:t>
            </a:r>
          </a:p>
        </p:txBody>
      </p:sp>
      <p:sp>
        <p:nvSpPr>
          <p:cNvPr id="37938" name="Text Box 50"/>
          <p:cNvSpPr txBox="1">
            <a:spLocks noChangeArrowheads="1"/>
          </p:cNvSpPr>
          <p:nvPr/>
        </p:nvSpPr>
        <p:spPr bwMode="auto">
          <a:xfrm>
            <a:off x="3820716" y="4341815"/>
            <a:ext cx="2694384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>
                <a:solidFill>
                  <a:srgbClr val="FFFF00"/>
                </a:solidFill>
                <a:latin typeface="Comic Sans MS" panose="030F0702030302020204" pitchFamily="66" charset="0"/>
              </a:rPr>
              <a:t>PROGRAM TIDAK SESUAI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>
                <a:solidFill>
                  <a:srgbClr val="FFFF00"/>
                </a:solidFill>
                <a:latin typeface="Comic Sans MS" panose="030F0702030302020204" pitchFamily="66" charset="0"/>
              </a:rPr>
              <a:t>STANDARD TIDAK SESUAI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Monotype Sorts" pitchFamily="2" charset="2"/>
              <a:buChar char="l"/>
            </a:pPr>
            <a:r>
              <a:rPr lang="en-US" altLang="en-US" sz="1600">
                <a:solidFill>
                  <a:srgbClr val="FFFF00"/>
                </a:solidFill>
                <a:latin typeface="Comic Sans MS" panose="030F0702030302020204" pitchFamily="66" charset="0"/>
              </a:rPr>
              <a:t>KEPATUHAN TERHADAP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altLang="en-US" sz="1600">
                <a:solidFill>
                  <a:srgbClr val="FFFF00"/>
                </a:solidFill>
                <a:latin typeface="Comic Sans MS" panose="030F0702030302020204" pitchFamily="66" charset="0"/>
              </a:rPr>
              <a:t>STANDAR</a:t>
            </a:r>
          </a:p>
        </p:txBody>
      </p:sp>
      <p:sp>
        <p:nvSpPr>
          <p:cNvPr id="37939" name="AutoShape 51"/>
          <p:cNvSpPr>
            <a:spLocks noChangeArrowheads="1"/>
          </p:cNvSpPr>
          <p:nvPr/>
        </p:nvSpPr>
        <p:spPr bwMode="auto">
          <a:xfrm>
            <a:off x="2399110" y="3116263"/>
            <a:ext cx="390525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7940" name="AutoShape 52"/>
          <p:cNvSpPr>
            <a:spLocks noChangeArrowheads="1"/>
          </p:cNvSpPr>
          <p:nvPr/>
        </p:nvSpPr>
        <p:spPr bwMode="auto">
          <a:xfrm>
            <a:off x="2390775" y="3119438"/>
            <a:ext cx="390525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7941" name="AutoShape 53"/>
          <p:cNvSpPr>
            <a:spLocks noChangeArrowheads="1"/>
          </p:cNvSpPr>
          <p:nvPr/>
        </p:nvSpPr>
        <p:spPr bwMode="auto">
          <a:xfrm>
            <a:off x="2393156" y="3132138"/>
            <a:ext cx="390525" cy="3683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7942" name="WordArt 54"/>
          <p:cNvSpPr>
            <a:spLocks noChangeArrowheads="1" noChangeShapeType="1" noTextEdit="1"/>
          </p:cNvSpPr>
          <p:nvPr/>
        </p:nvSpPr>
        <p:spPr bwMode="auto">
          <a:xfrm>
            <a:off x="2630092" y="457200"/>
            <a:ext cx="3879056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Penyebab dan Akibat Kerugian</a:t>
            </a:r>
          </a:p>
        </p:txBody>
      </p: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2638425" y="935038"/>
            <a:ext cx="3929063" cy="8731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7986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3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3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3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3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8" grpId="0" build="p" autoUpdateAnimBg="0" advAuto="0"/>
      <p:bldP spid="37939" grpId="0" animBg="1"/>
      <p:bldP spid="37940" grpId="0" animBg="1"/>
      <p:bldP spid="37941" grpId="0" animBg="1"/>
      <p:bldP spid="3794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228600"/>
            <a:ext cx="97583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318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chemeClr val="tx1"/>
              </a:gs>
              <a:gs pos="0">
                <a:srgbClr val="3B0DFF"/>
              </a:gs>
            </a:gsLst>
            <a:lin ang="5400000" scaled="0"/>
            <a:tileRect/>
          </a:gradFill>
          <a:ln w="2857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07381" y="400050"/>
            <a:ext cx="5614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PERKEMBANGAN</a:t>
            </a:r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3371850" y="1247775"/>
            <a:ext cx="2400300" cy="1028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66"/>
              </a:extrusionClr>
              <a:contourClr>
                <a:schemeClr val="accent2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666699"/>
                </a:solidFill>
                <a:latin typeface="StencilDEE"/>
              </a:rPr>
              <a:t>THEORY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6057901" y="1247775"/>
            <a:ext cx="1350169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66FF33"/>
              </a:extrusionClr>
              <a:contourClr>
                <a:schemeClr val="hlink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CC"/>
                </a:solidFill>
                <a:latin typeface="StencilDEE"/>
              </a:rPr>
              <a:t>MODEL</a:t>
            </a: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657350" y="1476375"/>
            <a:ext cx="13716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66FFFF"/>
              </a:extrusionClr>
              <a:contourClr>
                <a:srgbClr val="FF00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StencilDEE"/>
              </a:rPr>
              <a:t>DOMINO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450306" y="2714625"/>
            <a:ext cx="441483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 startAt="1949"/>
            </a:pPr>
            <a:r>
              <a:rPr lang="en-US" altLang="en-US" sz="2400" b="1" dirty="0">
                <a:solidFill>
                  <a:schemeClr val="bg1"/>
                </a:solidFill>
              </a:rPr>
              <a:t> : GORDON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</a:rPr>
              <a:t>1967 :	HADDON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</a:rPr>
              <a:t>1970 :	Frank Bird JR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</a:rPr>
              <a:t>1972 : Wigglesworth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</a:rPr>
              <a:t>1976 : Bird and Loftus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</a:rPr>
              <a:t>1978 : Petersen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</a:rPr>
              <a:t>1980 : Johnson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</a:rPr>
              <a:t>1985 : Bird and German</a:t>
            </a:r>
          </a:p>
        </p:txBody>
      </p:sp>
      <p:pic>
        <p:nvPicPr>
          <p:cNvPr id="30728" name="Picture 8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557" y="3886200"/>
            <a:ext cx="164544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5385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Penggolonga kecelakaan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214282" y="1714488"/>
            <a:ext cx="3429024" cy="292895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Kecelakaan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286248" y="642918"/>
            <a:ext cx="3071834" cy="16339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ysClr val="windowText" lastClr="000000"/>
                </a:solidFill>
              </a:rPr>
              <a:t>Kecelakaan Industri / di Tempat Kerja</a:t>
            </a:r>
            <a:r>
              <a:rPr lang="id-ID" dirty="0" smtClean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id-ID" sz="2400" dirty="0" smtClean="0">
                <a:solidFill>
                  <a:sysClr val="windowText" lastClr="000000"/>
                </a:solidFill>
              </a:rPr>
              <a:t>(</a:t>
            </a:r>
            <a:r>
              <a:rPr lang="id-ID" sz="2400" i="1" dirty="0" smtClean="0">
                <a:solidFill>
                  <a:sysClr val="windowText" lastClr="000000"/>
                </a:solidFill>
              </a:rPr>
              <a:t>Industrial Accident</a:t>
            </a:r>
            <a:r>
              <a:rPr lang="id-ID" sz="2400" dirty="0" smtClean="0">
                <a:solidFill>
                  <a:sysClr val="windowText" lastClr="000000"/>
                </a:solidFill>
              </a:rPr>
              <a:t>)</a:t>
            </a:r>
            <a:endParaRPr lang="id-ID" sz="2400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86248" y="4071942"/>
            <a:ext cx="3071834" cy="1661314"/>
          </a:xfrm>
          <a:prstGeom prst="roundRect">
            <a:avLst/>
          </a:prstGeom>
          <a:solidFill>
            <a:srgbClr val="D709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Kecelakaan dalam Perjalanan</a:t>
            </a:r>
          </a:p>
          <a:p>
            <a:pPr algn="ctr"/>
            <a:r>
              <a:rPr lang="id-ID" sz="2400" dirty="0" smtClean="0"/>
              <a:t>( </a:t>
            </a:r>
            <a:r>
              <a:rPr lang="id-ID" sz="2400" i="1" dirty="0" smtClean="0"/>
              <a:t>Community Accident </a:t>
            </a:r>
            <a:r>
              <a:rPr lang="id-ID" sz="2400" dirty="0" smtClean="0"/>
              <a:t>)</a:t>
            </a:r>
            <a:endParaRPr lang="id-ID" dirty="0"/>
          </a:p>
        </p:txBody>
      </p:sp>
      <p:sp>
        <p:nvSpPr>
          <p:cNvPr id="9" name="Right Arrow 8"/>
          <p:cNvSpPr/>
          <p:nvPr/>
        </p:nvSpPr>
        <p:spPr>
          <a:xfrm rot="18850043">
            <a:off x="3280245" y="1430055"/>
            <a:ext cx="928694" cy="774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 rot="1673082">
            <a:off x="3169943" y="3786327"/>
            <a:ext cx="928694" cy="650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55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714356"/>
            <a:ext cx="1397843" cy="1390524"/>
          </a:xfrm>
          <a:prstGeom prst="rect">
            <a:avLst/>
          </a:prstGeom>
          <a:noFill/>
        </p:spPr>
      </p:pic>
      <p:pic>
        <p:nvPicPr>
          <p:cNvPr id="23555" name="Picture 3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9" y="4143380"/>
            <a:ext cx="142876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Nyaris</a:t>
            </a:r>
            <a:r>
              <a:rPr lang="en-US" sz="2800" dirty="0"/>
              <a:t> </a:t>
            </a:r>
            <a:r>
              <a:rPr lang="en-US" sz="2800" dirty="0" err="1"/>
              <a:t>celaka</a:t>
            </a:r>
            <a:r>
              <a:rPr lang="en-US" sz="2800" dirty="0"/>
              <a:t> </a:t>
            </a:r>
            <a:r>
              <a:rPr lang="en-US" sz="2800" i="1" dirty="0"/>
              <a:t>( Near </a:t>
            </a:r>
            <a:r>
              <a:rPr lang="en-US" sz="2800" i="1" dirty="0" smtClean="0"/>
              <a:t>Accident)</a:t>
            </a:r>
          </a:p>
          <a:p>
            <a:r>
              <a:rPr lang="en-US" sz="2800" dirty="0" err="1" smtClean="0"/>
              <a:t>Kecelakaan</a:t>
            </a:r>
            <a:r>
              <a:rPr lang="en-US" sz="2800" dirty="0" smtClean="0"/>
              <a:t> </a:t>
            </a:r>
            <a:r>
              <a:rPr lang="en-US" sz="2800" dirty="0" err="1" smtClean="0"/>
              <a:t>Ringan</a:t>
            </a:r>
            <a:r>
              <a:rPr lang="en-US" sz="2800" dirty="0" smtClean="0"/>
              <a:t> ( Minor </a:t>
            </a:r>
            <a:r>
              <a:rPr lang="en-US" sz="2800" dirty="0"/>
              <a:t>Accident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Kecelakaan</a:t>
            </a:r>
            <a:r>
              <a:rPr lang="en-US" sz="2800" dirty="0" smtClean="0"/>
              <a:t> </a:t>
            </a:r>
            <a:r>
              <a:rPr lang="en-US" sz="2800" dirty="0" err="1" smtClean="0"/>
              <a:t>Sedang</a:t>
            </a:r>
            <a:r>
              <a:rPr lang="en-US" sz="2800" dirty="0" smtClean="0"/>
              <a:t> ( Middle Accident)</a:t>
            </a:r>
          </a:p>
          <a:p>
            <a:r>
              <a:rPr lang="en-US" sz="2800" dirty="0" err="1" smtClean="0"/>
              <a:t>Kecelakaan</a:t>
            </a:r>
            <a:r>
              <a:rPr lang="en-US" sz="2800" dirty="0" smtClean="0"/>
              <a:t> </a:t>
            </a:r>
            <a:r>
              <a:rPr lang="en-US" sz="2800" dirty="0" err="1" smtClean="0"/>
              <a:t>Berat</a:t>
            </a:r>
            <a:r>
              <a:rPr lang="en-US" sz="2800" dirty="0" smtClean="0"/>
              <a:t> ( </a:t>
            </a:r>
            <a:r>
              <a:rPr lang="en-US" sz="2800" dirty="0" err="1" smtClean="0"/>
              <a:t>Serrious</a:t>
            </a:r>
            <a:r>
              <a:rPr lang="en-US" sz="2800" dirty="0" smtClean="0"/>
              <a:t> Accident)</a:t>
            </a:r>
          </a:p>
          <a:p>
            <a:r>
              <a:rPr lang="en-US" sz="2800" dirty="0" err="1" smtClean="0"/>
              <a:t>Kecelakaan</a:t>
            </a:r>
            <a:r>
              <a:rPr lang="en-US" sz="2800" dirty="0" smtClean="0"/>
              <a:t> Fatal ( Fatality Accident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531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3" descr="E:\Akademik\Format Nilai dan Rekap Absen\Format nilai semester genap 20152\Peminatan ARS\unsafe a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232" y="647914"/>
            <a:ext cx="3138728" cy="5319287"/>
          </a:xfrm>
          <a:prstGeom prst="rect">
            <a:avLst/>
          </a:prstGeom>
          <a:noFill/>
        </p:spPr>
      </p:pic>
      <p:pic>
        <p:nvPicPr>
          <p:cNvPr id="5" name="Picture 14" descr="E:\Akademik\Format Nilai dan Rekap Absen\Format nilai semester genap 20152\Peminatan ARS\unsafe condi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33545"/>
            <a:ext cx="4006212" cy="5267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357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17" descr="E:\Akademik\Format Nilai dan Rekap Absen\Format nilai semester genap 20152\Peminatan ARS\Nearmi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232" y="645121"/>
            <a:ext cx="2494355" cy="5328884"/>
          </a:xfrm>
          <a:prstGeom prst="rect">
            <a:avLst/>
          </a:prstGeom>
          <a:noFill/>
        </p:spPr>
      </p:pic>
      <p:pic>
        <p:nvPicPr>
          <p:cNvPr id="5" name="Picture 18" descr="E:\Akademik\Format Nilai dan Rekap Absen\Format nilai semester genap 20152\Peminatan ARS\accid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2099" y="714333"/>
            <a:ext cx="2389341" cy="5286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483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Klasifikasi kecelakaan 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Menurut jenis kecelakaan</a:t>
            </a:r>
            <a:endParaRPr lang="id-ID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id-ID" sz="3600" dirty="0" smtClean="0"/>
              <a:t>Terjatuh,</a:t>
            </a:r>
          </a:p>
          <a:p>
            <a:r>
              <a:rPr lang="id-ID" sz="3600" dirty="0" smtClean="0"/>
              <a:t> Tertimpa benda, </a:t>
            </a:r>
          </a:p>
          <a:p>
            <a:r>
              <a:rPr lang="id-ID" sz="3600" dirty="0" smtClean="0"/>
              <a:t>Tertumbuk atau terkena benda-benda,</a:t>
            </a:r>
          </a:p>
          <a:p>
            <a:r>
              <a:rPr lang="id-ID" sz="3600" dirty="0" smtClean="0"/>
              <a:t>Terjepit oleh benda, </a:t>
            </a:r>
          </a:p>
          <a:p>
            <a:endParaRPr lang="id-ID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id-ID" sz="3000" dirty="0" smtClean="0"/>
              <a:t>Gerakan-gerakan melebihi kemampuan, </a:t>
            </a:r>
          </a:p>
          <a:p>
            <a:r>
              <a:rPr lang="id-ID" sz="3000" dirty="0" smtClean="0"/>
              <a:t>Pengaruh suhu tinggi, </a:t>
            </a:r>
          </a:p>
          <a:p>
            <a:r>
              <a:rPr lang="id-ID" sz="3000" dirty="0" smtClean="0"/>
              <a:t>Terkena arus listrik, </a:t>
            </a:r>
          </a:p>
          <a:p>
            <a:r>
              <a:rPr lang="id-ID" sz="3000" dirty="0" smtClean="0"/>
              <a:t>Kontak bahan-bahan berbahaya atau radiasi</a:t>
            </a:r>
            <a:endParaRPr lang="id-ID" sz="3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Klasifikasi menurut penyebab</a:t>
            </a:r>
            <a:endParaRPr lang="id-ID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Mesin, misalnya mesin pembangkit tenaga listrik. </a:t>
            </a:r>
          </a:p>
          <a:p>
            <a:r>
              <a:rPr lang="sv-SE" sz="2800" dirty="0" smtClean="0"/>
              <a:t>Alat angkut: alat angkut darat, udara, dan air. </a:t>
            </a:r>
          </a:p>
          <a:p>
            <a:r>
              <a:rPr lang="sv-SE" sz="2800" dirty="0" smtClean="0"/>
              <a:t>Peralatan lain misalnya dapur pembakar dan pemanas, instalasi pendingin, alat-alat listrik, dan sebagainya. </a:t>
            </a:r>
          </a:p>
          <a:p>
            <a:endParaRPr lang="id-ID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415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Pengendalian</a:t>
            </a:r>
            <a:r>
              <a:rPr lang="en-US" sz="4400" dirty="0" smtClean="0"/>
              <a:t> </a:t>
            </a:r>
            <a:r>
              <a:rPr lang="en-US" sz="4400" dirty="0" err="1" smtClean="0"/>
              <a:t>Kecelakaan</a:t>
            </a:r>
            <a:r>
              <a:rPr lang="en-US" sz="4400" dirty="0" smtClean="0"/>
              <a:t> </a:t>
            </a:r>
            <a:r>
              <a:rPr lang="en-US" sz="4400" dirty="0" err="1" smtClean="0"/>
              <a:t>Kerja</a:t>
            </a:r>
            <a:r>
              <a:rPr lang="en-US" sz="4400" dirty="0" smtClean="0"/>
              <a:t> </a:t>
            </a:r>
            <a:r>
              <a:rPr lang="en-US" sz="4400" dirty="0" err="1" smtClean="0"/>
              <a:t>dengan</a:t>
            </a:r>
            <a:r>
              <a:rPr lang="en-US" sz="4400" dirty="0" smtClean="0"/>
              <a:t> </a:t>
            </a:r>
            <a:r>
              <a:rPr lang="en-US" sz="4400" dirty="0" err="1" smtClean="0"/>
              <a:t>menggunakan</a:t>
            </a:r>
            <a:r>
              <a:rPr lang="en-US" sz="4400" dirty="0" smtClean="0"/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Manajemen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risiko</a:t>
            </a:r>
            <a:endParaRPr lang="en-US" sz="4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4882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 Kecelakaan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4" y="4857760"/>
            <a:ext cx="8209993" cy="1890706"/>
          </a:xfrm>
        </p:spPr>
        <p:txBody>
          <a:bodyPr>
            <a:noAutofit/>
          </a:bodyPr>
          <a:lstStyle/>
          <a:p>
            <a:r>
              <a:rPr lang="id-ID" sz="2800" dirty="0" smtClean="0"/>
              <a:t>Kecelakaan adalah suatu kejadian yang tidak dikehendaki dan tidak diduga semula yang dapat menimbulkan korban manusia dan atau harta benda. (Permenaker, No 3. 1998)</a:t>
            </a:r>
            <a:endParaRPr lang="id-ID" sz="2800" dirty="0"/>
          </a:p>
        </p:txBody>
      </p:sp>
      <p:sp>
        <p:nvSpPr>
          <p:cNvPr id="4" name="Explosion 1 3"/>
          <p:cNvSpPr/>
          <p:nvPr/>
        </p:nvSpPr>
        <p:spPr>
          <a:xfrm>
            <a:off x="-500098" y="1428736"/>
            <a:ext cx="3357586" cy="2936368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Kejadian</a:t>
            </a:r>
            <a:endParaRPr lang="id-ID" sz="3200" dirty="0"/>
          </a:p>
        </p:txBody>
      </p:sp>
      <p:sp>
        <p:nvSpPr>
          <p:cNvPr id="5" name="Right Arrow 4"/>
          <p:cNvSpPr/>
          <p:nvPr/>
        </p:nvSpPr>
        <p:spPr>
          <a:xfrm rot="20972545">
            <a:off x="2824906" y="1853089"/>
            <a:ext cx="785818" cy="5000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3643306" y="1357298"/>
            <a:ext cx="2500330" cy="1428760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ysClr val="windowText" lastClr="000000"/>
                </a:solidFill>
              </a:rPr>
              <a:t>Tidak di Kehendaki / Tiba2 /Mendadak</a:t>
            </a:r>
            <a:endParaRPr lang="id-ID" sz="2000" dirty="0">
              <a:solidFill>
                <a:sysClr val="windowText" lastClr="000000"/>
              </a:solidFill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6000760" y="3000372"/>
            <a:ext cx="2786082" cy="1643074"/>
          </a:xfrm>
          <a:prstGeom prst="star12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Korban Jiwa / Kerugian</a:t>
            </a:r>
            <a:endParaRPr lang="id-ID" sz="2400" dirty="0"/>
          </a:p>
        </p:txBody>
      </p:sp>
      <p:sp>
        <p:nvSpPr>
          <p:cNvPr id="8" name="Right Arrow 7"/>
          <p:cNvSpPr/>
          <p:nvPr/>
        </p:nvSpPr>
        <p:spPr>
          <a:xfrm rot="3848057">
            <a:off x="6229580" y="2052370"/>
            <a:ext cx="1042557" cy="685404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endParaRPr lang="en-US" dirty="0" smtClean="0"/>
          </a:p>
          <a:p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endParaRPr lang="en-US" dirty="0" smtClean="0"/>
          </a:p>
          <a:p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Eliminasi</a:t>
            </a:r>
            <a:endParaRPr lang="en-US" dirty="0" smtClean="0"/>
          </a:p>
          <a:p>
            <a:pPr lvl="1"/>
            <a:r>
              <a:rPr lang="en-US" dirty="0" err="1" smtClean="0"/>
              <a:t>Subtitusi</a:t>
            </a:r>
            <a:endParaRPr lang="en-US" dirty="0" smtClean="0"/>
          </a:p>
          <a:p>
            <a:pPr lvl="1"/>
            <a:r>
              <a:rPr lang="en-US" dirty="0" err="1" smtClean="0"/>
              <a:t>Rekayasa</a:t>
            </a:r>
            <a:r>
              <a:rPr lang="en-US" dirty="0" smtClean="0"/>
              <a:t> Engineering (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AdM</a:t>
            </a:r>
            <a:r>
              <a:rPr lang="en-US" dirty="0" smtClean="0"/>
              <a:t> (</a:t>
            </a:r>
            <a:r>
              <a:rPr lang="en-US" dirty="0" err="1" smtClean="0"/>
              <a:t>APD,Jadwal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)</a:t>
            </a:r>
          </a:p>
          <a:p>
            <a:pPr lvl="1"/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5629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599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Hampir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kecelakaan</a:t>
            </a:r>
            <a:r>
              <a:rPr lang="en-US" sz="2800" dirty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,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tempat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pekerjaan</a:t>
            </a:r>
            <a:r>
              <a:rPr lang="en-US" sz="2800" dirty="0" smtClean="0"/>
              <a:t> </a:t>
            </a:r>
            <a:r>
              <a:rPr lang="en-US" sz="2800" dirty="0" err="1" smtClean="0"/>
              <a:t>pasti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</a:t>
            </a:r>
            <a:r>
              <a:rPr lang="en-US" sz="2800" dirty="0" smtClean="0"/>
              <a:t> </a:t>
            </a:r>
            <a:r>
              <a:rPr lang="en-US" sz="2800" dirty="0" err="1" smtClean="0"/>
              <a:t>bahaya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,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, </a:t>
            </a:r>
            <a:r>
              <a:rPr lang="en-US" sz="2800" dirty="0" err="1" smtClean="0"/>
              <a:t>kimia</a:t>
            </a:r>
            <a:r>
              <a:rPr lang="en-US" sz="2800" dirty="0" smtClean="0"/>
              <a:t>, </a:t>
            </a:r>
            <a:r>
              <a:rPr lang="en-US" sz="2800" dirty="0" err="1" smtClean="0"/>
              <a:t>biologi</a:t>
            </a:r>
            <a:r>
              <a:rPr lang="en-US" sz="2800" dirty="0" smtClean="0"/>
              <a:t>, </a:t>
            </a:r>
            <a:r>
              <a:rPr lang="en-US" sz="2800" dirty="0" err="1" smtClean="0"/>
              <a:t>Psikologi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Dari bahaya2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,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timbulnya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(PAK)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074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/>
              <a:t>,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bahan</a:t>
            </a:r>
            <a:r>
              <a:rPr lang="en-US" dirty="0"/>
              <a:t>, proses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artifisual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man made disease. </a:t>
            </a:r>
            <a:r>
              <a:rPr lang="en-US" dirty="0" err="1"/>
              <a:t>Sejalan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/>
              <a:t>pendapat</a:t>
            </a:r>
            <a:r>
              <a:rPr lang="en-US" dirty="0"/>
              <a:t> lain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/>
              <a:t>(PAK)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jasmani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rohani</a:t>
            </a:r>
            <a:r>
              <a:rPr lang="en-US" dirty="0" smtClean="0"/>
              <a:t> yang </a:t>
            </a:r>
            <a:r>
              <a:rPr lang="en-US" dirty="0" err="1"/>
              <a:t>ditimbulkan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diperparah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.( </a:t>
            </a:r>
            <a:r>
              <a:rPr lang="en-US" dirty="0" err="1"/>
              <a:t>Hebbie</a:t>
            </a:r>
            <a:r>
              <a:rPr lang="en-US" dirty="0"/>
              <a:t> </a:t>
            </a:r>
            <a:r>
              <a:rPr lang="en-US" dirty="0" err="1"/>
              <a:t>Ilma</a:t>
            </a:r>
            <a:r>
              <a:rPr lang="en-US" dirty="0"/>
              <a:t> </a:t>
            </a:r>
            <a:r>
              <a:rPr lang="en-US" dirty="0" err="1" smtClean="0"/>
              <a:t>Adzim</a:t>
            </a:r>
            <a:r>
              <a:rPr lang="en-US" dirty="0" smtClean="0"/>
              <a:t>, 2013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51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Penyebab</a:t>
            </a:r>
            <a:r>
              <a:rPr lang="en-US" dirty="0" smtClean="0"/>
              <a:t> PAK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Tedapat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PAK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yang </a:t>
            </a:r>
            <a:r>
              <a:rPr lang="en-US" dirty="0" err="1"/>
              <a:t>digolongkan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/>
              <a:t>fisik</a:t>
            </a:r>
            <a:r>
              <a:rPr lang="en-US" dirty="0"/>
              <a:t>: </a:t>
            </a:r>
            <a:r>
              <a:rPr lang="en-US" dirty="0" err="1"/>
              <a:t>bising</a:t>
            </a:r>
            <a:r>
              <a:rPr lang="en-US" dirty="0"/>
              <a:t>, </a:t>
            </a:r>
            <a:r>
              <a:rPr lang="en-US" dirty="0" err="1"/>
              <a:t>radiasi</a:t>
            </a:r>
            <a:r>
              <a:rPr lang="en-US" dirty="0"/>
              <a:t>,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ekstrim</a:t>
            </a:r>
            <a:r>
              <a:rPr lang="en-US" dirty="0"/>
              <a:t>,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, </a:t>
            </a:r>
            <a:r>
              <a:rPr lang="en-US" dirty="0" err="1"/>
              <a:t>vibrasi</a:t>
            </a:r>
            <a:r>
              <a:rPr lang="en-US" dirty="0"/>
              <a:t>, </a:t>
            </a:r>
            <a:r>
              <a:rPr lang="en-US" dirty="0" err="1"/>
              <a:t>penerangan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/>
              <a:t>kimiawi</a:t>
            </a:r>
            <a:r>
              <a:rPr lang="en-US" dirty="0"/>
              <a:t>: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debu</a:t>
            </a:r>
            <a:r>
              <a:rPr lang="en-US" dirty="0"/>
              <a:t>, </a:t>
            </a:r>
            <a:r>
              <a:rPr lang="en-US" dirty="0" err="1"/>
              <a:t>uap</a:t>
            </a:r>
            <a:r>
              <a:rPr lang="en-US" dirty="0"/>
              <a:t>, gas, </a:t>
            </a:r>
            <a:r>
              <a:rPr lang="en-US" dirty="0" err="1"/>
              <a:t>larutan</a:t>
            </a:r>
            <a:r>
              <a:rPr lang="en-US" dirty="0"/>
              <a:t>, </a:t>
            </a:r>
            <a:r>
              <a:rPr lang="en-US" dirty="0" err="1"/>
              <a:t>kabut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/>
              <a:t>biologik</a:t>
            </a:r>
            <a:r>
              <a:rPr lang="en-US" dirty="0"/>
              <a:t>: </a:t>
            </a:r>
            <a:r>
              <a:rPr lang="en-US" dirty="0" err="1"/>
              <a:t>bakteri</a:t>
            </a:r>
            <a:r>
              <a:rPr lang="en-US" dirty="0"/>
              <a:t>, virus, </a:t>
            </a:r>
            <a:r>
              <a:rPr lang="en-US" dirty="0" err="1"/>
              <a:t>jamur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/>
              <a:t>fisiologik</a:t>
            </a:r>
            <a:r>
              <a:rPr lang="en-US" dirty="0"/>
              <a:t>/</a:t>
            </a:r>
            <a:r>
              <a:rPr lang="en-US" dirty="0" err="1"/>
              <a:t>ergonomik</a:t>
            </a:r>
            <a:r>
              <a:rPr lang="en-US" dirty="0"/>
              <a:t>: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/>
              <a:t>psikososial</a:t>
            </a:r>
            <a:r>
              <a:rPr lang="en-US" dirty="0"/>
              <a:t>: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psikis</a:t>
            </a:r>
            <a:r>
              <a:rPr lang="en-US" dirty="0"/>
              <a:t>, </a:t>
            </a:r>
            <a:r>
              <a:rPr lang="en-US" dirty="0" err="1"/>
              <a:t>monotomi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pekerjan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82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PAK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Silikosis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/>
              <a:t>Asbestosis </a:t>
            </a:r>
            <a:endParaRPr lang="en-US" dirty="0" smtClean="0"/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Bisnosis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Antrakosis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Beriliosis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Pernafasan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</a:p>
          <a:p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Pendengaran</a:t>
            </a:r>
            <a:r>
              <a:rPr lang="en-US" dirty="0"/>
              <a:t> </a:t>
            </a:r>
          </a:p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Punggung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</a:t>
            </a:r>
          </a:p>
          <a:p>
            <a:r>
              <a:rPr lang="en-US" dirty="0" err="1"/>
              <a:t>Kanker</a:t>
            </a:r>
            <a:r>
              <a:rPr lang="en-US" dirty="0"/>
              <a:t> </a:t>
            </a:r>
          </a:p>
          <a:p>
            <a:r>
              <a:rPr lang="en-US" dirty="0"/>
              <a:t>Coronary Artery </a:t>
            </a:r>
          </a:p>
          <a:p>
            <a:r>
              <a:rPr lang="en-US" dirty="0" err="1"/>
              <a:t>Penyakit</a:t>
            </a:r>
            <a:r>
              <a:rPr lang="en-US" dirty="0"/>
              <a:t> Liver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2736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836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Kecelakaan Akibat Kerja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Kecelakaan Kerja adalah Suatu kejadian yang tidak diinginkan,yang terjadi secara tiba tiba dan tidak di rencanakan yang dapat menimbulkan korban manusia dan atau kerugian harta benda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Korban Jiwa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6386" name="Picture 2" descr="Hasil gambar untuk akibat kecelakaan ker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2695575" cy="3929090"/>
          </a:xfrm>
          <a:prstGeom prst="rect">
            <a:avLst/>
          </a:prstGeom>
          <a:noFill/>
        </p:spPr>
      </p:pic>
      <p:pic>
        <p:nvPicPr>
          <p:cNvPr id="16388" name="Picture 4" descr="Gambar terk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928802"/>
            <a:ext cx="500066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Kerugian Harta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318125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526</TotalTime>
  <Words>1468</Words>
  <Application>Microsoft Office PowerPoint</Application>
  <PresentationFormat>On-screen Show (4:3)</PresentationFormat>
  <Paragraphs>339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Facet</vt:lpstr>
      <vt:lpstr>Kecelakaan Akibat Kerja dan Penyakit Akibat Kerja</vt:lpstr>
      <vt:lpstr>Kecelakaan Akibat Kerja</vt:lpstr>
      <vt:lpstr>Pendahuluan</vt:lpstr>
      <vt:lpstr>Slide 4</vt:lpstr>
      <vt:lpstr>Definisi</vt:lpstr>
      <vt:lpstr>Definisi Kecelakaan</vt:lpstr>
      <vt:lpstr>Kecelakaan Akibat Kerja</vt:lpstr>
      <vt:lpstr>Contoh Korban Jiwa</vt:lpstr>
      <vt:lpstr>Kerugian Harta </vt:lpstr>
      <vt:lpstr>Hal pokok yg perlu di perhatikan</vt:lpstr>
      <vt:lpstr>Slide 11</vt:lpstr>
      <vt:lpstr>Slide 12</vt:lpstr>
      <vt:lpstr>Teori penyebab kecelakaan </vt:lpstr>
      <vt:lpstr>Pure Chance Theory</vt:lpstr>
      <vt:lpstr>Slide 15</vt:lpstr>
      <vt:lpstr>Accident prone theory</vt:lpstr>
      <vt:lpstr>Slide 17</vt:lpstr>
      <vt:lpstr>Teori Multiple Causation</vt:lpstr>
      <vt:lpstr>Slide 19</vt:lpstr>
      <vt:lpstr>Teori Gordon Menurut Gordon (1949),</vt:lpstr>
      <vt:lpstr>Slide 21</vt:lpstr>
      <vt:lpstr>Three main Factors theory</vt:lpstr>
      <vt:lpstr>Three Main Factor Theory</vt:lpstr>
      <vt:lpstr>Slide 24</vt:lpstr>
      <vt:lpstr>Tingkat Pendidikan </vt:lpstr>
      <vt:lpstr>Jenis Kelamin</vt:lpstr>
      <vt:lpstr>Lama Kerja </vt:lpstr>
      <vt:lpstr>Slide 28</vt:lpstr>
      <vt:lpstr>Slide 29</vt:lpstr>
      <vt:lpstr>Slide 30</vt:lpstr>
      <vt:lpstr>Kondisi mesin </vt:lpstr>
      <vt:lpstr>Letak mesin  </vt:lpstr>
      <vt:lpstr>Teori Heinrich (Teori Domino)</vt:lpstr>
      <vt:lpstr>Slide 34</vt:lpstr>
      <vt:lpstr>Slide 35</vt:lpstr>
      <vt:lpstr>Slide 36</vt:lpstr>
      <vt:lpstr>Slide 37</vt:lpstr>
      <vt:lpstr>LOGIKA JIKA UNSAFE ACT DIANGKAT/ DIKENDALIKAN, ACCIDENT DAN INJURY BISA DIHINDARI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Penggolonga kecelakaan</vt:lpstr>
      <vt:lpstr>Slide 51</vt:lpstr>
      <vt:lpstr>Tingkatan Kecelakaan</vt:lpstr>
      <vt:lpstr>Slide 53</vt:lpstr>
      <vt:lpstr>Slide 54</vt:lpstr>
      <vt:lpstr>Klasifikasi kecelakaan </vt:lpstr>
      <vt:lpstr>Menurut jenis kecelakaan</vt:lpstr>
      <vt:lpstr>Klasifikasi menurut penyebab</vt:lpstr>
      <vt:lpstr>Pengendalian Kecelakaan</vt:lpstr>
      <vt:lpstr>Slide 59</vt:lpstr>
      <vt:lpstr>Manajemen Risiko</vt:lpstr>
      <vt:lpstr>Penyakit Akibat Kerja</vt:lpstr>
      <vt:lpstr>Pendahuluan </vt:lpstr>
      <vt:lpstr>Pengertian</vt:lpstr>
      <vt:lpstr>Penyebab PAK</vt:lpstr>
      <vt:lpstr>Macam macam PAK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Kecelakaan Akibat Kerja dan Penyakit Akibat Kerja</dc:title>
  <dc:creator>PASKAH</dc:creator>
  <cp:lastModifiedBy>SONY</cp:lastModifiedBy>
  <cp:revision>28</cp:revision>
  <dcterms:created xsi:type="dcterms:W3CDTF">2017-11-06T13:29:02Z</dcterms:created>
  <dcterms:modified xsi:type="dcterms:W3CDTF">2021-11-19T02:34:41Z</dcterms:modified>
</cp:coreProperties>
</file>