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2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8" r:id="rId26"/>
    <p:sldId id="289" r:id="rId27"/>
    <p:sldId id="290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8" r:id="rId43"/>
    <p:sldId id="309" r:id="rId44"/>
    <p:sldId id="307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DD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B5B3CF-0E00-43E1-817B-8F6C675026AB}" type="slidenum">
              <a:rPr lang="ar-SA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0033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CD1F9EE-F66E-4523-9BF5-B0B50C3D84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9228E2A-352B-45B0-81F8-D15118FF6C98}" type="datetimeFigureOut">
              <a:rPr lang="en-US" smtClean="0"/>
              <a:pPr/>
              <a:t>3/9/2020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543800" cy="2160240"/>
          </a:xfrm>
        </p:spPr>
        <p:txBody>
          <a:bodyPr/>
          <a:lstStyle/>
          <a:p>
            <a:pPr algn="ctr"/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Tumbuh</a:t>
            </a:r>
            <a:r>
              <a:rPr lang="en-ID" dirty="0" smtClean="0"/>
              <a:t> </a:t>
            </a:r>
            <a:r>
              <a:rPr lang="en-ID" dirty="0" err="1" smtClean="0"/>
              <a:t>Kembang</a:t>
            </a:r>
            <a:r>
              <a:rPr lang="en-ID" dirty="0" smtClean="0"/>
              <a:t> </a:t>
            </a:r>
            <a:r>
              <a:rPr lang="en-ID" dirty="0" err="1" smtClean="0"/>
              <a:t>Anak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6664" y="4810472"/>
            <a:ext cx="6461760" cy="1066800"/>
          </a:xfrm>
        </p:spPr>
        <p:txBody>
          <a:bodyPr>
            <a:normAutofit/>
          </a:bodyPr>
          <a:lstStyle/>
          <a:p>
            <a:pPr algn="r"/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57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kdk2-anis_dkkd'07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F378-58DA-4144-8D87-2CCC9824280D}" type="slidenum">
              <a:rPr lang="en-US"/>
              <a:pPr/>
              <a:t>10</a:t>
            </a:fld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304800"/>
            <a:ext cx="7386638" cy="63246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FF3399"/>
                </a:solidFill>
              </a:rPr>
              <a:t>FAKTOR  EKSTERNAL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FF3399"/>
                </a:solidFill>
              </a:rPr>
              <a:t>a. </a:t>
            </a:r>
            <a:r>
              <a:rPr lang="en-US" sz="2400" b="1" dirty="0" err="1" smtClean="0">
                <a:solidFill>
                  <a:srgbClr val="FF3399"/>
                </a:solidFill>
              </a:rPr>
              <a:t>Keluarga</a:t>
            </a:r>
            <a:endParaRPr lang="en-US" sz="2400" b="1" dirty="0">
              <a:solidFill>
                <a:srgbClr val="FF3399"/>
              </a:solidFill>
            </a:endParaRP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 dirty="0" err="1"/>
              <a:t>nilai</a:t>
            </a:r>
            <a:r>
              <a:rPr lang="en-US" sz="2400" dirty="0"/>
              <a:t>, </a:t>
            </a:r>
            <a:r>
              <a:rPr lang="en-US" sz="2400" dirty="0" err="1"/>
              <a:t>kepercayaan</a:t>
            </a:r>
            <a:r>
              <a:rPr lang="en-US" sz="2400" dirty="0"/>
              <a:t>, </a:t>
            </a:r>
            <a:r>
              <a:rPr lang="en-US" sz="2400" dirty="0" err="1"/>
              <a:t>adat</a:t>
            </a:r>
            <a:r>
              <a:rPr lang="en-US" sz="2400" dirty="0"/>
              <a:t> </a:t>
            </a:r>
            <a:r>
              <a:rPr lang="en-US" sz="2400" dirty="0" err="1"/>
              <a:t>istiadat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,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asuh</a:t>
            </a:r>
            <a:endParaRPr lang="en-US" sz="2400" dirty="0" smtClean="0"/>
          </a:p>
          <a:p>
            <a:pPr marL="114300" indent="0"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FF3399"/>
                </a:solidFill>
              </a:rPr>
              <a:t>b</a:t>
            </a:r>
            <a:r>
              <a:rPr lang="en-US" sz="2400" b="1" dirty="0">
                <a:solidFill>
                  <a:srgbClr val="FF3399"/>
                </a:solidFill>
              </a:rPr>
              <a:t>. </a:t>
            </a:r>
            <a:r>
              <a:rPr lang="en-US" sz="2400" b="1" dirty="0" err="1">
                <a:solidFill>
                  <a:srgbClr val="FF3399"/>
                </a:solidFill>
              </a:rPr>
              <a:t>Kelompok</a:t>
            </a:r>
            <a:r>
              <a:rPr lang="en-US" sz="2400" b="1" dirty="0">
                <a:solidFill>
                  <a:srgbClr val="FF3399"/>
                </a:solidFill>
              </a:rPr>
              <a:t> </a:t>
            </a:r>
            <a:r>
              <a:rPr lang="en-US" sz="2400" b="1" dirty="0" err="1">
                <a:solidFill>
                  <a:srgbClr val="FF3399"/>
                </a:solidFill>
              </a:rPr>
              <a:t>teman</a:t>
            </a:r>
            <a:r>
              <a:rPr lang="en-US" sz="2400" b="1" dirty="0">
                <a:solidFill>
                  <a:srgbClr val="FF3399"/>
                </a:solidFill>
              </a:rPr>
              <a:t> </a:t>
            </a:r>
            <a:r>
              <a:rPr lang="en-US" sz="2400" b="1" dirty="0" err="1">
                <a:solidFill>
                  <a:srgbClr val="FF3399"/>
                </a:solidFill>
              </a:rPr>
              <a:t>sebaya</a:t>
            </a:r>
            <a:endParaRPr lang="en-US" sz="2400" b="1" dirty="0">
              <a:solidFill>
                <a:srgbClr val="FF3399"/>
              </a:solidFill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,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400" dirty="0" err="1"/>
              <a:t>fungsi</a:t>
            </a:r>
            <a:r>
              <a:rPr lang="en-US" sz="2400" dirty="0"/>
              <a:t>: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kesuksesan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kegagalan</a:t>
            </a:r>
            <a:r>
              <a:rPr lang="en-US" sz="2400" dirty="0"/>
              <a:t>, </a:t>
            </a:r>
            <a:r>
              <a:rPr lang="en-US" sz="2400" dirty="0" err="1"/>
              <a:t>memvalidasi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menantang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,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penerimaan</a:t>
            </a:r>
            <a:r>
              <a:rPr lang="en-US" sz="2400" dirty="0"/>
              <a:t>,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penolakan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unik</a:t>
            </a:r>
            <a:r>
              <a:rPr lang="en-US" sz="2400" dirty="0"/>
              <a:t>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harapan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7060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3341-5D43-4055-A422-AFB65B9B84E1}" type="slidenum">
              <a:rPr lang="en-US"/>
              <a:pPr/>
              <a:t>11</a:t>
            </a:fld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14290"/>
            <a:ext cx="7386638" cy="6248400"/>
          </a:xfrm>
          <a:ln>
            <a:solidFill>
              <a:srgbClr val="0080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FF3399"/>
                </a:solidFill>
              </a:rPr>
              <a:t>c. </a:t>
            </a:r>
            <a:r>
              <a:rPr lang="en-US" sz="2400" b="1" dirty="0" err="1">
                <a:solidFill>
                  <a:srgbClr val="FF3399"/>
                </a:solidFill>
              </a:rPr>
              <a:t>Pengalaman</a:t>
            </a:r>
            <a:r>
              <a:rPr lang="en-US" sz="2400" b="1" dirty="0">
                <a:solidFill>
                  <a:srgbClr val="FF3399"/>
                </a:solidFill>
              </a:rPr>
              <a:t> </a:t>
            </a:r>
            <a:r>
              <a:rPr lang="en-US" sz="2400" b="1" dirty="0" err="1">
                <a:solidFill>
                  <a:srgbClr val="FF3399"/>
                </a:solidFill>
              </a:rPr>
              <a:t>hidup</a:t>
            </a:r>
            <a:endParaRPr lang="en-US" sz="2400" b="1" dirty="0">
              <a:solidFill>
                <a:srgbClr val="FF3399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proses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/>
              <a:t>membiarkan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mengaplikasikan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proses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/>
              <a:t>mengenali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/>
              <a:t>penguasaan</a:t>
            </a:r>
            <a:r>
              <a:rPr lang="en-US" sz="2400" dirty="0"/>
              <a:t> </a:t>
            </a:r>
            <a:r>
              <a:rPr lang="en-US" sz="2400" dirty="0" err="1"/>
              <a:t>ketrampilan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/>
              <a:t>integrasi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penampilan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. 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3733800" y="12192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gradFill rotWithShape="1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 rot="5400000">
            <a:off x="5295900" y="3314700"/>
            <a:ext cx="1600200" cy="2133600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gradFill rotWithShape="1">
            <a:gsLst>
              <a:gs pos="0">
                <a:srgbClr val="F8B049"/>
              </a:gs>
              <a:gs pos="8999">
                <a:srgbClr val="B43E85"/>
              </a:gs>
              <a:gs pos="15500">
                <a:srgbClr val="C50849"/>
              </a:gs>
              <a:gs pos="16500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0">
                <a:srgbClr val="F952A0"/>
              </a:gs>
              <a:gs pos="84500">
                <a:srgbClr val="C50849"/>
              </a:gs>
              <a:gs pos="91001">
                <a:srgbClr val="B43E85"/>
              </a:gs>
              <a:gs pos="100000">
                <a:srgbClr val="F8B049"/>
              </a:gs>
            </a:gsLst>
            <a:lin ang="189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5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878D-E365-47FC-BA12-CDD5C98254DE}" type="slidenum">
              <a:rPr lang="en-US"/>
              <a:pPr/>
              <a:t>12</a:t>
            </a:fld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7386638" cy="5715000"/>
          </a:xfrm>
          <a:solidFill>
            <a:schemeClr val="bg1"/>
          </a:solidFill>
          <a:ln>
            <a:solidFill>
              <a:srgbClr val="0080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FF3399"/>
                </a:solidFill>
              </a:rPr>
              <a:t>d. </a:t>
            </a:r>
            <a:r>
              <a:rPr lang="en-US" sz="2400" b="1" dirty="0" err="1">
                <a:solidFill>
                  <a:srgbClr val="FF3399"/>
                </a:solidFill>
              </a:rPr>
              <a:t>Kesehatan</a:t>
            </a:r>
            <a:endParaRPr lang="en-US" sz="2400" b="1" dirty="0">
              <a:solidFill>
                <a:srgbClr val="FF33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Tingkat </a:t>
            </a:r>
            <a:r>
              <a:rPr lang="en-US" sz="2400" dirty="0" err="1"/>
              <a:t>kesehatan</a:t>
            </a:r>
            <a:r>
              <a:rPr lang="en-US" sz="2400" dirty="0"/>
              <a:t> ---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lain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Kesehatan</a:t>
            </a:r>
            <a:r>
              <a:rPr lang="en-US" sz="2400" dirty="0"/>
              <a:t> prenatal (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 </a:t>
            </a:r>
            <a:r>
              <a:rPr lang="en-US" sz="2400" dirty="0" err="1"/>
              <a:t>lahir</a:t>
            </a:r>
            <a:r>
              <a:rPr lang="en-US" sz="2400" dirty="0"/>
              <a:t>)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fetal (</a:t>
            </a:r>
            <a:r>
              <a:rPr lang="en-US" sz="2400" dirty="0" err="1"/>
              <a:t>janin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Nutrisi</a:t>
            </a:r>
            <a:r>
              <a:rPr lang="en-US" sz="2400" dirty="0"/>
              <a:t> </a:t>
            </a:r>
            <a:r>
              <a:rPr lang="en-US" sz="2400" dirty="0" err="1"/>
              <a:t>adekuat</a:t>
            </a:r>
            <a:r>
              <a:rPr lang="en-US" sz="2400" dirty="0"/>
              <a:t> 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istirahat</a:t>
            </a:r>
            <a:r>
              <a:rPr lang="en-US" sz="2400" dirty="0"/>
              <a:t>, </a:t>
            </a:r>
            <a:r>
              <a:rPr lang="en-US" sz="2400" dirty="0" err="1"/>
              <a:t>tidur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olahraga</a:t>
            </a:r>
            <a:r>
              <a:rPr lang="en-US" sz="2400" dirty="0"/>
              <a:t> 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--- </a:t>
            </a:r>
            <a:r>
              <a:rPr lang="en-US" sz="2400" dirty="0" err="1"/>
              <a:t>ketidakmampuan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tugas-tugas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---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kembang</a:t>
            </a:r>
            <a:r>
              <a:rPr lang="en-US" sz="2400" dirty="0"/>
              <a:t> </a:t>
            </a:r>
            <a:r>
              <a:rPr lang="en-US" sz="2400" dirty="0" err="1"/>
              <a:t>terganggu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FF3399"/>
                </a:solidFill>
              </a:rPr>
              <a:t>e. </a:t>
            </a:r>
            <a:r>
              <a:rPr lang="en-US" sz="2400" b="1" dirty="0" err="1">
                <a:solidFill>
                  <a:srgbClr val="FF3399"/>
                </a:solidFill>
              </a:rPr>
              <a:t>Lingkungan</a:t>
            </a:r>
            <a:r>
              <a:rPr lang="en-US" sz="2400" b="1" dirty="0">
                <a:solidFill>
                  <a:srgbClr val="FF3399"/>
                </a:solidFill>
              </a:rPr>
              <a:t> </a:t>
            </a:r>
            <a:r>
              <a:rPr lang="en-US" sz="2400" b="1" dirty="0" err="1">
                <a:solidFill>
                  <a:srgbClr val="FF3399"/>
                </a:solidFill>
              </a:rPr>
              <a:t>tempat</a:t>
            </a:r>
            <a:r>
              <a:rPr lang="en-US" sz="2400" b="1" dirty="0">
                <a:solidFill>
                  <a:srgbClr val="FF3399"/>
                </a:solidFill>
              </a:rPr>
              <a:t> </a:t>
            </a:r>
            <a:r>
              <a:rPr lang="en-US" sz="2400" b="1" dirty="0" err="1">
                <a:solidFill>
                  <a:srgbClr val="FF3399"/>
                </a:solidFill>
              </a:rPr>
              <a:t>tinggal</a:t>
            </a:r>
            <a:endParaRPr lang="en-US" sz="2400" b="1" dirty="0">
              <a:solidFill>
                <a:srgbClr val="FF33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: </a:t>
            </a:r>
            <a:r>
              <a:rPr lang="en-US" sz="2400" dirty="0" err="1"/>
              <a:t>Musim</a:t>
            </a:r>
            <a:r>
              <a:rPr lang="en-US" sz="2400" dirty="0"/>
              <a:t>, </a:t>
            </a:r>
            <a:r>
              <a:rPr lang="en-US" sz="2400" dirty="0" err="1"/>
              <a:t>iklim</a:t>
            </a:r>
            <a:r>
              <a:rPr lang="en-US" sz="2400" dirty="0"/>
              <a:t>,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sehari-hari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status 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93320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6264"/>
            <a:ext cx="7620000" cy="1684784"/>
          </a:xfr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2700000" scaled="0"/>
            <a:tileRect/>
          </a:gradFill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ID" sz="4000" b="1" dirty="0" smtClean="0"/>
              <a:t>DASAR TEORITIK PERKEMBANGAN KEPRIBADIAN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41843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013576" cy="839787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9933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2800" b="1"/>
              <a:t>Teori perkembangan Psikososial </a:t>
            </a:r>
            <a:br>
              <a:rPr lang="en-US" sz="2800" b="1"/>
            </a:br>
            <a:r>
              <a:rPr lang="en-US" sz="2800" b="1"/>
              <a:t>(Erik H Erickson</a:t>
            </a:r>
            <a:r>
              <a:rPr lang="en-US" sz="2800"/>
              <a:t> 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1447800"/>
            <a:ext cx="8083624" cy="4724400"/>
          </a:xfrm>
          <a:ln w="38100">
            <a:solidFill>
              <a:srgbClr val="9933FF"/>
            </a:solidFill>
          </a:ln>
        </p:spPr>
        <p:txBody>
          <a:bodyPr/>
          <a:lstStyle/>
          <a:p>
            <a:pPr marL="349250" indent="-349250">
              <a:lnSpc>
                <a:spcPct val="90000"/>
              </a:lnSpc>
              <a:buFontTx/>
              <a:buAutoNum type="alphaLcPeriod"/>
            </a:pPr>
            <a:r>
              <a:rPr lang="en-US" sz="2400" i="1" dirty="0"/>
              <a:t>Trust </a:t>
            </a:r>
            <a:r>
              <a:rPr lang="en-US" sz="2400" i="1" dirty="0" err="1"/>
              <a:t>vs</a:t>
            </a:r>
            <a:r>
              <a:rPr lang="en-US" sz="2400" i="1" dirty="0"/>
              <a:t> mistrust -- </a:t>
            </a:r>
            <a:r>
              <a:rPr lang="en-US" sz="2400" i="1" dirty="0" err="1"/>
              <a:t>bayi</a:t>
            </a:r>
            <a:r>
              <a:rPr lang="en-US" sz="2400" i="1" dirty="0"/>
              <a:t> (</a:t>
            </a:r>
            <a:r>
              <a:rPr lang="en-US" sz="2400" i="1" dirty="0" err="1"/>
              <a:t>lahir</a:t>
            </a:r>
            <a:r>
              <a:rPr lang="en-US" sz="2400" i="1" dirty="0"/>
              <a:t> – 12 </a:t>
            </a:r>
            <a:r>
              <a:rPr lang="en-US" sz="2400" i="1" dirty="0" err="1"/>
              <a:t>bulan</a:t>
            </a:r>
            <a:r>
              <a:rPr lang="en-US" sz="2400" i="1" dirty="0"/>
              <a:t>)</a:t>
            </a:r>
          </a:p>
          <a:p>
            <a:pPr marL="633413" indent="-293688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 i="1" dirty="0" err="1"/>
              <a:t>Indikator</a:t>
            </a:r>
            <a:r>
              <a:rPr lang="en-US" sz="2400" i="1" dirty="0"/>
              <a:t> </a:t>
            </a:r>
            <a:r>
              <a:rPr lang="en-US" sz="2400" i="1" dirty="0" err="1"/>
              <a:t>positif</a:t>
            </a:r>
            <a:r>
              <a:rPr lang="en-US" sz="2400" i="1" dirty="0"/>
              <a:t> : </a:t>
            </a:r>
            <a:r>
              <a:rPr lang="en-US" sz="2400" i="1" dirty="0" err="1"/>
              <a:t>belajar</a:t>
            </a:r>
            <a:r>
              <a:rPr lang="en-US" sz="2400" i="1" dirty="0"/>
              <a:t> </a:t>
            </a:r>
            <a:r>
              <a:rPr lang="en-US" sz="2400" i="1" dirty="0" err="1"/>
              <a:t>percaya</a:t>
            </a:r>
            <a:r>
              <a:rPr lang="en-US" sz="2400" i="1" dirty="0"/>
              <a:t> </a:t>
            </a: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orang</a:t>
            </a:r>
            <a:r>
              <a:rPr lang="en-US" sz="2400" i="1" dirty="0"/>
              <a:t> lain</a:t>
            </a:r>
          </a:p>
          <a:p>
            <a:pPr marL="633413" indent="-293688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 i="1" dirty="0" err="1"/>
              <a:t>Indikator</a:t>
            </a:r>
            <a:r>
              <a:rPr lang="en-US" sz="2400" i="1" dirty="0"/>
              <a:t> </a:t>
            </a:r>
            <a:r>
              <a:rPr lang="en-US" sz="2400" i="1" dirty="0" err="1"/>
              <a:t>negatif</a:t>
            </a:r>
            <a:r>
              <a:rPr lang="en-US" sz="2400" i="1" dirty="0"/>
              <a:t> :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percaya</a:t>
            </a:r>
            <a:r>
              <a:rPr lang="en-US" sz="2400" i="1" dirty="0"/>
              <a:t>, </a:t>
            </a:r>
            <a:r>
              <a:rPr lang="en-US" sz="2400" i="1" dirty="0" err="1"/>
              <a:t>menarik</a:t>
            </a:r>
            <a:r>
              <a:rPr lang="en-US" sz="2400" i="1" dirty="0"/>
              <a:t> </a:t>
            </a:r>
            <a:r>
              <a:rPr lang="en-US" sz="2400" i="1" dirty="0" err="1"/>
              <a:t>diri</a:t>
            </a:r>
            <a:r>
              <a:rPr lang="en-US" sz="2400" i="1" dirty="0"/>
              <a:t>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lingkungan</a:t>
            </a:r>
            <a:r>
              <a:rPr lang="en-US" sz="2400" i="1" dirty="0"/>
              <a:t> </a:t>
            </a:r>
            <a:r>
              <a:rPr lang="en-US" sz="2400" i="1" dirty="0" err="1"/>
              <a:t>masyarakat</a:t>
            </a:r>
            <a:r>
              <a:rPr lang="en-US" sz="2400" i="1" dirty="0"/>
              <a:t>, </a:t>
            </a:r>
            <a:r>
              <a:rPr lang="en-US" sz="2400" i="1" dirty="0" err="1"/>
              <a:t>pengasingan</a:t>
            </a:r>
            <a:r>
              <a:rPr lang="en-US" sz="2400" i="1" dirty="0"/>
              <a:t>. </a:t>
            </a:r>
          </a:p>
          <a:p>
            <a:pPr marL="633413" indent="-293688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 i="1" dirty="0" err="1"/>
              <a:t>Pemenuhan</a:t>
            </a:r>
            <a:r>
              <a:rPr lang="en-US" sz="2400" i="1" dirty="0"/>
              <a:t> </a:t>
            </a:r>
            <a:r>
              <a:rPr lang="en-US" sz="2400" i="1" dirty="0" err="1"/>
              <a:t>kepuasan</a:t>
            </a:r>
            <a:r>
              <a:rPr lang="en-US" sz="2400" i="1" dirty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makan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mengisap</a:t>
            </a:r>
            <a:r>
              <a:rPr lang="en-US" sz="2400" i="1" dirty="0"/>
              <a:t>, rasa </a:t>
            </a:r>
            <a:r>
              <a:rPr lang="en-US" sz="2400" i="1" dirty="0" err="1"/>
              <a:t>hangat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nyaman</a:t>
            </a:r>
            <a:r>
              <a:rPr lang="en-US" sz="2400" i="1" dirty="0"/>
              <a:t>, </a:t>
            </a:r>
            <a:r>
              <a:rPr lang="en-US" sz="2400" i="1" dirty="0" err="1"/>
              <a:t>cinta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rasa </a:t>
            </a:r>
            <a:r>
              <a:rPr lang="en-US" sz="2400" i="1" dirty="0" err="1"/>
              <a:t>aman</a:t>
            </a:r>
            <a:r>
              <a:rPr lang="en-US" sz="2400" i="1" dirty="0"/>
              <a:t> ----  </a:t>
            </a:r>
            <a:r>
              <a:rPr lang="en-US" sz="2400" i="1" dirty="0" err="1"/>
              <a:t>menghasilkan</a:t>
            </a:r>
            <a:r>
              <a:rPr lang="en-US" sz="2400" i="1" dirty="0"/>
              <a:t> </a:t>
            </a:r>
            <a:r>
              <a:rPr lang="en-US" sz="2400" i="1" dirty="0" err="1"/>
              <a:t>kepercayaan</a:t>
            </a:r>
            <a:r>
              <a:rPr lang="en-US" sz="2400" i="1" dirty="0"/>
              <a:t>. </a:t>
            </a:r>
          </a:p>
          <a:p>
            <a:pPr marL="633413" indent="-293688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saat</a:t>
            </a:r>
            <a:r>
              <a:rPr lang="en-US" sz="2400" i="1" dirty="0"/>
              <a:t> </a:t>
            </a:r>
            <a:r>
              <a:rPr lang="en-US" sz="2400" i="1" dirty="0" err="1"/>
              <a:t>kebutuhan</a:t>
            </a:r>
            <a:r>
              <a:rPr lang="en-US" sz="2400" i="1" dirty="0"/>
              <a:t> </a:t>
            </a:r>
            <a:r>
              <a:rPr lang="en-US" sz="2400" i="1" dirty="0" err="1"/>
              <a:t>dasar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terpenuhi</a:t>
            </a:r>
            <a:r>
              <a:rPr lang="en-US" sz="2400" i="1" dirty="0"/>
              <a:t> </a:t>
            </a:r>
            <a:r>
              <a:rPr lang="en-US" sz="2400" i="1" dirty="0" err="1"/>
              <a:t>secara</a:t>
            </a:r>
            <a:r>
              <a:rPr lang="en-US" sz="2400" i="1" dirty="0"/>
              <a:t> </a:t>
            </a:r>
            <a:r>
              <a:rPr lang="en-US" sz="2400" i="1" dirty="0" err="1"/>
              <a:t>adekuat</a:t>
            </a:r>
            <a:r>
              <a:rPr lang="en-US" sz="2400" i="1" dirty="0"/>
              <a:t> --- </a:t>
            </a:r>
            <a:r>
              <a:rPr lang="en-US" sz="2400" i="1" dirty="0" err="1"/>
              <a:t>bayi</a:t>
            </a:r>
            <a:r>
              <a:rPr lang="en-US" sz="2400" i="1" dirty="0"/>
              <a:t> </a:t>
            </a:r>
            <a:r>
              <a:rPr lang="en-US" sz="2400" i="1" dirty="0" err="1"/>
              <a:t>menjadi</a:t>
            </a:r>
            <a:r>
              <a:rPr lang="en-US" sz="2400" i="1" dirty="0"/>
              <a:t> </a:t>
            </a:r>
            <a:r>
              <a:rPr lang="en-US" sz="2400" i="1" dirty="0" err="1"/>
              <a:t>curiga</a:t>
            </a:r>
            <a:r>
              <a:rPr lang="en-US" sz="2400" i="1" dirty="0"/>
              <a:t>, </a:t>
            </a:r>
            <a:r>
              <a:rPr lang="en-US" sz="2400" i="1" dirty="0" err="1"/>
              <a:t>penuh</a:t>
            </a:r>
            <a:r>
              <a:rPr lang="en-US" sz="2400" i="1" dirty="0"/>
              <a:t> rasa </a:t>
            </a:r>
            <a:r>
              <a:rPr lang="en-US" sz="2400" i="1" dirty="0" err="1"/>
              <a:t>takut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percaya</a:t>
            </a:r>
            <a:r>
              <a:rPr lang="en-US" sz="2400" i="1" dirty="0"/>
              <a:t>. Hal </a:t>
            </a:r>
            <a:r>
              <a:rPr lang="en-US" sz="2400" i="1" dirty="0" err="1"/>
              <a:t>ini</a:t>
            </a:r>
            <a:r>
              <a:rPr lang="en-US" sz="2400" i="1" dirty="0"/>
              <a:t> </a:t>
            </a:r>
            <a:r>
              <a:rPr lang="en-US" sz="2400" i="1" dirty="0" err="1"/>
              <a:t>ditandai</a:t>
            </a:r>
            <a:r>
              <a:rPr lang="en-US" sz="2400" i="1" dirty="0"/>
              <a:t> </a:t>
            </a:r>
            <a:r>
              <a:rPr lang="en-US" sz="2400" i="1" dirty="0" err="1"/>
              <a:t>dengan</a:t>
            </a:r>
            <a:r>
              <a:rPr lang="en-US" sz="2400" i="1" dirty="0"/>
              <a:t> </a:t>
            </a:r>
            <a:r>
              <a:rPr lang="en-US" sz="2400" i="1" dirty="0" err="1"/>
              <a:t>perilaku</a:t>
            </a:r>
            <a:r>
              <a:rPr lang="en-US" sz="2400" i="1" dirty="0"/>
              <a:t> </a:t>
            </a:r>
            <a:r>
              <a:rPr lang="en-US" sz="2400" i="1" dirty="0" err="1"/>
              <a:t>makan</a:t>
            </a:r>
            <a:r>
              <a:rPr lang="en-US" sz="2400" i="1" dirty="0"/>
              <a:t>, </a:t>
            </a:r>
            <a:r>
              <a:rPr lang="en-US" sz="2400" i="1" dirty="0" err="1"/>
              <a:t>tidur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eliminasi</a:t>
            </a:r>
            <a:r>
              <a:rPr lang="en-US" sz="2400" i="1" dirty="0"/>
              <a:t> yang </a:t>
            </a:r>
            <a:r>
              <a:rPr lang="en-US" sz="2400" i="1" dirty="0" err="1"/>
              <a:t>buruk</a:t>
            </a:r>
            <a:r>
              <a:rPr lang="en-US" sz="2400" i="1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0701688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838200"/>
            <a:ext cx="7859216" cy="5257800"/>
          </a:xfrm>
          <a:ln w="76200">
            <a:solidFill>
              <a:srgbClr val="9933FF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i="1" dirty="0"/>
              <a:t>b. </a:t>
            </a:r>
            <a:r>
              <a:rPr lang="en-US" sz="2400" i="1" dirty="0" err="1"/>
              <a:t>Otonomi</a:t>
            </a:r>
            <a:r>
              <a:rPr lang="en-US" sz="2400" i="1" dirty="0"/>
              <a:t> </a:t>
            </a:r>
            <a:r>
              <a:rPr lang="en-US" sz="2400" i="1" dirty="0" err="1"/>
              <a:t>vs</a:t>
            </a:r>
            <a:r>
              <a:rPr lang="en-US" sz="2400" i="1" dirty="0"/>
              <a:t> </a:t>
            </a:r>
            <a:r>
              <a:rPr lang="en-US" sz="2400" i="1" dirty="0" err="1"/>
              <a:t>ragu-ragu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malu</a:t>
            </a:r>
            <a:r>
              <a:rPr lang="en-US" sz="2400" i="1" dirty="0"/>
              <a:t> (autonomy </a:t>
            </a:r>
            <a:r>
              <a:rPr lang="en-US" sz="2400" i="1" dirty="0" err="1"/>
              <a:t>vs</a:t>
            </a:r>
            <a:r>
              <a:rPr lang="en-US" sz="2400" i="1" dirty="0"/>
              <a:t> shame &amp; doubt) -- </a:t>
            </a:r>
            <a:r>
              <a:rPr lang="en-US" sz="2400" i="1" dirty="0" err="1"/>
              <a:t>todler</a:t>
            </a:r>
            <a:r>
              <a:rPr lang="en-US" sz="2400" i="1" dirty="0"/>
              <a:t> (1-3 </a:t>
            </a:r>
            <a:r>
              <a:rPr lang="en-US" sz="2400" i="1" dirty="0" err="1"/>
              <a:t>tahun</a:t>
            </a:r>
            <a:r>
              <a:rPr lang="en-US" sz="2400" i="1" dirty="0" smtClean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 marL="633413" indent="-352425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: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kehilangan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endParaRPr lang="en-US" sz="2400" dirty="0"/>
          </a:p>
          <a:p>
            <a:pPr marL="633413" indent="-352425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: </a:t>
            </a:r>
            <a:r>
              <a:rPr lang="en-US" sz="2400" dirty="0" err="1"/>
              <a:t>terpaksa</a:t>
            </a:r>
            <a:r>
              <a:rPr lang="en-US" sz="2400" dirty="0"/>
              <a:t> </a:t>
            </a:r>
            <a:r>
              <a:rPr lang="en-US" sz="2400" dirty="0" err="1"/>
              <a:t>membatasi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terpaksa</a:t>
            </a:r>
            <a:r>
              <a:rPr lang="en-US" sz="2400" dirty="0"/>
              <a:t> </a:t>
            </a:r>
            <a:r>
              <a:rPr lang="en-US" sz="2400" dirty="0" err="1"/>
              <a:t>mengalah</a:t>
            </a:r>
            <a:endParaRPr lang="en-US" sz="2400" dirty="0"/>
          </a:p>
          <a:p>
            <a:pPr marL="633413" indent="-352425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kemandirian</a:t>
            </a:r>
            <a:r>
              <a:rPr lang="en-US" sz="2400" dirty="0"/>
              <a:t> </a:t>
            </a:r>
            <a:r>
              <a:rPr lang="en-US" sz="2400" dirty="0" err="1"/>
              <a:t>membuka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memakai</a:t>
            </a:r>
            <a:r>
              <a:rPr lang="en-US" sz="2400" dirty="0"/>
              <a:t> </a:t>
            </a:r>
            <a:r>
              <a:rPr lang="en-US" sz="2400" dirty="0" err="1"/>
              <a:t>baju</a:t>
            </a:r>
            <a:r>
              <a:rPr lang="en-US" sz="2400" dirty="0"/>
              <a:t>, </a:t>
            </a:r>
            <a:r>
              <a:rPr lang="en-US" sz="2400" dirty="0" err="1"/>
              <a:t>berjalan</a:t>
            </a:r>
            <a:r>
              <a:rPr lang="en-US" sz="2400" dirty="0"/>
              <a:t>, </a:t>
            </a:r>
            <a:r>
              <a:rPr lang="en-US" sz="2400" dirty="0" err="1"/>
              <a:t>mengambil</a:t>
            </a:r>
            <a:r>
              <a:rPr lang="en-US" sz="2400" dirty="0"/>
              <a:t>, </a:t>
            </a:r>
            <a:r>
              <a:rPr lang="en-US" sz="2400" dirty="0" err="1"/>
              <a:t>makan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toilet.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terbentuk</a:t>
            </a:r>
            <a:r>
              <a:rPr lang="en-US" sz="2400" dirty="0"/>
              <a:t>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. </a:t>
            </a:r>
          </a:p>
          <a:p>
            <a:pPr marL="633413" indent="-352425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kemandirian</a:t>
            </a:r>
            <a:r>
              <a:rPr lang="en-US" sz="2400" dirty="0"/>
              <a:t> </a:t>
            </a:r>
            <a:r>
              <a:rPr lang="en-US" sz="2400" dirty="0" err="1"/>
              <a:t>todler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didukung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</a:t>
            </a:r>
            <a:r>
              <a:rPr lang="en-US" sz="2400" dirty="0" err="1"/>
              <a:t>tua</a:t>
            </a:r>
            <a:r>
              <a:rPr lang="en-US" sz="2400" dirty="0"/>
              <a:t>,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kepribadian</a:t>
            </a:r>
            <a:r>
              <a:rPr lang="en-US" sz="2400" dirty="0"/>
              <a:t> yang </a:t>
            </a:r>
            <a:r>
              <a:rPr lang="en-US" sz="2400" dirty="0" err="1"/>
              <a:t>ragu-ragu</a:t>
            </a:r>
            <a:endParaRPr lang="en-US" sz="2400" dirty="0"/>
          </a:p>
          <a:p>
            <a:pPr marL="633413" indent="-352425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buruk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kegagalan</a:t>
            </a:r>
            <a:r>
              <a:rPr lang="en-US" sz="2400" dirty="0"/>
              <a:t>,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pemalu</a:t>
            </a:r>
            <a:r>
              <a:rPr lang="en-US" sz="2400" dirty="0"/>
              <a:t>.</a:t>
            </a:r>
          </a:p>
          <a:p>
            <a:pPr marL="633413" indent="-352425">
              <a:lnSpc>
                <a:spcPct val="80000"/>
              </a:lnSpc>
              <a:buBlip>
                <a:blip r:embed="rId2"/>
              </a:buBlip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1525544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1" y="609600"/>
            <a:ext cx="8011616" cy="5562600"/>
          </a:xfrm>
          <a:ln w="38100">
            <a:solidFill>
              <a:srgbClr val="9933FF"/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i="1" dirty="0"/>
              <a:t>c. </a:t>
            </a:r>
            <a:r>
              <a:rPr lang="en-US" sz="2400" i="1" dirty="0" err="1"/>
              <a:t>Inisiatif</a:t>
            </a:r>
            <a:r>
              <a:rPr lang="en-US" sz="2400" i="1" dirty="0"/>
              <a:t> </a:t>
            </a:r>
            <a:r>
              <a:rPr lang="en-US" sz="2400" i="1" dirty="0" err="1"/>
              <a:t>vs</a:t>
            </a:r>
            <a:r>
              <a:rPr lang="en-US" sz="2400" i="1" dirty="0"/>
              <a:t> </a:t>
            </a:r>
            <a:r>
              <a:rPr lang="en-US" sz="2400" i="1" dirty="0" err="1"/>
              <a:t>merasa</a:t>
            </a:r>
            <a:r>
              <a:rPr lang="en-US" sz="2400" i="1" dirty="0"/>
              <a:t> </a:t>
            </a:r>
            <a:r>
              <a:rPr lang="en-US" sz="2400" i="1" dirty="0" err="1"/>
              <a:t>bersalah</a:t>
            </a:r>
            <a:r>
              <a:rPr lang="en-US" sz="2400" i="1" dirty="0"/>
              <a:t> (initiative </a:t>
            </a:r>
            <a:r>
              <a:rPr lang="en-US" sz="2400" i="1" dirty="0" err="1"/>
              <a:t>vs</a:t>
            </a:r>
            <a:r>
              <a:rPr lang="en-US" sz="2400" i="1" dirty="0"/>
              <a:t> guilt) -- </a:t>
            </a:r>
            <a:r>
              <a:rPr lang="en-US" sz="2400" i="1" dirty="0" err="1"/>
              <a:t>pra</a:t>
            </a:r>
            <a:r>
              <a:rPr lang="en-US" sz="2400" i="1" dirty="0"/>
              <a:t> </a:t>
            </a:r>
            <a:r>
              <a:rPr lang="en-US" sz="2400" i="1" dirty="0" err="1"/>
              <a:t>sekolah</a:t>
            </a:r>
            <a:r>
              <a:rPr lang="en-US" sz="2400" i="1" dirty="0"/>
              <a:t> ( 3-6 </a:t>
            </a:r>
            <a:r>
              <a:rPr lang="en-US" sz="2400" i="1" dirty="0" err="1"/>
              <a:t>tahun</a:t>
            </a:r>
            <a:r>
              <a:rPr lang="en-US" sz="2400" i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: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ketegasan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mengevaluasi</a:t>
            </a:r>
            <a:r>
              <a:rPr lang="en-US" sz="2400" dirty="0"/>
              <a:t> </a:t>
            </a:r>
            <a:r>
              <a:rPr lang="en-US" sz="2400" dirty="0" err="1"/>
              <a:t>kebiasaan</a:t>
            </a:r>
            <a:r>
              <a:rPr lang="en-US" sz="2400" dirty="0"/>
              <a:t> (</a:t>
            </a:r>
            <a:r>
              <a:rPr lang="en-US" sz="2400" dirty="0" err="1"/>
              <a:t>perilaku</a:t>
            </a:r>
            <a:r>
              <a:rPr lang="en-US" sz="2400" dirty="0"/>
              <a:t>)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: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percaya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, </a:t>
            </a:r>
            <a:r>
              <a:rPr lang="en-US" sz="2400" dirty="0" err="1"/>
              <a:t>pesimis</a:t>
            </a:r>
            <a:r>
              <a:rPr lang="en-US" sz="2400" dirty="0"/>
              <a:t>, </a:t>
            </a:r>
            <a:r>
              <a:rPr lang="en-US" sz="2400" dirty="0" err="1"/>
              <a:t>takut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. </a:t>
            </a:r>
            <a:r>
              <a:rPr lang="en-US" sz="2400" dirty="0" err="1"/>
              <a:t>Pembatasan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kontrol</a:t>
            </a:r>
            <a:r>
              <a:rPr lang="en-US" sz="2400" dirty="0"/>
              <a:t> yang </a:t>
            </a:r>
            <a:r>
              <a:rPr lang="en-US" sz="2400" dirty="0" err="1"/>
              <a:t>berlebihan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Inisiatif</a:t>
            </a:r>
            <a:r>
              <a:rPr lang="en-US" sz="2400" dirty="0"/>
              <a:t>, </a:t>
            </a:r>
            <a:r>
              <a:rPr lang="en-US" sz="2400" dirty="0" err="1"/>
              <a:t>mencoba</a:t>
            </a:r>
            <a:r>
              <a:rPr lang="en-US" sz="2400" dirty="0"/>
              <a:t> </a:t>
            </a:r>
            <a:r>
              <a:rPr lang="en-US" sz="2400" dirty="0" err="1"/>
              <a:t>hal-hal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,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kuat</a:t>
            </a:r>
            <a:r>
              <a:rPr lang="en-US" sz="2400" dirty="0"/>
              <a:t>, </a:t>
            </a:r>
            <a:r>
              <a:rPr lang="en-US" sz="2400" dirty="0" err="1"/>
              <a:t>imajinatif</a:t>
            </a:r>
            <a:r>
              <a:rPr lang="en-US" sz="2400" dirty="0"/>
              <a:t> </a:t>
            </a:r>
            <a:r>
              <a:rPr lang="en-US" sz="2400" dirty="0" smtClean="0"/>
              <a:t>,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bersalah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identifikasi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</a:t>
            </a:r>
            <a:r>
              <a:rPr lang="en-US" sz="2400" dirty="0" err="1"/>
              <a:t>tua</a:t>
            </a:r>
            <a:r>
              <a:rPr lang="en-US" sz="2400" dirty="0"/>
              <a:t> yang </a:t>
            </a:r>
            <a:r>
              <a:rPr lang="en-US" sz="2400" dirty="0" err="1"/>
              <a:t>berjenis</a:t>
            </a:r>
            <a:r>
              <a:rPr lang="en-US" sz="2400" dirty="0"/>
              <a:t> </a:t>
            </a:r>
            <a:r>
              <a:rPr lang="en-US" sz="2400" dirty="0" err="1"/>
              <a:t>kelamin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Pembatasan</a:t>
            </a:r>
            <a:r>
              <a:rPr lang="en-US" sz="2400" dirty="0"/>
              <a:t> ---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inisiatif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Rasa </a:t>
            </a:r>
            <a:r>
              <a:rPr lang="en-US" sz="2400" dirty="0" err="1"/>
              <a:t>bersalah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yang </a:t>
            </a:r>
            <a:r>
              <a:rPr lang="en-US" sz="2400" dirty="0" err="1"/>
              <a:t>berlawanan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</a:t>
            </a:r>
            <a:r>
              <a:rPr lang="en-US" sz="2400" dirty="0" err="1"/>
              <a:t>tua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merusak</a:t>
            </a:r>
            <a:r>
              <a:rPr lang="en-US" sz="2400" dirty="0"/>
              <a:t> </a:t>
            </a:r>
            <a:r>
              <a:rPr lang="en-US" sz="2400" dirty="0" err="1"/>
              <a:t>hak-hak</a:t>
            </a:r>
            <a:r>
              <a:rPr lang="en-US" sz="2400" dirty="0"/>
              <a:t> orang lain. </a:t>
            </a:r>
            <a:endParaRPr lang="en-US" sz="2400" i="1" dirty="0"/>
          </a:p>
        </p:txBody>
      </p:sp>
    </p:spTree>
    <p:extLst>
      <p:ext uri="{BB962C8B-B14F-4D97-AF65-F5344CB8AC3E}">
        <p14:creationId xmlns="" xmlns:p14="http://schemas.microsoft.com/office/powerpoint/2010/main" val="24034285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457200"/>
            <a:ext cx="7931224" cy="594360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i="1" dirty="0"/>
              <a:t>d. </a:t>
            </a:r>
            <a:r>
              <a:rPr lang="en-US" sz="2400" i="1" dirty="0" err="1"/>
              <a:t>Industri</a:t>
            </a:r>
            <a:r>
              <a:rPr lang="en-US" sz="2400" i="1" dirty="0"/>
              <a:t> </a:t>
            </a:r>
            <a:r>
              <a:rPr lang="en-US" sz="2400" i="1" dirty="0" err="1"/>
              <a:t>vs</a:t>
            </a:r>
            <a:r>
              <a:rPr lang="en-US" sz="2400" i="1" dirty="0"/>
              <a:t> inferior (industry </a:t>
            </a:r>
            <a:r>
              <a:rPr lang="en-US" sz="2400" i="1" dirty="0" err="1"/>
              <a:t>vs</a:t>
            </a:r>
            <a:r>
              <a:rPr lang="en-US" sz="2400" i="1" dirty="0"/>
              <a:t> inferiority) -- </a:t>
            </a:r>
            <a:r>
              <a:rPr lang="en-US" sz="2400" i="1" dirty="0" err="1"/>
              <a:t>usia</a:t>
            </a:r>
            <a:r>
              <a:rPr lang="en-US" sz="2400" i="1" dirty="0"/>
              <a:t> </a:t>
            </a:r>
            <a:r>
              <a:rPr lang="en-US" sz="2400" i="1" dirty="0" err="1"/>
              <a:t>sekolah</a:t>
            </a:r>
            <a:r>
              <a:rPr lang="en-US" sz="2400" i="1" dirty="0"/>
              <a:t> (6-12 </a:t>
            </a:r>
            <a:r>
              <a:rPr lang="en-US" sz="2400" i="1" dirty="0" err="1"/>
              <a:t>tahun</a:t>
            </a:r>
            <a:r>
              <a:rPr lang="en-US" sz="2400" i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 marL="574675" indent="-338138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: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kreatif</a:t>
            </a:r>
            <a:r>
              <a:rPr lang="en-US" sz="2400" dirty="0"/>
              <a:t>, </a:t>
            </a:r>
            <a:r>
              <a:rPr lang="en-US" sz="2400" dirty="0" err="1"/>
              <a:t>berkembang</a:t>
            </a:r>
            <a:r>
              <a:rPr lang="en-US" sz="2400" dirty="0"/>
              <a:t>, </a:t>
            </a:r>
            <a:r>
              <a:rPr lang="en-US" sz="2400" dirty="0" err="1"/>
              <a:t>manipulasi</a:t>
            </a:r>
            <a:r>
              <a:rPr lang="en-US" sz="2400" dirty="0"/>
              <a:t>. </a:t>
            </a:r>
            <a:r>
              <a:rPr lang="en-US" sz="2400" dirty="0" err="1"/>
              <a:t>Membangun</a:t>
            </a:r>
            <a:r>
              <a:rPr lang="en-US" sz="2400" dirty="0"/>
              <a:t> rasa </a:t>
            </a:r>
            <a:r>
              <a:rPr lang="en-US" sz="2400" dirty="0" err="1"/>
              <a:t>bersaing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ketekunan</a:t>
            </a:r>
            <a:r>
              <a:rPr lang="en-US" sz="2400" dirty="0"/>
              <a:t>. </a:t>
            </a:r>
          </a:p>
          <a:p>
            <a:pPr marL="574675" indent="-338138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: </a:t>
            </a:r>
            <a:r>
              <a:rPr lang="en-US" sz="2400" dirty="0" err="1"/>
              <a:t>hilang</a:t>
            </a:r>
            <a:r>
              <a:rPr lang="en-US" sz="2400" dirty="0"/>
              <a:t> </a:t>
            </a:r>
            <a:r>
              <a:rPr lang="en-US" sz="2400" dirty="0" err="1"/>
              <a:t>harapan</a:t>
            </a:r>
            <a:r>
              <a:rPr lang="en-US" sz="2400" dirty="0"/>
              <a:t>,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,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teman</a:t>
            </a:r>
            <a:r>
              <a:rPr lang="en-US" sz="2400" dirty="0"/>
              <a:t> </a:t>
            </a:r>
            <a:r>
              <a:rPr lang="en-US" sz="2400" dirty="0" err="1"/>
              <a:t>sebaya</a:t>
            </a:r>
            <a:r>
              <a:rPr lang="en-US" sz="2400" dirty="0"/>
              <a:t>. </a:t>
            </a:r>
          </a:p>
          <a:p>
            <a:pPr marL="574675" indent="-338138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pengenalan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demonstrasi</a:t>
            </a:r>
            <a:r>
              <a:rPr lang="en-US" sz="2400" dirty="0"/>
              <a:t> </a:t>
            </a:r>
            <a:r>
              <a:rPr lang="en-US" sz="2400" dirty="0" err="1"/>
              <a:t>ketrampilan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benda-benda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pencapaian</a:t>
            </a:r>
            <a:endParaRPr lang="en-US" sz="2400" dirty="0"/>
          </a:p>
          <a:p>
            <a:pPr marL="574675" indent="-338138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guru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. </a:t>
            </a:r>
          </a:p>
          <a:p>
            <a:pPr marL="574675" indent="-338138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Perasaan</a:t>
            </a:r>
            <a:r>
              <a:rPr lang="en-US" sz="2400" dirty="0"/>
              <a:t> inferior ---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memandang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menipulasi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bodoh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. </a:t>
            </a:r>
          </a:p>
          <a:p>
            <a:pPr marL="574675" indent="-338138">
              <a:lnSpc>
                <a:spcPct val="80000"/>
              </a:lnSpc>
              <a:buBlip>
                <a:blip r:embed="rId2"/>
              </a:buBlip>
            </a:pPr>
            <a:r>
              <a:rPr lang="en-US" sz="2400" dirty="0" err="1"/>
              <a:t>Perasaaan</a:t>
            </a:r>
            <a:r>
              <a:rPr lang="en-US" sz="2400" dirty="0"/>
              <a:t> inferior --- </a:t>
            </a:r>
            <a:r>
              <a:rPr lang="en-US" sz="2400" dirty="0" err="1"/>
              <a:t>ketidaksuksesan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, </a:t>
            </a:r>
            <a:r>
              <a:rPr lang="en-US" sz="2400" dirty="0" err="1"/>
              <a:t>ketidaksuksesan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ketrampilan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teman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53025917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1" y="304800"/>
            <a:ext cx="8007423" cy="5791200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i="1" dirty="0"/>
              <a:t>e. </a:t>
            </a:r>
            <a:r>
              <a:rPr lang="en-US" sz="2400" i="1" dirty="0" err="1"/>
              <a:t>Identitas</a:t>
            </a:r>
            <a:r>
              <a:rPr lang="en-US" sz="2400" i="1" dirty="0"/>
              <a:t> </a:t>
            </a:r>
            <a:r>
              <a:rPr lang="en-US" sz="2400" i="1" dirty="0" err="1"/>
              <a:t>vs</a:t>
            </a:r>
            <a:r>
              <a:rPr lang="en-US" sz="2400" i="1" dirty="0"/>
              <a:t> </a:t>
            </a:r>
            <a:r>
              <a:rPr lang="en-US" sz="2400" i="1" dirty="0" err="1"/>
              <a:t>bingung</a:t>
            </a:r>
            <a:r>
              <a:rPr lang="en-US" sz="2400" i="1" dirty="0"/>
              <a:t> </a:t>
            </a:r>
            <a:r>
              <a:rPr lang="en-US" sz="2400" i="1" dirty="0" err="1"/>
              <a:t>peran</a:t>
            </a:r>
            <a:r>
              <a:rPr lang="en-US" sz="2400" i="1" dirty="0"/>
              <a:t> (identity </a:t>
            </a:r>
            <a:r>
              <a:rPr lang="en-US" sz="2400" i="1" dirty="0" err="1"/>
              <a:t>vs</a:t>
            </a:r>
            <a:r>
              <a:rPr lang="en-US" sz="2400" i="1" dirty="0"/>
              <a:t> role confusion) -- </a:t>
            </a:r>
            <a:r>
              <a:rPr lang="en-US" sz="2400" i="1" dirty="0" err="1"/>
              <a:t>remaja</a:t>
            </a:r>
            <a:r>
              <a:rPr lang="en-US" sz="2400" i="1" dirty="0"/>
              <a:t> (12 - 18 </a:t>
            </a:r>
            <a:r>
              <a:rPr lang="en-US" sz="2400" i="1" dirty="0" err="1"/>
              <a:t>tahun</a:t>
            </a:r>
            <a:r>
              <a:rPr lang="en-US" sz="2400" i="1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: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, </a:t>
            </a:r>
            <a:r>
              <a:rPr lang="en-US" sz="2400" dirty="0" err="1"/>
              <a:t>merencanakan</a:t>
            </a:r>
            <a:r>
              <a:rPr lang="en-US" sz="2400" dirty="0"/>
              <a:t> </a:t>
            </a:r>
            <a:r>
              <a:rPr lang="en-US" sz="2400" dirty="0" err="1"/>
              <a:t>aktualisasi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: </a:t>
            </a:r>
            <a:r>
              <a:rPr lang="en-US" sz="2400" dirty="0" err="1"/>
              <a:t>kebingungan</a:t>
            </a:r>
            <a:r>
              <a:rPr lang="en-US" sz="2400" dirty="0"/>
              <a:t>, </a:t>
            </a:r>
            <a:r>
              <a:rPr lang="en-US" sz="2400" dirty="0" err="1"/>
              <a:t>ragu-ragu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penyatuan</a:t>
            </a:r>
            <a:r>
              <a:rPr lang="en-US" sz="2400" dirty="0"/>
              <a:t> rasa “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”.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Teman</a:t>
            </a:r>
            <a:r>
              <a:rPr lang="en-US" sz="2400" dirty="0"/>
              <a:t> </a:t>
            </a:r>
            <a:r>
              <a:rPr lang="en-US" sz="2400" dirty="0" err="1"/>
              <a:t>sebaya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yang </a:t>
            </a:r>
            <a:r>
              <a:rPr lang="en-US" sz="2400" dirty="0" err="1"/>
              <a:t>kuat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Kegagalan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rasa </a:t>
            </a:r>
            <a:r>
              <a:rPr lang="en-US" sz="2400" dirty="0" err="1"/>
              <a:t>identitas</a:t>
            </a:r>
            <a:r>
              <a:rPr lang="en-US" sz="2400" dirty="0"/>
              <a:t>  --- </a:t>
            </a:r>
            <a:r>
              <a:rPr lang="en-US" sz="2400" dirty="0" err="1"/>
              <a:t>kebingungan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,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adekuat</a:t>
            </a:r>
            <a:r>
              <a:rPr lang="en-US" sz="2400" dirty="0"/>
              <a:t>, </a:t>
            </a:r>
            <a:r>
              <a:rPr lang="en-US" sz="2400" dirty="0" err="1"/>
              <a:t>isolasi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keragu-raguan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0626426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7013"/>
            <a:ext cx="8007424" cy="839787"/>
          </a:xfrm>
          <a:solidFill>
            <a:schemeClr val="tx2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 err="1"/>
              <a:t>Teori</a:t>
            </a:r>
            <a:r>
              <a:rPr lang="en-US" sz="2800" b="1" dirty="0"/>
              <a:t> </a:t>
            </a:r>
            <a:r>
              <a:rPr lang="en-US" sz="2800" b="1" dirty="0" err="1"/>
              <a:t>Perkembangan</a:t>
            </a:r>
            <a:r>
              <a:rPr lang="en-US" sz="2800" b="1" dirty="0"/>
              <a:t> </a:t>
            </a:r>
            <a:r>
              <a:rPr lang="en-US" sz="2800" b="1" dirty="0" err="1"/>
              <a:t>Psikoseksual</a:t>
            </a:r>
            <a:r>
              <a:rPr lang="en-US" sz="2800" b="1" dirty="0"/>
              <a:t> (Sigmund Freud</a:t>
            </a:r>
            <a:r>
              <a:rPr lang="en-US" sz="2800" dirty="0"/>
              <a:t>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935416" cy="4800600"/>
          </a:xfrm>
          <a:ln>
            <a:solidFill>
              <a:srgbClr val="9933FF"/>
            </a:solidFill>
          </a:ln>
        </p:spPr>
        <p:txBody>
          <a:bodyPr/>
          <a:lstStyle/>
          <a:p>
            <a:pPr marL="349250" indent="-349250">
              <a:lnSpc>
                <a:spcPct val="90000"/>
              </a:lnSpc>
              <a:buFontTx/>
              <a:buAutoNum type="alphaLcPeriod"/>
            </a:pPr>
            <a:r>
              <a:rPr lang="en-US" sz="2400" b="1" dirty="0" err="1"/>
              <a:t>Tahap</a:t>
            </a:r>
            <a:r>
              <a:rPr lang="en-US" sz="2400" b="1" dirty="0"/>
              <a:t> oral-</a:t>
            </a:r>
            <a:r>
              <a:rPr lang="en-US" sz="2400" b="1" dirty="0" err="1"/>
              <a:t>sensori</a:t>
            </a:r>
            <a:r>
              <a:rPr lang="en-US" sz="2400" b="1" dirty="0"/>
              <a:t> (</a:t>
            </a:r>
            <a:r>
              <a:rPr lang="en-US" sz="2400" b="1" dirty="0" err="1"/>
              <a:t>lahir</a:t>
            </a:r>
            <a:r>
              <a:rPr lang="en-US" sz="2400" b="1" dirty="0"/>
              <a:t> </a:t>
            </a:r>
            <a:r>
              <a:rPr lang="en-US" sz="2400" b="1" dirty="0" err="1"/>
              <a:t>sampai</a:t>
            </a:r>
            <a:r>
              <a:rPr lang="en-US" sz="2400" b="1" dirty="0"/>
              <a:t> </a:t>
            </a:r>
            <a:r>
              <a:rPr lang="en-US" sz="2400" b="1" dirty="0" err="1"/>
              <a:t>usia</a:t>
            </a:r>
            <a:r>
              <a:rPr lang="en-US" sz="2400" b="1" dirty="0"/>
              <a:t> 12 </a:t>
            </a:r>
            <a:r>
              <a:rPr lang="en-US" sz="2400" b="1" dirty="0" err="1"/>
              <a:t>bulan</a:t>
            </a:r>
            <a:r>
              <a:rPr lang="en-US" sz="2400" b="1" dirty="0"/>
              <a:t>)</a:t>
            </a:r>
          </a:p>
          <a:p>
            <a:pPr marL="349250" indent="-349250">
              <a:lnSpc>
                <a:spcPct val="90000"/>
              </a:lnSpc>
              <a:buFontTx/>
              <a:buNone/>
            </a:pPr>
            <a:r>
              <a:rPr lang="en-US" sz="2400" i="1" dirty="0"/>
              <a:t>	</a:t>
            </a:r>
            <a:r>
              <a:rPr lang="en-US" sz="2400" i="1" dirty="0" err="1"/>
              <a:t>karakteristik</a:t>
            </a:r>
            <a:r>
              <a:rPr lang="en-US" sz="2400" i="1" dirty="0"/>
              <a:t> : </a:t>
            </a:r>
          </a:p>
          <a:p>
            <a:pPr marL="349250" indent="-349250">
              <a:lnSpc>
                <a:spcPct val="90000"/>
              </a:lnSpc>
              <a:buFontTx/>
              <a:buChar char="•"/>
            </a:pP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mulut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kenyamanan</a:t>
            </a:r>
            <a:r>
              <a:rPr lang="en-US" sz="2400" dirty="0"/>
              <a:t>)</a:t>
            </a:r>
          </a:p>
          <a:p>
            <a:pPr marL="349250" indent="-349250">
              <a:lnSpc>
                <a:spcPct val="90000"/>
              </a:lnSpc>
              <a:buFontTx/>
              <a:buChar char="•"/>
            </a:pP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dependen</a:t>
            </a:r>
            <a:r>
              <a:rPr lang="en-US" sz="2400" dirty="0"/>
              <a:t> (</a:t>
            </a:r>
            <a:r>
              <a:rPr lang="en-US" sz="2400" dirty="0" err="1"/>
              <a:t>bergantung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lain)</a:t>
            </a:r>
          </a:p>
          <a:p>
            <a:pPr marL="349250" indent="-349250">
              <a:lnSpc>
                <a:spcPct val="90000"/>
              </a:lnSpc>
              <a:buFontTx/>
              <a:buChar char="•"/>
            </a:pP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terfiksasi</a:t>
            </a:r>
            <a:r>
              <a:rPr lang="en-US" sz="2400" dirty="0"/>
              <a:t> --- </a:t>
            </a:r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mempercayai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 lain,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menggigit</a:t>
            </a:r>
            <a:r>
              <a:rPr lang="en-US" sz="2400" dirty="0"/>
              <a:t> kuku, </a:t>
            </a:r>
            <a:r>
              <a:rPr lang="en-US" sz="2400" dirty="0" err="1"/>
              <a:t>mengunyah</a:t>
            </a:r>
            <a:r>
              <a:rPr lang="en-US" sz="2400" dirty="0"/>
              <a:t> </a:t>
            </a:r>
            <a:r>
              <a:rPr lang="en-US" sz="2400" dirty="0" err="1"/>
              <a:t>permen</a:t>
            </a:r>
            <a:r>
              <a:rPr lang="en-US" sz="2400" dirty="0"/>
              <a:t> </a:t>
            </a:r>
            <a:r>
              <a:rPr lang="en-US" sz="2400" dirty="0" err="1"/>
              <a:t>karet</a:t>
            </a:r>
            <a:r>
              <a:rPr lang="en-US" sz="2400" dirty="0"/>
              <a:t>, </a:t>
            </a:r>
            <a:r>
              <a:rPr lang="en-US" sz="2400" dirty="0" err="1"/>
              <a:t>merokok</a:t>
            </a:r>
            <a:r>
              <a:rPr lang="en-US" sz="2400" dirty="0"/>
              <a:t>, </a:t>
            </a:r>
            <a:r>
              <a:rPr lang="en-US" sz="2400" dirty="0" err="1"/>
              <a:t>menyalahgunakan</a:t>
            </a:r>
            <a:r>
              <a:rPr lang="en-US" sz="2400" dirty="0"/>
              <a:t> </a:t>
            </a:r>
            <a:r>
              <a:rPr lang="en-US" sz="2400" dirty="0" err="1"/>
              <a:t>obat</a:t>
            </a:r>
            <a:r>
              <a:rPr lang="en-US" sz="2400" dirty="0"/>
              <a:t>, </a:t>
            </a:r>
            <a:r>
              <a:rPr lang="en-US" sz="2400" dirty="0" err="1"/>
              <a:t>minum</a:t>
            </a:r>
            <a:r>
              <a:rPr lang="en-US" sz="2400" dirty="0"/>
              <a:t> </a:t>
            </a:r>
            <a:r>
              <a:rPr lang="en-US" sz="2400" dirty="0" err="1"/>
              <a:t>alkohol</a:t>
            </a:r>
            <a:r>
              <a:rPr lang="en-US" sz="2400" dirty="0"/>
              <a:t>, </a:t>
            </a:r>
            <a:r>
              <a:rPr lang="en-US" sz="2400" dirty="0" err="1"/>
              <a:t>makan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, </a:t>
            </a:r>
            <a:r>
              <a:rPr lang="en-US" sz="2400" dirty="0" err="1"/>
              <a:t>overdependen</a:t>
            </a:r>
            <a:r>
              <a:rPr lang="en-US" sz="2400" dirty="0"/>
              <a:t>.</a:t>
            </a:r>
            <a:endParaRPr lang="en-US" sz="2400" u="sng" dirty="0"/>
          </a:p>
          <a:p>
            <a:pPr marL="349250" indent="-349250">
              <a:lnSpc>
                <a:spcPct val="90000"/>
              </a:lnSpc>
              <a:buFontTx/>
              <a:buNone/>
            </a:pPr>
            <a:r>
              <a:rPr lang="en-US" sz="2400" b="1" dirty="0"/>
              <a:t>	</a:t>
            </a:r>
            <a:endParaRPr lang="en-US" sz="2400" b="1" dirty="0" smtClean="0"/>
          </a:p>
          <a:p>
            <a:pPr marL="349250" indent="-349250">
              <a:lnSpc>
                <a:spcPct val="90000"/>
              </a:lnSpc>
              <a:buFontTx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19113359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931224" cy="685800"/>
          </a:xfr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d-ID" sz="4000" dirty="0">
                <a:solidFill>
                  <a:schemeClr val="tx1"/>
                </a:solidFill>
              </a:rPr>
              <a:t>PENGERTIAN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931224" cy="4906963"/>
          </a:xfrm>
          <a:solidFill>
            <a:schemeClr val="tx2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3600" dirty="0">
                <a:latin typeface="Vijaya" pitchFamily="34" charset="0"/>
                <a:cs typeface="Vijaya" pitchFamily="34" charset="0"/>
              </a:rPr>
              <a:t>Per</a:t>
            </a:r>
            <a:r>
              <a:rPr lang="id-ID" sz="3600" dirty="0">
                <a:solidFill>
                  <a:srgbClr val="FF0000"/>
                </a:solidFill>
                <a:latin typeface="Vijaya" pitchFamily="34" charset="0"/>
                <a:cs typeface="Vijaya" pitchFamily="34" charset="0"/>
              </a:rPr>
              <a:t>tumbuh</a:t>
            </a:r>
            <a:r>
              <a:rPr lang="id-ID" sz="3600" dirty="0">
                <a:latin typeface="Vijaya" pitchFamily="34" charset="0"/>
                <a:cs typeface="Vijaya" pitchFamily="34" charset="0"/>
              </a:rPr>
              <a:t>an (growth) adalah </a:t>
            </a:r>
            <a:r>
              <a:rPr lang="id-ID" sz="3600" dirty="0">
                <a:solidFill>
                  <a:srgbClr val="FF0000"/>
                </a:solidFill>
                <a:latin typeface="Vijaya" pitchFamily="34" charset="0"/>
                <a:cs typeface="Vijaya" pitchFamily="34" charset="0"/>
              </a:rPr>
              <a:t>bertambahnya jumlah dan sel diseluruh bagian tubuh yang secara kuantitatif </a:t>
            </a:r>
            <a:r>
              <a:rPr lang="id-ID" sz="3600" u="sng" dirty="0">
                <a:solidFill>
                  <a:srgbClr val="FF0000"/>
                </a:solidFill>
                <a:latin typeface="Vijaya" pitchFamily="34" charset="0"/>
                <a:cs typeface="Vijaya" pitchFamily="34" charset="0"/>
              </a:rPr>
              <a:t>dapat </a:t>
            </a:r>
            <a:r>
              <a:rPr lang="id-ID" sz="3600" u="sng" dirty="0" smtClean="0">
                <a:solidFill>
                  <a:srgbClr val="FF0000"/>
                </a:solidFill>
                <a:latin typeface="Vijaya" pitchFamily="34" charset="0"/>
                <a:cs typeface="Vijaya" pitchFamily="34" charset="0"/>
              </a:rPr>
              <a:t>diukur</a:t>
            </a:r>
            <a:endParaRPr lang="id-ID" sz="3600" u="sng" dirty="0">
              <a:solidFill>
                <a:srgbClr val="FF0000"/>
              </a:solidFill>
              <a:latin typeface="Vijaya" pitchFamily="34" charset="0"/>
              <a:cs typeface="Vijaya" pitchFamily="34" charset="0"/>
            </a:endParaRPr>
          </a:p>
          <a:p>
            <a:r>
              <a:rPr lang="id-ID" sz="3600" dirty="0">
                <a:solidFill>
                  <a:schemeClr val="tx1"/>
                </a:solidFill>
                <a:latin typeface="Vijaya" pitchFamily="34" charset="0"/>
                <a:cs typeface="Vijaya" pitchFamily="34" charset="0"/>
              </a:rPr>
              <a:t>Per</a:t>
            </a:r>
            <a:r>
              <a:rPr lang="id-ID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Vijaya" pitchFamily="34" charset="0"/>
                <a:cs typeface="Vijaya" pitchFamily="34" charset="0"/>
              </a:rPr>
              <a:t>kembang</a:t>
            </a:r>
            <a:r>
              <a:rPr lang="id-ID" sz="3600" dirty="0">
                <a:solidFill>
                  <a:schemeClr val="tx1"/>
                </a:solidFill>
                <a:latin typeface="Vijaya" pitchFamily="34" charset="0"/>
                <a:cs typeface="Vijaya" pitchFamily="34" charset="0"/>
              </a:rPr>
              <a:t>an</a:t>
            </a:r>
            <a:r>
              <a:rPr lang="id-ID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Vijaya" pitchFamily="34" charset="0"/>
                <a:cs typeface="Vijaya" pitchFamily="34" charset="0"/>
              </a:rPr>
              <a:t> (development) adalah bertambah sempurnanya fungsi alat tubuh yang </a:t>
            </a:r>
            <a:r>
              <a:rPr lang="id-ID" sz="36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Vijaya" pitchFamily="34" charset="0"/>
                <a:cs typeface="Vijaya" pitchFamily="34" charset="0"/>
              </a:rPr>
              <a:t>dapat dicapai melalui kematangan dan belajar</a:t>
            </a:r>
          </a:p>
          <a:p>
            <a:pPr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="" xmlns:p14="http://schemas.microsoft.com/office/powerpoint/2010/main" val="3232385338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26504"/>
            <a:ext cx="7924800" cy="5638800"/>
          </a:xfr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b. </a:t>
            </a:r>
            <a:r>
              <a:rPr lang="en-US" sz="2400" b="1" dirty="0" err="1">
                <a:solidFill>
                  <a:schemeClr val="tx1"/>
                </a:solidFill>
              </a:rPr>
              <a:t>Tahap</a:t>
            </a:r>
            <a:r>
              <a:rPr lang="en-US" sz="2400" b="1" dirty="0">
                <a:solidFill>
                  <a:schemeClr val="tx1"/>
                </a:solidFill>
              </a:rPr>
              <a:t> anal-</a:t>
            </a:r>
            <a:r>
              <a:rPr lang="en-US" sz="2400" b="1" dirty="0" err="1">
                <a:solidFill>
                  <a:schemeClr val="tx1"/>
                </a:solidFill>
              </a:rPr>
              <a:t>muskular</a:t>
            </a:r>
            <a:r>
              <a:rPr lang="en-US" sz="2400" b="1" dirty="0">
                <a:solidFill>
                  <a:schemeClr val="tx1"/>
                </a:solidFill>
              </a:rPr>
              <a:t> (</a:t>
            </a:r>
            <a:r>
              <a:rPr lang="en-US" sz="2400" b="1" dirty="0" err="1">
                <a:solidFill>
                  <a:schemeClr val="tx1"/>
                </a:solidFill>
              </a:rPr>
              <a:t>usia</a:t>
            </a:r>
            <a:r>
              <a:rPr lang="en-US" sz="2400" b="1" dirty="0">
                <a:solidFill>
                  <a:schemeClr val="tx1"/>
                </a:solidFill>
              </a:rPr>
              <a:t> 1-3 </a:t>
            </a:r>
            <a:r>
              <a:rPr lang="en-US" sz="2400" b="1" dirty="0" err="1">
                <a:solidFill>
                  <a:schemeClr val="tx1"/>
                </a:solidFill>
              </a:rPr>
              <a:t>tahun</a:t>
            </a:r>
            <a:r>
              <a:rPr lang="en-US" sz="2400" b="1" dirty="0">
                <a:solidFill>
                  <a:schemeClr val="tx1"/>
                </a:solidFill>
              </a:rPr>
              <a:t> / toddler)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dirty="0" err="1">
                <a:solidFill>
                  <a:schemeClr val="tx1"/>
                </a:solidFill>
              </a:rPr>
              <a:t>Karakteristik</a:t>
            </a:r>
            <a:r>
              <a:rPr lang="en-US" sz="2400" i="1" dirty="0">
                <a:solidFill>
                  <a:schemeClr val="tx1"/>
                </a:solidFill>
              </a:rPr>
              <a:t> :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2400" dirty="0" err="1" smtClean="0">
                <a:solidFill>
                  <a:schemeClr val="tx1"/>
                </a:solidFill>
              </a:rPr>
              <a:t>Masa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“toilet training” ---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konflik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2400" dirty="0" err="1">
                <a:solidFill>
                  <a:schemeClr val="tx1"/>
                </a:solidFill>
              </a:rPr>
              <a:t>Mengotori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aktivitas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umum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2400" dirty="0" err="1">
                <a:solidFill>
                  <a:schemeClr val="tx1"/>
                </a:solidFill>
              </a:rPr>
              <a:t>Gangguan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menimbulkan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kepribadian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obsesif-kompulsif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seperti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kepala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kikir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kejam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tempertantrum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u="sng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b="1" dirty="0" err="1">
                <a:solidFill>
                  <a:schemeClr val="tx1"/>
                </a:solidFill>
              </a:rPr>
              <a:t>Implikasi</a:t>
            </a:r>
            <a:r>
              <a:rPr lang="en-US" sz="2400" dirty="0">
                <a:solidFill>
                  <a:schemeClr val="tx1"/>
                </a:solidFill>
              </a:rPr>
              <a:t> : “toilet training” </a:t>
            </a:r>
            <a:r>
              <a:rPr lang="en-US" sz="2400" dirty="0" err="1">
                <a:solidFill>
                  <a:schemeClr val="tx1"/>
                </a:solidFill>
              </a:rPr>
              <a:t>sebaiknya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sebagai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pengalaman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menyenangkan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pujian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menimbulkan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kepribadian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kreatif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produktif</a:t>
            </a:r>
            <a:r>
              <a:rPr lang="en-US" sz="2400" dirty="0" smtClean="0">
                <a:solidFill>
                  <a:schemeClr val="tx1"/>
                </a:solidFill>
              </a:rPr>
              <a:t> &amp;</a:t>
            </a:r>
            <a:r>
              <a:rPr lang="en-US" sz="2400" dirty="0" err="1" smtClean="0">
                <a:solidFill>
                  <a:schemeClr val="tx1"/>
                </a:solidFill>
              </a:rPr>
              <a:t>tdk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malu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mengambil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keputusan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720228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7935416" cy="5486400"/>
          </a:xfrm>
          <a:noFill/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c. </a:t>
            </a:r>
            <a:r>
              <a:rPr lang="en-US" sz="2400" b="1" dirty="0" err="1">
                <a:solidFill>
                  <a:schemeClr val="tx1"/>
                </a:solidFill>
              </a:rPr>
              <a:t>Tahap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falik</a:t>
            </a:r>
            <a:r>
              <a:rPr lang="en-US" sz="2400" b="1" dirty="0">
                <a:solidFill>
                  <a:schemeClr val="tx1"/>
                </a:solidFill>
              </a:rPr>
              <a:t> (3-6 </a:t>
            </a:r>
            <a:r>
              <a:rPr lang="en-US" sz="2400" b="1" dirty="0" err="1">
                <a:solidFill>
                  <a:schemeClr val="tx1"/>
                </a:solidFill>
              </a:rPr>
              <a:t>tahun</a:t>
            </a:r>
            <a:r>
              <a:rPr lang="en-US" sz="2400" b="1" dirty="0">
                <a:solidFill>
                  <a:schemeClr val="tx1"/>
                </a:solidFill>
              </a:rPr>
              <a:t> / </a:t>
            </a:r>
            <a:r>
              <a:rPr lang="en-US" sz="2400" b="1" dirty="0" err="1">
                <a:solidFill>
                  <a:schemeClr val="tx1"/>
                </a:solidFill>
              </a:rPr>
              <a:t>pra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sekolah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chemeClr val="tx1"/>
                </a:solidFill>
              </a:rPr>
              <a:t>Karakteristik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mengalami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kompleks</a:t>
            </a:r>
            <a:r>
              <a:rPr lang="en-US" sz="2400" dirty="0">
                <a:solidFill>
                  <a:schemeClr val="tx1"/>
                </a:solidFill>
              </a:rPr>
              <a:t> Oedipus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kompleks</a:t>
            </a:r>
            <a:r>
              <a:rPr lang="en-US" sz="2400" dirty="0">
                <a:solidFill>
                  <a:schemeClr val="tx1"/>
                </a:solidFill>
              </a:rPr>
              <a:t> Elektra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>
                <a:solidFill>
                  <a:schemeClr val="tx1"/>
                </a:solidFill>
              </a:rPr>
              <a:t>Hambatan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menyebabkan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kesulitan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indentitas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seksual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bermasalah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otoritas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ekspresi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malu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takut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u="sng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b="1" dirty="0" err="1">
                <a:solidFill>
                  <a:schemeClr val="tx1"/>
                </a:solidFill>
              </a:rPr>
              <a:t>Implikasi</a:t>
            </a:r>
            <a:r>
              <a:rPr lang="en-US" sz="2400" dirty="0">
                <a:solidFill>
                  <a:schemeClr val="tx1"/>
                </a:solidFill>
              </a:rPr>
              <a:t> : </a:t>
            </a:r>
            <a:r>
              <a:rPr lang="en-US" sz="2400" dirty="0" err="1">
                <a:solidFill>
                  <a:schemeClr val="tx1"/>
                </a:solidFill>
              </a:rPr>
              <a:t>mengembangkan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identitas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seksual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Anak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sebaiknya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mengenali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hubungan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orang lain di </a:t>
            </a:r>
            <a:r>
              <a:rPr lang="en-US" sz="2400" dirty="0" err="1">
                <a:solidFill>
                  <a:schemeClr val="tx1"/>
                </a:solidFill>
              </a:rPr>
              <a:t>luar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keluarga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45120010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859216" cy="5562600"/>
          </a:xfrm>
          <a:noFill/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d. </a:t>
            </a:r>
            <a:r>
              <a:rPr lang="en-US" sz="2400" dirty="0" err="1">
                <a:solidFill>
                  <a:schemeClr val="tx1"/>
                </a:solidFill>
              </a:rPr>
              <a:t>Tahap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laten</a:t>
            </a:r>
            <a:r>
              <a:rPr lang="en-US" sz="2400" dirty="0" smtClean="0">
                <a:solidFill>
                  <a:schemeClr val="tx1"/>
                </a:solidFill>
              </a:rPr>
              <a:t> (6-12 </a:t>
            </a:r>
            <a:r>
              <a:rPr lang="en-US" sz="2400" dirty="0" err="1">
                <a:solidFill>
                  <a:schemeClr val="tx1"/>
                </a:solidFill>
              </a:rPr>
              <a:t>tahun</a:t>
            </a:r>
            <a:r>
              <a:rPr lang="en-US" sz="2400" dirty="0">
                <a:solidFill>
                  <a:schemeClr val="tx1"/>
                </a:solidFill>
              </a:rPr>
              <a:t> / </a:t>
            </a:r>
            <a:r>
              <a:rPr lang="en-US" sz="2400" dirty="0" err="1">
                <a:solidFill>
                  <a:schemeClr val="tx1"/>
                </a:solidFill>
              </a:rPr>
              <a:t>masa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sekolah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i="1" dirty="0" err="1" smtClean="0">
                <a:solidFill>
                  <a:schemeClr val="tx1"/>
                </a:solidFill>
              </a:rPr>
              <a:t>Karakteristik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 dirty="0" err="1">
                <a:solidFill>
                  <a:schemeClr val="tx1"/>
                </a:solidFill>
              </a:rPr>
              <a:t>energi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aktivitas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fisik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intelektual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 dirty="0" err="1">
                <a:solidFill>
                  <a:schemeClr val="tx1"/>
                </a:solidFill>
              </a:rPr>
              <a:t>Anak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mungkin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terikat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aktivitas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erogenus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perasaan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erotik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teman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sebaya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sama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jenis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kelaminnya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 dirty="0" err="1">
                <a:solidFill>
                  <a:schemeClr val="tx1"/>
                </a:solidFill>
              </a:rPr>
              <a:t>Penggunaan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koping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mekanisme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pertahanan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muncul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waktu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 dirty="0" err="1">
                <a:solidFill>
                  <a:schemeClr val="tx1"/>
                </a:solidFill>
              </a:rPr>
              <a:t>Konflik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diatasi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menyebabkan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obsesif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kurang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motivasi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diri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u="sng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b="1" dirty="0" err="1">
                <a:solidFill>
                  <a:schemeClr val="tx1"/>
                </a:solidFill>
              </a:rPr>
              <a:t>Implikasi</a:t>
            </a:r>
            <a:r>
              <a:rPr lang="en-US" sz="2400" dirty="0">
                <a:solidFill>
                  <a:schemeClr val="tx1"/>
                </a:solidFill>
              </a:rPr>
              <a:t> : </a:t>
            </a:r>
            <a:r>
              <a:rPr lang="en-US" sz="2400" dirty="0" err="1">
                <a:solidFill>
                  <a:schemeClr val="tx1"/>
                </a:solidFill>
              </a:rPr>
              <a:t>anjurkan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mencari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aktivitas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fisik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intelektual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022196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007424" cy="548640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e. Genital (</a:t>
            </a:r>
            <a:r>
              <a:rPr lang="en-US" sz="2400" dirty="0" smtClean="0">
                <a:solidFill>
                  <a:schemeClr val="tx1"/>
                </a:solidFill>
              </a:rPr>
              <a:t>12 </a:t>
            </a:r>
            <a:r>
              <a:rPr lang="en-US" sz="2400" dirty="0" err="1" smtClean="0">
                <a:solidFill>
                  <a:schemeClr val="tx1"/>
                </a:solidFill>
              </a:rPr>
              <a:t>tahun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keatas</a:t>
            </a:r>
            <a:r>
              <a:rPr lang="en-US" sz="2400" dirty="0">
                <a:solidFill>
                  <a:schemeClr val="tx1"/>
                </a:solidFill>
              </a:rPr>
              <a:t> / </a:t>
            </a:r>
            <a:r>
              <a:rPr lang="en-US" sz="2400" dirty="0" err="1">
                <a:solidFill>
                  <a:schemeClr val="tx1"/>
                </a:solidFill>
              </a:rPr>
              <a:t>pubertas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remaja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sampai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dewasa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>
                <a:solidFill>
                  <a:schemeClr val="tx1"/>
                </a:solidFill>
              </a:rPr>
              <a:t>Karakteristik</a:t>
            </a:r>
            <a:r>
              <a:rPr lang="en-US" sz="2400" dirty="0">
                <a:solidFill>
                  <a:schemeClr val="tx1"/>
                </a:solidFill>
              </a:rPr>
              <a:t> :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</a:rPr>
              <a:t>Produksi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hormon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seksual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menstimulasi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perkembangan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heteroseksual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awal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fase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sering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emosi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belum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matang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kemudian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mulai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berkembang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kemampuan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menerima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memberi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cinta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400" u="sng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Implikasi</a:t>
            </a:r>
            <a:r>
              <a:rPr lang="en-US" sz="2400" dirty="0">
                <a:solidFill>
                  <a:schemeClr val="tx1"/>
                </a:solidFill>
              </a:rPr>
              <a:t> : </a:t>
            </a:r>
            <a:r>
              <a:rPr lang="en-US" sz="2400" dirty="0" err="1">
                <a:solidFill>
                  <a:schemeClr val="tx1"/>
                </a:solidFill>
              </a:rPr>
              <a:t>anjurkan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mandiri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membuat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keputusan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sendiri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berpisah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4887378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6264"/>
            <a:ext cx="7620000" cy="1684784"/>
          </a:xfr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2700000" scaled="0"/>
            <a:tileRect/>
          </a:gradFill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ID" sz="4000" b="1" dirty="0" smtClean="0"/>
              <a:t>DASAR TEORITIK PERKEMBANGAN MENTAL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8023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013"/>
            <a:ext cx="8003232" cy="611187"/>
          </a:xfr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b="1" dirty="0" err="1"/>
              <a:t>Teori</a:t>
            </a:r>
            <a:r>
              <a:rPr lang="en-US" sz="2800" b="1" dirty="0"/>
              <a:t> </a:t>
            </a:r>
            <a:r>
              <a:rPr lang="en-US" sz="2800" b="1" dirty="0" err="1"/>
              <a:t>perkembangan</a:t>
            </a:r>
            <a:r>
              <a:rPr lang="en-US" sz="2800" b="1" dirty="0"/>
              <a:t> </a:t>
            </a:r>
            <a:r>
              <a:rPr lang="en-US" sz="2800" b="1" dirty="0" err="1"/>
              <a:t>Kognitif</a:t>
            </a:r>
            <a:r>
              <a:rPr lang="en-US" sz="2800" b="1" dirty="0"/>
              <a:t> Piaget (1952)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8079432" cy="502920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80000"/>
              </a:lnSpc>
              <a:buFontTx/>
              <a:buAutoNum type="alphaLcPeriod"/>
            </a:pPr>
            <a:r>
              <a:rPr lang="en-US" sz="2800" i="1" dirty="0" err="1" smtClean="0"/>
              <a:t>fase</a:t>
            </a:r>
            <a:r>
              <a:rPr lang="en-US" sz="2800" i="1" dirty="0" smtClean="0"/>
              <a:t> </a:t>
            </a:r>
            <a:r>
              <a:rPr lang="en-US" sz="2800" i="1" dirty="0" err="1"/>
              <a:t>sensorimotor</a:t>
            </a:r>
            <a:r>
              <a:rPr lang="en-US" sz="2800" i="1" dirty="0"/>
              <a:t> (</a:t>
            </a:r>
            <a:r>
              <a:rPr lang="en-US" sz="2800" i="1" dirty="0" err="1"/>
              <a:t>lahir</a:t>
            </a:r>
            <a:r>
              <a:rPr lang="en-US" sz="2800" i="1" dirty="0"/>
              <a:t> – 2 </a:t>
            </a:r>
            <a:r>
              <a:rPr lang="en-US" sz="2800" i="1" dirty="0" err="1"/>
              <a:t>tahun</a:t>
            </a:r>
            <a:r>
              <a:rPr lang="en-US" sz="2800" i="1" dirty="0"/>
              <a:t>) </a:t>
            </a:r>
            <a:endParaRPr lang="en-US" sz="2800" i="1" dirty="0" smtClean="0"/>
          </a:p>
          <a:p>
            <a:pPr marL="514350" indent="-514350">
              <a:lnSpc>
                <a:spcPct val="80000"/>
              </a:lnSpc>
              <a:buNone/>
            </a:pPr>
            <a:endParaRPr lang="en-US" sz="2800" i="1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err="1"/>
              <a:t>tahap</a:t>
            </a:r>
            <a:r>
              <a:rPr lang="en-US" sz="2800" dirty="0"/>
              <a:t> 1 :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refleks</a:t>
            </a:r>
            <a:r>
              <a:rPr lang="en-US" sz="2800" dirty="0"/>
              <a:t> (</a:t>
            </a:r>
            <a:r>
              <a:rPr lang="en-US" sz="2800" dirty="0" err="1"/>
              <a:t>lahir</a:t>
            </a:r>
            <a:r>
              <a:rPr lang="en-US" sz="2800" dirty="0"/>
              <a:t> – </a:t>
            </a:r>
            <a:r>
              <a:rPr lang="en-US" sz="2800" dirty="0" smtClean="0"/>
              <a:t>1bulan) ex: </a:t>
            </a:r>
            <a:r>
              <a:rPr lang="en-US" sz="2800" dirty="0" err="1" smtClean="0"/>
              <a:t>refleks</a:t>
            </a:r>
            <a:r>
              <a:rPr lang="en-US" sz="2800" dirty="0" smtClean="0"/>
              <a:t> </a:t>
            </a:r>
            <a:r>
              <a:rPr lang="en-US" sz="2800" dirty="0" err="1" smtClean="0"/>
              <a:t>menghisap</a:t>
            </a:r>
            <a:endParaRPr lang="en-US" sz="28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err="1"/>
              <a:t>tahap</a:t>
            </a:r>
            <a:r>
              <a:rPr lang="en-US" sz="2800" dirty="0"/>
              <a:t> 2 : </a:t>
            </a:r>
            <a:r>
              <a:rPr lang="en-US" sz="2800" dirty="0" err="1"/>
              <a:t>reaksi</a:t>
            </a:r>
            <a:r>
              <a:rPr lang="en-US" sz="2800" dirty="0"/>
              <a:t> </a:t>
            </a:r>
            <a:r>
              <a:rPr lang="en-US" sz="2800" dirty="0" err="1"/>
              <a:t>sirkular</a:t>
            </a:r>
            <a:r>
              <a:rPr lang="en-US" sz="2800" dirty="0"/>
              <a:t> primer (1-4 </a:t>
            </a:r>
            <a:r>
              <a:rPr lang="en-US" sz="2800" dirty="0" err="1"/>
              <a:t>bulan</a:t>
            </a:r>
            <a:r>
              <a:rPr lang="en-US" sz="2800" dirty="0" smtClean="0"/>
              <a:t>),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bayi</a:t>
            </a:r>
            <a:r>
              <a:rPr lang="en-US" sz="2800" dirty="0" smtClean="0"/>
              <a:t> </a:t>
            </a:r>
            <a:r>
              <a:rPr lang="en-US" sz="2800" dirty="0" err="1" smtClean="0"/>
              <a:t>menghadapi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berusaha</a:t>
            </a:r>
            <a:r>
              <a:rPr lang="en-US" sz="2800" dirty="0" smtClean="0"/>
              <a:t> </a:t>
            </a:r>
            <a:r>
              <a:rPr lang="en-US" sz="2800" dirty="0" err="1" smtClean="0"/>
              <a:t>mengulanginya</a:t>
            </a:r>
            <a:r>
              <a:rPr lang="en-US" sz="2800" dirty="0" smtClean="0"/>
              <a:t>. Ex: </a:t>
            </a:r>
            <a:r>
              <a:rPr lang="en-US" sz="2800" dirty="0" err="1" smtClean="0"/>
              <a:t>menghisap</a:t>
            </a:r>
            <a:r>
              <a:rPr lang="en-US" sz="2800" dirty="0" smtClean="0"/>
              <a:t> </a:t>
            </a:r>
            <a:r>
              <a:rPr lang="en-US" sz="2800" dirty="0" err="1" smtClean="0"/>
              <a:t>jempol</a:t>
            </a:r>
            <a:endParaRPr lang="en-US" sz="28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err="1"/>
              <a:t>tahap</a:t>
            </a:r>
            <a:r>
              <a:rPr lang="en-US" sz="2800" dirty="0"/>
              <a:t> 3 : </a:t>
            </a:r>
            <a:r>
              <a:rPr lang="en-US" sz="2800" dirty="0" err="1"/>
              <a:t>reaksi</a:t>
            </a:r>
            <a:r>
              <a:rPr lang="en-US" sz="2800" dirty="0"/>
              <a:t> </a:t>
            </a:r>
            <a:r>
              <a:rPr lang="en-US" sz="2800" dirty="0" err="1"/>
              <a:t>sirkular</a:t>
            </a:r>
            <a:r>
              <a:rPr lang="en-US" sz="2800" dirty="0"/>
              <a:t> </a:t>
            </a:r>
            <a:r>
              <a:rPr lang="en-US" sz="2800" dirty="0" err="1"/>
              <a:t>sekunder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4-8 </a:t>
            </a:r>
            <a:r>
              <a:rPr lang="en-US" sz="2800" dirty="0" err="1"/>
              <a:t>bulan</a:t>
            </a:r>
            <a:r>
              <a:rPr lang="en-US" sz="2800" dirty="0" smtClean="0"/>
              <a:t>), </a:t>
            </a:r>
            <a:r>
              <a:rPr lang="en-US" sz="2800" dirty="0" err="1" smtClean="0"/>
              <a:t>bayi</a:t>
            </a:r>
            <a:r>
              <a:rPr lang="en-US" sz="2800" dirty="0" smtClean="0"/>
              <a:t> </a:t>
            </a:r>
            <a:r>
              <a:rPr lang="en-US" sz="2800" dirty="0" err="1" smtClean="0"/>
              <a:t>menemukan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kembali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 </a:t>
            </a:r>
            <a:r>
              <a:rPr lang="en-US" sz="2800" dirty="0" err="1" smtClean="0"/>
              <a:t>diluar</a:t>
            </a:r>
            <a:r>
              <a:rPr lang="en-US" sz="2800" dirty="0" smtClean="0"/>
              <a:t> </a:t>
            </a:r>
            <a:r>
              <a:rPr lang="en-US" sz="2800" dirty="0" err="1" smtClean="0"/>
              <a:t>dirinya</a:t>
            </a:r>
            <a:endParaRPr lang="en-US" sz="28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err="1"/>
              <a:t>tahap</a:t>
            </a:r>
            <a:r>
              <a:rPr lang="en-US" sz="2800" dirty="0"/>
              <a:t> 4 : </a:t>
            </a:r>
            <a:r>
              <a:rPr lang="en-US" sz="2800" dirty="0" err="1"/>
              <a:t>koordinasi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skema</a:t>
            </a:r>
            <a:r>
              <a:rPr lang="en-US" sz="2800" dirty="0"/>
              <a:t> </a:t>
            </a:r>
            <a:r>
              <a:rPr lang="en-US" sz="2800" dirty="0" err="1"/>
              <a:t>sekunder</a:t>
            </a:r>
            <a:r>
              <a:rPr lang="en-US" sz="2800" dirty="0"/>
              <a:t> (</a:t>
            </a:r>
            <a:r>
              <a:rPr lang="en-US" sz="2800" dirty="0" smtClean="0"/>
              <a:t>8-12 </a:t>
            </a:r>
            <a:r>
              <a:rPr lang="en-US" sz="2800" dirty="0" err="1" smtClean="0"/>
              <a:t>bulan</a:t>
            </a:r>
            <a:r>
              <a:rPr lang="en-US" sz="2800" dirty="0" smtClean="0"/>
              <a:t>), </a:t>
            </a:r>
            <a:r>
              <a:rPr lang="en-US" sz="2800" dirty="0" err="1" smtClean="0"/>
              <a:t>bayi</a:t>
            </a:r>
            <a:r>
              <a:rPr lang="en-US" sz="2800" dirty="0" smtClean="0"/>
              <a:t> </a:t>
            </a:r>
            <a:r>
              <a:rPr lang="en-US" sz="2800" dirty="0" err="1" smtClean="0"/>
              <a:t>mengkoordinasikan</a:t>
            </a:r>
            <a:r>
              <a:rPr lang="en-US" sz="2800" dirty="0" smtClean="0"/>
              <a:t> 2 </a:t>
            </a:r>
            <a:r>
              <a:rPr lang="en-US" sz="2800" dirty="0" err="1" smtClean="0"/>
              <a:t>skema</a:t>
            </a:r>
            <a:r>
              <a:rPr lang="en-US" sz="2800" dirty="0" smtClean="0"/>
              <a:t> </a:t>
            </a:r>
            <a:r>
              <a:rPr lang="en-US" sz="2800" dirty="0" err="1" smtClean="0"/>
              <a:t>terpisah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mendapatkan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endParaRPr lang="en-US" sz="28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err="1"/>
              <a:t>tahap</a:t>
            </a:r>
            <a:r>
              <a:rPr lang="en-US" sz="2800" dirty="0"/>
              <a:t> 5 : </a:t>
            </a:r>
            <a:r>
              <a:rPr lang="en-US" sz="2800" dirty="0" err="1"/>
              <a:t>reaksi</a:t>
            </a:r>
            <a:r>
              <a:rPr lang="en-US" sz="2800" dirty="0"/>
              <a:t> </a:t>
            </a:r>
            <a:r>
              <a:rPr lang="en-US" sz="2800" dirty="0" err="1"/>
              <a:t>sirkular</a:t>
            </a:r>
            <a:r>
              <a:rPr lang="en-US" sz="2800" dirty="0"/>
              <a:t> </a:t>
            </a:r>
            <a:r>
              <a:rPr lang="en-US" sz="2800" dirty="0" err="1"/>
              <a:t>tersier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12-18 </a:t>
            </a:r>
            <a:r>
              <a:rPr lang="en-US" sz="2800" dirty="0" err="1"/>
              <a:t>bulan</a:t>
            </a:r>
            <a:r>
              <a:rPr lang="en-US" sz="2800" dirty="0" smtClean="0"/>
              <a:t>), </a:t>
            </a:r>
            <a:r>
              <a:rPr lang="en-US" sz="2800" dirty="0" err="1" smtClean="0"/>
              <a:t>bayi</a:t>
            </a:r>
            <a:r>
              <a:rPr lang="en-US" sz="2800" dirty="0" smtClean="0"/>
              <a:t> </a:t>
            </a:r>
            <a:r>
              <a:rPr lang="en-US" sz="2800" dirty="0" err="1" smtClean="0"/>
              <a:t>memisahkan</a:t>
            </a:r>
            <a:r>
              <a:rPr lang="en-US" sz="2800" dirty="0" smtClean="0"/>
              <a:t> 2 </a:t>
            </a: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tunggal</a:t>
            </a:r>
            <a:endParaRPr lang="en-US" sz="28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err="1"/>
              <a:t>tahap</a:t>
            </a:r>
            <a:r>
              <a:rPr lang="en-US" sz="2800" dirty="0"/>
              <a:t> 6 : </a:t>
            </a:r>
            <a:r>
              <a:rPr lang="en-US" sz="2800" dirty="0" err="1"/>
              <a:t>intervensi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arti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18-24 </a:t>
            </a:r>
            <a:r>
              <a:rPr lang="en-US" sz="2800" dirty="0" err="1"/>
              <a:t>bulan</a:t>
            </a:r>
            <a:r>
              <a:rPr lang="en-US" sz="2800" dirty="0" smtClean="0"/>
              <a:t>).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mulai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berfikir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. 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0735188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609600"/>
            <a:ext cx="8124900" cy="5486400"/>
          </a:xfrm>
          <a:noFill/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i="1" dirty="0"/>
              <a:t>b. </a:t>
            </a:r>
            <a:r>
              <a:rPr lang="en-US" sz="2400" i="1" dirty="0" err="1"/>
              <a:t>fase</a:t>
            </a:r>
            <a:r>
              <a:rPr lang="en-US" sz="2400" i="1" dirty="0"/>
              <a:t> </a:t>
            </a:r>
            <a:r>
              <a:rPr lang="en-US" sz="2400" i="1" dirty="0" err="1"/>
              <a:t>preoperasional</a:t>
            </a:r>
            <a:r>
              <a:rPr lang="en-US" sz="2400" i="1" dirty="0"/>
              <a:t> (2-7 </a:t>
            </a:r>
            <a:r>
              <a:rPr lang="en-US" sz="2400" i="1" dirty="0" err="1"/>
              <a:t>tahun</a:t>
            </a:r>
            <a:r>
              <a:rPr lang="en-US" sz="2400" i="1" dirty="0"/>
              <a:t>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kata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mewakili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benda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berfokus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logis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menabrak</a:t>
            </a:r>
            <a:r>
              <a:rPr lang="en-US" sz="2400" dirty="0"/>
              <a:t> </a:t>
            </a:r>
            <a:r>
              <a:rPr lang="en-US" sz="2400" dirty="0" err="1"/>
              <a:t>anjing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laki-laki</a:t>
            </a:r>
            <a:r>
              <a:rPr lang="en-US" sz="2400" dirty="0"/>
              <a:t> </a:t>
            </a:r>
            <a:r>
              <a:rPr lang="en-US" sz="2400" dirty="0" err="1"/>
              <a:t>marah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anjing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- </a:t>
            </a:r>
            <a:r>
              <a:rPr lang="en-US" sz="2400" dirty="0" err="1"/>
              <a:t>tahap</a:t>
            </a:r>
            <a:r>
              <a:rPr lang="en-US" sz="2400" dirty="0"/>
              <a:t> pre </a:t>
            </a:r>
            <a:r>
              <a:rPr lang="en-US" sz="2400" dirty="0" err="1"/>
              <a:t>konseptual</a:t>
            </a:r>
            <a:r>
              <a:rPr lang="en-US" sz="2400" dirty="0"/>
              <a:t> (2-4 </a:t>
            </a:r>
            <a:r>
              <a:rPr lang="en-US" sz="2400" dirty="0" err="1"/>
              <a:t>tahun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egosentris</a:t>
            </a:r>
            <a:r>
              <a:rPr lang="en-US" sz="2400" dirty="0"/>
              <a:t>, “</a:t>
            </a:r>
            <a:r>
              <a:rPr lang="en-US" sz="2400" dirty="0" err="1"/>
              <a:t>saya</a:t>
            </a:r>
            <a:r>
              <a:rPr lang="en-US" sz="2400" dirty="0"/>
              <a:t>”,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, </a:t>
            </a:r>
            <a:r>
              <a:rPr lang="en-US" sz="2400" dirty="0" err="1"/>
              <a:t>kata-kata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-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 smtClean="0"/>
              <a:t>intuitIf</a:t>
            </a:r>
            <a:r>
              <a:rPr lang="en-US" sz="2400" dirty="0" smtClean="0"/>
              <a:t> </a:t>
            </a:r>
            <a:r>
              <a:rPr lang="en-US" sz="2400" dirty="0"/>
              <a:t>(4-7 </a:t>
            </a:r>
            <a:r>
              <a:rPr lang="en-US" sz="2400" dirty="0" err="1"/>
              <a:t>tahun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/>
              <a:t>Egosentris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berkurang</a:t>
            </a:r>
            <a:r>
              <a:rPr lang="en-US" sz="2400" dirty="0"/>
              <a:t>, </a:t>
            </a:r>
            <a:r>
              <a:rPr lang="en-US" sz="2400" dirty="0" err="1"/>
              <a:t>Klasifikasi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atribut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warna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7071104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4" y="533400"/>
            <a:ext cx="8124900" cy="5867400"/>
          </a:xfrm>
          <a:noFill/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i="1" dirty="0"/>
              <a:t>c. </a:t>
            </a:r>
            <a:r>
              <a:rPr lang="en-US" sz="2400" i="1" dirty="0" err="1"/>
              <a:t>fase</a:t>
            </a:r>
            <a:r>
              <a:rPr lang="en-US" sz="2400" i="1" dirty="0"/>
              <a:t> </a:t>
            </a:r>
            <a:r>
              <a:rPr lang="en-US" sz="2400" i="1" dirty="0" err="1"/>
              <a:t>konkret</a:t>
            </a:r>
            <a:r>
              <a:rPr lang="en-US" sz="2400" i="1" dirty="0"/>
              <a:t> </a:t>
            </a:r>
            <a:r>
              <a:rPr lang="en-US" sz="2400" i="1" dirty="0" err="1"/>
              <a:t>operasional</a:t>
            </a:r>
            <a:r>
              <a:rPr lang="en-US" sz="2400" i="1" dirty="0"/>
              <a:t> (7-11 </a:t>
            </a:r>
            <a:r>
              <a:rPr lang="en-US" sz="2400" i="1" dirty="0" err="1"/>
              <a:t>tahun</a:t>
            </a:r>
            <a:r>
              <a:rPr lang="en-US" sz="2400" i="1" dirty="0"/>
              <a:t>)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 err="1"/>
              <a:t>memecahkan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, </a:t>
            </a: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alasan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tapi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hipotesa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kemungkinannya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berpikir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depan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dirty="0"/>
              <a:t>d. </a:t>
            </a:r>
            <a:r>
              <a:rPr lang="en-US" sz="2400" i="1" dirty="0" err="1"/>
              <a:t>Fase</a:t>
            </a:r>
            <a:r>
              <a:rPr lang="en-US" sz="2400" i="1" dirty="0"/>
              <a:t> formal </a:t>
            </a:r>
            <a:r>
              <a:rPr lang="en-US" sz="2400" i="1" dirty="0" err="1"/>
              <a:t>operasional</a:t>
            </a:r>
            <a:r>
              <a:rPr lang="en-US" sz="2400" i="1" dirty="0"/>
              <a:t> (11-15 </a:t>
            </a:r>
            <a:r>
              <a:rPr lang="en-US" sz="2400" i="1" dirty="0" err="1"/>
              <a:t>tahun</a:t>
            </a:r>
            <a:r>
              <a:rPr lang="en-US" sz="2400" i="1" dirty="0"/>
              <a:t>)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rasional</a:t>
            </a:r>
            <a:r>
              <a:rPr lang="en-US" sz="2400" dirty="0"/>
              <a:t>,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keakanan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berperilaku</a:t>
            </a:r>
            <a:r>
              <a:rPr lang="en-US" sz="2400" dirty="0"/>
              <a:t> yang </a:t>
            </a:r>
            <a:r>
              <a:rPr lang="en-US" sz="2400" dirty="0" err="1"/>
              <a:t>abstrak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/>
              <a:t>menyadari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moral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endParaRPr lang="en-US" sz="2400" i="1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07199722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992888" cy="534987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/>
              <a:t>Teori perkembangan moral Kohlberg (1968)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143000"/>
            <a:ext cx="7855024" cy="5105400"/>
          </a:xfr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i="1" dirty="0"/>
              <a:t>a. Tingkat </a:t>
            </a:r>
            <a:r>
              <a:rPr lang="en-US" sz="2000" i="1" dirty="0" err="1"/>
              <a:t>premoral</a:t>
            </a:r>
            <a:r>
              <a:rPr lang="en-US" sz="2000" i="1" dirty="0"/>
              <a:t> (</a:t>
            </a:r>
            <a:r>
              <a:rPr lang="en-US" sz="2000" i="1" dirty="0" err="1"/>
              <a:t>prekonvensional</a:t>
            </a:r>
            <a:r>
              <a:rPr lang="en-US" sz="2000" i="1" dirty="0"/>
              <a:t>) : </a:t>
            </a:r>
            <a:r>
              <a:rPr lang="en-US" sz="2000" i="1" dirty="0" err="1"/>
              <a:t>lahir</a:t>
            </a:r>
            <a:r>
              <a:rPr lang="en-US" sz="2000" i="1" dirty="0"/>
              <a:t> </a:t>
            </a:r>
            <a:r>
              <a:rPr lang="en-US" sz="2000" i="1" dirty="0" err="1"/>
              <a:t>sampai</a:t>
            </a:r>
            <a:r>
              <a:rPr lang="en-US" sz="2000" i="1" dirty="0"/>
              <a:t> 9 </a:t>
            </a:r>
            <a:r>
              <a:rPr lang="en-US" sz="2000" i="1" dirty="0" err="1"/>
              <a:t>tahun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kewaspadaan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moral yang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diterima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Kontrol</a:t>
            </a:r>
            <a:r>
              <a:rPr lang="en-US" sz="2000" dirty="0"/>
              <a:t> </a:t>
            </a:r>
            <a:r>
              <a:rPr lang="en-US" sz="2000" dirty="0" err="1"/>
              <a:t>didapatkan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luar</a:t>
            </a:r>
            <a:r>
              <a:rPr lang="en-US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menggabungkan</a:t>
            </a:r>
            <a:r>
              <a:rPr lang="en-US" sz="2000" dirty="0"/>
              <a:t> label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buruk</a:t>
            </a:r>
            <a:r>
              <a:rPr lang="en-US" sz="2000" dirty="0"/>
              <a:t>, </a:t>
            </a:r>
            <a:r>
              <a:rPr lang="en-US" sz="2000" dirty="0" err="1"/>
              <a:t>benar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tawar</a:t>
            </a:r>
            <a:r>
              <a:rPr lang="en-US" sz="2000" dirty="0"/>
              <a:t> </a:t>
            </a:r>
            <a:r>
              <a:rPr lang="en-US" sz="2000" dirty="0" err="1"/>
              <a:t>menawar</a:t>
            </a:r>
            <a:r>
              <a:rPr lang="en-US" sz="2000" dirty="0"/>
              <a:t>, </a:t>
            </a:r>
            <a:r>
              <a:rPr lang="en-US" sz="2000" dirty="0" err="1"/>
              <a:t>pembagian</a:t>
            </a:r>
            <a:r>
              <a:rPr lang="en-US" sz="2000" dirty="0"/>
              <a:t> yang </a:t>
            </a:r>
            <a:r>
              <a:rPr lang="en-US" sz="2000" dirty="0" err="1"/>
              <a:t>seimbang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kejujuran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dinilai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memuaskan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orang</a:t>
            </a:r>
            <a:r>
              <a:rPr lang="en-US" sz="2000" dirty="0"/>
              <a:t> lain.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/>
              <a:t>    -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/>
              <a:t>orientasi</a:t>
            </a:r>
            <a:r>
              <a:rPr lang="en-US" sz="2000" dirty="0"/>
              <a:t> </a:t>
            </a:r>
            <a:r>
              <a:rPr lang="en-US" sz="2000" dirty="0" err="1"/>
              <a:t>hukuman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kepatuhan</a:t>
            </a:r>
            <a:r>
              <a:rPr lang="en-US" sz="2000" dirty="0"/>
              <a:t> (</a:t>
            </a:r>
            <a:r>
              <a:rPr lang="en-US" sz="2000" dirty="0" err="1"/>
              <a:t>lahir</a:t>
            </a:r>
            <a:r>
              <a:rPr lang="en-US" sz="2000" dirty="0"/>
              <a:t> - 6 </a:t>
            </a:r>
            <a:r>
              <a:rPr lang="en-US" sz="2000" dirty="0" err="1"/>
              <a:t>tahun</a:t>
            </a:r>
            <a:r>
              <a:rPr lang="en-US" sz="2000" dirty="0"/>
              <a:t>) :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diikuti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menghindari</a:t>
            </a:r>
            <a:r>
              <a:rPr lang="en-US" sz="2000" dirty="0"/>
              <a:t> </a:t>
            </a:r>
            <a:r>
              <a:rPr lang="en-US" sz="2000" dirty="0" err="1"/>
              <a:t>hukuman</a:t>
            </a: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/>
              <a:t>    -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/>
              <a:t>orientasi</a:t>
            </a:r>
            <a:r>
              <a:rPr lang="en-US" sz="2000" dirty="0"/>
              <a:t> </a:t>
            </a:r>
            <a:r>
              <a:rPr lang="en-US" sz="2000" dirty="0" err="1"/>
              <a:t>egoistik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sederhana</a:t>
            </a:r>
            <a:r>
              <a:rPr lang="en-US" sz="2000" dirty="0"/>
              <a:t> (6-9 </a:t>
            </a:r>
            <a:r>
              <a:rPr lang="en-US" sz="2000" dirty="0" err="1"/>
              <a:t>tahun</a:t>
            </a:r>
            <a:r>
              <a:rPr lang="en-US" sz="2000" dirty="0"/>
              <a:t>)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menyesuaikan</a:t>
            </a:r>
            <a:r>
              <a:rPr lang="en-US" sz="2000" dirty="0"/>
              <a:t> </a:t>
            </a:r>
            <a:r>
              <a:rPr lang="en-US" sz="2000" dirty="0" err="1"/>
              <a:t>minat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aturan</a:t>
            </a:r>
            <a:r>
              <a:rPr lang="en-US" sz="2000" dirty="0"/>
              <a:t>, </a:t>
            </a:r>
            <a:r>
              <a:rPr lang="en-US" sz="2000" dirty="0" err="1"/>
              <a:t>berasumsi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penghargaan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bantuan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diterima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965305406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7783016" cy="5715000"/>
          </a:xfr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i="1" dirty="0"/>
              <a:t>b. Tingkat </a:t>
            </a:r>
            <a:r>
              <a:rPr lang="en-US" sz="2000" i="1" dirty="0" err="1"/>
              <a:t>moralitas</a:t>
            </a:r>
            <a:r>
              <a:rPr lang="en-US" sz="2000" i="1" dirty="0"/>
              <a:t> </a:t>
            </a:r>
            <a:r>
              <a:rPr lang="en-US" sz="2000" i="1" dirty="0" err="1"/>
              <a:t>konvensional</a:t>
            </a:r>
            <a:r>
              <a:rPr lang="en-US" sz="2000" i="1" dirty="0"/>
              <a:t> : 9-13 </a:t>
            </a:r>
            <a:r>
              <a:rPr lang="en-US" sz="2000" i="1" dirty="0" err="1"/>
              <a:t>tahun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Usaha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menyenangkan</a:t>
            </a:r>
            <a:r>
              <a:rPr lang="en-US" sz="2000" dirty="0"/>
              <a:t> </a:t>
            </a:r>
            <a:r>
              <a:rPr lang="en-US" sz="2000" dirty="0" err="1"/>
              <a:t>orang</a:t>
            </a:r>
            <a:r>
              <a:rPr lang="en-US" sz="2000" dirty="0"/>
              <a:t> lain. 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Kontrol</a:t>
            </a:r>
            <a:r>
              <a:rPr lang="en-US" sz="2000" dirty="0"/>
              <a:t> </a:t>
            </a:r>
            <a:r>
              <a:rPr lang="en-US" sz="2000" dirty="0" err="1"/>
              <a:t>didapat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setia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peduli</a:t>
            </a:r>
            <a:r>
              <a:rPr lang="en-US" sz="2000" dirty="0"/>
              <a:t> </a:t>
            </a:r>
            <a:r>
              <a:rPr lang="en-US" sz="2000" dirty="0" err="1"/>
              <a:t>pemeliharaan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pengharapan</a:t>
            </a:r>
            <a:r>
              <a:rPr lang="en-US" sz="2000" dirty="0"/>
              <a:t> </a:t>
            </a:r>
            <a:r>
              <a:rPr lang="en-US" sz="2000" dirty="0" err="1"/>
              <a:t>keluarga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</a:t>
            </a:r>
            <a:r>
              <a:rPr lang="en-US" sz="2000" dirty="0" err="1"/>
              <a:t>konsekuensinya</a:t>
            </a: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- </a:t>
            </a:r>
            <a:r>
              <a:rPr lang="en-US" sz="2000" dirty="0" err="1"/>
              <a:t>tahap</a:t>
            </a:r>
            <a:r>
              <a:rPr lang="en-US" sz="2000" dirty="0"/>
              <a:t> “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laki-laki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,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perempuan</a:t>
            </a:r>
            <a:r>
              <a:rPr lang="en-US" sz="2000" dirty="0"/>
              <a:t> yang </a:t>
            </a:r>
            <a:r>
              <a:rPr lang="en-US" sz="2000" dirty="0" err="1"/>
              <a:t>manis</a:t>
            </a:r>
            <a:r>
              <a:rPr lang="en-US" sz="2000" dirty="0"/>
              <a:t>” (9-10 </a:t>
            </a:r>
            <a:r>
              <a:rPr lang="en-US" sz="2000" dirty="0" err="1"/>
              <a:t>tahun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err="1"/>
              <a:t>Keinginan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menyenangkan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orang</a:t>
            </a:r>
            <a:r>
              <a:rPr lang="en-US" sz="2000" dirty="0"/>
              <a:t> lain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paling </a:t>
            </a:r>
            <a:r>
              <a:rPr lang="en-US" sz="2000" dirty="0" err="1"/>
              <a:t>sering</a:t>
            </a:r>
            <a:r>
              <a:rPr lang="en-US" sz="2000" dirty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menyesuaikan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menghindari</a:t>
            </a:r>
            <a:r>
              <a:rPr lang="en-US" sz="2000" dirty="0"/>
              <a:t> </a:t>
            </a:r>
            <a:r>
              <a:rPr lang="en-US" sz="2000" dirty="0" err="1"/>
              <a:t>penolakan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dinilai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seberapa</a:t>
            </a:r>
            <a:r>
              <a:rPr lang="en-US" sz="2000" dirty="0"/>
              <a:t> </a:t>
            </a:r>
            <a:r>
              <a:rPr lang="en-US" sz="2000" dirty="0" err="1"/>
              <a:t>bagus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interpersonal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mengidentifikasi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emosional</a:t>
            </a:r>
            <a:r>
              <a:rPr lang="en-US" sz="2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-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autoritas</a:t>
            </a:r>
            <a:r>
              <a:rPr lang="en-US" sz="2000" dirty="0"/>
              <a:t> </a:t>
            </a:r>
            <a:r>
              <a:rPr lang="en-US" sz="2000" dirty="0" err="1" smtClean="0"/>
              <a:t>mempertahankan</a:t>
            </a:r>
            <a:r>
              <a:rPr lang="en-US" sz="2000" dirty="0" smtClean="0"/>
              <a:t> </a:t>
            </a:r>
            <a:r>
              <a:rPr lang="en-US" sz="2000" dirty="0" err="1"/>
              <a:t>moralitas</a:t>
            </a:r>
            <a:r>
              <a:rPr lang="en-US" sz="2000" dirty="0"/>
              <a:t> (10-13 </a:t>
            </a:r>
            <a:r>
              <a:rPr lang="en-US" sz="2000" dirty="0" err="1"/>
              <a:t>tahun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kewajiban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menghindari</a:t>
            </a:r>
            <a:r>
              <a:rPr lang="en-US" sz="2000" dirty="0"/>
              <a:t> </a:t>
            </a:r>
            <a:r>
              <a:rPr lang="en-US" sz="2000" dirty="0" err="1"/>
              <a:t>kritik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yang </a:t>
            </a:r>
            <a:r>
              <a:rPr lang="en-US" sz="2000" dirty="0" err="1"/>
              <a:t>berwenang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err="1"/>
              <a:t>Identifikasi</a:t>
            </a:r>
            <a:r>
              <a:rPr lang="en-US" sz="2000" dirty="0"/>
              <a:t> </a:t>
            </a:r>
            <a:r>
              <a:rPr lang="en-US" sz="2000" dirty="0" err="1"/>
              <a:t>pergeseran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agama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institusi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sekolah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362819141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 descr="Green marble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77125" cy="687387"/>
          </a:xfrm>
          <a:noFill/>
        </p:spPr>
        <p:txBody>
          <a:bodyPr>
            <a:noAutofit/>
          </a:bodyPr>
          <a:lstStyle/>
          <a:p>
            <a:pPr algn="l"/>
            <a:endParaRPr lang="en-US" sz="4000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00600"/>
          </a:xfrm>
          <a:ln/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FontTx/>
              <a:buNone/>
            </a:pPr>
            <a:r>
              <a:rPr lang="sv-SE" sz="2400" b="1" dirty="0">
                <a:solidFill>
                  <a:srgbClr val="008000"/>
                </a:solidFill>
              </a:rPr>
              <a:t>Pertumbuhan :</a:t>
            </a:r>
            <a:endParaRPr lang="sv-SE" sz="2400" dirty="0">
              <a:solidFill>
                <a:srgbClr val="008000"/>
              </a:solidFill>
            </a:endParaRPr>
          </a:p>
          <a:p>
            <a:pPr marL="236538" indent="-60325"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perubahan fisik</a:t>
            </a:r>
          </a:p>
          <a:p>
            <a:pPr marL="236538" indent="-60325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400" dirty="0" err="1"/>
              <a:t>peningkatan</a:t>
            </a:r>
            <a:r>
              <a:rPr lang="es-ES" sz="2400" dirty="0"/>
              <a:t> </a:t>
            </a:r>
            <a:r>
              <a:rPr lang="es-ES" sz="2400" dirty="0" err="1"/>
              <a:t>jumlah</a:t>
            </a:r>
            <a:r>
              <a:rPr lang="es-ES" sz="2400" dirty="0"/>
              <a:t> </a:t>
            </a:r>
            <a:r>
              <a:rPr lang="es-ES" sz="2400" dirty="0" err="1"/>
              <a:t>sel</a:t>
            </a:r>
            <a:r>
              <a:rPr lang="en-US" sz="2400" dirty="0"/>
              <a:t> </a:t>
            </a:r>
            <a:endParaRPr lang="sv-SE" sz="2400" dirty="0"/>
          </a:p>
          <a:p>
            <a:pPr marL="236538" indent="-60325"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ukuran</a:t>
            </a:r>
          </a:p>
          <a:p>
            <a:pPr marL="236538" indent="-60325"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kuantitatif</a:t>
            </a:r>
          </a:p>
          <a:p>
            <a:pPr marL="236538" indent="-60325"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tinggi badan, berat badan, ukuran tulang, gigi</a:t>
            </a:r>
          </a:p>
          <a:p>
            <a:pPr marL="236538" indent="-60325"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pola bervariasi</a:t>
            </a:r>
            <a:r>
              <a:rPr lang="en-US" sz="2400" dirty="0"/>
              <a:t>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sv-SE" sz="2400" b="1" dirty="0">
                <a:solidFill>
                  <a:srgbClr val="008000"/>
                </a:solidFill>
              </a:rPr>
              <a:t>Perkembangan :</a:t>
            </a:r>
          </a:p>
          <a:p>
            <a:pPr marL="176213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/>
              <a:t>kualitatif</a:t>
            </a:r>
            <a:r>
              <a:rPr lang="en-US" sz="2400" dirty="0"/>
              <a:t> </a:t>
            </a:r>
          </a:p>
          <a:p>
            <a:pPr marL="176213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400" dirty="0" err="1"/>
              <a:t>maturation</a:t>
            </a:r>
            <a:endParaRPr lang="en-US" sz="2400" dirty="0"/>
          </a:p>
          <a:p>
            <a:pPr marL="176213" indent="0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400" dirty="0" err="1"/>
              <a:t>sistematis</a:t>
            </a:r>
            <a:r>
              <a:rPr lang="es-ES" sz="2400" dirty="0"/>
              <a:t>, </a:t>
            </a:r>
            <a:r>
              <a:rPr lang="es-ES" sz="2400" dirty="0" err="1"/>
              <a:t>progresif</a:t>
            </a:r>
            <a:r>
              <a:rPr lang="es-ES" sz="2400" dirty="0"/>
              <a:t> dan </a:t>
            </a:r>
            <a:r>
              <a:rPr lang="es-ES" sz="2400" dirty="0" err="1"/>
              <a:t>berkesinambungan</a:t>
            </a:r>
            <a:r>
              <a:rPr lang="en-US" sz="2400" dirty="0"/>
              <a:t> </a:t>
            </a:r>
            <a:endParaRPr lang="sv-SE" sz="2400" dirty="0"/>
          </a:p>
          <a:p>
            <a:pPr marL="0" indent="0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5248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7931224" cy="5867400"/>
          </a:xfr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200" i="1" dirty="0"/>
              <a:t>c. Tingkat </a:t>
            </a:r>
            <a:r>
              <a:rPr lang="en-US" sz="3200" i="1" dirty="0" err="1"/>
              <a:t>moralitas</a:t>
            </a:r>
            <a:r>
              <a:rPr lang="en-US" sz="3200" i="1" dirty="0"/>
              <a:t> </a:t>
            </a:r>
            <a:r>
              <a:rPr lang="en-US" sz="3200" i="1" dirty="0" err="1"/>
              <a:t>pasca</a:t>
            </a:r>
            <a:r>
              <a:rPr lang="en-US" sz="3200" i="1" dirty="0"/>
              <a:t> </a:t>
            </a:r>
            <a:r>
              <a:rPr lang="en-US" sz="3200" i="1" dirty="0" err="1"/>
              <a:t>konvensional</a:t>
            </a:r>
            <a:r>
              <a:rPr lang="en-US" sz="3200" i="1" dirty="0"/>
              <a:t> : 13 </a:t>
            </a:r>
            <a:r>
              <a:rPr lang="en-US" sz="3200" i="1" dirty="0" err="1"/>
              <a:t>tahun</a:t>
            </a:r>
            <a:r>
              <a:rPr lang="en-US" sz="3200" i="1" dirty="0"/>
              <a:t> </a:t>
            </a:r>
            <a:r>
              <a:rPr lang="en-US" sz="3200" i="1" dirty="0" err="1"/>
              <a:t>sampai</a:t>
            </a:r>
            <a:r>
              <a:rPr lang="en-US" sz="3200" i="1" dirty="0"/>
              <a:t> </a:t>
            </a:r>
            <a:r>
              <a:rPr lang="en-US" sz="3200" i="1" dirty="0" err="1"/>
              <a:t>meninggal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 err="1"/>
              <a:t>individu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moral yang </a:t>
            </a:r>
            <a:r>
              <a:rPr lang="en-US" sz="3200" dirty="0" err="1"/>
              <a:t>benar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 err="1"/>
              <a:t>kontrol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 err="1"/>
              <a:t>Pencapaian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moral yang </a:t>
            </a:r>
            <a:r>
              <a:rPr lang="en-US" sz="3200" dirty="0" err="1"/>
              <a:t>benar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setelah</a:t>
            </a:r>
            <a:r>
              <a:rPr lang="en-US" sz="3200" dirty="0"/>
              <a:t> </a:t>
            </a:r>
            <a:r>
              <a:rPr lang="en-US" sz="3200" dirty="0" err="1"/>
              <a:t>dicapai</a:t>
            </a:r>
            <a:r>
              <a:rPr lang="en-US" sz="3200" dirty="0"/>
              <a:t> formal </a:t>
            </a:r>
            <a:r>
              <a:rPr lang="en-US" sz="3200" dirty="0" err="1"/>
              <a:t>operasional</a:t>
            </a:r>
            <a:endParaRPr lang="en-US" sz="3200" dirty="0"/>
          </a:p>
          <a:p>
            <a:pPr>
              <a:lnSpc>
                <a:spcPct val="80000"/>
              </a:lnSpc>
            </a:pP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orang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endParaRPr lang="en-US" sz="3200" dirty="0"/>
          </a:p>
          <a:p>
            <a:pPr>
              <a:lnSpc>
                <a:spcPct val="80000"/>
              </a:lnSpc>
              <a:buFontTx/>
              <a:buNone/>
            </a:pPr>
            <a:endParaRPr lang="en-US" sz="3200" dirty="0"/>
          </a:p>
          <a:p>
            <a:pPr>
              <a:lnSpc>
                <a:spcPct val="80000"/>
              </a:lnSpc>
              <a:buFontTx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199118903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TUGAS PERKEMBANGAN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 err="1" smtClean="0"/>
              <a:t>Merupakan</a:t>
            </a:r>
            <a:r>
              <a:rPr lang="en-ID" sz="2800" dirty="0" smtClean="0"/>
              <a:t> </a:t>
            </a:r>
            <a:r>
              <a:rPr lang="en-ID" sz="2800" dirty="0" err="1" smtClean="0"/>
              <a:t>serangkaian</a:t>
            </a:r>
            <a:r>
              <a:rPr lang="en-ID" sz="2800" dirty="0" smtClean="0"/>
              <a:t> </a:t>
            </a:r>
            <a:r>
              <a:rPr lang="en-ID" sz="2800" dirty="0" err="1" smtClean="0"/>
              <a:t>keterampilan</a:t>
            </a:r>
            <a:r>
              <a:rPr lang="en-ID" sz="2800" dirty="0" smtClean="0"/>
              <a:t> </a:t>
            </a:r>
            <a:r>
              <a:rPr lang="en-ID" sz="2800" dirty="0" err="1" smtClean="0"/>
              <a:t>dan</a:t>
            </a:r>
            <a:r>
              <a:rPr lang="en-ID" sz="2800" dirty="0" smtClean="0"/>
              <a:t> </a:t>
            </a:r>
            <a:r>
              <a:rPr lang="en-ID" sz="2800" dirty="0" err="1" smtClean="0"/>
              <a:t>kompetensi</a:t>
            </a:r>
            <a:r>
              <a:rPr lang="en-ID" sz="2800" dirty="0" smtClean="0"/>
              <a:t> yang </a:t>
            </a:r>
            <a:r>
              <a:rPr lang="en-ID" sz="2800" dirty="0" err="1" smtClean="0"/>
              <a:t>harus</a:t>
            </a:r>
            <a:r>
              <a:rPr lang="en-ID" sz="2800" dirty="0" smtClean="0"/>
              <a:t> </a:t>
            </a:r>
            <a:r>
              <a:rPr lang="en-ID" sz="2800" dirty="0" err="1" smtClean="0"/>
              <a:t>dicapai</a:t>
            </a:r>
            <a:r>
              <a:rPr lang="en-ID" sz="2800" dirty="0" smtClean="0"/>
              <a:t> </a:t>
            </a:r>
            <a:r>
              <a:rPr lang="en-ID" sz="2800" dirty="0" err="1" smtClean="0"/>
              <a:t>atau</a:t>
            </a:r>
            <a:r>
              <a:rPr lang="en-ID" sz="2800" dirty="0" smtClean="0"/>
              <a:t> </a:t>
            </a:r>
            <a:r>
              <a:rPr lang="en-ID" sz="2800" dirty="0" err="1" smtClean="0"/>
              <a:t>dikuasai</a:t>
            </a:r>
            <a:r>
              <a:rPr lang="en-ID" sz="2800" dirty="0" smtClean="0"/>
              <a:t> </a:t>
            </a:r>
            <a:r>
              <a:rPr lang="en-ID" sz="2800" dirty="0" err="1" smtClean="0"/>
              <a:t>pada</a:t>
            </a:r>
            <a:r>
              <a:rPr lang="en-ID" sz="2800" dirty="0" smtClean="0"/>
              <a:t> </a:t>
            </a:r>
            <a:r>
              <a:rPr lang="en-ID" sz="2800" dirty="0" err="1" smtClean="0"/>
              <a:t>setiap</a:t>
            </a:r>
            <a:r>
              <a:rPr lang="en-ID" sz="2800" dirty="0" smtClean="0"/>
              <a:t> </a:t>
            </a:r>
            <a:r>
              <a:rPr lang="en-ID" sz="2800" dirty="0" err="1" smtClean="0"/>
              <a:t>tahap</a:t>
            </a:r>
            <a:r>
              <a:rPr lang="en-ID" sz="2800" dirty="0" smtClean="0"/>
              <a:t> </a:t>
            </a:r>
            <a:r>
              <a:rPr lang="en-ID" sz="2800" dirty="0" err="1" smtClean="0"/>
              <a:t>perkembangan</a:t>
            </a:r>
            <a:r>
              <a:rPr lang="en-ID" sz="2800" dirty="0" smtClean="0"/>
              <a:t> agar </a:t>
            </a:r>
            <a:r>
              <a:rPr lang="en-ID" sz="2800" dirty="0" err="1" smtClean="0"/>
              <a:t>anak</a:t>
            </a:r>
            <a:r>
              <a:rPr lang="en-ID" sz="2800" dirty="0" smtClean="0"/>
              <a:t> </a:t>
            </a:r>
            <a:r>
              <a:rPr lang="en-ID" sz="2800" dirty="0" err="1" smtClean="0"/>
              <a:t>mampu</a:t>
            </a:r>
            <a:r>
              <a:rPr lang="en-ID" sz="2800" dirty="0" smtClean="0"/>
              <a:t> </a:t>
            </a:r>
            <a:r>
              <a:rPr lang="en-ID" sz="2800" dirty="0" err="1" smtClean="0"/>
              <a:t>berinteraksi</a:t>
            </a:r>
            <a:r>
              <a:rPr lang="en-ID" sz="2800" dirty="0" smtClean="0"/>
              <a:t> </a:t>
            </a:r>
            <a:r>
              <a:rPr lang="en-ID" sz="2800" dirty="0" err="1" smtClean="0"/>
              <a:t>secara</a:t>
            </a:r>
            <a:r>
              <a:rPr lang="en-ID" sz="2800" dirty="0" smtClean="0"/>
              <a:t> </a:t>
            </a:r>
            <a:r>
              <a:rPr lang="en-ID" sz="2800" dirty="0" err="1" smtClean="0"/>
              <a:t>efektif</a:t>
            </a:r>
            <a:r>
              <a:rPr lang="en-ID" sz="2800" dirty="0" smtClean="0"/>
              <a:t> </a:t>
            </a:r>
            <a:r>
              <a:rPr lang="en-ID" sz="2800" dirty="0" err="1" smtClean="0"/>
              <a:t>dengan</a:t>
            </a:r>
            <a:r>
              <a:rPr lang="en-ID" sz="2800" dirty="0" smtClean="0"/>
              <a:t> </a:t>
            </a:r>
            <a:r>
              <a:rPr lang="en-ID" sz="2800" dirty="0" err="1" smtClean="0"/>
              <a:t>lingkungannya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82962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715200" cy="1012974"/>
          </a:xfrm>
        </p:spPr>
        <p:txBody>
          <a:bodyPr/>
          <a:lstStyle/>
          <a:p>
            <a:r>
              <a:rPr lang="en-US" dirty="0" smtClean="0"/>
              <a:t>Infant (1 – 12 </a:t>
            </a:r>
            <a:r>
              <a:rPr lang="en-US" dirty="0" err="1" smtClean="0"/>
              <a:t>bulan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787208" cy="49006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2800" u="sng" dirty="0" err="1" smtClean="0"/>
              <a:t>Bayi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usia</a:t>
            </a:r>
            <a:r>
              <a:rPr lang="en-US" sz="2800" u="sng" dirty="0" smtClean="0"/>
              <a:t> 1-3 </a:t>
            </a:r>
            <a:r>
              <a:rPr lang="en-US" sz="2800" u="sng" dirty="0" err="1" smtClean="0"/>
              <a:t>bulan</a:t>
            </a:r>
            <a:r>
              <a:rPr lang="en-US" sz="2800" dirty="0" smtClean="0"/>
              <a:t> :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mengangkat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kepala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obyek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mata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melihat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tersenyum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bereaksi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suara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bunyi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mengenal</a:t>
            </a:r>
            <a:r>
              <a:rPr lang="en-US" sz="2800" dirty="0" smtClean="0"/>
              <a:t> </a:t>
            </a:r>
            <a:r>
              <a:rPr lang="en-US" sz="2800" dirty="0" err="1" smtClean="0"/>
              <a:t>ibunya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penglihatan</a:t>
            </a:r>
            <a:r>
              <a:rPr lang="en-US" sz="2800" dirty="0" smtClean="0"/>
              <a:t>, </a:t>
            </a:r>
            <a:r>
              <a:rPr lang="en-US" sz="2800" dirty="0" err="1" smtClean="0"/>
              <a:t>penciuman</a:t>
            </a:r>
            <a:r>
              <a:rPr lang="en-US" sz="2800" dirty="0" smtClean="0"/>
              <a:t>, </a:t>
            </a:r>
            <a:r>
              <a:rPr lang="en-US" sz="2800" dirty="0" err="1" smtClean="0"/>
              <a:t>pendengaran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kontak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menahan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dipegangnya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err="1" smtClean="0"/>
              <a:t>mengoceh</a:t>
            </a:r>
            <a:r>
              <a:rPr lang="en-US" sz="2800" dirty="0" smtClean="0"/>
              <a:t> </a:t>
            </a:r>
            <a:r>
              <a:rPr lang="en-US" sz="2800" dirty="0" err="1" smtClean="0"/>
              <a:t>spontan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bereaksi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mengoceh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4617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E1B3-26CA-4AC1-BE98-C69C34A2EBDE}" type="slidenum">
              <a:rPr lang="en-US"/>
              <a:pPr/>
              <a:t>33</a:t>
            </a:fld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4" y="457200"/>
            <a:ext cx="7908875" cy="5257800"/>
          </a:xfrm>
          <a:noFill/>
          <a:ln>
            <a:solidFill>
              <a:schemeClr val="accent2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u="sng" dirty="0" err="1"/>
              <a:t>Bayi</a:t>
            </a:r>
            <a:r>
              <a:rPr lang="en-US" sz="2800" u="sng" dirty="0"/>
              <a:t> </a:t>
            </a:r>
            <a:r>
              <a:rPr lang="en-US" sz="2800" u="sng" dirty="0" err="1"/>
              <a:t>usia</a:t>
            </a:r>
            <a:r>
              <a:rPr lang="en-US" sz="2800" u="sng" dirty="0"/>
              <a:t> 3-6 </a:t>
            </a:r>
            <a:r>
              <a:rPr lang="en-US" sz="2800" u="sng" dirty="0" err="1"/>
              <a:t>bulan</a:t>
            </a:r>
            <a:r>
              <a:rPr lang="en-US" sz="2800" dirty="0"/>
              <a:t> :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mengangkat</a:t>
            </a:r>
            <a:r>
              <a:rPr lang="en-US" sz="2800" dirty="0"/>
              <a:t> </a:t>
            </a:r>
            <a:r>
              <a:rPr lang="en-US" sz="2800" dirty="0" err="1"/>
              <a:t>kepala</a:t>
            </a:r>
            <a:r>
              <a:rPr lang="en-US" sz="2800" dirty="0"/>
              <a:t> </a:t>
            </a:r>
            <a:r>
              <a:rPr lang="en-US" sz="2800" dirty="0" err="1"/>
              <a:t>sampai</a:t>
            </a:r>
            <a:r>
              <a:rPr lang="en-US" sz="2800" dirty="0"/>
              <a:t> 90</a:t>
            </a:r>
            <a:r>
              <a:rPr lang="en-US" sz="2800" dirty="0">
                <a:latin typeface="Verdana" pitchFamily="34" charset="0"/>
              </a:rPr>
              <a:t>°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mengangkat</a:t>
            </a:r>
            <a:r>
              <a:rPr lang="en-US" sz="2800" dirty="0"/>
              <a:t> dada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bertopang</a:t>
            </a:r>
            <a:r>
              <a:rPr lang="en-US" sz="2800" dirty="0"/>
              <a:t> </a:t>
            </a:r>
            <a:r>
              <a:rPr lang="en-US" sz="2800" dirty="0" err="1"/>
              <a:t>tangan</a:t>
            </a:r>
            <a:endParaRPr lang="en-U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meraih</a:t>
            </a:r>
            <a:r>
              <a:rPr lang="en-US" sz="2800" dirty="0"/>
              <a:t> </a:t>
            </a:r>
            <a:r>
              <a:rPr lang="en-US" sz="2800" dirty="0" err="1"/>
              <a:t>benda-benda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jangkauannya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diluar</a:t>
            </a:r>
            <a:r>
              <a:rPr lang="en-US" sz="2800" dirty="0"/>
              <a:t> </a:t>
            </a:r>
            <a:r>
              <a:rPr lang="en-US" sz="2800" dirty="0" err="1"/>
              <a:t>jangkauannya</a:t>
            </a:r>
            <a:endParaRPr lang="en-U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menaruh</a:t>
            </a:r>
            <a:r>
              <a:rPr lang="en-US" sz="2800" dirty="0"/>
              <a:t> </a:t>
            </a:r>
            <a:r>
              <a:rPr lang="en-US" sz="2800" dirty="0" err="1"/>
              <a:t>benda-benda</a:t>
            </a:r>
            <a:r>
              <a:rPr lang="en-US" sz="2800" dirty="0"/>
              <a:t> di </a:t>
            </a:r>
            <a:r>
              <a:rPr lang="en-US" sz="2800" dirty="0" err="1"/>
              <a:t>mulutnya</a:t>
            </a:r>
            <a:r>
              <a:rPr lang="en-US" sz="2800" dirty="0"/>
              <a:t>,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memperluas</a:t>
            </a:r>
            <a:r>
              <a:rPr lang="en-US" sz="2800" dirty="0"/>
              <a:t> </a:t>
            </a:r>
            <a:r>
              <a:rPr lang="en-US" sz="2800" dirty="0" err="1"/>
              <a:t>lapang</a:t>
            </a:r>
            <a:r>
              <a:rPr lang="en-US" sz="2800" dirty="0"/>
              <a:t> </a:t>
            </a:r>
            <a:r>
              <a:rPr lang="en-US" sz="2800" dirty="0" err="1"/>
              <a:t>pandang</a:t>
            </a:r>
            <a:endParaRPr lang="en-U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tertawa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menjerit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gembira</a:t>
            </a:r>
            <a:r>
              <a:rPr lang="en-US" sz="2800" dirty="0"/>
              <a:t>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diajak</a:t>
            </a:r>
            <a:r>
              <a:rPr lang="en-US" sz="2800" dirty="0"/>
              <a:t> </a:t>
            </a:r>
            <a:r>
              <a:rPr lang="en-US" sz="2800" dirty="0" err="1"/>
              <a:t>bermain</a:t>
            </a:r>
            <a:endParaRPr lang="en-U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benda-benda</a:t>
            </a:r>
            <a:r>
              <a:rPr lang="en-US" sz="2800" dirty="0"/>
              <a:t> yang </a:t>
            </a:r>
            <a:r>
              <a:rPr lang="en-US" sz="2800" dirty="0" err="1"/>
              <a:t>hilang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7868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B8020-DC17-47B2-BB30-E5AFCC256865}" type="slidenum">
              <a:rPr lang="en-US"/>
              <a:pPr/>
              <a:t>34</a:t>
            </a:fld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457200"/>
            <a:ext cx="7386638" cy="5638800"/>
          </a:xfrm>
          <a:ln>
            <a:solidFill>
              <a:srgbClr val="9933FF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u="sng"/>
              <a:t>Bayi 6-9 bulan</a:t>
            </a:r>
            <a:r>
              <a:rPr lang="en-US" sz="2400"/>
              <a:t> : 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duduk tanpa dibantu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tengkurap dan berbalik sendiri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merangkak meraih benda atau mendekati seseorang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memindahkan benda dari satu tangan ke tangan yang lain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memegang benda kecil dengan ibu jari dan jari telunjuk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bergembira dengan melempar benda-benda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mengeluarkan kata-kata tanpa arti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mengenal muka anggota keluarga dan takut pada orang lain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400"/>
              <a:t>mulai berpartisipasi dalam permainan tepuk tangan</a:t>
            </a:r>
          </a:p>
        </p:txBody>
      </p:sp>
    </p:spTree>
    <p:extLst>
      <p:ext uri="{BB962C8B-B14F-4D97-AF65-F5344CB8AC3E}">
        <p14:creationId xmlns="" xmlns:p14="http://schemas.microsoft.com/office/powerpoint/2010/main" val="348853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CA1ED-663C-41F9-9428-9EAE8027F5CD}" type="slidenum">
              <a:rPr lang="en-US"/>
              <a:pPr/>
              <a:t>35</a:t>
            </a:fld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457200"/>
            <a:ext cx="8124900" cy="6043634"/>
          </a:xfrm>
          <a:noFill/>
          <a:ln>
            <a:solidFill>
              <a:srgbClr val="FF3399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800" u="sng" dirty="0" err="1"/>
              <a:t>Bayi</a:t>
            </a:r>
            <a:r>
              <a:rPr lang="en-US" sz="2800" u="sng" dirty="0"/>
              <a:t> 9-12 </a:t>
            </a:r>
            <a:r>
              <a:rPr lang="en-US" sz="2800" u="sng" dirty="0" err="1"/>
              <a:t>bulan</a:t>
            </a:r>
            <a:r>
              <a:rPr lang="en-US" sz="2800" dirty="0"/>
              <a:t> : </a:t>
            </a:r>
            <a:endParaRPr lang="en-US" sz="28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berdiri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dibantu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dituntun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menirukan</a:t>
            </a:r>
            <a:r>
              <a:rPr lang="en-US" sz="2800" dirty="0"/>
              <a:t> </a:t>
            </a:r>
            <a:r>
              <a:rPr lang="en-US" sz="2800" dirty="0" err="1"/>
              <a:t>suara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mengulang</a:t>
            </a:r>
            <a:r>
              <a:rPr lang="en-US" sz="2800" dirty="0"/>
              <a:t> </a:t>
            </a:r>
            <a:r>
              <a:rPr lang="en-US" sz="2800" dirty="0" err="1"/>
              <a:t>bunyi</a:t>
            </a:r>
            <a:r>
              <a:rPr lang="en-US" sz="2800" dirty="0"/>
              <a:t> yang </a:t>
            </a:r>
            <a:r>
              <a:rPr lang="en-US" sz="2800" dirty="0" err="1"/>
              <a:t>didengarnya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kata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mengerti</a:t>
            </a:r>
            <a:r>
              <a:rPr lang="en-US" sz="2800" dirty="0"/>
              <a:t> </a:t>
            </a:r>
            <a:r>
              <a:rPr lang="en-US" sz="2800" dirty="0" err="1"/>
              <a:t>perintah</a:t>
            </a:r>
            <a:r>
              <a:rPr lang="en-US" sz="2800" dirty="0"/>
              <a:t> </a:t>
            </a:r>
            <a:r>
              <a:rPr lang="en-US" sz="2800" dirty="0" err="1"/>
              <a:t>sederhana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larangan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minat</a:t>
            </a:r>
            <a:r>
              <a:rPr lang="en-US" sz="2800" dirty="0"/>
              <a:t> yang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mengeksplorasi</a:t>
            </a:r>
            <a:r>
              <a:rPr lang="en-US" sz="2800" dirty="0"/>
              <a:t> </a:t>
            </a:r>
            <a:r>
              <a:rPr lang="en-US" sz="2800" dirty="0" err="1"/>
              <a:t>sekitarnya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menyentuh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memasukkan</a:t>
            </a:r>
            <a:r>
              <a:rPr lang="en-US" sz="2800" dirty="0"/>
              <a:t> </a:t>
            </a:r>
            <a:r>
              <a:rPr lang="en-US" sz="2800" dirty="0" err="1"/>
              <a:t>benda-benda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mulutnya</a:t>
            </a: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/>
              <a:t>berpartisipasi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permainan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</a:t>
            </a:r>
            <a:endParaRPr lang="en-US" sz="28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97327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BDCD-3C22-4AD0-8DF9-4CD022633CAB}" type="slidenum">
              <a:rPr lang="en-US"/>
              <a:pPr/>
              <a:t>36</a:t>
            </a:fld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457200"/>
            <a:ext cx="7386638" cy="5486400"/>
          </a:xfrm>
          <a:ln>
            <a:solidFill>
              <a:srgbClr val="FF3399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800"/>
              <a:t>3. </a:t>
            </a:r>
            <a:r>
              <a:rPr lang="en-US" sz="2800" i="1"/>
              <a:t>Todler (1-3 tahun)</a:t>
            </a:r>
          </a:p>
          <a:p>
            <a:pPr>
              <a:buFontTx/>
              <a:buNone/>
            </a:pPr>
            <a:r>
              <a:rPr lang="en-US" sz="2800"/>
              <a:t>	peningkatan kemampuan psikososial dan perkembangan motorik </a:t>
            </a:r>
            <a:endParaRPr lang="en-US" sz="2800" i="1"/>
          </a:p>
          <a:p>
            <a:pPr>
              <a:buFontTx/>
              <a:buNone/>
            </a:pPr>
            <a:r>
              <a:rPr lang="en-US" sz="2800" i="1"/>
              <a:t>	</a:t>
            </a:r>
            <a:r>
              <a:rPr lang="en-US" sz="2800" u="sng"/>
              <a:t>Anak usia 12-18 bulan</a:t>
            </a:r>
            <a:r>
              <a:rPr lang="en-US" sz="2800" i="1"/>
              <a:t> : </a:t>
            </a:r>
          </a:p>
          <a:p>
            <a:pPr>
              <a:buFontTx/>
              <a:buBlip>
                <a:blip r:embed="rId2"/>
              </a:buBlip>
            </a:pPr>
            <a:r>
              <a:rPr lang="en-US" sz="2800"/>
              <a:t>mulai mampu berjalan dan mengeksplorasi rumah serta sekeliling rumah</a:t>
            </a:r>
          </a:p>
          <a:p>
            <a:pPr>
              <a:buFontTx/>
              <a:buBlip>
                <a:blip r:embed="rId2"/>
              </a:buBlip>
            </a:pPr>
            <a:r>
              <a:rPr lang="en-US" sz="2800"/>
              <a:t>menyusun 2 atau 3 kotak</a:t>
            </a:r>
          </a:p>
          <a:p>
            <a:pPr>
              <a:buFontTx/>
              <a:buBlip>
                <a:blip r:embed="rId2"/>
              </a:buBlip>
            </a:pPr>
            <a:r>
              <a:rPr lang="en-US" sz="2800"/>
              <a:t>dapat mengatakan 5-10 kata</a:t>
            </a:r>
          </a:p>
          <a:p>
            <a:pPr>
              <a:buFontTx/>
              <a:buBlip>
                <a:blip r:embed="rId2"/>
              </a:buBlip>
            </a:pPr>
            <a:r>
              <a:rPr lang="en-US" sz="2800"/>
              <a:t>memperlihatkan rasa cemburu dan rasa bersaing</a:t>
            </a:r>
          </a:p>
          <a:p>
            <a:pPr>
              <a:buFontTx/>
              <a:buNone/>
            </a:pPr>
            <a:r>
              <a:rPr lang="en-US" sz="280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21080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47C60-9C38-4F66-A99D-1B5FA4B922F4}" type="slidenum">
              <a:rPr lang="en-US"/>
              <a:pPr/>
              <a:t>37</a:t>
            </a:fld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533400"/>
            <a:ext cx="7386638" cy="5562600"/>
          </a:xfrm>
          <a:ln>
            <a:solidFill>
              <a:srgbClr val="0080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u="sng"/>
              <a:t>Anak usia 18-24 bulan</a:t>
            </a:r>
            <a:r>
              <a:rPr lang="en-US" sz="2800"/>
              <a:t> : 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mampu naik turun tangga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menyusun 6 kotak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menunjuk mata dan hidungnya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menyusun dua kata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belajar makan sendiri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menggambar garis di kertas atau pasir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mulai belajar mengontrol buang air besar dan buang air kecil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menaruh minat kepada apa yang dikerjakan oleh orang yang lebih besar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memperlihatkan minat kepada anak lain dan bermain-main dengan mereka</a:t>
            </a:r>
          </a:p>
        </p:txBody>
      </p:sp>
    </p:spTree>
    <p:extLst>
      <p:ext uri="{BB962C8B-B14F-4D97-AF65-F5344CB8AC3E}">
        <p14:creationId xmlns="" xmlns:p14="http://schemas.microsoft.com/office/powerpoint/2010/main" val="298011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E314-8D3B-423B-A836-67A310D0EEC4}" type="slidenum">
              <a:rPr lang="en-US"/>
              <a:pPr/>
              <a:t>38</a:t>
            </a:fld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7386638" cy="6059760"/>
          </a:xfrm>
          <a:ln>
            <a:solidFill>
              <a:srgbClr val="FFFF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u="sng" dirty="0" err="1"/>
              <a:t>Anak</a:t>
            </a:r>
            <a:r>
              <a:rPr lang="en-US" sz="2400" u="sng" dirty="0"/>
              <a:t> </a:t>
            </a:r>
            <a:r>
              <a:rPr lang="en-US" sz="2400" u="sng" dirty="0" err="1"/>
              <a:t>usia</a:t>
            </a:r>
            <a:r>
              <a:rPr lang="en-US" sz="2400" u="sng" dirty="0"/>
              <a:t> 2-3 </a:t>
            </a:r>
            <a:r>
              <a:rPr lang="en-US" sz="2400" u="sng" dirty="0" err="1"/>
              <a:t>tahun</a:t>
            </a:r>
            <a:r>
              <a:rPr lang="en-US" sz="2400" dirty="0"/>
              <a:t> : 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meloncat</a:t>
            </a:r>
            <a:r>
              <a:rPr lang="en-US" sz="2400" dirty="0"/>
              <a:t>, </a:t>
            </a:r>
            <a:r>
              <a:rPr lang="en-US" sz="2400" dirty="0" err="1"/>
              <a:t>memanjat</a:t>
            </a:r>
            <a:r>
              <a:rPr lang="en-US" sz="2400" dirty="0"/>
              <a:t>, </a:t>
            </a:r>
            <a:r>
              <a:rPr lang="en-US" sz="2400" dirty="0" err="1"/>
              <a:t>melompat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kaki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jembatan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3 </a:t>
            </a:r>
            <a:r>
              <a:rPr lang="en-US" sz="2400" dirty="0" err="1"/>
              <a:t>kotak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mempergunakan</a:t>
            </a:r>
            <a:r>
              <a:rPr lang="en-US" sz="2400" dirty="0"/>
              <a:t> </a:t>
            </a:r>
            <a:r>
              <a:rPr lang="en-US" sz="2400" dirty="0" err="1"/>
              <a:t>kata-kata</a:t>
            </a:r>
            <a:r>
              <a:rPr lang="en-US" sz="2400" dirty="0"/>
              <a:t> </a:t>
            </a:r>
            <a:r>
              <a:rPr lang="en-US" sz="2400" dirty="0" err="1"/>
              <a:t>saya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Bertanya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kata-kata</a:t>
            </a:r>
            <a:r>
              <a:rPr lang="en-US" sz="2400" dirty="0"/>
              <a:t> yang </a:t>
            </a:r>
            <a:r>
              <a:rPr lang="en-US" sz="2400" dirty="0" err="1"/>
              <a:t>ditujukan</a:t>
            </a:r>
            <a:r>
              <a:rPr lang="en-US" sz="2400" dirty="0"/>
              <a:t> </a:t>
            </a:r>
            <a:r>
              <a:rPr lang="en-US" sz="2400" dirty="0" err="1"/>
              <a:t>kepadanya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menggambar</a:t>
            </a:r>
            <a:r>
              <a:rPr lang="en-US" sz="2400" dirty="0"/>
              <a:t> </a:t>
            </a:r>
            <a:r>
              <a:rPr lang="en-US" sz="2400" dirty="0" err="1"/>
              <a:t>lingkaran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bermain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lain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400" dirty="0" err="1"/>
              <a:t>menyadari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lain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keluarganya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US" sz="24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	</a:t>
            </a:r>
            <a:r>
              <a:rPr lang="en-US" sz="2400" b="1" dirty="0" err="1"/>
              <a:t>Implikasi</a:t>
            </a:r>
            <a:r>
              <a:rPr lang="en-US" sz="2400" b="1" dirty="0"/>
              <a:t> </a:t>
            </a:r>
            <a:r>
              <a:rPr lang="en-US" sz="2400" b="1" dirty="0" err="1"/>
              <a:t>keperawatan</a:t>
            </a:r>
            <a:r>
              <a:rPr lang="en-US" sz="2400" dirty="0"/>
              <a:t> : </a:t>
            </a:r>
            <a:r>
              <a:rPr lang="en-US" sz="2400" dirty="0" err="1"/>
              <a:t>keamanan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.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keselamatan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seimbang</a:t>
            </a:r>
            <a:r>
              <a:rPr lang="en-US" sz="2400" dirty="0"/>
              <a:t> agar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optimal.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98261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5B2F-F4B3-4758-B7DB-A3FB683D1FF1}" type="slidenum">
              <a:rPr lang="en-US"/>
              <a:pPr/>
              <a:t>39</a:t>
            </a:fld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381000"/>
            <a:ext cx="7386638" cy="5486400"/>
          </a:xfrm>
          <a:ln>
            <a:solidFill>
              <a:srgbClr val="FF3399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b="1" i="1"/>
              <a:t>4. Pre sekolah (3-6 tahun)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Dunia pre sekolah berkembang. Selama bermain, anak mencoba pengalaman baru dan peran sosial. Pertumbuhan fisik lebih lambat.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u="sng"/>
              <a:t>Anak usia 3-4 tahun: 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berjalan-jalan sendiri mengunjungi tetangga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berjalan pada jari kaki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belajar berpakaian dan membuka pakaian sendiri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menggambar garis silang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menggambar orang (hanya kepala dan badan)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mengenal 2 atau 3 warna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bicara dengan baik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bertanya bagaimana anak dilahirkan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mendengarkan cerita-cerita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bermain dengan anak lain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menunjukkan rasa sayang kepada saudara-saudaranya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/>
              <a:t>dapat melaksanakan tugas-tugas sederhana.</a:t>
            </a:r>
          </a:p>
        </p:txBody>
      </p:sp>
    </p:spTree>
    <p:extLst>
      <p:ext uri="{BB962C8B-B14F-4D97-AF65-F5344CB8AC3E}">
        <p14:creationId xmlns="" xmlns:p14="http://schemas.microsoft.com/office/powerpoint/2010/main" val="141180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Pertumbuhan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866489"/>
            <a:ext cx="5500726" cy="394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20435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4F1F-5E49-4619-939C-8F018DBEDE49}" type="slidenum">
              <a:rPr lang="en-US"/>
              <a:pPr/>
              <a:t>40</a:t>
            </a:fld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457200"/>
            <a:ext cx="7386638" cy="5638800"/>
          </a:xfrm>
          <a:ln>
            <a:solidFill>
              <a:srgbClr val="0080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Anak usia 4-5 tahun : 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mampu melompat dan menari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menggambar orang terdiri dari kepala, lengan dan badan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dapat menghitung jari-jarinya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mendengar dan mengulang hal-hal   penting dan cerita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minat kepada kata baru dan artinya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memprotes bila dilarang apa yang diinginkannya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membedakan besar dan kecil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/>
              <a:t>menaruh minat kepada aktivitas orang dewasa.</a:t>
            </a:r>
          </a:p>
        </p:txBody>
      </p:sp>
    </p:spTree>
    <p:extLst>
      <p:ext uri="{BB962C8B-B14F-4D97-AF65-F5344CB8AC3E}">
        <p14:creationId xmlns="" xmlns:p14="http://schemas.microsoft.com/office/powerpoint/2010/main" val="421708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995C-BB33-492A-BF7C-87CB8E603946}" type="slidenum">
              <a:rPr lang="en-US"/>
              <a:pPr/>
              <a:t>41</a:t>
            </a:fld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381000"/>
            <a:ext cx="7386638" cy="5715000"/>
          </a:xfrm>
          <a:ln>
            <a:solidFill>
              <a:srgbClr val="FF3399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800" u="sng"/>
              <a:t>Anak usia 6 tahun: </a:t>
            </a:r>
          </a:p>
          <a:p>
            <a:pPr>
              <a:buFontTx/>
              <a:buChar char="•"/>
            </a:pPr>
            <a:r>
              <a:rPr lang="en-US" sz="2800"/>
              <a:t>ketangkasan meningkat</a:t>
            </a:r>
          </a:p>
          <a:p>
            <a:pPr>
              <a:buFontTx/>
              <a:buChar char="•"/>
            </a:pPr>
            <a:r>
              <a:rPr lang="en-US" sz="2800"/>
              <a:t>melompat tali</a:t>
            </a:r>
          </a:p>
          <a:p>
            <a:pPr>
              <a:buFontTx/>
              <a:buChar char="•"/>
            </a:pPr>
            <a:r>
              <a:rPr lang="en-US" sz="2800"/>
              <a:t>bermain sepeda</a:t>
            </a:r>
          </a:p>
          <a:p>
            <a:pPr>
              <a:buFontTx/>
              <a:buChar char="•"/>
            </a:pPr>
            <a:r>
              <a:rPr lang="en-US" sz="2800"/>
              <a:t>menguraikan objek-objek dengan gambar</a:t>
            </a:r>
          </a:p>
          <a:p>
            <a:pPr>
              <a:buFontTx/>
              <a:buChar char="•"/>
            </a:pPr>
            <a:r>
              <a:rPr lang="en-US" sz="2800"/>
              <a:t>mengetahui kanan dan kiri</a:t>
            </a:r>
          </a:p>
          <a:p>
            <a:pPr>
              <a:buFontTx/>
              <a:buChar char="•"/>
            </a:pPr>
            <a:r>
              <a:rPr lang="en-US" sz="2800"/>
              <a:t>memperlihatkan tempertantrum</a:t>
            </a:r>
          </a:p>
          <a:p>
            <a:pPr>
              <a:buFontTx/>
              <a:buChar char="•"/>
            </a:pPr>
            <a:r>
              <a:rPr lang="en-US" sz="2800"/>
              <a:t>mungkin menentang dan tidak sopan</a:t>
            </a:r>
          </a:p>
          <a:p>
            <a:pPr>
              <a:buFontTx/>
              <a:buChar char="•"/>
            </a:pPr>
            <a:endParaRPr lang="en-US" sz="2800" u="sng"/>
          </a:p>
          <a:p>
            <a:pPr>
              <a:buFontTx/>
              <a:buNone/>
            </a:pPr>
            <a:r>
              <a:rPr lang="en-US" sz="2800" b="1"/>
              <a:t>	Implikasi keperawatan</a:t>
            </a:r>
            <a:r>
              <a:rPr lang="en-US" sz="2800"/>
              <a:t> : beri kesempatan untuk bermain dan berinteraksi sosial </a:t>
            </a:r>
          </a:p>
        </p:txBody>
      </p:sp>
    </p:spTree>
    <p:extLst>
      <p:ext uri="{BB962C8B-B14F-4D97-AF65-F5344CB8AC3E}">
        <p14:creationId xmlns="" xmlns:p14="http://schemas.microsoft.com/office/powerpoint/2010/main" val="42033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ID" sz="2400" dirty="0" err="1" smtClean="0"/>
              <a:t>Anak</a:t>
            </a:r>
            <a:r>
              <a:rPr lang="en-ID" sz="2400" dirty="0" smtClean="0"/>
              <a:t> </a:t>
            </a:r>
            <a:r>
              <a:rPr lang="en-ID" sz="2400" dirty="0" err="1" smtClean="0"/>
              <a:t>usia</a:t>
            </a:r>
            <a:r>
              <a:rPr lang="en-ID" sz="2400" dirty="0" smtClean="0"/>
              <a:t> </a:t>
            </a:r>
            <a:r>
              <a:rPr lang="en-ID" sz="2400" dirty="0" err="1" smtClean="0"/>
              <a:t>sekolah</a:t>
            </a:r>
            <a:r>
              <a:rPr lang="en-ID" sz="2400" dirty="0" smtClean="0"/>
              <a:t> (6-12 </a:t>
            </a:r>
            <a:r>
              <a:rPr lang="en-ID" sz="2400" dirty="0" err="1" smtClean="0"/>
              <a:t>tahun</a:t>
            </a:r>
            <a:r>
              <a:rPr lang="en-ID" sz="2400" dirty="0" smtClean="0"/>
              <a:t>)</a:t>
            </a:r>
          </a:p>
          <a:p>
            <a:pPr marL="114300" indent="0">
              <a:buNone/>
            </a:pPr>
            <a:endParaRPr lang="en-ID" dirty="0"/>
          </a:p>
          <a:p>
            <a:r>
              <a:rPr lang="en-ID" dirty="0" err="1" smtClean="0"/>
              <a:t>Mengembangkan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waktu</a:t>
            </a:r>
            <a:r>
              <a:rPr lang="en-ID" dirty="0" smtClean="0"/>
              <a:t>,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membaca</a:t>
            </a:r>
            <a:r>
              <a:rPr lang="en-ID" dirty="0" smtClean="0"/>
              <a:t> jam </a:t>
            </a:r>
            <a:r>
              <a:rPr lang="en-ID" dirty="0" err="1" smtClean="0"/>
              <a:t>dinding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jam </a:t>
            </a:r>
            <a:r>
              <a:rPr lang="en-ID" dirty="0" err="1" smtClean="0"/>
              <a:t>tangan</a:t>
            </a:r>
            <a:endParaRPr lang="en-ID" dirty="0" smtClean="0"/>
          </a:p>
          <a:p>
            <a:r>
              <a:rPr lang="en-ID" dirty="0" err="1" smtClean="0"/>
              <a:t>Memahami</a:t>
            </a:r>
            <a:r>
              <a:rPr lang="en-ID" dirty="0" smtClean="0"/>
              <a:t> </a:t>
            </a:r>
            <a:r>
              <a:rPr lang="en-ID" dirty="0" err="1" smtClean="0"/>
              <a:t>konsep</a:t>
            </a:r>
            <a:r>
              <a:rPr lang="en-ID" dirty="0" smtClean="0"/>
              <a:t> </a:t>
            </a:r>
            <a:r>
              <a:rPr lang="en-ID" dirty="0" err="1" smtClean="0"/>
              <a:t>ruang</a:t>
            </a:r>
            <a:endParaRPr lang="en-ID" dirty="0" smtClean="0"/>
          </a:p>
          <a:p>
            <a:r>
              <a:rPr lang="en-ID" dirty="0" err="1" smtClean="0"/>
              <a:t>Kemampuan</a:t>
            </a:r>
            <a:r>
              <a:rPr lang="en-ID" dirty="0" smtClean="0"/>
              <a:t> </a:t>
            </a:r>
            <a:r>
              <a:rPr lang="en-ID" dirty="0" err="1" smtClean="0"/>
              <a:t>membaca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baik</a:t>
            </a:r>
            <a:r>
              <a:rPr lang="en-ID" dirty="0" smtClean="0"/>
              <a:t>. </a:t>
            </a:r>
            <a:r>
              <a:rPr lang="en-ID" dirty="0" err="1" smtClean="0"/>
              <a:t>Membaca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informasi</a:t>
            </a:r>
            <a:r>
              <a:rPr lang="en-ID" dirty="0" smtClean="0"/>
              <a:t> </a:t>
            </a:r>
            <a:r>
              <a:rPr lang="en-ID" dirty="0" err="1" smtClean="0"/>
              <a:t>praktiks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kesenangan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(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anak</a:t>
            </a:r>
            <a:r>
              <a:rPr lang="en-ID" dirty="0" smtClean="0"/>
              <a:t> </a:t>
            </a:r>
            <a:r>
              <a:rPr lang="en-ID" dirty="0" err="1" smtClean="0"/>
              <a:t>yg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besar</a:t>
            </a:r>
            <a:r>
              <a:rPr lang="en-ID" dirty="0" smtClean="0"/>
              <a:t>)</a:t>
            </a:r>
          </a:p>
          <a:p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melukis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menggambar</a:t>
            </a:r>
            <a:endParaRPr lang="en-ID" dirty="0" smtClean="0"/>
          </a:p>
          <a:p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mampu</a:t>
            </a:r>
            <a:r>
              <a:rPr lang="en-ID" dirty="0" smtClean="0"/>
              <a:t> </a:t>
            </a:r>
            <a:r>
              <a:rPr lang="en-ID" dirty="0" err="1" smtClean="0"/>
              <a:t>bersosialisasi</a:t>
            </a:r>
            <a:endParaRPr lang="en-ID" dirty="0" smtClean="0"/>
          </a:p>
          <a:p>
            <a:r>
              <a:rPr lang="en-ID" dirty="0" err="1" smtClean="0"/>
              <a:t>Mengembangkan</a:t>
            </a:r>
            <a:r>
              <a:rPr lang="en-ID" dirty="0" smtClean="0"/>
              <a:t> </a:t>
            </a:r>
            <a:r>
              <a:rPr lang="en-ID" dirty="0" err="1" smtClean="0"/>
              <a:t>kesopanan</a:t>
            </a:r>
            <a:endParaRPr lang="en-ID" dirty="0" smtClean="0"/>
          </a:p>
          <a:p>
            <a:r>
              <a:rPr lang="en-ID" dirty="0" err="1" smtClean="0"/>
              <a:t>Membandingkan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sendiri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orang lain</a:t>
            </a:r>
          </a:p>
          <a:p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memerlukan</a:t>
            </a:r>
            <a:r>
              <a:rPr lang="en-ID" dirty="0" smtClean="0"/>
              <a:t> </a:t>
            </a:r>
            <a:r>
              <a:rPr lang="en-ID" dirty="0" err="1" smtClean="0"/>
              <a:t>banyak</a:t>
            </a:r>
            <a:r>
              <a:rPr lang="en-ID" dirty="0" smtClean="0"/>
              <a:t> </a:t>
            </a:r>
            <a:r>
              <a:rPr lang="en-ID" dirty="0" err="1" smtClean="0"/>
              <a:t>pendampingan</a:t>
            </a:r>
            <a:endParaRPr lang="en-ID" dirty="0" smtClean="0"/>
          </a:p>
          <a:p>
            <a:r>
              <a:rPr lang="en-ID" dirty="0" err="1" smtClean="0"/>
              <a:t>Mulai</a:t>
            </a:r>
            <a:r>
              <a:rPr lang="en-ID" dirty="0" smtClean="0"/>
              <a:t> </a:t>
            </a:r>
            <a:r>
              <a:rPr lang="en-ID" dirty="0" err="1" smtClean="0"/>
              <a:t>menyukai</a:t>
            </a:r>
            <a:r>
              <a:rPr lang="en-ID" dirty="0" smtClean="0"/>
              <a:t> </a:t>
            </a:r>
            <a:r>
              <a:rPr lang="en-ID" dirty="0" err="1" smtClean="0"/>
              <a:t>lawan</a:t>
            </a:r>
            <a:r>
              <a:rPr lang="en-ID" dirty="0" smtClean="0"/>
              <a:t> </a:t>
            </a:r>
            <a:r>
              <a:rPr lang="en-ID" dirty="0" err="1" smtClean="0"/>
              <a:t>jenis</a:t>
            </a:r>
            <a:endParaRPr lang="en-ID" dirty="0" smtClean="0"/>
          </a:p>
          <a:p>
            <a:endParaRPr lang="en-ID" dirty="0"/>
          </a:p>
        </p:txBody>
      </p:sp>
    </p:spTree>
    <p:extLst>
      <p:ext uri="{BB962C8B-B14F-4D97-AF65-F5344CB8AC3E}">
        <p14:creationId xmlns="" xmlns:p14="http://schemas.microsoft.com/office/powerpoint/2010/main" val="286338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>
              <a:buNone/>
            </a:pPr>
            <a:r>
              <a:rPr lang="en-ID" sz="2400" dirty="0" err="1" smtClean="0"/>
              <a:t>Usia</a:t>
            </a:r>
            <a:r>
              <a:rPr lang="en-ID" sz="2400" dirty="0" smtClean="0"/>
              <a:t> </a:t>
            </a:r>
            <a:r>
              <a:rPr lang="en-ID" sz="2400" dirty="0" err="1" smtClean="0"/>
              <a:t>Remaja</a:t>
            </a:r>
            <a:r>
              <a:rPr lang="en-ID" sz="2400" dirty="0" smtClean="0"/>
              <a:t> (13-20 </a:t>
            </a:r>
            <a:r>
              <a:rPr lang="en-ID" sz="2400" dirty="0" err="1" smtClean="0"/>
              <a:t>tahun</a:t>
            </a:r>
            <a:r>
              <a:rPr lang="en-ID" sz="2400" dirty="0" smtClean="0"/>
              <a:t>)</a:t>
            </a:r>
          </a:p>
          <a:p>
            <a:r>
              <a:rPr lang="en-ID" sz="2400" dirty="0" err="1" smtClean="0"/>
              <a:t>Perkembangan</a:t>
            </a:r>
            <a:r>
              <a:rPr lang="en-ID" sz="2400" dirty="0" smtClean="0"/>
              <a:t> </a:t>
            </a:r>
            <a:r>
              <a:rPr lang="en-ID" sz="2400" dirty="0" err="1" smtClean="0"/>
              <a:t>kemampuan</a:t>
            </a:r>
            <a:r>
              <a:rPr lang="en-ID" sz="2400" dirty="0" smtClean="0"/>
              <a:t> </a:t>
            </a:r>
            <a:r>
              <a:rPr lang="en-ID" sz="2400" dirty="0" err="1" smtClean="0"/>
              <a:t>untuk</a:t>
            </a:r>
            <a:r>
              <a:rPr lang="en-ID" sz="2400" dirty="0" smtClean="0"/>
              <a:t> </a:t>
            </a:r>
            <a:r>
              <a:rPr lang="en-ID" sz="2400" dirty="0" err="1" smtClean="0"/>
              <a:t>berpikir</a:t>
            </a:r>
            <a:r>
              <a:rPr lang="en-ID" sz="2400" dirty="0" smtClean="0"/>
              <a:t> </a:t>
            </a:r>
            <a:r>
              <a:rPr lang="en-ID" sz="2400" dirty="0" err="1" smtClean="0"/>
              <a:t>abstrak</a:t>
            </a:r>
            <a:endParaRPr lang="en-ID" sz="2400" dirty="0" smtClean="0"/>
          </a:p>
          <a:p>
            <a:r>
              <a:rPr lang="en-ID" dirty="0" err="1" smtClean="0"/>
              <a:t>Karateristik</a:t>
            </a:r>
            <a:r>
              <a:rPr lang="en-ID" dirty="0" smtClean="0"/>
              <a:t> </a:t>
            </a:r>
            <a:r>
              <a:rPr lang="en-ID" dirty="0" err="1" smtClean="0"/>
              <a:t>sekunder</a:t>
            </a:r>
            <a:r>
              <a:rPr lang="en-ID" dirty="0" smtClean="0"/>
              <a:t> </a:t>
            </a:r>
            <a:r>
              <a:rPr lang="en-ID" dirty="0" err="1" smtClean="0"/>
              <a:t>seks</a:t>
            </a:r>
            <a:r>
              <a:rPr lang="en-ID" dirty="0" smtClean="0"/>
              <a:t> </a:t>
            </a:r>
            <a:r>
              <a:rPr lang="en-ID" dirty="0" err="1" smtClean="0"/>
              <a:t>berkembang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baik</a:t>
            </a:r>
            <a:endParaRPr lang="en-ID" dirty="0" smtClean="0"/>
          </a:p>
          <a:p>
            <a:r>
              <a:rPr lang="en-ID" sz="2400" dirty="0" err="1" smtClean="0"/>
              <a:t>Meningkatkan</a:t>
            </a:r>
            <a:r>
              <a:rPr lang="en-ID" sz="2400" dirty="0" smtClean="0"/>
              <a:t> </a:t>
            </a:r>
            <a:r>
              <a:rPr lang="en-ID" sz="2400" dirty="0" err="1" smtClean="0"/>
              <a:t>kedekatan</a:t>
            </a:r>
            <a:r>
              <a:rPr lang="en-ID" sz="2400" dirty="0" smtClean="0"/>
              <a:t>, </a:t>
            </a:r>
            <a:r>
              <a:rPr lang="en-ID" sz="2400" dirty="0" err="1" smtClean="0"/>
              <a:t>persahabatan</a:t>
            </a:r>
            <a:r>
              <a:rPr lang="en-ID" sz="2400" dirty="0" smtClean="0"/>
              <a:t> yang ideal </a:t>
            </a:r>
          </a:p>
          <a:p>
            <a:r>
              <a:rPr lang="en-ID" sz="2400" dirty="0" err="1" smtClean="0"/>
              <a:t>Standar</a:t>
            </a:r>
            <a:r>
              <a:rPr lang="en-ID" sz="2400" dirty="0" smtClean="0"/>
              <a:t> </a:t>
            </a:r>
            <a:r>
              <a:rPr lang="en-ID" sz="2400" dirty="0" err="1" smtClean="0"/>
              <a:t>perilaku</a:t>
            </a:r>
            <a:r>
              <a:rPr lang="en-ID" sz="2400" dirty="0" smtClean="0"/>
              <a:t> yang </a:t>
            </a:r>
            <a:r>
              <a:rPr lang="en-ID" sz="2400" dirty="0" err="1" smtClean="0"/>
              <a:t>ditetapkan</a:t>
            </a:r>
            <a:r>
              <a:rPr lang="en-ID" sz="2400" dirty="0" smtClean="0"/>
              <a:t> </a:t>
            </a:r>
            <a:r>
              <a:rPr lang="en-ID" sz="2400" dirty="0" err="1" smtClean="0"/>
              <a:t>oleh</a:t>
            </a:r>
            <a:r>
              <a:rPr lang="en-ID" sz="2400" dirty="0" smtClean="0"/>
              <a:t> </a:t>
            </a:r>
            <a:r>
              <a:rPr lang="en-ID" sz="2400" dirty="0" err="1" smtClean="0"/>
              <a:t>kelompok</a:t>
            </a:r>
            <a:endParaRPr lang="en-ID" sz="2400" dirty="0" smtClean="0"/>
          </a:p>
          <a:p>
            <a:r>
              <a:rPr lang="en-ID" sz="2400" dirty="0" err="1" smtClean="0"/>
              <a:t>Kecenderungan</a:t>
            </a:r>
            <a:r>
              <a:rPr lang="en-ID" sz="2400" dirty="0" smtClean="0"/>
              <a:t> </a:t>
            </a:r>
            <a:r>
              <a:rPr lang="en-ID" sz="2400" dirty="0" err="1" smtClean="0"/>
              <a:t>untuk</a:t>
            </a:r>
            <a:r>
              <a:rPr lang="en-ID" sz="2400" dirty="0" smtClean="0"/>
              <a:t> </a:t>
            </a:r>
            <a:r>
              <a:rPr lang="en-ID" sz="2400" dirty="0" err="1" smtClean="0"/>
              <a:t>menarik</a:t>
            </a:r>
            <a:r>
              <a:rPr lang="en-ID" sz="2400" dirty="0" smtClean="0"/>
              <a:t> </a:t>
            </a:r>
            <a:r>
              <a:rPr lang="en-ID" sz="2400" dirty="0" err="1" smtClean="0"/>
              <a:t>diri</a:t>
            </a:r>
            <a:r>
              <a:rPr lang="en-ID" sz="2400" dirty="0" smtClean="0"/>
              <a:t> </a:t>
            </a:r>
            <a:r>
              <a:rPr lang="en-ID" sz="2400" dirty="0" err="1" smtClean="0"/>
              <a:t>jika</a:t>
            </a:r>
            <a:r>
              <a:rPr lang="en-ID" sz="2400" dirty="0" smtClean="0"/>
              <a:t> </a:t>
            </a:r>
            <a:r>
              <a:rPr lang="en-ID" sz="2400" dirty="0" err="1" smtClean="0"/>
              <a:t>merasa</a:t>
            </a:r>
            <a:r>
              <a:rPr lang="en-ID" sz="2400" dirty="0" smtClean="0"/>
              <a:t> </a:t>
            </a:r>
            <a:r>
              <a:rPr lang="en-ID" sz="2400" dirty="0" err="1" smtClean="0"/>
              <a:t>sedih</a:t>
            </a:r>
            <a:r>
              <a:rPr lang="en-ID" sz="2400" dirty="0" smtClean="0"/>
              <a:t> </a:t>
            </a:r>
            <a:r>
              <a:rPr lang="en-ID" sz="2400" dirty="0" err="1" smtClean="0"/>
              <a:t>dan</a:t>
            </a:r>
            <a:r>
              <a:rPr lang="en-ID" sz="2400" dirty="0" smtClean="0"/>
              <a:t> </a:t>
            </a:r>
            <a:r>
              <a:rPr lang="en-ID" sz="2400" dirty="0" err="1" smtClean="0"/>
              <a:t>terluka</a:t>
            </a:r>
            <a:endParaRPr lang="en-ID" sz="2400" dirty="0" smtClean="0"/>
          </a:p>
          <a:p>
            <a:r>
              <a:rPr lang="en-ID" sz="2400" dirty="0" err="1" smtClean="0"/>
              <a:t>Mengeksplorasi</a:t>
            </a:r>
            <a:r>
              <a:rPr lang="en-ID" sz="2400" dirty="0" smtClean="0"/>
              <a:t> </a:t>
            </a:r>
            <a:r>
              <a:rPr lang="en-ID" sz="2400" dirty="0" err="1" smtClean="0"/>
              <a:t>kemampuan</a:t>
            </a:r>
            <a:r>
              <a:rPr lang="en-ID" sz="2400" dirty="0" smtClean="0"/>
              <a:t> </a:t>
            </a:r>
            <a:r>
              <a:rPr lang="en-ID" sz="2400" dirty="0" err="1" smtClean="0"/>
              <a:t>untuk</a:t>
            </a:r>
            <a:r>
              <a:rPr lang="en-ID" sz="2400" dirty="0" smtClean="0"/>
              <a:t> </a:t>
            </a:r>
            <a:r>
              <a:rPr lang="en-ID" sz="2400" dirty="0" err="1" smtClean="0"/>
              <a:t>menarik</a:t>
            </a:r>
            <a:r>
              <a:rPr lang="en-ID" sz="2400" dirty="0" smtClean="0"/>
              <a:t> </a:t>
            </a:r>
            <a:r>
              <a:rPr lang="en-ID" sz="2400" dirty="0" err="1" smtClean="0"/>
              <a:t>perhatian</a:t>
            </a:r>
            <a:r>
              <a:rPr lang="en-ID" sz="2400" dirty="0" smtClean="0"/>
              <a:t> </a:t>
            </a:r>
            <a:r>
              <a:rPr lang="en-ID" sz="2400" dirty="0" err="1" smtClean="0"/>
              <a:t>teman</a:t>
            </a:r>
            <a:r>
              <a:rPr lang="en-ID" sz="2400" dirty="0" smtClean="0"/>
              <a:t> </a:t>
            </a:r>
            <a:r>
              <a:rPr lang="en-ID" sz="2400" dirty="0" err="1" smtClean="0"/>
              <a:t>lawan</a:t>
            </a:r>
            <a:r>
              <a:rPr lang="en-ID" sz="2400" dirty="0" smtClean="0"/>
              <a:t> </a:t>
            </a:r>
            <a:r>
              <a:rPr lang="en-ID" sz="2400" dirty="0" err="1" smtClean="0"/>
              <a:t>jenis</a:t>
            </a:r>
            <a:endParaRPr lang="en-ID" sz="2400" dirty="0" smtClean="0"/>
          </a:p>
          <a:p>
            <a:endParaRPr lang="en-ID" sz="2400" dirty="0"/>
          </a:p>
        </p:txBody>
      </p:sp>
    </p:spTree>
    <p:extLst>
      <p:ext uri="{BB962C8B-B14F-4D97-AF65-F5344CB8AC3E}">
        <p14:creationId xmlns="" xmlns:p14="http://schemas.microsoft.com/office/powerpoint/2010/main" val="379809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11008" cy="1143000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latin typeface="Cooper Black" pitchFamily="18" charset="0"/>
              </a:rPr>
              <a:t>THANK YOU ^^</a:t>
            </a:r>
            <a:endParaRPr lang="en-US" dirty="0">
              <a:latin typeface="Cooper Black" pitchFamily="18" charset="0"/>
            </a:endParaRPr>
          </a:p>
        </p:txBody>
      </p:sp>
      <p:pic>
        <p:nvPicPr>
          <p:cNvPr id="4" name="Content Placeholder 3" descr="[wallcoo_com]_Baby_Photography_of_newborn_baby_boy_laughing_ISPC0060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7787208" cy="4800600"/>
          </a:xfrm>
        </p:spPr>
      </p:pic>
    </p:spTree>
    <p:extLst>
      <p:ext uri="{BB962C8B-B14F-4D97-AF65-F5344CB8AC3E}">
        <p14:creationId xmlns="" xmlns:p14="http://schemas.microsoft.com/office/powerpoint/2010/main" val="345803868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Perkembangan</a:t>
            </a:r>
            <a:r>
              <a:rPr lang="en-ID" dirty="0" smtClean="0"/>
              <a:t> 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533170" y="-104334"/>
            <a:ext cx="3800444" cy="7438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5147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048128" cy="839787"/>
          </a:xfrm>
          <a:solidFill>
            <a:schemeClr val="tx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v-SE" sz="2800" b="1" dirty="0" smtClean="0"/>
              <a:t>TAHAP-TAHAP TUMBUH KEMBANG</a:t>
            </a:r>
            <a:endParaRPr lang="en-US" sz="2800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859216" cy="52578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None/>
            </a:pPr>
            <a:r>
              <a:rPr lang="en-US" i="1" dirty="0" smtClean="0"/>
              <a:t>1.   </a:t>
            </a:r>
            <a:r>
              <a:rPr lang="en-US" i="1" dirty="0" err="1" smtClean="0"/>
              <a:t>Neonatus</a:t>
            </a:r>
            <a:r>
              <a:rPr lang="en-US" i="1" dirty="0" smtClean="0"/>
              <a:t> </a:t>
            </a:r>
            <a:r>
              <a:rPr lang="en-US" i="1" dirty="0"/>
              <a:t>(</a:t>
            </a:r>
            <a:r>
              <a:rPr lang="en-US" i="1" dirty="0" err="1"/>
              <a:t>lahir</a:t>
            </a:r>
            <a:r>
              <a:rPr lang="en-US" i="1" dirty="0"/>
              <a:t> – 28 </a:t>
            </a:r>
            <a:r>
              <a:rPr lang="en-US" i="1" dirty="0" err="1"/>
              <a:t>hari</a:t>
            </a:r>
            <a:r>
              <a:rPr lang="en-US" i="1" dirty="0" smtClean="0"/>
              <a:t>)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i="1" dirty="0" smtClean="0"/>
              <a:t>2.   </a:t>
            </a:r>
            <a:r>
              <a:rPr lang="en-US" i="1" dirty="0" err="1" smtClean="0"/>
              <a:t>Bayi</a:t>
            </a:r>
            <a:r>
              <a:rPr lang="en-US" i="1" dirty="0" smtClean="0"/>
              <a:t> (1 </a:t>
            </a:r>
            <a:r>
              <a:rPr lang="en-US" i="1" dirty="0" err="1" smtClean="0"/>
              <a:t>bulan</a:t>
            </a:r>
            <a:r>
              <a:rPr lang="en-US" i="1" dirty="0" smtClean="0"/>
              <a:t> – 1 </a:t>
            </a:r>
            <a:r>
              <a:rPr lang="en-US" i="1" dirty="0" err="1" smtClean="0"/>
              <a:t>tahun</a:t>
            </a:r>
            <a:r>
              <a:rPr lang="en-US" i="1" dirty="0" smtClean="0"/>
              <a:t>)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US" i="1" dirty="0" smtClean="0"/>
          </a:p>
          <a:p>
            <a:pPr marL="514350" indent="-514350">
              <a:lnSpc>
                <a:spcPct val="90000"/>
              </a:lnSpc>
              <a:buNone/>
            </a:pPr>
            <a:endParaRPr lang="en-US" i="1" dirty="0"/>
          </a:p>
          <a:p>
            <a:pPr marL="514350" indent="-514350">
              <a:lnSpc>
                <a:spcPct val="90000"/>
              </a:lnSpc>
              <a:buNone/>
            </a:pPr>
            <a:endParaRPr lang="en-US" i="1" dirty="0" smtClean="0"/>
          </a:p>
          <a:p>
            <a:pPr marL="514350" indent="-514350" algn="r">
              <a:lnSpc>
                <a:spcPct val="90000"/>
              </a:lnSpc>
              <a:buNone/>
            </a:pPr>
            <a:endParaRPr lang="en-US" i="1" dirty="0" smtClean="0"/>
          </a:p>
          <a:p>
            <a:pPr marL="514350" indent="-514350" algn="r">
              <a:lnSpc>
                <a:spcPct val="90000"/>
              </a:lnSpc>
              <a:buNone/>
            </a:pPr>
            <a:r>
              <a:rPr lang="en-US" i="1" dirty="0" smtClean="0"/>
              <a:t>3. Toddler (1-3 </a:t>
            </a:r>
            <a:r>
              <a:rPr lang="en-US" i="1" dirty="0" err="1" smtClean="0"/>
              <a:t>tahun</a:t>
            </a:r>
            <a:r>
              <a:rPr lang="en-US" i="1" dirty="0" smtClean="0"/>
              <a:t>)</a:t>
            </a:r>
          </a:p>
          <a:p>
            <a:pPr marL="514350" indent="-514350" algn="r">
              <a:lnSpc>
                <a:spcPct val="90000"/>
              </a:lnSpc>
              <a:buNone/>
            </a:pPr>
            <a:r>
              <a:rPr lang="en-US" i="1" dirty="0" smtClean="0"/>
              <a:t>4. </a:t>
            </a:r>
            <a:r>
              <a:rPr lang="en-US" i="1" dirty="0" err="1" smtClean="0"/>
              <a:t>Prasekolah</a:t>
            </a:r>
            <a:r>
              <a:rPr lang="en-US" i="1" dirty="0" smtClean="0"/>
              <a:t> (3-6 </a:t>
            </a:r>
            <a:r>
              <a:rPr lang="en-US" i="1" dirty="0" err="1" smtClean="0"/>
              <a:t>tahun</a:t>
            </a:r>
            <a:r>
              <a:rPr lang="en-US" i="1" dirty="0" smtClean="0"/>
              <a:t>)</a:t>
            </a:r>
          </a:p>
        </p:txBody>
      </p:sp>
      <p:pic>
        <p:nvPicPr>
          <p:cNvPr id="8" name="Picture 7" descr="206093823_welc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1600200"/>
            <a:ext cx="1524000" cy="1524000"/>
          </a:xfrm>
          <a:prstGeom prst="rect">
            <a:avLst/>
          </a:prstGeom>
        </p:spPr>
      </p:pic>
      <p:pic>
        <p:nvPicPr>
          <p:cNvPr id="9" name="Picture 8" descr="anak 6tahu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3284984"/>
            <a:ext cx="2140527" cy="2872738"/>
          </a:xfrm>
          <a:prstGeom prst="rect">
            <a:avLst/>
          </a:prstGeom>
        </p:spPr>
      </p:pic>
      <p:cxnSp>
        <p:nvCxnSpPr>
          <p:cNvPr id="11" name="Curved Connector 10"/>
          <p:cNvCxnSpPr/>
          <p:nvPr/>
        </p:nvCxnSpPr>
        <p:spPr>
          <a:xfrm>
            <a:off x="4572000" y="2132856"/>
            <a:ext cx="1676400" cy="57224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10800000">
            <a:off x="1691681" y="3284985"/>
            <a:ext cx="3645785" cy="859315"/>
          </a:xfrm>
          <a:prstGeom prst="curved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rot="10800000" flipV="1">
            <a:off x="3131128" y="3771900"/>
            <a:ext cx="2469573" cy="1025252"/>
          </a:xfrm>
          <a:prstGeom prst="curved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7182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011616" cy="839787"/>
          </a:xfrm>
          <a:solidFill>
            <a:schemeClr val="tx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v-SE" sz="2800" b="1" dirty="0" smtClean="0"/>
              <a:t>TAHAP-TAHAP TUMBUH KEMBANG</a:t>
            </a:r>
            <a:endParaRPr lang="en-US" sz="2800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859216" cy="5257800"/>
          </a:xfr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AutoNum type="arabicPeriod" startAt="5"/>
            </a:pPr>
            <a:r>
              <a:rPr lang="en-US" i="1" dirty="0" err="1" smtClean="0"/>
              <a:t>Usia</a:t>
            </a:r>
            <a:r>
              <a:rPr lang="en-US" i="1" dirty="0" smtClean="0"/>
              <a:t> </a:t>
            </a:r>
            <a:r>
              <a:rPr lang="en-US" i="1" dirty="0" err="1" smtClean="0"/>
              <a:t>sekolah</a:t>
            </a:r>
            <a:r>
              <a:rPr lang="en-US" i="1" dirty="0" smtClean="0"/>
              <a:t> (6-12 </a:t>
            </a:r>
            <a:r>
              <a:rPr lang="en-US" i="1" dirty="0" err="1" smtClean="0"/>
              <a:t>tahun</a:t>
            </a:r>
            <a:r>
              <a:rPr lang="en-US" i="1" dirty="0" smtClean="0"/>
              <a:t>)</a:t>
            </a:r>
          </a:p>
          <a:p>
            <a:pPr marL="514350" indent="-514350">
              <a:lnSpc>
                <a:spcPct val="90000"/>
              </a:lnSpc>
              <a:buAutoNum type="arabicPeriod" startAt="5"/>
            </a:pPr>
            <a:endParaRPr lang="en-US" i="1" dirty="0"/>
          </a:p>
          <a:p>
            <a:pPr marL="514350" indent="-514350">
              <a:lnSpc>
                <a:spcPct val="90000"/>
              </a:lnSpc>
              <a:buAutoNum type="arabicPeriod" startAt="5"/>
            </a:pPr>
            <a:endParaRPr lang="en-US" i="1" dirty="0" smtClean="0"/>
          </a:p>
          <a:p>
            <a:pPr marL="514350" indent="-514350">
              <a:lnSpc>
                <a:spcPct val="90000"/>
              </a:lnSpc>
              <a:buAutoNum type="arabicPeriod" startAt="5"/>
            </a:pPr>
            <a:endParaRPr lang="en-US" i="1" dirty="0"/>
          </a:p>
          <a:p>
            <a:pPr marL="514350" indent="-514350">
              <a:lnSpc>
                <a:spcPct val="90000"/>
              </a:lnSpc>
              <a:buNone/>
            </a:pPr>
            <a:endParaRPr lang="en-US" i="1" dirty="0" smtClean="0"/>
          </a:p>
          <a:p>
            <a:pPr marL="514350" indent="-514350" algn="r">
              <a:lnSpc>
                <a:spcPct val="90000"/>
              </a:lnSpc>
              <a:buAutoNum type="arabicPeriod" startAt="6"/>
            </a:pPr>
            <a:endParaRPr lang="en-US" i="1" dirty="0" smtClean="0"/>
          </a:p>
          <a:p>
            <a:pPr marL="514350" indent="-514350" algn="r">
              <a:lnSpc>
                <a:spcPct val="90000"/>
              </a:lnSpc>
              <a:buAutoNum type="arabicPeriod" startAt="6"/>
            </a:pPr>
            <a:endParaRPr lang="en-US" i="1" dirty="0"/>
          </a:p>
          <a:p>
            <a:pPr marL="514350" indent="-514350" algn="r">
              <a:lnSpc>
                <a:spcPct val="90000"/>
              </a:lnSpc>
              <a:buAutoNum type="arabicPeriod" startAt="6"/>
            </a:pPr>
            <a:endParaRPr lang="en-US" i="1" dirty="0" smtClean="0"/>
          </a:p>
          <a:p>
            <a:pPr marL="514350" indent="-514350" algn="r">
              <a:lnSpc>
                <a:spcPct val="90000"/>
              </a:lnSpc>
              <a:buAutoNum type="arabicPeriod" startAt="6"/>
            </a:pPr>
            <a:r>
              <a:rPr lang="en-US" i="1" dirty="0" err="1" smtClean="0"/>
              <a:t>Remaja</a:t>
            </a:r>
            <a:r>
              <a:rPr lang="en-US" i="1" dirty="0" smtClean="0"/>
              <a:t> (12-18/20 </a:t>
            </a:r>
            <a:r>
              <a:rPr lang="en-US" i="1" dirty="0" err="1" smtClean="0"/>
              <a:t>tahun</a:t>
            </a:r>
            <a:r>
              <a:rPr lang="en-US" i="1" dirty="0" smtClean="0"/>
              <a:t>)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4" name="Picture 4" descr="tumbang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828800"/>
            <a:ext cx="1600200" cy="1866900"/>
          </a:xfrm>
          <a:prstGeom prst="rect">
            <a:avLst/>
          </a:prstGeom>
          <a:noFill/>
        </p:spPr>
      </p:pic>
      <p:pic>
        <p:nvPicPr>
          <p:cNvPr id="5" name="Picture 4" descr="kana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4038600"/>
            <a:ext cx="1600200" cy="2182674"/>
          </a:xfrm>
          <a:prstGeom prst="rect">
            <a:avLst/>
          </a:prstGeom>
        </p:spPr>
      </p:pic>
      <p:cxnSp>
        <p:nvCxnSpPr>
          <p:cNvPr id="12" name="Curved Connector 11"/>
          <p:cNvCxnSpPr/>
          <p:nvPr/>
        </p:nvCxnSpPr>
        <p:spPr>
          <a:xfrm rot="10800000" flipV="1">
            <a:off x="2819400" y="4572000"/>
            <a:ext cx="3581400" cy="1066800"/>
          </a:xfrm>
          <a:prstGeom prst="curvedConnector3">
            <a:avLst>
              <a:gd name="adj1" fmla="val 11701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>
            <a:off x="4114800" y="1981200"/>
            <a:ext cx="1981200" cy="609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641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0A4F-9A63-47C8-BD82-C0D1B3AB3980}" type="slidenum">
              <a:rPr lang="en-US"/>
              <a:pPr/>
              <a:t>8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</p:spPr>
        <p:txBody>
          <a:bodyPr/>
          <a:lstStyle/>
          <a:p>
            <a:pPr algn="ctr"/>
            <a:r>
              <a:rPr lang="sv-SE" sz="3200" b="1" dirty="0">
                <a:solidFill>
                  <a:schemeClr val="tx1"/>
                </a:solidFill>
              </a:rPr>
              <a:t>Faktor-faktor yang mempengaruhi tumbuh kembang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0080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SE" sz="2400" b="1" dirty="0"/>
              <a:t>1. Faktor genetik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faktor keturunan -- masa konsepsi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bersifat tetap atau tidak berubah sepanjang kehidupan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v-SE" sz="2400" dirty="0"/>
              <a:t>menentukan beberapa karakteristik seperti jenis  kelamin, ras, </a:t>
            </a:r>
            <a:r>
              <a:rPr lang="en-US" sz="2400" dirty="0" err="1"/>
              <a:t>rambut</a:t>
            </a:r>
            <a:r>
              <a:rPr lang="en-US" sz="2400" dirty="0"/>
              <a:t>, </a:t>
            </a:r>
            <a:r>
              <a:rPr lang="en-US" sz="2400" dirty="0" err="1"/>
              <a:t>warna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,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,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keunikan</a:t>
            </a:r>
            <a:r>
              <a:rPr lang="en-US" sz="2400" dirty="0"/>
              <a:t> </a:t>
            </a:r>
            <a:r>
              <a:rPr lang="en-US" sz="2400" dirty="0" err="1"/>
              <a:t>psikologis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temperamen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genetik</a:t>
            </a:r>
            <a:r>
              <a:rPr lang="en-US" sz="2400" dirty="0"/>
              <a:t> yang </a:t>
            </a:r>
            <a:r>
              <a:rPr lang="en-US" sz="2400" dirty="0" err="1"/>
              <a:t>bermutu</a:t>
            </a:r>
            <a:r>
              <a:rPr lang="en-US" sz="2400" dirty="0"/>
              <a:t> </a:t>
            </a:r>
            <a:r>
              <a:rPr lang="en-US" sz="2400" dirty="0" err="1"/>
              <a:t>hendaknya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berinteraksi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yang optimal. </a:t>
            </a:r>
          </a:p>
        </p:txBody>
      </p:sp>
    </p:spTree>
    <p:extLst>
      <p:ext uri="{BB962C8B-B14F-4D97-AF65-F5344CB8AC3E}">
        <p14:creationId xmlns="" xmlns:p14="http://schemas.microsoft.com/office/powerpoint/2010/main" val="23332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378-25B9-4F6E-B2A7-8F3226E28517}" type="slidenum">
              <a:rPr lang="en-US"/>
              <a:pPr/>
              <a:t>9</a:t>
            </a:fld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7386638" cy="5486400"/>
          </a:xfrm>
          <a:solidFill>
            <a:schemeClr val="bg1"/>
          </a:solidFill>
          <a:ln>
            <a:solidFill>
              <a:srgbClr val="FF3399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 dirty="0"/>
              <a:t>2</a:t>
            </a:r>
            <a:r>
              <a:rPr lang="en-US" sz="2400" b="1" dirty="0"/>
              <a:t>. </a:t>
            </a:r>
            <a:r>
              <a:rPr lang="en-US" sz="2400" b="1" dirty="0" err="1"/>
              <a:t>Faktor</a:t>
            </a:r>
            <a:r>
              <a:rPr lang="en-US" sz="2400" b="1" dirty="0"/>
              <a:t> </a:t>
            </a:r>
            <a:r>
              <a:rPr lang="en-US" sz="2400" b="1" dirty="0" err="1"/>
              <a:t>eksternal</a:t>
            </a:r>
            <a:r>
              <a:rPr lang="en-US" sz="2400" b="1" dirty="0"/>
              <a:t> / </a:t>
            </a:r>
            <a:r>
              <a:rPr lang="en-US" sz="2400" b="1" dirty="0" err="1"/>
              <a:t>lingkungan</a:t>
            </a:r>
            <a:endParaRPr lang="en-US" sz="2400" b="1" dirty="0"/>
          </a:p>
          <a:p>
            <a:pPr>
              <a:buFontTx/>
              <a:buChar char="•"/>
            </a:pP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konsepsi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hayatnya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tercapai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tidaknya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bawaan</a:t>
            </a:r>
            <a:endParaRPr lang="en-US" sz="2400" dirty="0"/>
          </a:p>
          <a:p>
            <a:pPr>
              <a:buFontTx/>
              <a:buChar char="•"/>
            </a:pP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tercapainya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bawaan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yang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menghambatnya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3928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1024</TotalTime>
  <Words>2055</Words>
  <Application>Microsoft Office PowerPoint</Application>
  <PresentationFormat>On-screen Show (4:3)</PresentationFormat>
  <Paragraphs>342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Adjacency</vt:lpstr>
      <vt:lpstr>Konsep Tumbuh Kembang Anak</vt:lpstr>
      <vt:lpstr>PENGERTIAN</vt:lpstr>
      <vt:lpstr>Slide 3</vt:lpstr>
      <vt:lpstr>Pertumbuhan</vt:lpstr>
      <vt:lpstr>Perkembangan </vt:lpstr>
      <vt:lpstr>TAHAP-TAHAP TUMBUH KEMBANG</vt:lpstr>
      <vt:lpstr>TAHAP-TAHAP TUMBUH KEMBANG</vt:lpstr>
      <vt:lpstr>Faktor-faktor yang mempengaruhi tumbuh kembang</vt:lpstr>
      <vt:lpstr>Slide 9</vt:lpstr>
      <vt:lpstr>Slide 10</vt:lpstr>
      <vt:lpstr>Slide 11</vt:lpstr>
      <vt:lpstr>Slide 12</vt:lpstr>
      <vt:lpstr>Slide 13</vt:lpstr>
      <vt:lpstr>Teori perkembangan Psikososial  (Erik H Erickson )</vt:lpstr>
      <vt:lpstr>Slide 15</vt:lpstr>
      <vt:lpstr>Slide 16</vt:lpstr>
      <vt:lpstr>Slide 17</vt:lpstr>
      <vt:lpstr>Slide 18</vt:lpstr>
      <vt:lpstr>Teori Perkembangan Psikoseksual (Sigmund Freud)</vt:lpstr>
      <vt:lpstr>Slide 20</vt:lpstr>
      <vt:lpstr>Slide 21</vt:lpstr>
      <vt:lpstr>Slide 22</vt:lpstr>
      <vt:lpstr>Slide 23</vt:lpstr>
      <vt:lpstr>Slide 24</vt:lpstr>
      <vt:lpstr>Teori perkembangan Kognitif Piaget (1952)</vt:lpstr>
      <vt:lpstr>Slide 26</vt:lpstr>
      <vt:lpstr>Slide 27</vt:lpstr>
      <vt:lpstr>Teori perkembangan moral Kohlberg (1968)</vt:lpstr>
      <vt:lpstr>Slide 29</vt:lpstr>
      <vt:lpstr>Slide 30</vt:lpstr>
      <vt:lpstr>TUGAS PERKEMBANGAN</vt:lpstr>
      <vt:lpstr>Infant (1 – 12 bulan)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THANK YOU ^^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Tumbuh Kembang Anak</dc:title>
  <dc:creator>Windows User</dc:creator>
  <cp:lastModifiedBy>user</cp:lastModifiedBy>
  <cp:revision>15</cp:revision>
  <dcterms:created xsi:type="dcterms:W3CDTF">2018-03-13T14:58:58Z</dcterms:created>
  <dcterms:modified xsi:type="dcterms:W3CDTF">2020-03-09T06:37:43Z</dcterms:modified>
</cp:coreProperties>
</file>