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1"/>
  </p:notesMasterIdLst>
  <p:sldIdLst>
    <p:sldId id="256" r:id="rId2"/>
    <p:sldId id="257" r:id="rId3"/>
    <p:sldId id="258" r:id="rId4"/>
    <p:sldId id="286" r:id="rId5"/>
    <p:sldId id="287" r:id="rId6"/>
    <p:sldId id="259" r:id="rId7"/>
    <p:sldId id="288" r:id="rId8"/>
    <p:sldId id="260" r:id="rId9"/>
    <p:sldId id="261"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5" d="100"/>
          <a:sy n="45" d="100"/>
        </p:scale>
        <p:origin x="-123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D8B5CB-9A48-45C3-A5E1-9ECED41919D1}" type="datetimeFigureOut">
              <a:rPr lang="id-ID" smtClean="0"/>
              <a:t>13/09/2021</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81A05E-A779-4C69-BEF1-86DB936D619C}" type="slidenum">
              <a:rPr lang="id-ID" smtClean="0"/>
              <a:t>‹#›</a:t>
            </a:fld>
            <a:endParaRPr lang="id-ID"/>
          </a:p>
        </p:txBody>
      </p:sp>
    </p:spTree>
    <p:extLst>
      <p:ext uri="{BB962C8B-B14F-4D97-AF65-F5344CB8AC3E}">
        <p14:creationId xmlns:p14="http://schemas.microsoft.com/office/powerpoint/2010/main" val="1182144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374CAB62-4FBF-46FD-8BFD-681AF20E9350}" type="slidenum">
              <a:rPr lang="id-ID" smtClean="0"/>
              <a:pPr/>
              <a:t>16</a:t>
            </a:fld>
            <a:endParaRPr lang="id-ID"/>
          </a:p>
        </p:txBody>
      </p:sp>
    </p:spTree>
    <p:extLst>
      <p:ext uri="{BB962C8B-B14F-4D97-AF65-F5344CB8AC3E}">
        <p14:creationId xmlns:p14="http://schemas.microsoft.com/office/powerpoint/2010/main" val="32841275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D43E8D2E-D750-4164-B88C-0D8F9CC05550}" type="datetimeFigureOut">
              <a:rPr lang="id-ID" smtClean="0"/>
              <a:t>13/09/2021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BBC819F-37AA-4FDB-B27F-09F3D92073E3}" type="slidenum">
              <a:rPr lang="id-ID" smtClean="0"/>
              <a:t>‹#›</a:t>
            </a:fld>
            <a:endParaRPr lang="id-ID"/>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3E8D2E-D750-4164-B88C-0D8F9CC05550}" type="datetimeFigureOut">
              <a:rPr lang="id-ID" smtClean="0"/>
              <a:t>13/09/2021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BBC819F-37AA-4FDB-B27F-09F3D92073E3}" type="slidenum">
              <a:rPr lang="id-ID" smtClean="0"/>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3E8D2E-D750-4164-B88C-0D8F9CC05550}" type="datetimeFigureOut">
              <a:rPr lang="id-ID" smtClean="0"/>
              <a:t>13/09/2021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BBC819F-37AA-4FDB-B27F-09F3D92073E3}" type="slidenum">
              <a:rPr lang="id-ID" smtClean="0"/>
              <a:t>‹#›</a:t>
            </a:fld>
            <a:endParaRPr lang="id-I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2684F6D9-EF5A-4ABB-B1DD-3310EB6BFE67}" type="slidenum">
              <a:rPr lang="en-US"/>
              <a:pPr>
                <a:defRPr/>
              </a:pPr>
              <a:t>‹#›</a:t>
            </a:fld>
            <a:endParaRPr lang="en-US"/>
          </a:p>
        </p:txBody>
      </p:sp>
    </p:spTree>
    <p:extLst>
      <p:ext uri="{BB962C8B-B14F-4D97-AF65-F5344CB8AC3E}">
        <p14:creationId xmlns:p14="http://schemas.microsoft.com/office/powerpoint/2010/main" val="1546609997"/>
      </p:ext>
    </p:extLst>
  </p:cSld>
  <p:clrMapOvr>
    <a:masterClrMapping/>
  </p:clrMapOvr>
  <p:transition>
    <p:wheel spokes="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D43E8D2E-D750-4164-B88C-0D8F9CC05550}" type="datetimeFigureOut">
              <a:rPr lang="id-ID" smtClean="0"/>
              <a:t>13/09/2021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BBC819F-37AA-4FDB-B27F-09F3D92073E3}" type="slidenum">
              <a:rPr lang="id-ID" smtClean="0"/>
              <a:t>‹#›</a:t>
            </a:fld>
            <a:endParaRPr lang="id-ID"/>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3E8D2E-D750-4164-B88C-0D8F9CC05550}" type="datetimeFigureOut">
              <a:rPr lang="id-ID" smtClean="0"/>
              <a:t>13/09/2021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BBC819F-37AA-4FDB-B27F-09F3D92073E3}" type="slidenum">
              <a:rPr lang="id-ID" smtClean="0"/>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D43E8D2E-D750-4164-B88C-0D8F9CC05550}" type="datetimeFigureOut">
              <a:rPr lang="id-ID" smtClean="0"/>
              <a:t>13/09/2021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6BBC819F-37AA-4FDB-B27F-09F3D92073E3}" type="slidenum">
              <a:rPr lang="id-ID" smtClean="0"/>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D43E8D2E-D750-4164-B88C-0D8F9CC05550}" type="datetimeFigureOut">
              <a:rPr lang="id-ID" smtClean="0"/>
              <a:t>13/09/2021</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6BBC819F-37AA-4FDB-B27F-09F3D92073E3}" type="slidenum">
              <a:rPr lang="id-ID" smtClean="0"/>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43E8D2E-D750-4164-B88C-0D8F9CC05550}" type="datetimeFigureOut">
              <a:rPr lang="id-ID" smtClean="0"/>
              <a:t>13/09/2021</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6BBC819F-37AA-4FDB-B27F-09F3D92073E3}" type="slidenum">
              <a:rPr lang="id-ID" smtClean="0"/>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3E8D2E-D750-4164-B88C-0D8F9CC05550}" type="datetimeFigureOut">
              <a:rPr lang="id-ID" smtClean="0"/>
              <a:t>13/09/2021</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6BBC819F-37AA-4FDB-B27F-09F3D92073E3}" type="slidenum">
              <a:rPr lang="id-ID" smtClean="0"/>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3E8D2E-D750-4164-B88C-0D8F9CC05550}" type="datetimeFigureOut">
              <a:rPr lang="id-ID" smtClean="0"/>
              <a:t>13/09/2021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6BBC819F-37AA-4FDB-B27F-09F3D92073E3}" type="slidenum">
              <a:rPr lang="id-ID" smtClean="0"/>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3E8D2E-D750-4164-B88C-0D8F9CC05550}" type="datetimeFigureOut">
              <a:rPr lang="id-ID" smtClean="0"/>
              <a:t>13/09/2021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6BBC819F-37AA-4FDB-B27F-09F3D92073E3}" type="slidenum">
              <a:rPr lang="id-ID" smtClean="0"/>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4"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D43E8D2E-D750-4164-B88C-0D8F9CC05550}" type="datetimeFigureOut">
              <a:rPr lang="id-ID" smtClean="0"/>
              <a:t>13/09/2021</a:t>
            </a:fld>
            <a:endParaRPr lang="id-ID"/>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id-ID"/>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6BBC819F-37AA-4FDB-B27F-09F3D92073E3}" type="slidenum">
              <a:rPr lang="id-ID" smtClean="0"/>
              <a:t>‹#›</a:t>
            </a:fld>
            <a:endParaRPr lang="id-ID"/>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2.xml"/><Relationship Id="rId5" Type="http://schemas.openxmlformats.org/officeDocument/2006/relationships/image" Target="../media/image23.jpeg"/><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2.xml"/><Relationship Id="rId5" Type="http://schemas.openxmlformats.org/officeDocument/2006/relationships/image" Target="../media/image29.jpeg"/><Relationship Id="rId4" Type="http://schemas.openxmlformats.org/officeDocument/2006/relationships/image" Target="../media/image28.jpeg"/></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7544" y="4797152"/>
            <a:ext cx="7152456" cy="1728192"/>
          </a:xfrm>
        </p:spPr>
        <p:txBody>
          <a:bodyPr>
            <a:normAutofit fontScale="55000" lnSpcReduction="20000"/>
          </a:bodyPr>
          <a:lstStyle/>
          <a:p>
            <a:pPr algn="l"/>
            <a:endParaRPr lang="id-ID" dirty="0" smtClean="0"/>
          </a:p>
          <a:p>
            <a:pPr algn="l"/>
            <a:endParaRPr lang="id-ID" dirty="0" smtClean="0"/>
          </a:p>
          <a:p>
            <a:pPr algn="l"/>
            <a:endParaRPr lang="id-ID" dirty="0"/>
          </a:p>
          <a:p>
            <a:pPr algn="l"/>
            <a:r>
              <a:rPr lang="id-ID" sz="6500" dirty="0" smtClean="0"/>
              <a:t>By: Ns. Riau Roslita, M.Kep., Sp.Kep.An</a:t>
            </a:r>
            <a:endParaRPr lang="id-ID" sz="6500" dirty="0"/>
          </a:p>
        </p:txBody>
      </p:sp>
      <p:sp>
        <p:nvSpPr>
          <p:cNvPr id="2" name="Title 1"/>
          <p:cNvSpPr>
            <a:spLocks noGrp="1"/>
          </p:cNvSpPr>
          <p:nvPr>
            <p:ph type="ctrTitle"/>
          </p:nvPr>
        </p:nvSpPr>
        <p:spPr>
          <a:xfrm>
            <a:off x="685800" y="116632"/>
            <a:ext cx="7772400" cy="3361281"/>
          </a:xfrm>
        </p:spPr>
        <p:txBody>
          <a:bodyPr/>
          <a:lstStyle/>
          <a:p>
            <a:r>
              <a:rPr lang="id-ID" sz="6000" dirty="0" smtClean="0"/>
              <a:t>Keperawatan paliatif</a:t>
            </a:r>
            <a:endParaRPr lang="id-ID" sz="6000" dirty="0"/>
          </a:p>
        </p:txBody>
      </p:sp>
    </p:spTree>
    <p:extLst>
      <p:ext uri="{BB962C8B-B14F-4D97-AF65-F5344CB8AC3E}">
        <p14:creationId xmlns:p14="http://schemas.microsoft.com/office/powerpoint/2010/main" val="3806612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body" idx="4294967295"/>
          </p:nvPr>
        </p:nvSpPr>
        <p:spPr>
          <a:xfrm>
            <a:off x="685800" y="2133600"/>
            <a:ext cx="7772400" cy="4114800"/>
          </a:xfrm>
          <a:prstGeom prst="rect">
            <a:avLst/>
          </a:prstGeom>
        </p:spPr>
        <p:txBody>
          <a:bodyPr>
            <a:normAutofit/>
          </a:bodyPr>
          <a:lstStyle/>
          <a:p>
            <a:pPr marL="609600" indent="-609600">
              <a:lnSpc>
                <a:spcPct val="90000"/>
              </a:lnSpc>
            </a:pPr>
            <a:r>
              <a:rPr lang="en-US" sz="3200" dirty="0" err="1"/>
              <a:t>Meningkatkan</a:t>
            </a:r>
            <a:r>
              <a:rPr lang="en-US" sz="3200" dirty="0"/>
              <a:t> </a:t>
            </a:r>
            <a:r>
              <a:rPr lang="en-US" sz="3200" dirty="0" err="1"/>
              <a:t>kualitas</a:t>
            </a:r>
            <a:r>
              <a:rPr lang="en-US" sz="3200" dirty="0"/>
              <a:t> </a:t>
            </a:r>
            <a:r>
              <a:rPr lang="en-US" sz="3200" dirty="0" err="1"/>
              <a:t>hidup</a:t>
            </a:r>
            <a:r>
              <a:rPr lang="en-US" sz="3200" dirty="0"/>
              <a:t> </a:t>
            </a:r>
            <a:r>
              <a:rPr lang="en-US" sz="3200" dirty="0" err="1"/>
              <a:t>dan</a:t>
            </a:r>
            <a:r>
              <a:rPr lang="en-US" sz="3200" dirty="0"/>
              <a:t> </a:t>
            </a:r>
            <a:r>
              <a:rPr lang="en-US" sz="3200" dirty="0" err="1"/>
              <a:t>menganggap</a:t>
            </a:r>
            <a:r>
              <a:rPr lang="en-US" sz="3200" dirty="0"/>
              <a:t> </a:t>
            </a:r>
            <a:r>
              <a:rPr lang="en-US" sz="3200" dirty="0" err="1"/>
              <a:t>kematian</a:t>
            </a:r>
            <a:r>
              <a:rPr lang="en-US" sz="3200" dirty="0"/>
              <a:t> </a:t>
            </a:r>
            <a:r>
              <a:rPr lang="en-US" sz="3200" dirty="0" err="1"/>
              <a:t>sebagai</a:t>
            </a:r>
            <a:r>
              <a:rPr lang="en-US" sz="3200" dirty="0"/>
              <a:t> </a:t>
            </a:r>
            <a:r>
              <a:rPr lang="en-US" sz="3200" dirty="0" err="1"/>
              <a:t>proses</a:t>
            </a:r>
            <a:r>
              <a:rPr lang="en-US" sz="3200" dirty="0"/>
              <a:t> yang normal</a:t>
            </a:r>
          </a:p>
          <a:p>
            <a:pPr marL="609600" indent="-609600">
              <a:lnSpc>
                <a:spcPct val="90000"/>
              </a:lnSpc>
            </a:pPr>
            <a:r>
              <a:rPr lang="en-US" sz="3200" dirty="0" err="1"/>
              <a:t>Tidak</a:t>
            </a:r>
            <a:r>
              <a:rPr lang="en-US" sz="3200" dirty="0"/>
              <a:t> </a:t>
            </a:r>
            <a:r>
              <a:rPr lang="en-US" sz="3200" dirty="0" err="1"/>
              <a:t>mempercepat</a:t>
            </a:r>
            <a:r>
              <a:rPr lang="en-US" sz="3200" dirty="0"/>
              <a:t> </a:t>
            </a:r>
            <a:r>
              <a:rPr lang="en-US" sz="3200" dirty="0" err="1"/>
              <a:t>atau</a:t>
            </a:r>
            <a:r>
              <a:rPr lang="en-US" sz="3200" dirty="0"/>
              <a:t> </a:t>
            </a:r>
            <a:r>
              <a:rPr lang="en-US" sz="3200" dirty="0" err="1"/>
              <a:t>menunda</a:t>
            </a:r>
            <a:r>
              <a:rPr lang="en-US" sz="3200" dirty="0"/>
              <a:t> </a:t>
            </a:r>
            <a:r>
              <a:rPr lang="en-US" sz="3200" dirty="0" err="1"/>
              <a:t>kematian</a:t>
            </a:r>
            <a:endParaRPr lang="en-US" sz="3200" dirty="0"/>
          </a:p>
          <a:p>
            <a:pPr marL="609600" indent="-609600">
              <a:lnSpc>
                <a:spcPct val="90000"/>
              </a:lnSpc>
            </a:pPr>
            <a:r>
              <a:rPr lang="en-US" sz="3200" dirty="0" err="1"/>
              <a:t>Menghilangkan</a:t>
            </a:r>
            <a:r>
              <a:rPr lang="en-US" sz="3200" dirty="0"/>
              <a:t> </a:t>
            </a:r>
            <a:r>
              <a:rPr lang="en-US" sz="3200" dirty="0" err="1"/>
              <a:t>nyeri</a:t>
            </a:r>
            <a:r>
              <a:rPr lang="en-US" sz="3200" dirty="0"/>
              <a:t> </a:t>
            </a:r>
            <a:r>
              <a:rPr lang="en-US" sz="3200" dirty="0" err="1"/>
              <a:t>dan</a:t>
            </a:r>
            <a:r>
              <a:rPr lang="en-US" sz="3200" dirty="0"/>
              <a:t> </a:t>
            </a:r>
            <a:r>
              <a:rPr lang="en-US" sz="3200" dirty="0" err="1"/>
              <a:t>keluhan</a:t>
            </a:r>
            <a:r>
              <a:rPr lang="en-US" sz="3200" dirty="0"/>
              <a:t> lain yang </a:t>
            </a:r>
            <a:r>
              <a:rPr lang="en-US" sz="3200" dirty="0" err="1" smtClean="0"/>
              <a:t>mengganggu</a:t>
            </a:r>
            <a:endParaRPr lang="en-US" sz="3200" dirty="0"/>
          </a:p>
        </p:txBody>
      </p:sp>
      <p:sp>
        <p:nvSpPr>
          <p:cNvPr id="78852" name="Text Box 4"/>
          <p:cNvSpPr txBox="1">
            <a:spLocks noChangeArrowheads="1"/>
          </p:cNvSpPr>
          <p:nvPr/>
        </p:nvSpPr>
        <p:spPr bwMode="auto">
          <a:xfrm>
            <a:off x="1828800" y="668338"/>
            <a:ext cx="6172200" cy="1465262"/>
          </a:xfrm>
          <a:prstGeom prst="rect">
            <a:avLst/>
          </a:prstGeom>
          <a:noFill/>
          <a:ln w="9525">
            <a:noFill/>
            <a:miter lim="800000"/>
            <a:headEnd/>
            <a:tailEnd/>
          </a:ln>
          <a:effectLst/>
        </p:spPr>
        <p:txBody>
          <a:bodyPr>
            <a:spAutoFit/>
          </a:bodyPr>
          <a:lstStyle/>
          <a:p>
            <a:pPr eaLnBrk="1" hangingPunct="1">
              <a:spcBef>
                <a:spcPct val="50000"/>
              </a:spcBef>
            </a:pPr>
            <a:r>
              <a:rPr lang="en-US" sz="3600" b="1">
                <a:latin typeface="Arial Narrow" pitchFamily="34" charset="0"/>
              </a:rPr>
              <a:t>Pola Dasar Pelayanan Paliatif</a:t>
            </a:r>
          </a:p>
          <a:p>
            <a:pPr eaLnBrk="1" hangingPunct="1">
              <a:spcBef>
                <a:spcPct val="50000"/>
              </a:spcBef>
            </a:pPr>
            <a:r>
              <a:rPr lang="en-US" sz="3600" b="1">
                <a:latin typeface="Arial Narrow" pitchFamily="34" charset="0"/>
              </a:rPr>
              <a:t>               </a:t>
            </a:r>
          </a:p>
        </p:txBody>
      </p:sp>
      <p:sp>
        <p:nvSpPr>
          <p:cNvPr id="78853" name="Text Box 5"/>
          <p:cNvSpPr txBox="1">
            <a:spLocks noChangeArrowheads="1"/>
          </p:cNvSpPr>
          <p:nvPr/>
        </p:nvSpPr>
        <p:spPr bwMode="auto">
          <a:xfrm>
            <a:off x="2971800" y="1249363"/>
            <a:ext cx="4038600" cy="579437"/>
          </a:xfrm>
          <a:prstGeom prst="rect">
            <a:avLst/>
          </a:prstGeom>
          <a:noFill/>
          <a:ln w="9525">
            <a:noFill/>
            <a:miter lim="800000"/>
            <a:headEnd/>
            <a:tailEnd/>
          </a:ln>
          <a:effectLst/>
        </p:spPr>
        <p:txBody>
          <a:bodyPr>
            <a:spAutoFit/>
          </a:bodyPr>
          <a:lstStyle/>
          <a:p>
            <a:pPr>
              <a:spcBef>
                <a:spcPct val="50000"/>
              </a:spcBef>
            </a:pPr>
            <a:r>
              <a:rPr lang="en-US" sz="3200"/>
              <a:t>Menurut WHO</a:t>
            </a:r>
          </a:p>
        </p:txBody>
      </p:sp>
    </p:spTree>
    <p:extLst>
      <p:ext uri="{BB962C8B-B14F-4D97-AF65-F5344CB8AC3E}">
        <p14:creationId xmlns:p14="http://schemas.microsoft.com/office/powerpoint/2010/main" val="15139063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body" idx="4294967295"/>
          </p:nvPr>
        </p:nvSpPr>
        <p:spPr>
          <a:xfrm>
            <a:off x="685800" y="2133600"/>
            <a:ext cx="7772400" cy="4114800"/>
          </a:xfrm>
          <a:prstGeom prst="rect">
            <a:avLst/>
          </a:prstGeom>
        </p:spPr>
        <p:txBody>
          <a:bodyPr>
            <a:normAutofit/>
          </a:bodyPr>
          <a:lstStyle/>
          <a:p>
            <a:pPr marL="609600" indent="-609600">
              <a:lnSpc>
                <a:spcPct val="90000"/>
              </a:lnSpc>
            </a:pPr>
            <a:r>
              <a:rPr lang="en-US" sz="3200" dirty="0" err="1" smtClean="0"/>
              <a:t>Menjaga</a:t>
            </a:r>
            <a:r>
              <a:rPr lang="en-US" sz="3200" dirty="0" smtClean="0"/>
              <a:t> </a:t>
            </a:r>
            <a:r>
              <a:rPr lang="en-US" sz="3200" dirty="0" err="1"/>
              <a:t>keseimbangan</a:t>
            </a:r>
            <a:r>
              <a:rPr lang="en-US" sz="3200" dirty="0"/>
              <a:t> </a:t>
            </a:r>
            <a:r>
              <a:rPr lang="en-US" sz="3200" dirty="0" err="1"/>
              <a:t>psikologis</a:t>
            </a:r>
            <a:r>
              <a:rPr lang="en-US" sz="3200" dirty="0"/>
              <a:t> </a:t>
            </a:r>
            <a:r>
              <a:rPr lang="en-US" sz="3200" dirty="0" err="1"/>
              <a:t>dan</a:t>
            </a:r>
            <a:r>
              <a:rPr lang="en-US" sz="3200" dirty="0"/>
              <a:t> spiritual</a:t>
            </a:r>
          </a:p>
          <a:p>
            <a:pPr marL="609600" indent="-609600">
              <a:lnSpc>
                <a:spcPct val="90000"/>
              </a:lnSpc>
            </a:pPr>
            <a:r>
              <a:rPr lang="en-US" sz="3200" dirty="0" err="1"/>
              <a:t>Berusaha</a:t>
            </a:r>
            <a:r>
              <a:rPr lang="en-US" sz="3200" dirty="0"/>
              <a:t> agar </a:t>
            </a:r>
            <a:r>
              <a:rPr lang="en-US" sz="3200" dirty="0" err="1"/>
              <a:t>penderita</a:t>
            </a:r>
            <a:r>
              <a:rPr lang="en-US" sz="3200" dirty="0"/>
              <a:t> </a:t>
            </a:r>
            <a:r>
              <a:rPr lang="en-US" sz="3200" dirty="0" err="1"/>
              <a:t>tetap</a:t>
            </a:r>
            <a:r>
              <a:rPr lang="en-US" sz="3200" dirty="0"/>
              <a:t> </a:t>
            </a:r>
            <a:r>
              <a:rPr lang="en-US" sz="3200" dirty="0" err="1"/>
              <a:t>aktif</a:t>
            </a:r>
            <a:r>
              <a:rPr lang="en-US" sz="3200" dirty="0"/>
              <a:t> </a:t>
            </a:r>
            <a:r>
              <a:rPr lang="en-US" sz="3200" dirty="0" err="1"/>
              <a:t>sampai</a:t>
            </a:r>
            <a:r>
              <a:rPr lang="en-US" sz="3200" dirty="0"/>
              <a:t> </a:t>
            </a:r>
            <a:r>
              <a:rPr lang="en-US" sz="3200" dirty="0" err="1"/>
              <a:t>akhir</a:t>
            </a:r>
            <a:r>
              <a:rPr lang="en-US" sz="3200" dirty="0"/>
              <a:t> </a:t>
            </a:r>
            <a:r>
              <a:rPr lang="en-US" sz="3200" dirty="0" err="1"/>
              <a:t>hayat</a:t>
            </a:r>
            <a:endParaRPr lang="en-US" sz="3200" dirty="0"/>
          </a:p>
          <a:p>
            <a:pPr marL="609600" indent="-609600">
              <a:lnSpc>
                <a:spcPct val="90000"/>
              </a:lnSpc>
            </a:pPr>
            <a:r>
              <a:rPr lang="en-US" sz="3200" dirty="0" err="1"/>
              <a:t>Berusaha</a:t>
            </a:r>
            <a:r>
              <a:rPr lang="en-US" sz="3200" dirty="0"/>
              <a:t> </a:t>
            </a:r>
            <a:r>
              <a:rPr lang="en-US" sz="3200" dirty="0" err="1"/>
              <a:t>membantu</a:t>
            </a:r>
            <a:r>
              <a:rPr lang="en-US" sz="3200" dirty="0"/>
              <a:t> </a:t>
            </a:r>
            <a:r>
              <a:rPr lang="en-US" sz="3200" dirty="0" err="1"/>
              <a:t>mengatasi</a:t>
            </a:r>
            <a:r>
              <a:rPr lang="en-US" sz="3200" dirty="0"/>
              <a:t> </a:t>
            </a:r>
            <a:r>
              <a:rPr lang="en-US" sz="3200" dirty="0" err="1"/>
              <a:t>suasana</a:t>
            </a:r>
            <a:r>
              <a:rPr lang="en-US" sz="3200" dirty="0"/>
              <a:t> </a:t>
            </a:r>
            <a:r>
              <a:rPr lang="en-US" sz="3200" dirty="0" err="1"/>
              <a:t>duka</a:t>
            </a:r>
            <a:r>
              <a:rPr lang="en-US" sz="3200" dirty="0"/>
              <a:t> </a:t>
            </a:r>
            <a:r>
              <a:rPr lang="en-US" sz="3200" dirty="0" err="1"/>
              <a:t>cita</a:t>
            </a:r>
            <a:r>
              <a:rPr lang="en-US" sz="3200" dirty="0"/>
              <a:t> </a:t>
            </a:r>
            <a:r>
              <a:rPr lang="en-US" sz="3200" dirty="0" err="1"/>
              <a:t>pada</a:t>
            </a:r>
            <a:r>
              <a:rPr lang="en-US" sz="3200" dirty="0"/>
              <a:t> </a:t>
            </a:r>
            <a:r>
              <a:rPr lang="en-US" sz="3200" dirty="0" err="1"/>
              <a:t>keluarga</a:t>
            </a:r>
            <a:endParaRPr lang="en-GB" sz="3200" dirty="0"/>
          </a:p>
        </p:txBody>
      </p:sp>
      <p:sp>
        <p:nvSpPr>
          <p:cNvPr id="78852" name="Text Box 4"/>
          <p:cNvSpPr txBox="1">
            <a:spLocks noChangeArrowheads="1"/>
          </p:cNvSpPr>
          <p:nvPr/>
        </p:nvSpPr>
        <p:spPr bwMode="auto">
          <a:xfrm>
            <a:off x="1828800" y="668338"/>
            <a:ext cx="6172200" cy="1465262"/>
          </a:xfrm>
          <a:prstGeom prst="rect">
            <a:avLst/>
          </a:prstGeom>
          <a:noFill/>
          <a:ln w="9525">
            <a:noFill/>
            <a:miter lim="800000"/>
            <a:headEnd/>
            <a:tailEnd/>
          </a:ln>
          <a:effectLst/>
        </p:spPr>
        <p:txBody>
          <a:bodyPr>
            <a:spAutoFit/>
          </a:bodyPr>
          <a:lstStyle/>
          <a:p>
            <a:pPr eaLnBrk="1" hangingPunct="1">
              <a:spcBef>
                <a:spcPct val="50000"/>
              </a:spcBef>
            </a:pPr>
            <a:r>
              <a:rPr lang="en-US" sz="3600" b="1">
                <a:latin typeface="Arial Narrow" pitchFamily="34" charset="0"/>
              </a:rPr>
              <a:t>Pola Dasar Pelayanan Paliatif</a:t>
            </a:r>
          </a:p>
          <a:p>
            <a:pPr eaLnBrk="1" hangingPunct="1">
              <a:spcBef>
                <a:spcPct val="50000"/>
              </a:spcBef>
            </a:pPr>
            <a:r>
              <a:rPr lang="en-US" sz="3600" b="1">
                <a:latin typeface="Arial Narrow" pitchFamily="34" charset="0"/>
              </a:rPr>
              <a:t>               </a:t>
            </a:r>
          </a:p>
        </p:txBody>
      </p:sp>
      <p:sp>
        <p:nvSpPr>
          <p:cNvPr id="78853" name="Text Box 5"/>
          <p:cNvSpPr txBox="1">
            <a:spLocks noChangeArrowheads="1"/>
          </p:cNvSpPr>
          <p:nvPr/>
        </p:nvSpPr>
        <p:spPr bwMode="auto">
          <a:xfrm>
            <a:off x="2971800" y="1249363"/>
            <a:ext cx="4038600" cy="579437"/>
          </a:xfrm>
          <a:prstGeom prst="rect">
            <a:avLst/>
          </a:prstGeom>
          <a:noFill/>
          <a:ln w="9525">
            <a:noFill/>
            <a:miter lim="800000"/>
            <a:headEnd/>
            <a:tailEnd/>
          </a:ln>
          <a:effectLst/>
        </p:spPr>
        <p:txBody>
          <a:bodyPr>
            <a:spAutoFit/>
          </a:bodyPr>
          <a:lstStyle/>
          <a:p>
            <a:pPr>
              <a:spcBef>
                <a:spcPct val="50000"/>
              </a:spcBef>
            </a:pPr>
            <a:r>
              <a:rPr lang="en-US" sz="3200"/>
              <a:t>Menurut WHO</a:t>
            </a:r>
          </a:p>
        </p:txBody>
      </p:sp>
    </p:spTree>
    <p:extLst>
      <p:ext uri="{BB962C8B-B14F-4D97-AF65-F5344CB8AC3E}">
        <p14:creationId xmlns:p14="http://schemas.microsoft.com/office/powerpoint/2010/main" val="20381513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15616" y="0"/>
            <a:ext cx="7344816" cy="908720"/>
          </a:xfrm>
        </p:spPr>
        <p:txBody>
          <a:bodyPr>
            <a:normAutofit/>
          </a:bodyPr>
          <a:lstStyle/>
          <a:p>
            <a:r>
              <a:rPr lang="id-ID" dirty="0" smtClean="0"/>
              <a:t>PENDEKATAN MULTI DISIPLIN TIM (MDT)</a:t>
            </a:r>
            <a:endParaRPr lang="id-ID" dirty="0"/>
          </a:p>
        </p:txBody>
      </p:sp>
      <p:sp>
        <p:nvSpPr>
          <p:cNvPr id="4" name="Oval 3"/>
          <p:cNvSpPr/>
          <p:nvPr/>
        </p:nvSpPr>
        <p:spPr>
          <a:xfrm>
            <a:off x="3707904" y="3284984"/>
            <a:ext cx="1584176"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PASIN/ KELG</a:t>
            </a:r>
            <a:endParaRPr lang="id-ID" dirty="0"/>
          </a:p>
        </p:txBody>
      </p:sp>
      <p:sp>
        <p:nvSpPr>
          <p:cNvPr id="5" name="Oval 4"/>
          <p:cNvSpPr/>
          <p:nvPr/>
        </p:nvSpPr>
        <p:spPr>
          <a:xfrm>
            <a:off x="539552" y="1700808"/>
            <a:ext cx="1872208"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PERAWAT</a:t>
            </a:r>
            <a:endParaRPr lang="id-ID" dirty="0"/>
          </a:p>
        </p:txBody>
      </p:sp>
      <p:sp>
        <p:nvSpPr>
          <p:cNvPr id="6" name="Oval 5"/>
          <p:cNvSpPr/>
          <p:nvPr/>
        </p:nvSpPr>
        <p:spPr>
          <a:xfrm>
            <a:off x="3491880" y="1124744"/>
            <a:ext cx="1584176"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FISIOTHERAPIST</a:t>
            </a:r>
            <a:endParaRPr lang="id-ID" dirty="0"/>
          </a:p>
        </p:txBody>
      </p:sp>
      <p:sp>
        <p:nvSpPr>
          <p:cNvPr id="7" name="Oval 6"/>
          <p:cNvSpPr/>
          <p:nvPr/>
        </p:nvSpPr>
        <p:spPr>
          <a:xfrm>
            <a:off x="6156176" y="1628800"/>
            <a:ext cx="1944216"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DOKTER</a:t>
            </a:r>
            <a:endParaRPr lang="id-ID" dirty="0"/>
          </a:p>
        </p:txBody>
      </p:sp>
      <p:sp>
        <p:nvSpPr>
          <p:cNvPr id="8" name="Oval 7"/>
          <p:cNvSpPr/>
          <p:nvPr/>
        </p:nvSpPr>
        <p:spPr>
          <a:xfrm>
            <a:off x="6732240" y="3429000"/>
            <a:ext cx="1944216"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PSIKOLOG</a:t>
            </a:r>
            <a:endParaRPr lang="id-ID" dirty="0"/>
          </a:p>
        </p:txBody>
      </p:sp>
      <p:sp>
        <p:nvSpPr>
          <p:cNvPr id="9" name="Oval 8"/>
          <p:cNvSpPr/>
          <p:nvPr/>
        </p:nvSpPr>
        <p:spPr>
          <a:xfrm>
            <a:off x="395536" y="3356992"/>
            <a:ext cx="1800200"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CARE GIVER</a:t>
            </a:r>
            <a:endParaRPr lang="id-ID" dirty="0"/>
          </a:p>
        </p:txBody>
      </p:sp>
      <p:sp>
        <p:nvSpPr>
          <p:cNvPr id="10" name="Oval 9"/>
          <p:cNvSpPr/>
          <p:nvPr/>
        </p:nvSpPr>
        <p:spPr>
          <a:xfrm>
            <a:off x="1043608" y="5229200"/>
            <a:ext cx="1584176"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AHLI GIZI</a:t>
            </a:r>
            <a:endParaRPr lang="id-ID" dirty="0"/>
          </a:p>
        </p:txBody>
      </p:sp>
      <p:sp>
        <p:nvSpPr>
          <p:cNvPr id="11" name="Oval 10"/>
          <p:cNvSpPr/>
          <p:nvPr/>
        </p:nvSpPr>
        <p:spPr>
          <a:xfrm>
            <a:off x="3707904" y="5301208"/>
            <a:ext cx="1872208"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SOSIO WORKER</a:t>
            </a:r>
            <a:endParaRPr lang="id-ID" dirty="0"/>
          </a:p>
        </p:txBody>
      </p:sp>
      <p:sp>
        <p:nvSpPr>
          <p:cNvPr id="12" name="Oval 11"/>
          <p:cNvSpPr/>
          <p:nvPr/>
        </p:nvSpPr>
        <p:spPr>
          <a:xfrm>
            <a:off x="6516216" y="5229200"/>
            <a:ext cx="1584176"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ROHANIAWAN</a:t>
            </a:r>
            <a:endParaRPr lang="id-ID" dirty="0"/>
          </a:p>
        </p:txBody>
      </p:sp>
      <p:cxnSp>
        <p:nvCxnSpPr>
          <p:cNvPr id="14" name="Straight Arrow Connector 13"/>
          <p:cNvCxnSpPr/>
          <p:nvPr/>
        </p:nvCxnSpPr>
        <p:spPr>
          <a:xfrm>
            <a:off x="2411760" y="2708920"/>
            <a:ext cx="1224136"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123728" y="4005064"/>
            <a:ext cx="1368152"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2843808" y="4509120"/>
            <a:ext cx="936104" cy="9361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1" idx="0"/>
          </p:cNvCxnSpPr>
          <p:nvPr/>
        </p:nvCxnSpPr>
        <p:spPr>
          <a:xfrm flipH="1" flipV="1">
            <a:off x="4572000" y="4581128"/>
            <a:ext cx="72008"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6" idx="4"/>
          </p:cNvCxnSpPr>
          <p:nvPr/>
        </p:nvCxnSpPr>
        <p:spPr>
          <a:xfrm>
            <a:off x="4283968" y="2276872"/>
            <a:ext cx="0"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4" idx="5"/>
          </p:cNvCxnSpPr>
          <p:nvPr/>
        </p:nvCxnSpPr>
        <p:spPr>
          <a:xfrm flipH="1" flipV="1">
            <a:off x="5060083" y="4268387"/>
            <a:ext cx="1456133" cy="8888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5436096" y="2708920"/>
            <a:ext cx="720080"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5652120" y="3933056"/>
            <a:ext cx="93610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9301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0" y="1981200"/>
            <a:ext cx="8763000" cy="1470025"/>
          </a:xfrm>
        </p:spPr>
        <p:txBody>
          <a:bodyPr>
            <a:normAutofit fontScale="90000"/>
          </a:bodyPr>
          <a:lstStyle/>
          <a:p>
            <a:pPr algn="ctr" eaLnBrk="1" hangingPunct="1"/>
            <a:r>
              <a:rPr lang="id-ID" sz="3200" dirty="0" smtClean="0">
                <a:solidFill>
                  <a:srgbClr val="0070C0"/>
                </a:solidFill>
              </a:rPr>
              <a:t>Asuhan Keperawatan Mengaplikasikan </a:t>
            </a:r>
            <a:br>
              <a:rPr lang="id-ID" sz="3200" dirty="0" smtClean="0">
                <a:solidFill>
                  <a:srgbClr val="0070C0"/>
                </a:solidFill>
              </a:rPr>
            </a:br>
            <a:r>
              <a:rPr lang="id-ID" sz="3200" dirty="0" smtClean="0">
                <a:solidFill>
                  <a:srgbClr val="0070C0"/>
                </a:solidFill>
              </a:rPr>
              <a:t>Konsep Peaceful end of Life pada pasien fase Paliatif </a:t>
            </a:r>
            <a:br>
              <a:rPr lang="id-ID" sz="3200" dirty="0" smtClean="0">
                <a:solidFill>
                  <a:srgbClr val="0070C0"/>
                </a:solidFill>
              </a:rPr>
            </a:br>
            <a:endParaRPr lang="en-US" sz="3200" dirty="0" smtClean="0">
              <a:solidFill>
                <a:srgbClr val="0070C0"/>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5696" y="3861048"/>
            <a:ext cx="5256584" cy="2095238"/>
          </a:xfrm>
          <a:prstGeom prst="rect">
            <a:avLst/>
          </a:prstGeom>
        </p:spPr>
      </p:pic>
    </p:spTree>
    <p:extLst>
      <p:ext uri="{BB962C8B-B14F-4D97-AF65-F5344CB8AC3E}">
        <p14:creationId xmlns:p14="http://schemas.microsoft.com/office/powerpoint/2010/main" val="38339581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35287" y="332656"/>
            <a:ext cx="8892480" cy="1008112"/>
          </a:xfrm>
        </p:spPr>
        <p:txBody>
          <a:bodyPr>
            <a:normAutofit/>
          </a:bodyPr>
          <a:lstStyle/>
          <a:p>
            <a:r>
              <a:rPr lang="id-ID" dirty="0" smtClean="0"/>
              <a:t>RULAND &amp; MOORE </a:t>
            </a:r>
            <a:br>
              <a:rPr lang="id-ID" dirty="0" smtClean="0"/>
            </a:br>
            <a:r>
              <a:rPr lang="id-ID" dirty="0" smtClean="0"/>
              <a:t>(</a:t>
            </a:r>
            <a:r>
              <a:rPr lang="id-ID" b="1" dirty="0" smtClean="0"/>
              <a:t>Peaceful End of Life)</a:t>
            </a:r>
            <a:endParaRPr lang="id-ID" dirty="0" smtClean="0"/>
          </a:p>
        </p:txBody>
      </p:sp>
      <p:sp>
        <p:nvSpPr>
          <p:cNvPr id="6147" name="Content Placeholder 2"/>
          <p:cNvSpPr>
            <a:spLocks noGrp="1"/>
          </p:cNvSpPr>
          <p:nvPr>
            <p:ph idx="4294967295"/>
          </p:nvPr>
        </p:nvSpPr>
        <p:spPr>
          <a:xfrm>
            <a:off x="263525" y="1598613"/>
            <a:ext cx="7260804" cy="4497387"/>
          </a:xfrm>
          <a:prstGeom prst="rect">
            <a:avLst/>
          </a:prstGeom>
        </p:spPr>
        <p:txBody>
          <a:bodyPr>
            <a:normAutofit lnSpcReduction="10000"/>
          </a:bodyPr>
          <a:lstStyle/>
          <a:p>
            <a:r>
              <a:rPr lang="id-ID" sz="4400" dirty="0" smtClean="0"/>
              <a:t>M</a:t>
            </a:r>
            <a:r>
              <a:rPr lang="en-US" sz="4400" dirty="0" err="1" smtClean="0"/>
              <a:t>endefinisikan</a:t>
            </a:r>
            <a:r>
              <a:rPr lang="en-US" sz="4400" dirty="0" smtClean="0"/>
              <a:t> </a:t>
            </a:r>
            <a:r>
              <a:rPr lang="en-US" sz="4400" dirty="0" err="1" smtClean="0"/>
              <a:t>teori</a:t>
            </a:r>
            <a:r>
              <a:rPr lang="en-US" sz="4400" dirty="0" smtClean="0"/>
              <a:t> </a:t>
            </a:r>
            <a:r>
              <a:rPr lang="en-US" sz="4400" dirty="0" err="1" smtClean="0"/>
              <a:t>menghadapi</a:t>
            </a:r>
            <a:r>
              <a:rPr lang="en-US" sz="4400" dirty="0" smtClean="0"/>
              <a:t> </a:t>
            </a:r>
            <a:r>
              <a:rPr lang="id-ID" sz="4400" dirty="0" smtClean="0"/>
              <a:t>k</a:t>
            </a:r>
            <a:r>
              <a:rPr lang="en-US" sz="4400" dirty="0" err="1" smtClean="0"/>
              <a:t>ematian</a:t>
            </a:r>
            <a:r>
              <a:rPr lang="en-US" sz="4400" dirty="0" smtClean="0"/>
              <a:t> </a:t>
            </a:r>
            <a:r>
              <a:rPr lang="en-US" sz="4400" dirty="0" err="1" smtClean="0"/>
              <a:t>dengan</a:t>
            </a:r>
            <a:r>
              <a:rPr lang="en-US" sz="4400" dirty="0" smtClean="0"/>
              <a:t> </a:t>
            </a:r>
            <a:r>
              <a:rPr lang="en-US" sz="4400" dirty="0" err="1" smtClean="0"/>
              <a:t>damai</a:t>
            </a:r>
            <a:r>
              <a:rPr lang="en-US" sz="4400" dirty="0" smtClean="0"/>
              <a:t> </a:t>
            </a:r>
            <a:r>
              <a:rPr lang="en-US" sz="4400" dirty="0" err="1" smtClean="0"/>
              <a:t>sebagai</a:t>
            </a:r>
            <a:r>
              <a:rPr lang="en-US" sz="4400" dirty="0" smtClean="0"/>
              <a:t> </a:t>
            </a:r>
            <a:r>
              <a:rPr lang="en-US" sz="4400" dirty="0" err="1" smtClean="0"/>
              <a:t>tindakan</a:t>
            </a:r>
            <a:r>
              <a:rPr lang="en-US" sz="4400" dirty="0" smtClean="0"/>
              <a:t> </a:t>
            </a:r>
            <a:r>
              <a:rPr lang="en-US" sz="4400" dirty="0" err="1" smtClean="0"/>
              <a:t>keperawatan</a:t>
            </a:r>
            <a:r>
              <a:rPr lang="en-US" sz="4400" dirty="0" smtClean="0"/>
              <a:t> yang </a:t>
            </a:r>
            <a:r>
              <a:rPr lang="en-US" sz="4400" dirty="0" err="1" smtClean="0"/>
              <a:t>dilakukan</a:t>
            </a:r>
            <a:r>
              <a:rPr lang="en-US" sz="4400" dirty="0" smtClean="0"/>
              <a:t> </a:t>
            </a:r>
            <a:r>
              <a:rPr lang="en-US" sz="4400" dirty="0" err="1" smtClean="0"/>
              <a:t>terhadap</a:t>
            </a:r>
            <a:r>
              <a:rPr lang="en-US" sz="4400" dirty="0" smtClean="0"/>
              <a:t> </a:t>
            </a:r>
            <a:r>
              <a:rPr lang="en-US" sz="4400" dirty="0" err="1" smtClean="0"/>
              <a:t>pasien</a:t>
            </a:r>
            <a:r>
              <a:rPr lang="en-US" sz="4400" dirty="0" smtClean="0"/>
              <a:t> </a:t>
            </a:r>
            <a:r>
              <a:rPr lang="en-US" sz="4400" dirty="0" err="1" smtClean="0"/>
              <a:t>dengan</a:t>
            </a:r>
            <a:r>
              <a:rPr lang="en-US" sz="4400" dirty="0" smtClean="0"/>
              <a:t> </a:t>
            </a:r>
            <a:r>
              <a:rPr lang="en-US" sz="4400" dirty="0" err="1" smtClean="0"/>
              <a:t>kondisi</a:t>
            </a:r>
            <a:r>
              <a:rPr lang="en-US" sz="4400" dirty="0" smtClean="0"/>
              <a:t> yang </a:t>
            </a:r>
            <a:r>
              <a:rPr lang="en-US" sz="4400" dirty="0" err="1" smtClean="0"/>
              <a:t>tidak</a:t>
            </a:r>
            <a:r>
              <a:rPr lang="en-US" sz="4400" dirty="0" smtClean="0"/>
              <a:t> </a:t>
            </a:r>
            <a:r>
              <a:rPr lang="en-US" sz="4400" dirty="0" err="1" smtClean="0"/>
              <a:t>memungkinkan</a:t>
            </a:r>
            <a:r>
              <a:rPr lang="en-US" sz="4400" dirty="0" smtClean="0"/>
              <a:t> </a:t>
            </a:r>
            <a:r>
              <a:rPr lang="en-US" sz="4400" dirty="0" err="1" smtClean="0"/>
              <a:t>untuk</a:t>
            </a:r>
            <a:r>
              <a:rPr lang="en-US" sz="4400" dirty="0" smtClean="0"/>
              <a:t> </a:t>
            </a:r>
            <a:r>
              <a:rPr lang="en-US" sz="4400" dirty="0" err="1" smtClean="0"/>
              <a:t>hidup</a:t>
            </a:r>
            <a:r>
              <a:rPr lang="en-US" sz="4400" dirty="0" smtClean="0"/>
              <a:t> </a:t>
            </a:r>
            <a:r>
              <a:rPr lang="en-US" sz="4400" dirty="0" err="1" smtClean="0"/>
              <a:t>lebih</a:t>
            </a:r>
            <a:r>
              <a:rPr lang="en-US" sz="4400" dirty="0" smtClean="0"/>
              <a:t> lama</a:t>
            </a:r>
            <a:endParaRPr lang="id-ID" sz="4400"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61589">
            <a:off x="7143747" y="4828227"/>
            <a:ext cx="1947221" cy="2063340"/>
          </a:xfrm>
          <a:prstGeom prst="rect">
            <a:avLst/>
          </a:prstGeom>
        </p:spPr>
      </p:pic>
    </p:spTree>
    <p:extLst>
      <p:ext uri="{BB962C8B-B14F-4D97-AF65-F5344CB8AC3E}">
        <p14:creationId xmlns:p14="http://schemas.microsoft.com/office/powerpoint/2010/main" val="36679856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51520" y="332656"/>
            <a:ext cx="8640960" cy="701040"/>
          </a:xfrm>
        </p:spPr>
        <p:txBody>
          <a:bodyPr>
            <a:noAutofit/>
          </a:bodyPr>
          <a:lstStyle/>
          <a:p>
            <a:r>
              <a:rPr lang="id-ID" sz="4800" dirty="0" smtClean="0">
                <a:solidFill>
                  <a:srgbClr val="0070C0"/>
                </a:solidFill>
              </a:rPr>
              <a:t>Kriteria Peaceful End of Life</a:t>
            </a:r>
          </a:p>
        </p:txBody>
      </p:sp>
      <p:sp>
        <p:nvSpPr>
          <p:cNvPr id="7171" name="Content Placeholder 2"/>
          <p:cNvSpPr>
            <a:spLocks noGrp="1"/>
          </p:cNvSpPr>
          <p:nvPr>
            <p:ph idx="4294967295"/>
          </p:nvPr>
        </p:nvSpPr>
        <p:spPr>
          <a:xfrm>
            <a:off x="263525" y="1598613"/>
            <a:ext cx="7051675" cy="4497387"/>
          </a:xfrm>
          <a:prstGeom prst="rect">
            <a:avLst/>
          </a:prstGeom>
        </p:spPr>
        <p:txBody>
          <a:bodyPr>
            <a:normAutofit/>
          </a:bodyPr>
          <a:lstStyle/>
          <a:p>
            <a:r>
              <a:rPr lang="en-US" sz="3600" dirty="0" smtClean="0"/>
              <a:t>(1) </a:t>
            </a:r>
            <a:r>
              <a:rPr lang="id-ID" sz="3600" dirty="0" smtClean="0"/>
              <a:t>B</a:t>
            </a:r>
            <a:r>
              <a:rPr lang="en-US" sz="3600" dirty="0" err="1" smtClean="0"/>
              <a:t>ebas</a:t>
            </a:r>
            <a:r>
              <a:rPr lang="en-US" sz="3600" dirty="0" smtClean="0"/>
              <a:t> </a:t>
            </a:r>
            <a:r>
              <a:rPr lang="en-US" sz="3600" dirty="0" err="1" smtClean="0"/>
              <a:t>dari</a:t>
            </a:r>
            <a:r>
              <a:rPr lang="en-US" sz="3600" dirty="0" smtClean="0"/>
              <a:t> rasa </a:t>
            </a:r>
            <a:r>
              <a:rPr lang="en-US" sz="3600" dirty="0" err="1" smtClean="0"/>
              <a:t>sakit</a:t>
            </a:r>
            <a:endParaRPr lang="id-ID" sz="3600" dirty="0" smtClean="0"/>
          </a:p>
          <a:p>
            <a:r>
              <a:rPr lang="en-US" sz="3600" dirty="0" smtClean="0"/>
              <a:t> (2) </a:t>
            </a:r>
            <a:r>
              <a:rPr lang="id-ID" sz="3600" dirty="0" smtClean="0"/>
              <a:t>M</a:t>
            </a:r>
            <a:r>
              <a:rPr lang="en-US" sz="3600" dirty="0" err="1" smtClean="0"/>
              <a:t>erasakan</a:t>
            </a:r>
            <a:r>
              <a:rPr lang="en-US" sz="3600" dirty="0" smtClean="0"/>
              <a:t> </a:t>
            </a:r>
            <a:r>
              <a:rPr lang="en-US" sz="3600" dirty="0" err="1" smtClean="0"/>
              <a:t>kenyamanan</a:t>
            </a:r>
            <a:endParaRPr lang="id-ID" sz="3600" dirty="0" smtClean="0"/>
          </a:p>
          <a:p>
            <a:r>
              <a:rPr lang="en-US" sz="3600" dirty="0" smtClean="0"/>
              <a:t>(3) </a:t>
            </a:r>
            <a:r>
              <a:rPr lang="id-ID" sz="3600" dirty="0" smtClean="0"/>
              <a:t>M</a:t>
            </a:r>
            <a:r>
              <a:rPr lang="en-US" sz="3600" dirty="0" err="1" smtClean="0"/>
              <a:t>erasakan</a:t>
            </a:r>
            <a:r>
              <a:rPr lang="en-US" sz="3600" dirty="0" smtClean="0"/>
              <a:t> </a:t>
            </a:r>
            <a:r>
              <a:rPr lang="en-US" sz="3600" dirty="0" err="1" smtClean="0"/>
              <a:t>diharga</a:t>
            </a:r>
            <a:r>
              <a:rPr lang="id-ID" sz="3600" dirty="0" smtClean="0"/>
              <a:t>i</a:t>
            </a:r>
          </a:p>
          <a:p>
            <a:r>
              <a:rPr lang="en-US" sz="3600" dirty="0" smtClean="0"/>
              <a:t>(4) </a:t>
            </a:r>
            <a:r>
              <a:rPr lang="id-ID" sz="3600" dirty="0" smtClean="0"/>
              <a:t>M</a:t>
            </a:r>
            <a:r>
              <a:rPr lang="en-US" sz="3600" dirty="0" err="1" smtClean="0"/>
              <a:t>erasakan</a:t>
            </a:r>
            <a:r>
              <a:rPr lang="en-US" sz="3600" dirty="0" smtClean="0"/>
              <a:t> </a:t>
            </a:r>
            <a:r>
              <a:rPr lang="en-US" sz="3600" dirty="0" err="1" smtClean="0"/>
              <a:t>kedamaian</a:t>
            </a:r>
            <a:r>
              <a:rPr lang="en-US" sz="3600" dirty="0" smtClean="0"/>
              <a:t> </a:t>
            </a:r>
            <a:r>
              <a:rPr lang="en-US" sz="3600" dirty="0" err="1" smtClean="0"/>
              <a:t>dan</a:t>
            </a:r>
            <a:endParaRPr lang="id-ID" sz="3600" dirty="0" smtClean="0"/>
          </a:p>
          <a:p>
            <a:r>
              <a:rPr lang="en-US" sz="3600" dirty="0" smtClean="0"/>
              <a:t>(5) </a:t>
            </a:r>
            <a:r>
              <a:rPr lang="id-ID" sz="3600" dirty="0" smtClean="0"/>
              <a:t>K</a:t>
            </a:r>
            <a:r>
              <a:rPr lang="en-US" sz="3600" dirty="0" err="1" smtClean="0"/>
              <a:t>edekatan</a:t>
            </a:r>
            <a:r>
              <a:rPr lang="en-US" sz="3600" dirty="0" smtClean="0"/>
              <a:t> </a:t>
            </a:r>
            <a:r>
              <a:rPr lang="en-US" sz="3600" dirty="0" err="1" smtClean="0"/>
              <a:t>dengan</a:t>
            </a:r>
            <a:r>
              <a:rPr lang="en-US" sz="3600" dirty="0" smtClean="0"/>
              <a:t> </a:t>
            </a:r>
            <a:r>
              <a:rPr lang="en-US" sz="3600" dirty="0" err="1" smtClean="0"/>
              <a:t>orang</a:t>
            </a:r>
            <a:r>
              <a:rPr lang="en-US" sz="3600" dirty="0" smtClean="0"/>
              <a:t> yang </a:t>
            </a:r>
            <a:r>
              <a:rPr lang="en-US" sz="3600" dirty="0" err="1" smtClean="0"/>
              <a:t>bermakna</a:t>
            </a:r>
            <a:r>
              <a:rPr lang="en-US" sz="3600" dirty="0" smtClean="0"/>
              <a:t> </a:t>
            </a:r>
            <a:r>
              <a:rPr lang="en-US" sz="3600" dirty="0" err="1" smtClean="0"/>
              <a:t>dalam</a:t>
            </a:r>
            <a:r>
              <a:rPr lang="en-US" sz="3600" dirty="0" smtClean="0"/>
              <a:t> </a:t>
            </a:r>
            <a:r>
              <a:rPr lang="en-US" sz="3600" dirty="0" err="1" smtClean="0"/>
              <a:t>hidup</a:t>
            </a:r>
            <a:r>
              <a:rPr lang="en-US" sz="3600" dirty="0" smtClean="0"/>
              <a:t> </a:t>
            </a:r>
            <a:r>
              <a:rPr lang="id-ID" sz="3600" dirty="0" smtClean="0"/>
              <a:t>pasien</a:t>
            </a:r>
          </a:p>
          <a:p>
            <a:endParaRPr lang="id-ID" sz="3600"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2160" y="1292855"/>
            <a:ext cx="2477503" cy="2400081"/>
          </a:xfrm>
          <a:prstGeom prst="rect">
            <a:avLst/>
          </a:prstGeom>
        </p:spPr>
      </p:pic>
    </p:spTree>
    <p:extLst>
      <p:ext uri="{BB962C8B-B14F-4D97-AF65-F5344CB8AC3E}">
        <p14:creationId xmlns:p14="http://schemas.microsoft.com/office/powerpoint/2010/main" val="5813597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solidFill>
                  <a:srgbClr val="0070C0"/>
                </a:solidFill>
              </a:rPr>
              <a:t>B</a:t>
            </a:r>
            <a:r>
              <a:rPr lang="en-US" dirty="0" err="1">
                <a:solidFill>
                  <a:srgbClr val="0070C0"/>
                </a:solidFill>
              </a:rPr>
              <a:t>ebas</a:t>
            </a:r>
            <a:r>
              <a:rPr lang="en-US" dirty="0">
                <a:solidFill>
                  <a:srgbClr val="0070C0"/>
                </a:solidFill>
              </a:rPr>
              <a:t> </a:t>
            </a:r>
            <a:r>
              <a:rPr lang="en-US" dirty="0" err="1">
                <a:solidFill>
                  <a:srgbClr val="0070C0"/>
                </a:solidFill>
              </a:rPr>
              <a:t>dari</a:t>
            </a:r>
            <a:r>
              <a:rPr lang="en-US" dirty="0">
                <a:solidFill>
                  <a:srgbClr val="0070C0"/>
                </a:solidFill>
              </a:rPr>
              <a:t> </a:t>
            </a:r>
            <a:r>
              <a:rPr lang="id-ID" dirty="0" smtClean="0">
                <a:solidFill>
                  <a:srgbClr val="0070C0"/>
                </a:solidFill>
              </a:rPr>
              <a:t>R</a:t>
            </a:r>
            <a:r>
              <a:rPr lang="en-US" dirty="0" err="1" smtClean="0">
                <a:solidFill>
                  <a:srgbClr val="0070C0"/>
                </a:solidFill>
              </a:rPr>
              <a:t>asa</a:t>
            </a:r>
            <a:r>
              <a:rPr lang="id-ID" dirty="0" smtClean="0">
                <a:solidFill>
                  <a:srgbClr val="0070C0"/>
                </a:solidFill>
              </a:rPr>
              <a:t> </a:t>
            </a:r>
            <a:r>
              <a:rPr lang="en-US" dirty="0" smtClean="0">
                <a:solidFill>
                  <a:srgbClr val="0070C0"/>
                </a:solidFill>
              </a:rPr>
              <a:t> </a:t>
            </a:r>
            <a:r>
              <a:rPr lang="id-ID" dirty="0" err="1">
                <a:solidFill>
                  <a:srgbClr val="0070C0"/>
                </a:solidFill>
              </a:rPr>
              <a:t>S</a:t>
            </a:r>
            <a:r>
              <a:rPr lang="en-US" dirty="0" err="1" smtClean="0">
                <a:solidFill>
                  <a:srgbClr val="0070C0"/>
                </a:solidFill>
              </a:rPr>
              <a:t>akit</a:t>
            </a:r>
            <a:r>
              <a:rPr lang="id-ID" dirty="0" smtClean="0">
                <a:solidFill>
                  <a:srgbClr val="0070C0"/>
                </a:solidFill>
              </a:rPr>
              <a:t> / Nyeri</a:t>
            </a:r>
            <a:endParaRPr lang="id-ID" dirty="0">
              <a:solidFill>
                <a:srgbClr val="0070C0"/>
              </a:solidFill>
            </a:endParaRPr>
          </a:p>
        </p:txBody>
      </p:sp>
      <p:sp>
        <p:nvSpPr>
          <p:cNvPr id="3" name="Content Placeholder 2"/>
          <p:cNvSpPr>
            <a:spLocks noGrp="1"/>
          </p:cNvSpPr>
          <p:nvPr>
            <p:ph idx="4294967295"/>
          </p:nvPr>
        </p:nvSpPr>
        <p:spPr>
          <a:xfrm>
            <a:off x="457200" y="1600200"/>
            <a:ext cx="6059016" cy="2836912"/>
          </a:xfrm>
          <a:prstGeom prst="rect">
            <a:avLst/>
          </a:prstGeom>
        </p:spPr>
        <p:txBody>
          <a:bodyPr>
            <a:normAutofit fontScale="77500" lnSpcReduction="20000"/>
          </a:bodyPr>
          <a:lstStyle/>
          <a:p>
            <a:pPr lvl="0"/>
            <a:r>
              <a:rPr lang="fi-FI" sz="4600" dirty="0">
                <a:cs typeface="Arial" charset="0"/>
              </a:rPr>
              <a:t>Memonitor dan mengelola untuk menghilangkan rasa nyeri</a:t>
            </a:r>
            <a:endParaRPr lang="id-ID" sz="4600" dirty="0">
              <a:cs typeface="Arial" charset="0"/>
            </a:endParaRPr>
          </a:p>
          <a:p>
            <a:r>
              <a:rPr lang="id-ID" sz="4600" dirty="0" smtClean="0">
                <a:cs typeface="Arial" charset="0"/>
              </a:rPr>
              <a:t>Intervensi farmakologi                    dan </a:t>
            </a:r>
            <a:r>
              <a:rPr lang="id-ID" sz="4600" dirty="0">
                <a:cs typeface="Arial" charset="0"/>
              </a:rPr>
              <a:t>non </a:t>
            </a:r>
            <a:r>
              <a:rPr lang="id-ID" sz="4600" dirty="0" smtClean="0">
                <a:cs typeface="Arial" charset="0"/>
              </a:rPr>
              <a:t>farmakologi</a:t>
            </a:r>
          </a:p>
          <a:p>
            <a:pPr>
              <a:buNone/>
            </a:pPr>
            <a:r>
              <a:rPr lang="id-ID" sz="4600" dirty="0" smtClean="0">
                <a:cs typeface="Arial" charset="0"/>
                <a:sym typeface="Wingdings" pitchFamily="2" charset="2"/>
              </a:rPr>
              <a:t> Kolaborasi maupun mandiri</a:t>
            </a:r>
            <a:endParaRPr lang="id-ID" sz="4600" dirty="0" smtClean="0">
              <a:cs typeface="Arial" charset="0"/>
            </a:endParaRPr>
          </a:p>
          <a:p>
            <a:endParaRPr lang="id-ID" sz="9600" dirty="0">
              <a:latin typeface="Arial" charset="0"/>
              <a:cs typeface="Arial" charset="0"/>
            </a:endParaRPr>
          </a:p>
          <a:p>
            <a:pPr lvl="0"/>
            <a:endParaRPr lang="id-ID" sz="6000" dirty="0">
              <a:latin typeface="Arial" charset="0"/>
              <a:cs typeface="Arial" charset="0"/>
            </a:endParaRPr>
          </a:p>
          <a:p>
            <a:endParaRPr lang="id-ID" dirty="0"/>
          </a:p>
        </p:txBody>
      </p:sp>
      <p:pic>
        <p:nvPicPr>
          <p:cNvPr id="7" name="Picture 6" descr="DSCF0180.JPG"/>
          <p:cNvPicPr>
            <a:picLocks noChangeAspect="1"/>
          </p:cNvPicPr>
          <p:nvPr/>
        </p:nvPicPr>
        <p:blipFill>
          <a:blip r:embed="rId3" cstate="print"/>
          <a:stretch>
            <a:fillRect/>
          </a:stretch>
        </p:blipFill>
        <p:spPr>
          <a:xfrm>
            <a:off x="6516216" y="2708920"/>
            <a:ext cx="2304256" cy="381642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4617132"/>
            <a:ext cx="3240360" cy="2143116"/>
          </a:xfrm>
          <a:prstGeom prst="rect">
            <a:avLst/>
          </a:prstGeom>
        </p:spPr>
      </p:pic>
      <p:pic>
        <p:nvPicPr>
          <p:cNvPr id="9" name="Content Placeholder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51920" y="4617132"/>
            <a:ext cx="2143125" cy="2143125"/>
          </a:xfrm>
          <a:prstGeom prst="rect">
            <a:avLst/>
          </a:prstGeom>
        </p:spPr>
      </p:pic>
    </p:spTree>
    <p:extLst>
      <p:ext uri="{BB962C8B-B14F-4D97-AF65-F5344CB8AC3E}">
        <p14:creationId xmlns:p14="http://schemas.microsoft.com/office/powerpoint/2010/main" val="11033544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solidFill>
                  <a:srgbClr val="0070C0"/>
                </a:solidFill>
              </a:rPr>
              <a:t>M</a:t>
            </a:r>
            <a:r>
              <a:rPr lang="en-US" dirty="0" err="1">
                <a:solidFill>
                  <a:srgbClr val="0070C0"/>
                </a:solidFill>
              </a:rPr>
              <a:t>erasakan</a:t>
            </a:r>
            <a:r>
              <a:rPr lang="en-US" dirty="0">
                <a:solidFill>
                  <a:srgbClr val="0070C0"/>
                </a:solidFill>
              </a:rPr>
              <a:t> </a:t>
            </a:r>
            <a:r>
              <a:rPr lang="id-ID" dirty="0" smtClean="0">
                <a:solidFill>
                  <a:srgbClr val="0070C0"/>
                </a:solidFill>
              </a:rPr>
              <a:t>  K</a:t>
            </a:r>
            <a:r>
              <a:rPr lang="en-US" dirty="0" err="1" smtClean="0">
                <a:solidFill>
                  <a:srgbClr val="0070C0"/>
                </a:solidFill>
              </a:rPr>
              <a:t>enyamanan</a:t>
            </a:r>
            <a:endParaRPr lang="id-ID" dirty="0">
              <a:solidFill>
                <a:srgbClr val="0070C0"/>
              </a:solidFill>
            </a:endParaRPr>
          </a:p>
        </p:txBody>
      </p:sp>
      <p:sp>
        <p:nvSpPr>
          <p:cNvPr id="3" name="Content Placeholder 2"/>
          <p:cNvSpPr>
            <a:spLocks noGrp="1"/>
          </p:cNvSpPr>
          <p:nvPr>
            <p:ph idx="4294967295"/>
          </p:nvPr>
        </p:nvSpPr>
        <p:spPr>
          <a:xfrm>
            <a:off x="457200" y="1600200"/>
            <a:ext cx="8229600" cy="4525963"/>
          </a:xfrm>
          <a:prstGeom prst="rect">
            <a:avLst/>
          </a:prstGeom>
        </p:spPr>
        <p:txBody>
          <a:bodyPr/>
          <a:lstStyle/>
          <a:p>
            <a:pPr lvl="0"/>
            <a:r>
              <a:rPr lang="id-ID" sz="3200" dirty="0">
                <a:cs typeface="Arial" charset="0"/>
              </a:rPr>
              <a:t>Mencegah, memonitor dan menurunkan ketidaknyamanan </a:t>
            </a:r>
            <a:r>
              <a:rPr lang="id-ID" sz="3200" dirty="0" smtClean="0">
                <a:cs typeface="Arial" charset="0"/>
              </a:rPr>
              <a:t>fisik</a:t>
            </a:r>
          </a:p>
          <a:p>
            <a:r>
              <a:rPr lang="fi-FI" sz="3200" dirty="0">
                <a:cs typeface="Arial" charset="0"/>
              </a:rPr>
              <a:t>Memfasilitasi kebutuhan istirahat, relaksasi dan </a:t>
            </a:r>
            <a:r>
              <a:rPr lang="fi-FI" sz="3200" dirty="0" smtClean="0">
                <a:cs typeface="Arial" charset="0"/>
              </a:rPr>
              <a:t>kesenangan</a:t>
            </a:r>
            <a:endParaRPr lang="id-ID" sz="3200" dirty="0" smtClean="0">
              <a:cs typeface="Arial" charset="0"/>
            </a:endParaRPr>
          </a:p>
          <a:p>
            <a:pPr lvl="0"/>
            <a:r>
              <a:rPr lang="id-ID" sz="3200" dirty="0">
                <a:cs typeface="Arial" charset="0"/>
              </a:rPr>
              <a:t>Pencegahan  komplikasi</a:t>
            </a:r>
            <a:endParaRPr lang="id-ID" sz="7200" dirty="0">
              <a:latin typeface="Arial" charset="0"/>
              <a:cs typeface="Arial" charset="0"/>
            </a:endParaRPr>
          </a:p>
          <a:p>
            <a:endParaRPr lang="id-ID" sz="3200" dirty="0" smtClean="0">
              <a:cs typeface="Arial" charset="0"/>
            </a:endParaRPr>
          </a:p>
          <a:p>
            <a:endParaRPr lang="id-ID" sz="3200" dirty="0">
              <a:latin typeface="Arial" charset="0"/>
              <a:cs typeface="Arial" charset="0"/>
            </a:endParaRPr>
          </a:p>
          <a:p>
            <a:pPr lvl="0"/>
            <a:endParaRPr lang="id-ID" sz="6000" dirty="0">
              <a:latin typeface="Arial" charset="0"/>
              <a:cs typeface="Arial" charset="0"/>
            </a:endParaRPr>
          </a:p>
          <a:p>
            <a:endParaRPr lang="id-ID"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4088" y="3429000"/>
            <a:ext cx="3384376" cy="2808312"/>
          </a:xfrm>
          <a:prstGeom prst="rect">
            <a:avLst/>
          </a:prstGeom>
        </p:spPr>
      </p:pic>
    </p:spTree>
    <p:extLst>
      <p:ext uri="{BB962C8B-B14F-4D97-AF65-F5344CB8AC3E}">
        <p14:creationId xmlns:p14="http://schemas.microsoft.com/office/powerpoint/2010/main" val="39138435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4704"/>
            <a:ext cx="8229600" cy="759296"/>
          </a:xfrm>
        </p:spPr>
        <p:txBody>
          <a:bodyPr>
            <a:normAutofit fontScale="90000"/>
          </a:bodyPr>
          <a:lstStyle/>
          <a:p>
            <a:r>
              <a:rPr lang="id-ID" dirty="0">
                <a:solidFill>
                  <a:srgbClr val="0070C0"/>
                </a:solidFill>
              </a:rPr>
              <a:t>M</a:t>
            </a:r>
            <a:r>
              <a:rPr lang="en-US" dirty="0" err="1">
                <a:solidFill>
                  <a:srgbClr val="0070C0"/>
                </a:solidFill>
              </a:rPr>
              <a:t>erasakan</a:t>
            </a:r>
            <a:r>
              <a:rPr lang="en-US" dirty="0">
                <a:solidFill>
                  <a:srgbClr val="0070C0"/>
                </a:solidFill>
              </a:rPr>
              <a:t> </a:t>
            </a:r>
            <a:r>
              <a:rPr lang="id-ID" dirty="0" err="1" smtClean="0">
                <a:solidFill>
                  <a:srgbClr val="0070C0"/>
                </a:solidFill>
              </a:rPr>
              <a:t>D</a:t>
            </a:r>
            <a:r>
              <a:rPr lang="en-US" dirty="0" err="1" smtClean="0">
                <a:solidFill>
                  <a:srgbClr val="0070C0"/>
                </a:solidFill>
              </a:rPr>
              <a:t>iharga</a:t>
            </a:r>
            <a:r>
              <a:rPr lang="id-ID" dirty="0">
                <a:solidFill>
                  <a:srgbClr val="0070C0"/>
                </a:solidFill>
              </a:rPr>
              <a:t>i</a:t>
            </a:r>
            <a:br>
              <a:rPr lang="id-ID" dirty="0">
                <a:solidFill>
                  <a:srgbClr val="0070C0"/>
                </a:solidFill>
              </a:rPr>
            </a:br>
            <a:endParaRPr lang="id-ID" dirty="0">
              <a:solidFill>
                <a:srgbClr val="0070C0"/>
              </a:solidFill>
            </a:endParaRPr>
          </a:p>
        </p:txBody>
      </p:sp>
      <p:sp>
        <p:nvSpPr>
          <p:cNvPr id="3" name="Content Placeholder 2"/>
          <p:cNvSpPr>
            <a:spLocks noGrp="1"/>
          </p:cNvSpPr>
          <p:nvPr>
            <p:ph idx="4294967295"/>
          </p:nvPr>
        </p:nvSpPr>
        <p:spPr>
          <a:xfrm>
            <a:off x="457200" y="1600200"/>
            <a:ext cx="5266928" cy="4876800"/>
          </a:xfrm>
          <a:prstGeom prst="rect">
            <a:avLst/>
          </a:prstGeom>
        </p:spPr>
        <p:txBody>
          <a:bodyPr>
            <a:normAutofit/>
          </a:bodyPr>
          <a:lstStyle/>
          <a:p>
            <a:pPr lvl="0"/>
            <a:r>
              <a:rPr lang="id-ID" sz="3200" dirty="0">
                <a:cs typeface="Arial" charset="0"/>
              </a:rPr>
              <a:t>Melibatkan pasien dan orang yang bermakna dalam pengambilan </a:t>
            </a:r>
            <a:r>
              <a:rPr lang="id-ID" sz="3200" dirty="0" smtClean="0">
                <a:cs typeface="Arial" charset="0"/>
              </a:rPr>
              <a:t>keputusan</a:t>
            </a:r>
          </a:p>
          <a:p>
            <a:r>
              <a:rPr lang="sv-SE" sz="3200" dirty="0">
                <a:cs typeface="Arial" charset="0"/>
              </a:rPr>
              <a:t>Merawat pasien dengan tulus, empati dan menghormati </a:t>
            </a:r>
            <a:endParaRPr lang="id-ID" sz="3200" dirty="0" smtClean="0">
              <a:cs typeface="Arial" charset="0"/>
            </a:endParaRPr>
          </a:p>
          <a:p>
            <a:pPr lvl="0"/>
            <a:r>
              <a:rPr lang="fi-FI" sz="3200" dirty="0">
                <a:cs typeface="Arial" charset="0"/>
              </a:rPr>
              <a:t>Perhatian pada kebutuhan, harapan dan kesukaan pasien</a:t>
            </a:r>
            <a:endParaRPr lang="id-ID" sz="7200" dirty="0">
              <a:latin typeface="Arial" charset="0"/>
              <a:cs typeface="Arial" charset="0"/>
            </a:endParaRPr>
          </a:p>
          <a:p>
            <a:endParaRPr lang="id-ID" sz="3200" dirty="0" smtClean="0">
              <a:cs typeface="Arial" charset="0"/>
            </a:endParaRPr>
          </a:p>
          <a:p>
            <a:endParaRPr lang="id-ID" sz="3200" dirty="0">
              <a:latin typeface="Arial" charset="0"/>
              <a:cs typeface="Arial" charset="0"/>
            </a:endParaRPr>
          </a:p>
          <a:p>
            <a:pPr lvl="0"/>
            <a:endParaRPr lang="id-ID" sz="6000" dirty="0">
              <a:latin typeface="Arial" charset="0"/>
              <a:cs typeface="Arial" charset="0"/>
            </a:endParaRPr>
          </a:p>
          <a:p>
            <a:endParaRPr lang="id-ID"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0112" y="2564904"/>
            <a:ext cx="3194627" cy="2967817"/>
          </a:xfrm>
          <a:prstGeom prst="rect">
            <a:avLst/>
          </a:prstGeom>
        </p:spPr>
      </p:pic>
    </p:spTree>
    <p:extLst>
      <p:ext uri="{BB962C8B-B14F-4D97-AF65-F5344CB8AC3E}">
        <p14:creationId xmlns:p14="http://schemas.microsoft.com/office/powerpoint/2010/main" val="20140868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a:solidFill>
                  <a:srgbClr val="0070C0"/>
                </a:solidFill>
              </a:rPr>
              <a:t>M</a:t>
            </a:r>
            <a:r>
              <a:rPr lang="en-US" dirty="0" err="1">
                <a:solidFill>
                  <a:srgbClr val="0070C0"/>
                </a:solidFill>
              </a:rPr>
              <a:t>erasakan</a:t>
            </a:r>
            <a:r>
              <a:rPr lang="en-US" dirty="0">
                <a:solidFill>
                  <a:srgbClr val="0070C0"/>
                </a:solidFill>
              </a:rPr>
              <a:t> </a:t>
            </a:r>
            <a:r>
              <a:rPr lang="id-ID" dirty="0">
                <a:solidFill>
                  <a:srgbClr val="0070C0"/>
                </a:solidFill>
              </a:rPr>
              <a:t> </a:t>
            </a:r>
            <a:r>
              <a:rPr lang="id-ID" dirty="0" smtClean="0">
                <a:solidFill>
                  <a:srgbClr val="0070C0"/>
                </a:solidFill>
              </a:rPr>
              <a:t>Ke</a:t>
            </a:r>
            <a:r>
              <a:rPr lang="en-US" dirty="0" err="1" smtClean="0">
                <a:solidFill>
                  <a:srgbClr val="0070C0"/>
                </a:solidFill>
              </a:rPr>
              <a:t>damaian</a:t>
            </a:r>
            <a:r>
              <a:rPr lang="en-US" dirty="0" smtClean="0">
                <a:solidFill>
                  <a:srgbClr val="0070C0"/>
                </a:solidFill>
              </a:rPr>
              <a:t> </a:t>
            </a:r>
            <a:r>
              <a:rPr lang="id-ID" dirty="0">
                <a:solidFill>
                  <a:srgbClr val="0070C0"/>
                </a:solidFill>
              </a:rPr>
              <a:t/>
            </a:r>
            <a:br>
              <a:rPr lang="id-ID" dirty="0">
                <a:solidFill>
                  <a:srgbClr val="0070C0"/>
                </a:solidFill>
              </a:rPr>
            </a:br>
            <a:endParaRPr lang="id-ID" dirty="0">
              <a:solidFill>
                <a:srgbClr val="0070C0"/>
              </a:solidFill>
            </a:endParaRPr>
          </a:p>
        </p:txBody>
      </p:sp>
      <p:sp>
        <p:nvSpPr>
          <p:cNvPr id="3" name="Content Placeholder 2"/>
          <p:cNvSpPr>
            <a:spLocks noGrp="1"/>
          </p:cNvSpPr>
          <p:nvPr>
            <p:ph idx="4294967295"/>
          </p:nvPr>
        </p:nvSpPr>
        <p:spPr>
          <a:xfrm>
            <a:off x="457200" y="1600200"/>
            <a:ext cx="5987008" cy="4876800"/>
          </a:xfrm>
          <a:prstGeom prst="rect">
            <a:avLst/>
          </a:prstGeom>
        </p:spPr>
        <p:txBody>
          <a:bodyPr>
            <a:normAutofit fontScale="92500" lnSpcReduction="10000"/>
          </a:bodyPr>
          <a:lstStyle/>
          <a:p>
            <a:pPr lvl="0"/>
            <a:r>
              <a:rPr lang="id-ID" sz="3200" dirty="0">
                <a:cs typeface="Arial" charset="0"/>
              </a:rPr>
              <a:t>Memberikan dukungan </a:t>
            </a:r>
            <a:r>
              <a:rPr lang="id-ID" sz="3200" dirty="0" smtClean="0">
                <a:cs typeface="Arial" charset="0"/>
              </a:rPr>
              <a:t>emosional</a:t>
            </a:r>
          </a:p>
          <a:p>
            <a:r>
              <a:rPr lang="es-ES_tradnl" sz="3200" dirty="0" err="1">
                <a:cs typeface="Arial" charset="0"/>
              </a:rPr>
              <a:t>Memonitor</a:t>
            </a:r>
            <a:r>
              <a:rPr lang="es-ES_tradnl" sz="3200" dirty="0">
                <a:cs typeface="Arial" charset="0"/>
              </a:rPr>
              <a:t> dan </a:t>
            </a:r>
            <a:r>
              <a:rPr lang="es-ES_tradnl" sz="3200" dirty="0" err="1">
                <a:cs typeface="Arial" charset="0"/>
              </a:rPr>
              <a:t>memnuhi</a:t>
            </a:r>
            <a:r>
              <a:rPr lang="es-ES_tradnl" sz="3200" dirty="0">
                <a:cs typeface="Arial" charset="0"/>
              </a:rPr>
              <a:t> </a:t>
            </a:r>
            <a:r>
              <a:rPr lang="es-ES_tradnl" sz="3200" dirty="0" err="1">
                <a:cs typeface="Arial" charset="0"/>
              </a:rPr>
              <a:t>kebutuhan</a:t>
            </a:r>
            <a:r>
              <a:rPr lang="es-ES_tradnl" sz="3200" dirty="0">
                <a:cs typeface="Arial" charset="0"/>
              </a:rPr>
              <a:t> </a:t>
            </a:r>
            <a:r>
              <a:rPr lang="es-ES_tradnl" sz="3200" dirty="0" err="1">
                <a:cs typeface="Arial" charset="0"/>
              </a:rPr>
              <a:t>pasien</a:t>
            </a:r>
            <a:r>
              <a:rPr lang="es-ES_tradnl" sz="3200" dirty="0">
                <a:cs typeface="Arial" charset="0"/>
              </a:rPr>
              <a:t>  </a:t>
            </a:r>
            <a:r>
              <a:rPr lang="es-ES_tradnl" sz="3200" dirty="0" err="1">
                <a:cs typeface="Arial" charset="0"/>
              </a:rPr>
              <a:t>dengan</a:t>
            </a:r>
            <a:r>
              <a:rPr lang="es-ES_tradnl" sz="3200" dirty="0">
                <a:cs typeface="Arial" charset="0"/>
              </a:rPr>
              <a:t> </a:t>
            </a:r>
            <a:r>
              <a:rPr lang="es-ES_tradnl" sz="3200" dirty="0" err="1">
                <a:cs typeface="Arial" charset="0"/>
              </a:rPr>
              <a:t>pengobatan</a:t>
            </a:r>
            <a:r>
              <a:rPr lang="es-ES_tradnl" sz="3200" dirty="0">
                <a:cs typeface="Arial" charset="0"/>
              </a:rPr>
              <a:t> anti </a:t>
            </a:r>
            <a:r>
              <a:rPr lang="es-ES_tradnl" sz="3200" dirty="0" err="1" smtClean="0">
                <a:cs typeface="Arial" charset="0"/>
              </a:rPr>
              <a:t>cemas</a:t>
            </a:r>
            <a:endParaRPr lang="id-ID" sz="3200" dirty="0" smtClean="0">
              <a:cs typeface="Arial" charset="0"/>
            </a:endParaRPr>
          </a:p>
          <a:p>
            <a:pPr lvl="0"/>
            <a:r>
              <a:rPr lang="id-ID" sz="3200" dirty="0">
                <a:cs typeface="Arial" charset="0"/>
              </a:rPr>
              <a:t>Menumbuhkan </a:t>
            </a:r>
            <a:r>
              <a:rPr lang="id-ID" sz="3200" dirty="0" smtClean="0">
                <a:cs typeface="Arial" charset="0"/>
              </a:rPr>
              <a:t>kepercayaan</a:t>
            </a:r>
          </a:p>
          <a:p>
            <a:r>
              <a:rPr lang="id-ID" sz="3200" dirty="0">
                <a:cs typeface="Arial" charset="0"/>
              </a:rPr>
              <a:t>Menyediakan orang bermakna bagi </a:t>
            </a:r>
            <a:r>
              <a:rPr lang="id-ID" sz="3200" dirty="0" smtClean="0">
                <a:cs typeface="Arial" charset="0"/>
              </a:rPr>
              <a:t>pasien</a:t>
            </a:r>
          </a:p>
          <a:p>
            <a:pPr lvl="0"/>
            <a:r>
              <a:rPr lang="fi-FI" sz="3200" dirty="0">
                <a:cs typeface="Arial" charset="0"/>
              </a:rPr>
              <a:t>Menyediakan bimbingan </a:t>
            </a:r>
            <a:r>
              <a:rPr lang="fi-FI" sz="3200" dirty="0" smtClean="0">
                <a:cs typeface="Arial" charset="0"/>
              </a:rPr>
              <a:t>rohani</a:t>
            </a:r>
            <a:r>
              <a:rPr lang="id-ID" sz="3200" dirty="0" smtClean="0">
                <a:cs typeface="Arial" charset="0"/>
              </a:rPr>
              <a:t>, </a:t>
            </a:r>
            <a:r>
              <a:rPr lang="fi-FI" sz="3200" dirty="0" smtClean="0">
                <a:cs typeface="Arial" charset="0"/>
              </a:rPr>
              <a:t>tokoh agama </a:t>
            </a:r>
            <a:r>
              <a:rPr lang="fi-FI" sz="3200" dirty="0">
                <a:cs typeface="Arial" charset="0"/>
              </a:rPr>
              <a:t>jika pasien menginginkannya</a:t>
            </a:r>
            <a:endParaRPr lang="id-ID" sz="7200" dirty="0">
              <a:latin typeface="Arial" charset="0"/>
              <a:cs typeface="Arial" charset="0"/>
            </a:endParaRPr>
          </a:p>
          <a:p>
            <a:endParaRPr lang="id-ID" sz="3200" dirty="0" smtClean="0">
              <a:cs typeface="Arial" charset="0"/>
            </a:endParaRPr>
          </a:p>
          <a:p>
            <a:endParaRPr lang="id-ID" sz="7200" dirty="0">
              <a:latin typeface="Arial" charset="0"/>
              <a:cs typeface="Arial" charset="0"/>
            </a:endParaRPr>
          </a:p>
          <a:p>
            <a:pPr lvl="0"/>
            <a:endParaRPr lang="id-ID" sz="3200" dirty="0" smtClean="0">
              <a:cs typeface="Arial" charset="0"/>
            </a:endParaRPr>
          </a:p>
          <a:p>
            <a:pPr lvl="0"/>
            <a:endParaRPr lang="id-ID" sz="7200" dirty="0">
              <a:latin typeface="Arial" charset="0"/>
              <a:cs typeface="Arial" charset="0"/>
            </a:endParaRPr>
          </a:p>
          <a:p>
            <a:endParaRPr lang="id-ID" sz="3200" dirty="0" smtClean="0">
              <a:cs typeface="Arial" charset="0"/>
            </a:endParaRPr>
          </a:p>
          <a:p>
            <a:endParaRPr lang="id-ID" sz="3200" dirty="0">
              <a:latin typeface="Arial" charset="0"/>
              <a:cs typeface="Arial" charset="0"/>
            </a:endParaRPr>
          </a:p>
          <a:p>
            <a:pPr lvl="0"/>
            <a:endParaRPr lang="id-ID" sz="3200" dirty="0">
              <a:latin typeface="Arial" charset="0"/>
              <a:cs typeface="Arial" charset="0"/>
            </a:endParaRPr>
          </a:p>
          <a:p>
            <a:endParaRPr lang="id-ID" dirty="0"/>
          </a:p>
        </p:txBody>
      </p:sp>
      <p:pic>
        <p:nvPicPr>
          <p:cNvPr id="4"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1772816"/>
            <a:ext cx="2160240" cy="4752527"/>
          </a:xfrm>
          <a:prstGeom prst="rect">
            <a:avLst/>
          </a:prstGeom>
        </p:spPr>
      </p:pic>
    </p:spTree>
    <p:extLst>
      <p:ext uri="{BB962C8B-B14F-4D97-AF65-F5344CB8AC3E}">
        <p14:creationId xmlns:p14="http://schemas.microsoft.com/office/powerpoint/2010/main" val="194447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t>P e n  d a h  u  l u a n</a:t>
            </a:r>
            <a:endParaRPr lang="id-ID" b="1" dirty="0"/>
          </a:p>
        </p:txBody>
      </p:sp>
      <p:sp>
        <p:nvSpPr>
          <p:cNvPr id="3" name="Content Placeholder 2"/>
          <p:cNvSpPr>
            <a:spLocks noGrp="1"/>
          </p:cNvSpPr>
          <p:nvPr>
            <p:ph sz="quarter" idx="13"/>
          </p:nvPr>
        </p:nvSpPr>
        <p:spPr/>
        <p:txBody>
          <a:bodyPr>
            <a:normAutofit/>
          </a:bodyPr>
          <a:lstStyle/>
          <a:p>
            <a:pPr marL="0" indent="0">
              <a:buNone/>
            </a:pPr>
            <a:r>
              <a:rPr lang="id-ID" sz="2800" dirty="0"/>
              <a:t>WHO menggambarkan perawatan paliatif sebagai sebuah pendekatan untuk meningkatkan kualitas hidup pasien dan keluarga mereka menghadapi masalah yang terkait dengan penyakit yang mengancam kehidupan, melalui pencegahan dan meringankan penderitaan melalui identifikasi awal dan penilaian sempurna dan pengobatan masalah meringankan rasa sakit dan lainnya, fisik, psikososial dan spiritual.</a:t>
            </a:r>
          </a:p>
        </p:txBody>
      </p:sp>
    </p:spTree>
    <p:extLst>
      <p:ext uri="{BB962C8B-B14F-4D97-AF65-F5344CB8AC3E}">
        <p14:creationId xmlns:p14="http://schemas.microsoft.com/office/powerpoint/2010/main" val="423551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311424"/>
          </a:xfrm>
        </p:spPr>
        <p:txBody>
          <a:bodyPr>
            <a:normAutofit fontScale="90000"/>
          </a:bodyPr>
          <a:lstStyle/>
          <a:p>
            <a:r>
              <a:rPr lang="id-ID" dirty="0">
                <a:solidFill>
                  <a:srgbClr val="0070C0"/>
                </a:solidFill>
              </a:rPr>
              <a:t>K</a:t>
            </a:r>
            <a:r>
              <a:rPr lang="en-US" dirty="0" err="1">
                <a:solidFill>
                  <a:srgbClr val="0070C0"/>
                </a:solidFill>
              </a:rPr>
              <a:t>edekatan</a:t>
            </a:r>
            <a:r>
              <a:rPr lang="en-US" dirty="0">
                <a:solidFill>
                  <a:srgbClr val="0070C0"/>
                </a:solidFill>
              </a:rPr>
              <a:t> </a:t>
            </a:r>
            <a:r>
              <a:rPr lang="id-ID" dirty="0" err="1">
                <a:solidFill>
                  <a:srgbClr val="0070C0"/>
                </a:solidFill>
              </a:rPr>
              <a:t>D</a:t>
            </a:r>
            <a:r>
              <a:rPr lang="en-US" dirty="0" err="1" smtClean="0">
                <a:solidFill>
                  <a:srgbClr val="0070C0"/>
                </a:solidFill>
              </a:rPr>
              <a:t>engan</a:t>
            </a:r>
            <a:r>
              <a:rPr lang="en-US" dirty="0" smtClean="0">
                <a:solidFill>
                  <a:srgbClr val="0070C0"/>
                </a:solidFill>
              </a:rPr>
              <a:t> </a:t>
            </a:r>
            <a:r>
              <a:rPr lang="id-ID" dirty="0" smtClean="0">
                <a:solidFill>
                  <a:srgbClr val="0070C0"/>
                </a:solidFill>
              </a:rPr>
              <a:t>O</a:t>
            </a:r>
            <a:r>
              <a:rPr lang="en-US" dirty="0" smtClean="0">
                <a:solidFill>
                  <a:srgbClr val="0070C0"/>
                </a:solidFill>
              </a:rPr>
              <a:t>rang </a:t>
            </a:r>
            <a:r>
              <a:rPr lang="en-US" dirty="0">
                <a:solidFill>
                  <a:srgbClr val="0070C0"/>
                </a:solidFill>
              </a:rPr>
              <a:t>yang </a:t>
            </a:r>
            <a:r>
              <a:rPr lang="id-ID" dirty="0" err="1" smtClean="0">
                <a:solidFill>
                  <a:srgbClr val="0070C0"/>
                </a:solidFill>
              </a:rPr>
              <a:t>B</a:t>
            </a:r>
            <a:r>
              <a:rPr lang="en-US" dirty="0" err="1" smtClean="0">
                <a:solidFill>
                  <a:srgbClr val="0070C0"/>
                </a:solidFill>
              </a:rPr>
              <a:t>ermakna</a:t>
            </a:r>
            <a:r>
              <a:rPr lang="en-US" dirty="0" smtClean="0">
                <a:solidFill>
                  <a:srgbClr val="0070C0"/>
                </a:solidFill>
              </a:rPr>
              <a:t> </a:t>
            </a:r>
            <a:r>
              <a:rPr lang="id-ID" dirty="0" smtClean="0">
                <a:solidFill>
                  <a:srgbClr val="0070C0"/>
                </a:solidFill>
              </a:rPr>
              <a:t/>
            </a:r>
            <a:br>
              <a:rPr lang="id-ID" dirty="0" smtClean="0">
                <a:solidFill>
                  <a:srgbClr val="0070C0"/>
                </a:solidFill>
              </a:rPr>
            </a:br>
            <a:r>
              <a:rPr lang="id-ID" dirty="0">
                <a:solidFill>
                  <a:srgbClr val="0070C0"/>
                </a:solidFill>
              </a:rPr>
              <a:t>D</a:t>
            </a:r>
            <a:r>
              <a:rPr lang="en-US" dirty="0" err="1" smtClean="0">
                <a:solidFill>
                  <a:srgbClr val="0070C0"/>
                </a:solidFill>
              </a:rPr>
              <a:t>alam</a:t>
            </a:r>
            <a:r>
              <a:rPr lang="en-US" dirty="0" smtClean="0">
                <a:solidFill>
                  <a:srgbClr val="0070C0"/>
                </a:solidFill>
              </a:rPr>
              <a:t> </a:t>
            </a:r>
            <a:r>
              <a:rPr lang="id-ID" dirty="0" err="1" smtClean="0">
                <a:solidFill>
                  <a:srgbClr val="0070C0"/>
                </a:solidFill>
              </a:rPr>
              <a:t>H</a:t>
            </a:r>
            <a:r>
              <a:rPr lang="en-US" dirty="0" err="1" smtClean="0">
                <a:solidFill>
                  <a:srgbClr val="0070C0"/>
                </a:solidFill>
              </a:rPr>
              <a:t>idup</a:t>
            </a:r>
            <a:r>
              <a:rPr lang="en-US" dirty="0" smtClean="0">
                <a:solidFill>
                  <a:srgbClr val="0070C0"/>
                </a:solidFill>
              </a:rPr>
              <a:t> </a:t>
            </a:r>
            <a:r>
              <a:rPr lang="id-ID" dirty="0" smtClean="0">
                <a:solidFill>
                  <a:srgbClr val="0070C0"/>
                </a:solidFill>
              </a:rPr>
              <a:t>Pasien</a:t>
            </a:r>
            <a:r>
              <a:rPr lang="id-ID" dirty="0">
                <a:solidFill>
                  <a:srgbClr val="0070C0"/>
                </a:solidFill>
              </a:rPr>
              <a:t/>
            </a:r>
            <a:br>
              <a:rPr lang="id-ID" dirty="0">
                <a:solidFill>
                  <a:srgbClr val="0070C0"/>
                </a:solidFill>
              </a:rPr>
            </a:br>
            <a:endParaRPr lang="id-ID" dirty="0">
              <a:solidFill>
                <a:srgbClr val="0070C0"/>
              </a:solidFill>
            </a:endParaRPr>
          </a:p>
        </p:txBody>
      </p:sp>
      <p:sp>
        <p:nvSpPr>
          <p:cNvPr id="3" name="Content Placeholder 2"/>
          <p:cNvSpPr>
            <a:spLocks noGrp="1"/>
          </p:cNvSpPr>
          <p:nvPr>
            <p:ph idx="4294967295"/>
          </p:nvPr>
        </p:nvSpPr>
        <p:spPr>
          <a:xfrm>
            <a:off x="457200" y="1628800"/>
            <a:ext cx="6203032" cy="4848200"/>
          </a:xfrm>
          <a:prstGeom prst="rect">
            <a:avLst/>
          </a:prstGeom>
        </p:spPr>
        <p:txBody>
          <a:bodyPr/>
          <a:lstStyle/>
          <a:p>
            <a:pPr lvl="0"/>
            <a:r>
              <a:rPr lang="id-ID" sz="3200" dirty="0">
                <a:cs typeface="Arial" charset="0"/>
              </a:rPr>
              <a:t>Memfasilitasi keikutsertaan orang yang bermakna dalam perawatan </a:t>
            </a:r>
            <a:r>
              <a:rPr lang="id-ID" sz="3200" dirty="0" smtClean="0">
                <a:cs typeface="Arial" charset="0"/>
              </a:rPr>
              <a:t>pasien</a:t>
            </a:r>
          </a:p>
          <a:p>
            <a:r>
              <a:rPr lang="id-ID" sz="3200" dirty="0" smtClean="0">
                <a:cs typeface="Arial" charset="0"/>
              </a:rPr>
              <a:t>Memberi kesempatan untuk mengutarakan </a:t>
            </a:r>
            <a:r>
              <a:rPr lang="id-ID" sz="3200" dirty="0">
                <a:cs typeface="Arial" charset="0"/>
              </a:rPr>
              <a:t>rasa berduka, khawatir dan ingin tahu </a:t>
            </a:r>
            <a:r>
              <a:rPr lang="id-ID" sz="3200" dirty="0" smtClean="0">
                <a:cs typeface="Arial" charset="0"/>
              </a:rPr>
              <a:t>dari orang </a:t>
            </a:r>
            <a:r>
              <a:rPr lang="id-ID" sz="3200" dirty="0">
                <a:cs typeface="Arial" charset="0"/>
              </a:rPr>
              <a:t>yang </a:t>
            </a:r>
            <a:r>
              <a:rPr lang="id-ID" sz="3200" dirty="0" smtClean="0">
                <a:cs typeface="Arial" charset="0"/>
              </a:rPr>
              <a:t>bermakna</a:t>
            </a:r>
          </a:p>
          <a:p>
            <a:pPr lvl="0"/>
            <a:r>
              <a:rPr lang="id-ID" sz="3200" dirty="0">
                <a:cs typeface="Arial" charset="0"/>
              </a:rPr>
              <a:t>Memfasilitasi kedekatan dengan keluarga</a:t>
            </a:r>
            <a:endParaRPr lang="id-ID" sz="7200" dirty="0">
              <a:latin typeface="Arial" charset="0"/>
              <a:cs typeface="Arial" charset="0"/>
            </a:endParaRPr>
          </a:p>
          <a:p>
            <a:endParaRPr lang="id-ID" sz="3200" dirty="0">
              <a:latin typeface="Arial" charset="0"/>
              <a:cs typeface="Arial" charset="0"/>
            </a:endParaRPr>
          </a:p>
          <a:p>
            <a:pPr lvl="0"/>
            <a:endParaRPr lang="id-ID" sz="6000" dirty="0">
              <a:latin typeface="Arial" charset="0"/>
              <a:cs typeface="Arial" charset="0"/>
            </a:endParaRPr>
          </a:p>
          <a:p>
            <a:endParaRPr lang="id-ID" dirty="0"/>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5337" y="4349080"/>
            <a:ext cx="2473880" cy="2324851"/>
          </a:xfrm>
          <a:prstGeom prst="rect">
            <a:avLst/>
          </a:prstGeom>
        </p:spPr>
      </p:pic>
    </p:spTree>
    <p:extLst>
      <p:ext uri="{BB962C8B-B14F-4D97-AF65-F5344CB8AC3E}">
        <p14:creationId xmlns:p14="http://schemas.microsoft.com/office/powerpoint/2010/main" val="16982322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smtClean="0">
                <a:solidFill>
                  <a:srgbClr val="0070C0"/>
                </a:solidFill>
              </a:rPr>
              <a:t>Persiapan Pasien dan Keluarga di Akhir Kehidupan</a:t>
            </a:r>
            <a:endParaRPr lang="id-ID" dirty="0">
              <a:solidFill>
                <a:srgbClr val="0070C0"/>
              </a:solidFill>
            </a:endParaRPr>
          </a:p>
        </p:txBody>
      </p:sp>
      <p:sp>
        <p:nvSpPr>
          <p:cNvPr id="3" name="Content Placeholder 2"/>
          <p:cNvSpPr>
            <a:spLocks noGrp="1"/>
          </p:cNvSpPr>
          <p:nvPr>
            <p:ph idx="4294967295"/>
          </p:nvPr>
        </p:nvSpPr>
        <p:spPr>
          <a:xfrm>
            <a:off x="457200" y="1600200"/>
            <a:ext cx="8229600" cy="4525963"/>
          </a:xfrm>
          <a:prstGeom prst="rect">
            <a:avLst/>
          </a:prstGeom>
        </p:spPr>
        <p:txBody>
          <a:bodyPr>
            <a:normAutofit/>
          </a:bodyPr>
          <a:lstStyle/>
          <a:p>
            <a:r>
              <a:rPr lang="id-ID" sz="3200" dirty="0" smtClean="0"/>
              <a:t>Pasien berhak atas informasi kondisi sakit/paliatif</a:t>
            </a:r>
          </a:p>
          <a:p>
            <a:r>
              <a:rPr lang="id-ID" sz="3200" dirty="0" smtClean="0"/>
              <a:t>Pastikan semua kebutuhan pasien terpenuhi</a:t>
            </a:r>
          </a:p>
          <a:p>
            <a:r>
              <a:rPr lang="id-ID" sz="3200" dirty="0" smtClean="0"/>
              <a:t>Fasilitasi dukungan rohaniawan</a:t>
            </a:r>
          </a:p>
          <a:p>
            <a:r>
              <a:rPr lang="id-ID" sz="3200" dirty="0" smtClean="0"/>
              <a:t>Fasilitasi dukungan keluarga terdekat</a:t>
            </a:r>
          </a:p>
          <a:p>
            <a:endParaRPr lang="id-ID" sz="3200" dirty="0" smtClean="0"/>
          </a:p>
          <a:p>
            <a:endParaRPr lang="id-ID" sz="3200" dirty="0"/>
          </a:p>
        </p:txBody>
      </p:sp>
    </p:spTree>
    <p:extLst>
      <p:ext uri="{BB962C8B-B14F-4D97-AF65-F5344CB8AC3E}">
        <p14:creationId xmlns:p14="http://schemas.microsoft.com/office/powerpoint/2010/main" val="32855894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smtClean="0">
                <a:solidFill>
                  <a:srgbClr val="0070C0"/>
                </a:solidFill>
              </a:rPr>
              <a:t>Persiapan Pasien dan Keluarga di Akhir Kehidupan</a:t>
            </a:r>
            <a:endParaRPr lang="id-ID" dirty="0">
              <a:solidFill>
                <a:srgbClr val="0070C0"/>
              </a:solidFill>
            </a:endParaRPr>
          </a:p>
        </p:txBody>
      </p:sp>
      <p:sp>
        <p:nvSpPr>
          <p:cNvPr id="3" name="Content Placeholder 2"/>
          <p:cNvSpPr>
            <a:spLocks noGrp="1"/>
          </p:cNvSpPr>
          <p:nvPr>
            <p:ph idx="4294967295"/>
          </p:nvPr>
        </p:nvSpPr>
        <p:spPr>
          <a:xfrm>
            <a:off x="457200" y="1600200"/>
            <a:ext cx="8229600" cy="4525963"/>
          </a:xfrm>
          <a:prstGeom prst="rect">
            <a:avLst/>
          </a:prstGeom>
        </p:spPr>
        <p:txBody>
          <a:bodyPr>
            <a:normAutofit/>
          </a:bodyPr>
          <a:lstStyle/>
          <a:p>
            <a:endParaRPr lang="id-ID" dirty="0" smtClean="0"/>
          </a:p>
          <a:p>
            <a:r>
              <a:rPr lang="id-ID" sz="3200" dirty="0" smtClean="0"/>
              <a:t>Perlakukan pasien sebagai orang yang bermartabat dan memiliki hak atas dirinya </a:t>
            </a:r>
            <a:r>
              <a:rPr lang="id-ID" sz="3200" dirty="0" smtClean="0">
                <a:sym typeface="Wingdings" pitchFamily="2" charset="2"/>
              </a:rPr>
              <a:t> termasuk DNR</a:t>
            </a:r>
            <a:endParaRPr lang="id-ID" sz="3200" dirty="0" smtClean="0"/>
          </a:p>
          <a:p>
            <a:r>
              <a:rPr lang="id-ID" sz="3200" dirty="0" smtClean="0"/>
              <a:t>Beri kesempatan untuk menyampaikan pesan terakhir (jika memungkinkan)</a:t>
            </a:r>
          </a:p>
          <a:p>
            <a:r>
              <a:rPr lang="id-ID" sz="3200" dirty="0" smtClean="0"/>
              <a:t>Kenyamanan dan bebas nyeri hendaknya difasilitasi sampai akhir</a:t>
            </a:r>
          </a:p>
          <a:p>
            <a:endParaRPr lang="id-ID" dirty="0" smtClean="0"/>
          </a:p>
          <a:p>
            <a:endParaRPr lang="id-ID" dirty="0"/>
          </a:p>
        </p:txBody>
      </p:sp>
    </p:spTree>
    <p:extLst>
      <p:ext uri="{BB962C8B-B14F-4D97-AF65-F5344CB8AC3E}">
        <p14:creationId xmlns:p14="http://schemas.microsoft.com/office/powerpoint/2010/main" val="2813185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smtClean="0"/>
              <a:t>KONDISI-KONDISI YANG SERING MENYERTAI PASIEN PALIATIF </a:t>
            </a:r>
            <a:endParaRPr lang="id-ID" dirty="0"/>
          </a:p>
        </p:txBody>
      </p:sp>
      <p:pic>
        <p:nvPicPr>
          <p:cNvPr id="4" name="Content Placeholder 3" descr="kanker-payudara3.jpg"/>
          <p:cNvPicPr>
            <a:picLocks noGrp="1" noChangeAspect="1"/>
          </p:cNvPicPr>
          <p:nvPr>
            <p:ph idx="4294967295"/>
          </p:nvPr>
        </p:nvPicPr>
        <p:blipFill>
          <a:blip r:embed="rId2" cstate="print"/>
          <a:stretch>
            <a:fillRect/>
          </a:stretch>
        </p:blipFill>
        <p:spPr>
          <a:xfrm>
            <a:off x="2878666" y="2712155"/>
            <a:ext cx="3386667" cy="2652889"/>
          </a:xfrm>
          <a:prstGeom prst="rect">
            <a:avLst/>
          </a:prstGeom>
        </p:spPr>
      </p:pic>
    </p:spTree>
    <p:extLst>
      <p:ext uri="{BB962C8B-B14F-4D97-AF65-F5344CB8AC3E}">
        <p14:creationId xmlns:p14="http://schemas.microsoft.com/office/powerpoint/2010/main" val="9075185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sz="quarter"/>
          </p:nvPr>
        </p:nvSpPr>
        <p:spPr/>
        <p:txBody>
          <a:bodyPr>
            <a:normAutofit fontScale="90000"/>
          </a:bodyPr>
          <a:lstStyle/>
          <a:p>
            <a:pPr>
              <a:defRPr/>
            </a:pPr>
            <a:r>
              <a:rPr lang="id-ID" sz="4000" dirty="0" smtClean="0"/>
              <a:t>Diperlukan kompetensi perawatan luka dengan aplikasi advanced dressing </a:t>
            </a:r>
            <a:endParaRPr lang="en-US" sz="4000" i="1" dirty="0" smtClean="0"/>
          </a:p>
        </p:txBody>
      </p:sp>
      <p:pic>
        <p:nvPicPr>
          <p:cNvPr id="53251" name="Picture 5" descr="DSC00001"/>
          <p:cNvPicPr>
            <a:picLocks noGrp="1" noChangeAspect="1" noChangeArrowheads="1"/>
          </p:cNvPicPr>
          <p:nvPr>
            <p:ph sz="quarter" idx="1"/>
          </p:nvPr>
        </p:nvPicPr>
        <p:blipFill>
          <a:blip r:embed="rId2" cstate="print"/>
          <a:srcRect/>
          <a:stretch>
            <a:fillRect/>
          </a:stretch>
        </p:blipFill>
        <p:spPr>
          <a:xfrm>
            <a:off x="304800" y="1905000"/>
            <a:ext cx="2819400" cy="2209800"/>
          </a:xfrm>
          <a:noFill/>
        </p:spPr>
      </p:pic>
      <p:pic>
        <p:nvPicPr>
          <p:cNvPr id="53252" name="Picture 6" descr="Image(06)"/>
          <p:cNvPicPr>
            <a:picLocks noGrp="1" noChangeAspect="1" noChangeArrowheads="1"/>
          </p:cNvPicPr>
          <p:nvPr>
            <p:ph sz="quarter" idx="2"/>
          </p:nvPr>
        </p:nvPicPr>
        <p:blipFill>
          <a:blip r:embed="rId3" cstate="print"/>
          <a:srcRect/>
          <a:stretch>
            <a:fillRect/>
          </a:stretch>
        </p:blipFill>
        <p:spPr>
          <a:xfrm>
            <a:off x="3429000" y="1981200"/>
            <a:ext cx="2917825" cy="2189163"/>
          </a:xfrm>
          <a:noFill/>
        </p:spPr>
      </p:pic>
      <p:pic>
        <p:nvPicPr>
          <p:cNvPr id="53253" name="Picture 7" descr="Image(07)"/>
          <p:cNvPicPr>
            <a:picLocks noGrp="1" noChangeAspect="1" noChangeArrowheads="1"/>
          </p:cNvPicPr>
          <p:nvPr>
            <p:ph sz="quarter" idx="3"/>
          </p:nvPr>
        </p:nvPicPr>
        <p:blipFill>
          <a:blip r:embed="rId4" cstate="print"/>
          <a:srcRect/>
          <a:stretch>
            <a:fillRect/>
          </a:stretch>
        </p:blipFill>
        <p:spPr>
          <a:xfrm>
            <a:off x="6475413" y="1981200"/>
            <a:ext cx="2668587" cy="2209800"/>
          </a:xfrm>
          <a:noFill/>
        </p:spPr>
      </p:pic>
      <p:pic>
        <p:nvPicPr>
          <p:cNvPr id="53254" name="Picture 9" descr="DSC00005"/>
          <p:cNvPicPr>
            <a:picLocks noGrp="1" noChangeAspect="1" noChangeArrowheads="1"/>
          </p:cNvPicPr>
          <p:nvPr>
            <p:ph sz="quarter" idx="4"/>
          </p:nvPr>
        </p:nvPicPr>
        <p:blipFill>
          <a:blip r:embed="rId5" cstate="print"/>
          <a:srcRect/>
          <a:stretch>
            <a:fillRect/>
          </a:stretch>
        </p:blipFill>
        <p:spPr>
          <a:xfrm>
            <a:off x="1371600" y="4419600"/>
            <a:ext cx="2730500" cy="2133600"/>
          </a:xfrm>
          <a:noFill/>
        </p:spPr>
      </p:pic>
      <p:pic>
        <p:nvPicPr>
          <p:cNvPr id="53255" name="Picture 2" descr="D:\Ani Doc\from phone\DSC00006.JPG"/>
          <p:cNvPicPr>
            <a:picLocks noChangeAspect="1" noChangeArrowheads="1"/>
          </p:cNvPicPr>
          <p:nvPr/>
        </p:nvPicPr>
        <p:blipFill>
          <a:blip r:embed="rId6" cstate="print"/>
          <a:srcRect/>
          <a:stretch>
            <a:fillRect/>
          </a:stretch>
        </p:blipFill>
        <p:spPr bwMode="auto">
          <a:xfrm>
            <a:off x="5181600" y="4343400"/>
            <a:ext cx="2819400" cy="2114550"/>
          </a:xfrm>
          <a:prstGeom prst="rect">
            <a:avLst/>
          </a:prstGeom>
          <a:noFill/>
          <a:ln w="9525">
            <a:noFill/>
            <a:miter lim="800000"/>
            <a:headEnd/>
            <a:tailEnd/>
          </a:ln>
        </p:spPr>
      </p:pic>
    </p:spTree>
    <p:extLst>
      <p:ext uri="{BB962C8B-B14F-4D97-AF65-F5344CB8AC3E}">
        <p14:creationId xmlns:p14="http://schemas.microsoft.com/office/powerpoint/2010/main" val="2846875408"/>
      </p:ext>
    </p:extLst>
  </p:cSld>
  <p:clrMapOvr>
    <a:masterClrMapping/>
  </p:clrMapOvr>
  <p:transition>
    <p:wheel spokes="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p:txBody>
          <a:bodyPr>
            <a:normAutofit/>
          </a:bodyPr>
          <a:lstStyle/>
          <a:p>
            <a:r>
              <a:rPr lang="id-ID" dirty="0" smtClean="0"/>
              <a:t>Diperlukan kompetensi perawatan luka dengan aplikasi advanced dressing </a:t>
            </a:r>
            <a:endParaRPr lang="id-ID" dirty="0"/>
          </a:p>
        </p:txBody>
      </p:sp>
      <p:pic>
        <p:nvPicPr>
          <p:cNvPr id="10" name="Content Placeholder 9" descr="IMG-20131221-00405.jpg"/>
          <p:cNvPicPr>
            <a:picLocks noGrp="1" noChangeAspect="1"/>
          </p:cNvPicPr>
          <p:nvPr>
            <p:ph sz="quarter" idx="2"/>
          </p:nvPr>
        </p:nvPicPr>
        <p:blipFill>
          <a:blip r:embed="rId2" cstate="print"/>
          <a:stretch>
            <a:fillRect/>
          </a:stretch>
        </p:blipFill>
        <p:spPr>
          <a:xfrm>
            <a:off x="5222652" y="1600200"/>
            <a:ext cx="2889695" cy="2189163"/>
          </a:xfrm>
        </p:spPr>
      </p:pic>
      <p:pic>
        <p:nvPicPr>
          <p:cNvPr id="8" name="Content Placeholder 7" descr="IMG-20131221-00361.jpg"/>
          <p:cNvPicPr>
            <a:picLocks noGrp="1" noChangeAspect="1"/>
          </p:cNvPicPr>
          <p:nvPr>
            <p:ph sz="quarter" idx="3"/>
          </p:nvPr>
        </p:nvPicPr>
        <p:blipFill>
          <a:blip r:embed="rId3" cstate="print"/>
          <a:stretch>
            <a:fillRect/>
          </a:stretch>
        </p:blipFill>
        <p:spPr>
          <a:xfrm>
            <a:off x="1043608" y="1772816"/>
            <a:ext cx="2918883" cy="2189162"/>
          </a:xfrm>
        </p:spPr>
      </p:pic>
      <p:pic>
        <p:nvPicPr>
          <p:cNvPr id="14" name="Content Placeholder 13" descr="IMG-20131221-00419.jpg"/>
          <p:cNvPicPr>
            <a:picLocks noGrp="1" noChangeAspect="1"/>
          </p:cNvPicPr>
          <p:nvPr>
            <p:ph sz="quarter" idx="4"/>
          </p:nvPr>
        </p:nvPicPr>
        <p:blipFill>
          <a:blip r:embed="rId4" cstate="print"/>
          <a:stretch>
            <a:fillRect/>
          </a:stretch>
        </p:blipFill>
        <p:spPr>
          <a:xfrm>
            <a:off x="5148064" y="4221088"/>
            <a:ext cx="2918883" cy="2189162"/>
          </a:xfrm>
        </p:spPr>
      </p:pic>
      <p:pic>
        <p:nvPicPr>
          <p:cNvPr id="13" name="Content Placeholder 8" descr="IMG-20131221-00377.jpg"/>
          <p:cNvPicPr>
            <a:picLocks noGrp="1" noChangeAspect="1"/>
          </p:cNvPicPr>
          <p:nvPr>
            <p:ph sz="quarter" idx="1"/>
          </p:nvPr>
        </p:nvPicPr>
        <p:blipFill>
          <a:blip r:embed="rId5" cstate="print"/>
          <a:stretch>
            <a:fillRect/>
          </a:stretch>
        </p:blipFill>
        <p:spPr>
          <a:xfrm rot="16200000">
            <a:off x="1215464" y="4060486"/>
            <a:ext cx="2625658" cy="2969369"/>
          </a:xfrm>
        </p:spPr>
      </p:pic>
    </p:spTree>
    <p:extLst>
      <p:ext uri="{BB962C8B-B14F-4D97-AF65-F5344CB8AC3E}">
        <p14:creationId xmlns:p14="http://schemas.microsoft.com/office/powerpoint/2010/main" val="3868759225"/>
      </p:ext>
    </p:extLst>
  </p:cSld>
  <p:clrMapOvr>
    <a:masterClrMapping/>
  </p:clrMapOvr>
  <p:transition>
    <p:wheel spokes="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627187"/>
          </a:xfrm>
        </p:spPr>
        <p:txBody>
          <a:bodyPr>
            <a:normAutofit/>
          </a:bodyPr>
          <a:lstStyle/>
          <a:p>
            <a:pPr>
              <a:defRPr/>
            </a:pPr>
            <a:r>
              <a:rPr lang="id-ID" dirty="0" smtClean="0"/>
              <a:t>Diperlukan kompetensi perawatan luka dengan aplikasi advanced dressing </a:t>
            </a:r>
            <a:endParaRPr lang="id-ID" dirty="0"/>
          </a:p>
        </p:txBody>
      </p:sp>
      <p:pic>
        <p:nvPicPr>
          <p:cNvPr id="62466" name="Content Placeholder 4" descr="D:\non arch\bu\2.jpg"/>
          <p:cNvPicPr>
            <a:picLocks noGrp="1"/>
          </p:cNvPicPr>
          <p:nvPr>
            <p:ph sz="half" idx="4294967295"/>
          </p:nvPr>
        </p:nvPicPr>
        <p:blipFill>
          <a:blip r:embed="rId2" cstate="print"/>
          <a:srcRect t="16978" b="29851"/>
          <a:stretch>
            <a:fillRect/>
          </a:stretch>
        </p:blipFill>
        <p:spPr>
          <a:xfrm>
            <a:off x="649288" y="1928813"/>
            <a:ext cx="3136900" cy="3929062"/>
          </a:xfrm>
          <a:prstGeom prst="rect">
            <a:avLst/>
          </a:prstGeom>
        </p:spPr>
      </p:pic>
      <p:pic>
        <p:nvPicPr>
          <p:cNvPr id="62467" name="Content Placeholder 5" descr="DSCF0036.JPG"/>
          <p:cNvPicPr>
            <a:picLocks noGrp="1" noChangeAspect="1"/>
          </p:cNvPicPr>
          <p:nvPr>
            <p:ph sz="half" idx="4294967295"/>
          </p:nvPr>
        </p:nvPicPr>
        <p:blipFill>
          <a:blip r:embed="rId3" cstate="print"/>
          <a:srcRect/>
          <a:stretch>
            <a:fillRect/>
          </a:stretch>
        </p:blipFill>
        <p:spPr>
          <a:xfrm>
            <a:off x="4178300" y="2071688"/>
            <a:ext cx="3521075" cy="3786187"/>
          </a:xfrm>
          <a:prstGeom prst="rect">
            <a:avLst/>
          </a:prstGeom>
        </p:spPr>
      </p:pic>
    </p:spTree>
    <p:extLst>
      <p:ext uri="{BB962C8B-B14F-4D97-AF65-F5344CB8AC3E}">
        <p14:creationId xmlns:p14="http://schemas.microsoft.com/office/powerpoint/2010/main" val="1156148036"/>
      </p:ext>
    </p:extLst>
  </p:cSld>
  <p:clrMapOvr>
    <a:masterClrMapping/>
  </p:clrMapOvr>
  <p:transition>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p:txBody>
          <a:bodyPr>
            <a:normAutofit/>
          </a:bodyPr>
          <a:lstStyle/>
          <a:p>
            <a:r>
              <a:rPr lang="id-ID" dirty="0" smtClean="0"/>
              <a:t>Perlu Inovasi jika dihadapkan pada keterbatasan sarana</a:t>
            </a:r>
            <a:endParaRPr lang="id-ID" dirty="0"/>
          </a:p>
        </p:txBody>
      </p:sp>
      <p:pic>
        <p:nvPicPr>
          <p:cNvPr id="1027" name="Picture 3" descr="E:\FOTO PERAWATAN FISTULA-CA COLON\CIMG0046.JPG"/>
          <p:cNvPicPr>
            <a:picLocks noGrp="1" noChangeAspect="1" noChangeArrowheads="1"/>
          </p:cNvPicPr>
          <p:nvPr>
            <p:ph sz="quarter" idx="1"/>
          </p:nvPr>
        </p:nvPicPr>
        <p:blipFill>
          <a:blip r:embed="rId2" cstate="print"/>
          <a:srcRect/>
          <a:stretch>
            <a:fillRect/>
          </a:stretch>
        </p:blipFill>
        <p:spPr bwMode="auto">
          <a:xfrm rot="5400000">
            <a:off x="1077040" y="3323560"/>
            <a:ext cx="2309398" cy="3384375"/>
          </a:xfrm>
          <a:prstGeom prst="rect">
            <a:avLst/>
          </a:prstGeom>
          <a:noFill/>
        </p:spPr>
      </p:pic>
      <p:pic>
        <p:nvPicPr>
          <p:cNvPr id="1028" name="Picture 4" descr="E:\FOTO PERAWATAN FISTULA-CA COLON\CIMG0020.JPG"/>
          <p:cNvPicPr>
            <a:picLocks noGrp="1" noChangeAspect="1" noChangeArrowheads="1"/>
          </p:cNvPicPr>
          <p:nvPr>
            <p:ph sz="quarter" idx="2"/>
          </p:nvPr>
        </p:nvPicPr>
        <p:blipFill>
          <a:blip r:embed="rId3" cstate="print"/>
          <a:srcRect/>
          <a:stretch>
            <a:fillRect/>
          </a:stretch>
        </p:blipFill>
        <p:spPr bwMode="auto">
          <a:xfrm>
            <a:off x="611560" y="1484784"/>
            <a:ext cx="3698958" cy="2189163"/>
          </a:xfrm>
          <a:prstGeom prst="rect">
            <a:avLst/>
          </a:prstGeom>
          <a:noFill/>
        </p:spPr>
      </p:pic>
      <p:pic>
        <p:nvPicPr>
          <p:cNvPr id="1029" name="Picture 5" descr="E:\FOTO PERAWATAN FISTULA-CA COLON\CIMG0043.JPG"/>
          <p:cNvPicPr>
            <a:picLocks noGrp="1" noChangeAspect="1" noChangeArrowheads="1"/>
          </p:cNvPicPr>
          <p:nvPr>
            <p:ph sz="quarter" idx="3"/>
          </p:nvPr>
        </p:nvPicPr>
        <p:blipFill>
          <a:blip r:embed="rId4" cstate="print"/>
          <a:srcRect/>
          <a:stretch>
            <a:fillRect/>
          </a:stretch>
        </p:blipFill>
        <p:spPr bwMode="auto">
          <a:xfrm>
            <a:off x="5203296" y="1412875"/>
            <a:ext cx="3185128" cy="2189163"/>
          </a:xfrm>
          <a:prstGeom prst="rect">
            <a:avLst/>
          </a:prstGeom>
          <a:noFill/>
        </p:spPr>
      </p:pic>
      <p:pic>
        <p:nvPicPr>
          <p:cNvPr id="1030" name="Picture 6" descr="E:\FOTO PERAWATAN FISTULA-CA COLON\CIMG0084 - Copy.JPG"/>
          <p:cNvPicPr>
            <a:picLocks noGrp="1" noChangeAspect="1" noChangeArrowheads="1"/>
          </p:cNvPicPr>
          <p:nvPr>
            <p:ph sz="quarter" idx="4"/>
          </p:nvPr>
        </p:nvPicPr>
        <p:blipFill>
          <a:blip r:embed="rId5" cstate="print"/>
          <a:srcRect/>
          <a:stretch>
            <a:fillRect/>
          </a:stretch>
        </p:blipFill>
        <p:spPr bwMode="auto">
          <a:xfrm>
            <a:off x="5208058" y="3941763"/>
            <a:ext cx="2918883" cy="2189162"/>
          </a:xfrm>
          <a:prstGeom prst="rect">
            <a:avLst/>
          </a:prstGeom>
          <a:noFill/>
        </p:spPr>
      </p:pic>
    </p:spTree>
    <p:extLst>
      <p:ext uri="{BB962C8B-B14F-4D97-AF65-F5344CB8AC3E}">
        <p14:creationId xmlns:p14="http://schemas.microsoft.com/office/powerpoint/2010/main" val="568585908"/>
      </p:ext>
    </p:extLst>
  </p:cSld>
  <p:clrMapOvr>
    <a:masterClrMapping/>
  </p:clrMapOvr>
  <p:transition>
    <p:wheel spokes="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Terima kasih</a:t>
            </a:r>
            <a:r>
              <a:rPr lang="id-ID" dirty="0" smtClean="0"/>
              <a:t>.....</a:t>
            </a:r>
            <a:endParaRPr lang="id-ID"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2420888"/>
            <a:ext cx="7200800" cy="2400081"/>
          </a:xfrm>
          <a:prstGeom prst="rect">
            <a:avLst/>
          </a:prstGeom>
        </p:spPr>
      </p:pic>
    </p:spTree>
    <p:extLst>
      <p:ext uri="{BB962C8B-B14F-4D97-AF65-F5344CB8AC3E}">
        <p14:creationId xmlns:p14="http://schemas.microsoft.com/office/powerpoint/2010/main" val="41053579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Daftar pustaka</a:t>
            </a:r>
            <a:endParaRPr lang="id-ID" dirty="0"/>
          </a:p>
        </p:txBody>
      </p:sp>
      <p:sp>
        <p:nvSpPr>
          <p:cNvPr id="3" name="Content Placeholder 2"/>
          <p:cNvSpPr>
            <a:spLocks noGrp="1"/>
          </p:cNvSpPr>
          <p:nvPr>
            <p:ph sz="quarter" idx="13"/>
          </p:nvPr>
        </p:nvSpPr>
        <p:spPr/>
        <p:txBody>
          <a:bodyPr>
            <a:normAutofit/>
          </a:bodyPr>
          <a:lstStyle/>
          <a:p>
            <a:r>
              <a:rPr lang="id-ID" sz="2400" dirty="0"/>
              <a:t>Cowen, Perle Slavik. (2006). Current issues In Nursing. Seventh edition. United state of America: Mosby </a:t>
            </a:r>
            <a:r>
              <a:rPr lang="id-ID" sz="2400" dirty="0" smtClean="0"/>
              <a:t>Elsevier</a:t>
            </a:r>
          </a:p>
          <a:p>
            <a:r>
              <a:rPr lang="id-ID" sz="2400" dirty="0" smtClean="0"/>
              <a:t> </a:t>
            </a:r>
            <a:r>
              <a:rPr lang="id-ID" sz="2400" dirty="0"/>
              <a:t>Hospice and palliative care. Tgl 29 Juli 2010 </a:t>
            </a:r>
            <a:endParaRPr lang="id-ID" sz="2400" dirty="0" smtClean="0"/>
          </a:p>
          <a:p>
            <a:r>
              <a:rPr lang="id-ID" sz="2400" dirty="0" smtClean="0"/>
              <a:t>Perawatan </a:t>
            </a:r>
            <a:r>
              <a:rPr lang="id-ID" sz="2400" dirty="0"/>
              <a:t>paliatif dan hospice. Tgl 30 Juli 2010 </a:t>
            </a:r>
          </a:p>
        </p:txBody>
      </p:sp>
    </p:spTree>
    <p:extLst>
      <p:ext uri="{BB962C8B-B14F-4D97-AF65-F5344CB8AC3E}">
        <p14:creationId xmlns:p14="http://schemas.microsoft.com/office/powerpoint/2010/main" val="1166482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Lanjutan</a:t>
            </a:r>
            <a:endParaRPr lang="id-ID" dirty="0"/>
          </a:p>
        </p:txBody>
      </p:sp>
      <p:sp>
        <p:nvSpPr>
          <p:cNvPr id="3" name="Content Placeholder 2"/>
          <p:cNvSpPr>
            <a:spLocks noGrp="1"/>
          </p:cNvSpPr>
          <p:nvPr>
            <p:ph sz="quarter" idx="13"/>
          </p:nvPr>
        </p:nvSpPr>
        <p:spPr/>
        <p:txBody>
          <a:bodyPr>
            <a:normAutofit/>
          </a:bodyPr>
          <a:lstStyle/>
          <a:p>
            <a:r>
              <a:rPr lang="id-ID" sz="2800" dirty="0"/>
              <a:t>Namun saat ini, pelayanan kesehatan di Indonesia belum menyentuh kebutuhan pasien dengan penyakit yang sulit disembuhkan tersebut, terutama pada stadium lanjut dimana prioritas pelayanan tidak hanya pada penyembuhan tetapi juga perawatan agar mencapai kualitas hidup yang terbaik bagi pasien dan keluarganya.</a:t>
            </a:r>
          </a:p>
        </p:txBody>
      </p:sp>
    </p:spTree>
    <p:extLst>
      <p:ext uri="{BB962C8B-B14F-4D97-AF65-F5344CB8AC3E}">
        <p14:creationId xmlns:p14="http://schemas.microsoft.com/office/powerpoint/2010/main" val="2306072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smtClean="0">
                <a:solidFill>
                  <a:srgbClr val="0070C0"/>
                </a:solidFill>
              </a:rPr>
              <a:t>KEBIJAKAN  KEMENKES TENTANG  PERAWATAN PALIATIF</a:t>
            </a:r>
            <a:endParaRPr lang="id-ID" dirty="0">
              <a:solidFill>
                <a:srgbClr val="0070C0"/>
              </a:solidFill>
            </a:endParaRPr>
          </a:p>
        </p:txBody>
      </p:sp>
      <p:sp>
        <p:nvSpPr>
          <p:cNvPr id="3" name="Content Placeholder 2"/>
          <p:cNvSpPr>
            <a:spLocks noGrp="1"/>
          </p:cNvSpPr>
          <p:nvPr>
            <p:ph idx="4294967295"/>
          </p:nvPr>
        </p:nvSpPr>
        <p:spPr>
          <a:xfrm>
            <a:off x="457200" y="1600200"/>
            <a:ext cx="6885432" cy="4876800"/>
          </a:xfrm>
          <a:prstGeom prst="rect">
            <a:avLst/>
          </a:prstGeom>
        </p:spPr>
        <p:txBody>
          <a:bodyPr>
            <a:normAutofit/>
          </a:bodyPr>
          <a:lstStyle/>
          <a:p>
            <a:r>
              <a:rPr lang="id-ID" dirty="0"/>
              <a:t>NOMOR : 812/Menkes/SK/VII/2007 </a:t>
            </a:r>
          </a:p>
          <a:p>
            <a:pPr marL="0" indent="0">
              <a:buNone/>
            </a:pPr>
            <a:r>
              <a:rPr lang="id-ID" dirty="0" smtClean="0"/>
              <a:t>DASAR  KEBIJAKAN :</a:t>
            </a:r>
          </a:p>
          <a:p>
            <a:r>
              <a:rPr lang="id-ID" sz="4000" dirty="0" smtClean="0"/>
              <a:t>Peningkatan Kasus </a:t>
            </a:r>
            <a:r>
              <a:rPr lang="id-ID" sz="4000" dirty="0"/>
              <a:t>penyakit yang </a:t>
            </a:r>
            <a:r>
              <a:rPr lang="id-ID" sz="4000" dirty="0" smtClean="0"/>
              <a:t>belum </a:t>
            </a:r>
            <a:r>
              <a:rPr lang="id-ID" sz="4000" dirty="0"/>
              <a:t>dapat disembuhkan </a:t>
            </a:r>
            <a:r>
              <a:rPr lang="id-ID" sz="4000" dirty="0" smtClean="0"/>
              <a:t>baik </a:t>
            </a:r>
            <a:r>
              <a:rPr lang="id-ID" sz="4000" dirty="0"/>
              <a:t>pada pasien dewasa maupun </a:t>
            </a:r>
            <a:r>
              <a:rPr lang="id-ID" sz="4000" dirty="0" smtClean="0"/>
              <a:t>anak</a:t>
            </a:r>
            <a:endParaRPr lang="id-ID" sz="4000" dirty="0"/>
          </a:p>
          <a:p>
            <a:pPr marL="0" indent="0">
              <a:buNone/>
            </a:pPr>
            <a:endParaRPr lang="id-ID" sz="4000" dirty="0"/>
          </a:p>
          <a:p>
            <a:endParaRPr lang="id-ID" dirty="0"/>
          </a:p>
        </p:txBody>
      </p:sp>
      <p:pic>
        <p:nvPicPr>
          <p:cNvPr id="4" name="Picture 3" descr="nurse-doctor-86.jpeg"/>
          <p:cNvPicPr>
            <a:picLocks noChangeAspect="1"/>
          </p:cNvPicPr>
          <p:nvPr/>
        </p:nvPicPr>
        <p:blipFill>
          <a:blip r:embed="rId2" cstate="print"/>
          <a:stretch>
            <a:fillRect/>
          </a:stretch>
        </p:blipFill>
        <p:spPr>
          <a:xfrm>
            <a:off x="7342632" y="1196752"/>
            <a:ext cx="1801368" cy="5256584"/>
          </a:xfrm>
          <a:prstGeom prst="rect">
            <a:avLst/>
          </a:prstGeom>
        </p:spPr>
      </p:pic>
    </p:spTree>
    <p:extLst>
      <p:ext uri="{BB962C8B-B14F-4D97-AF65-F5344CB8AC3E}">
        <p14:creationId xmlns:p14="http://schemas.microsoft.com/office/powerpoint/2010/main" val="16004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smtClean="0">
                <a:solidFill>
                  <a:srgbClr val="0070C0"/>
                </a:solidFill>
              </a:rPr>
              <a:t>KEBIJAKAN  KEMENKES TENTANG  PERAWATAN PALIATIF</a:t>
            </a:r>
            <a:endParaRPr lang="id-ID" dirty="0">
              <a:solidFill>
                <a:srgbClr val="0070C0"/>
              </a:solidFill>
            </a:endParaRPr>
          </a:p>
        </p:txBody>
      </p:sp>
      <p:sp>
        <p:nvSpPr>
          <p:cNvPr id="3" name="Content Placeholder 2"/>
          <p:cNvSpPr>
            <a:spLocks noGrp="1"/>
          </p:cNvSpPr>
          <p:nvPr>
            <p:ph idx="4294967295"/>
          </p:nvPr>
        </p:nvSpPr>
        <p:spPr>
          <a:xfrm>
            <a:off x="457200" y="1600200"/>
            <a:ext cx="6885432" cy="4876800"/>
          </a:xfrm>
          <a:prstGeom prst="rect">
            <a:avLst/>
          </a:prstGeom>
        </p:spPr>
        <p:txBody>
          <a:bodyPr>
            <a:normAutofit lnSpcReduction="10000"/>
          </a:bodyPr>
          <a:lstStyle/>
          <a:p>
            <a:r>
              <a:rPr lang="id-ID" dirty="0"/>
              <a:t>NOMOR : 812/Menkes/SK/VII/2007 </a:t>
            </a:r>
          </a:p>
          <a:p>
            <a:pPr marL="0" indent="0">
              <a:buNone/>
            </a:pPr>
            <a:r>
              <a:rPr lang="id-ID" dirty="0" smtClean="0"/>
              <a:t>DASAR  KEBIJAKAN :</a:t>
            </a:r>
          </a:p>
          <a:p>
            <a:r>
              <a:rPr lang="id-ID" sz="4300" dirty="0" smtClean="0"/>
              <a:t>Untuk meningkatkan kualitas </a:t>
            </a:r>
            <a:r>
              <a:rPr lang="id-ID" sz="4300" dirty="0"/>
              <a:t>pelayanan kesehatan </a:t>
            </a:r>
            <a:r>
              <a:rPr lang="id-ID" sz="4300" dirty="0" smtClean="0"/>
              <a:t>secara kuratif  dan </a:t>
            </a:r>
            <a:r>
              <a:rPr lang="id-ID" sz="4300" dirty="0"/>
              <a:t>rehabilitatif juga diperlukan </a:t>
            </a:r>
            <a:r>
              <a:rPr lang="id-ID" sz="4300" dirty="0" smtClean="0"/>
              <a:t>perawatan </a:t>
            </a:r>
            <a:r>
              <a:rPr lang="id-ID" sz="4300" dirty="0"/>
              <a:t>paliatif bagi pasien dengan stadium </a:t>
            </a:r>
            <a:r>
              <a:rPr lang="id-ID" sz="4300" dirty="0" smtClean="0"/>
              <a:t>terminal</a:t>
            </a:r>
            <a:endParaRPr lang="id-ID" sz="4300" dirty="0"/>
          </a:p>
          <a:p>
            <a:endParaRPr lang="id-ID" dirty="0"/>
          </a:p>
        </p:txBody>
      </p:sp>
      <p:pic>
        <p:nvPicPr>
          <p:cNvPr id="4" name="Picture 3" descr="nurse-doctor-86.jpeg"/>
          <p:cNvPicPr>
            <a:picLocks noChangeAspect="1"/>
          </p:cNvPicPr>
          <p:nvPr/>
        </p:nvPicPr>
        <p:blipFill>
          <a:blip r:embed="rId2" cstate="print"/>
          <a:stretch>
            <a:fillRect/>
          </a:stretch>
        </p:blipFill>
        <p:spPr>
          <a:xfrm>
            <a:off x="7342632" y="1196752"/>
            <a:ext cx="1801368" cy="5256584"/>
          </a:xfrm>
          <a:prstGeom prst="rect">
            <a:avLst/>
          </a:prstGeom>
        </p:spPr>
      </p:pic>
    </p:spTree>
    <p:extLst>
      <p:ext uri="{BB962C8B-B14F-4D97-AF65-F5344CB8AC3E}">
        <p14:creationId xmlns:p14="http://schemas.microsoft.com/office/powerpoint/2010/main" val="2631730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definisi</a:t>
            </a:r>
            <a:endParaRPr lang="id-ID" dirty="0"/>
          </a:p>
        </p:txBody>
      </p:sp>
      <p:sp>
        <p:nvSpPr>
          <p:cNvPr id="3" name="Content Placeholder 2"/>
          <p:cNvSpPr>
            <a:spLocks noGrp="1"/>
          </p:cNvSpPr>
          <p:nvPr>
            <p:ph sz="quarter" idx="13"/>
          </p:nvPr>
        </p:nvSpPr>
        <p:spPr/>
        <p:txBody>
          <a:bodyPr>
            <a:normAutofit/>
          </a:bodyPr>
          <a:lstStyle/>
          <a:p>
            <a:r>
              <a:rPr lang="id-ID" sz="2800" dirty="0"/>
              <a:t>Perawatan paliatif adalah pendekatan yang bertujuan memperbaiki kualitas hidup pasien dan keluarga yang menghadapi masalah yang berhubungan dengan penyakit yang dapat mengancam jiwa, melalui pencegahan dan peniadaan melalui identifikasi dini dan penilaian yang tertib serta penanganan nyeri dan masalah-masalah lain, fisik, psikososial dan spiritual (sumber referensi WHO, 2002).</a:t>
            </a:r>
          </a:p>
        </p:txBody>
      </p:sp>
    </p:spTree>
    <p:extLst>
      <p:ext uri="{BB962C8B-B14F-4D97-AF65-F5344CB8AC3E}">
        <p14:creationId xmlns:p14="http://schemas.microsoft.com/office/powerpoint/2010/main" val="2067566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type="body" idx="4294967295"/>
          </p:nvPr>
        </p:nvSpPr>
        <p:spPr>
          <a:xfrm>
            <a:off x="457200" y="2103438"/>
            <a:ext cx="8229600" cy="4525962"/>
          </a:xfrm>
          <a:prstGeom prst="rect">
            <a:avLst/>
          </a:prstGeom>
        </p:spPr>
        <p:txBody>
          <a:bodyPr>
            <a:normAutofit/>
          </a:bodyPr>
          <a:lstStyle/>
          <a:p>
            <a:pPr>
              <a:lnSpc>
                <a:spcPct val="90000"/>
              </a:lnSpc>
            </a:pPr>
            <a:r>
              <a:rPr lang="en-US" sz="3200" dirty="0">
                <a:latin typeface="Calligrapher" pitchFamily="2" charset="0"/>
              </a:rPr>
              <a:t>DEFINISI</a:t>
            </a:r>
          </a:p>
          <a:p>
            <a:pPr>
              <a:lnSpc>
                <a:spcPct val="90000"/>
              </a:lnSpc>
              <a:buFontTx/>
              <a:buNone/>
            </a:pPr>
            <a:r>
              <a:rPr lang="en-US" sz="3200" dirty="0"/>
              <a:t>	</a:t>
            </a:r>
            <a:r>
              <a:rPr lang="en-US" sz="3200" dirty="0" err="1"/>
              <a:t>Perawatan</a:t>
            </a:r>
            <a:r>
              <a:rPr lang="en-US" sz="3200" dirty="0"/>
              <a:t> </a:t>
            </a:r>
            <a:r>
              <a:rPr lang="en-US" sz="3200" dirty="0" err="1"/>
              <a:t>paliatif</a:t>
            </a:r>
            <a:r>
              <a:rPr lang="en-US" sz="3200" dirty="0"/>
              <a:t> </a:t>
            </a:r>
            <a:r>
              <a:rPr lang="en-US" sz="3200" dirty="0" err="1"/>
              <a:t>adalah</a:t>
            </a:r>
            <a:r>
              <a:rPr lang="en-US" sz="3200" dirty="0"/>
              <a:t> </a:t>
            </a:r>
            <a:r>
              <a:rPr lang="en-US" sz="3200" dirty="0" err="1"/>
              <a:t>semua</a:t>
            </a:r>
            <a:r>
              <a:rPr lang="en-US" sz="3200" dirty="0"/>
              <a:t> </a:t>
            </a:r>
            <a:r>
              <a:rPr lang="en-US" sz="3200" dirty="0" err="1"/>
              <a:t>tindakan</a:t>
            </a:r>
            <a:r>
              <a:rPr lang="en-US" sz="3200" dirty="0"/>
              <a:t> </a:t>
            </a:r>
            <a:r>
              <a:rPr lang="en-US" sz="3200" dirty="0" err="1"/>
              <a:t>aktif</a:t>
            </a:r>
            <a:r>
              <a:rPr lang="en-US" sz="3200" dirty="0"/>
              <a:t> </a:t>
            </a:r>
            <a:r>
              <a:rPr lang="en-US" sz="3200" dirty="0" err="1"/>
              <a:t>guna</a:t>
            </a:r>
            <a:r>
              <a:rPr lang="en-US" sz="3200" dirty="0"/>
              <a:t> </a:t>
            </a:r>
            <a:r>
              <a:rPr lang="en-US" sz="3200" dirty="0" err="1"/>
              <a:t>meringankan</a:t>
            </a:r>
            <a:r>
              <a:rPr lang="en-US" sz="3200" dirty="0"/>
              <a:t> </a:t>
            </a:r>
            <a:r>
              <a:rPr lang="en-US" sz="3200" dirty="0" err="1"/>
              <a:t>beban</a:t>
            </a:r>
            <a:r>
              <a:rPr lang="en-US" sz="3200" dirty="0"/>
              <a:t> </a:t>
            </a:r>
            <a:r>
              <a:rPr lang="en-US" sz="3200" dirty="0" err="1"/>
              <a:t>penderita</a:t>
            </a:r>
            <a:r>
              <a:rPr lang="en-US" sz="3200" dirty="0"/>
              <a:t>, </a:t>
            </a:r>
            <a:r>
              <a:rPr lang="en-US" sz="3200" dirty="0" err="1"/>
              <a:t>terutama</a:t>
            </a:r>
            <a:r>
              <a:rPr lang="en-US" sz="3200" dirty="0"/>
              <a:t> yang </a:t>
            </a:r>
            <a:r>
              <a:rPr lang="en-US" sz="3200" dirty="0" err="1"/>
              <a:t>tidak</a:t>
            </a:r>
            <a:r>
              <a:rPr lang="en-US" sz="3200" dirty="0"/>
              <a:t> </a:t>
            </a:r>
            <a:r>
              <a:rPr lang="en-US" sz="3200" dirty="0" err="1"/>
              <a:t>mungkin</a:t>
            </a:r>
            <a:r>
              <a:rPr lang="en-US" sz="3200" dirty="0"/>
              <a:t> </a:t>
            </a:r>
            <a:r>
              <a:rPr lang="en-US" sz="3200" dirty="0" err="1"/>
              <a:t>disembuhkan</a:t>
            </a:r>
            <a:r>
              <a:rPr lang="en-US" sz="3200" dirty="0"/>
              <a:t>. </a:t>
            </a:r>
            <a:r>
              <a:rPr lang="en-US" sz="3200" dirty="0" err="1"/>
              <a:t>Tindakan</a:t>
            </a:r>
            <a:r>
              <a:rPr lang="en-US" sz="3200" dirty="0"/>
              <a:t> </a:t>
            </a:r>
            <a:r>
              <a:rPr lang="en-US" sz="3200" dirty="0" err="1"/>
              <a:t>aktif</a:t>
            </a:r>
            <a:r>
              <a:rPr lang="en-US" sz="3200" dirty="0"/>
              <a:t> yang </a:t>
            </a:r>
            <a:r>
              <a:rPr lang="en-US" sz="3200" dirty="0" err="1"/>
              <a:t>dimaksud</a:t>
            </a:r>
            <a:r>
              <a:rPr lang="en-US" sz="3200" dirty="0"/>
              <a:t> </a:t>
            </a:r>
            <a:r>
              <a:rPr lang="en-US" sz="3200" dirty="0" err="1"/>
              <a:t>ialah</a:t>
            </a:r>
            <a:r>
              <a:rPr lang="en-US" sz="3200" dirty="0"/>
              <a:t> </a:t>
            </a:r>
            <a:r>
              <a:rPr lang="en-US" sz="3200" dirty="0" err="1"/>
              <a:t>antara</a:t>
            </a:r>
            <a:r>
              <a:rPr lang="en-US" sz="3200" dirty="0"/>
              <a:t> lain </a:t>
            </a:r>
            <a:r>
              <a:rPr lang="en-US" sz="3200" dirty="0" err="1"/>
              <a:t>menghilangkan</a:t>
            </a:r>
            <a:r>
              <a:rPr lang="en-US" sz="3200" dirty="0"/>
              <a:t> rasa </a:t>
            </a:r>
            <a:r>
              <a:rPr lang="en-US" sz="3200" dirty="0" err="1"/>
              <a:t>nyeri</a:t>
            </a:r>
            <a:r>
              <a:rPr lang="en-US" sz="3200" dirty="0"/>
              <a:t> </a:t>
            </a:r>
            <a:r>
              <a:rPr lang="en-US" sz="3200" dirty="0" err="1"/>
              <a:t>dan</a:t>
            </a:r>
            <a:r>
              <a:rPr lang="en-US" sz="3200" dirty="0"/>
              <a:t> </a:t>
            </a:r>
            <a:r>
              <a:rPr lang="en-US" sz="3200" dirty="0" err="1"/>
              <a:t>keluhan</a:t>
            </a:r>
            <a:r>
              <a:rPr lang="en-US" sz="3200" dirty="0"/>
              <a:t> lain, </a:t>
            </a:r>
            <a:r>
              <a:rPr lang="en-US" sz="3200" dirty="0" err="1"/>
              <a:t>serta</a:t>
            </a:r>
            <a:r>
              <a:rPr lang="en-US" sz="3200" dirty="0"/>
              <a:t> </a:t>
            </a:r>
            <a:r>
              <a:rPr lang="en-US" sz="3200" dirty="0" err="1"/>
              <a:t>perbaikan</a:t>
            </a:r>
            <a:r>
              <a:rPr lang="en-US" sz="3200" dirty="0"/>
              <a:t> </a:t>
            </a:r>
            <a:r>
              <a:rPr lang="en-US" sz="3200" dirty="0" err="1"/>
              <a:t>dalam</a:t>
            </a:r>
            <a:r>
              <a:rPr lang="en-US" sz="3200" dirty="0"/>
              <a:t> </a:t>
            </a:r>
            <a:r>
              <a:rPr lang="en-US" sz="3200" dirty="0" err="1"/>
              <a:t>bidang</a:t>
            </a:r>
            <a:r>
              <a:rPr lang="en-US" sz="3200" dirty="0"/>
              <a:t> </a:t>
            </a:r>
            <a:r>
              <a:rPr lang="en-US" sz="3200" dirty="0" err="1"/>
              <a:t>psikologis</a:t>
            </a:r>
            <a:r>
              <a:rPr lang="en-US" sz="3200" dirty="0"/>
              <a:t>, </a:t>
            </a:r>
            <a:r>
              <a:rPr lang="en-US" sz="3200" dirty="0" err="1"/>
              <a:t>sosial</a:t>
            </a:r>
            <a:r>
              <a:rPr lang="en-US" sz="3200" dirty="0"/>
              <a:t> </a:t>
            </a:r>
            <a:r>
              <a:rPr lang="en-US" sz="3200" dirty="0" err="1"/>
              <a:t>dan</a:t>
            </a:r>
            <a:r>
              <a:rPr lang="en-US" sz="3200" dirty="0"/>
              <a:t> spiritual</a:t>
            </a:r>
            <a:endParaRPr lang="en-GB" sz="3200" dirty="0"/>
          </a:p>
        </p:txBody>
      </p:sp>
      <p:sp>
        <p:nvSpPr>
          <p:cNvPr id="48133" name="Text Box 5"/>
          <p:cNvSpPr txBox="1">
            <a:spLocks noChangeArrowheads="1"/>
          </p:cNvSpPr>
          <p:nvPr/>
        </p:nvSpPr>
        <p:spPr bwMode="auto">
          <a:xfrm>
            <a:off x="1219200" y="609600"/>
            <a:ext cx="6781800" cy="641350"/>
          </a:xfrm>
          <a:prstGeom prst="rect">
            <a:avLst/>
          </a:prstGeom>
          <a:noFill/>
          <a:ln w="9525">
            <a:noFill/>
            <a:miter lim="800000"/>
            <a:headEnd/>
            <a:tailEnd/>
          </a:ln>
          <a:effectLst/>
        </p:spPr>
        <p:txBody>
          <a:bodyPr>
            <a:spAutoFit/>
          </a:bodyPr>
          <a:lstStyle/>
          <a:p>
            <a:pPr algn="ctr" eaLnBrk="1" hangingPunct="1">
              <a:spcBef>
                <a:spcPct val="50000"/>
              </a:spcBef>
            </a:pPr>
            <a:r>
              <a:rPr lang="en-US" sz="3600" b="1">
                <a:latin typeface="Tahoma" pitchFamily="34" charset="0"/>
              </a:rPr>
              <a:t>PERAWATAN PALIATIF</a:t>
            </a:r>
          </a:p>
        </p:txBody>
      </p:sp>
      <p:sp>
        <p:nvSpPr>
          <p:cNvPr id="48134" name="Text Box 6"/>
          <p:cNvSpPr txBox="1">
            <a:spLocks noChangeArrowheads="1"/>
          </p:cNvSpPr>
          <p:nvPr/>
        </p:nvSpPr>
        <p:spPr bwMode="auto">
          <a:xfrm>
            <a:off x="2819400" y="1143000"/>
            <a:ext cx="4191000" cy="641350"/>
          </a:xfrm>
          <a:prstGeom prst="rect">
            <a:avLst/>
          </a:prstGeom>
          <a:noFill/>
          <a:ln w="9525">
            <a:noFill/>
            <a:miter lim="800000"/>
            <a:headEnd/>
            <a:tailEnd/>
          </a:ln>
          <a:effectLst/>
        </p:spPr>
        <p:txBody>
          <a:bodyPr>
            <a:spAutoFit/>
          </a:bodyPr>
          <a:lstStyle/>
          <a:p>
            <a:pPr eaLnBrk="1" hangingPunct="1">
              <a:spcBef>
                <a:spcPct val="50000"/>
              </a:spcBef>
            </a:pPr>
            <a:r>
              <a:rPr lang="en-US" sz="3600">
                <a:latin typeface="Arial Narrow" pitchFamily="34" charset="0"/>
              </a:rPr>
              <a:t>‘PALIATIVE CARE’</a:t>
            </a:r>
          </a:p>
        </p:txBody>
      </p:sp>
    </p:spTree>
    <p:extLst>
      <p:ext uri="{BB962C8B-B14F-4D97-AF65-F5344CB8AC3E}">
        <p14:creationId xmlns:p14="http://schemas.microsoft.com/office/powerpoint/2010/main" val="13599701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Paliatif home care</a:t>
            </a:r>
            <a:endParaRPr lang="id-ID" dirty="0"/>
          </a:p>
        </p:txBody>
      </p:sp>
      <p:sp>
        <p:nvSpPr>
          <p:cNvPr id="3" name="Content Placeholder 2"/>
          <p:cNvSpPr>
            <a:spLocks noGrp="1"/>
          </p:cNvSpPr>
          <p:nvPr>
            <p:ph sz="quarter" idx="13"/>
          </p:nvPr>
        </p:nvSpPr>
        <p:spPr/>
        <p:txBody>
          <a:bodyPr>
            <a:normAutofit/>
          </a:bodyPr>
          <a:lstStyle/>
          <a:p>
            <a:r>
              <a:rPr lang="id-ID" sz="2800" dirty="0"/>
              <a:t>adalah pelayanan perawatan paliatif yang dilakukan di rumah pasien, oleh tenaga paliatif dan atau keluarga atas bimbingan/ pengawasan tenaga paliatif.</a:t>
            </a:r>
          </a:p>
        </p:txBody>
      </p:sp>
    </p:spTree>
    <p:extLst>
      <p:ext uri="{BB962C8B-B14F-4D97-AF65-F5344CB8AC3E}">
        <p14:creationId xmlns:p14="http://schemas.microsoft.com/office/powerpoint/2010/main" val="3716044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Hospice care</a:t>
            </a:r>
            <a:endParaRPr lang="id-ID" dirty="0"/>
          </a:p>
        </p:txBody>
      </p:sp>
      <p:sp>
        <p:nvSpPr>
          <p:cNvPr id="3" name="Content Placeholder 2"/>
          <p:cNvSpPr>
            <a:spLocks noGrp="1"/>
          </p:cNvSpPr>
          <p:nvPr>
            <p:ph sz="quarter" idx="13"/>
          </p:nvPr>
        </p:nvSpPr>
        <p:spPr/>
        <p:txBody>
          <a:bodyPr>
            <a:noAutofit/>
          </a:bodyPr>
          <a:lstStyle/>
          <a:p>
            <a:r>
              <a:rPr lang="id-ID" sz="2400" dirty="0"/>
              <a:t>adalah tempat dimana pasien dengan penyakit stadium terminal yang tidak dapat dirawat di rumah namun tidak melakukan tindakan yang harus dilakukan di rumah sakit. Pelayanan yang diberikan tidak seperti di rumah sakit, tetapi dapat memberikan pelayanan untuk mengendalikan gejala- gejala yang ada, dengan keadaan seperti di rumah pasien sendiri. </a:t>
            </a:r>
            <a:endParaRPr lang="id-ID" sz="2400" dirty="0" smtClean="0"/>
          </a:p>
          <a:p>
            <a:r>
              <a:rPr lang="id-ID" sz="2400" dirty="0"/>
              <a:t>adalah perawatan pasien terminal (stadium akhir) dimana pengobatan terhadap penyakitnya tidak diperlukan lagi. Perawatan ini bertujuan meringankan penderitaan dan rasa tidak nyaman dari pasien, berlandaskan pada aspek bio-psiko-sosial-spiritual. </a:t>
            </a:r>
          </a:p>
        </p:txBody>
      </p:sp>
    </p:spTree>
    <p:extLst>
      <p:ext uri="{BB962C8B-B14F-4D97-AF65-F5344CB8AC3E}">
        <p14:creationId xmlns:p14="http://schemas.microsoft.com/office/powerpoint/2010/main" val="2985033505"/>
      </p:ext>
    </p:extLst>
  </p:cSld>
  <p:clrMapOvr>
    <a:masterClrMapping/>
  </p:clrMapOvr>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34</TotalTime>
  <Words>794</Words>
  <Application>Microsoft Office PowerPoint</Application>
  <PresentationFormat>On-screen Show (4:3)</PresentationFormat>
  <Paragraphs>114</Paragraphs>
  <Slides>29</Slides>
  <Notes>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Horizon</vt:lpstr>
      <vt:lpstr>Keperawatan paliatif</vt:lpstr>
      <vt:lpstr>P e n  d a h  u  l u a n</vt:lpstr>
      <vt:lpstr>Lanjutan</vt:lpstr>
      <vt:lpstr>KEBIJAKAN  KEMENKES TENTANG  PERAWATAN PALIATIF</vt:lpstr>
      <vt:lpstr>KEBIJAKAN  KEMENKES TENTANG  PERAWATAN PALIATIF</vt:lpstr>
      <vt:lpstr>definisi</vt:lpstr>
      <vt:lpstr>PowerPoint Presentation</vt:lpstr>
      <vt:lpstr>Paliatif home care</vt:lpstr>
      <vt:lpstr>Hospice care</vt:lpstr>
      <vt:lpstr>PowerPoint Presentation</vt:lpstr>
      <vt:lpstr>PowerPoint Presentation</vt:lpstr>
      <vt:lpstr>PENDEKATAN MULTI DISIPLIN TIM (MDT)</vt:lpstr>
      <vt:lpstr>Asuhan Keperawatan Mengaplikasikan  Konsep Peaceful end of Life pada pasien fase Paliatif  </vt:lpstr>
      <vt:lpstr>RULAND &amp; MOORE  (Peaceful End of Life)</vt:lpstr>
      <vt:lpstr>Kriteria Peaceful End of Life</vt:lpstr>
      <vt:lpstr>Bebas dari Rasa  Sakit / Nyeri</vt:lpstr>
      <vt:lpstr>Merasakan   Kenyamanan</vt:lpstr>
      <vt:lpstr>Merasakan Dihargai </vt:lpstr>
      <vt:lpstr>Merasakan  Kedamaian  </vt:lpstr>
      <vt:lpstr>Kedekatan Dengan Orang yang Bermakna  Dalam Hidup Pasien </vt:lpstr>
      <vt:lpstr>Persiapan Pasien dan Keluarga di Akhir Kehidupan</vt:lpstr>
      <vt:lpstr>Persiapan Pasien dan Keluarga di Akhir Kehidupan</vt:lpstr>
      <vt:lpstr>KONDISI-KONDISI YANG SERING MENYERTAI PASIEN PALIATIF </vt:lpstr>
      <vt:lpstr>Diperlukan kompetensi perawatan luka dengan aplikasi advanced dressing </vt:lpstr>
      <vt:lpstr>Diperlukan kompetensi perawatan luka dengan aplikasi advanced dressing </vt:lpstr>
      <vt:lpstr>Diperlukan kompetensi perawatan luka dengan aplikasi advanced dressing </vt:lpstr>
      <vt:lpstr>Perlu Inovasi jika dihadapkan pada keterbatasan sarana</vt:lpstr>
      <vt:lpstr>Terima kasih.....</vt:lpstr>
      <vt:lpstr>Daftar pustaka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Keperawatan paliatif</dc:title>
  <dc:creator>ACER</dc:creator>
  <cp:lastModifiedBy>ACER</cp:lastModifiedBy>
  <cp:revision>2</cp:revision>
  <dcterms:created xsi:type="dcterms:W3CDTF">2021-09-13T16:05:07Z</dcterms:created>
  <dcterms:modified xsi:type="dcterms:W3CDTF">2021-09-13T16:39:55Z</dcterms:modified>
</cp:coreProperties>
</file>