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handoutMasterIdLst>
    <p:handoutMasterId r:id="rId42"/>
  </p:handoutMasterIdLst>
  <p:sldIdLst>
    <p:sldId id="256" r:id="rId2"/>
    <p:sldId id="336" r:id="rId3"/>
    <p:sldId id="275" r:id="rId4"/>
    <p:sldId id="301" r:id="rId5"/>
    <p:sldId id="337" r:id="rId6"/>
    <p:sldId id="338" r:id="rId7"/>
    <p:sldId id="302" r:id="rId8"/>
    <p:sldId id="257" r:id="rId9"/>
    <p:sldId id="288" r:id="rId10"/>
    <p:sldId id="258" r:id="rId11"/>
    <p:sldId id="310" r:id="rId12"/>
    <p:sldId id="289" r:id="rId13"/>
    <p:sldId id="290" r:id="rId14"/>
    <p:sldId id="298" r:id="rId15"/>
    <p:sldId id="291" r:id="rId16"/>
    <p:sldId id="317" r:id="rId17"/>
    <p:sldId id="299" r:id="rId18"/>
    <p:sldId id="332" r:id="rId19"/>
    <p:sldId id="297" r:id="rId20"/>
    <p:sldId id="300" r:id="rId21"/>
    <p:sldId id="331" r:id="rId22"/>
    <p:sldId id="330" r:id="rId23"/>
    <p:sldId id="304" r:id="rId24"/>
    <p:sldId id="305" r:id="rId25"/>
    <p:sldId id="324" r:id="rId26"/>
    <p:sldId id="325" r:id="rId27"/>
    <p:sldId id="306" r:id="rId28"/>
    <p:sldId id="328" r:id="rId29"/>
    <p:sldId id="307" r:id="rId30"/>
    <p:sldId id="318" r:id="rId31"/>
    <p:sldId id="308" r:id="rId32"/>
    <p:sldId id="320" r:id="rId33"/>
    <p:sldId id="373" r:id="rId34"/>
    <p:sldId id="374" r:id="rId35"/>
    <p:sldId id="375" r:id="rId36"/>
    <p:sldId id="376" r:id="rId37"/>
    <p:sldId id="377" r:id="rId38"/>
    <p:sldId id="379" r:id="rId39"/>
    <p:sldId id="335" r:id="rId40"/>
  </p:sldIdLst>
  <p:sldSz cx="9144000" cy="6858000" type="screen4x3"/>
  <p:notesSz cx="6888163" cy="10020300"/>
  <p:defaultTextStyle>
    <a:defPPr>
      <a:defRPr lang="id-ID"/>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2"/>
    <p:restoredTop sz="94660"/>
  </p:normalViewPr>
  <p:slideViewPr>
    <p:cSldViewPr showGuides="1">
      <p:cViewPr varScale="1">
        <p:scale>
          <a:sx n="68" d="100"/>
          <a:sy n="68" d="100"/>
        </p:scale>
        <p:origin x="157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16" tIns="48308" rIns="96616" bIns="48308" rtlCol="0"/>
          <a:lstStyle>
            <a:lvl1pPr algn="l">
              <a:defRPr sz="13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3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sz="quarter" idx="1"/>
          </p:nvPr>
        </p:nvSpPr>
        <p:spPr>
          <a:xfrm>
            <a:off x="3902075" y="0"/>
            <a:ext cx="2984500" cy="501650"/>
          </a:xfrm>
          <a:prstGeom prst="rect">
            <a:avLst/>
          </a:prstGeom>
        </p:spPr>
        <p:txBody>
          <a:bodyPr vert="horz" lIns="96616" tIns="48308" rIns="96616" bIns="48308" rtlCol="0"/>
          <a:lstStyle>
            <a:lvl1pPr algn="r">
              <a:defRPr sz="13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id-ID" sz="13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2"/>
          </p:nvPr>
        </p:nvSpPr>
        <p:spPr>
          <a:xfrm>
            <a:off x="0" y="9517063"/>
            <a:ext cx="2984500" cy="501650"/>
          </a:xfrm>
          <a:prstGeom prst="rect">
            <a:avLst/>
          </a:prstGeom>
        </p:spPr>
        <p:txBody>
          <a:bodyPr vert="horz" lIns="96616" tIns="48308" rIns="96616" bIns="48308" rtlCol="0" anchor="b"/>
          <a:lstStyle>
            <a:lvl1pPr algn="l">
              <a:defRPr sz="13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3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lIns="96616" tIns="48308" rIns="96616" bIns="48308" rtlCol="0" anchor="b"/>
          <a:lstStyle/>
          <a:p>
            <a:pPr lvl="0" algn="r" eaLnBrk="1" hangingPunct="1"/>
            <a:fld id="{9A0DB2DC-4C9A-4742-B13C-FB6460FD3503}" type="slidenum">
              <a:rPr lang="id-ID" sz="1300" dirty="0"/>
              <a:t>‹#›</a:t>
            </a:fld>
            <a:endParaRPr lang="id-ID" sz="1300" dirty="0"/>
          </a:p>
        </p:txBody>
      </p:sp>
    </p:spTree>
    <p:extLst>
      <p:ext uri="{BB962C8B-B14F-4D97-AF65-F5344CB8AC3E}">
        <p14:creationId xmlns:p14="http://schemas.microsoft.com/office/powerpoint/2010/main" val="3033423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16" tIns="48308" rIns="96616" bIns="48308" rtlCol="0"/>
          <a:lstStyle>
            <a:lvl1pPr algn="l" fontAlgn="auto">
              <a:spcBef>
                <a:spcPts val="0"/>
              </a:spcBef>
              <a:spcAft>
                <a:spcPts val="0"/>
              </a:spcAft>
              <a:defRPr sz="13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902075" y="0"/>
            <a:ext cx="2984500" cy="501650"/>
          </a:xfrm>
          <a:prstGeom prst="rect">
            <a:avLst/>
          </a:prstGeom>
        </p:spPr>
        <p:txBody>
          <a:bodyPr vert="horz" lIns="96616" tIns="48308" rIns="96616" bIns="48308" rtlCol="0"/>
          <a:lstStyle>
            <a:lvl1pPr algn="r" fontAlgn="auto">
              <a:spcBef>
                <a:spcPts val="0"/>
              </a:spcBef>
              <a:spcAft>
                <a:spcPts val="0"/>
              </a:spcAft>
              <a:defRPr sz="130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id-ID" sz="13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939800" y="750888"/>
            <a:ext cx="5008563" cy="3757613"/>
          </a:xfrm>
          <a:prstGeom prst="rect">
            <a:avLst/>
          </a:prstGeom>
          <a:noFill/>
          <a:ln w="12700">
            <a:solidFill>
              <a:prstClr val="black"/>
            </a:solidFill>
          </a:ln>
        </p:spPr>
        <p:txBody>
          <a:bodyPr vert="horz" lIns="96616" tIns="48308" rIns="96616" bIns="48308"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8975" y="4759325"/>
            <a:ext cx="5510213" cy="4510088"/>
          </a:xfrm>
          <a:prstGeom prst="rect">
            <a:avLst/>
          </a:prstGeom>
        </p:spPr>
        <p:txBody>
          <a:bodyPr vert="horz" lIns="96616" tIns="48308" rIns="96616" bIns="48308"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9517063"/>
            <a:ext cx="2984500" cy="501650"/>
          </a:xfrm>
          <a:prstGeom prst="rect">
            <a:avLst/>
          </a:prstGeom>
        </p:spPr>
        <p:txBody>
          <a:bodyPr vert="horz" lIns="96616" tIns="48308" rIns="96616" bIns="48308" rtlCol="0" anchor="b"/>
          <a:lstStyle>
            <a:lvl1pPr algn="l" fontAlgn="auto">
              <a:spcBef>
                <a:spcPts val="0"/>
              </a:spcBef>
              <a:spcAft>
                <a:spcPts val="0"/>
              </a:spcAft>
              <a:defRPr sz="13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6616" tIns="48308" rIns="96616" bIns="48308" rtlCol="0" anchor="b"/>
          <a:lstStyle/>
          <a:p>
            <a:pPr lvl="0" algn="r" eaLnBrk="1" hangingPunct="1"/>
            <a:fld id="{9A0DB2DC-4C9A-4742-B13C-FB6460FD3503}" type="slidenum">
              <a:rPr lang="id-ID" sz="1300" dirty="0">
                <a:latin typeface="Calibri" panose="020F0502020204030204" pitchFamily="34" charset="0"/>
              </a:rPr>
              <a:t>‹#›</a:t>
            </a:fld>
            <a:endParaRPr lang="id-ID" sz="1300" dirty="0">
              <a:latin typeface="Calibri" panose="020F0502020204030204" pitchFamily="34" charset="0"/>
            </a:endParaRPr>
          </a:p>
        </p:txBody>
      </p:sp>
    </p:spTree>
    <p:extLst>
      <p:ext uri="{BB962C8B-B14F-4D97-AF65-F5344CB8AC3E}">
        <p14:creationId xmlns:p14="http://schemas.microsoft.com/office/powerpoint/2010/main" val="47640189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939800" y="750888"/>
            <a:ext cx="5008563" cy="3757612"/>
          </a:xfrm>
          <a:ln>
            <a:solidFill>
              <a:srgbClr val="000000">
                <a:alpha val="100000"/>
              </a:srgbClr>
            </a:solidFill>
            <a:miter lim="800000"/>
          </a:ln>
        </p:spPr>
      </p:sp>
      <p:sp>
        <p:nvSpPr>
          <p:cNvPr id="45059" name="Notes Placeholder 2"/>
          <p:cNvSpPr>
            <a:spLocks noGrp="1"/>
          </p:cNvSpPr>
          <p:nvPr>
            <p:ph type="body" idx="1"/>
          </p:nvPr>
        </p:nvSpPr>
        <p:spPr>
          <a:noFill/>
          <a:ln>
            <a:noFill/>
          </a:ln>
        </p:spPr>
        <p:txBody>
          <a:bodyPr wrap="square" lIns="96616" tIns="48308" rIns="96616" bIns="48308" anchor="t"/>
          <a:lstStyle/>
          <a:p>
            <a:pPr lvl="0"/>
            <a:endParaRPr dirty="0"/>
          </a:p>
        </p:txBody>
      </p:sp>
      <p:sp>
        <p:nvSpPr>
          <p:cNvPr id="4" name="Slide Number Placeholder 3"/>
          <p:cNvSpPr txBox="1">
            <a:spLocks noGrp="1"/>
          </p:cNvSpPr>
          <p:nvPr>
            <p:ph type="sldNum" sz="quarter"/>
          </p:nvPr>
        </p:nvSpPr>
        <p:spPr>
          <a:noFill/>
        </p:spPr>
        <p:txBody>
          <a:bodyPr lIns="96616" tIns="48308" rIns="96616" bIns="48308" rtlCol="0" anchor="b"/>
          <a:lstStyle/>
          <a:p>
            <a:pPr lvl="0" algn="r" eaLnBrk="1" hangingPunct="1"/>
            <a:fld id="{9A0DB2DC-4C9A-4742-B13C-FB6460FD3503}" type="slidenum">
              <a:rPr lang="id-ID" sz="1300" dirty="0">
                <a:latin typeface="Calibri" panose="020F0502020204030204" pitchFamily="34" charset="0"/>
              </a:rPr>
              <a:t>1</a:t>
            </a:fld>
            <a:endParaRPr lang="id-ID" sz="13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ph type="sldNum" sz="quarter"/>
          </p:nvPr>
        </p:nvSpPr>
        <p:spPr bwMode="auto">
          <a:noFill/>
          <a:ln>
            <a:noFill/>
            <a:miter lim="800000"/>
          </a:ln>
        </p:spPr>
        <p:txBody>
          <a:bodyPr wrap="square" lIns="96616" tIns="48308" rIns="96616" bIns="48308" numCol="1" rtlCol="0" anchor="b" anchorCtr="0" compatLnSpc="1"/>
          <a:lstStyle/>
          <a:p>
            <a:pPr lvl="0" algn="r" eaLnBrk="1" hangingPunct="1"/>
            <a:fld id="{9A0DB2DC-4C9A-4742-B13C-FB6460FD3503}" type="slidenum">
              <a:rPr lang="en-US" altLang="x-none" sz="1300" dirty="0">
                <a:latin typeface="Calibri" panose="020F0502020204030204" pitchFamily="34" charset="0"/>
              </a:rPr>
              <a:t>10</a:t>
            </a:fld>
            <a:endParaRPr lang="en-US" altLang="x-none" sz="1300" dirty="0">
              <a:latin typeface="Calibri" panose="020F0502020204030204" pitchFamily="34" charset="0"/>
            </a:endParaRPr>
          </a:p>
        </p:txBody>
      </p:sp>
      <p:sp>
        <p:nvSpPr>
          <p:cNvPr id="46083" name="Rectangle 2"/>
          <p:cNvSpPr>
            <a:spLocks noGrp="1" noRot="1" noChangeAspect="1" noTextEdit="1"/>
          </p:cNvSpPr>
          <p:nvPr>
            <p:ph type="sldImg"/>
          </p:nvPr>
        </p:nvSpPr>
        <p:spPr>
          <a:xfrm>
            <a:off x="939800" y="750888"/>
            <a:ext cx="5008563" cy="3757612"/>
          </a:xfrm>
          <a:ln>
            <a:solidFill>
              <a:srgbClr val="000000">
                <a:alpha val="100000"/>
              </a:srgbClr>
            </a:solidFill>
            <a:miter lim="800000"/>
          </a:ln>
        </p:spPr>
      </p:sp>
      <p:sp>
        <p:nvSpPr>
          <p:cNvPr id="46084" name="Rectangle 3"/>
          <p:cNvSpPr>
            <a:spLocks noGrp="1"/>
          </p:cNvSpPr>
          <p:nvPr>
            <p:ph type="body" idx="1"/>
          </p:nvPr>
        </p:nvSpPr>
        <p:spPr>
          <a:noFill/>
          <a:ln>
            <a:noFill/>
          </a:ln>
        </p:spPr>
        <p:txBody>
          <a:bodyPr wrap="square" lIns="96616" tIns="48308" rIns="96616" bIns="48308" anchor="t"/>
          <a:lstStyle/>
          <a:p>
            <a:pPr lvl="0" eaLnBrk="1" hangingPunct="1">
              <a:spcBef>
                <a:spcPct val="0"/>
              </a:spcBef>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ph type="sldNum" sz="quarter"/>
          </p:nvPr>
        </p:nvSpPr>
        <p:spPr bwMode="auto">
          <a:noFill/>
          <a:ln>
            <a:noFill/>
            <a:miter lim="800000"/>
          </a:ln>
        </p:spPr>
        <p:txBody>
          <a:bodyPr wrap="square" lIns="96616" tIns="48308" rIns="96616" bIns="48308" numCol="1" rtlCol="0" anchor="b" anchorCtr="0" compatLnSpc="1"/>
          <a:lstStyle/>
          <a:p>
            <a:pPr lvl="0" algn="r" eaLnBrk="1" hangingPunct="1"/>
            <a:fld id="{9A0DB2DC-4C9A-4742-B13C-FB6460FD3503}" type="slidenum">
              <a:rPr lang="en-US" altLang="x-none" sz="1300" dirty="0">
                <a:latin typeface="Calibri" panose="020F0502020204030204" pitchFamily="34" charset="0"/>
              </a:rPr>
              <a:t>19</a:t>
            </a:fld>
            <a:endParaRPr lang="en-US" altLang="x-none" sz="1300" dirty="0">
              <a:latin typeface="Calibri" panose="020F0502020204030204" pitchFamily="34" charset="0"/>
            </a:endParaRPr>
          </a:p>
        </p:txBody>
      </p:sp>
      <p:sp>
        <p:nvSpPr>
          <p:cNvPr id="47107" name="Rectangle 2"/>
          <p:cNvSpPr>
            <a:spLocks noGrp="1" noRot="1" noChangeAspect="1" noTextEdit="1"/>
          </p:cNvSpPr>
          <p:nvPr>
            <p:ph type="sldImg"/>
          </p:nvPr>
        </p:nvSpPr>
        <p:spPr>
          <a:xfrm>
            <a:off x="939800" y="750888"/>
            <a:ext cx="5008563" cy="3757612"/>
          </a:xfrm>
          <a:ln>
            <a:solidFill>
              <a:srgbClr val="000000">
                <a:alpha val="100000"/>
              </a:srgbClr>
            </a:solidFill>
            <a:miter lim="800000"/>
          </a:ln>
        </p:spPr>
      </p:sp>
      <p:sp>
        <p:nvSpPr>
          <p:cNvPr id="47108" name="Rectangle 3"/>
          <p:cNvSpPr>
            <a:spLocks noGrp="1"/>
          </p:cNvSpPr>
          <p:nvPr>
            <p:ph type="body" idx="1"/>
          </p:nvPr>
        </p:nvSpPr>
        <p:spPr>
          <a:noFill/>
          <a:ln>
            <a:noFill/>
          </a:ln>
        </p:spPr>
        <p:txBody>
          <a:bodyPr wrap="square" lIns="96616" tIns="48308" rIns="96616" bIns="48308" anchor="t"/>
          <a:lstStyle/>
          <a:p>
            <a:pPr lvl="0" eaLnBrk="1" hangingPunct="1">
              <a:spcBef>
                <a:spcPct val="0"/>
              </a:spcBef>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939800" y="750888"/>
            <a:ext cx="5008563" cy="3757612"/>
          </a:xfrm>
          <a:ln>
            <a:solidFill>
              <a:srgbClr val="000000"/>
            </a:solidFill>
            <a:miter/>
          </a:ln>
        </p:spPr>
      </p:sp>
      <p:sp>
        <p:nvSpPr>
          <p:cNvPr id="48131" name="Notes Placeholder 2"/>
          <p:cNvSpPr>
            <a:spLocks noGrp="1"/>
          </p:cNvSpPr>
          <p:nvPr>
            <p:ph type="body" idx="1"/>
          </p:nvPr>
        </p:nvSpPr>
        <p:spPr>
          <a:noFill/>
          <a:ln>
            <a:noFill/>
          </a:ln>
        </p:spPr>
        <p:txBody>
          <a:bodyPr wrap="square" lIns="96616" tIns="48308" rIns="96616" bIns="48308" anchor="t"/>
          <a:lstStyle/>
          <a:p>
            <a:pPr lvl="0"/>
            <a:endParaRPr dirty="0"/>
          </a:p>
        </p:txBody>
      </p:sp>
      <p:sp>
        <p:nvSpPr>
          <p:cNvPr id="4" name="Slide Number Placeholder 3"/>
          <p:cNvSpPr txBox="1">
            <a:spLocks noGrp="1"/>
          </p:cNvSpPr>
          <p:nvPr>
            <p:ph type="sldNum" sz="quarter"/>
          </p:nvPr>
        </p:nvSpPr>
        <p:spPr>
          <a:noFill/>
        </p:spPr>
        <p:txBody>
          <a:bodyPr lIns="96616" tIns="48308" rIns="96616" bIns="48308" rtlCol="0" anchor="b"/>
          <a:lstStyle/>
          <a:p>
            <a:pPr lvl="0" algn="r" eaLnBrk="1" hangingPunct="1"/>
            <a:fld id="{9A0DB2DC-4C9A-4742-B13C-FB6460FD3503}" type="slidenum">
              <a:rPr lang="id-ID" sz="1300" dirty="0">
                <a:latin typeface="Calibri" panose="020F0502020204030204" pitchFamily="34" charset="0"/>
              </a:rPr>
              <a:t>20</a:t>
            </a:fld>
            <a:endParaRPr lang="id-ID" sz="1300"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txBox="1">
            <a:spLocks noGrp="1" noChangeArrowheads="1"/>
          </p:cNvSpPr>
          <p:nvPr>
            <p:ph type="sldNum" sz="quarter"/>
          </p:nvPr>
        </p:nvSpPr>
        <p:spPr>
          <a:noFill/>
        </p:spPr>
        <p:txBody>
          <a:bodyPr lIns="96616" tIns="48308" rIns="96616" bIns="48308" rtlCol="0" anchor="b"/>
          <a:lstStyle/>
          <a:p>
            <a:pPr lvl="0" algn="r" eaLnBrk="1" hangingPunct="1"/>
            <a:fld id="{9A0DB2DC-4C9A-4742-B13C-FB6460FD3503}" type="slidenum">
              <a:rPr lang="en-US" altLang="x-none" sz="1300" dirty="0">
                <a:latin typeface="Calibri" panose="020F0502020204030204" pitchFamily="34" charset="0"/>
              </a:rPr>
              <a:t>39</a:t>
            </a:fld>
            <a:endParaRPr lang="en-US" altLang="x-none" sz="1300" dirty="0">
              <a:latin typeface="Calibri" panose="020F0502020204030204" pitchFamily="34" charset="0"/>
            </a:endParaRPr>
          </a:p>
        </p:txBody>
      </p:sp>
      <p:sp>
        <p:nvSpPr>
          <p:cNvPr id="49155" name="Rectangle 2"/>
          <p:cNvSpPr>
            <a:spLocks noGrp="1" noRot="1" noChangeAspect="1" noTextEdit="1"/>
          </p:cNvSpPr>
          <p:nvPr>
            <p:ph type="sldImg"/>
          </p:nvPr>
        </p:nvSpPr>
        <p:spPr>
          <a:xfrm>
            <a:off x="939800" y="750888"/>
            <a:ext cx="5008563" cy="3757612"/>
          </a:xfrm>
          <a:ln>
            <a:solidFill>
              <a:srgbClr val="000000">
                <a:alpha val="100000"/>
              </a:srgbClr>
            </a:solidFill>
            <a:miter lim="800000"/>
          </a:ln>
        </p:spPr>
      </p:sp>
      <p:sp>
        <p:nvSpPr>
          <p:cNvPr id="49156" name="Rectangle 3"/>
          <p:cNvSpPr>
            <a:spLocks noGrp="1"/>
          </p:cNvSpPr>
          <p:nvPr>
            <p:ph type="body" idx="1"/>
          </p:nvPr>
        </p:nvSpPr>
        <p:spPr>
          <a:noFill/>
          <a:ln>
            <a:noFill/>
          </a:ln>
        </p:spPr>
        <p:txBody>
          <a:bodyPr wrap="square" lIns="96616" tIns="48308" rIns="96616" bIns="48308" anchor="t"/>
          <a:lstStyle/>
          <a:p>
            <a:pPr lvl="0" eaLnBrk="1" hangingPunct="1"/>
            <a:endParaRPr dirty="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Rectangle 20"/>
          <p:cNvSpPr/>
          <p:nvPr/>
        </p:nvSpPr>
        <p:spPr>
          <a:xfrm flipV="1">
            <a:off x="5410200" y="3897313"/>
            <a:ext cx="3733800" cy="19208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Rectangle 21"/>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Rectangle 23"/>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Rectangle 24"/>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useBgFill="1">
        <p:nvSpPr>
          <p:cNvPr id="26" name="Rounded Rectangle 25"/>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useBgFill="1">
        <p:nvSpPr>
          <p:cNvPr id="27" name="Rounded Rectangle 26"/>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Rectangle 40"/>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2" name="Rectangle 41"/>
          <p:cNvSpPr/>
          <p:nvPr/>
        </p:nvSpPr>
        <p:spPr>
          <a:xfrm>
            <a:off x="0" y="3675063"/>
            <a:ext cx="9144000" cy="1412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3" name="Rectangle 42"/>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 name="Rectangle 43"/>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135"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5" name="Date Placeholder 27"/>
          <p:cNvSpPr>
            <a:spLocks noGrp="1"/>
          </p:cNvSpPr>
          <p:nvPr>
            <p:ph type="dt" sz="half" idx="2"/>
          </p:nvPr>
        </p:nvSpPr>
        <p:spPr>
          <a:xfrm>
            <a:off x="6705600" y="4206875"/>
            <a:ext cx="960438" cy="457200"/>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8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46" name="Footer Placeholder 16"/>
          <p:cNvSpPr>
            <a:spLocks noGrp="1"/>
          </p:cNvSpPr>
          <p:nvPr>
            <p:ph type="ftr" sz="quarter" idx="3"/>
          </p:nvPr>
        </p:nvSpPr>
        <p:spPr>
          <a:xfrm>
            <a:off x="5410200" y="4205288"/>
            <a:ext cx="1295400" cy="457200"/>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id-ID" sz="8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47" name="Slide Number Placeholder 28"/>
          <p:cNvSpPr>
            <a:spLocks noGrp="1"/>
          </p:cNvSpPr>
          <p:nvPr>
            <p:ph type="sldNum" sz="quarter" idx="4"/>
          </p:nvPr>
        </p:nvSpPr>
        <p:spPr>
          <a:xfrm>
            <a:off x="8320088" y="1588"/>
            <a:ext cx="747713" cy="365125"/>
          </a:xfrm>
          <a:prstGeom prst="rect">
            <a:avLst/>
          </a:prstGeom>
        </p:spPr>
        <p:txBody>
          <a:bodyPr vert="horz" anchor="b"/>
          <a:lstStyle/>
          <a:p>
            <a:pPr algn="r"/>
            <a:fld id="{9A0DB2DC-4C9A-4742-B13C-FB6460FD3503}" type="slidenum">
              <a:rPr lang="id-ID" dirty="0">
                <a:solidFill>
                  <a:schemeClr val="bg1"/>
                </a:solidFill>
              </a:rPr>
              <a:t>‹#›</a:t>
            </a:fld>
            <a:endParaRPr lang="id-ID"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8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id-ID" sz="8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dirty="0">
                <a:latin typeface="Arial" panose="020B0604020202020204" pitchFamily="34" charset="0"/>
              </a:rPr>
              <a:t>‹#›</a:t>
            </a:fld>
            <a:endParaRPr lang="id-ID"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8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id-ID" sz="8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dirty="0">
                <a:latin typeface="Arial" panose="020B0604020202020204" pitchFamily="34" charset="0"/>
              </a:rPr>
              <a:t>‹#›</a:t>
            </a:fld>
            <a:endParaRPr lang="id-ID"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8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id-ID" sz="8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dirty="0">
                <a:latin typeface="Arial" panose="020B0604020202020204" pitchFamily="34" charset="0"/>
              </a:rPr>
              <a:t>‹#›</a:t>
            </a:fld>
            <a:endParaRPr lang="id-ID"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8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id-ID" sz="8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dirty="0">
                <a:latin typeface="Arial" panose="020B0604020202020204" pitchFamily="34" charset="0"/>
              </a:rPr>
              <a:t>‹#›</a:t>
            </a:fld>
            <a:endParaRPr lang="id-ID"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8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id-ID" sz="8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dirty="0">
                <a:latin typeface="Arial" panose="020B0604020202020204" pitchFamily="34" charset="0"/>
              </a:rPr>
              <a:t>‹#›</a:t>
            </a:fld>
            <a:endParaRPr lang="id-ID"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Date Placeholder 25"/>
          <p:cNvSpPr>
            <a:spLocks noGrp="1"/>
          </p:cNvSpPr>
          <p:nvPr>
            <p:ph type="dt" sz="half" idx="12"/>
          </p:nvPr>
        </p:nvSpPr>
        <p:spPr>
          <a:xfrm>
            <a:off x="6586538" y="612775"/>
            <a:ext cx="957263" cy="457200"/>
          </a:xfrm>
          <a:prstGeom prst="rect">
            <a:avLst/>
          </a:prstGeom>
        </p:spPr>
        <p:txBody>
          <a:bodyPr vert="horz" rtlCol="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8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21" name="Slide Number Placeholder 26"/>
          <p:cNvSpPr>
            <a:spLocks noGrp="1"/>
          </p:cNvSpPr>
          <p:nvPr>
            <p:ph type="sldNum" sz="quarter" idx="14"/>
          </p:nvPr>
        </p:nvSpPr>
        <p:spPr>
          <a:xfrm>
            <a:off x="8174038" y="1588"/>
            <a:ext cx="762000" cy="366713"/>
          </a:xfrm>
          <a:prstGeom prst="rect">
            <a:avLst/>
          </a:prstGeom>
        </p:spPr>
        <p:txBody>
          <a:bodyPr vert="horz" rtlCol="0" anchor="b"/>
          <a:lstStyle/>
          <a:p>
            <a:pPr algn="r"/>
            <a:fld id="{9A0DB2DC-4C9A-4742-B13C-FB6460FD3503}" type="slidenum">
              <a:rPr lang="id-ID" dirty="0"/>
              <a:t>‹#›</a:t>
            </a:fld>
            <a:endParaRPr lang="id-ID" dirty="0"/>
          </a:p>
        </p:txBody>
      </p:sp>
      <p:sp>
        <p:nvSpPr>
          <p:cNvPr id="22" name="Footer Placeholder 27"/>
          <p:cNvSpPr>
            <a:spLocks noGrp="1"/>
          </p:cNvSpPr>
          <p:nvPr>
            <p:ph type="ftr" sz="quarter" idx="13"/>
          </p:nvPr>
        </p:nvSpPr>
        <p:spPr>
          <a:xfrm>
            <a:off x="5257800" y="612775"/>
            <a:ext cx="1325563" cy="457200"/>
          </a:xfrm>
          <a:prstGeom prst="rect">
            <a:avLst/>
          </a:prstGeom>
        </p:spPr>
        <p:txBody>
          <a:bodyPr vert="horz" rtlCol="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id-ID" sz="8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20" name="Date Placeholder 2"/>
          <p:cNvSpPr>
            <a:spLocks noGrp="1"/>
          </p:cNvSpPr>
          <p:nvPr>
            <p:ph type="dt" sz="half" idx="2"/>
          </p:nvPr>
        </p:nvSpPr>
        <p:spPr>
          <a:xfrm>
            <a:off x="6583363" y="612775"/>
            <a:ext cx="957263" cy="457200"/>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8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21" name="Footer Placeholder 3"/>
          <p:cNvSpPr>
            <a:spLocks noGrp="1"/>
          </p:cNvSpPr>
          <p:nvPr>
            <p:ph type="ftr" sz="quarter" idx="3"/>
          </p:nvPr>
        </p:nvSpPr>
        <p:spPr>
          <a:xfrm>
            <a:off x="5257800" y="612775"/>
            <a:ext cx="1325563" cy="457200"/>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id-ID" sz="8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22" name="Slide Number Placeholder 4"/>
          <p:cNvSpPr>
            <a:spLocks noGrp="1"/>
          </p:cNvSpPr>
          <p:nvPr>
            <p:ph type="sldNum" sz="quarter" idx="4"/>
          </p:nvPr>
        </p:nvSpPr>
        <p:spPr>
          <a:xfrm>
            <a:off x="8174038" y="1588"/>
            <a:ext cx="762000" cy="366713"/>
          </a:xfrm>
          <a:prstGeom prst="rect">
            <a:avLst/>
          </a:prstGeom>
        </p:spPr>
        <p:txBody>
          <a:bodyPr vert="horz" anchor="b"/>
          <a:lstStyle/>
          <a:p>
            <a:pPr algn="r"/>
            <a:fld id="{9A0DB2DC-4C9A-4742-B13C-FB6460FD3503}" type="slidenum">
              <a:rPr lang="id-ID" dirty="0"/>
              <a:t>‹#›</a:t>
            </a:fld>
            <a:endParaRPr lang="id-ID"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8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id-ID" sz="8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id-ID" dirty="0">
                <a:latin typeface="Arial" panose="020B0604020202020204" pitchFamily="34" charset="0"/>
              </a:rPr>
              <a:t>‹#›</a:t>
            </a:fld>
            <a:endParaRPr lang="id-ID"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889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8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id-ID" sz="8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dirty="0">
                <a:latin typeface="Arial" panose="020B0604020202020204" pitchFamily="34" charset="0"/>
              </a:rPr>
              <a:t>‹#›</a:t>
            </a:fld>
            <a:endParaRPr lang="id-ID"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300"/>
              </a:spcBef>
              <a:spcAft>
                <a:spcPct val="0"/>
              </a:spcAft>
              <a:buClr>
                <a:srgbClr val="A04DA3"/>
              </a:buClr>
              <a:buSzTx/>
              <a:buFont typeface="Georgia" panose="02040502050405020303" pitchFamily="18"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8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id-ID" sz="8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dirty="0">
                <a:latin typeface="Arial" panose="020B0604020202020204" pitchFamily="34" charset="0"/>
              </a:rPr>
              <a:t>‹#›</a:t>
            </a:fld>
            <a:endParaRPr lang="id-ID"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3"/>
            <a:ext cx="9144000" cy="8413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Rectangle 30"/>
          <p:cNvSpPr/>
          <p:nvPr/>
        </p:nvSpPr>
        <p:spPr>
          <a:xfrm flipV="1">
            <a:off x="5410200" y="360363"/>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useBgFill="1">
        <p:nvSpPr>
          <p:cNvPr id="34" name="Rounded Rectangle 33"/>
          <p:cNvSpPr/>
          <p:nvPr/>
        </p:nvSpPr>
        <p:spPr bwMode="white">
          <a:xfrm>
            <a:off x="7373938" y="588963"/>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Rectangle 34"/>
          <p:cNvSpPr/>
          <p:nvPr/>
        </p:nvSpPr>
        <p:spPr bwMode="invGray">
          <a:xfrm>
            <a:off x="9085263" y="-1587"/>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6" name="Rectangle 35"/>
          <p:cNvSpPr/>
          <p:nvPr/>
        </p:nvSpPr>
        <p:spPr bwMode="invGray">
          <a:xfrm>
            <a:off x="9043988" y="-1587"/>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7" name="Rectangle 36"/>
          <p:cNvSpPr/>
          <p:nvPr/>
        </p:nvSpPr>
        <p:spPr bwMode="invGray">
          <a:xfrm>
            <a:off x="9024938" y="-1587"/>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Rectangle 37"/>
          <p:cNvSpPr/>
          <p:nvPr/>
        </p:nvSpPr>
        <p:spPr bwMode="invGray">
          <a:xfrm>
            <a:off x="8975725" y="-1587"/>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6159" name="Title Placeholder 21"/>
          <p:cNvSpPr>
            <a:spLocks noGrp="1"/>
          </p:cNvSpPr>
          <p:nvPr>
            <p:ph type="title"/>
          </p:nvPr>
        </p:nvSpPr>
        <p:spPr>
          <a:xfrm>
            <a:off x="457200" y="1143000"/>
            <a:ext cx="8229600" cy="1066800"/>
          </a:xfrm>
          <a:prstGeom prst="rect">
            <a:avLst/>
          </a:prstGeom>
          <a:noFill/>
          <a:ln w="9525">
            <a:noFill/>
          </a:ln>
        </p:spPr>
        <p:txBody>
          <a:bodyPr anchor="ctr"/>
          <a:lstStyle/>
          <a:p>
            <a:pPr lvl="0"/>
            <a:r>
              <a:rPr lang="en-US" altLang="x-none" dirty="0"/>
              <a:t>Click to edit Master title style</a:t>
            </a:r>
          </a:p>
        </p:txBody>
      </p:sp>
      <p:sp>
        <p:nvSpPr>
          <p:cNvPr id="6160" name="Text Placeholder 12"/>
          <p:cNvSpPr>
            <a:spLocks noGrp="1"/>
          </p:cNvSpPr>
          <p:nvPr>
            <p:ph type="body" idx="1"/>
          </p:nvPr>
        </p:nvSpPr>
        <p:spPr>
          <a:xfrm>
            <a:off x="457200" y="2249488"/>
            <a:ext cx="8229600" cy="4324350"/>
          </a:xfrm>
          <a:prstGeom prst="rect">
            <a:avLst/>
          </a:prstGeom>
          <a:noFill/>
          <a:ln w="9525">
            <a:noFill/>
          </a:ln>
        </p:spPr>
        <p:txBody>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4" name="Date Placeholder 13"/>
          <p:cNvSpPr>
            <a:spLocks noGrp="1"/>
          </p:cNvSpPr>
          <p:nvPr>
            <p:ph type="dt" sz="half" idx="2"/>
          </p:nvPr>
        </p:nvSpPr>
        <p:spPr>
          <a:xfrm>
            <a:off x="6586538" y="612775"/>
            <a:ext cx="957263" cy="457200"/>
          </a:xfrm>
          <a:prstGeom prst="rect">
            <a:avLst/>
          </a:prstGeom>
        </p:spPr>
        <p:txBody>
          <a:bodyPr vert="horz"/>
          <a:lstStyle>
            <a:lvl1pPr algn="l" eaLnBrk="1" latinLnBrk="0" hangingPunct="1">
              <a:defRPr kumimoji="0" sz="800">
                <a:solidFill>
                  <a:schemeClr val="accent2"/>
                </a:solidFill>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8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id-ID" sz="8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23" name="Slide Number Placeholder 22"/>
          <p:cNvSpPr>
            <a:spLocks noGrp="1"/>
          </p:cNvSpPr>
          <p:nvPr>
            <p:ph type="sldNum" sz="quarter" idx="4"/>
          </p:nvPr>
        </p:nvSpPr>
        <p:spPr>
          <a:xfrm>
            <a:off x="8174038" y="1588"/>
            <a:ext cx="762000" cy="366713"/>
          </a:xfrm>
          <a:prstGeom prst="rect">
            <a:avLst/>
          </a:prstGeom>
        </p:spPr>
        <p:txBody>
          <a:bodyPr vert="horz" anchor="b"/>
          <a:lstStyle>
            <a:lvl1pPr algn="r">
              <a:defRPr>
                <a:solidFill>
                  <a:srgbClr val="FFFFFF"/>
                </a:solidFill>
              </a:defRPr>
            </a:lvl1pPr>
          </a:lstStyle>
          <a:p>
            <a:pPr lvl="0" eaLnBrk="1" hangingPunct="1"/>
            <a:fld id="{9A0DB2DC-4C9A-4742-B13C-FB6460FD3503}" type="slidenum">
              <a:rPr lang="id-ID" dirty="0">
                <a:latin typeface="Arial" panose="020B0604020202020204" pitchFamily="34" charset="0"/>
              </a:rPr>
              <a:t>‹#›</a:t>
            </a:fld>
            <a:endParaRPr lang="id-ID"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p:titleStyle>
    <p:body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090" indent="-182880" algn="l" rtl="0" eaLnBrk="1" latinLnBrk="0" hangingPunct="1">
        <a:spcBef>
          <a:spcPts val="300"/>
        </a:spcBef>
        <a:buClr>
          <a:schemeClr val="accent3"/>
        </a:buClr>
        <a:buFont typeface="Georgia" panose="02040502050405020303"/>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panose="02040502050405020303"/>
        <a:buChar char="▫"/>
        <a:defRPr kumimoji="0" sz="1600" kern="1200">
          <a:solidFill>
            <a:schemeClr val="accent3"/>
          </a:solidFill>
          <a:latin typeface="+mn-lt"/>
          <a:ea typeface="+mn-ea"/>
          <a:cs typeface="+mn-cs"/>
        </a:defRPr>
      </a:lvl7pPr>
      <a:lvl8pPr marL="2030095" indent="-182880" algn="l" rtl="0" eaLnBrk="1" latinLnBrk="0" hangingPunct="1">
        <a:spcBef>
          <a:spcPts val="300"/>
        </a:spcBef>
        <a:buClr>
          <a:schemeClr val="accent3"/>
        </a:buClr>
        <a:buFont typeface="Georgia" panose="02040502050405020303"/>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panose="02040502050405020303"/>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827088" y="2133600"/>
            <a:ext cx="7772400" cy="1500188"/>
          </a:xfrm>
        </p:spPr>
        <p:txBody>
          <a:bodyPr vert="horz" wrap="square" lIns="91440" tIns="45720" rIns="91440" bIns="45720" anchor="b"/>
          <a:lstStyle/>
          <a:p>
            <a:pPr algn="ctr" eaLnBrk="1" hangingPunct="1"/>
            <a:r>
              <a:rPr kern="1200" dirty="0">
                <a:latin typeface="+mj-lt"/>
                <a:ea typeface="+mj-ea"/>
                <a:cs typeface="+mj-cs"/>
              </a:rPr>
              <a:t>KESEHATAN &amp; KESELAMATAN KERJA DALAM KEPERAWATAN </a:t>
            </a:r>
          </a:p>
        </p:txBody>
      </p:sp>
      <p:sp>
        <p:nvSpPr>
          <p:cNvPr id="10243" name="Subtitle 2"/>
          <p:cNvSpPr>
            <a:spLocks noGrp="1"/>
          </p:cNvSpPr>
          <p:nvPr>
            <p:ph type="subTitle" idx="1"/>
          </p:nvPr>
        </p:nvSpPr>
        <p:spPr>
          <a:xfrm>
            <a:off x="1547813" y="4221163"/>
            <a:ext cx="6400800" cy="852487"/>
          </a:xfrm>
        </p:spPr>
        <p:txBody>
          <a:bodyPr vert="horz" wrap="square" lIns="91440" tIns="45720" rIns="91440" bIns="45720" anchor="t"/>
          <a:lstStyle/>
          <a:p>
            <a:pPr marL="63500" algn="ctr" eaLnBrk="1" hangingPunct="1">
              <a:buFont typeface="Arial" panose="020B0604020202020204" pitchFamily="34" charset="0"/>
            </a:pPr>
            <a:r>
              <a:rPr kern="1200" dirty="0">
                <a:solidFill>
                  <a:schemeClr val="tx1"/>
                </a:solidFill>
                <a:latin typeface="+mn-lt"/>
                <a:ea typeface="+mn-ea"/>
                <a:cs typeface="+mn-cs"/>
              </a:rPr>
              <a:t>Oleh : Ns. </a:t>
            </a:r>
            <a:r>
              <a:rPr lang="id-ID" kern="1200" dirty="0">
                <a:solidFill>
                  <a:schemeClr val="tx1"/>
                </a:solidFill>
                <a:latin typeface="+mn-lt"/>
                <a:ea typeface="+mn-ea"/>
                <a:cs typeface="+mn-cs"/>
              </a:rPr>
              <a:t>Yecy Anggreng</a:t>
            </a:r>
            <a:r>
              <a:rPr kern="1200" dirty="0">
                <a:solidFill>
                  <a:schemeClr val="tx1"/>
                </a:solidFill>
                <a:latin typeface="+mn-lt"/>
                <a:ea typeface="+mn-ea"/>
                <a:cs typeface="+mn-cs"/>
              </a:rPr>
              <a:t> M.Kep</a:t>
            </a:r>
          </a:p>
        </p:txBody>
      </p:sp>
      <p:pic>
        <p:nvPicPr>
          <p:cNvPr id="10244" name="Picture 2053" descr="A:\k3r-logo.bmp"/>
          <p:cNvPicPr>
            <a:picLocks noChangeAspect="1"/>
          </p:cNvPicPr>
          <p:nvPr/>
        </p:nvPicPr>
        <p:blipFill>
          <a:blip r:embed="rId3"/>
          <a:stretch>
            <a:fillRect/>
          </a:stretch>
        </p:blipFill>
        <p:spPr>
          <a:xfrm>
            <a:off x="3924300" y="620713"/>
            <a:ext cx="1295400" cy="114300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reeform 2"/>
          <p:cNvSpPr/>
          <p:nvPr/>
        </p:nvSpPr>
        <p:spPr>
          <a:xfrm>
            <a:off x="1828800" y="3044825"/>
            <a:ext cx="5486400" cy="3048000"/>
          </a:xfrm>
          <a:custGeom>
            <a:avLst/>
            <a:gdLst>
              <a:gd name="txL" fmla="*/ 0 w 6585"/>
              <a:gd name="txT" fmla="*/ 0 h 2835"/>
              <a:gd name="txR" fmla="*/ 6585 w 6585"/>
              <a:gd name="txB" fmla="*/ 2835 h 283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585" h="2835">
                <a:moveTo>
                  <a:pt x="6178" y="74"/>
                </a:moveTo>
                <a:lnTo>
                  <a:pt x="6227" y="127"/>
                </a:lnTo>
                <a:lnTo>
                  <a:pt x="6273" y="179"/>
                </a:lnTo>
                <a:lnTo>
                  <a:pt x="6315" y="233"/>
                </a:lnTo>
                <a:lnTo>
                  <a:pt x="6354" y="287"/>
                </a:lnTo>
                <a:lnTo>
                  <a:pt x="6391" y="341"/>
                </a:lnTo>
                <a:lnTo>
                  <a:pt x="6425" y="397"/>
                </a:lnTo>
                <a:lnTo>
                  <a:pt x="6455" y="452"/>
                </a:lnTo>
                <a:lnTo>
                  <a:pt x="6482" y="508"/>
                </a:lnTo>
                <a:lnTo>
                  <a:pt x="6506" y="565"/>
                </a:lnTo>
                <a:lnTo>
                  <a:pt x="6526" y="623"/>
                </a:lnTo>
                <a:lnTo>
                  <a:pt x="6545" y="680"/>
                </a:lnTo>
                <a:lnTo>
                  <a:pt x="6560" y="738"/>
                </a:lnTo>
                <a:lnTo>
                  <a:pt x="6570" y="797"/>
                </a:lnTo>
                <a:lnTo>
                  <a:pt x="6578" y="854"/>
                </a:lnTo>
                <a:lnTo>
                  <a:pt x="6583" y="913"/>
                </a:lnTo>
                <a:lnTo>
                  <a:pt x="6585" y="972"/>
                </a:lnTo>
                <a:lnTo>
                  <a:pt x="6583" y="1021"/>
                </a:lnTo>
                <a:lnTo>
                  <a:pt x="6580" y="1068"/>
                </a:lnTo>
                <a:lnTo>
                  <a:pt x="6575" y="1116"/>
                </a:lnTo>
                <a:lnTo>
                  <a:pt x="6568" y="1163"/>
                </a:lnTo>
                <a:lnTo>
                  <a:pt x="6558" y="1210"/>
                </a:lnTo>
                <a:lnTo>
                  <a:pt x="6548" y="1256"/>
                </a:lnTo>
                <a:lnTo>
                  <a:pt x="6534" y="1303"/>
                </a:lnTo>
                <a:lnTo>
                  <a:pt x="6518" y="1348"/>
                </a:lnTo>
                <a:lnTo>
                  <a:pt x="6501" y="1392"/>
                </a:lnTo>
                <a:lnTo>
                  <a:pt x="6482" y="1438"/>
                </a:lnTo>
                <a:lnTo>
                  <a:pt x="6460" y="1482"/>
                </a:lnTo>
                <a:lnTo>
                  <a:pt x="6436" y="1526"/>
                </a:lnTo>
                <a:lnTo>
                  <a:pt x="6413" y="1569"/>
                </a:lnTo>
                <a:lnTo>
                  <a:pt x="6386" y="1613"/>
                </a:lnTo>
                <a:lnTo>
                  <a:pt x="6357" y="1656"/>
                </a:lnTo>
                <a:lnTo>
                  <a:pt x="6327" y="1698"/>
                </a:lnTo>
                <a:lnTo>
                  <a:pt x="6295" y="1738"/>
                </a:lnTo>
                <a:lnTo>
                  <a:pt x="6261" y="1780"/>
                </a:lnTo>
                <a:lnTo>
                  <a:pt x="6225" y="1821"/>
                </a:lnTo>
                <a:lnTo>
                  <a:pt x="6188" y="1860"/>
                </a:lnTo>
                <a:lnTo>
                  <a:pt x="6109" y="1939"/>
                </a:lnTo>
                <a:lnTo>
                  <a:pt x="6023" y="2013"/>
                </a:lnTo>
                <a:lnTo>
                  <a:pt x="5932" y="2087"/>
                </a:lnTo>
                <a:lnTo>
                  <a:pt x="5834" y="2157"/>
                </a:lnTo>
                <a:lnTo>
                  <a:pt x="5729" y="2224"/>
                </a:lnTo>
                <a:lnTo>
                  <a:pt x="5621" y="2290"/>
                </a:lnTo>
                <a:lnTo>
                  <a:pt x="5506" y="2351"/>
                </a:lnTo>
                <a:lnTo>
                  <a:pt x="5386" y="2410"/>
                </a:lnTo>
                <a:lnTo>
                  <a:pt x="5263" y="2465"/>
                </a:lnTo>
                <a:lnTo>
                  <a:pt x="5133" y="2518"/>
                </a:lnTo>
                <a:lnTo>
                  <a:pt x="5000" y="2565"/>
                </a:lnTo>
                <a:lnTo>
                  <a:pt x="4863" y="2611"/>
                </a:lnTo>
                <a:lnTo>
                  <a:pt x="4719" y="2651"/>
                </a:lnTo>
                <a:lnTo>
                  <a:pt x="4574" y="2688"/>
                </a:lnTo>
                <a:lnTo>
                  <a:pt x="4426" y="2722"/>
                </a:lnTo>
                <a:lnTo>
                  <a:pt x="4272" y="2751"/>
                </a:lnTo>
                <a:lnTo>
                  <a:pt x="4115" y="2776"/>
                </a:lnTo>
                <a:lnTo>
                  <a:pt x="3956" y="2798"/>
                </a:lnTo>
                <a:lnTo>
                  <a:pt x="3794" y="2813"/>
                </a:lnTo>
                <a:lnTo>
                  <a:pt x="3629" y="2825"/>
                </a:lnTo>
                <a:lnTo>
                  <a:pt x="3462" y="2833"/>
                </a:lnTo>
                <a:lnTo>
                  <a:pt x="3293" y="2835"/>
                </a:lnTo>
                <a:lnTo>
                  <a:pt x="3124" y="2833"/>
                </a:lnTo>
                <a:lnTo>
                  <a:pt x="2957" y="2825"/>
                </a:lnTo>
                <a:lnTo>
                  <a:pt x="2791" y="2813"/>
                </a:lnTo>
                <a:lnTo>
                  <a:pt x="2629" y="2798"/>
                </a:lnTo>
                <a:lnTo>
                  <a:pt x="2470" y="2776"/>
                </a:lnTo>
                <a:lnTo>
                  <a:pt x="2313" y="2751"/>
                </a:lnTo>
                <a:lnTo>
                  <a:pt x="2161" y="2722"/>
                </a:lnTo>
                <a:lnTo>
                  <a:pt x="2011" y="2688"/>
                </a:lnTo>
                <a:lnTo>
                  <a:pt x="1866" y="2651"/>
                </a:lnTo>
                <a:lnTo>
                  <a:pt x="1724" y="2611"/>
                </a:lnTo>
                <a:lnTo>
                  <a:pt x="1586" y="2565"/>
                </a:lnTo>
                <a:lnTo>
                  <a:pt x="1452" y="2518"/>
                </a:lnTo>
                <a:lnTo>
                  <a:pt x="1322" y="2465"/>
                </a:lnTo>
                <a:lnTo>
                  <a:pt x="1199" y="2410"/>
                </a:lnTo>
                <a:lnTo>
                  <a:pt x="1079" y="2351"/>
                </a:lnTo>
                <a:lnTo>
                  <a:pt x="964" y="2290"/>
                </a:lnTo>
                <a:lnTo>
                  <a:pt x="856" y="2224"/>
                </a:lnTo>
                <a:lnTo>
                  <a:pt x="752" y="2157"/>
                </a:lnTo>
                <a:lnTo>
                  <a:pt x="654" y="2087"/>
                </a:lnTo>
                <a:lnTo>
                  <a:pt x="563" y="2013"/>
                </a:lnTo>
                <a:lnTo>
                  <a:pt x="476" y="1939"/>
                </a:lnTo>
                <a:lnTo>
                  <a:pt x="397" y="1860"/>
                </a:lnTo>
                <a:lnTo>
                  <a:pt x="360" y="1821"/>
                </a:lnTo>
                <a:lnTo>
                  <a:pt x="325" y="1780"/>
                </a:lnTo>
                <a:lnTo>
                  <a:pt x="291" y="1738"/>
                </a:lnTo>
                <a:lnTo>
                  <a:pt x="259" y="1698"/>
                </a:lnTo>
                <a:lnTo>
                  <a:pt x="228" y="1656"/>
                </a:lnTo>
                <a:lnTo>
                  <a:pt x="200" y="1613"/>
                </a:lnTo>
                <a:lnTo>
                  <a:pt x="173" y="1569"/>
                </a:lnTo>
                <a:lnTo>
                  <a:pt x="149" y="1526"/>
                </a:lnTo>
                <a:lnTo>
                  <a:pt x="125" y="1482"/>
                </a:lnTo>
                <a:lnTo>
                  <a:pt x="103" y="1438"/>
                </a:lnTo>
                <a:lnTo>
                  <a:pt x="85" y="1392"/>
                </a:lnTo>
                <a:lnTo>
                  <a:pt x="68" y="1348"/>
                </a:lnTo>
                <a:lnTo>
                  <a:pt x="51" y="1303"/>
                </a:lnTo>
                <a:lnTo>
                  <a:pt x="38" y="1256"/>
                </a:lnTo>
                <a:lnTo>
                  <a:pt x="27" y="1210"/>
                </a:lnTo>
                <a:lnTo>
                  <a:pt x="17" y="1163"/>
                </a:lnTo>
                <a:lnTo>
                  <a:pt x="10" y="1116"/>
                </a:lnTo>
                <a:lnTo>
                  <a:pt x="5" y="1068"/>
                </a:lnTo>
                <a:lnTo>
                  <a:pt x="2" y="1021"/>
                </a:lnTo>
                <a:lnTo>
                  <a:pt x="0" y="972"/>
                </a:lnTo>
                <a:lnTo>
                  <a:pt x="2" y="908"/>
                </a:lnTo>
                <a:lnTo>
                  <a:pt x="9" y="844"/>
                </a:lnTo>
                <a:lnTo>
                  <a:pt x="17" y="780"/>
                </a:lnTo>
                <a:lnTo>
                  <a:pt x="31" y="717"/>
                </a:lnTo>
                <a:lnTo>
                  <a:pt x="49" y="653"/>
                </a:lnTo>
                <a:lnTo>
                  <a:pt x="70" y="591"/>
                </a:lnTo>
                <a:lnTo>
                  <a:pt x="95" y="528"/>
                </a:lnTo>
                <a:lnTo>
                  <a:pt x="124" y="468"/>
                </a:lnTo>
                <a:lnTo>
                  <a:pt x="156" y="407"/>
                </a:lnTo>
                <a:lnTo>
                  <a:pt x="191" y="346"/>
                </a:lnTo>
                <a:lnTo>
                  <a:pt x="232" y="285"/>
                </a:lnTo>
                <a:lnTo>
                  <a:pt x="274" y="226"/>
                </a:lnTo>
                <a:lnTo>
                  <a:pt x="321" y="169"/>
                </a:lnTo>
                <a:lnTo>
                  <a:pt x="372" y="111"/>
                </a:lnTo>
                <a:lnTo>
                  <a:pt x="426" y="56"/>
                </a:lnTo>
                <a:lnTo>
                  <a:pt x="483" y="0"/>
                </a:lnTo>
              </a:path>
            </a:pathLst>
          </a:custGeom>
          <a:noFill/>
          <a:ln w="85725" cap="flat" cmpd="sng">
            <a:solidFill>
              <a:srgbClr val="FF6600">
                <a:alpha val="100000"/>
              </a:srgbClr>
            </a:solidFill>
            <a:prstDash val="solid"/>
            <a:round/>
            <a:headEnd type="none" w="med" len="med"/>
            <a:tailEnd type="none" w="med" len="med"/>
          </a:ln>
        </p:spPr>
        <p:txBody>
          <a:bodyPr/>
          <a:lstStyle/>
          <a:p>
            <a:endParaRPr lang="en-US"/>
          </a:p>
        </p:txBody>
      </p:sp>
      <p:sp>
        <p:nvSpPr>
          <p:cNvPr id="1028" name="Freeform 3"/>
          <p:cNvSpPr/>
          <p:nvPr/>
        </p:nvSpPr>
        <p:spPr>
          <a:xfrm>
            <a:off x="1981200" y="2282825"/>
            <a:ext cx="1295400" cy="990600"/>
          </a:xfrm>
          <a:custGeom>
            <a:avLst/>
            <a:gdLst>
              <a:gd name="txL" fmla="*/ 0 w 1555"/>
              <a:gd name="txT" fmla="*/ 0 h 1141"/>
              <a:gd name="txR" fmla="*/ 1555 w 1555"/>
              <a:gd name="txB" fmla="*/ 1141 h 1141"/>
            </a:gdLst>
            <a:ahLst/>
            <a:cxnLst>
              <a:cxn ang="0">
                <a:pos x="0" y="2147483647"/>
              </a:cxn>
              <a:cxn ang="0">
                <a:pos x="2147483647" y="2147483647"/>
              </a:cxn>
              <a:cxn ang="0">
                <a:pos x="2147483647" y="2147483647"/>
              </a:cxn>
              <a:cxn ang="0">
                <a:pos x="2147483647" y="0"/>
              </a:cxn>
              <a:cxn ang="0">
                <a:pos x="0" y="2147483647"/>
              </a:cxn>
            </a:cxnLst>
            <a:rect l="txL" t="txT" r="txR" b="txB"/>
            <a:pathLst>
              <a:path w="1555" h="1141">
                <a:moveTo>
                  <a:pt x="0" y="1053"/>
                </a:moveTo>
                <a:lnTo>
                  <a:pt x="63" y="1141"/>
                </a:lnTo>
                <a:lnTo>
                  <a:pt x="1555" y="88"/>
                </a:lnTo>
                <a:lnTo>
                  <a:pt x="1493" y="0"/>
                </a:lnTo>
                <a:lnTo>
                  <a:pt x="0" y="1053"/>
                </a:lnTo>
                <a:close/>
              </a:path>
            </a:pathLst>
          </a:custGeom>
          <a:solidFill>
            <a:srgbClr val="FF6600">
              <a:alpha val="100000"/>
            </a:srgbClr>
          </a:solidFill>
          <a:ln w="9525">
            <a:noFill/>
          </a:ln>
        </p:spPr>
        <p:txBody>
          <a:bodyPr/>
          <a:lstStyle/>
          <a:p>
            <a:endParaRPr lang="en-US"/>
          </a:p>
        </p:txBody>
      </p:sp>
      <p:grpSp>
        <p:nvGrpSpPr>
          <p:cNvPr id="1029" name="Group 4"/>
          <p:cNvGrpSpPr/>
          <p:nvPr/>
        </p:nvGrpSpPr>
        <p:grpSpPr>
          <a:xfrm rot="2134273">
            <a:off x="3048000" y="1673225"/>
            <a:ext cx="457200" cy="1143000"/>
            <a:chOff x="2345" y="1419"/>
            <a:chExt cx="306" cy="542"/>
          </a:xfrm>
        </p:grpSpPr>
        <p:sp>
          <p:nvSpPr>
            <p:cNvPr id="1082" name="Freeform 5"/>
            <p:cNvSpPr/>
            <p:nvPr/>
          </p:nvSpPr>
          <p:spPr>
            <a:xfrm>
              <a:off x="2375" y="1504"/>
              <a:ext cx="123" cy="457"/>
            </a:xfrm>
            <a:custGeom>
              <a:avLst/>
              <a:gdLst>
                <a:gd name="txL" fmla="*/ 0 w 247"/>
                <a:gd name="txT" fmla="*/ 0 h 913"/>
                <a:gd name="txR" fmla="*/ 247 w 247"/>
                <a:gd name="txB" fmla="*/ 913 h 913"/>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Lst>
              <a:rect l="txL" t="txT" r="txR" b="txB"/>
              <a:pathLst>
                <a:path w="247" h="913">
                  <a:moveTo>
                    <a:pt x="247" y="913"/>
                  </a:moveTo>
                  <a:lnTo>
                    <a:pt x="191" y="868"/>
                  </a:lnTo>
                  <a:lnTo>
                    <a:pt x="142" y="815"/>
                  </a:lnTo>
                  <a:lnTo>
                    <a:pt x="120" y="788"/>
                  </a:lnTo>
                  <a:lnTo>
                    <a:pt x="100" y="760"/>
                  </a:lnTo>
                  <a:lnTo>
                    <a:pt x="82" y="731"/>
                  </a:lnTo>
                  <a:lnTo>
                    <a:pt x="66" y="701"/>
                  </a:lnTo>
                  <a:lnTo>
                    <a:pt x="51" y="669"/>
                  </a:lnTo>
                  <a:lnTo>
                    <a:pt x="38" y="637"/>
                  </a:lnTo>
                  <a:lnTo>
                    <a:pt x="26" y="603"/>
                  </a:lnTo>
                  <a:lnTo>
                    <a:pt x="17" y="569"/>
                  </a:lnTo>
                  <a:lnTo>
                    <a:pt x="11" y="535"/>
                  </a:lnTo>
                  <a:lnTo>
                    <a:pt x="6" y="502"/>
                  </a:lnTo>
                  <a:lnTo>
                    <a:pt x="2" y="466"/>
                  </a:lnTo>
                  <a:lnTo>
                    <a:pt x="0" y="431"/>
                  </a:lnTo>
                  <a:lnTo>
                    <a:pt x="4" y="368"/>
                  </a:lnTo>
                  <a:lnTo>
                    <a:pt x="12" y="308"/>
                  </a:lnTo>
                  <a:lnTo>
                    <a:pt x="27" y="250"/>
                  </a:lnTo>
                  <a:lnTo>
                    <a:pt x="48" y="193"/>
                  </a:lnTo>
                  <a:lnTo>
                    <a:pt x="75" y="140"/>
                  </a:lnTo>
                  <a:lnTo>
                    <a:pt x="105" y="90"/>
                  </a:lnTo>
                  <a:lnTo>
                    <a:pt x="141" y="44"/>
                  </a:lnTo>
                  <a:lnTo>
                    <a:pt x="181" y="0"/>
                  </a:lnTo>
                </a:path>
              </a:pathLst>
            </a:custGeom>
            <a:noFill/>
            <a:ln w="85725" cap="flat" cmpd="sng">
              <a:solidFill>
                <a:srgbClr val="FF6600">
                  <a:alpha val="100000"/>
                </a:srgbClr>
              </a:solidFill>
              <a:prstDash val="solid"/>
              <a:round/>
              <a:headEnd type="none" w="med" len="med"/>
              <a:tailEnd type="none" w="med" len="med"/>
            </a:ln>
          </p:spPr>
          <p:txBody>
            <a:bodyPr/>
            <a:lstStyle/>
            <a:p>
              <a:endParaRPr lang="en-US"/>
            </a:p>
          </p:txBody>
        </p:sp>
        <p:sp>
          <p:nvSpPr>
            <p:cNvPr id="1083" name="Freeform 6"/>
            <p:cNvSpPr/>
            <p:nvPr/>
          </p:nvSpPr>
          <p:spPr>
            <a:xfrm>
              <a:off x="2345" y="1419"/>
              <a:ext cx="306" cy="203"/>
            </a:xfrm>
            <a:custGeom>
              <a:avLst/>
              <a:gdLst>
                <a:gd name="txL" fmla="*/ 0 w 612"/>
                <a:gd name="txT" fmla="*/ 0 h 407"/>
                <a:gd name="txR" fmla="*/ 612 w 612"/>
                <a:gd name="txB" fmla="*/ 407 h 407"/>
              </a:gdLst>
              <a:ahLst/>
              <a:cxnLst>
                <a:cxn ang="0">
                  <a:pos x="1" y="0"/>
                </a:cxn>
                <a:cxn ang="0">
                  <a:pos x="1" y="0"/>
                </a:cxn>
                <a:cxn ang="0">
                  <a:pos x="0" y="0"/>
                </a:cxn>
                <a:cxn ang="0">
                  <a:pos x="1" y="0"/>
                </a:cxn>
                <a:cxn ang="0">
                  <a:pos x="1" y="0"/>
                </a:cxn>
              </a:cxnLst>
              <a:rect l="txL" t="txT" r="txR" b="txB"/>
              <a:pathLst>
                <a:path w="612" h="407">
                  <a:moveTo>
                    <a:pt x="147" y="407"/>
                  </a:moveTo>
                  <a:lnTo>
                    <a:pt x="612" y="0"/>
                  </a:lnTo>
                  <a:lnTo>
                    <a:pt x="0" y="89"/>
                  </a:lnTo>
                  <a:lnTo>
                    <a:pt x="242" y="170"/>
                  </a:lnTo>
                  <a:lnTo>
                    <a:pt x="147" y="407"/>
                  </a:lnTo>
                  <a:close/>
                </a:path>
              </a:pathLst>
            </a:custGeom>
            <a:solidFill>
              <a:srgbClr val="FF6600">
                <a:alpha val="100000"/>
              </a:srgbClr>
            </a:solidFill>
            <a:ln w="9525">
              <a:noFill/>
            </a:ln>
          </p:spPr>
          <p:txBody>
            <a:bodyPr/>
            <a:lstStyle/>
            <a:p>
              <a:endParaRPr lang="en-US"/>
            </a:p>
          </p:txBody>
        </p:sp>
      </p:grpSp>
      <p:sp>
        <p:nvSpPr>
          <p:cNvPr id="1030" name="Freeform 7"/>
          <p:cNvSpPr/>
          <p:nvPr/>
        </p:nvSpPr>
        <p:spPr>
          <a:xfrm>
            <a:off x="2971800" y="2054225"/>
            <a:ext cx="3124200" cy="1219200"/>
          </a:xfrm>
          <a:custGeom>
            <a:avLst/>
            <a:gdLst>
              <a:gd name="txL" fmla="*/ 0 w 2554"/>
              <a:gd name="txT" fmla="*/ 0 h 1053"/>
              <a:gd name="txR" fmla="*/ 2554 w 2554"/>
              <a:gd name="txB" fmla="*/ 1053 h 1053"/>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554" h="1053">
                <a:moveTo>
                  <a:pt x="148" y="281"/>
                </a:moveTo>
                <a:lnTo>
                  <a:pt x="192" y="249"/>
                </a:lnTo>
                <a:lnTo>
                  <a:pt x="241" y="220"/>
                </a:lnTo>
                <a:lnTo>
                  <a:pt x="294" y="191"/>
                </a:lnTo>
                <a:lnTo>
                  <a:pt x="351" y="164"/>
                </a:lnTo>
                <a:lnTo>
                  <a:pt x="414" y="139"/>
                </a:lnTo>
                <a:lnTo>
                  <a:pt x="478" y="117"/>
                </a:lnTo>
                <a:lnTo>
                  <a:pt x="547" y="95"/>
                </a:lnTo>
                <a:lnTo>
                  <a:pt x="618" y="76"/>
                </a:lnTo>
                <a:lnTo>
                  <a:pt x="692" y="60"/>
                </a:lnTo>
                <a:lnTo>
                  <a:pt x="770" y="44"/>
                </a:lnTo>
                <a:lnTo>
                  <a:pt x="849" y="31"/>
                </a:lnTo>
                <a:lnTo>
                  <a:pt x="932" y="21"/>
                </a:lnTo>
                <a:lnTo>
                  <a:pt x="1016" y="12"/>
                </a:lnTo>
                <a:lnTo>
                  <a:pt x="1101" y="6"/>
                </a:lnTo>
                <a:lnTo>
                  <a:pt x="1188" y="2"/>
                </a:lnTo>
                <a:lnTo>
                  <a:pt x="1276" y="0"/>
                </a:lnTo>
                <a:lnTo>
                  <a:pt x="1406" y="4"/>
                </a:lnTo>
                <a:lnTo>
                  <a:pt x="1535" y="11"/>
                </a:lnTo>
                <a:lnTo>
                  <a:pt x="1656" y="24"/>
                </a:lnTo>
                <a:lnTo>
                  <a:pt x="1774" y="43"/>
                </a:lnTo>
                <a:lnTo>
                  <a:pt x="1886" y="65"/>
                </a:lnTo>
                <a:lnTo>
                  <a:pt x="1940" y="76"/>
                </a:lnTo>
                <a:lnTo>
                  <a:pt x="1990" y="90"/>
                </a:lnTo>
                <a:lnTo>
                  <a:pt x="2041" y="105"/>
                </a:lnTo>
                <a:lnTo>
                  <a:pt x="2090" y="120"/>
                </a:lnTo>
                <a:lnTo>
                  <a:pt x="2136" y="137"/>
                </a:lnTo>
                <a:lnTo>
                  <a:pt x="2180" y="156"/>
                </a:lnTo>
                <a:lnTo>
                  <a:pt x="2222" y="173"/>
                </a:lnTo>
                <a:lnTo>
                  <a:pt x="2262" y="193"/>
                </a:lnTo>
                <a:lnTo>
                  <a:pt x="2301" y="211"/>
                </a:lnTo>
                <a:lnTo>
                  <a:pt x="2337" y="233"/>
                </a:lnTo>
                <a:lnTo>
                  <a:pt x="2369" y="254"/>
                </a:lnTo>
                <a:lnTo>
                  <a:pt x="2401" y="276"/>
                </a:lnTo>
                <a:lnTo>
                  <a:pt x="2428" y="299"/>
                </a:lnTo>
                <a:lnTo>
                  <a:pt x="2455" y="323"/>
                </a:lnTo>
                <a:lnTo>
                  <a:pt x="2477" y="346"/>
                </a:lnTo>
                <a:lnTo>
                  <a:pt x="2497" y="370"/>
                </a:lnTo>
                <a:lnTo>
                  <a:pt x="2514" y="395"/>
                </a:lnTo>
                <a:lnTo>
                  <a:pt x="2529" y="421"/>
                </a:lnTo>
                <a:lnTo>
                  <a:pt x="2539" y="448"/>
                </a:lnTo>
                <a:lnTo>
                  <a:pt x="2548" y="473"/>
                </a:lnTo>
                <a:lnTo>
                  <a:pt x="2553" y="500"/>
                </a:lnTo>
                <a:lnTo>
                  <a:pt x="2554" y="527"/>
                </a:lnTo>
                <a:lnTo>
                  <a:pt x="2553" y="554"/>
                </a:lnTo>
                <a:lnTo>
                  <a:pt x="2548" y="581"/>
                </a:lnTo>
                <a:lnTo>
                  <a:pt x="2539" y="606"/>
                </a:lnTo>
                <a:lnTo>
                  <a:pt x="2529" y="633"/>
                </a:lnTo>
                <a:lnTo>
                  <a:pt x="2514" y="659"/>
                </a:lnTo>
                <a:lnTo>
                  <a:pt x="2497" y="684"/>
                </a:lnTo>
                <a:lnTo>
                  <a:pt x="2477" y="708"/>
                </a:lnTo>
                <a:lnTo>
                  <a:pt x="2455" y="731"/>
                </a:lnTo>
                <a:lnTo>
                  <a:pt x="2428" y="755"/>
                </a:lnTo>
                <a:lnTo>
                  <a:pt x="2401" y="778"/>
                </a:lnTo>
                <a:lnTo>
                  <a:pt x="2369" y="800"/>
                </a:lnTo>
                <a:lnTo>
                  <a:pt x="2337" y="821"/>
                </a:lnTo>
                <a:lnTo>
                  <a:pt x="2301" y="843"/>
                </a:lnTo>
                <a:lnTo>
                  <a:pt x="2262" y="861"/>
                </a:lnTo>
                <a:lnTo>
                  <a:pt x="2222" y="881"/>
                </a:lnTo>
                <a:lnTo>
                  <a:pt x="2180" y="900"/>
                </a:lnTo>
                <a:lnTo>
                  <a:pt x="2136" y="917"/>
                </a:lnTo>
                <a:lnTo>
                  <a:pt x="2090" y="934"/>
                </a:lnTo>
                <a:lnTo>
                  <a:pt x="2041" y="949"/>
                </a:lnTo>
                <a:lnTo>
                  <a:pt x="1990" y="964"/>
                </a:lnTo>
                <a:lnTo>
                  <a:pt x="1940" y="978"/>
                </a:lnTo>
                <a:lnTo>
                  <a:pt x="1886" y="989"/>
                </a:lnTo>
                <a:lnTo>
                  <a:pt x="1774" y="1011"/>
                </a:lnTo>
                <a:lnTo>
                  <a:pt x="1656" y="1030"/>
                </a:lnTo>
                <a:lnTo>
                  <a:pt x="1535" y="1043"/>
                </a:lnTo>
                <a:lnTo>
                  <a:pt x="1406" y="1050"/>
                </a:lnTo>
                <a:lnTo>
                  <a:pt x="1276" y="1053"/>
                </a:lnTo>
                <a:lnTo>
                  <a:pt x="1146" y="1050"/>
                </a:lnTo>
                <a:lnTo>
                  <a:pt x="1020" y="1043"/>
                </a:lnTo>
                <a:lnTo>
                  <a:pt x="896" y="1030"/>
                </a:lnTo>
                <a:lnTo>
                  <a:pt x="780" y="1011"/>
                </a:lnTo>
                <a:lnTo>
                  <a:pt x="668" y="989"/>
                </a:lnTo>
                <a:lnTo>
                  <a:pt x="614" y="978"/>
                </a:lnTo>
                <a:lnTo>
                  <a:pt x="564" y="964"/>
                </a:lnTo>
                <a:lnTo>
                  <a:pt x="513" y="949"/>
                </a:lnTo>
                <a:lnTo>
                  <a:pt x="464" y="934"/>
                </a:lnTo>
                <a:lnTo>
                  <a:pt x="419" y="917"/>
                </a:lnTo>
                <a:lnTo>
                  <a:pt x="375" y="900"/>
                </a:lnTo>
                <a:lnTo>
                  <a:pt x="332" y="881"/>
                </a:lnTo>
                <a:lnTo>
                  <a:pt x="292" y="861"/>
                </a:lnTo>
                <a:lnTo>
                  <a:pt x="253" y="843"/>
                </a:lnTo>
                <a:lnTo>
                  <a:pt x="218" y="821"/>
                </a:lnTo>
                <a:lnTo>
                  <a:pt x="186" y="800"/>
                </a:lnTo>
                <a:lnTo>
                  <a:pt x="153" y="778"/>
                </a:lnTo>
                <a:lnTo>
                  <a:pt x="126" y="755"/>
                </a:lnTo>
                <a:lnTo>
                  <a:pt x="101" y="731"/>
                </a:lnTo>
                <a:lnTo>
                  <a:pt x="78" y="708"/>
                </a:lnTo>
                <a:lnTo>
                  <a:pt x="57" y="684"/>
                </a:lnTo>
                <a:lnTo>
                  <a:pt x="40" y="659"/>
                </a:lnTo>
                <a:lnTo>
                  <a:pt x="25" y="633"/>
                </a:lnTo>
                <a:lnTo>
                  <a:pt x="15" y="606"/>
                </a:lnTo>
                <a:lnTo>
                  <a:pt x="7" y="581"/>
                </a:lnTo>
                <a:lnTo>
                  <a:pt x="2" y="554"/>
                </a:lnTo>
                <a:lnTo>
                  <a:pt x="0" y="527"/>
                </a:lnTo>
              </a:path>
            </a:pathLst>
          </a:custGeom>
          <a:noFill/>
          <a:ln w="85725" cap="flat" cmpd="sng">
            <a:solidFill>
              <a:srgbClr val="FF6600">
                <a:alpha val="100000"/>
              </a:srgbClr>
            </a:solidFill>
            <a:prstDash val="solid"/>
            <a:round/>
            <a:headEnd type="none" w="med" len="med"/>
            <a:tailEnd type="none" w="med" len="med"/>
          </a:ln>
        </p:spPr>
        <p:txBody>
          <a:bodyPr/>
          <a:lstStyle/>
          <a:p>
            <a:endParaRPr lang="en-US"/>
          </a:p>
        </p:txBody>
      </p:sp>
      <p:grpSp>
        <p:nvGrpSpPr>
          <p:cNvPr id="1031" name="Group 8"/>
          <p:cNvGrpSpPr/>
          <p:nvPr/>
        </p:nvGrpSpPr>
        <p:grpSpPr>
          <a:xfrm>
            <a:off x="5867400" y="2432050"/>
            <a:ext cx="2514600" cy="1301750"/>
            <a:chOff x="3563" y="1699"/>
            <a:chExt cx="1350" cy="722"/>
          </a:xfrm>
        </p:grpSpPr>
        <p:sp>
          <p:nvSpPr>
            <p:cNvPr id="80905" name="Freeform 9"/>
            <p:cNvSpPr/>
            <p:nvPr/>
          </p:nvSpPr>
          <p:spPr bwMode="auto">
            <a:xfrm>
              <a:off x="3603" y="1740"/>
              <a:ext cx="1310" cy="681"/>
            </a:xfrm>
            <a:custGeom>
              <a:avLst/>
              <a:gdLst/>
              <a:ahLst/>
              <a:cxnLst>
                <a:cxn ang="0">
                  <a:pos x="655" y="0"/>
                </a:cxn>
                <a:cxn ang="0">
                  <a:pos x="0" y="1364"/>
                </a:cxn>
                <a:cxn ang="0">
                  <a:pos x="1965" y="1364"/>
                </a:cxn>
                <a:cxn ang="0">
                  <a:pos x="2620" y="0"/>
                </a:cxn>
                <a:cxn ang="0">
                  <a:pos x="655" y="0"/>
                </a:cxn>
              </a:cxnLst>
              <a:rect l="0" t="0" r="r" b="b"/>
              <a:pathLst>
                <a:path w="2620" h="1364">
                  <a:moveTo>
                    <a:pt x="655" y="0"/>
                  </a:moveTo>
                  <a:lnTo>
                    <a:pt x="0" y="1364"/>
                  </a:lnTo>
                  <a:lnTo>
                    <a:pt x="1965" y="1364"/>
                  </a:lnTo>
                  <a:lnTo>
                    <a:pt x="2620" y="0"/>
                  </a:lnTo>
                  <a:lnTo>
                    <a:pt x="655" y="0"/>
                  </a:lnTo>
                  <a:close/>
                </a:path>
              </a:pathLst>
            </a:custGeom>
            <a:solidFill>
              <a:srgbClr val="000000"/>
            </a:solidFill>
            <a:ln w="9525">
              <a:noFill/>
              <a:round/>
            </a:ln>
            <a:effectLst>
              <a:outerShdw dist="107763" dir="2700000" algn="ctr" rotWithShape="0">
                <a:srgbClr val="80808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sp>
          <p:nvSpPr>
            <p:cNvPr id="80906" name="Freeform 10"/>
            <p:cNvSpPr/>
            <p:nvPr/>
          </p:nvSpPr>
          <p:spPr bwMode="auto">
            <a:xfrm>
              <a:off x="3563" y="1699"/>
              <a:ext cx="1310" cy="682"/>
            </a:xfrm>
            <a:custGeom>
              <a:avLst/>
              <a:gdLst/>
              <a:ahLst/>
              <a:cxnLst>
                <a:cxn ang="0">
                  <a:pos x="655" y="0"/>
                </a:cxn>
                <a:cxn ang="0">
                  <a:pos x="0" y="1364"/>
                </a:cxn>
                <a:cxn ang="0">
                  <a:pos x="1965" y="1364"/>
                </a:cxn>
                <a:cxn ang="0">
                  <a:pos x="2620" y="0"/>
                </a:cxn>
                <a:cxn ang="0">
                  <a:pos x="655" y="0"/>
                </a:cxn>
              </a:cxnLst>
              <a:rect l="0" t="0" r="r" b="b"/>
              <a:pathLst>
                <a:path w="2620" h="1364">
                  <a:moveTo>
                    <a:pt x="655" y="0"/>
                  </a:moveTo>
                  <a:lnTo>
                    <a:pt x="0" y="1364"/>
                  </a:lnTo>
                  <a:lnTo>
                    <a:pt x="1965" y="1364"/>
                  </a:lnTo>
                  <a:lnTo>
                    <a:pt x="2620" y="0"/>
                  </a:lnTo>
                  <a:lnTo>
                    <a:pt x="655" y="0"/>
                  </a:lnTo>
                  <a:close/>
                </a:path>
              </a:pathLst>
            </a:custGeom>
            <a:solidFill>
              <a:srgbClr val="FFFFFF"/>
            </a:solidFill>
            <a:ln w="11113">
              <a:solidFill>
                <a:srgbClr val="000000"/>
              </a:solidFill>
              <a:prstDash val="solid"/>
              <a:round/>
            </a:ln>
            <a:effectLst>
              <a:outerShdw dist="107763" dir="2700000" algn="ctr" rotWithShape="0">
                <a:srgbClr val="80808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032" name="Rectangle 11"/>
          <p:cNvSpPr/>
          <p:nvPr/>
        </p:nvSpPr>
        <p:spPr>
          <a:xfrm>
            <a:off x="6357938" y="2443163"/>
            <a:ext cx="1431925" cy="952500"/>
          </a:xfrm>
          <a:prstGeom prst="rect">
            <a:avLst/>
          </a:prstGeom>
          <a:noFill/>
          <a:ln w="9525">
            <a:noFill/>
          </a:ln>
        </p:spPr>
        <p:txBody>
          <a:bodyPr/>
          <a:lstStyle/>
          <a:p>
            <a:endParaRPr dirty="0">
              <a:latin typeface="Calibri" panose="020F0502020204030204" pitchFamily="34" charset="0"/>
            </a:endParaRPr>
          </a:p>
        </p:txBody>
      </p:sp>
      <p:sp>
        <p:nvSpPr>
          <p:cNvPr id="80908" name="Rectangle 12"/>
          <p:cNvSpPr>
            <a:spLocks noChangeArrowheads="1"/>
          </p:cNvSpPr>
          <p:nvPr/>
        </p:nvSpPr>
        <p:spPr bwMode="auto">
          <a:xfrm>
            <a:off x="6440488" y="2493963"/>
            <a:ext cx="352425" cy="274638"/>
          </a:xfrm>
          <a:prstGeom prst="rect">
            <a:avLst/>
          </a:prstGeom>
          <a:noFill/>
          <a:ln w="9525">
            <a:noFill/>
            <a:miter lim="800000"/>
          </a:ln>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C0C0C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      </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09" name="Rectangle 13"/>
          <p:cNvSpPr>
            <a:spLocks noChangeArrowheads="1"/>
          </p:cNvSpPr>
          <p:nvPr/>
        </p:nvSpPr>
        <p:spPr bwMode="auto">
          <a:xfrm>
            <a:off x="6429375" y="2482850"/>
            <a:ext cx="352425" cy="274638"/>
          </a:xfrm>
          <a:prstGeom prst="rect">
            <a:avLst/>
          </a:prstGeom>
          <a:noFill/>
          <a:ln w="9525">
            <a:noFill/>
            <a:miter lim="800000"/>
          </a:ln>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FFFFFF"/>
                </a:solidFill>
                <a:effectLst>
                  <a:outerShdw blurRad="38100" dist="38100" dir="2700000" algn="tl">
                    <a:srgbClr val="808080"/>
                  </a:outerShdw>
                </a:effectLst>
                <a:uLnTx/>
                <a:uFillTx/>
                <a:latin typeface="Bradley Hand ITC" panose="03070402050302030203" pitchFamily="66" charset="0"/>
                <a:ea typeface="+mn-ea"/>
                <a:cs typeface="Arial" panose="020B0604020202020204" pitchFamily="34" charset="0"/>
              </a:rPr>
              <a:t>      </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10" name="Rectangle 14"/>
          <p:cNvSpPr>
            <a:spLocks noChangeArrowheads="1"/>
          </p:cNvSpPr>
          <p:nvPr/>
        </p:nvSpPr>
        <p:spPr bwMode="auto">
          <a:xfrm>
            <a:off x="6362700" y="3230563"/>
            <a:ext cx="1028700" cy="274638"/>
          </a:xfrm>
          <a:prstGeom prst="rect">
            <a:avLst/>
          </a:prstGeom>
          <a:noFill/>
          <a:ln w="9525">
            <a:noFill/>
            <a:miter lim="800000"/>
          </a:ln>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Komitmen</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11" name="Rectangle 15"/>
          <p:cNvSpPr>
            <a:spLocks noChangeArrowheads="1"/>
          </p:cNvSpPr>
          <p:nvPr/>
        </p:nvSpPr>
        <p:spPr bwMode="auto">
          <a:xfrm>
            <a:off x="6013450" y="3048000"/>
            <a:ext cx="1835150" cy="274638"/>
          </a:xfrm>
          <a:prstGeom prst="rect">
            <a:avLst/>
          </a:prstGeom>
          <a:noFill/>
          <a:ln w="9525">
            <a:noFill/>
            <a:miter lim="800000"/>
          </a:ln>
        </p:spPr>
        <p:txBody>
          <a:bodyPr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    dan menjamin</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12" name="Rectangle 16"/>
          <p:cNvSpPr>
            <a:spLocks noChangeArrowheads="1"/>
          </p:cNvSpPr>
          <p:nvPr/>
        </p:nvSpPr>
        <p:spPr bwMode="auto">
          <a:xfrm>
            <a:off x="6629400" y="2514600"/>
            <a:ext cx="1346200" cy="549275"/>
          </a:xfrm>
          <a:prstGeom prst="rect">
            <a:avLst/>
          </a:prstGeom>
          <a:noFill/>
          <a:ln w="9525">
            <a:noFill/>
            <a:miter lim="800000"/>
          </a:ln>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  </a:t>
            </a:r>
            <a:r>
              <a:rPr kumimoji="0" lang="en-US" sz="18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Penetapan</a:t>
            </a:r>
            <a:r>
              <a:rPr kumimoji="0" lang="en-US" sz="1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 </a:t>
            </a:r>
          </a:p>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Kebijakan</a:t>
            </a:r>
            <a:r>
              <a:rPr kumimoji="0" lang="en-US" sz="1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 K3</a:t>
            </a:r>
            <a:endParaRPr kumimoji="0" lang="en-US" sz="18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grpSp>
        <p:nvGrpSpPr>
          <p:cNvPr id="1038" name="Group 17"/>
          <p:cNvGrpSpPr/>
          <p:nvPr/>
        </p:nvGrpSpPr>
        <p:grpSpPr>
          <a:xfrm>
            <a:off x="5943600" y="4038600"/>
            <a:ext cx="2438400" cy="1292225"/>
            <a:chOff x="3958" y="2469"/>
            <a:chExt cx="1350" cy="722"/>
          </a:xfrm>
        </p:grpSpPr>
        <p:sp>
          <p:nvSpPr>
            <p:cNvPr id="80914" name="Freeform 18"/>
            <p:cNvSpPr/>
            <p:nvPr/>
          </p:nvSpPr>
          <p:spPr bwMode="auto">
            <a:xfrm>
              <a:off x="3998" y="2509"/>
              <a:ext cx="1310" cy="682"/>
            </a:xfrm>
            <a:custGeom>
              <a:avLst/>
              <a:gdLst/>
              <a:ahLst/>
              <a:cxnLst>
                <a:cxn ang="0">
                  <a:pos x="655" y="0"/>
                </a:cxn>
                <a:cxn ang="0">
                  <a:pos x="0" y="1364"/>
                </a:cxn>
                <a:cxn ang="0">
                  <a:pos x="1966" y="1364"/>
                </a:cxn>
                <a:cxn ang="0">
                  <a:pos x="2621" y="0"/>
                </a:cxn>
                <a:cxn ang="0">
                  <a:pos x="655" y="0"/>
                </a:cxn>
              </a:cxnLst>
              <a:rect l="0" t="0" r="r" b="b"/>
              <a:pathLst>
                <a:path w="2621" h="1364">
                  <a:moveTo>
                    <a:pt x="655" y="0"/>
                  </a:moveTo>
                  <a:lnTo>
                    <a:pt x="0" y="1364"/>
                  </a:lnTo>
                  <a:lnTo>
                    <a:pt x="1966" y="1364"/>
                  </a:lnTo>
                  <a:lnTo>
                    <a:pt x="2621" y="0"/>
                  </a:lnTo>
                  <a:lnTo>
                    <a:pt x="655" y="0"/>
                  </a:lnTo>
                  <a:close/>
                </a:path>
              </a:pathLst>
            </a:custGeom>
            <a:solidFill>
              <a:srgbClr val="000000"/>
            </a:solidFill>
            <a:ln w="9525">
              <a:noFill/>
              <a:round/>
            </a:ln>
            <a:effectLst>
              <a:outerShdw dist="107763" dir="2700000" algn="ctr" rotWithShape="0">
                <a:srgbClr val="80808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sp>
          <p:nvSpPr>
            <p:cNvPr id="80915" name="Freeform 19"/>
            <p:cNvSpPr/>
            <p:nvPr/>
          </p:nvSpPr>
          <p:spPr bwMode="auto">
            <a:xfrm>
              <a:off x="3958" y="2469"/>
              <a:ext cx="1310" cy="681"/>
            </a:xfrm>
            <a:custGeom>
              <a:avLst/>
              <a:gdLst/>
              <a:ahLst/>
              <a:cxnLst>
                <a:cxn ang="0">
                  <a:pos x="655" y="0"/>
                </a:cxn>
                <a:cxn ang="0">
                  <a:pos x="0" y="1364"/>
                </a:cxn>
                <a:cxn ang="0">
                  <a:pos x="1965" y="1364"/>
                </a:cxn>
                <a:cxn ang="0">
                  <a:pos x="2621" y="0"/>
                </a:cxn>
                <a:cxn ang="0">
                  <a:pos x="655" y="0"/>
                </a:cxn>
              </a:cxnLst>
              <a:rect l="0" t="0" r="r" b="b"/>
              <a:pathLst>
                <a:path w="2621" h="1364">
                  <a:moveTo>
                    <a:pt x="655" y="0"/>
                  </a:moveTo>
                  <a:lnTo>
                    <a:pt x="0" y="1364"/>
                  </a:lnTo>
                  <a:lnTo>
                    <a:pt x="1965" y="1364"/>
                  </a:lnTo>
                  <a:lnTo>
                    <a:pt x="2621" y="0"/>
                  </a:lnTo>
                  <a:lnTo>
                    <a:pt x="655" y="0"/>
                  </a:lnTo>
                  <a:close/>
                </a:path>
              </a:pathLst>
            </a:custGeom>
            <a:solidFill>
              <a:srgbClr val="FFFFFF"/>
            </a:solidFill>
            <a:ln w="11113">
              <a:solidFill>
                <a:srgbClr val="000000"/>
              </a:solidFill>
              <a:prstDash val="solid"/>
              <a:round/>
            </a:ln>
            <a:effectLst>
              <a:outerShdw dist="107763" dir="2700000" algn="ctr" rotWithShape="0">
                <a:srgbClr val="80808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039" name="Rectangle 20"/>
          <p:cNvSpPr/>
          <p:nvPr/>
        </p:nvSpPr>
        <p:spPr>
          <a:xfrm>
            <a:off x="6181725" y="4540250"/>
            <a:ext cx="1609725" cy="644525"/>
          </a:xfrm>
          <a:prstGeom prst="rect">
            <a:avLst/>
          </a:prstGeom>
          <a:noFill/>
          <a:ln w="9525">
            <a:noFill/>
          </a:ln>
        </p:spPr>
        <p:txBody>
          <a:bodyPr/>
          <a:lstStyle/>
          <a:p>
            <a:endParaRPr dirty="0">
              <a:latin typeface="Calibri" panose="020F0502020204030204" pitchFamily="34" charset="0"/>
            </a:endParaRPr>
          </a:p>
        </p:txBody>
      </p:sp>
      <p:sp>
        <p:nvSpPr>
          <p:cNvPr id="80917" name="Rectangle 21"/>
          <p:cNvSpPr>
            <a:spLocks noChangeArrowheads="1"/>
          </p:cNvSpPr>
          <p:nvPr/>
        </p:nvSpPr>
        <p:spPr bwMode="auto">
          <a:xfrm>
            <a:off x="6611938" y="4343400"/>
            <a:ext cx="1236663" cy="274638"/>
          </a:xfrm>
          <a:prstGeom prst="rect">
            <a:avLst/>
          </a:prstGeom>
          <a:noFill/>
          <a:ln w="9525">
            <a:noFill/>
            <a:miter lim="800000"/>
          </a:ln>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Perencanaan</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18" name="Rectangle 22"/>
          <p:cNvSpPr>
            <a:spLocks noChangeArrowheads="1"/>
          </p:cNvSpPr>
          <p:nvPr/>
        </p:nvSpPr>
        <p:spPr bwMode="auto">
          <a:xfrm>
            <a:off x="7018338" y="4678363"/>
            <a:ext cx="296863" cy="274638"/>
          </a:xfrm>
          <a:prstGeom prst="rect">
            <a:avLst/>
          </a:prstGeom>
          <a:noFill/>
          <a:ln w="9525">
            <a:noFill/>
            <a:miter lim="800000"/>
          </a:ln>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K3</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grpSp>
        <p:nvGrpSpPr>
          <p:cNvPr id="1042" name="Group 23"/>
          <p:cNvGrpSpPr/>
          <p:nvPr/>
        </p:nvGrpSpPr>
        <p:grpSpPr>
          <a:xfrm>
            <a:off x="3276600" y="5254625"/>
            <a:ext cx="2590800" cy="1146175"/>
            <a:chOff x="2833" y="3279"/>
            <a:chExt cx="1351" cy="722"/>
          </a:xfrm>
        </p:grpSpPr>
        <p:sp>
          <p:nvSpPr>
            <p:cNvPr id="80920" name="Freeform 24"/>
            <p:cNvSpPr/>
            <p:nvPr/>
          </p:nvSpPr>
          <p:spPr bwMode="auto">
            <a:xfrm>
              <a:off x="2874" y="3319"/>
              <a:ext cx="1310" cy="682"/>
            </a:xfrm>
            <a:custGeom>
              <a:avLst/>
              <a:gdLst/>
              <a:ahLst/>
              <a:cxnLst>
                <a:cxn ang="0">
                  <a:pos x="655" y="0"/>
                </a:cxn>
                <a:cxn ang="0">
                  <a:pos x="0" y="1364"/>
                </a:cxn>
                <a:cxn ang="0">
                  <a:pos x="1966" y="1364"/>
                </a:cxn>
                <a:cxn ang="0">
                  <a:pos x="2621" y="0"/>
                </a:cxn>
                <a:cxn ang="0">
                  <a:pos x="655" y="0"/>
                </a:cxn>
              </a:cxnLst>
              <a:rect l="0" t="0" r="r" b="b"/>
              <a:pathLst>
                <a:path w="2621" h="1364">
                  <a:moveTo>
                    <a:pt x="655" y="0"/>
                  </a:moveTo>
                  <a:lnTo>
                    <a:pt x="0" y="1364"/>
                  </a:lnTo>
                  <a:lnTo>
                    <a:pt x="1966" y="1364"/>
                  </a:lnTo>
                  <a:lnTo>
                    <a:pt x="2621" y="0"/>
                  </a:lnTo>
                  <a:lnTo>
                    <a:pt x="655" y="0"/>
                  </a:lnTo>
                  <a:close/>
                </a:path>
              </a:pathLst>
            </a:custGeom>
            <a:solidFill>
              <a:srgbClr val="000000"/>
            </a:solidFill>
            <a:ln w="9525">
              <a:noFill/>
              <a:round/>
            </a:ln>
            <a:effectLst>
              <a:outerShdw dist="107763" dir="2700000" algn="ctr" rotWithShape="0">
                <a:srgbClr val="80808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sp>
          <p:nvSpPr>
            <p:cNvPr id="80921" name="Freeform 25"/>
            <p:cNvSpPr/>
            <p:nvPr/>
          </p:nvSpPr>
          <p:spPr bwMode="auto">
            <a:xfrm>
              <a:off x="2833" y="3279"/>
              <a:ext cx="1310" cy="681"/>
            </a:xfrm>
            <a:custGeom>
              <a:avLst/>
              <a:gdLst/>
              <a:ahLst/>
              <a:cxnLst>
                <a:cxn ang="0">
                  <a:pos x="655" y="0"/>
                </a:cxn>
                <a:cxn ang="0">
                  <a:pos x="0" y="1364"/>
                </a:cxn>
                <a:cxn ang="0">
                  <a:pos x="1966" y="1364"/>
                </a:cxn>
                <a:cxn ang="0">
                  <a:pos x="2621" y="0"/>
                </a:cxn>
                <a:cxn ang="0">
                  <a:pos x="655" y="0"/>
                </a:cxn>
              </a:cxnLst>
              <a:rect l="0" t="0" r="r" b="b"/>
              <a:pathLst>
                <a:path w="2621" h="1364">
                  <a:moveTo>
                    <a:pt x="655" y="0"/>
                  </a:moveTo>
                  <a:lnTo>
                    <a:pt x="0" y="1364"/>
                  </a:lnTo>
                  <a:lnTo>
                    <a:pt x="1966" y="1364"/>
                  </a:lnTo>
                  <a:lnTo>
                    <a:pt x="2621" y="0"/>
                  </a:lnTo>
                  <a:lnTo>
                    <a:pt x="655" y="0"/>
                  </a:lnTo>
                  <a:close/>
                </a:path>
              </a:pathLst>
            </a:custGeom>
            <a:solidFill>
              <a:srgbClr val="FFFFFF"/>
            </a:solidFill>
            <a:ln w="11113">
              <a:solidFill>
                <a:srgbClr val="000000"/>
              </a:solidFill>
              <a:prstDash val="solid"/>
              <a:round/>
            </a:ln>
            <a:effectLst>
              <a:outerShdw dist="107763" dir="2700000" algn="ctr" rotWithShape="0">
                <a:srgbClr val="80808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043" name="Rectangle 26"/>
          <p:cNvSpPr/>
          <p:nvPr/>
        </p:nvSpPr>
        <p:spPr>
          <a:xfrm>
            <a:off x="4205288" y="5457825"/>
            <a:ext cx="1123950" cy="644525"/>
          </a:xfrm>
          <a:prstGeom prst="rect">
            <a:avLst/>
          </a:prstGeom>
          <a:noFill/>
          <a:ln w="9525">
            <a:noFill/>
          </a:ln>
        </p:spPr>
        <p:txBody>
          <a:bodyPr/>
          <a:lstStyle/>
          <a:p>
            <a:endParaRPr dirty="0">
              <a:latin typeface="Calibri" panose="020F0502020204030204" pitchFamily="34" charset="0"/>
            </a:endParaRPr>
          </a:p>
        </p:txBody>
      </p:sp>
      <p:sp>
        <p:nvSpPr>
          <p:cNvPr id="80923" name="Rectangle 27"/>
          <p:cNvSpPr>
            <a:spLocks noChangeArrowheads="1"/>
          </p:cNvSpPr>
          <p:nvPr/>
        </p:nvSpPr>
        <p:spPr bwMode="auto">
          <a:xfrm>
            <a:off x="4114800" y="5497513"/>
            <a:ext cx="990600" cy="274638"/>
          </a:xfrm>
          <a:prstGeom prst="rect">
            <a:avLst/>
          </a:prstGeom>
          <a:noFill/>
          <a:ln w="9525">
            <a:noFill/>
            <a:miter lim="800000"/>
          </a:ln>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Penerapan</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24" name="Rectangle 28"/>
          <p:cNvSpPr>
            <a:spLocks noChangeArrowheads="1"/>
          </p:cNvSpPr>
          <p:nvPr/>
        </p:nvSpPr>
        <p:spPr bwMode="auto">
          <a:xfrm>
            <a:off x="4252913" y="5745163"/>
            <a:ext cx="296863" cy="274638"/>
          </a:xfrm>
          <a:prstGeom prst="rect">
            <a:avLst/>
          </a:prstGeom>
          <a:noFill/>
          <a:ln w="9525">
            <a:noFill/>
            <a:miter lim="800000"/>
          </a:ln>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K3</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grpSp>
        <p:nvGrpSpPr>
          <p:cNvPr id="1046" name="Group 29"/>
          <p:cNvGrpSpPr/>
          <p:nvPr/>
        </p:nvGrpSpPr>
        <p:grpSpPr>
          <a:xfrm>
            <a:off x="990600" y="4829175"/>
            <a:ext cx="2590800" cy="1146175"/>
            <a:chOff x="1455" y="3076"/>
            <a:chExt cx="1351" cy="722"/>
          </a:xfrm>
        </p:grpSpPr>
        <p:sp>
          <p:nvSpPr>
            <p:cNvPr id="80926" name="Freeform 30"/>
            <p:cNvSpPr/>
            <p:nvPr/>
          </p:nvSpPr>
          <p:spPr bwMode="auto">
            <a:xfrm>
              <a:off x="1496" y="3117"/>
              <a:ext cx="1310" cy="681"/>
            </a:xfrm>
            <a:custGeom>
              <a:avLst/>
              <a:gdLst/>
              <a:ahLst/>
              <a:cxnLst>
                <a:cxn ang="0">
                  <a:pos x="655" y="0"/>
                </a:cxn>
                <a:cxn ang="0">
                  <a:pos x="0" y="1364"/>
                </a:cxn>
                <a:cxn ang="0">
                  <a:pos x="1965" y="1364"/>
                </a:cxn>
                <a:cxn ang="0">
                  <a:pos x="2620" y="0"/>
                </a:cxn>
                <a:cxn ang="0">
                  <a:pos x="655" y="0"/>
                </a:cxn>
              </a:cxnLst>
              <a:rect l="0" t="0" r="r" b="b"/>
              <a:pathLst>
                <a:path w="2620" h="1364">
                  <a:moveTo>
                    <a:pt x="655" y="0"/>
                  </a:moveTo>
                  <a:lnTo>
                    <a:pt x="0" y="1364"/>
                  </a:lnTo>
                  <a:lnTo>
                    <a:pt x="1965" y="1364"/>
                  </a:lnTo>
                  <a:lnTo>
                    <a:pt x="2620" y="0"/>
                  </a:lnTo>
                  <a:lnTo>
                    <a:pt x="655" y="0"/>
                  </a:lnTo>
                  <a:close/>
                </a:path>
              </a:pathLst>
            </a:custGeom>
            <a:solidFill>
              <a:srgbClr val="000000"/>
            </a:solidFill>
            <a:ln w="9525">
              <a:noFill/>
              <a:round/>
            </a:ln>
            <a:effectLst>
              <a:outerShdw dist="107763" dir="2700000" algn="ctr" rotWithShape="0">
                <a:srgbClr val="80808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sp>
          <p:nvSpPr>
            <p:cNvPr id="80927" name="Freeform 31"/>
            <p:cNvSpPr/>
            <p:nvPr/>
          </p:nvSpPr>
          <p:spPr bwMode="auto">
            <a:xfrm>
              <a:off x="1455" y="3076"/>
              <a:ext cx="1311" cy="682"/>
            </a:xfrm>
            <a:custGeom>
              <a:avLst/>
              <a:gdLst/>
              <a:ahLst/>
              <a:cxnLst>
                <a:cxn ang="0">
                  <a:pos x="655" y="0"/>
                </a:cxn>
                <a:cxn ang="0">
                  <a:pos x="0" y="1364"/>
                </a:cxn>
                <a:cxn ang="0">
                  <a:pos x="1965" y="1364"/>
                </a:cxn>
                <a:cxn ang="0">
                  <a:pos x="2620" y="0"/>
                </a:cxn>
                <a:cxn ang="0">
                  <a:pos x="655" y="0"/>
                </a:cxn>
              </a:cxnLst>
              <a:rect l="0" t="0" r="r" b="b"/>
              <a:pathLst>
                <a:path w="2620" h="1364">
                  <a:moveTo>
                    <a:pt x="655" y="0"/>
                  </a:moveTo>
                  <a:lnTo>
                    <a:pt x="0" y="1364"/>
                  </a:lnTo>
                  <a:lnTo>
                    <a:pt x="1965" y="1364"/>
                  </a:lnTo>
                  <a:lnTo>
                    <a:pt x="2620" y="0"/>
                  </a:lnTo>
                  <a:lnTo>
                    <a:pt x="655" y="0"/>
                  </a:lnTo>
                  <a:close/>
                </a:path>
              </a:pathLst>
            </a:custGeom>
            <a:solidFill>
              <a:srgbClr val="FFFFFF"/>
            </a:solidFill>
            <a:ln w="11113">
              <a:solidFill>
                <a:srgbClr val="000000"/>
              </a:solidFill>
              <a:prstDash val="solid"/>
              <a:round/>
            </a:ln>
            <a:effectLst>
              <a:outerShdw dist="107763" dir="2700000" algn="ctr" rotWithShape="0">
                <a:srgbClr val="80808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047" name="Rectangle 32"/>
          <p:cNvSpPr/>
          <p:nvPr/>
        </p:nvSpPr>
        <p:spPr>
          <a:xfrm>
            <a:off x="1668463" y="4959350"/>
            <a:ext cx="1490662" cy="1209675"/>
          </a:xfrm>
          <a:prstGeom prst="rect">
            <a:avLst/>
          </a:prstGeom>
          <a:noFill/>
          <a:ln w="9525">
            <a:noFill/>
          </a:ln>
        </p:spPr>
        <p:txBody>
          <a:bodyPr/>
          <a:lstStyle/>
          <a:p>
            <a:endParaRPr dirty="0">
              <a:latin typeface="Calibri" panose="020F0502020204030204" pitchFamily="34" charset="0"/>
            </a:endParaRPr>
          </a:p>
        </p:txBody>
      </p:sp>
      <p:sp>
        <p:nvSpPr>
          <p:cNvPr id="80929" name="Rectangle 33"/>
          <p:cNvSpPr>
            <a:spLocks noChangeArrowheads="1"/>
          </p:cNvSpPr>
          <p:nvPr/>
        </p:nvSpPr>
        <p:spPr bwMode="auto">
          <a:xfrm>
            <a:off x="1751013" y="5008563"/>
            <a:ext cx="234950" cy="274638"/>
          </a:xfrm>
          <a:prstGeom prst="rect">
            <a:avLst/>
          </a:prstGeom>
          <a:noFill/>
          <a:ln w="9525">
            <a:noFill/>
            <a:miter lim="800000"/>
          </a:ln>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C0C0C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    </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30" name="Rectangle 34"/>
          <p:cNvSpPr>
            <a:spLocks noChangeArrowheads="1"/>
          </p:cNvSpPr>
          <p:nvPr/>
        </p:nvSpPr>
        <p:spPr bwMode="auto">
          <a:xfrm>
            <a:off x="1739900" y="4999038"/>
            <a:ext cx="234950" cy="274638"/>
          </a:xfrm>
          <a:prstGeom prst="rect">
            <a:avLst/>
          </a:prstGeom>
          <a:noFill/>
          <a:ln w="9525">
            <a:noFill/>
            <a:miter lim="800000"/>
          </a:ln>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FFFFFF"/>
                </a:solidFill>
                <a:effectLst>
                  <a:outerShdw blurRad="38100" dist="38100" dir="2700000" algn="tl">
                    <a:srgbClr val="808080"/>
                  </a:outerShdw>
                </a:effectLst>
                <a:uLnTx/>
                <a:uFillTx/>
                <a:latin typeface="Bradley Hand ITC" panose="03070402050302030203" pitchFamily="66" charset="0"/>
                <a:ea typeface="+mn-ea"/>
                <a:cs typeface="Arial" panose="020B0604020202020204" pitchFamily="34" charset="0"/>
              </a:rPr>
              <a:t>    </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31" name="Rectangle 35"/>
          <p:cNvSpPr>
            <a:spLocks noChangeArrowheads="1"/>
          </p:cNvSpPr>
          <p:nvPr/>
        </p:nvSpPr>
        <p:spPr bwMode="auto">
          <a:xfrm>
            <a:off x="1752600" y="4999038"/>
            <a:ext cx="1222375" cy="274638"/>
          </a:xfrm>
          <a:prstGeom prst="rect">
            <a:avLst/>
          </a:prstGeom>
          <a:noFill/>
          <a:ln w="9525">
            <a:noFill/>
            <a:miter lim="800000"/>
          </a:ln>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Pengukuran</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32" name="Rectangle 36"/>
          <p:cNvSpPr>
            <a:spLocks noChangeArrowheads="1"/>
          </p:cNvSpPr>
          <p:nvPr/>
        </p:nvSpPr>
        <p:spPr bwMode="auto">
          <a:xfrm>
            <a:off x="1981200" y="5230813"/>
            <a:ext cx="498475" cy="274638"/>
          </a:xfrm>
          <a:prstGeom prst="rect">
            <a:avLst/>
          </a:prstGeom>
          <a:noFill/>
          <a:ln w="9525">
            <a:noFill/>
            <a:miter lim="800000"/>
          </a:ln>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  dan</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33" name="Rectangle 37"/>
          <p:cNvSpPr>
            <a:spLocks noChangeArrowheads="1"/>
          </p:cNvSpPr>
          <p:nvPr/>
        </p:nvSpPr>
        <p:spPr bwMode="auto">
          <a:xfrm>
            <a:off x="1797050" y="5440363"/>
            <a:ext cx="839788" cy="274638"/>
          </a:xfrm>
          <a:prstGeom prst="rect">
            <a:avLst/>
          </a:prstGeom>
          <a:noFill/>
          <a:ln w="9525">
            <a:noFill/>
            <a:miter lim="800000"/>
          </a:ln>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Evaluasi</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1053" name="Rectangle 38"/>
          <p:cNvSpPr/>
          <p:nvPr/>
        </p:nvSpPr>
        <p:spPr>
          <a:xfrm>
            <a:off x="3744913" y="1677988"/>
            <a:ext cx="1439862" cy="644525"/>
          </a:xfrm>
          <a:prstGeom prst="rect">
            <a:avLst/>
          </a:prstGeom>
          <a:noFill/>
          <a:ln w="9525">
            <a:noFill/>
          </a:ln>
        </p:spPr>
        <p:txBody>
          <a:bodyPr/>
          <a:lstStyle/>
          <a:p>
            <a:endParaRPr dirty="0">
              <a:latin typeface="Calibri" panose="020F0502020204030204" pitchFamily="34" charset="0"/>
            </a:endParaRPr>
          </a:p>
        </p:txBody>
      </p:sp>
      <p:sp>
        <p:nvSpPr>
          <p:cNvPr id="1054" name="Rectangle 39"/>
          <p:cNvSpPr/>
          <p:nvPr/>
        </p:nvSpPr>
        <p:spPr>
          <a:xfrm>
            <a:off x="3733800" y="2359025"/>
            <a:ext cx="1281113" cy="274638"/>
          </a:xfrm>
          <a:prstGeom prst="rect">
            <a:avLst/>
          </a:prstGeom>
          <a:noFill/>
          <a:ln w="9525">
            <a:noFill/>
          </a:ln>
        </p:spPr>
        <p:txBody>
          <a:bodyPr wrap="none" lIns="0" tIns="0" rIns="0" bIns="0">
            <a:spAutoFit/>
          </a:bodyPr>
          <a:lstStyle/>
          <a:p>
            <a:pPr eaLnBrk="0" hangingPunct="0"/>
            <a:r>
              <a:rPr lang="en-US" altLang="x-none" b="1" dirty="0">
                <a:solidFill>
                  <a:schemeClr val="bg1"/>
                </a:solidFill>
                <a:latin typeface="Bradley Hand ITC" panose="03070402050302030203" pitchFamily="66" charset="0"/>
              </a:rPr>
              <a:t>Peningkatan</a:t>
            </a:r>
          </a:p>
        </p:txBody>
      </p:sp>
      <p:sp>
        <p:nvSpPr>
          <p:cNvPr id="1055" name="Rectangle 40"/>
          <p:cNvSpPr/>
          <p:nvPr/>
        </p:nvSpPr>
        <p:spPr>
          <a:xfrm>
            <a:off x="3716338" y="2617788"/>
            <a:ext cx="1389062" cy="274637"/>
          </a:xfrm>
          <a:prstGeom prst="rect">
            <a:avLst/>
          </a:prstGeom>
          <a:noFill/>
          <a:ln w="9525">
            <a:noFill/>
          </a:ln>
        </p:spPr>
        <p:txBody>
          <a:bodyPr wrap="none" lIns="0" tIns="0" rIns="0" bIns="0">
            <a:spAutoFit/>
          </a:bodyPr>
          <a:lstStyle/>
          <a:p>
            <a:pPr eaLnBrk="0" hangingPunct="0"/>
            <a:r>
              <a:rPr lang="en-US" altLang="x-none" b="1" dirty="0">
                <a:solidFill>
                  <a:schemeClr val="bg1"/>
                </a:solidFill>
                <a:latin typeface="Bradley Hand ITC" panose="03070402050302030203" pitchFamily="66" charset="0"/>
              </a:rPr>
              <a:t>Berkelanjutan</a:t>
            </a:r>
          </a:p>
        </p:txBody>
      </p:sp>
      <p:sp>
        <p:nvSpPr>
          <p:cNvPr id="80937" name="Rectangle 41"/>
          <p:cNvSpPr>
            <a:spLocks noChangeArrowheads="1"/>
          </p:cNvSpPr>
          <p:nvPr/>
        </p:nvSpPr>
        <p:spPr bwMode="auto">
          <a:xfrm>
            <a:off x="1127125" y="3189288"/>
            <a:ext cx="411163" cy="274638"/>
          </a:xfrm>
          <a:prstGeom prst="rect">
            <a:avLst/>
          </a:prstGeom>
          <a:noFill/>
          <a:ln w="9525">
            <a:noFill/>
            <a:miter lim="800000"/>
          </a:ln>
          <a:effectLst/>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80808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       </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38" name="Rectangle 42"/>
          <p:cNvSpPr>
            <a:spLocks noChangeArrowheads="1"/>
          </p:cNvSpPr>
          <p:nvPr/>
        </p:nvSpPr>
        <p:spPr bwMode="auto">
          <a:xfrm>
            <a:off x="1508125" y="3189288"/>
            <a:ext cx="1120775" cy="274638"/>
          </a:xfrm>
          <a:prstGeom prst="rect">
            <a:avLst/>
          </a:prstGeom>
          <a:noFill/>
          <a:ln w="9525">
            <a:noFill/>
            <a:miter lim="800000"/>
          </a:ln>
          <a:effectLst/>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80808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Peninjauan</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39" name="Rectangle 43"/>
          <p:cNvSpPr>
            <a:spLocks noChangeArrowheads="1"/>
          </p:cNvSpPr>
          <p:nvPr/>
        </p:nvSpPr>
        <p:spPr bwMode="auto">
          <a:xfrm>
            <a:off x="1127125" y="3471863"/>
            <a:ext cx="855663" cy="274638"/>
          </a:xfrm>
          <a:prstGeom prst="rect">
            <a:avLst/>
          </a:prstGeom>
          <a:noFill/>
          <a:ln w="9525">
            <a:noFill/>
            <a:miter lim="800000"/>
          </a:ln>
          <a:effectLst/>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80808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    Ulang</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40" name="Rectangle 44"/>
          <p:cNvSpPr>
            <a:spLocks noChangeArrowheads="1"/>
          </p:cNvSpPr>
          <p:nvPr/>
        </p:nvSpPr>
        <p:spPr bwMode="auto">
          <a:xfrm>
            <a:off x="1900238" y="3471863"/>
            <a:ext cx="192088" cy="274638"/>
          </a:xfrm>
          <a:prstGeom prst="rect">
            <a:avLst/>
          </a:prstGeom>
          <a:noFill/>
          <a:ln w="9525">
            <a:noFill/>
            <a:miter lim="800000"/>
          </a:ln>
          <a:effectLst/>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80808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 &amp;</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41" name="Rectangle 45"/>
          <p:cNvSpPr>
            <a:spLocks noChangeArrowheads="1"/>
          </p:cNvSpPr>
          <p:nvPr/>
        </p:nvSpPr>
        <p:spPr bwMode="auto">
          <a:xfrm>
            <a:off x="1127125" y="3754438"/>
            <a:ext cx="1398588" cy="274638"/>
          </a:xfrm>
          <a:prstGeom prst="rect">
            <a:avLst/>
          </a:prstGeom>
          <a:noFill/>
          <a:ln w="9525">
            <a:noFill/>
            <a:miter lim="800000"/>
          </a:ln>
          <a:effectLst/>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80808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  Peningkatan</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42" name="Rectangle 46"/>
          <p:cNvSpPr>
            <a:spLocks noChangeArrowheads="1"/>
          </p:cNvSpPr>
          <p:nvPr/>
        </p:nvSpPr>
        <p:spPr bwMode="auto">
          <a:xfrm>
            <a:off x="1127125" y="4037013"/>
            <a:ext cx="1550988" cy="274638"/>
          </a:xfrm>
          <a:prstGeom prst="rect">
            <a:avLst/>
          </a:prstGeom>
          <a:noFill/>
          <a:ln w="9525">
            <a:noFill/>
            <a:miter lim="800000"/>
          </a:ln>
          <a:effectLst/>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80808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oleh manajemen</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1062" name="Rectangle 47"/>
          <p:cNvSpPr/>
          <p:nvPr/>
        </p:nvSpPr>
        <p:spPr>
          <a:xfrm>
            <a:off x="762000" y="3141663"/>
            <a:ext cx="2133600" cy="1201737"/>
          </a:xfrm>
          <a:prstGeom prst="rect">
            <a:avLst/>
          </a:prstGeom>
          <a:solidFill>
            <a:srgbClr val="808080"/>
          </a:solidFill>
          <a:ln w="9525">
            <a:noFill/>
          </a:ln>
        </p:spPr>
        <p:txBody>
          <a:bodyPr/>
          <a:lstStyle/>
          <a:p>
            <a:endParaRPr dirty="0">
              <a:latin typeface="Calibri" panose="020F0502020204030204" pitchFamily="34" charset="0"/>
            </a:endParaRPr>
          </a:p>
        </p:txBody>
      </p:sp>
      <p:sp>
        <p:nvSpPr>
          <p:cNvPr id="80944" name="Rectangle 48"/>
          <p:cNvSpPr>
            <a:spLocks noChangeArrowheads="1"/>
          </p:cNvSpPr>
          <p:nvPr/>
        </p:nvSpPr>
        <p:spPr bwMode="auto">
          <a:xfrm>
            <a:off x="762000" y="3081338"/>
            <a:ext cx="2133600" cy="1217613"/>
          </a:xfrm>
          <a:prstGeom prst="rect">
            <a:avLst/>
          </a:prstGeom>
          <a:solidFill>
            <a:srgbClr val="FFFFFF"/>
          </a:solidFill>
          <a:ln w="7938">
            <a:solidFill>
              <a:srgbClr val="000000"/>
            </a:solidFill>
            <a:miter lim="800000"/>
          </a:ln>
          <a:effectLst>
            <a:outerShdw dist="107763" dir="2700000" algn="ctr" rotWithShape="0">
              <a:srgbClr val="80808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sp>
        <p:nvSpPr>
          <p:cNvPr id="80945" name="Rectangle 49"/>
          <p:cNvSpPr>
            <a:spLocks noChangeArrowheads="1"/>
          </p:cNvSpPr>
          <p:nvPr/>
        </p:nvSpPr>
        <p:spPr bwMode="auto">
          <a:xfrm>
            <a:off x="1073150" y="3133725"/>
            <a:ext cx="411163" cy="274638"/>
          </a:xfrm>
          <a:prstGeom prst="rect">
            <a:avLst/>
          </a:prstGeom>
          <a:noFill/>
          <a:ln w="9525">
            <a:noFill/>
            <a:miter lim="800000"/>
          </a:ln>
          <a:effectLst/>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C0C0C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       </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46" name="Rectangle 50"/>
          <p:cNvSpPr>
            <a:spLocks noChangeArrowheads="1"/>
          </p:cNvSpPr>
          <p:nvPr/>
        </p:nvSpPr>
        <p:spPr bwMode="auto">
          <a:xfrm>
            <a:off x="1065213" y="3125788"/>
            <a:ext cx="411163" cy="274638"/>
          </a:xfrm>
          <a:prstGeom prst="rect">
            <a:avLst/>
          </a:prstGeom>
          <a:noFill/>
          <a:ln w="9525">
            <a:noFill/>
            <a:miter lim="800000"/>
          </a:ln>
          <a:effectLst/>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FFFFFF"/>
                </a:solidFill>
                <a:effectLst>
                  <a:outerShdw blurRad="38100" dist="38100" dir="2700000" algn="tl">
                    <a:srgbClr val="808080"/>
                  </a:outerShdw>
                </a:effectLst>
                <a:uLnTx/>
                <a:uFillTx/>
                <a:latin typeface="Bradley Hand ITC" panose="03070402050302030203" pitchFamily="66" charset="0"/>
                <a:ea typeface="+mn-ea"/>
                <a:cs typeface="Arial" panose="020B0604020202020204" pitchFamily="34" charset="0"/>
              </a:rPr>
              <a:t>       </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47" name="Rectangle 51"/>
          <p:cNvSpPr>
            <a:spLocks noChangeArrowheads="1"/>
          </p:cNvSpPr>
          <p:nvPr/>
        </p:nvSpPr>
        <p:spPr bwMode="auto">
          <a:xfrm>
            <a:off x="923925" y="3154363"/>
            <a:ext cx="1120775" cy="274638"/>
          </a:xfrm>
          <a:prstGeom prst="rect">
            <a:avLst/>
          </a:prstGeom>
          <a:noFill/>
          <a:ln w="9525">
            <a:noFill/>
            <a:miter lim="800000"/>
          </a:ln>
          <a:effectLst/>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Peninjauan</a:t>
            </a:r>
            <a:endParaRPr kumimoji="0" lang="en-US" sz="18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48" name="Rectangle 52"/>
          <p:cNvSpPr>
            <a:spLocks noChangeArrowheads="1"/>
          </p:cNvSpPr>
          <p:nvPr/>
        </p:nvSpPr>
        <p:spPr bwMode="auto">
          <a:xfrm>
            <a:off x="1914525" y="3154363"/>
            <a:ext cx="904875" cy="274638"/>
          </a:xfrm>
          <a:prstGeom prst="rect">
            <a:avLst/>
          </a:prstGeom>
          <a:noFill/>
          <a:ln w="9525">
            <a:noFill/>
            <a:miter lim="800000"/>
          </a:ln>
          <a:effectLst/>
        </p:spPr>
        <p:txBody>
          <a:bodyPr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    Ulang</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49" name="Rectangle 53"/>
          <p:cNvSpPr>
            <a:spLocks noChangeArrowheads="1"/>
          </p:cNvSpPr>
          <p:nvPr/>
        </p:nvSpPr>
        <p:spPr bwMode="auto">
          <a:xfrm>
            <a:off x="923925" y="3408363"/>
            <a:ext cx="241300" cy="274638"/>
          </a:xfrm>
          <a:prstGeom prst="rect">
            <a:avLst/>
          </a:prstGeom>
          <a:noFill/>
          <a:ln w="9525">
            <a:noFill/>
            <a:miter lim="800000"/>
          </a:ln>
          <a:effectLst/>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Georgia" panose="02040502050405020303" pitchFamily="18" charset="0"/>
                <a:ea typeface="+mn-ea"/>
                <a:cs typeface="Arial" panose="020B0604020202020204" pitchFamily="34" charset="0"/>
              </a:rPr>
              <a:t> &amp;</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Georgia" panose="02040502050405020303" pitchFamily="18" charset="0"/>
              <a:ea typeface="+mn-ea"/>
              <a:cs typeface="Arial" panose="020B0604020202020204" pitchFamily="34" charset="0"/>
            </a:endParaRPr>
          </a:p>
        </p:txBody>
      </p:sp>
      <p:sp>
        <p:nvSpPr>
          <p:cNvPr id="80950" name="Rectangle 54"/>
          <p:cNvSpPr>
            <a:spLocks noChangeArrowheads="1"/>
          </p:cNvSpPr>
          <p:nvPr/>
        </p:nvSpPr>
        <p:spPr bwMode="auto">
          <a:xfrm>
            <a:off x="1152525" y="3429000"/>
            <a:ext cx="1447800" cy="274638"/>
          </a:xfrm>
          <a:prstGeom prst="rect">
            <a:avLst/>
          </a:prstGeom>
          <a:noFill/>
          <a:ln w="9525">
            <a:noFill/>
            <a:miter lim="800000"/>
          </a:ln>
          <a:effectLst/>
        </p:spPr>
        <p:txBody>
          <a:bodyPr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  Peningkatan</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51" name="Rectangle 55"/>
          <p:cNvSpPr>
            <a:spLocks noChangeArrowheads="1"/>
          </p:cNvSpPr>
          <p:nvPr/>
        </p:nvSpPr>
        <p:spPr bwMode="auto">
          <a:xfrm>
            <a:off x="1000125" y="3962400"/>
            <a:ext cx="1127125" cy="274638"/>
          </a:xfrm>
          <a:prstGeom prst="rect">
            <a:avLst/>
          </a:prstGeom>
          <a:noFill/>
          <a:ln w="9525">
            <a:noFill/>
            <a:miter lim="800000"/>
          </a:ln>
          <a:effectLst/>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Manajemen</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52" name="Rectangle 56"/>
          <p:cNvSpPr>
            <a:spLocks noChangeArrowheads="1"/>
          </p:cNvSpPr>
          <p:nvPr/>
        </p:nvSpPr>
        <p:spPr bwMode="auto">
          <a:xfrm>
            <a:off x="228600" y="381000"/>
            <a:ext cx="8686800" cy="685800"/>
          </a:xfrm>
          <a:prstGeom prst="rect">
            <a:avLst/>
          </a:prstGeom>
          <a:noFill/>
          <a:ln w="9525">
            <a:noFill/>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9933"/>
                </a:solidFill>
                <a:effectLst/>
                <a:uLnTx/>
                <a:uFillTx/>
                <a:latin typeface="Felix Titling" panose="04060505060202020A04" pitchFamily="82" charset="0"/>
                <a:ea typeface="+mn-ea"/>
                <a:cs typeface="+mn-cs"/>
              </a:rPr>
              <a:t>5 prinsip dasar </a:t>
            </a:r>
            <a:br>
              <a:rPr kumimoji="0" lang="en-US" sz="3600" b="1" i="0" u="none" strike="noStrike" kern="1200" cap="none" spc="0" normalizeH="0" baseline="0" noProof="0">
                <a:ln>
                  <a:noFill/>
                </a:ln>
                <a:solidFill>
                  <a:srgbClr val="FF9933"/>
                </a:solidFill>
                <a:effectLst/>
                <a:uLnTx/>
                <a:uFillTx/>
                <a:latin typeface="Felix Titling" panose="04060505060202020A04" pitchFamily="82" charset="0"/>
                <a:ea typeface="+mn-ea"/>
                <a:cs typeface="+mn-cs"/>
              </a:rPr>
            </a:br>
            <a:r>
              <a:rPr kumimoji="0" lang="en-US" sz="3600" b="1" i="0" u="none" strike="noStrike" kern="1200" cap="none" spc="0" normalizeH="0" baseline="0" noProof="0">
                <a:ln>
                  <a:noFill/>
                </a:ln>
                <a:solidFill>
                  <a:srgbClr val="FF9933"/>
                </a:solidFill>
                <a:effectLst/>
                <a:uLnTx/>
                <a:uFillTx/>
                <a:latin typeface="Felix Titling" panose="04060505060202020A04" pitchFamily="82" charset="0"/>
                <a:ea typeface="+mn-ea"/>
                <a:cs typeface="+mn-cs"/>
              </a:rPr>
              <a:t>dalam penerapan SMK3</a:t>
            </a:r>
            <a:endParaRPr kumimoji="0" lang="en-US" sz="3600" b="1" i="0" u="none" strike="noStrike" kern="1200" cap="none" spc="0" normalizeH="0" baseline="0" noProof="0">
              <a:ln>
                <a:noFill/>
              </a:ln>
              <a:solidFill>
                <a:srgbClr val="FF9933"/>
              </a:solidFill>
              <a:effectLst>
                <a:outerShdw blurRad="38100" dist="38100" dir="2700000" algn="tl">
                  <a:srgbClr val="FFFFFF"/>
                </a:outerShdw>
              </a:effectLst>
              <a:uLnTx/>
              <a:uFillTx/>
              <a:latin typeface="Felix Titling" panose="04060505060202020A04" pitchFamily="82" charset="0"/>
              <a:ea typeface="+mn-ea"/>
              <a:cs typeface="+mn-cs"/>
            </a:endParaRPr>
          </a:p>
        </p:txBody>
      </p:sp>
      <p:sp>
        <p:nvSpPr>
          <p:cNvPr id="1072" name="AutoShape 57"/>
          <p:cNvSpPr/>
          <p:nvPr/>
        </p:nvSpPr>
        <p:spPr>
          <a:xfrm>
            <a:off x="428625" y="1357313"/>
            <a:ext cx="8382000" cy="5334000"/>
          </a:xfrm>
          <a:prstGeom prst="roundRect">
            <a:avLst>
              <a:gd name="adj" fmla="val 16667"/>
            </a:avLst>
          </a:prstGeom>
          <a:noFill/>
          <a:ln w="57150" cap="flat" cmpd="sng">
            <a:solidFill>
              <a:srgbClr val="FFCC00"/>
            </a:solidFill>
            <a:prstDash val="solid"/>
            <a:headEnd type="none" w="med" len="med"/>
            <a:tailEnd type="none" w="med" len="med"/>
          </a:ln>
        </p:spPr>
        <p:txBody>
          <a:bodyPr wrap="none" anchor="ctr"/>
          <a:lstStyle/>
          <a:p>
            <a:endParaRPr dirty="0">
              <a:latin typeface="Calibri" panose="020F0502020204030204" pitchFamily="34" charset="0"/>
            </a:endParaRPr>
          </a:p>
        </p:txBody>
      </p:sp>
      <p:graphicFrame>
        <p:nvGraphicFramePr>
          <p:cNvPr id="1026" name="Object 2"/>
          <p:cNvGraphicFramePr/>
          <p:nvPr/>
        </p:nvGraphicFramePr>
        <p:xfrm>
          <a:off x="3986213" y="3581400"/>
          <a:ext cx="1271587" cy="1295400"/>
        </p:xfrm>
        <a:graphic>
          <a:graphicData uri="http://schemas.openxmlformats.org/presentationml/2006/ole">
            <mc:AlternateContent xmlns:mc="http://schemas.openxmlformats.org/markup-compatibility/2006">
              <mc:Choice xmlns:v="urn:schemas-microsoft-com:vml" Requires="v">
                <p:oleObj r:id="rId3" imgW="2781300" imgH="3095625" progId="Paint.Picture">
                  <p:embed/>
                </p:oleObj>
              </mc:Choice>
              <mc:Fallback>
                <p:oleObj r:id="rId3" imgW="2781300" imgH="3095625" progId="Paint.Picture">
                  <p:embed/>
                  <p:pic>
                    <p:nvPicPr>
                      <p:cNvPr id="0" name="Picture 3078"/>
                      <p:cNvPicPr/>
                      <p:nvPr/>
                    </p:nvPicPr>
                    <p:blipFill>
                      <a:blip r:embed="rId4"/>
                      <a:stretch>
                        <a:fillRect/>
                      </a:stretch>
                    </p:blipFill>
                    <p:spPr>
                      <a:xfrm>
                        <a:off x="3986213" y="3581400"/>
                        <a:ext cx="1271587" cy="1295400"/>
                      </a:xfrm>
                      <a:prstGeom prst="rect">
                        <a:avLst/>
                      </a:prstGeom>
                      <a:noFill/>
                      <a:ln w="38100">
                        <a:noFill/>
                        <a:miter/>
                      </a:ln>
                    </p:spPr>
                  </p:pic>
                </p:oleObj>
              </mc:Fallback>
            </mc:AlternateContent>
          </a:graphicData>
        </a:graphic>
      </p:graphicFrame>
      <p:sp>
        <p:nvSpPr>
          <p:cNvPr id="80957" name="Rectangle 61"/>
          <p:cNvSpPr>
            <a:spLocks noChangeArrowheads="1"/>
          </p:cNvSpPr>
          <p:nvPr/>
        </p:nvSpPr>
        <p:spPr bwMode="auto">
          <a:xfrm>
            <a:off x="847725" y="3733800"/>
            <a:ext cx="1447800" cy="274638"/>
          </a:xfrm>
          <a:prstGeom prst="rect">
            <a:avLst/>
          </a:prstGeom>
          <a:noFill/>
          <a:ln w="9525">
            <a:noFill/>
            <a:miter lim="800000"/>
          </a:ln>
          <a:effectLst/>
        </p:spPr>
        <p:txBody>
          <a:bodyPr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  SMK3 oleh </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p:nvPr/>
        </p:nvSpPr>
        <p:spPr>
          <a:xfrm>
            <a:off x="685800" y="577850"/>
            <a:ext cx="7010400" cy="946150"/>
          </a:xfrm>
          <a:prstGeom prst="rect">
            <a:avLst/>
          </a:prstGeom>
          <a:gradFill rotWithShape="0">
            <a:gsLst>
              <a:gs pos="0">
                <a:srgbClr val="800080"/>
              </a:gs>
              <a:gs pos="100000">
                <a:srgbClr val="CEF9FE"/>
              </a:gs>
            </a:gsLst>
            <a:lin ang="2700000" scaled="1"/>
            <a:tileRect/>
          </a:gradFill>
          <a:ln w="9525">
            <a:noFill/>
          </a:ln>
        </p:spPr>
        <p:txBody>
          <a:bodyPr anchor="b">
            <a:spAutoFit/>
          </a:bodyPr>
          <a:lstStyle/>
          <a:p>
            <a:pPr algn="ctr"/>
            <a:r>
              <a:rPr lang="en-GB" altLang="x-none" sz="2800" b="1" i="1" dirty="0">
                <a:solidFill>
                  <a:srgbClr val="CC0000"/>
                </a:solidFill>
                <a:latin typeface="Comic Sans MS" panose="030F0702030302020204" pitchFamily="66" charset="0"/>
                <a:cs typeface="Times New Roman" panose="02020603050405020304" pitchFamily="18" charset="0"/>
              </a:rPr>
              <a:t>Faktor-faktor yg mempengaruhi </a:t>
            </a:r>
            <a:br>
              <a:rPr lang="en-GB" altLang="x-none" sz="2800" b="1" i="1" dirty="0">
                <a:solidFill>
                  <a:srgbClr val="CC0000"/>
                </a:solidFill>
                <a:latin typeface="Comic Sans MS" panose="030F0702030302020204" pitchFamily="66" charset="0"/>
                <a:cs typeface="Times New Roman" panose="02020603050405020304" pitchFamily="18" charset="0"/>
              </a:rPr>
            </a:br>
            <a:r>
              <a:rPr lang="en-GB" altLang="x-none" sz="2800" b="1" i="1" dirty="0">
                <a:solidFill>
                  <a:srgbClr val="CC0000"/>
                </a:solidFill>
                <a:latin typeface="Comic Sans MS" panose="030F0702030302020204" pitchFamily="66" charset="0"/>
                <a:cs typeface="Times New Roman" panose="02020603050405020304" pitchFamily="18" charset="0"/>
              </a:rPr>
              <a:t>kesehatan tenaga kerja</a:t>
            </a:r>
            <a:endParaRPr lang="en-US" altLang="x-none" sz="2800" b="1" i="1" dirty="0">
              <a:solidFill>
                <a:srgbClr val="CC0000"/>
              </a:solidFill>
              <a:latin typeface="Comic Sans MS" panose="030F0702030302020204" pitchFamily="66" charset="0"/>
              <a:ea typeface="Times New Roman" panose="02020603050405020304" pitchFamily="18" charset="0"/>
            </a:endParaRPr>
          </a:p>
        </p:txBody>
      </p:sp>
      <p:pic>
        <p:nvPicPr>
          <p:cNvPr id="19459" name="Picture 3" descr="bd13718_"/>
          <p:cNvPicPr>
            <a:picLocks noChangeAspect="1"/>
          </p:cNvPicPr>
          <p:nvPr/>
        </p:nvPicPr>
        <p:blipFill>
          <a:blip r:embed="rId2"/>
          <a:stretch>
            <a:fillRect/>
          </a:stretch>
        </p:blipFill>
        <p:spPr>
          <a:xfrm>
            <a:off x="6324600" y="4953000"/>
            <a:ext cx="2593975" cy="1676400"/>
          </a:xfrm>
          <a:prstGeom prst="rect">
            <a:avLst/>
          </a:prstGeom>
          <a:noFill/>
          <a:ln w="9525">
            <a:noFill/>
          </a:ln>
        </p:spPr>
      </p:pic>
      <p:sp>
        <p:nvSpPr>
          <p:cNvPr id="19460" name="Text Box 4"/>
          <p:cNvSpPr txBox="1"/>
          <p:nvPr/>
        </p:nvSpPr>
        <p:spPr>
          <a:xfrm>
            <a:off x="1219200" y="1676400"/>
            <a:ext cx="1447800" cy="946150"/>
          </a:xfrm>
          <a:prstGeom prst="rect">
            <a:avLst/>
          </a:prstGeom>
          <a:noFill/>
          <a:ln w="9525">
            <a:noFill/>
          </a:ln>
        </p:spPr>
        <p:txBody>
          <a:bodyPr>
            <a:spAutoFit/>
          </a:bodyPr>
          <a:lstStyle/>
          <a:p>
            <a:pPr algn="ctr">
              <a:spcBef>
                <a:spcPct val="50000"/>
              </a:spcBef>
            </a:pPr>
            <a:r>
              <a:rPr lang="en-US" altLang="x-none" sz="2800" b="1" dirty="0">
                <a:latin typeface="Comic Sans MS" panose="030F0702030302020204" pitchFamily="66" charset="0"/>
              </a:rPr>
              <a:t>Beban kerja</a:t>
            </a:r>
          </a:p>
        </p:txBody>
      </p:sp>
      <p:sp>
        <p:nvSpPr>
          <p:cNvPr id="19461" name="Text Box 5"/>
          <p:cNvSpPr txBox="1"/>
          <p:nvPr/>
        </p:nvSpPr>
        <p:spPr>
          <a:xfrm>
            <a:off x="5943600" y="1676400"/>
            <a:ext cx="2133600" cy="946150"/>
          </a:xfrm>
          <a:prstGeom prst="rect">
            <a:avLst/>
          </a:prstGeom>
          <a:noFill/>
          <a:ln w="9525">
            <a:noFill/>
          </a:ln>
        </p:spPr>
        <p:txBody>
          <a:bodyPr>
            <a:spAutoFit/>
          </a:bodyPr>
          <a:lstStyle/>
          <a:p>
            <a:pPr algn="ctr">
              <a:spcBef>
                <a:spcPct val="50000"/>
              </a:spcBef>
            </a:pPr>
            <a:r>
              <a:rPr lang="en-US" altLang="x-none" sz="2800" b="1" dirty="0">
                <a:latin typeface="Comic Sans MS" panose="030F0702030302020204" pitchFamily="66" charset="0"/>
              </a:rPr>
              <a:t>Lingkungan kerja</a:t>
            </a:r>
          </a:p>
        </p:txBody>
      </p:sp>
      <p:sp>
        <p:nvSpPr>
          <p:cNvPr id="19462" name="Text Box 6"/>
          <p:cNvSpPr txBox="1"/>
          <p:nvPr/>
        </p:nvSpPr>
        <p:spPr>
          <a:xfrm>
            <a:off x="3048000" y="4038600"/>
            <a:ext cx="2971800" cy="519113"/>
          </a:xfrm>
          <a:prstGeom prst="rect">
            <a:avLst/>
          </a:prstGeom>
          <a:noFill/>
          <a:ln w="9525">
            <a:noFill/>
          </a:ln>
        </p:spPr>
        <p:txBody>
          <a:bodyPr>
            <a:spAutoFit/>
          </a:bodyPr>
          <a:lstStyle/>
          <a:p>
            <a:pPr algn="ctr">
              <a:spcBef>
                <a:spcPct val="50000"/>
              </a:spcBef>
            </a:pPr>
            <a:r>
              <a:rPr lang="en-US" altLang="x-none" sz="2800" b="1" dirty="0">
                <a:latin typeface="Comic Sans MS" panose="030F0702030302020204" pitchFamily="66" charset="0"/>
              </a:rPr>
              <a:t>Kapasitas kerja</a:t>
            </a:r>
          </a:p>
        </p:txBody>
      </p:sp>
      <p:sp>
        <p:nvSpPr>
          <p:cNvPr id="19463" name="Text Box 7"/>
          <p:cNvSpPr txBox="1"/>
          <p:nvPr/>
        </p:nvSpPr>
        <p:spPr>
          <a:xfrm>
            <a:off x="1371600" y="2743200"/>
            <a:ext cx="1600200" cy="557213"/>
          </a:xfrm>
          <a:prstGeom prst="rect">
            <a:avLst/>
          </a:prstGeom>
          <a:noFill/>
          <a:ln w="9525">
            <a:noFill/>
          </a:ln>
        </p:spPr>
        <p:txBody>
          <a:bodyPr>
            <a:spAutoFit/>
          </a:bodyPr>
          <a:lstStyle/>
          <a:p>
            <a:pPr>
              <a:lnSpc>
                <a:spcPct val="70000"/>
              </a:lnSpc>
              <a:spcBef>
                <a:spcPct val="50000"/>
              </a:spcBef>
            </a:pPr>
            <a:r>
              <a:rPr lang="en-US" altLang="x-none" sz="1600" dirty="0">
                <a:latin typeface="Arial" panose="020B0604020202020204" pitchFamily="34" charset="0"/>
              </a:rPr>
              <a:t>-Fisik</a:t>
            </a:r>
          </a:p>
          <a:p>
            <a:pPr>
              <a:lnSpc>
                <a:spcPct val="70000"/>
              </a:lnSpc>
              <a:spcBef>
                <a:spcPct val="50000"/>
              </a:spcBef>
            </a:pPr>
            <a:r>
              <a:rPr lang="en-US" altLang="x-none" sz="1600" dirty="0">
                <a:latin typeface="Arial" panose="020B0604020202020204" pitchFamily="34" charset="0"/>
              </a:rPr>
              <a:t>-Mental</a:t>
            </a:r>
          </a:p>
        </p:txBody>
      </p:sp>
      <p:sp>
        <p:nvSpPr>
          <p:cNvPr id="19464" name="Text Box 8"/>
          <p:cNvSpPr txBox="1"/>
          <p:nvPr/>
        </p:nvSpPr>
        <p:spPr>
          <a:xfrm>
            <a:off x="3505200" y="4495800"/>
            <a:ext cx="2667000" cy="1992313"/>
          </a:xfrm>
          <a:prstGeom prst="rect">
            <a:avLst/>
          </a:prstGeom>
          <a:noFill/>
          <a:ln w="9525">
            <a:noFill/>
          </a:ln>
        </p:spPr>
        <p:txBody>
          <a:bodyPr>
            <a:spAutoFit/>
          </a:bodyPr>
          <a:lstStyle/>
          <a:p>
            <a:pPr marL="171450" indent="-171450">
              <a:lnSpc>
                <a:spcPct val="75000"/>
              </a:lnSpc>
              <a:spcBef>
                <a:spcPct val="50000"/>
              </a:spcBef>
              <a:buChar char="-"/>
            </a:pPr>
            <a:r>
              <a:rPr lang="en-US" altLang="x-none" sz="1600" dirty="0">
                <a:latin typeface="Verdana" panose="020B0604030504040204" pitchFamily="34" charset="0"/>
              </a:rPr>
              <a:t>Ketrampilan</a:t>
            </a:r>
          </a:p>
          <a:p>
            <a:pPr marL="171450" indent="-171450">
              <a:lnSpc>
                <a:spcPct val="75000"/>
              </a:lnSpc>
              <a:spcBef>
                <a:spcPct val="50000"/>
              </a:spcBef>
              <a:buChar char="-"/>
            </a:pPr>
            <a:r>
              <a:rPr lang="en-US" altLang="x-none" sz="1600" dirty="0">
                <a:latin typeface="Verdana" panose="020B0604030504040204" pitchFamily="34" charset="0"/>
              </a:rPr>
              <a:t>Kesegaran jasmani &amp; rohani</a:t>
            </a:r>
          </a:p>
          <a:p>
            <a:pPr marL="171450" indent="-171450">
              <a:lnSpc>
                <a:spcPct val="75000"/>
              </a:lnSpc>
              <a:spcBef>
                <a:spcPct val="50000"/>
              </a:spcBef>
              <a:buChar char="-"/>
            </a:pPr>
            <a:r>
              <a:rPr lang="en-US" altLang="x-none" sz="1600" dirty="0">
                <a:latin typeface="Verdana" panose="020B0604030504040204" pitchFamily="34" charset="0"/>
              </a:rPr>
              <a:t>Status kesehatan/gizi</a:t>
            </a:r>
          </a:p>
          <a:p>
            <a:pPr marL="171450" indent="-171450">
              <a:lnSpc>
                <a:spcPct val="75000"/>
              </a:lnSpc>
              <a:spcBef>
                <a:spcPct val="50000"/>
              </a:spcBef>
              <a:buChar char="-"/>
            </a:pPr>
            <a:r>
              <a:rPr lang="en-US" altLang="x-none" sz="1600" dirty="0">
                <a:latin typeface="Verdana" panose="020B0604030504040204" pitchFamily="34" charset="0"/>
              </a:rPr>
              <a:t>usia</a:t>
            </a:r>
          </a:p>
          <a:p>
            <a:pPr marL="171450" indent="-171450">
              <a:lnSpc>
                <a:spcPct val="75000"/>
              </a:lnSpc>
              <a:spcBef>
                <a:spcPct val="50000"/>
              </a:spcBef>
              <a:buChar char="-"/>
            </a:pPr>
            <a:r>
              <a:rPr lang="en-US" altLang="x-none" sz="1600" dirty="0">
                <a:latin typeface="Verdana" panose="020B0604030504040204" pitchFamily="34" charset="0"/>
              </a:rPr>
              <a:t>Jenis kelamin</a:t>
            </a:r>
          </a:p>
          <a:p>
            <a:pPr marL="171450" indent="-171450">
              <a:lnSpc>
                <a:spcPct val="75000"/>
              </a:lnSpc>
              <a:spcBef>
                <a:spcPct val="50000"/>
              </a:spcBef>
              <a:buChar char="-"/>
            </a:pPr>
            <a:r>
              <a:rPr lang="en-US" altLang="x-none" sz="1600" dirty="0">
                <a:latin typeface="Verdana" panose="020B0604030504040204" pitchFamily="34" charset="0"/>
              </a:rPr>
              <a:t>Ukuran tubuh</a:t>
            </a:r>
          </a:p>
        </p:txBody>
      </p:sp>
      <p:sp>
        <p:nvSpPr>
          <p:cNvPr id="19465" name="Text Box 9"/>
          <p:cNvSpPr txBox="1"/>
          <p:nvPr/>
        </p:nvSpPr>
        <p:spPr>
          <a:xfrm>
            <a:off x="6324600" y="2667000"/>
            <a:ext cx="2209800" cy="1676400"/>
          </a:xfrm>
          <a:prstGeom prst="rect">
            <a:avLst/>
          </a:prstGeom>
          <a:noFill/>
          <a:ln w="9525">
            <a:noFill/>
          </a:ln>
        </p:spPr>
        <p:txBody>
          <a:bodyPr>
            <a:spAutoFit/>
          </a:bodyPr>
          <a:lstStyle/>
          <a:p>
            <a:pPr>
              <a:lnSpc>
                <a:spcPct val="75000"/>
              </a:lnSpc>
              <a:spcBef>
                <a:spcPct val="50000"/>
              </a:spcBef>
              <a:buChar char="-"/>
            </a:pPr>
            <a:r>
              <a:rPr lang="en-US" altLang="x-none" dirty="0">
                <a:latin typeface="Arial" panose="020B0604020202020204" pitchFamily="34" charset="0"/>
              </a:rPr>
              <a:t>Fisik</a:t>
            </a:r>
          </a:p>
          <a:p>
            <a:pPr>
              <a:lnSpc>
                <a:spcPct val="75000"/>
              </a:lnSpc>
              <a:spcBef>
                <a:spcPct val="50000"/>
              </a:spcBef>
              <a:buChar char="-"/>
            </a:pPr>
            <a:r>
              <a:rPr lang="en-US" altLang="x-none" dirty="0">
                <a:latin typeface="Arial" panose="020B0604020202020204" pitchFamily="34" charset="0"/>
              </a:rPr>
              <a:t>Kimia</a:t>
            </a:r>
          </a:p>
          <a:p>
            <a:pPr>
              <a:lnSpc>
                <a:spcPct val="75000"/>
              </a:lnSpc>
              <a:spcBef>
                <a:spcPct val="50000"/>
              </a:spcBef>
              <a:buChar char="-"/>
            </a:pPr>
            <a:r>
              <a:rPr lang="en-US" altLang="x-none" dirty="0">
                <a:latin typeface="Arial" panose="020B0604020202020204" pitchFamily="34" charset="0"/>
              </a:rPr>
              <a:t>Biologi</a:t>
            </a:r>
          </a:p>
          <a:p>
            <a:pPr>
              <a:lnSpc>
                <a:spcPct val="75000"/>
              </a:lnSpc>
              <a:spcBef>
                <a:spcPct val="50000"/>
              </a:spcBef>
              <a:buChar char="-"/>
            </a:pPr>
            <a:r>
              <a:rPr lang="en-US" altLang="x-none" dirty="0">
                <a:latin typeface="Arial" panose="020B0604020202020204" pitchFamily="34" charset="0"/>
              </a:rPr>
              <a:t>Ergonomi</a:t>
            </a:r>
          </a:p>
          <a:p>
            <a:pPr>
              <a:lnSpc>
                <a:spcPct val="75000"/>
              </a:lnSpc>
              <a:spcBef>
                <a:spcPct val="50000"/>
              </a:spcBef>
              <a:buChar char="-"/>
            </a:pPr>
            <a:r>
              <a:rPr lang="en-US" altLang="x-none" dirty="0">
                <a:latin typeface="Arial" panose="020B0604020202020204" pitchFamily="34" charset="0"/>
              </a:rPr>
              <a:t>Psikologi</a:t>
            </a:r>
          </a:p>
        </p:txBody>
      </p:sp>
      <p:grpSp>
        <p:nvGrpSpPr>
          <p:cNvPr id="2" name="Group 10"/>
          <p:cNvGrpSpPr/>
          <p:nvPr/>
        </p:nvGrpSpPr>
        <p:grpSpPr>
          <a:xfrm>
            <a:off x="3048000" y="1905000"/>
            <a:ext cx="2971800" cy="2133600"/>
            <a:chOff x="1584" y="1824"/>
            <a:chExt cx="2688" cy="1920"/>
          </a:xfrm>
        </p:grpSpPr>
        <p:sp>
          <p:nvSpPr>
            <p:cNvPr id="19467" name="AutoShape 11"/>
            <p:cNvSpPr/>
            <p:nvPr/>
          </p:nvSpPr>
          <p:spPr>
            <a:xfrm flipV="1">
              <a:off x="1584" y="1872"/>
              <a:ext cx="2688" cy="1872"/>
            </a:xfrm>
            <a:prstGeom prst="triangle">
              <a:avLst>
                <a:gd name="adj" fmla="val 50000"/>
              </a:avLst>
            </a:prstGeom>
            <a:solidFill>
              <a:srgbClr val="669900"/>
            </a:solidFill>
            <a:ln w="57150" cap="flat" cmpd="sng">
              <a:solidFill>
                <a:srgbClr val="FF0000"/>
              </a:solidFill>
              <a:prstDash val="solid"/>
              <a:miter/>
              <a:headEnd type="none" w="med" len="med"/>
              <a:tailEnd type="none" w="med" len="med"/>
            </a:ln>
          </p:spPr>
          <p:txBody>
            <a:bodyPr wrap="none" anchor="ctr"/>
            <a:lstStyle/>
            <a:p>
              <a:endParaRPr dirty="0">
                <a:latin typeface="Arial" panose="020B0604020202020204" pitchFamily="34" charset="0"/>
              </a:endParaRPr>
            </a:p>
          </p:txBody>
        </p:sp>
        <p:pic>
          <p:nvPicPr>
            <p:cNvPr id="19468" name="Picture 12" descr="pe01561_"/>
            <p:cNvPicPr>
              <a:picLocks noChangeAspect="1"/>
            </p:cNvPicPr>
            <p:nvPr/>
          </p:nvPicPr>
          <p:blipFill>
            <a:blip r:embed="rId3"/>
            <a:stretch>
              <a:fillRect/>
            </a:stretch>
          </p:blipFill>
          <p:spPr>
            <a:xfrm>
              <a:off x="2016" y="1824"/>
              <a:ext cx="1679" cy="1206"/>
            </a:xfrm>
            <a:prstGeom prst="rect">
              <a:avLst/>
            </a:prstGeom>
            <a:solidFill>
              <a:srgbClr val="669900"/>
            </a:solid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vert="horz" wrap="square" lIns="91440" tIns="45720" rIns="91440" bIns="45720" anchor="ctr"/>
          <a:lstStyle/>
          <a:p>
            <a:pPr algn="ctr" eaLnBrk="1" hangingPunct="1"/>
            <a:r>
              <a:rPr dirty="0"/>
              <a:t>Identifikasi Potensi Bahaya</a:t>
            </a:r>
          </a:p>
        </p:txBody>
      </p:sp>
      <p:pic>
        <p:nvPicPr>
          <p:cNvPr id="22531" name="Picture 3"/>
          <p:cNvPicPr>
            <a:picLocks noGrp="1" noChangeAspect="1"/>
          </p:cNvPicPr>
          <p:nvPr>
            <p:ph idx="1"/>
          </p:nvPr>
        </p:nvPicPr>
        <p:blipFill>
          <a:blip r:embed="rId2"/>
          <a:srcRect/>
          <a:stretch>
            <a:fillRect/>
          </a:stretch>
        </p:blipFill>
        <p:spPr>
          <a:xfrm>
            <a:off x="1319213" y="2249488"/>
            <a:ext cx="6505575" cy="432435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vert="horz" wrap="square" lIns="91440" tIns="45720" rIns="91440" bIns="45720" anchor="ctr"/>
          <a:lstStyle/>
          <a:p>
            <a:pPr algn="ctr" eaLnBrk="1" hangingPunct="1"/>
            <a:r>
              <a:rPr dirty="0"/>
              <a:t>Identifikasi Potensi Bahaya</a:t>
            </a:r>
          </a:p>
        </p:txBody>
      </p:sp>
      <p:pic>
        <p:nvPicPr>
          <p:cNvPr id="23555" name="Picture 2"/>
          <p:cNvPicPr>
            <a:picLocks noGrp="1" noChangeAspect="1"/>
          </p:cNvPicPr>
          <p:nvPr>
            <p:ph idx="1"/>
          </p:nvPr>
        </p:nvPicPr>
        <p:blipFill>
          <a:blip r:embed="rId2"/>
          <a:srcRect/>
          <a:stretch>
            <a:fillRect/>
          </a:stretch>
        </p:blipFill>
        <p:spPr>
          <a:xfrm>
            <a:off x="1430338" y="2249488"/>
            <a:ext cx="6283325" cy="432435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8313" y="692150"/>
            <a:ext cx="8229600" cy="1066800"/>
          </a:xfrm>
        </p:spPr>
        <p:txBody>
          <a:bodyPr vert="horz" wrap="square" lIns="91440" tIns="45720" rIns="91440" bIns="45720" anchor="ctr"/>
          <a:lstStyle/>
          <a:p>
            <a:pPr eaLnBrk="1" hangingPunct="1"/>
            <a:r>
              <a:rPr dirty="0"/>
              <a:t>Dampak zat kimia</a:t>
            </a:r>
          </a:p>
        </p:txBody>
      </p:sp>
      <p:pic>
        <p:nvPicPr>
          <p:cNvPr id="24579" name="Picture 4" descr="100_6667"/>
          <p:cNvPicPr>
            <a:picLocks noGrp="1" noChangeAspect="1"/>
          </p:cNvPicPr>
          <p:nvPr>
            <p:ph idx="1"/>
          </p:nvPr>
        </p:nvPicPr>
        <p:blipFill>
          <a:blip r:embed="rId2"/>
          <a:srcRect/>
          <a:stretch>
            <a:fillRect/>
          </a:stretch>
        </p:blipFill>
        <p:spPr>
          <a:xfrm>
            <a:off x="500063" y="1639888"/>
            <a:ext cx="8072437" cy="452596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95288" y="692150"/>
            <a:ext cx="8229600" cy="1066800"/>
          </a:xfrm>
        </p:spPr>
        <p:txBody>
          <a:bodyPr vert="horz" wrap="square" lIns="91440" tIns="45720" rIns="91440" bIns="45720" anchor="ctr"/>
          <a:lstStyle/>
          <a:p>
            <a:pPr eaLnBrk="1" hangingPunct="1"/>
            <a:r>
              <a:rPr dirty="0"/>
              <a:t>Identifikasi Potensi Bahaya</a:t>
            </a:r>
          </a:p>
        </p:txBody>
      </p:sp>
      <p:pic>
        <p:nvPicPr>
          <p:cNvPr id="25603" name="Picture 2"/>
          <p:cNvPicPr>
            <a:picLocks noGrp="1" noChangeAspect="1"/>
          </p:cNvPicPr>
          <p:nvPr>
            <p:ph idx="1"/>
          </p:nvPr>
        </p:nvPicPr>
        <p:blipFill>
          <a:blip r:embed="rId2"/>
          <a:srcRect/>
          <a:stretch>
            <a:fillRect/>
          </a:stretch>
        </p:blipFill>
        <p:spPr>
          <a:xfrm>
            <a:off x="1849438" y="2249488"/>
            <a:ext cx="5445125" cy="4324350"/>
          </a:xfrm>
        </p:spPr>
      </p:pic>
      <p:pic>
        <p:nvPicPr>
          <p:cNvPr id="25604" name="Picture 3"/>
          <p:cNvPicPr>
            <a:picLocks noChangeAspect="1"/>
          </p:cNvPicPr>
          <p:nvPr/>
        </p:nvPicPr>
        <p:blipFill>
          <a:blip r:embed="rId3"/>
          <a:stretch>
            <a:fillRect/>
          </a:stretch>
        </p:blipFill>
        <p:spPr>
          <a:xfrm>
            <a:off x="611188" y="1700213"/>
            <a:ext cx="8143875" cy="50482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468313" y="765175"/>
            <a:ext cx="8229600" cy="1066800"/>
          </a:xfrm>
        </p:spPr>
        <p:txBody>
          <a:bodyPr vert="horz" wrap="square" lIns="91440" tIns="45720" rIns="91440" bIns="45720" anchor="ctr"/>
          <a:lstStyle/>
          <a:p>
            <a:pPr eaLnBrk="1" hangingPunct="1"/>
            <a:r>
              <a:rPr dirty="0"/>
              <a:t>MANUAL HANDLING</a:t>
            </a:r>
          </a:p>
        </p:txBody>
      </p:sp>
      <p:sp>
        <p:nvSpPr>
          <p:cNvPr id="26627" name="Rectangle 3"/>
          <p:cNvSpPr>
            <a:spLocks noGrp="1"/>
          </p:cNvSpPr>
          <p:nvPr>
            <p:ph idx="1"/>
          </p:nvPr>
        </p:nvSpPr>
        <p:spPr/>
        <p:txBody>
          <a:bodyPr vert="horz" wrap="square" lIns="91440" tIns="45720" rIns="91440" bIns="45720" anchor="t"/>
          <a:lstStyle/>
          <a:p>
            <a:pPr eaLnBrk="1" hangingPunct="1"/>
            <a:endParaRPr dirty="0"/>
          </a:p>
        </p:txBody>
      </p:sp>
      <p:pic>
        <p:nvPicPr>
          <p:cNvPr id="26628" name="Picture 4" descr="patient-transfer"/>
          <p:cNvPicPr>
            <a:picLocks noChangeAspect="1"/>
          </p:cNvPicPr>
          <p:nvPr/>
        </p:nvPicPr>
        <p:blipFill>
          <a:blip r:embed="rId2"/>
          <a:stretch>
            <a:fillRect/>
          </a:stretch>
        </p:blipFill>
        <p:spPr>
          <a:xfrm>
            <a:off x="755650" y="2205038"/>
            <a:ext cx="7561263" cy="439737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8313" y="765175"/>
            <a:ext cx="8229600" cy="1066800"/>
          </a:xfrm>
        </p:spPr>
        <p:txBody>
          <a:bodyPr vert="horz" wrap="square" lIns="91440" tIns="45720" rIns="91440" bIns="45720" anchor="ctr"/>
          <a:lstStyle/>
          <a:p>
            <a:pPr algn="ctr" eaLnBrk="1" hangingPunct="1"/>
            <a:r>
              <a:rPr dirty="0"/>
              <a:t>POSTUR MEMBUNGKUK</a:t>
            </a:r>
          </a:p>
        </p:txBody>
      </p:sp>
      <p:sp>
        <p:nvSpPr>
          <p:cNvPr id="27651" name="Content Placeholder 2"/>
          <p:cNvSpPr>
            <a:spLocks noGrp="1"/>
          </p:cNvSpPr>
          <p:nvPr>
            <p:ph idx="1"/>
          </p:nvPr>
        </p:nvSpPr>
        <p:spPr/>
        <p:txBody>
          <a:bodyPr vert="horz" wrap="square" lIns="91440" tIns="45720" rIns="91440" bIns="45720" anchor="t"/>
          <a:lstStyle/>
          <a:p>
            <a:pPr eaLnBrk="1" hangingPunct="1"/>
            <a:endParaRPr dirty="0"/>
          </a:p>
        </p:txBody>
      </p:sp>
      <p:pic>
        <p:nvPicPr>
          <p:cNvPr id="27652" name="Picture 2"/>
          <p:cNvPicPr>
            <a:picLocks noChangeAspect="1"/>
          </p:cNvPicPr>
          <p:nvPr/>
        </p:nvPicPr>
        <p:blipFill>
          <a:blip r:embed="rId2"/>
          <a:stretch>
            <a:fillRect/>
          </a:stretch>
        </p:blipFill>
        <p:spPr>
          <a:xfrm>
            <a:off x="539750" y="1773238"/>
            <a:ext cx="8215313" cy="442912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vert="horz" wrap="square" lIns="91440" tIns="45720" rIns="91440" bIns="45720" anchor="ctr"/>
          <a:lstStyle/>
          <a:p>
            <a:pPr algn="ctr" eaLnBrk="1" hangingPunct="1"/>
            <a:r>
              <a:rPr dirty="0"/>
              <a:t>POSTUR DUDUK</a:t>
            </a:r>
          </a:p>
        </p:txBody>
      </p:sp>
      <p:sp>
        <p:nvSpPr>
          <p:cNvPr id="28675" name="Content Placeholder 2"/>
          <p:cNvSpPr>
            <a:spLocks noGrp="1"/>
          </p:cNvSpPr>
          <p:nvPr>
            <p:ph idx="1"/>
          </p:nvPr>
        </p:nvSpPr>
        <p:spPr/>
        <p:txBody>
          <a:bodyPr vert="horz" wrap="square" lIns="91440" tIns="45720" rIns="91440" bIns="45720" anchor="t"/>
          <a:lstStyle/>
          <a:p>
            <a:pPr eaLnBrk="1" hangingPunct="1"/>
            <a:endParaRPr dirty="0"/>
          </a:p>
        </p:txBody>
      </p:sp>
      <p:pic>
        <p:nvPicPr>
          <p:cNvPr id="28676" name="Picture 3"/>
          <p:cNvPicPr>
            <a:picLocks noChangeAspect="1"/>
          </p:cNvPicPr>
          <p:nvPr/>
        </p:nvPicPr>
        <p:blipFill>
          <a:blip r:embed="rId2"/>
          <a:stretch>
            <a:fillRect/>
          </a:stretch>
        </p:blipFill>
        <p:spPr>
          <a:xfrm>
            <a:off x="755650" y="2349500"/>
            <a:ext cx="7200900" cy="381635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Freeform 2"/>
          <p:cNvSpPr/>
          <p:nvPr/>
        </p:nvSpPr>
        <p:spPr>
          <a:xfrm>
            <a:off x="1828800" y="3044825"/>
            <a:ext cx="5486400" cy="3048000"/>
          </a:xfrm>
          <a:custGeom>
            <a:avLst/>
            <a:gdLst>
              <a:gd name="txL" fmla="*/ 0 w 6585"/>
              <a:gd name="txT" fmla="*/ 0 h 2835"/>
              <a:gd name="txR" fmla="*/ 6585 w 6585"/>
              <a:gd name="txB" fmla="*/ 2835 h 283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585" h="2835">
                <a:moveTo>
                  <a:pt x="6178" y="74"/>
                </a:moveTo>
                <a:lnTo>
                  <a:pt x="6227" y="127"/>
                </a:lnTo>
                <a:lnTo>
                  <a:pt x="6273" y="179"/>
                </a:lnTo>
                <a:lnTo>
                  <a:pt x="6315" y="233"/>
                </a:lnTo>
                <a:lnTo>
                  <a:pt x="6354" y="287"/>
                </a:lnTo>
                <a:lnTo>
                  <a:pt x="6391" y="341"/>
                </a:lnTo>
                <a:lnTo>
                  <a:pt x="6425" y="397"/>
                </a:lnTo>
                <a:lnTo>
                  <a:pt x="6455" y="452"/>
                </a:lnTo>
                <a:lnTo>
                  <a:pt x="6482" y="508"/>
                </a:lnTo>
                <a:lnTo>
                  <a:pt x="6506" y="565"/>
                </a:lnTo>
                <a:lnTo>
                  <a:pt x="6526" y="623"/>
                </a:lnTo>
                <a:lnTo>
                  <a:pt x="6545" y="680"/>
                </a:lnTo>
                <a:lnTo>
                  <a:pt x="6560" y="738"/>
                </a:lnTo>
                <a:lnTo>
                  <a:pt x="6570" y="797"/>
                </a:lnTo>
                <a:lnTo>
                  <a:pt x="6578" y="854"/>
                </a:lnTo>
                <a:lnTo>
                  <a:pt x="6583" y="913"/>
                </a:lnTo>
                <a:lnTo>
                  <a:pt x="6585" y="972"/>
                </a:lnTo>
                <a:lnTo>
                  <a:pt x="6583" y="1021"/>
                </a:lnTo>
                <a:lnTo>
                  <a:pt x="6580" y="1068"/>
                </a:lnTo>
                <a:lnTo>
                  <a:pt x="6575" y="1116"/>
                </a:lnTo>
                <a:lnTo>
                  <a:pt x="6568" y="1163"/>
                </a:lnTo>
                <a:lnTo>
                  <a:pt x="6558" y="1210"/>
                </a:lnTo>
                <a:lnTo>
                  <a:pt x="6548" y="1256"/>
                </a:lnTo>
                <a:lnTo>
                  <a:pt x="6534" y="1303"/>
                </a:lnTo>
                <a:lnTo>
                  <a:pt x="6518" y="1348"/>
                </a:lnTo>
                <a:lnTo>
                  <a:pt x="6501" y="1392"/>
                </a:lnTo>
                <a:lnTo>
                  <a:pt x="6482" y="1438"/>
                </a:lnTo>
                <a:lnTo>
                  <a:pt x="6460" y="1482"/>
                </a:lnTo>
                <a:lnTo>
                  <a:pt x="6436" y="1526"/>
                </a:lnTo>
                <a:lnTo>
                  <a:pt x="6413" y="1569"/>
                </a:lnTo>
                <a:lnTo>
                  <a:pt x="6386" y="1613"/>
                </a:lnTo>
                <a:lnTo>
                  <a:pt x="6357" y="1656"/>
                </a:lnTo>
                <a:lnTo>
                  <a:pt x="6327" y="1698"/>
                </a:lnTo>
                <a:lnTo>
                  <a:pt x="6295" y="1738"/>
                </a:lnTo>
                <a:lnTo>
                  <a:pt x="6261" y="1780"/>
                </a:lnTo>
                <a:lnTo>
                  <a:pt x="6225" y="1821"/>
                </a:lnTo>
                <a:lnTo>
                  <a:pt x="6188" y="1860"/>
                </a:lnTo>
                <a:lnTo>
                  <a:pt x="6109" y="1939"/>
                </a:lnTo>
                <a:lnTo>
                  <a:pt x="6023" y="2013"/>
                </a:lnTo>
                <a:lnTo>
                  <a:pt x="5932" y="2087"/>
                </a:lnTo>
                <a:lnTo>
                  <a:pt x="5834" y="2157"/>
                </a:lnTo>
                <a:lnTo>
                  <a:pt x="5729" y="2224"/>
                </a:lnTo>
                <a:lnTo>
                  <a:pt x="5621" y="2290"/>
                </a:lnTo>
                <a:lnTo>
                  <a:pt x="5506" y="2351"/>
                </a:lnTo>
                <a:lnTo>
                  <a:pt x="5386" y="2410"/>
                </a:lnTo>
                <a:lnTo>
                  <a:pt x="5263" y="2465"/>
                </a:lnTo>
                <a:lnTo>
                  <a:pt x="5133" y="2518"/>
                </a:lnTo>
                <a:lnTo>
                  <a:pt x="5000" y="2565"/>
                </a:lnTo>
                <a:lnTo>
                  <a:pt x="4863" y="2611"/>
                </a:lnTo>
                <a:lnTo>
                  <a:pt x="4719" y="2651"/>
                </a:lnTo>
                <a:lnTo>
                  <a:pt x="4574" y="2688"/>
                </a:lnTo>
                <a:lnTo>
                  <a:pt x="4426" y="2722"/>
                </a:lnTo>
                <a:lnTo>
                  <a:pt x="4272" y="2751"/>
                </a:lnTo>
                <a:lnTo>
                  <a:pt x="4115" y="2776"/>
                </a:lnTo>
                <a:lnTo>
                  <a:pt x="3956" y="2798"/>
                </a:lnTo>
                <a:lnTo>
                  <a:pt x="3794" y="2813"/>
                </a:lnTo>
                <a:lnTo>
                  <a:pt x="3629" y="2825"/>
                </a:lnTo>
                <a:lnTo>
                  <a:pt x="3462" y="2833"/>
                </a:lnTo>
                <a:lnTo>
                  <a:pt x="3293" y="2835"/>
                </a:lnTo>
                <a:lnTo>
                  <a:pt x="3124" y="2833"/>
                </a:lnTo>
                <a:lnTo>
                  <a:pt x="2957" y="2825"/>
                </a:lnTo>
                <a:lnTo>
                  <a:pt x="2791" y="2813"/>
                </a:lnTo>
                <a:lnTo>
                  <a:pt x="2629" y="2798"/>
                </a:lnTo>
                <a:lnTo>
                  <a:pt x="2470" y="2776"/>
                </a:lnTo>
                <a:lnTo>
                  <a:pt x="2313" y="2751"/>
                </a:lnTo>
                <a:lnTo>
                  <a:pt x="2161" y="2722"/>
                </a:lnTo>
                <a:lnTo>
                  <a:pt x="2011" y="2688"/>
                </a:lnTo>
                <a:lnTo>
                  <a:pt x="1866" y="2651"/>
                </a:lnTo>
                <a:lnTo>
                  <a:pt x="1724" y="2611"/>
                </a:lnTo>
                <a:lnTo>
                  <a:pt x="1586" y="2565"/>
                </a:lnTo>
                <a:lnTo>
                  <a:pt x="1452" y="2518"/>
                </a:lnTo>
                <a:lnTo>
                  <a:pt x="1322" y="2465"/>
                </a:lnTo>
                <a:lnTo>
                  <a:pt x="1199" y="2410"/>
                </a:lnTo>
                <a:lnTo>
                  <a:pt x="1079" y="2351"/>
                </a:lnTo>
                <a:lnTo>
                  <a:pt x="964" y="2290"/>
                </a:lnTo>
                <a:lnTo>
                  <a:pt x="856" y="2224"/>
                </a:lnTo>
                <a:lnTo>
                  <a:pt x="752" y="2157"/>
                </a:lnTo>
                <a:lnTo>
                  <a:pt x="654" y="2087"/>
                </a:lnTo>
                <a:lnTo>
                  <a:pt x="563" y="2013"/>
                </a:lnTo>
                <a:lnTo>
                  <a:pt x="476" y="1939"/>
                </a:lnTo>
                <a:lnTo>
                  <a:pt x="397" y="1860"/>
                </a:lnTo>
                <a:lnTo>
                  <a:pt x="360" y="1821"/>
                </a:lnTo>
                <a:lnTo>
                  <a:pt x="325" y="1780"/>
                </a:lnTo>
                <a:lnTo>
                  <a:pt x="291" y="1738"/>
                </a:lnTo>
                <a:lnTo>
                  <a:pt x="259" y="1698"/>
                </a:lnTo>
                <a:lnTo>
                  <a:pt x="228" y="1656"/>
                </a:lnTo>
                <a:lnTo>
                  <a:pt x="200" y="1613"/>
                </a:lnTo>
                <a:lnTo>
                  <a:pt x="173" y="1569"/>
                </a:lnTo>
                <a:lnTo>
                  <a:pt x="149" y="1526"/>
                </a:lnTo>
                <a:lnTo>
                  <a:pt x="125" y="1482"/>
                </a:lnTo>
                <a:lnTo>
                  <a:pt x="103" y="1438"/>
                </a:lnTo>
                <a:lnTo>
                  <a:pt x="85" y="1392"/>
                </a:lnTo>
                <a:lnTo>
                  <a:pt x="68" y="1348"/>
                </a:lnTo>
                <a:lnTo>
                  <a:pt x="51" y="1303"/>
                </a:lnTo>
                <a:lnTo>
                  <a:pt x="38" y="1256"/>
                </a:lnTo>
                <a:lnTo>
                  <a:pt x="27" y="1210"/>
                </a:lnTo>
                <a:lnTo>
                  <a:pt x="17" y="1163"/>
                </a:lnTo>
                <a:lnTo>
                  <a:pt x="10" y="1116"/>
                </a:lnTo>
                <a:lnTo>
                  <a:pt x="5" y="1068"/>
                </a:lnTo>
                <a:lnTo>
                  <a:pt x="2" y="1021"/>
                </a:lnTo>
                <a:lnTo>
                  <a:pt x="0" y="972"/>
                </a:lnTo>
                <a:lnTo>
                  <a:pt x="2" y="908"/>
                </a:lnTo>
                <a:lnTo>
                  <a:pt x="9" y="844"/>
                </a:lnTo>
                <a:lnTo>
                  <a:pt x="17" y="780"/>
                </a:lnTo>
                <a:lnTo>
                  <a:pt x="31" y="717"/>
                </a:lnTo>
                <a:lnTo>
                  <a:pt x="49" y="653"/>
                </a:lnTo>
                <a:lnTo>
                  <a:pt x="70" y="591"/>
                </a:lnTo>
                <a:lnTo>
                  <a:pt x="95" y="528"/>
                </a:lnTo>
                <a:lnTo>
                  <a:pt x="124" y="468"/>
                </a:lnTo>
                <a:lnTo>
                  <a:pt x="156" y="407"/>
                </a:lnTo>
                <a:lnTo>
                  <a:pt x="191" y="346"/>
                </a:lnTo>
                <a:lnTo>
                  <a:pt x="232" y="285"/>
                </a:lnTo>
                <a:lnTo>
                  <a:pt x="274" y="226"/>
                </a:lnTo>
                <a:lnTo>
                  <a:pt x="321" y="169"/>
                </a:lnTo>
                <a:lnTo>
                  <a:pt x="372" y="111"/>
                </a:lnTo>
                <a:lnTo>
                  <a:pt x="426" y="56"/>
                </a:lnTo>
                <a:lnTo>
                  <a:pt x="483" y="0"/>
                </a:lnTo>
              </a:path>
            </a:pathLst>
          </a:custGeom>
          <a:noFill/>
          <a:ln w="85725" cap="flat" cmpd="sng">
            <a:solidFill>
              <a:srgbClr val="FF6600">
                <a:alpha val="100000"/>
              </a:srgbClr>
            </a:solidFill>
            <a:prstDash val="solid"/>
            <a:round/>
            <a:headEnd type="none" w="med" len="med"/>
            <a:tailEnd type="none" w="med" len="med"/>
          </a:ln>
        </p:spPr>
        <p:txBody>
          <a:bodyPr/>
          <a:lstStyle/>
          <a:p>
            <a:endParaRPr lang="en-US"/>
          </a:p>
        </p:txBody>
      </p:sp>
      <p:sp>
        <p:nvSpPr>
          <p:cNvPr id="2053" name="Freeform 3"/>
          <p:cNvSpPr/>
          <p:nvPr/>
        </p:nvSpPr>
        <p:spPr>
          <a:xfrm>
            <a:off x="1981200" y="2282825"/>
            <a:ext cx="1295400" cy="990600"/>
          </a:xfrm>
          <a:custGeom>
            <a:avLst/>
            <a:gdLst>
              <a:gd name="txL" fmla="*/ 0 w 1555"/>
              <a:gd name="txT" fmla="*/ 0 h 1141"/>
              <a:gd name="txR" fmla="*/ 1555 w 1555"/>
              <a:gd name="txB" fmla="*/ 1141 h 1141"/>
            </a:gdLst>
            <a:ahLst/>
            <a:cxnLst>
              <a:cxn ang="0">
                <a:pos x="0" y="2147483647"/>
              </a:cxn>
              <a:cxn ang="0">
                <a:pos x="2147483647" y="2147483647"/>
              </a:cxn>
              <a:cxn ang="0">
                <a:pos x="2147483647" y="2147483647"/>
              </a:cxn>
              <a:cxn ang="0">
                <a:pos x="2147483647" y="0"/>
              </a:cxn>
              <a:cxn ang="0">
                <a:pos x="0" y="2147483647"/>
              </a:cxn>
            </a:cxnLst>
            <a:rect l="txL" t="txT" r="txR" b="txB"/>
            <a:pathLst>
              <a:path w="1555" h="1141">
                <a:moveTo>
                  <a:pt x="0" y="1053"/>
                </a:moveTo>
                <a:lnTo>
                  <a:pt x="63" y="1141"/>
                </a:lnTo>
                <a:lnTo>
                  <a:pt x="1555" y="88"/>
                </a:lnTo>
                <a:lnTo>
                  <a:pt x="1493" y="0"/>
                </a:lnTo>
                <a:lnTo>
                  <a:pt x="0" y="1053"/>
                </a:lnTo>
                <a:close/>
              </a:path>
            </a:pathLst>
          </a:custGeom>
          <a:solidFill>
            <a:srgbClr val="FF6600">
              <a:alpha val="100000"/>
            </a:srgbClr>
          </a:solidFill>
          <a:ln w="9525">
            <a:noFill/>
          </a:ln>
        </p:spPr>
        <p:txBody>
          <a:bodyPr/>
          <a:lstStyle/>
          <a:p>
            <a:endParaRPr lang="en-US"/>
          </a:p>
        </p:txBody>
      </p:sp>
      <p:grpSp>
        <p:nvGrpSpPr>
          <p:cNvPr id="2054" name="Group 4"/>
          <p:cNvGrpSpPr/>
          <p:nvPr/>
        </p:nvGrpSpPr>
        <p:grpSpPr>
          <a:xfrm rot="2134273">
            <a:off x="3048000" y="1673225"/>
            <a:ext cx="457200" cy="1143000"/>
            <a:chOff x="2345" y="1419"/>
            <a:chExt cx="306" cy="542"/>
          </a:xfrm>
        </p:grpSpPr>
        <p:sp>
          <p:nvSpPr>
            <p:cNvPr id="2097" name="Freeform 5"/>
            <p:cNvSpPr/>
            <p:nvPr/>
          </p:nvSpPr>
          <p:spPr>
            <a:xfrm>
              <a:off x="2375" y="1504"/>
              <a:ext cx="123" cy="457"/>
            </a:xfrm>
            <a:custGeom>
              <a:avLst/>
              <a:gdLst>
                <a:gd name="txL" fmla="*/ 0 w 247"/>
                <a:gd name="txT" fmla="*/ 0 h 913"/>
                <a:gd name="txR" fmla="*/ 247 w 247"/>
                <a:gd name="txB" fmla="*/ 913 h 913"/>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Lst>
              <a:rect l="txL" t="txT" r="txR" b="txB"/>
              <a:pathLst>
                <a:path w="247" h="913">
                  <a:moveTo>
                    <a:pt x="247" y="913"/>
                  </a:moveTo>
                  <a:lnTo>
                    <a:pt x="191" y="868"/>
                  </a:lnTo>
                  <a:lnTo>
                    <a:pt x="142" y="815"/>
                  </a:lnTo>
                  <a:lnTo>
                    <a:pt x="120" y="788"/>
                  </a:lnTo>
                  <a:lnTo>
                    <a:pt x="100" y="760"/>
                  </a:lnTo>
                  <a:lnTo>
                    <a:pt x="82" y="731"/>
                  </a:lnTo>
                  <a:lnTo>
                    <a:pt x="66" y="701"/>
                  </a:lnTo>
                  <a:lnTo>
                    <a:pt x="51" y="669"/>
                  </a:lnTo>
                  <a:lnTo>
                    <a:pt x="38" y="637"/>
                  </a:lnTo>
                  <a:lnTo>
                    <a:pt x="26" y="603"/>
                  </a:lnTo>
                  <a:lnTo>
                    <a:pt x="17" y="569"/>
                  </a:lnTo>
                  <a:lnTo>
                    <a:pt x="11" y="535"/>
                  </a:lnTo>
                  <a:lnTo>
                    <a:pt x="6" y="502"/>
                  </a:lnTo>
                  <a:lnTo>
                    <a:pt x="2" y="466"/>
                  </a:lnTo>
                  <a:lnTo>
                    <a:pt x="0" y="431"/>
                  </a:lnTo>
                  <a:lnTo>
                    <a:pt x="4" y="368"/>
                  </a:lnTo>
                  <a:lnTo>
                    <a:pt x="12" y="308"/>
                  </a:lnTo>
                  <a:lnTo>
                    <a:pt x="27" y="250"/>
                  </a:lnTo>
                  <a:lnTo>
                    <a:pt x="48" y="193"/>
                  </a:lnTo>
                  <a:lnTo>
                    <a:pt x="75" y="140"/>
                  </a:lnTo>
                  <a:lnTo>
                    <a:pt x="105" y="90"/>
                  </a:lnTo>
                  <a:lnTo>
                    <a:pt x="141" y="44"/>
                  </a:lnTo>
                  <a:lnTo>
                    <a:pt x="181" y="0"/>
                  </a:lnTo>
                </a:path>
              </a:pathLst>
            </a:custGeom>
            <a:noFill/>
            <a:ln w="85725" cap="flat" cmpd="sng">
              <a:solidFill>
                <a:srgbClr val="FF6600">
                  <a:alpha val="100000"/>
                </a:srgbClr>
              </a:solidFill>
              <a:prstDash val="solid"/>
              <a:round/>
              <a:headEnd type="none" w="med" len="med"/>
              <a:tailEnd type="none" w="med" len="med"/>
            </a:ln>
          </p:spPr>
          <p:txBody>
            <a:bodyPr/>
            <a:lstStyle/>
            <a:p>
              <a:endParaRPr lang="en-US"/>
            </a:p>
          </p:txBody>
        </p:sp>
        <p:sp>
          <p:nvSpPr>
            <p:cNvPr id="2098" name="Freeform 6"/>
            <p:cNvSpPr/>
            <p:nvPr/>
          </p:nvSpPr>
          <p:spPr>
            <a:xfrm>
              <a:off x="2345" y="1419"/>
              <a:ext cx="306" cy="203"/>
            </a:xfrm>
            <a:custGeom>
              <a:avLst/>
              <a:gdLst>
                <a:gd name="txL" fmla="*/ 0 w 612"/>
                <a:gd name="txT" fmla="*/ 0 h 407"/>
                <a:gd name="txR" fmla="*/ 612 w 612"/>
                <a:gd name="txB" fmla="*/ 407 h 407"/>
              </a:gdLst>
              <a:ahLst/>
              <a:cxnLst>
                <a:cxn ang="0">
                  <a:pos x="1" y="0"/>
                </a:cxn>
                <a:cxn ang="0">
                  <a:pos x="1" y="0"/>
                </a:cxn>
                <a:cxn ang="0">
                  <a:pos x="0" y="0"/>
                </a:cxn>
                <a:cxn ang="0">
                  <a:pos x="1" y="0"/>
                </a:cxn>
                <a:cxn ang="0">
                  <a:pos x="1" y="0"/>
                </a:cxn>
              </a:cxnLst>
              <a:rect l="txL" t="txT" r="txR" b="txB"/>
              <a:pathLst>
                <a:path w="612" h="407">
                  <a:moveTo>
                    <a:pt x="147" y="407"/>
                  </a:moveTo>
                  <a:lnTo>
                    <a:pt x="612" y="0"/>
                  </a:lnTo>
                  <a:lnTo>
                    <a:pt x="0" y="89"/>
                  </a:lnTo>
                  <a:lnTo>
                    <a:pt x="242" y="170"/>
                  </a:lnTo>
                  <a:lnTo>
                    <a:pt x="147" y="407"/>
                  </a:lnTo>
                  <a:close/>
                </a:path>
              </a:pathLst>
            </a:custGeom>
            <a:solidFill>
              <a:srgbClr val="FF6600">
                <a:alpha val="100000"/>
              </a:srgbClr>
            </a:solidFill>
            <a:ln w="9525">
              <a:noFill/>
            </a:ln>
          </p:spPr>
          <p:txBody>
            <a:bodyPr/>
            <a:lstStyle/>
            <a:p>
              <a:endParaRPr lang="en-US"/>
            </a:p>
          </p:txBody>
        </p:sp>
      </p:grpSp>
      <p:sp>
        <p:nvSpPr>
          <p:cNvPr id="2055" name="Freeform 7"/>
          <p:cNvSpPr/>
          <p:nvPr/>
        </p:nvSpPr>
        <p:spPr>
          <a:xfrm>
            <a:off x="2971800" y="2054225"/>
            <a:ext cx="3124200" cy="1219200"/>
          </a:xfrm>
          <a:custGeom>
            <a:avLst/>
            <a:gdLst>
              <a:gd name="txL" fmla="*/ 0 w 2554"/>
              <a:gd name="txT" fmla="*/ 0 h 1053"/>
              <a:gd name="txR" fmla="*/ 2554 w 2554"/>
              <a:gd name="txB" fmla="*/ 1053 h 1053"/>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554" h="1053">
                <a:moveTo>
                  <a:pt x="148" y="281"/>
                </a:moveTo>
                <a:lnTo>
                  <a:pt x="192" y="249"/>
                </a:lnTo>
                <a:lnTo>
                  <a:pt x="241" y="220"/>
                </a:lnTo>
                <a:lnTo>
                  <a:pt x="294" y="191"/>
                </a:lnTo>
                <a:lnTo>
                  <a:pt x="351" y="164"/>
                </a:lnTo>
                <a:lnTo>
                  <a:pt x="414" y="139"/>
                </a:lnTo>
                <a:lnTo>
                  <a:pt x="478" y="117"/>
                </a:lnTo>
                <a:lnTo>
                  <a:pt x="547" y="95"/>
                </a:lnTo>
                <a:lnTo>
                  <a:pt x="618" y="76"/>
                </a:lnTo>
                <a:lnTo>
                  <a:pt x="692" y="60"/>
                </a:lnTo>
                <a:lnTo>
                  <a:pt x="770" y="44"/>
                </a:lnTo>
                <a:lnTo>
                  <a:pt x="849" y="31"/>
                </a:lnTo>
                <a:lnTo>
                  <a:pt x="932" y="21"/>
                </a:lnTo>
                <a:lnTo>
                  <a:pt x="1016" y="12"/>
                </a:lnTo>
                <a:lnTo>
                  <a:pt x="1101" y="6"/>
                </a:lnTo>
                <a:lnTo>
                  <a:pt x="1188" y="2"/>
                </a:lnTo>
                <a:lnTo>
                  <a:pt x="1276" y="0"/>
                </a:lnTo>
                <a:lnTo>
                  <a:pt x="1406" y="4"/>
                </a:lnTo>
                <a:lnTo>
                  <a:pt x="1535" y="11"/>
                </a:lnTo>
                <a:lnTo>
                  <a:pt x="1656" y="24"/>
                </a:lnTo>
                <a:lnTo>
                  <a:pt x="1774" y="43"/>
                </a:lnTo>
                <a:lnTo>
                  <a:pt x="1886" y="65"/>
                </a:lnTo>
                <a:lnTo>
                  <a:pt x="1940" y="76"/>
                </a:lnTo>
                <a:lnTo>
                  <a:pt x="1990" y="90"/>
                </a:lnTo>
                <a:lnTo>
                  <a:pt x="2041" y="105"/>
                </a:lnTo>
                <a:lnTo>
                  <a:pt x="2090" y="120"/>
                </a:lnTo>
                <a:lnTo>
                  <a:pt x="2136" y="137"/>
                </a:lnTo>
                <a:lnTo>
                  <a:pt x="2180" y="156"/>
                </a:lnTo>
                <a:lnTo>
                  <a:pt x="2222" y="173"/>
                </a:lnTo>
                <a:lnTo>
                  <a:pt x="2262" y="193"/>
                </a:lnTo>
                <a:lnTo>
                  <a:pt x="2301" y="211"/>
                </a:lnTo>
                <a:lnTo>
                  <a:pt x="2337" y="233"/>
                </a:lnTo>
                <a:lnTo>
                  <a:pt x="2369" y="254"/>
                </a:lnTo>
                <a:lnTo>
                  <a:pt x="2401" y="276"/>
                </a:lnTo>
                <a:lnTo>
                  <a:pt x="2428" y="299"/>
                </a:lnTo>
                <a:lnTo>
                  <a:pt x="2455" y="323"/>
                </a:lnTo>
                <a:lnTo>
                  <a:pt x="2477" y="346"/>
                </a:lnTo>
                <a:lnTo>
                  <a:pt x="2497" y="370"/>
                </a:lnTo>
                <a:lnTo>
                  <a:pt x="2514" y="395"/>
                </a:lnTo>
                <a:lnTo>
                  <a:pt x="2529" y="421"/>
                </a:lnTo>
                <a:lnTo>
                  <a:pt x="2539" y="448"/>
                </a:lnTo>
                <a:lnTo>
                  <a:pt x="2548" y="473"/>
                </a:lnTo>
                <a:lnTo>
                  <a:pt x="2553" y="500"/>
                </a:lnTo>
                <a:lnTo>
                  <a:pt x="2554" y="527"/>
                </a:lnTo>
                <a:lnTo>
                  <a:pt x="2553" y="554"/>
                </a:lnTo>
                <a:lnTo>
                  <a:pt x="2548" y="581"/>
                </a:lnTo>
                <a:lnTo>
                  <a:pt x="2539" y="606"/>
                </a:lnTo>
                <a:lnTo>
                  <a:pt x="2529" y="633"/>
                </a:lnTo>
                <a:lnTo>
                  <a:pt x="2514" y="659"/>
                </a:lnTo>
                <a:lnTo>
                  <a:pt x="2497" y="684"/>
                </a:lnTo>
                <a:lnTo>
                  <a:pt x="2477" y="708"/>
                </a:lnTo>
                <a:lnTo>
                  <a:pt x="2455" y="731"/>
                </a:lnTo>
                <a:lnTo>
                  <a:pt x="2428" y="755"/>
                </a:lnTo>
                <a:lnTo>
                  <a:pt x="2401" y="778"/>
                </a:lnTo>
                <a:lnTo>
                  <a:pt x="2369" y="800"/>
                </a:lnTo>
                <a:lnTo>
                  <a:pt x="2337" y="821"/>
                </a:lnTo>
                <a:lnTo>
                  <a:pt x="2301" y="843"/>
                </a:lnTo>
                <a:lnTo>
                  <a:pt x="2262" y="861"/>
                </a:lnTo>
                <a:lnTo>
                  <a:pt x="2222" y="881"/>
                </a:lnTo>
                <a:lnTo>
                  <a:pt x="2180" y="900"/>
                </a:lnTo>
                <a:lnTo>
                  <a:pt x="2136" y="917"/>
                </a:lnTo>
                <a:lnTo>
                  <a:pt x="2090" y="934"/>
                </a:lnTo>
                <a:lnTo>
                  <a:pt x="2041" y="949"/>
                </a:lnTo>
                <a:lnTo>
                  <a:pt x="1990" y="964"/>
                </a:lnTo>
                <a:lnTo>
                  <a:pt x="1940" y="978"/>
                </a:lnTo>
                <a:lnTo>
                  <a:pt x="1886" y="989"/>
                </a:lnTo>
                <a:lnTo>
                  <a:pt x="1774" y="1011"/>
                </a:lnTo>
                <a:lnTo>
                  <a:pt x="1656" y="1030"/>
                </a:lnTo>
                <a:lnTo>
                  <a:pt x="1535" y="1043"/>
                </a:lnTo>
                <a:lnTo>
                  <a:pt x="1406" y="1050"/>
                </a:lnTo>
                <a:lnTo>
                  <a:pt x="1276" y="1053"/>
                </a:lnTo>
                <a:lnTo>
                  <a:pt x="1146" y="1050"/>
                </a:lnTo>
                <a:lnTo>
                  <a:pt x="1020" y="1043"/>
                </a:lnTo>
                <a:lnTo>
                  <a:pt x="896" y="1030"/>
                </a:lnTo>
                <a:lnTo>
                  <a:pt x="780" y="1011"/>
                </a:lnTo>
                <a:lnTo>
                  <a:pt x="668" y="989"/>
                </a:lnTo>
                <a:lnTo>
                  <a:pt x="614" y="978"/>
                </a:lnTo>
                <a:lnTo>
                  <a:pt x="564" y="964"/>
                </a:lnTo>
                <a:lnTo>
                  <a:pt x="513" y="949"/>
                </a:lnTo>
                <a:lnTo>
                  <a:pt x="464" y="934"/>
                </a:lnTo>
                <a:lnTo>
                  <a:pt x="419" y="917"/>
                </a:lnTo>
                <a:lnTo>
                  <a:pt x="375" y="900"/>
                </a:lnTo>
                <a:lnTo>
                  <a:pt x="332" y="881"/>
                </a:lnTo>
                <a:lnTo>
                  <a:pt x="292" y="861"/>
                </a:lnTo>
                <a:lnTo>
                  <a:pt x="253" y="843"/>
                </a:lnTo>
                <a:lnTo>
                  <a:pt x="218" y="821"/>
                </a:lnTo>
                <a:lnTo>
                  <a:pt x="186" y="800"/>
                </a:lnTo>
                <a:lnTo>
                  <a:pt x="153" y="778"/>
                </a:lnTo>
                <a:lnTo>
                  <a:pt x="126" y="755"/>
                </a:lnTo>
                <a:lnTo>
                  <a:pt x="101" y="731"/>
                </a:lnTo>
                <a:lnTo>
                  <a:pt x="78" y="708"/>
                </a:lnTo>
                <a:lnTo>
                  <a:pt x="57" y="684"/>
                </a:lnTo>
                <a:lnTo>
                  <a:pt x="40" y="659"/>
                </a:lnTo>
                <a:lnTo>
                  <a:pt x="25" y="633"/>
                </a:lnTo>
                <a:lnTo>
                  <a:pt x="15" y="606"/>
                </a:lnTo>
                <a:lnTo>
                  <a:pt x="7" y="581"/>
                </a:lnTo>
                <a:lnTo>
                  <a:pt x="2" y="554"/>
                </a:lnTo>
                <a:lnTo>
                  <a:pt x="0" y="527"/>
                </a:lnTo>
              </a:path>
            </a:pathLst>
          </a:custGeom>
          <a:noFill/>
          <a:ln w="85725" cap="flat" cmpd="sng">
            <a:solidFill>
              <a:srgbClr val="FF6600">
                <a:alpha val="100000"/>
              </a:srgbClr>
            </a:solidFill>
            <a:prstDash val="solid"/>
            <a:round/>
            <a:headEnd type="none" w="med" len="med"/>
            <a:tailEnd type="none" w="med" len="med"/>
          </a:ln>
        </p:spPr>
        <p:txBody>
          <a:bodyPr/>
          <a:lstStyle/>
          <a:p>
            <a:endParaRPr lang="en-US"/>
          </a:p>
        </p:txBody>
      </p:sp>
      <p:grpSp>
        <p:nvGrpSpPr>
          <p:cNvPr id="2056" name="Group 8"/>
          <p:cNvGrpSpPr/>
          <p:nvPr/>
        </p:nvGrpSpPr>
        <p:grpSpPr>
          <a:xfrm>
            <a:off x="5867400" y="2432050"/>
            <a:ext cx="2514600" cy="1301750"/>
            <a:chOff x="3563" y="1699"/>
            <a:chExt cx="1350" cy="722"/>
          </a:xfrm>
        </p:grpSpPr>
        <p:sp>
          <p:nvSpPr>
            <p:cNvPr id="80905" name="Freeform 9"/>
            <p:cNvSpPr/>
            <p:nvPr/>
          </p:nvSpPr>
          <p:spPr bwMode="auto">
            <a:xfrm>
              <a:off x="3603" y="1740"/>
              <a:ext cx="1310" cy="681"/>
            </a:xfrm>
            <a:custGeom>
              <a:avLst/>
              <a:gdLst/>
              <a:ahLst/>
              <a:cxnLst>
                <a:cxn ang="0">
                  <a:pos x="655" y="0"/>
                </a:cxn>
                <a:cxn ang="0">
                  <a:pos x="0" y="1364"/>
                </a:cxn>
                <a:cxn ang="0">
                  <a:pos x="1965" y="1364"/>
                </a:cxn>
                <a:cxn ang="0">
                  <a:pos x="2620" y="0"/>
                </a:cxn>
                <a:cxn ang="0">
                  <a:pos x="655" y="0"/>
                </a:cxn>
              </a:cxnLst>
              <a:rect l="0" t="0" r="r" b="b"/>
              <a:pathLst>
                <a:path w="2620" h="1364">
                  <a:moveTo>
                    <a:pt x="655" y="0"/>
                  </a:moveTo>
                  <a:lnTo>
                    <a:pt x="0" y="1364"/>
                  </a:lnTo>
                  <a:lnTo>
                    <a:pt x="1965" y="1364"/>
                  </a:lnTo>
                  <a:lnTo>
                    <a:pt x="2620" y="0"/>
                  </a:lnTo>
                  <a:lnTo>
                    <a:pt x="655" y="0"/>
                  </a:lnTo>
                  <a:close/>
                </a:path>
              </a:pathLst>
            </a:custGeom>
            <a:solidFill>
              <a:srgbClr val="000000"/>
            </a:solidFill>
            <a:ln w="9525">
              <a:noFill/>
              <a:round/>
            </a:ln>
            <a:effectLst>
              <a:outerShdw dist="107763" dir="2700000" algn="ctr" rotWithShape="0">
                <a:srgbClr val="80808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sp>
          <p:nvSpPr>
            <p:cNvPr id="80906" name="Freeform 10"/>
            <p:cNvSpPr/>
            <p:nvPr/>
          </p:nvSpPr>
          <p:spPr bwMode="auto">
            <a:xfrm>
              <a:off x="3563" y="1699"/>
              <a:ext cx="1310" cy="682"/>
            </a:xfrm>
            <a:custGeom>
              <a:avLst/>
              <a:gdLst/>
              <a:ahLst/>
              <a:cxnLst>
                <a:cxn ang="0">
                  <a:pos x="655" y="0"/>
                </a:cxn>
                <a:cxn ang="0">
                  <a:pos x="0" y="1364"/>
                </a:cxn>
                <a:cxn ang="0">
                  <a:pos x="1965" y="1364"/>
                </a:cxn>
                <a:cxn ang="0">
                  <a:pos x="2620" y="0"/>
                </a:cxn>
                <a:cxn ang="0">
                  <a:pos x="655" y="0"/>
                </a:cxn>
              </a:cxnLst>
              <a:rect l="0" t="0" r="r" b="b"/>
              <a:pathLst>
                <a:path w="2620" h="1364">
                  <a:moveTo>
                    <a:pt x="655" y="0"/>
                  </a:moveTo>
                  <a:lnTo>
                    <a:pt x="0" y="1364"/>
                  </a:lnTo>
                  <a:lnTo>
                    <a:pt x="1965" y="1364"/>
                  </a:lnTo>
                  <a:lnTo>
                    <a:pt x="2620" y="0"/>
                  </a:lnTo>
                  <a:lnTo>
                    <a:pt x="655" y="0"/>
                  </a:lnTo>
                  <a:close/>
                </a:path>
              </a:pathLst>
            </a:custGeom>
            <a:solidFill>
              <a:srgbClr val="FFFFFF"/>
            </a:solidFill>
            <a:ln w="11113">
              <a:solidFill>
                <a:srgbClr val="000000"/>
              </a:solidFill>
              <a:prstDash val="solid"/>
              <a:round/>
            </a:ln>
            <a:effectLst>
              <a:outerShdw dist="107763" dir="2700000" algn="ctr" rotWithShape="0">
                <a:srgbClr val="80808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057" name="Rectangle 11"/>
          <p:cNvSpPr/>
          <p:nvPr/>
        </p:nvSpPr>
        <p:spPr>
          <a:xfrm>
            <a:off x="6357938" y="2443163"/>
            <a:ext cx="1431925" cy="952500"/>
          </a:xfrm>
          <a:prstGeom prst="rect">
            <a:avLst/>
          </a:prstGeom>
          <a:noFill/>
          <a:ln w="9525">
            <a:noFill/>
          </a:ln>
        </p:spPr>
        <p:txBody>
          <a:bodyPr/>
          <a:lstStyle/>
          <a:p>
            <a:endParaRPr dirty="0">
              <a:latin typeface="Calibri" panose="020F0502020204030204" pitchFamily="34" charset="0"/>
            </a:endParaRPr>
          </a:p>
        </p:txBody>
      </p:sp>
      <p:sp>
        <p:nvSpPr>
          <p:cNvPr id="80908" name="Rectangle 12"/>
          <p:cNvSpPr>
            <a:spLocks noChangeArrowheads="1"/>
          </p:cNvSpPr>
          <p:nvPr/>
        </p:nvSpPr>
        <p:spPr bwMode="auto">
          <a:xfrm>
            <a:off x="6440488" y="2493963"/>
            <a:ext cx="352425" cy="274638"/>
          </a:xfrm>
          <a:prstGeom prst="rect">
            <a:avLst/>
          </a:prstGeom>
          <a:noFill/>
          <a:ln w="9525">
            <a:noFill/>
            <a:miter lim="800000"/>
          </a:ln>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C0C0C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      </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09" name="Rectangle 13"/>
          <p:cNvSpPr>
            <a:spLocks noChangeArrowheads="1"/>
          </p:cNvSpPr>
          <p:nvPr/>
        </p:nvSpPr>
        <p:spPr bwMode="auto">
          <a:xfrm>
            <a:off x="6429375" y="2482850"/>
            <a:ext cx="352425" cy="274638"/>
          </a:xfrm>
          <a:prstGeom prst="rect">
            <a:avLst/>
          </a:prstGeom>
          <a:noFill/>
          <a:ln w="9525">
            <a:noFill/>
            <a:miter lim="800000"/>
          </a:ln>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FFFFFF"/>
                </a:solidFill>
                <a:effectLst>
                  <a:outerShdw blurRad="38100" dist="38100" dir="2700000" algn="tl">
                    <a:srgbClr val="808080"/>
                  </a:outerShdw>
                </a:effectLst>
                <a:uLnTx/>
                <a:uFillTx/>
                <a:latin typeface="Bradley Hand ITC" panose="03070402050302030203" pitchFamily="66" charset="0"/>
                <a:ea typeface="+mn-ea"/>
                <a:cs typeface="Arial" panose="020B0604020202020204" pitchFamily="34" charset="0"/>
              </a:rPr>
              <a:t>      </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11" name="Rectangle 15"/>
          <p:cNvSpPr>
            <a:spLocks noChangeArrowheads="1"/>
          </p:cNvSpPr>
          <p:nvPr/>
        </p:nvSpPr>
        <p:spPr bwMode="auto">
          <a:xfrm>
            <a:off x="5929313" y="3357563"/>
            <a:ext cx="1835150" cy="274638"/>
          </a:xfrm>
          <a:prstGeom prst="rect">
            <a:avLst/>
          </a:prstGeom>
          <a:noFill/>
          <a:ln w="9525">
            <a:noFill/>
            <a:miter lim="800000"/>
          </a:ln>
        </p:spPr>
        <p:txBody>
          <a:bodyPr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    </a:t>
            </a:r>
            <a:endParaRPr kumimoji="0" lang="en-US" sz="18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12" name="Rectangle 16"/>
          <p:cNvSpPr>
            <a:spLocks noChangeArrowheads="1"/>
          </p:cNvSpPr>
          <p:nvPr/>
        </p:nvSpPr>
        <p:spPr bwMode="auto">
          <a:xfrm>
            <a:off x="6429375" y="2514600"/>
            <a:ext cx="1593850" cy="830580"/>
          </a:xfrm>
          <a:prstGeom prst="rect">
            <a:avLst/>
          </a:prstGeom>
          <a:noFill/>
          <a:ln w="9525">
            <a:noFill/>
            <a:miter lim="800000"/>
          </a:ln>
        </p:spPr>
        <p:txBody>
          <a:bodyPr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  </a:t>
            </a:r>
            <a:r>
              <a:rPr kumimoji="0" lang="id-ID" sz="1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alibri Light" panose="020F0302020204030204" charset="0"/>
                <a:ea typeface="+mn-ea"/>
                <a:cs typeface="Calibri Light" panose="020F0302020204030204" charset="0"/>
              </a:rPr>
              <a:t>Ketua</a:t>
            </a:r>
            <a:r>
              <a:rPr kumimoji="0" lang="en-US" sz="1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alibri Light" panose="020F0302020204030204" charset="0"/>
                <a:ea typeface="+mn-ea"/>
                <a:cs typeface="Calibri Light" panose="020F0302020204030204" charset="0"/>
              </a:rPr>
              <a:t> </a:t>
            </a:r>
            <a:r>
              <a:rPr kumimoji="0" lang="id-ID" sz="1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alibri Light" panose="020F0302020204030204" charset="0"/>
                <a:ea typeface="+mn-ea"/>
                <a:cs typeface="Calibri Light" panose="020F0302020204030204" charset="0"/>
              </a:rPr>
              <a:t> : pimpin &amp; koord kegiatan org</a:t>
            </a:r>
            <a:endParaRPr kumimoji="0" lang="en-US" sz="18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Calibri Light" panose="020F0302020204030204" charset="0"/>
              <a:ea typeface="+mn-ea"/>
              <a:cs typeface="Calibri Light" panose="020F0302020204030204" charset="0"/>
            </a:endParaRPr>
          </a:p>
        </p:txBody>
      </p:sp>
      <p:grpSp>
        <p:nvGrpSpPr>
          <p:cNvPr id="2062" name="Group 17"/>
          <p:cNvGrpSpPr/>
          <p:nvPr/>
        </p:nvGrpSpPr>
        <p:grpSpPr>
          <a:xfrm>
            <a:off x="5929313" y="4000500"/>
            <a:ext cx="2438400" cy="1292225"/>
            <a:chOff x="3958" y="2469"/>
            <a:chExt cx="1350" cy="722"/>
          </a:xfrm>
        </p:grpSpPr>
        <p:sp>
          <p:nvSpPr>
            <p:cNvPr id="80914" name="Freeform 18"/>
            <p:cNvSpPr/>
            <p:nvPr/>
          </p:nvSpPr>
          <p:spPr bwMode="auto">
            <a:xfrm>
              <a:off x="3998" y="2509"/>
              <a:ext cx="1310" cy="682"/>
            </a:xfrm>
            <a:custGeom>
              <a:avLst/>
              <a:gdLst/>
              <a:ahLst/>
              <a:cxnLst>
                <a:cxn ang="0">
                  <a:pos x="655" y="0"/>
                </a:cxn>
                <a:cxn ang="0">
                  <a:pos x="0" y="1364"/>
                </a:cxn>
                <a:cxn ang="0">
                  <a:pos x="1966" y="1364"/>
                </a:cxn>
                <a:cxn ang="0">
                  <a:pos x="2621" y="0"/>
                </a:cxn>
                <a:cxn ang="0">
                  <a:pos x="655" y="0"/>
                </a:cxn>
              </a:cxnLst>
              <a:rect l="0" t="0" r="r" b="b"/>
              <a:pathLst>
                <a:path w="2621" h="1364">
                  <a:moveTo>
                    <a:pt x="655" y="0"/>
                  </a:moveTo>
                  <a:lnTo>
                    <a:pt x="0" y="1364"/>
                  </a:lnTo>
                  <a:lnTo>
                    <a:pt x="1966" y="1364"/>
                  </a:lnTo>
                  <a:lnTo>
                    <a:pt x="2621" y="0"/>
                  </a:lnTo>
                  <a:lnTo>
                    <a:pt x="655" y="0"/>
                  </a:lnTo>
                  <a:close/>
                </a:path>
              </a:pathLst>
            </a:custGeom>
            <a:solidFill>
              <a:srgbClr val="000000"/>
            </a:solidFill>
            <a:ln w="9525">
              <a:noFill/>
              <a:round/>
            </a:ln>
            <a:effectLst>
              <a:outerShdw dist="107763" dir="2700000" algn="ctr" rotWithShape="0">
                <a:srgbClr val="80808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sp>
          <p:nvSpPr>
            <p:cNvPr id="80915" name="Freeform 19"/>
            <p:cNvSpPr/>
            <p:nvPr/>
          </p:nvSpPr>
          <p:spPr bwMode="auto">
            <a:xfrm>
              <a:off x="3958" y="2469"/>
              <a:ext cx="1310" cy="681"/>
            </a:xfrm>
            <a:custGeom>
              <a:avLst/>
              <a:gdLst/>
              <a:ahLst/>
              <a:cxnLst>
                <a:cxn ang="0">
                  <a:pos x="655" y="0"/>
                </a:cxn>
                <a:cxn ang="0">
                  <a:pos x="0" y="1364"/>
                </a:cxn>
                <a:cxn ang="0">
                  <a:pos x="1965" y="1364"/>
                </a:cxn>
                <a:cxn ang="0">
                  <a:pos x="2621" y="0"/>
                </a:cxn>
                <a:cxn ang="0">
                  <a:pos x="655" y="0"/>
                </a:cxn>
              </a:cxnLst>
              <a:rect l="0" t="0" r="r" b="b"/>
              <a:pathLst>
                <a:path w="2621" h="1364">
                  <a:moveTo>
                    <a:pt x="655" y="0"/>
                  </a:moveTo>
                  <a:lnTo>
                    <a:pt x="0" y="1364"/>
                  </a:lnTo>
                  <a:lnTo>
                    <a:pt x="1965" y="1364"/>
                  </a:lnTo>
                  <a:lnTo>
                    <a:pt x="2621" y="0"/>
                  </a:lnTo>
                  <a:lnTo>
                    <a:pt x="655" y="0"/>
                  </a:lnTo>
                  <a:close/>
                </a:path>
              </a:pathLst>
            </a:custGeom>
            <a:solidFill>
              <a:srgbClr val="FFFFFF"/>
            </a:solidFill>
            <a:ln w="11113">
              <a:solidFill>
                <a:srgbClr val="000000"/>
              </a:solidFill>
              <a:prstDash val="solid"/>
              <a:round/>
            </a:ln>
            <a:effectLst>
              <a:outerShdw dist="107763" dir="2700000" algn="ctr" rotWithShape="0">
                <a:srgbClr val="80808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063" name="Rectangle 20"/>
          <p:cNvSpPr/>
          <p:nvPr/>
        </p:nvSpPr>
        <p:spPr>
          <a:xfrm>
            <a:off x="6181725" y="4540250"/>
            <a:ext cx="1609725" cy="644525"/>
          </a:xfrm>
          <a:prstGeom prst="rect">
            <a:avLst/>
          </a:prstGeom>
          <a:noFill/>
          <a:ln w="9525">
            <a:noFill/>
          </a:ln>
        </p:spPr>
        <p:txBody>
          <a:bodyPr/>
          <a:lstStyle/>
          <a:p>
            <a:endParaRPr dirty="0">
              <a:latin typeface="Calibri" panose="020F0502020204030204" pitchFamily="34" charset="0"/>
            </a:endParaRPr>
          </a:p>
        </p:txBody>
      </p:sp>
      <p:sp>
        <p:nvSpPr>
          <p:cNvPr id="80917" name="Rectangle 21"/>
          <p:cNvSpPr>
            <a:spLocks noChangeArrowheads="1"/>
          </p:cNvSpPr>
          <p:nvPr/>
        </p:nvSpPr>
        <p:spPr bwMode="auto">
          <a:xfrm>
            <a:off x="6429375" y="4071938"/>
            <a:ext cx="1571625" cy="830580"/>
          </a:xfrm>
          <a:prstGeom prst="rect">
            <a:avLst/>
          </a:prstGeom>
          <a:noFill/>
          <a:ln w="9525">
            <a:noFill/>
            <a:miter lim="800000"/>
          </a:ln>
        </p:spPr>
        <p:txBody>
          <a:bodyPr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id-ID" sz="1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alibri Light" panose="020F0302020204030204" charset="0"/>
                <a:ea typeface="+mn-ea"/>
                <a:cs typeface="Calibri Light" panose="020F0302020204030204" charset="0"/>
              </a:rPr>
              <a:t>Sekretaris :  pimpin &amp; koord kesekretariatan</a:t>
            </a:r>
            <a:endParaRPr kumimoji="0" lang="en-US" sz="18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Calibri Light" panose="020F0302020204030204" charset="0"/>
              <a:ea typeface="+mn-ea"/>
              <a:cs typeface="Calibri Light" panose="020F0302020204030204" charset="0"/>
            </a:endParaRPr>
          </a:p>
        </p:txBody>
      </p:sp>
      <p:grpSp>
        <p:nvGrpSpPr>
          <p:cNvPr id="2065" name="Group 23"/>
          <p:cNvGrpSpPr/>
          <p:nvPr/>
        </p:nvGrpSpPr>
        <p:grpSpPr>
          <a:xfrm>
            <a:off x="3276600" y="5254625"/>
            <a:ext cx="2590800" cy="1146175"/>
            <a:chOff x="2833" y="3279"/>
            <a:chExt cx="1351" cy="722"/>
          </a:xfrm>
        </p:grpSpPr>
        <p:sp>
          <p:nvSpPr>
            <p:cNvPr id="80920" name="Freeform 24"/>
            <p:cNvSpPr/>
            <p:nvPr/>
          </p:nvSpPr>
          <p:spPr bwMode="auto">
            <a:xfrm>
              <a:off x="2874" y="3319"/>
              <a:ext cx="1310" cy="682"/>
            </a:xfrm>
            <a:custGeom>
              <a:avLst/>
              <a:gdLst/>
              <a:ahLst/>
              <a:cxnLst>
                <a:cxn ang="0">
                  <a:pos x="655" y="0"/>
                </a:cxn>
                <a:cxn ang="0">
                  <a:pos x="0" y="1364"/>
                </a:cxn>
                <a:cxn ang="0">
                  <a:pos x="1966" y="1364"/>
                </a:cxn>
                <a:cxn ang="0">
                  <a:pos x="2621" y="0"/>
                </a:cxn>
                <a:cxn ang="0">
                  <a:pos x="655" y="0"/>
                </a:cxn>
              </a:cxnLst>
              <a:rect l="0" t="0" r="r" b="b"/>
              <a:pathLst>
                <a:path w="2621" h="1364">
                  <a:moveTo>
                    <a:pt x="655" y="0"/>
                  </a:moveTo>
                  <a:lnTo>
                    <a:pt x="0" y="1364"/>
                  </a:lnTo>
                  <a:lnTo>
                    <a:pt x="1966" y="1364"/>
                  </a:lnTo>
                  <a:lnTo>
                    <a:pt x="2621" y="0"/>
                  </a:lnTo>
                  <a:lnTo>
                    <a:pt x="655" y="0"/>
                  </a:lnTo>
                  <a:close/>
                </a:path>
              </a:pathLst>
            </a:custGeom>
            <a:solidFill>
              <a:srgbClr val="000000"/>
            </a:solidFill>
            <a:ln w="9525">
              <a:noFill/>
              <a:round/>
            </a:ln>
            <a:effectLst>
              <a:outerShdw dist="107763" dir="2700000" algn="ctr" rotWithShape="0">
                <a:srgbClr val="80808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sp>
          <p:nvSpPr>
            <p:cNvPr id="80921" name="Freeform 25"/>
            <p:cNvSpPr/>
            <p:nvPr/>
          </p:nvSpPr>
          <p:spPr bwMode="auto">
            <a:xfrm>
              <a:off x="2833" y="3279"/>
              <a:ext cx="1310" cy="681"/>
            </a:xfrm>
            <a:custGeom>
              <a:avLst/>
              <a:gdLst/>
              <a:ahLst/>
              <a:cxnLst>
                <a:cxn ang="0">
                  <a:pos x="655" y="0"/>
                </a:cxn>
                <a:cxn ang="0">
                  <a:pos x="0" y="1364"/>
                </a:cxn>
                <a:cxn ang="0">
                  <a:pos x="1966" y="1364"/>
                </a:cxn>
                <a:cxn ang="0">
                  <a:pos x="2621" y="0"/>
                </a:cxn>
                <a:cxn ang="0">
                  <a:pos x="655" y="0"/>
                </a:cxn>
              </a:cxnLst>
              <a:rect l="0" t="0" r="r" b="b"/>
              <a:pathLst>
                <a:path w="2621" h="1364">
                  <a:moveTo>
                    <a:pt x="655" y="0"/>
                  </a:moveTo>
                  <a:lnTo>
                    <a:pt x="0" y="1364"/>
                  </a:lnTo>
                  <a:lnTo>
                    <a:pt x="1966" y="1364"/>
                  </a:lnTo>
                  <a:lnTo>
                    <a:pt x="2621" y="0"/>
                  </a:lnTo>
                  <a:lnTo>
                    <a:pt x="655" y="0"/>
                  </a:lnTo>
                  <a:close/>
                </a:path>
              </a:pathLst>
            </a:custGeom>
            <a:solidFill>
              <a:srgbClr val="FFFFFF"/>
            </a:solidFill>
            <a:ln w="11113">
              <a:solidFill>
                <a:srgbClr val="000000"/>
              </a:solidFill>
              <a:prstDash val="solid"/>
              <a:round/>
            </a:ln>
            <a:effectLst>
              <a:outerShdw dist="107763" dir="2700000" algn="ctr" rotWithShape="0">
                <a:srgbClr val="80808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066" name="Rectangle 26"/>
          <p:cNvSpPr/>
          <p:nvPr/>
        </p:nvSpPr>
        <p:spPr>
          <a:xfrm>
            <a:off x="4205288" y="5457825"/>
            <a:ext cx="1123950" cy="644525"/>
          </a:xfrm>
          <a:prstGeom prst="rect">
            <a:avLst/>
          </a:prstGeom>
          <a:noFill/>
          <a:ln w="9525">
            <a:noFill/>
          </a:ln>
        </p:spPr>
        <p:txBody>
          <a:bodyPr/>
          <a:lstStyle/>
          <a:p>
            <a:endParaRPr dirty="0">
              <a:latin typeface="Calibri" panose="020F0502020204030204" pitchFamily="34" charset="0"/>
            </a:endParaRPr>
          </a:p>
        </p:txBody>
      </p:sp>
      <p:sp>
        <p:nvSpPr>
          <p:cNvPr id="80923" name="Rectangle 27"/>
          <p:cNvSpPr>
            <a:spLocks noChangeArrowheads="1"/>
          </p:cNvSpPr>
          <p:nvPr/>
        </p:nvSpPr>
        <p:spPr bwMode="auto">
          <a:xfrm>
            <a:off x="3857625" y="5357813"/>
            <a:ext cx="2230438" cy="645795"/>
          </a:xfrm>
          <a:prstGeom prst="rect">
            <a:avLst/>
          </a:prstGeom>
          <a:noFill/>
          <a:ln w="9525">
            <a:noFill/>
            <a:miter lim="800000"/>
          </a:ln>
        </p:spPr>
        <p:txBody>
          <a:bodyPr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id-ID" sz="1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A</a:t>
            </a:r>
            <a:r>
              <a:rPr kumimoji="0" lang="id-ID" sz="1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alibri Light" panose="020F0302020204030204" charset="0"/>
                <a:ea typeface="+mn-ea"/>
                <a:cs typeface="Calibri Light" panose="020F0302020204030204" charset="0"/>
              </a:rPr>
              <a:t>nggota: laksanakan </a:t>
            </a:r>
          </a:p>
          <a:p>
            <a:pPr marL="0" marR="0" lvl="0" indent="0" algn="l" defTabSz="914400" rtl="0" eaLnBrk="0" fontAlgn="auto" latinLnBrk="0" hangingPunct="0">
              <a:lnSpc>
                <a:spcPct val="100000"/>
              </a:lnSpc>
              <a:spcBef>
                <a:spcPts val="0"/>
              </a:spcBef>
              <a:spcAft>
                <a:spcPts val="0"/>
              </a:spcAft>
              <a:buClrTx/>
              <a:buSzTx/>
              <a:buFontTx/>
              <a:buNone/>
              <a:defRPr/>
            </a:pPr>
            <a:r>
              <a:rPr kumimoji="0" lang="id-ID" sz="1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alibri Light" panose="020F0302020204030204" charset="0"/>
                <a:ea typeface="+mn-ea"/>
                <a:cs typeface="Calibri Light" panose="020F0302020204030204" charset="0"/>
              </a:rPr>
              <a:t>tugas  org &amp; rapat</a:t>
            </a:r>
          </a:p>
          <a:p>
            <a:pPr marL="0" marR="0" lvl="0" indent="0" algn="l" defTabSz="914400" rtl="0" eaLnBrk="0" fontAlgn="auto" latinLnBrk="0" hangingPunct="0">
              <a:lnSpc>
                <a:spcPct val="100000"/>
              </a:lnSpc>
              <a:spcBef>
                <a:spcPts val="0"/>
              </a:spcBef>
              <a:spcAft>
                <a:spcPts val="0"/>
              </a:spcAft>
              <a:buClrTx/>
              <a:buSzTx/>
              <a:buFontTx/>
              <a:buNone/>
              <a:defRPr/>
            </a:pPr>
            <a:r>
              <a:rPr kumimoji="0" lang="id-ID" sz="1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alibri Light" panose="020F0302020204030204" charset="0"/>
                <a:ea typeface="+mn-ea"/>
                <a:cs typeface="Calibri Light" panose="020F0302020204030204" charset="0"/>
              </a:rPr>
              <a:t>Bahas masalah k3</a:t>
            </a:r>
            <a:endParaRPr kumimoji="0" lang="en-US" sz="14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Calibri Light" panose="020F0302020204030204" charset="0"/>
              <a:ea typeface="+mn-ea"/>
              <a:cs typeface="Calibri Light" panose="020F0302020204030204" charset="0"/>
            </a:endParaRPr>
          </a:p>
        </p:txBody>
      </p:sp>
      <p:grpSp>
        <p:nvGrpSpPr>
          <p:cNvPr id="2068" name="Group 29"/>
          <p:cNvGrpSpPr/>
          <p:nvPr/>
        </p:nvGrpSpPr>
        <p:grpSpPr>
          <a:xfrm>
            <a:off x="990600" y="4829175"/>
            <a:ext cx="2590800" cy="1146175"/>
            <a:chOff x="1455" y="3076"/>
            <a:chExt cx="1351" cy="722"/>
          </a:xfrm>
        </p:grpSpPr>
        <p:sp>
          <p:nvSpPr>
            <p:cNvPr id="80926" name="Freeform 30"/>
            <p:cNvSpPr/>
            <p:nvPr/>
          </p:nvSpPr>
          <p:spPr bwMode="auto">
            <a:xfrm>
              <a:off x="1496" y="3117"/>
              <a:ext cx="1310" cy="681"/>
            </a:xfrm>
            <a:custGeom>
              <a:avLst/>
              <a:gdLst/>
              <a:ahLst/>
              <a:cxnLst>
                <a:cxn ang="0">
                  <a:pos x="655" y="0"/>
                </a:cxn>
                <a:cxn ang="0">
                  <a:pos x="0" y="1364"/>
                </a:cxn>
                <a:cxn ang="0">
                  <a:pos x="1965" y="1364"/>
                </a:cxn>
                <a:cxn ang="0">
                  <a:pos x="2620" y="0"/>
                </a:cxn>
                <a:cxn ang="0">
                  <a:pos x="655" y="0"/>
                </a:cxn>
              </a:cxnLst>
              <a:rect l="0" t="0" r="r" b="b"/>
              <a:pathLst>
                <a:path w="2620" h="1364">
                  <a:moveTo>
                    <a:pt x="655" y="0"/>
                  </a:moveTo>
                  <a:lnTo>
                    <a:pt x="0" y="1364"/>
                  </a:lnTo>
                  <a:lnTo>
                    <a:pt x="1965" y="1364"/>
                  </a:lnTo>
                  <a:lnTo>
                    <a:pt x="2620" y="0"/>
                  </a:lnTo>
                  <a:lnTo>
                    <a:pt x="655" y="0"/>
                  </a:lnTo>
                  <a:close/>
                </a:path>
              </a:pathLst>
            </a:custGeom>
            <a:solidFill>
              <a:srgbClr val="000000"/>
            </a:solidFill>
            <a:ln w="9525">
              <a:noFill/>
              <a:round/>
            </a:ln>
            <a:effectLst>
              <a:outerShdw dist="107763" dir="2700000" algn="ctr" rotWithShape="0">
                <a:srgbClr val="80808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sp>
          <p:nvSpPr>
            <p:cNvPr id="80927" name="Freeform 31"/>
            <p:cNvSpPr/>
            <p:nvPr/>
          </p:nvSpPr>
          <p:spPr bwMode="auto">
            <a:xfrm>
              <a:off x="1455" y="3076"/>
              <a:ext cx="1311" cy="682"/>
            </a:xfrm>
            <a:custGeom>
              <a:avLst/>
              <a:gdLst/>
              <a:ahLst/>
              <a:cxnLst>
                <a:cxn ang="0">
                  <a:pos x="655" y="0"/>
                </a:cxn>
                <a:cxn ang="0">
                  <a:pos x="0" y="1364"/>
                </a:cxn>
                <a:cxn ang="0">
                  <a:pos x="1965" y="1364"/>
                </a:cxn>
                <a:cxn ang="0">
                  <a:pos x="2620" y="0"/>
                </a:cxn>
                <a:cxn ang="0">
                  <a:pos x="655" y="0"/>
                </a:cxn>
              </a:cxnLst>
              <a:rect l="0" t="0" r="r" b="b"/>
              <a:pathLst>
                <a:path w="2620" h="1364">
                  <a:moveTo>
                    <a:pt x="655" y="0"/>
                  </a:moveTo>
                  <a:lnTo>
                    <a:pt x="0" y="1364"/>
                  </a:lnTo>
                  <a:lnTo>
                    <a:pt x="1965" y="1364"/>
                  </a:lnTo>
                  <a:lnTo>
                    <a:pt x="2620" y="0"/>
                  </a:lnTo>
                  <a:lnTo>
                    <a:pt x="655" y="0"/>
                  </a:lnTo>
                  <a:close/>
                </a:path>
              </a:pathLst>
            </a:custGeom>
            <a:solidFill>
              <a:srgbClr val="FFFFFF"/>
            </a:solidFill>
            <a:ln w="11113">
              <a:solidFill>
                <a:srgbClr val="000000"/>
              </a:solidFill>
              <a:prstDash val="solid"/>
              <a:round/>
            </a:ln>
            <a:effectLst>
              <a:outerShdw dist="107763" dir="2700000" algn="ctr" rotWithShape="0">
                <a:srgbClr val="80808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069" name="Rectangle 32"/>
          <p:cNvSpPr/>
          <p:nvPr/>
        </p:nvSpPr>
        <p:spPr>
          <a:xfrm>
            <a:off x="1668463" y="4959350"/>
            <a:ext cx="1490662" cy="1209675"/>
          </a:xfrm>
          <a:prstGeom prst="rect">
            <a:avLst/>
          </a:prstGeom>
          <a:noFill/>
          <a:ln w="9525">
            <a:noFill/>
          </a:ln>
        </p:spPr>
        <p:txBody>
          <a:bodyPr/>
          <a:lstStyle/>
          <a:p>
            <a:endParaRPr dirty="0">
              <a:latin typeface="Calibri" panose="020F0502020204030204" pitchFamily="34" charset="0"/>
            </a:endParaRPr>
          </a:p>
        </p:txBody>
      </p:sp>
      <p:sp>
        <p:nvSpPr>
          <p:cNvPr id="80929" name="Rectangle 33"/>
          <p:cNvSpPr>
            <a:spLocks noChangeArrowheads="1"/>
          </p:cNvSpPr>
          <p:nvPr/>
        </p:nvSpPr>
        <p:spPr bwMode="auto">
          <a:xfrm>
            <a:off x="1751013" y="5008563"/>
            <a:ext cx="234950" cy="274638"/>
          </a:xfrm>
          <a:prstGeom prst="rect">
            <a:avLst/>
          </a:prstGeom>
          <a:noFill/>
          <a:ln w="9525">
            <a:noFill/>
            <a:miter lim="800000"/>
          </a:ln>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C0C0C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    </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30" name="Rectangle 34"/>
          <p:cNvSpPr>
            <a:spLocks noChangeArrowheads="1"/>
          </p:cNvSpPr>
          <p:nvPr/>
        </p:nvSpPr>
        <p:spPr bwMode="auto">
          <a:xfrm>
            <a:off x="1739900" y="4999038"/>
            <a:ext cx="234950" cy="274638"/>
          </a:xfrm>
          <a:prstGeom prst="rect">
            <a:avLst/>
          </a:prstGeom>
          <a:noFill/>
          <a:ln w="9525">
            <a:noFill/>
            <a:miter lim="800000"/>
          </a:ln>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FFFFFF"/>
                </a:solidFill>
                <a:effectLst>
                  <a:outerShdw blurRad="38100" dist="38100" dir="2700000" algn="tl">
                    <a:srgbClr val="808080"/>
                  </a:outerShdw>
                </a:effectLst>
                <a:uLnTx/>
                <a:uFillTx/>
                <a:latin typeface="Bradley Hand ITC" panose="03070402050302030203" pitchFamily="66" charset="0"/>
                <a:ea typeface="+mn-ea"/>
                <a:cs typeface="Arial" panose="020B0604020202020204" pitchFamily="34" charset="0"/>
              </a:rPr>
              <a:t>    </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31" name="Rectangle 35"/>
          <p:cNvSpPr>
            <a:spLocks noChangeArrowheads="1"/>
          </p:cNvSpPr>
          <p:nvPr/>
        </p:nvSpPr>
        <p:spPr bwMode="auto">
          <a:xfrm>
            <a:off x="1500188" y="4929188"/>
            <a:ext cx="1769110" cy="738505"/>
          </a:xfrm>
          <a:prstGeom prst="rect">
            <a:avLst/>
          </a:prstGeom>
          <a:noFill/>
          <a:ln w="9525">
            <a:noFill/>
            <a:miter lim="800000"/>
          </a:ln>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id-ID" sz="1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alibri Light" panose="020F0302020204030204" charset="0"/>
                <a:ea typeface="+mn-ea"/>
                <a:cs typeface="Calibri Light" panose="020F0302020204030204" charset="0"/>
              </a:rPr>
              <a:t>Rumusan pemecahan</a:t>
            </a:r>
          </a:p>
          <a:p>
            <a:pPr marL="0" marR="0" lvl="0" indent="0" algn="l" defTabSz="914400" rtl="0" eaLnBrk="0" fontAlgn="auto" latinLnBrk="0" hangingPunct="0">
              <a:lnSpc>
                <a:spcPct val="100000"/>
              </a:lnSpc>
              <a:spcBef>
                <a:spcPts val="0"/>
              </a:spcBef>
              <a:spcAft>
                <a:spcPts val="0"/>
              </a:spcAft>
              <a:buClrTx/>
              <a:buSzTx/>
              <a:buFontTx/>
              <a:buNone/>
              <a:defRPr/>
            </a:pPr>
            <a:r>
              <a:rPr kumimoji="0" lang="id-ID" sz="1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alibri Light" panose="020F0302020204030204" charset="0"/>
                <a:ea typeface="+mn-ea"/>
                <a:cs typeface="Calibri Light" panose="020F0302020204030204" charset="0"/>
              </a:rPr>
              <a:t>Masalah berdasar </a:t>
            </a:r>
          </a:p>
          <a:p>
            <a:pPr marL="0" marR="0" lvl="0" indent="0" algn="l" defTabSz="914400" rtl="0" eaLnBrk="0" fontAlgn="auto" latinLnBrk="0" hangingPunct="0">
              <a:lnSpc>
                <a:spcPct val="100000"/>
              </a:lnSpc>
              <a:spcBef>
                <a:spcPts val="0"/>
              </a:spcBef>
              <a:spcAft>
                <a:spcPts val="0"/>
              </a:spcAft>
              <a:buClrTx/>
              <a:buSzTx/>
              <a:buFontTx/>
              <a:buNone/>
              <a:defRPr/>
            </a:pPr>
            <a:r>
              <a:rPr kumimoji="0" lang="id-ID" sz="1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alibri Light" panose="020F0302020204030204" charset="0"/>
                <a:ea typeface="+mn-ea"/>
                <a:cs typeface="Calibri Light" panose="020F0302020204030204" charset="0"/>
              </a:rPr>
              <a:t>Data &amp;info berupa</a:t>
            </a:r>
            <a:endParaRPr kumimoji="0" lang="en-US" sz="16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Calibri Light" panose="020F0302020204030204" charset="0"/>
              <a:ea typeface="+mn-ea"/>
              <a:cs typeface="Calibri Light" panose="020F0302020204030204" charset="0"/>
            </a:endParaRPr>
          </a:p>
        </p:txBody>
      </p:sp>
      <p:sp>
        <p:nvSpPr>
          <p:cNvPr id="80933" name="Rectangle 37"/>
          <p:cNvSpPr>
            <a:spLocks noChangeArrowheads="1"/>
          </p:cNvSpPr>
          <p:nvPr/>
        </p:nvSpPr>
        <p:spPr bwMode="auto">
          <a:xfrm>
            <a:off x="1214438" y="5643563"/>
            <a:ext cx="1245235" cy="276860"/>
          </a:xfrm>
          <a:prstGeom prst="rect">
            <a:avLst/>
          </a:prstGeom>
          <a:noFill/>
          <a:ln w="9525">
            <a:noFill/>
            <a:miter lim="800000"/>
          </a:ln>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id-ID" sz="1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alibri Light" panose="020F0302020204030204" charset="0"/>
                <a:ea typeface="+mn-ea"/>
                <a:cs typeface="Calibri Light" panose="020F0302020204030204" charset="0"/>
              </a:rPr>
              <a:t>Rekomendas</a:t>
            </a:r>
            <a:r>
              <a:rPr kumimoji="0" lang="en-US" sz="18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i</a:t>
            </a:r>
            <a:endParaRPr kumimoji="0" lang="en-US" sz="18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2074" name="Rectangle 38"/>
          <p:cNvSpPr/>
          <p:nvPr/>
        </p:nvSpPr>
        <p:spPr>
          <a:xfrm>
            <a:off x="3744913" y="1677988"/>
            <a:ext cx="1439862" cy="644525"/>
          </a:xfrm>
          <a:prstGeom prst="rect">
            <a:avLst/>
          </a:prstGeom>
          <a:noFill/>
          <a:ln w="9525">
            <a:noFill/>
          </a:ln>
        </p:spPr>
        <p:txBody>
          <a:bodyPr/>
          <a:lstStyle/>
          <a:p>
            <a:endParaRPr dirty="0">
              <a:latin typeface="Calibri" panose="020F0502020204030204" pitchFamily="34" charset="0"/>
            </a:endParaRPr>
          </a:p>
        </p:txBody>
      </p:sp>
      <p:sp>
        <p:nvSpPr>
          <p:cNvPr id="80937" name="Rectangle 41"/>
          <p:cNvSpPr>
            <a:spLocks noChangeArrowheads="1"/>
          </p:cNvSpPr>
          <p:nvPr/>
        </p:nvSpPr>
        <p:spPr bwMode="auto">
          <a:xfrm>
            <a:off x="1127125" y="3189288"/>
            <a:ext cx="411163" cy="274638"/>
          </a:xfrm>
          <a:prstGeom prst="rect">
            <a:avLst/>
          </a:prstGeom>
          <a:noFill/>
          <a:ln w="9525">
            <a:noFill/>
            <a:miter lim="800000"/>
          </a:ln>
          <a:effectLst/>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80808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       </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38" name="Rectangle 42"/>
          <p:cNvSpPr>
            <a:spLocks noChangeArrowheads="1"/>
          </p:cNvSpPr>
          <p:nvPr/>
        </p:nvSpPr>
        <p:spPr bwMode="auto">
          <a:xfrm>
            <a:off x="1508125" y="3189288"/>
            <a:ext cx="1120775" cy="274638"/>
          </a:xfrm>
          <a:prstGeom prst="rect">
            <a:avLst/>
          </a:prstGeom>
          <a:noFill/>
          <a:ln w="9525">
            <a:noFill/>
            <a:miter lim="800000"/>
          </a:ln>
          <a:effectLst/>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80808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Peninjauan</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39" name="Rectangle 43"/>
          <p:cNvSpPr>
            <a:spLocks noChangeArrowheads="1"/>
          </p:cNvSpPr>
          <p:nvPr/>
        </p:nvSpPr>
        <p:spPr bwMode="auto">
          <a:xfrm>
            <a:off x="1127125" y="3471863"/>
            <a:ext cx="855663" cy="274638"/>
          </a:xfrm>
          <a:prstGeom prst="rect">
            <a:avLst/>
          </a:prstGeom>
          <a:noFill/>
          <a:ln w="9525">
            <a:noFill/>
            <a:miter lim="800000"/>
          </a:ln>
          <a:effectLst/>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80808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    Ulang</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40" name="Rectangle 44"/>
          <p:cNvSpPr>
            <a:spLocks noChangeArrowheads="1"/>
          </p:cNvSpPr>
          <p:nvPr/>
        </p:nvSpPr>
        <p:spPr bwMode="auto">
          <a:xfrm>
            <a:off x="1900238" y="3471863"/>
            <a:ext cx="192088" cy="274638"/>
          </a:xfrm>
          <a:prstGeom prst="rect">
            <a:avLst/>
          </a:prstGeom>
          <a:noFill/>
          <a:ln w="9525">
            <a:noFill/>
            <a:miter lim="800000"/>
          </a:ln>
          <a:effectLst/>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80808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 &amp;</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41" name="Rectangle 45"/>
          <p:cNvSpPr>
            <a:spLocks noChangeArrowheads="1"/>
          </p:cNvSpPr>
          <p:nvPr/>
        </p:nvSpPr>
        <p:spPr bwMode="auto">
          <a:xfrm>
            <a:off x="1127125" y="3754438"/>
            <a:ext cx="1398588" cy="274638"/>
          </a:xfrm>
          <a:prstGeom prst="rect">
            <a:avLst/>
          </a:prstGeom>
          <a:noFill/>
          <a:ln w="9525">
            <a:noFill/>
            <a:miter lim="800000"/>
          </a:ln>
          <a:effectLst/>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80808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  Peningkatan</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42" name="Rectangle 46"/>
          <p:cNvSpPr>
            <a:spLocks noChangeArrowheads="1"/>
          </p:cNvSpPr>
          <p:nvPr/>
        </p:nvSpPr>
        <p:spPr bwMode="auto">
          <a:xfrm>
            <a:off x="1127125" y="4037013"/>
            <a:ext cx="1550988" cy="274638"/>
          </a:xfrm>
          <a:prstGeom prst="rect">
            <a:avLst/>
          </a:prstGeom>
          <a:noFill/>
          <a:ln w="9525">
            <a:noFill/>
            <a:miter lim="800000"/>
          </a:ln>
          <a:effectLst/>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80808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oleh manajemen</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2081" name="Rectangle 47"/>
          <p:cNvSpPr/>
          <p:nvPr/>
        </p:nvSpPr>
        <p:spPr>
          <a:xfrm>
            <a:off x="762000" y="3141663"/>
            <a:ext cx="2133600" cy="1201737"/>
          </a:xfrm>
          <a:prstGeom prst="rect">
            <a:avLst/>
          </a:prstGeom>
          <a:solidFill>
            <a:srgbClr val="808080"/>
          </a:solidFill>
          <a:ln w="9525">
            <a:noFill/>
          </a:ln>
        </p:spPr>
        <p:txBody>
          <a:bodyPr/>
          <a:lstStyle/>
          <a:p>
            <a:endParaRPr dirty="0">
              <a:latin typeface="Calibri" panose="020F0502020204030204" pitchFamily="34" charset="0"/>
            </a:endParaRPr>
          </a:p>
        </p:txBody>
      </p:sp>
      <p:sp>
        <p:nvSpPr>
          <p:cNvPr id="80944" name="Rectangle 48"/>
          <p:cNvSpPr>
            <a:spLocks noChangeArrowheads="1"/>
          </p:cNvSpPr>
          <p:nvPr/>
        </p:nvSpPr>
        <p:spPr bwMode="auto">
          <a:xfrm>
            <a:off x="571500" y="3081338"/>
            <a:ext cx="2714625" cy="1217613"/>
          </a:xfrm>
          <a:prstGeom prst="rect">
            <a:avLst/>
          </a:prstGeom>
          <a:solidFill>
            <a:srgbClr val="FFFFFF"/>
          </a:solidFill>
          <a:ln w="7938">
            <a:solidFill>
              <a:srgbClr val="000000"/>
            </a:solidFill>
            <a:miter lim="800000"/>
          </a:ln>
          <a:effectLst>
            <a:outerShdw dist="107763" dir="2700000" algn="ctr" rotWithShape="0">
              <a:srgbClr val="80808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sp>
        <p:nvSpPr>
          <p:cNvPr id="80945" name="Rectangle 49"/>
          <p:cNvSpPr>
            <a:spLocks noChangeArrowheads="1"/>
          </p:cNvSpPr>
          <p:nvPr/>
        </p:nvSpPr>
        <p:spPr bwMode="auto">
          <a:xfrm>
            <a:off x="1073150" y="3133725"/>
            <a:ext cx="411163" cy="274638"/>
          </a:xfrm>
          <a:prstGeom prst="rect">
            <a:avLst/>
          </a:prstGeom>
          <a:noFill/>
          <a:ln w="9525">
            <a:noFill/>
            <a:miter lim="800000"/>
          </a:ln>
          <a:effectLst/>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C0C0C0"/>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rPr>
              <a:t>       </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46" name="Rectangle 50"/>
          <p:cNvSpPr>
            <a:spLocks noChangeArrowheads="1"/>
          </p:cNvSpPr>
          <p:nvPr/>
        </p:nvSpPr>
        <p:spPr bwMode="auto">
          <a:xfrm>
            <a:off x="1065213" y="3125788"/>
            <a:ext cx="411163" cy="274638"/>
          </a:xfrm>
          <a:prstGeom prst="rect">
            <a:avLst/>
          </a:prstGeom>
          <a:noFill/>
          <a:ln w="9525">
            <a:noFill/>
            <a:miter lim="800000"/>
          </a:ln>
          <a:effectLst/>
        </p:spPr>
        <p:txBody>
          <a:bodyPr wrap="non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srgbClr val="FFFFFF"/>
                </a:solidFill>
                <a:effectLst>
                  <a:outerShdw blurRad="38100" dist="38100" dir="2700000" algn="tl">
                    <a:srgbClr val="808080"/>
                  </a:outerShdw>
                </a:effectLst>
                <a:uLnTx/>
                <a:uFillTx/>
                <a:latin typeface="Bradley Hand ITC" panose="03070402050302030203" pitchFamily="66" charset="0"/>
                <a:ea typeface="+mn-ea"/>
                <a:cs typeface="Arial" panose="020B0604020202020204" pitchFamily="34" charset="0"/>
              </a:rPr>
              <a:t>       </a:t>
            </a:r>
            <a:endParaRPr kumimoji="0" 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Bradley Hand ITC" panose="03070402050302030203" pitchFamily="66" charset="0"/>
              <a:ea typeface="+mn-ea"/>
              <a:cs typeface="Arial" panose="020B0604020202020204" pitchFamily="34" charset="0"/>
            </a:endParaRPr>
          </a:p>
        </p:txBody>
      </p:sp>
      <p:sp>
        <p:nvSpPr>
          <p:cNvPr id="80947" name="Rectangle 51"/>
          <p:cNvSpPr>
            <a:spLocks noChangeArrowheads="1"/>
          </p:cNvSpPr>
          <p:nvPr/>
        </p:nvSpPr>
        <p:spPr bwMode="auto">
          <a:xfrm>
            <a:off x="802640" y="3089275"/>
            <a:ext cx="2252663" cy="492125"/>
          </a:xfrm>
          <a:prstGeom prst="rect">
            <a:avLst/>
          </a:prstGeom>
          <a:noFill/>
          <a:ln w="9525">
            <a:noFill/>
            <a:miter lim="800000"/>
          </a:ln>
          <a:effectLst/>
        </p:spPr>
        <p:txBody>
          <a:bodyPr wrap="square"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id-ID" sz="1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alibri Light" panose="020F0302020204030204" charset="0"/>
                <a:ea typeface="+mn-ea"/>
                <a:cs typeface="Calibri Light" panose="020F0302020204030204" charset="0"/>
              </a:rPr>
              <a:t>Komunikasi rekomendasi</a:t>
            </a:r>
          </a:p>
          <a:p>
            <a:pPr marL="0" marR="0" lvl="0" indent="0" algn="l" defTabSz="914400" rtl="0" eaLnBrk="0" fontAlgn="auto" latinLnBrk="0" hangingPunct="0">
              <a:lnSpc>
                <a:spcPct val="100000"/>
              </a:lnSpc>
              <a:spcBef>
                <a:spcPts val="0"/>
              </a:spcBef>
              <a:spcAft>
                <a:spcPts val="0"/>
              </a:spcAft>
              <a:buClrTx/>
              <a:buSzTx/>
              <a:buFontTx/>
              <a:buNone/>
              <a:defRPr/>
            </a:pPr>
            <a:r>
              <a:rPr kumimoji="0" lang="id-ID" sz="1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alibri Light" panose="020F0302020204030204" charset="0"/>
                <a:ea typeface="+mn-ea"/>
                <a:cs typeface="Calibri Light" panose="020F0302020204030204" charset="0"/>
              </a:rPr>
              <a:t>Pada Direktur</a:t>
            </a:r>
            <a:endParaRPr kumimoji="0" lang="en-US" sz="16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Calibri Light" panose="020F0302020204030204" charset="0"/>
              <a:ea typeface="+mn-ea"/>
              <a:cs typeface="Calibri Light" panose="020F0302020204030204" charset="0"/>
            </a:endParaRPr>
          </a:p>
        </p:txBody>
      </p:sp>
      <p:sp>
        <p:nvSpPr>
          <p:cNvPr id="80952" name="Rectangle 56"/>
          <p:cNvSpPr>
            <a:spLocks noChangeArrowheads="1"/>
          </p:cNvSpPr>
          <p:nvPr/>
        </p:nvSpPr>
        <p:spPr bwMode="auto">
          <a:xfrm>
            <a:off x="228600" y="357188"/>
            <a:ext cx="8686800" cy="685800"/>
          </a:xfrm>
          <a:prstGeom prst="rect">
            <a:avLst/>
          </a:prstGeom>
          <a:noFill/>
          <a:ln w="9525">
            <a:noFill/>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3600" b="1" i="0" u="none" strike="noStrike" kern="1200" cap="none" spc="0" normalizeH="0" baseline="0" noProof="0" dirty="0">
                <a:ln>
                  <a:noFill/>
                </a:ln>
                <a:solidFill>
                  <a:schemeClr val="tx1"/>
                </a:solidFill>
                <a:effectLst/>
                <a:uLnTx/>
                <a:uFillTx/>
                <a:latin typeface="Felix Titling" panose="04060505060202020A04" pitchFamily="82" charset="0"/>
                <a:ea typeface="+mn-ea"/>
                <a:cs typeface="+mn-cs"/>
              </a:rPr>
              <a:t>Mekanisme kerja pelaksana </a:t>
            </a:r>
            <a:r>
              <a:rPr kumimoji="0" lang="en-US" sz="3600" b="1" i="0" u="none" strike="noStrike" kern="1200" cap="none" spc="0" normalizeH="0" baseline="0" noProof="0" dirty="0">
                <a:ln>
                  <a:noFill/>
                </a:ln>
                <a:solidFill>
                  <a:schemeClr val="tx1"/>
                </a:solidFill>
                <a:effectLst/>
                <a:uLnTx/>
                <a:uFillTx/>
                <a:latin typeface="Felix Titling" panose="04060505060202020A04" pitchFamily="82" charset="0"/>
                <a:ea typeface="+mn-ea"/>
                <a:cs typeface="+mn-cs"/>
              </a:rPr>
              <a:t>K3</a:t>
            </a:r>
            <a:endParaRPr kumimoji="0" lang="en-US" sz="36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Felix Titling" panose="04060505060202020A04" pitchFamily="82" charset="0"/>
              <a:ea typeface="+mn-ea"/>
              <a:cs typeface="+mn-cs"/>
            </a:endParaRPr>
          </a:p>
        </p:txBody>
      </p:sp>
      <p:sp>
        <p:nvSpPr>
          <p:cNvPr id="2087" name="AutoShape 57"/>
          <p:cNvSpPr/>
          <p:nvPr/>
        </p:nvSpPr>
        <p:spPr>
          <a:xfrm>
            <a:off x="457200" y="1371600"/>
            <a:ext cx="8382000" cy="5334000"/>
          </a:xfrm>
          <a:prstGeom prst="roundRect">
            <a:avLst>
              <a:gd name="adj" fmla="val 16667"/>
            </a:avLst>
          </a:prstGeom>
          <a:noFill/>
          <a:ln w="57150" cap="flat" cmpd="sng">
            <a:solidFill>
              <a:srgbClr val="FFCC00"/>
            </a:solidFill>
            <a:prstDash val="solid"/>
            <a:headEnd type="none" w="med" len="med"/>
            <a:tailEnd type="none" w="med" len="med"/>
          </a:ln>
        </p:spPr>
        <p:txBody>
          <a:bodyPr wrap="none" anchor="ctr"/>
          <a:lstStyle/>
          <a:p>
            <a:endParaRPr dirty="0">
              <a:latin typeface="Calibri" panose="020F0502020204030204" pitchFamily="34" charset="0"/>
            </a:endParaRPr>
          </a:p>
        </p:txBody>
      </p:sp>
      <p:graphicFrame>
        <p:nvGraphicFramePr>
          <p:cNvPr id="2050" name="Object 2"/>
          <p:cNvGraphicFramePr/>
          <p:nvPr/>
        </p:nvGraphicFramePr>
        <p:xfrm>
          <a:off x="3986213" y="3581400"/>
          <a:ext cx="1271587" cy="1295400"/>
        </p:xfrm>
        <a:graphic>
          <a:graphicData uri="http://schemas.openxmlformats.org/presentationml/2006/ole">
            <mc:AlternateContent xmlns:mc="http://schemas.openxmlformats.org/markup-compatibility/2006">
              <mc:Choice xmlns:v="urn:schemas-microsoft-com:vml" Requires="v">
                <p:oleObj r:id="rId3" imgW="2781300" imgH="3095625" progId="Paint.Picture">
                  <p:embed/>
                </p:oleObj>
              </mc:Choice>
              <mc:Fallback>
                <p:oleObj r:id="rId3" imgW="2781300" imgH="3095625" progId="Paint.Picture">
                  <p:embed/>
                  <p:pic>
                    <p:nvPicPr>
                      <p:cNvPr id="0" name="Picture 3079"/>
                      <p:cNvPicPr/>
                      <p:nvPr/>
                    </p:nvPicPr>
                    <p:blipFill>
                      <a:blip r:embed="rId4"/>
                      <a:stretch>
                        <a:fillRect/>
                      </a:stretch>
                    </p:blipFill>
                    <p:spPr>
                      <a:xfrm>
                        <a:off x="3986213" y="3581400"/>
                        <a:ext cx="1271587" cy="1295400"/>
                      </a:xfrm>
                      <a:prstGeom prst="rect">
                        <a:avLst/>
                      </a:prstGeom>
                      <a:noFill/>
                      <a:ln w="38100">
                        <a:noFill/>
                        <a:miter/>
                      </a:ln>
                    </p:spPr>
                  </p:pic>
                </p:oleObj>
              </mc:Fallback>
            </mc:AlternateContent>
          </a:graphicData>
        </a:graphic>
      </p:graphicFrame>
      <p:sp>
        <p:nvSpPr>
          <p:cNvPr id="80957" name="Rectangle 61"/>
          <p:cNvSpPr>
            <a:spLocks noChangeArrowheads="1"/>
          </p:cNvSpPr>
          <p:nvPr/>
        </p:nvSpPr>
        <p:spPr bwMode="auto">
          <a:xfrm>
            <a:off x="714375" y="3571875"/>
            <a:ext cx="2571750" cy="768985"/>
          </a:xfrm>
          <a:prstGeom prst="rect">
            <a:avLst/>
          </a:prstGeom>
          <a:noFill/>
          <a:ln w="9525">
            <a:noFill/>
            <a:miter lim="800000"/>
          </a:ln>
          <a:effectLst/>
        </p:spPr>
        <p:txBody>
          <a:bodyPr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alibri Light" panose="020F0302020204030204" charset="0"/>
                <a:ea typeface="+mn-ea"/>
                <a:cs typeface="Calibri Light" panose="020F0302020204030204" charset="0"/>
              </a:rPr>
              <a:t> </a:t>
            </a:r>
            <a:r>
              <a:rPr kumimoji="0" lang="id-ID" sz="1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alibri Light" panose="020F0302020204030204" charset="0"/>
                <a:ea typeface="+mn-ea"/>
                <a:cs typeface="Calibri Light" panose="020F0302020204030204" charset="0"/>
              </a:rPr>
              <a:t>Komunikasi pencegahan KAK &amp; PAK pd pekerja, pasien,  pengunjung</a:t>
            </a:r>
            <a:endParaRPr kumimoji="0" lang="en-US" sz="16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Calibri Light" panose="020F0302020204030204" charset="0"/>
              <a:ea typeface="+mn-ea"/>
              <a:cs typeface="Calibri Light" panose="020F0302020204030204" charset="0"/>
            </a:endParaRPr>
          </a:p>
        </p:txBody>
      </p:sp>
      <p:graphicFrame>
        <p:nvGraphicFramePr>
          <p:cNvPr id="2051" name="Object 50"/>
          <p:cNvGraphicFramePr/>
          <p:nvPr/>
        </p:nvGraphicFramePr>
        <p:xfrm>
          <a:off x="3500438" y="1357313"/>
          <a:ext cx="2357437" cy="2000250"/>
        </p:xfrm>
        <a:graphic>
          <a:graphicData uri="http://schemas.openxmlformats.org/presentationml/2006/ole">
            <mc:AlternateContent xmlns:mc="http://schemas.openxmlformats.org/markup-compatibility/2006">
              <mc:Choice xmlns:v="urn:schemas-microsoft-com:vml" Requires="v">
                <p:oleObj r:id="rId5" imgW="4540250" imgH="3497580" progId="MS_ClipArt_Gallery.5">
                  <p:embed/>
                </p:oleObj>
              </mc:Choice>
              <mc:Fallback>
                <p:oleObj r:id="rId5" imgW="4540250" imgH="3497580" progId="MS_ClipArt_Gallery.5">
                  <p:embed/>
                  <p:pic>
                    <p:nvPicPr>
                      <p:cNvPr id="0" name="Picture 3080"/>
                      <p:cNvPicPr/>
                      <p:nvPr/>
                    </p:nvPicPr>
                    <p:blipFill>
                      <a:blip r:embed="rId6">
                        <a:clrChange>
                          <a:clrFrom>
                            <a:srgbClr val="00DFFF"/>
                          </a:clrFrom>
                          <a:clrTo>
                            <a:srgbClr val="FFFFCC"/>
                          </a:clrTo>
                        </a:clrChange>
                      </a:blip>
                      <a:stretch>
                        <a:fillRect/>
                      </a:stretch>
                    </p:blipFill>
                    <p:spPr>
                      <a:xfrm>
                        <a:off x="3500438" y="1357313"/>
                        <a:ext cx="2357437" cy="2000250"/>
                      </a:xfrm>
                      <a:prstGeom prst="rect">
                        <a:avLst/>
                      </a:prstGeom>
                      <a:noFill/>
                      <a:ln w="38100">
                        <a:noFill/>
                        <a:miter/>
                      </a:ln>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288" y="765175"/>
            <a:ext cx="8229600" cy="1066800"/>
          </a:xfrm>
        </p:spPr>
        <p:txBody>
          <a:bodyPr vert="horz" wrap="square" lIns="91440" tIns="45720" rIns="91440" bIns="45720" anchor="ctr"/>
          <a:lstStyle/>
          <a:p>
            <a:pPr eaLnBrk="1" hangingPunct="1"/>
            <a:r>
              <a:rPr dirty="0"/>
              <a:t>PENDAHULUAN</a:t>
            </a:r>
          </a:p>
        </p:txBody>
      </p:sp>
      <p:sp>
        <p:nvSpPr>
          <p:cNvPr id="11267" name="Content Placeholder 2"/>
          <p:cNvSpPr>
            <a:spLocks noGrp="1"/>
          </p:cNvSpPr>
          <p:nvPr>
            <p:ph idx="1"/>
          </p:nvPr>
        </p:nvSpPr>
        <p:spPr>
          <a:xfrm>
            <a:off x="468313" y="1628775"/>
            <a:ext cx="8229600" cy="4608513"/>
          </a:xfrm>
        </p:spPr>
        <p:txBody>
          <a:bodyPr vert="horz" wrap="square" lIns="91440" tIns="45720" rIns="91440" bIns="45720" anchor="t"/>
          <a:lstStyle/>
          <a:p>
            <a:pPr eaLnBrk="1" hangingPunct="1"/>
            <a:r>
              <a:rPr dirty="0"/>
              <a:t>Setiap pekerjaan/aktifitas selalu ada risiko kegagalan </a:t>
            </a:r>
          </a:p>
          <a:p>
            <a:pPr eaLnBrk="1" hangingPunct="1"/>
            <a:r>
              <a:rPr dirty="0"/>
              <a:t>Salah satu risiko pekerjaan adalah kecelakaan kerja yang berakibat pada kerugian  daan </a:t>
            </a:r>
            <a:r>
              <a:rPr dirty="0" err="1"/>
              <a:t>berdampak</a:t>
            </a:r>
            <a:r>
              <a:rPr dirty="0"/>
              <a:t> global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id-ID" sz="4000" b="1" i="0" u="none" strike="noStrike" kern="1200" cap="none" spc="0" normalizeH="0" baseline="0" noProof="0" dirty="0">
                <a:ln>
                  <a:noFill/>
                </a:ln>
                <a:solidFill>
                  <a:schemeClr val="tx2"/>
                </a:solidFill>
                <a:effectLst/>
                <a:uLnTx/>
                <a:uFillTx/>
                <a:latin typeface="+mj-lt"/>
                <a:ea typeface="+mj-ea"/>
                <a:cs typeface="+mj-cs"/>
              </a:rPr>
              <a:t>Keselamatan Kerja di Rumah Sakit</a:t>
            </a:r>
            <a:br>
              <a:rPr kumimoji="0" lang="id-ID" sz="4000" b="0" i="0" u="none" strike="noStrike" kern="1200" cap="none" spc="0" normalizeH="0" baseline="0" noProof="0" dirty="0">
                <a:ln>
                  <a:noFill/>
                </a:ln>
                <a:solidFill>
                  <a:schemeClr val="tx2"/>
                </a:solidFill>
                <a:effectLst/>
                <a:uLnTx/>
                <a:uFillTx/>
                <a:latin typeface="+mj-lt"/>
                <a:ea typeface="+mj-ea"/>
                <a:cs typeface="+mj-cs"/>
              </a:rPr>
            </a:br>
            <a:endParaRPr kumimoji="0" lang="id-ID"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29699" name="Content Placeholder 2"/>
          <p:cNvSpPr>
            <a:spLocks noGrp="1"/>
          </p:cNvSpPr>
          <p:nvPr>
            <p:ph idx="1"/>
          </p:nvPr>
        </p:nvSpPr>
        <p:spPr/>
        <p:txBody>
          <a:bodyPr vert="horz" wrap="square" lIns="91440" tIns="45720" rIns="91440" bIns="45720" anchor="t"/>
          <a:lstStyle/>
          <a:p>
            <a:pPr eaLnBrk="1" hangingPunct="1">
              <a:buFont typeface="Wingdings 2" panose="05020102010507070707" pitchFamily="18" charset="2"/>
              <a:buNone/>
            </a:pPr>
            <a:r>
              <a:rPr sz="2400" b="1" dirty="0"/>
              <a:t>Kecelakaan Kerja</a:t>
            </a:r>
            <a:endParaRPr sz="2400" dirty="0"/>
          </a:p>
          <a:p>
            <a:pPr eaLnBrk="1" hangingPunct="1">
              <a:buChar char="•"/>
            </a:pPr>
            <a:r>
              <a:rPr sz="2400" dirty="0"/>
              <a:t>Kecelakaan kerja adalah kejadian yang tidak terduga dan tidak diharapkan. Biasanya kecelakaan menyebabkan, kerugian material dan penderitaan dari yang paling ringan sampai kepada yang paling berat.</a:t>
            </a:r>
          </a:p>
          <a:p>
            <a:pPr eaLnBrk="1" hangingPunct="1">
              <a:buFont typeface="Wingdings 2" panose="05020102010507070707" pitchFamily="18" charset="2"/>
              <a:buNone/>
            </a:pPr>
            <a:endParaRPr sz="2400" dirty="0"/>
          </a:p>
          <a:p>
            <a:pPr eaLnBrk="1" hangingPunct="1">
              <a:buFont typeface="Wingdings 2" panose="05020102010507070707" pitchFamily="18" charset="2"/>
              <a:buNone/>
            </a:pPr>
            <a:r>
              <a:rPr sz="2400" dirty="0"/>
              <a:t>Kecelakaan di laboratorium dapat berbentuk 2 jenis yaitu :</a:t>
            </a:r>
          </a:p>
          <a:p>
            <a:pPr eaLnBrk="1" hangingPunct="1">
              <a:buFont typeface="Wingdings 2" panose="05020102010507070707" pitchFamily="18" charset="2"/>
              <a:buNone/>
            </a:pPr>
            <a:r>
              <a:rPr sz="2400" dirty="0"/>
              <a:t>1. Kecelakaan medis, jika yang menjadi korban pasien</a:t>
            </a:r>
          </a:p>
          <a:p>
            <a:pPr eaLnBrk="1" hangingPunct="1">
              <a:buFont typeface="Wingdings 2" panose="05020102010507070707" pitchFamily="18" charset="2"/>
              <a:buNone/>
            </a:pPr>
            <a:r>
              <a:rPr sz="2400" dirty="0"/>
              <a:t>2. Kecelakaan kerja, jika yang menjadi korban petugas laboratorium itu sendiri.</a:t>
            </a:r>
          </a:p>
          <a:p>
            <a:pPr eaLnBrk="1" hangingPunct="1">
              <a:buChar char="•"/>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vert="horz" wrap="square" lIns="91440" tIns="45720" rIns="91440" bIns="45720" anchor="ctr"/>
          <a:lstStyle/>
          <a:p>
            <a:pPr algn="ctr" eaLnBrk="1" hangingPunct="1"/>
            <a:r>
              <a:rPr dirty="0"/>
              <a:t>PEMAKAIAN APD</a:t>
            </a:r>
          </a:p>
        </p:txBody>
      </p:sp>
      <p:pic>
        <p:nvPicPr>
          <p:cNvPr id="31747" name="Picture 3"/>
          <p:cNvPicPr>
            <a:picLocks noGrp="1" noChangeAspect="1"/>
          </p:cNvPicPr>
          <p:nvPr>
            <p:ph idx="1"/>
          </p:nvPr>
        </p:nvPicPr>
        <p:blipFill>
          <a:blip r:embed="rId2"/>
          <a:srcRect/>
          <a:stretch>
            <a:fillRect/>
          </a:stretch>
        </p:blipFill>
        <p:spPr>
          <a:xfrm>
            <a:off x="4932363" y="2349500"/>
            <a:ext cx="3200400" cy="3024188"/>
          </a:xfrm>
        </p:spPr>
      </p:pic>
      <p:pic>
        <p:nvPicPr>
          <p:cNvPr id="31748" name="Picture 2"/>
          <p:cNvPicPr>
            <a:picLocks noChangeAspect="1"/>
          </p:cNvPicPr>
          <p:nvPr/>
        </p:nvPicPr>
        <p:blipFill>
          <a:blip r:embed="rId3"/>
          <a:stretch>
            <a:fillRect/>
          </a:stretch>
        </p:blipFill>
        <p:spPr>
          <a:xfrm>
            <a:off x="1042988" y="2133600"/>
            <a:ext cx="2808287" cy="3097213"/>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765175"/>
            <a:ext cx="8229600" cy="1069975"/>
          </a:xfrm>
        </p:spPr>
        <p:txBody>
          <a:bodyPr vert="horz" wrap="square" lIns="91440" tIns="45720" rIns="91440" bIns="45720" numCol="1"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id-ID" sz="4000" b="0" i="0" u="none" strike="noStrike" kern="1200" cap="none" spc="0" normalizeH="0" baseline="0" noProof="0" dirty="0">
                <a:ln>
                  <a:noFill/>
                </a:ln>
                <a:solidFill>
                  <a:schemeClr val="tx2"/>
                </a:solidFill>
                <a:effectLst/>
                <a:uLnTx/>
                <a:uFillTx/>
                <a:latin typeface="+mj-lt"/>
                <a:ea typeface="+mj-ea"/>
                <a:cs typeface="+mj-cs"/>
              </a:rPr>
              <a:t>KEGIATAN MENYUNTIK/AMBIL DARAH</a:t>
            </a:r>
          </a:p>
        </p:txBody>
      </p:sp>
      <p:pic>
        <p:nvPicPr>
          <p:cNvPr id="32771" name="Picture 2"/>
          <p:cNvPicPr>
            <a:picLocks noChangeAspect="1"/>
          </p:cNvPicPr>
          <p:nvPr/>
        </p:nvPicPr>
        <p:blipFill>
          <a:blip r:embed="rId2"/>
          <a:stretch>
            <a:fillRect/>
          </a:stretch>
        </p:blipFill>
        <p:spPr>
          <a:xfrm>
            <a:off x="4859338" y="4221163"/>
            <a:ext cx="2808287" cy="2016125"/>
          </a:xfrm>
          <a:prstGeom prst="rect">
            <a:avLst/>
          </a:prstGeom>
          <a:noFill/>
          <a:ln w="9525">
            <a:noFill/>
          </a:ln>
        </p:spPr>
      </p:pic>
      <p:pic>
        <p:nvPicPr>
          <p:cNvPr id="32772" name="Picture 3"/>
          <p:cNvPicPr>
            <a:picLocks noChangeAspect="1"/>
          </p:cNvPicPr>
          <p:nvPr/>
        </p:nvPicPr>
        <p:blipFill>
          <a:blip r:embed="rId3"/>
          <a:stretch>
            <a:fillRect/>
          </a:stretch>
        </p:blipFill>
        <p:spPr>
          <a:xfrm>
            <a:off x="1187450" y="1628775"/>
            <a:ext cx="2654300" cy="2087563"/>
          </a:xfrm>
          <a:prstGeom prst="rect">
            <a:avLst/>
          </a:prstGeom>
          <a:noFill/>
          <a:ln w="9525">
            <a:noFill/>
          </a:ln>
        </p:spPr>
      </p:pic>
      <p:pic>
        <p:nvPicPr>
          <p:cNvPr id="32773" name="Picture 4"/>
          <p:cNvPicPr>
            <a:picLocks noChangeAspect="1"/>
          </p:cNvPicPr>
          <p:nvPr/>
        </p:nvPicPr>
        <p:blipFill>
          <a:blip r:embed="rId4"/>
          <a:stretch>
            <a:fillRect/>
          </a:stretch>
        </p:blipFill>
        <p:spPr>
          <a:xfrm>
            <a:off x="1187450" y="4149725"/>
            <a:ext cx="2705100" cy="2016125"/>
          </a:xfrm>
          <a:prstGeom prst="rect">
            <a:avLst/>
          </a:prstGeom>
          <a:noFill/>
          <a:ln w="9525">
            <a:noFill/>
          </a:ln>
        </p:spPr>
      </p:pic>
      <p:pic>
        <p:nvPicPr>
          <p:cNvPr id="32774" name="Picture 5"/>
          <p:cNvPicPr>
            <a:picLocks noChangeAspect="1"/>
          </p:cNvPicPr>
          <p:nvPr/>
        </p:nvPicPr>
        <p:blipFill>
          <a:blip r:embed="rId5"/>
          <a:stretch>
            <a:fillRect/>
          </a:stretch>
        </p:blipFill>
        <p:spPr>
          <a:xfrm>
            <a:off x="4787900" y="1628775"/>
            <a:ext cx="2952750" cy="201612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765175"/>
            <a:ext cx="8686800" cy="838200"/>
          </a:xfrm>
        </p:spPr>
        <p:txBody>
          <a:bodyPr vert="horz" wrap="square" lIns="91440" tIns="45720" rIns="91440" bIns="45720" numCol="1"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id-ID" sz="4000" b="1" i="0" u="none" strike="noStrike" kern="1200" cap="none" spc="0" normalizeH="0" baseline="0" noProof="0" dirty="0">
                <a:ln>
                  <a:noFill/>
                </a:ln>
                <a:solidFill>
                  <a:schemeClr val="tx2"/>
                </a:solidFill>
                <a:effectLst/>
                <a:uLnTx/>
                <a:uFillTx/>
                <a:latin typeface="+mj-lt"/>
                <a:ea typeface="+mj-ea"/>
                <a:cs typeface="+mj-cs"/>
              </a:rPr>
              <a:t>Pengendalian Infeksi Nosokomial </a:t>
            </a:r>
            <a:br>
              <a:rPr kumimoji="0" lang="id-ID" sz="4000" b="1" i="0" u="none" strike="noStrike" kern="1200" cap="none" spc="0" normalizeH="0" baseline="0" noProof="0" dirty="0">
                <a:ln>
                  <a:noFill/>
                </a:ln>
                <a:solidFill>
                  <a:schemeClr val="tx2"/>
                </a:solidFill>
                <a:effectLst/>
                <a:uLnTx/>
                <a:uFillTx/>
                <a:latin typeface="+mj-lt"/>
                <a:ea typeface="+mj-ea"/>
                <a:cs typeface="+mj-cs"/>
              </a:rPr>
            </a:br>
            <a:r>
              <a:rPr kumimoji="0" lang="id-ID" sz="4000" b="1" i="0" u="none" strike="noStrike" kern="1200" cap="none" spc="0" normalizeH="0" baseline="0" noProof="0" dirty="0">
                <a:ln>
                  <a:noFill/>
                </a:ln>
                <a:solidFill>
                  <a:schemeClr val="tx2"/>
                </a:solidFill>
                <a:effectLst/>
                <a:uLnTx/>
                <a:uFillTx/>
                <a:latin typeface="+mj-lt"/>
                <a:ea typeface="+mj-ea"/>
                <a:cs typeface="+mj-cs"/>
              </a:rPr>
              <a:t>pada Pasien dan Pekerja</a:t>
            </a:r>
            <a:br>
              <a:rPr kumimoji="0" lang="id-ID" sz="4000" b="0" i="0" u="none" strike="noStrike" kern="1200" cap="none" spc="0" normalizeH="0" baseline="0" noProof="0" dirty="0">
                <a:ln>
                  <a:noFill/>
                </a:ln>
                <a:solidFill>
                  <a:schemeClr val="tx2"/>
                </a:solidFill>
                <a:effectLst/>
                <a:uLnTx/>
                <a:uFillTx/>
                <a:latin typeface="+mj-lt"/>
                <a:ea typeface="+mj-ea"/>
                <a:cs typeface="+mj-cs"/>
              </a:rPr>
            </a:br>
            <a:endParaRPr kumimoji="0" lang="id-ID" sz="4000" b="0" i="0" u="none" strike="noStrike" kern="1200" cap="none" spc="0" normalizeH="0" baseline="0" noProof="0" dirty="0">
              <a:ln>
                <a:noFill/>
              </a:ln>
              <a:solidFill>
                <a:schemeClr val="tx2"/>
              </a:solidFill>
              <a:effectLst/>
              <a:uLnTx/>
              <a:uFillTx/>
              <a:latin typeface="+mj-lt"/>
              <a:ea typeface="+mj-ea"/>
              <a:cs typeface="+mj-cs"/>
            </a:endParaRPr>
          </a:p>
        </p:txBody>
      </p:sp>
      <p:pic>
        <p:nvPicPr>
          <p:cNvPr id="33795" name="Picture 4"/>
          <p:cNvPicPr>
            <a:picLocks noGrp="1" noChangeAspect="1"/>
          </p:cNvPicPr>
          <p:nvPr>
            <p:ph idx="1"/>
          </p:nvPr>
        </p:nvPicPr>
        <p:blipFill>
          <a:blip r:embed="rId2"/>
          <a:srcRect/>
          <a:stretch>
            <a:fillRect/>
          </a:stretch>
        </p:blipFill>
        <p:spPr>
          <a:xfrm>
            <a:off x="2484438" y="2060575"/>
            <a:ext cx="3455987" cy="367188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vert="horz" wrap="square" lIns="91440" tIns="45720" rIns="91440" bIns="45720" anchor="ctr"/>
          <a:lstStyle/>
          <a:p>
            <a:pPr algn="ctr" eaLnBrk="1" hangingPunct="1"/>
            <a:r>
              <a:rPr dirty="0"/>
              <a:t> Alat kesehatan </a:t>
            </a:r>
          </a:p>
        </p:txBody>
      </p:sp>
      <p:sp>
        <p:nvSpPr>
          <p:cNvPr id="34819" name="Content Placeholder 2"/>
          <p:cNvSpPr>
            <a:spLocks noGrp="1"/>
          </p:cNvSpPr>
          <p:nvPr>
            <p:ph idx="1"/>
          </p:nvPr>
        </p:nvSpPr>
        <p:spPr/>
        <p:txBody>
          <a:bodyPr vert="horz" wrap="square" lIns="91440" tIns="45720" rIns="91440" bIns="45720" anchor="t"/>
          <a:lstStyle/>
          <a:p>
            <a:pPr eaLnBrk="1" hangingPunct="1"/>
            <a:r>
              <a:rPr dirty="0"/>
              <a:t>adalah instrumen, aparatus, mesin dan atau implan yang tidak mengandung obat yang digunakan untuk mencegah, mendiagnosis, menyembuhkan, meringankan penyakit dan merawat orang sakit.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vert="horz" wrap="square" lIns="91440" tIns="45720" rIns="91440" bIns="45720" anchor="ctr"/>
          <a:lstStyle/>
          <a:p>
            <a:pPr algn="ctr" eaLnBrk="1" hangingPunct="1"/>
            <a:r>
              <a:rPr dirty="0"/>
              <a:t>ALAT KESEHATAN</a:t>
            </a:r>
          </a:p>
        </p:txBody>
      </p:sp>
      <p:pic>
        <p:nvPicPr>
          <p:cNvPr id="35843" name="Picture 2"/>
          <p:cNvPicPr>
            <a:picLocks noGrp="1" noChangeAspect="1"/>
          </p:cNvPicPr>
          <p:nvPr>
            <p:ph idx="1"/>
          </p:nvPr>
        </p:nvPicPr>
        <p:blipFill>
          <a:blip r:embed="rId2"/>
          <a:srcRect/>
          <a:stretch>
            <a:fillRect/>
          </a:stretch>
        </p:blipFill>
        <p:spPr>
          <a:xfrm>
            <a:off x="900113" y="2420938"/>
            <a:ext cx="1847850" cy="2466975"/>
          </a:xfrm>
        </p:spPr>
      </p:pic>
      <p:pic>
        <p:nvPicPr>
          <p:cNvPr id="35844" name="Picture 3"/>
          <p:cNvPicPr>
            <a:picLocks noChangeAspect="1"/>
          </p:cNvPicPr>
          <p:nvPr/>
        </p:nvPicPr>
        <p:blipFill>
          <a:blip r:embed="rId3"/>
          <a:stretch>
            <a:fillRect/>
          </a:stretch>
        </p:blipFill>
        <p:spPr>
          <a:xfrm>
            <a:off x="3635375" y="2420938"/>
            <a:ext cx="1828800" cy="2457450"/>
          </a:xfrm>
          <a:prstGeom prst="rect">
            <a:avLst/>
          </a:prstGeom>
          <a:noFill/>
          <a:ln w="9525">
            <a:noFill/>
          </a:ln>
        </p:spPr>
      </p:pic>
      <p:pic>
        <p:nvPicPr>
          <p:cNvPr id="35845" name="Picture 4"/>
          <p:cNvPicPr>
            <a:picLocks noChangeAspect="1"/>
          </p:cNvPicPr>
          <p:nvPr/>
        </p:nvPicPr>
        <p:blipFill>
          <a:blip r:embed="rId4"/>
          <a:stretch>
            <a:fillRect/>
          </a:stretch>
        </p:blipFill>
        <p:spPr>
          <a:xfrm>
            <a:off x="6084888" y="2420938"/>
            <a:ext cx="2466975" cy="2351087"/>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8313" y="692150"/>
            <a:ext cx="8229600" cy="1066800"/>
          </a:xfrm>
        </p:spPr>
        <p:txBody>
          <a:bodyPr vert="horz" wrap="square" lIns="91440" tIns="45720" rIns="91440" bIns="45720" anchor="ctr"/>
          <a:lstStyle/>
          <a:p>
            <a:pPr algn="ctr" eaLnBrk="1" hangingPunct="1"/>
            <a:r>
              <a:rPr dirty="0"/>
              <a:t>ALAT KESEHATAN</a:t>
            </a:r>
          </a:p>
        </p:txBody>
      </p:sp>
      <p:pic>
        <p:nvPicPr>
          <p:cNvPr id="36867" name="Picture 2"/>
          <p:cNvPicPr>
            <a:picLocks noGrp="1" noChangeAspect="1"/>
          </p:cNvPicPr>
          <p:nvPr>
            <p:ph idx="1"/>
          </p:nvPr>
        </p:nvPicPr>
        <p:blipFill>
          <a:blip r:embed="rId2"/>
          <a:srcRect/>
          <a:stretch>
            <a:fillRect/>
          </a:stretch>
        </p:blipFill>
        <p:spPr>
          <a:xfrm>
            <a:off x="1042988" y="1916113"/>
            <a:ext cx="1924050" cy="1828800"/>
          </a:xfrm>
        </p:spPr>
      </p:pic>
      <p:pic>
        <p:nvPicPr>
          <p:cNvPr id="36868" name="Picture 3"/>
          <p:cNvPicPr>
            <a:picLocks noChangeAspect="1"/>
          </p:cNvPicPr>
          <p:nvPr/>
        </p:nvPicPr>
        <p:blipFill>
          <a:blip r:embed="rId3"/>
          <a:stretch>
            <a:fillRect/>
          </a:stretch>
        </p:blipFill>
        <p:spPr>
          <a:xfrm>
            <a:off x="971550" y="4005263"/>
            <a:ext cx="6980238" cy="2471737"/>
          </a:xfrm>
          <a:prstGeom prst="rect">
            <a:avLst/>
          </a:prstGeom>
          <a:noFill/>
          <a:ln w="9525">
            <a:noFill/>
          </a:ln>
        </p:spPr>
      </p:pic>
      <p:pic>
        <p:nvPicPr>
          <p:cNvPr id="36869" name="Picture 4"/>
          <p:cNvPicPr>
            <a:picLocks noChangeAspect="1"/>
          </p:cNvPicPr>
          <p:nvPr/>
        </p:nvPicPr>
        <p:blipFill>
          <a:blip r:embed="rId4"/>
          <a:stretch>
            <a:fillRect/>
          </a:stretch>
        </p:blipFill>
        <p:spPr>
          <a:xfrm>
            <a:off x="3779838" y="1557338"/>
            <a:ext cx="4176712" cy="2232025"/>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vert="horz" wrap="square" lIns="91440" tIns="45720" rIns="91440" bIns="45720" anchor="ctr"/>
          <a:lstStyle/>
          <a:p>
            <a:pPr algn="ctr" eaLnBrk="1" hangingPunct="1"/>
            <a:r>
              <a:rPr dirty="0"/>
              <a:t>ALAT KESELAMATAN</a:t>
            </a:r>
          </a:p>
        </p:txBody>
      </p:sp>
      <p:sp>
        <p:nvSpPr>
          <p:cNvPr id="37891" name="Content Placeholder 2"/>
          <p:cNvSpPr>
            <a:spLocks noGrp="1"/>
          </p:cNvSpPr>
          <p:nvPr>
            <p:ph idx="1"/>
          </p:nvPr>
        </p:nvSpPr>
        <p:spPr/>
        <p:txBody>
          <a:bodyPr vert="horz" wrap="square" lIns="91440" tIns="45720" rIns="91440" bIns="45720" anchor="t"/>
          <a:lstStyle/>
          <a:p>
            <a:pPr eaLnBrk="1" hangingPunct="1"/>
            <a:r>
              <a:rPr dirty="0"/>
              <a:t>Beberapa sarana Keselamatan kerja yang perlu diawasi antara lain bejana tekan uap, penangkal petir, sistem pemadaman kebakaran, sistem jaringan gas medis. Sarana tesebut perlu mendapat pemeliharaan dan pengawasan sehingga aman dalam pengoperasiannya.</a:t>
            </a:r>
          </a:p>
          <a:p>
            <a:pPr eaLnBrk="1" hangingPunct="1"/>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id-ID" sz="4000" b="0" i="0" u="none" strike="noStrike" kern="1200" cap="none" spc="0" normalizeH="0" baseline="0" noProof="0" dirty="0">
                <a:ln>
                  <a:noFill/>
                </a:ln>
                <a:solidFill>
                  <a:schemeClr val="tx2"/>
                </a:solidFill>
                <a:effectLst/>
                <a:uLnTx/>
                <a:uFillTx/>
                <a:latin typeface="+mj-lt"/>
                <a:ea typeface="+mj-ea"/>
                <a:cs typeface="+mj-cs"/>
              </a:rPr>
              <a:t>PENANGKAL PETIR &amp; BEJANA TEKAN</a:t>
            </a:r>
          </a:p>
        </p:txBody>
      </p:sp>
      <p:pic>
        <p:nvPicPr>
          <p:cNvPr id="38915" name="Picture 2"/>
          <p:cNvPicPr>
            <a:picLocks noGrp="1" noChangeAspect="1"/>
          </p:cNvPicPr>
          <p:nvPr>
            <p:ph idx="1"/>
          </p:nvPr>
        </p:nvPicPr>
        <p:blipFill>
          <a:blip r:embed="rId2"/>
          <a:srcRect/>
          <a:stretch>
            <a:fillRect/>
          </a:stretch>
        </p:blipFill>
        <p:spPr>
          <a:xfrm>
            <a:off x="684530" y="2005330"/>
            <a:ext cx="3816350" cy="3800475"/>
          </a:xfrm>
        </p:spPr>
      </p:pic>
      <p:pic>
        <p:nvPicPr>
          <p:cNvPr id="38916" name="Picture 2"/>
          <p:cNvPicPr>
            <a:picLocks noChangeAspect="1"/>
          </p:cNvPicPr>
          <p:nvPr/>
        </p:nvPicPr>
        <p:blipFill>
          <a:blip r:embed="rId3"/>
          <a:stretch>
            <a:fillRect/>
          </a:stretch>
        </p:blipFill>
        <p:spPr>
          <a:xfrm>
            <a:off x="4716780" y="2059940"/>
            <a:ext cx="3814445" cy="3745865"/>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id-ID" sz="4000" b="1"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rPr>
              <a:t>Kebakaran</a:t>
            </a:r>
            <a:br>
              <a:rPr kumimoji="0" lang="id-ID" sz="4000" b="0"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rPr>
            </a:br>
            <a:endParaRPr kumimoji="0" lang="id-ID" sz="4000" b="0"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endParaRPr>
          </a:p>
        </p:txBody>
      </p:sp>
      <p:sp>
        <p:nvSpPr>
          <p:cNvPr id="44035" name="Content Placeholder 2"/>
          <p:cNvSpPr>
            <a:spLocks noGrp="1"/>
          </p:cNvSpPr>
          <p:nvPr>
            <p:ph idx="1"/>
          </p:nvPr>
        </p:nvSpPr>
        <p:spPr/>
        <p:txBody>
          <a:bodyPr vert="horz" wrap="square" lIns="91440" tIns="45720" rIns="91440" bIns="45720" numCol="1" anchor="t" anchorCtr="0" compatLnSpc="1">
            <a:normAutofit fontScale="92500"/>
          </a:bodyPr>
          <a:lstStyle/>
          <a:p>
            <a:pPr marL="365760" marR="0" lvl="0" indent="-255905" algn="l" defTabSz="914400" rtl="0" eaLnBrk="1" fontAlgn="auto" latinLnBrk="0" hangingPunct="1">
              <a:lnSpc>
                <a:spcPct val="100000"/>
              </a:lnSpc>
              <a:spcBef>
                <a:spcPts val="300"/>
              </a:spcBef>
              <a:spcAft>
                <a:spcPts val="0"/>
              </a:spcAft>
              <a:buClr>
                <a:schemeClr val="accent3"/>
              </a:buClr>
              <a:buSzTx/>
              <a:buFont typeface="Georgia" panose="02040502050405020303"/>
              <a:buChar char="•"/>
              <a:defRPr/>
            </a:pPr>
            <a:r>
              <a:rPr kumimoji="0" lang="id-ID" sz="2800" b="0" i="0" u="none" strike="noStrike" kern="1200" cap="none" spc="0" normalizeH="0" baseline="0" noProof="0">
                <a:ln>
                  <a:noFill/>
                </a:ln>
                <a:solidFill>
                  <a:schemeClr val="tx1"/>
                </a:solidFill>
                <a:effectLst/>
                <a:uLnTx/>
                <a:uFillTx/>
                <a:latin typeface="+mn-lt"/>
                <a:ea typeface="+mn-ea"/>
                <a:cs typeface="+mn-cs"/>
              </a:rPr>
              <a:t>	Kebakaran terjadi apabila terdapat tiga unsur bersama-sama. Unsur-unsur tersebut adalah adalah oksigen, panas dan bahan yang mudah terbakar. Bahan yang mudah terbakar di Rumah Sakit antara lain ethyl eter, ethylene oxide dan ethyl alcohol.</a:t>
            </a:r>
          </a:p>
          <a:p>
            <a:pPr marL="365760" marR="0" lvl="0" indent="-255905" algn="l" defTabSz="914400" rtl="0" eaLnBrk="1" fontAlgn="auto" latinLnBrk="0" hangingPunct="1">
              <a:lnSpc>
                <a:spcPct val="100000"/>
              </a:lnSpc>
              <a:spcBef>
                <a:spcPts val="300"/>
              </a:spcBef>
              <a:spcAft>
                <a:spcPts val="0"/>
              </a:spcAft>
              <a:buClr>
                <a:schemeClr val="accent3"/>
              </a:buClr>
              <a:buSzTx/>
              <a:buFont typeface="Georgia" panose="02040502050405020303"/>
              <a:buChar char="•"/>
              <a:defRPr/>
            </a:pPr>
            <a:r>
              <a:rPr kumimoji="0" lang="id-ID" sz="2800" b="0" i="0" u="none" strike="noStrike" kern="1200" cap="none" spc="0" normalizeH="0" baseline="0" noProof="0">
                <a:ln>
                  <a:noFill/>
                </a:ln>
                <a:solidFill>
                  <a:schemeClr val="tx1"/>
                </a:solidFill>
                <a:effectLst/>
                <a:uLnTx/>
                <a:uFillTx/>
                <a:latin typeface="+mn-lt"/>
                <a:ea typeface="+mn-ea"/>
                <a:cs typeface="+mn-cs"/>
              </a:rPr>
              <a:t>	Sebagai tempat layanan umum perlu disediakan peralatan pemadaman kebakaran mulai dari APAR, Hydran hingga sistem pemadaman Otomatis. Jalur evakuasi juga perlu dipasang.</a:t>
            </a:r>
          </a:p>
          <a:p>
            <a:pPr marL="365760" marR="0" lvl="0" indent="-255905" algn="l" defTabSz="914400" rtl="0" eaLnBrk="1" fontAlgn="auto" latinLnBrk="0" hangingPunct="1">
              <a:lnSpc>
                <a:spcPct val="100000"/>
              </a:lnSpc>
              <a:spcBef>
                <a:spcPts val="300"/>
              </a:spcBef>
              <a:spcAft>
                <a:spcPts val="0"/>
              </a:spcAft>
              <a:buClr>
                <a:schemeClr val="accent3"/>
              </a:buClr>
              <a:buSzTx/>
              <a:buFont typeface="Georgia" panose="02040502050405020303"/>
              <a:buChar char="•"/>
              <a:defRPr/>
            </a:pPr>
            <a:endParaRPr kumimoji="0" lang="id-ID" sz="2800" b="0" i="0" u="none" strike="noStrike" kern="1200" cap="none" spc="0" normalizeH="0" baseline="0" noProof="0">
              <a:ln>
                <a:noFill/>
              </a:ln>
              <a:solidFill>
                <a:schemeClr val="tx1"/>
              </a:solidFill>
              <a:effectLst/>
              <a:uLnTx/>
              <a:uFillTx/>
              <a:latin typeface="+mn-lt"/>
              <a:ea typeface="+mn-ea"/>
              <a:cs typeface="+mn-cs"/>
            </a:endParaRPr>
          </a:p>
        </p:txBody>
      </p:sp>
      <p:pic>
        <p:nvPicPr>
          <p:cNvPr id="39940" name="Picture 2"/>
          <p:cNvPicPr>
            <a:picLocks noChangeAspect="1"/>
          </p:cNvPicPr>
          <p:nvPr/>
        </p:nvPicPr>
        <p:blipFill>
          <a:blip r:embed="rId2"/>
          <a:stretch>
            <a:fillRect/>
          </a:stretch>
        </p:blipFill>
        <p:spPr>
          <a:xfrm>
            <a:off x="395288" y="404813"/>
            <a:ext cx="2152650" cy="1871662"/>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vert="horz" wrap="square" lIns="91440" tIns="45720" rIns="91440" bIns="45720" anchor="ctr"/>
          <a:lstStyle/>
          <a:p>
            <a:pPr eaLnBrk="1" hangingPunct="1"/>
            <a:r>
              <a:rPr dirty="0"/>
              <a:t>DASAR HUKUM</a:t>
            </a:r>
          </a:p>
        </p:txBody>
      </p:sp>
      <p:sp>
        <p:nvSpPr>
          <p:cNvPr id="4099" name="Content Placeholder 2"/>
          <p:cNvSpPr>
            <a:spLocks noGrp="1"/>
          </p:cNvSpPr>
          <p:nvPr>
            <p:ph idx="1"/>
          </p:nvPr>
        </p:nvSpPr>
        <p:spPr/>
        <p:txBody>
          <a:bodyPr vert="horz" wrap="square" lIns="91440" tIns="45720" rIns="91440" bIns="45720" numCol="1" anchor="t" anchorCtr="0" compatLnSpc="1">
            <a:normAutofit fontScale="85000" lnSpcReduction="20000"/>
          </a:bodyPr>
          <a:lstStyle/>
          <a:p>
            <a:pPr marL="365760" marR="0" lvl="0" indent="-255905" algn="l" defTabSz="914400" rtl="0" eaLnBrk="1" fontAlgn="auto" latinLnBrk="0" hangingPunct="1">
              <a:lnSpc>
                <a:spcPct val="100000"/>
              </a:lnSpc>
              <a:spcBef>
                <a:spcPts val="300"/>
              </a:spcBef>
              <a:spcAft>
                <a:spcPts val="0"/>
              </a:spcAft>
              <a:buClr>
                <a:schemeClr val="accent3"/>
              </a:buClr>
              <a:buSzTx/>
              <a:buFont typeface="Arial" panose="020B0604020202020204" pitchFamily="34" charset="0"/>
              <a:buNone/>
              <a:defRPr/>
            </a:pP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a:t>
            </a:r>
            <a:r>
              <a:rPr kumimoji="0" lang="fi-FI"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asar hukum yang terkait dengan pelaksanaan K3</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RS</a:t>
            </a:r>
            <a:r>
              <a:rPr kumimoji="0" lang="fi-FI"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p>
          <a:p>
            <a:pPr marL="365760" marR="0" lvl="0" indent="-255905" algn="l" defTabSz="914400" rtl="0" eaLnBrk="1" fontAlgn="auto" latinLnBrk="0" hangingPunct="1">
              <a:lnSpc>
                <a:spcPct val="100000"/>
              </a:lnSpc>
              <a:spcBef>
                <a:spcPts val="300"/>
              </a:spcBef>
              <a:spcAft>
                <a:spcPts val="0"/>
              </a:spcAft>
              <a:buClr>
                <a:schemeClr val="accent3"/>
              </a:buClr>
              <a:buSzTx/>
              <a:buFont typeface="Wingdings" panose="05000000000000000000" pitchFamily="2" charset="2"/>
              <a:buChar char="Ø"/>
              <a:defRPr/>
            </a:pPr>
            <a:r>
              <a:rPr kumimoji="0" lang="fi-FI"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UU No.1 tahun 1970 Tentang Keselamatan </a:t>
            </a:r>
            <a:r>
              <a:rPr kumimoji="0" lang="id-ID"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K</a:t>
            </a:r>
            <a:r>
              <a:rPr kumimoji="0" lang="fi-FI"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erja</a:t>
            </a:r>
            <a:endParaRPr kumimoji="0" lang="id-ID"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365760" marR="0" lvl="0" indent="-255905" algn="l" defTabSz="914400" rtl="0" eaLnBrk="1" fontAlgn="auto" latinLnBrk="0" hangingPunct="1">
              <a:lnSpc>
                <a:spcPct val="100000"/>
              </a:lnSpc>
              <a:spcBef>
                <a:spcPts val="300"/>
              </a:spcBef>
              <a:spcAft>
                <a:spcPts val="0"/>
              </a:spcAft>
              <a:buClr>
                <a:schemeClr val="accent3"/>
              </a:buClr>
              <a:buSzTx/>
              <a:buFont typeface="Wingdings" panose="05000000000000000000" pitchFamily="2" charset="2"/>
              <a:buChar char="Ø"/>
              <a:defRPr/>
            </a:pPr>
            <a:r>
              <a:rPr kumimoji="0" lang="fi-FI"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UU No.</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36</a:t>
            </a:r>
            <a:r>
              <a:rPr kumimoji="0" lang="fi-FI"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tahun </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2009</a:t>
            </a:r>
            <a:r>
              <a:rPr kumimoji="0" lang="fi-FI"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Tentang Kesehatan</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p>
          <a:p>
            <a:pPr marL="365760" marR="0" lvl="0" indent="-255905" algn="l" defTabSz="914400" rtl="0" eaLnBrk="1" fontAlgn="auto" latinLnBrk="0" hangingPunct="1">
              <a:lnSpc>
                <a:spcPct val="100000"/>
              </a:lnSpc>
              <a:spcBef>
                <a:spcPts val="300"/>
              </a:spcBef>
              <a:spcAft>
                <a:spcPts val="0"/>
              </a:spcAft>
              <a:buClr>
                <a:schemeClr val="accent3"/>
              </a:buClr>
              <a:buSzTx/>
              <a:buFont typeface="Wingdings" panose="05000000000000000000" pitchFamily="2" charset="2"/>
              <a:buChar char="Ø"/>
              <a:defRPr/>
            </a:pP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UU No 44 tahun 2009 tentang Rumah Sakit berisi akreditasi RS dan syarat fisik RS</a:t>
            </a:r>
          </a:p>
          <a:p>
            <a:pPr marL="365760" marR="0" lvl="0" indent="-255905" algn="l" defTabSz="914400" rtl="0" eaLnBrk="1" fontAlgn="auto" latinLnBrk="0" hangingPunct="1">
              <a:lnSpc>
                <a:spcPct val="100000"/>
              </a:lnSpc>
              <a:spcBef>
                <a:spcPts val="300"/>
              </a:spcBef>
              <a:spcAft>
                <a:spcPts val="0"/>
              </a:spcAft>
              <a:buClr>
                <a:schemeClr val="accent3"/>
              </a:buClr>
              <a:buSzTx/>
              <a:buFont typeface="Wingdings" panose="05000000000000000000" pitchFamily="2" charset="2"/>
              <a:buChar char="Ø"/>
              <a:defRPr/>
            </a:pPr>
            <a:r>
              <a:rPr kumimoji="0" lang="fi-FI"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Undang-undang Nomor 13 Tahun 2003 tentang </a:t>
            </a: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k</a:t>
            </a:r>
            <a:r>
              <a:rPr kumimoji="0" lang="fi-FI"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etenagakerjaan </a:t>
            </a:r>
            <a:endPar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365760" marR="0" lvl="0" indent="-255905" algn="l" defTabSz="914400" rtl="0" eaLnBrk="1" fontAlgn="auto" latinLnBrk="0" hangingPunct="1">
              <a:lnSpc>
                <a:spcPct val="100000"/>
              </a:lnSpc>
              <a:spcBef>
                <a:spcPts val="300"/>
              </a:spcBef>
              <a:spcAft>
                <a:spcPts val="0"/>
              </a:spcAft>
              <a:buClr>
                <a:schemeClr val="accent3"/>
              </a:buClr>
              <a:buSzTx/>
              <a:buFont typeface="Wingdings" panose="05000000000000000000" pitchFamily="2" charset="2"/>
              <a:buChar char="Ø"/>
              <a:defRPr/>
            </a:pP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Permenaker Nomor 5/Men/1996 tentang SMK3</a:t>
            </a:r>
          </a:p>
          <a:p>
            <a:pPr marL="365760" marR="0" lvl="0" indent="-255905" algn="l" defTabSz="914400" rtl="0" eaLnBrk="1" fontAlgn="auto" latinLnBrk="0" hangingPunct="1">
              <a:lnSpc>
                <a:spcPct val="100000"/>
              </a:lnSpc>
              <a:spcBef>
                <a:spcPts val="300"/>
              </a:spcBef>
              <a:spcAft>
                <a:spcPts val="0"/>
              </a:spcAft>
              <a:buClr>
                <a:schemeClr val="accent3"/>
              </a:buClr>
              <a:buSzTx/>
              <a:buFont typeface="Wingdings" panose="05000000000000000000" pitchFamily="2" charset="2"/>
              <a:buChar char="Ø"/>
              <a:defRPr/>
            </a:pP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Permenkes Nomor 432/Menkes/ SK/IV/2007 tentang pedoman Manajemen K3 Rumah Sakit</a:t>
            </a:r>
          </a:p>
          <a:p>
            <a:pPr marL="365760" marR="0" lvl="0" indent="-255905" algn="l" defTabSz="914400" rtl="0" eaLnBrk="1" fontAlgn="auto" latinLnBrk="0" hangingPunct="1">
              <a:lnSpc>
                <a:spcPct val="100000"/>
              </a:lnSpc>
              <a:spcBef>
                <a:spcPts val="300"/>
              </a:spcBef>
              <a:spcAft>
                <a:spcPts val="0"/>
              </a:spcAft>
              <a:buClr>
                <a:schemeClr val="accent3"/>
              </a:buClr>
              <a:buSzTx/>
              <a:buFont typeface="Wingdings" panose="05000000000000000000" pitchFamily="2" charset="2"/>
              <a:buChar char="Ø"/>
              <a:defRPr/>
            </a:pPr>
            <a:r>
              <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Permenkes Nomor 432/Menkes/ SK/VIII/2010 tentang Standar K3 Rumah Sakit</a:t>
            </a:r>
          </a:p>
          <a:p>
            <a:pPr marL="365760" marR="0" lvl="0" indent="-255905" algn="l" defTabSz="914400" rtl="0" eaLnBrk="1" fontAlgn="auto" latinLnBrk="0" hangingPunct="1">
              <a:lnSpc>
                <a:spcPct val="100000"/>
              </a:lnSpc>
              <a:spcBef>
                <a:spcPts val="300"/>
              </a:spcBef>
              <a:spcAft>
                <a:spcPts val="0"/>
              </a:spcAft>
              <a:buClr>
                <a:schemeClr val="accent3"/>
              </a:buClr>
              <a:buSzTx/>
              <a:buFont typeface="Wingdings" panose="05000000000000000000" pitchFamily="2" charset="2"/>
              <a:buChar char="Ø"/>
              <a:defRPr/>
            </a:pPr>
            <a:endParaRPr kumimoji="0" lang="id-ID"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365760" marR="0" lvl="0" indent="-255905" algn="l" defTabSz="914400" rtl="0" eaLnBrk="1" fontAlgn="auto" latinLnBrk="0" hangingPunct="1">
              <a:lnSpc>
                <a:spcPct val="100000"/>
              </a:lnSpc>
              <a:spcBef>
                <a:spcPts val="300"/>
              </a:spcBef>
              <a:spcAft>
                <a:spcPts val="0"/>
              </a:spcAft>
              <a:buClr>
                <a:schemeClr val="accent3"/>
              </a:buClr>
              <a:buSzTx/>
              <a:buFont typeface="Arial" panose="020B0604020202020204" pitchFamily="34" charset="0"/>
              <a:buNone/>
              <a:defRPr/>
            </a:pPr>
            <a:br>
              <a:rPr kumimoji="0" lang="fi-FI" sz="2800" b="0" i="0" u="none" strike="noStrike" kern="1200" cap="none" spc="0" normalizeH="0" baseline="0" noProof="0" dirty="0">
                <a:ln>
                  <a:noFill/>
                </a:ln>
                <a:solidFill>
                  <a:schemeClr val="tx1"/>
                </a:solidFill>
                <a:effectLst/>
                <a:uLnTx/>
                <a:uFillTx/>
                <a:latin typeface="+mn-lt"/>
                <a:ea typeface="+mn-ea"/>
                <a:cs typeface="+mn-cs"/>
              </a:rPr>
            </a:br>
            <a:endParaRPr kumimoji="0" lang="id-ID"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395288" y="836613"/>
            <a:ext cx="8229600" cy="1066800"/>
          </a:xfrm>
        </p:spPr>
        <p:txBody>
          <a:bodyPr vert="horz" wrap="square" lIns="91440" tIns="45720" rIns="91440" bIns="45720" anchor="ctr"/>
          <a:lstStyle/>
          <a:p>
            <a:pPr algn="ctr" eaLnBrk="1" hangingPunct="1"/>
            <a:r>
              <a:rPr dirty="0"/>
              <a:t>APAR</a:t>
            </a:r>
          </a:p>
        </p:txBody>
      </p:sp>
      <p:sp>
        <p:nvSpPr>
          <p:cNvPr id="3076" name="Content Placeholder 2"/>
          <p:cNvSpPr>
            <a:spLocks noGrp="1"/>
          </p:cNvSpPr>
          <p:nvPr>
            <p:ph idx="1"/>
          </p:nvPr>
        </p:nvSpPr>
        <p:spPr/>
        <p:txBody>
          <a:bodyPr vert="horz" wrap="square" lIns="91440" tIns="45720" rIns="91440" bIns="45720" anchor="t"/>
          <a:lstStyle/>
          <a:p>
            <a:pPr eaLnBrk="1" hangingPunct="1"/>
            <a:endParaRPr dirty="0"/>
          </a:p>
        </p:txBody>
      </p:sp>
      <p:graphicFrame>
        <p:nvGraphicFramePr>
          <p:cNvPr id="3074" name="Object 2"/>
          <p:cNvGraphicFramePr/>
          <p:nvPr/>
        </p:nvGraphicFramePr>
        <p:xfrm>
          <a:off x="868363" y="1989138"/>
          <a:ext cx="7519987" cy="4319587"/>
        </p:xfrm>
        <a:graphic>
          <a:graphicData uri="http://schemas.openxmlformats.org/presentationml/2006/ole">
            <mc:AlternateContent xmlns:mc="http://schemas.openxmlformats.org/markup-compatibility/2006">
              <mc:Choice xmlns:v="urn:schemas-microsoft-com:vml" Requires="v">
                <p:oleObj r:id="rId2" imgW="3265170" imgH="2452370" progId="PowerPoint.Slide.8">
                  <p:embed/>
                </p:oleObj>
              </mc:Choice>
              <mc:Fallback>
                <p:oleObj r:id="rId2" imgW="3265170" imgH="2452370" progId="PowerPoint.Slide.8">
                  <p:embed/>
                  <p:pic>
                    <p:nvPicPr>
                      <p:cNvPr id="0" name="Picture 1"/>
                      <p:cNvPicPr/>
                      <p:nvPr/>
                    </p:nvPicPr>
                    <p:blipFill>
                      <a:blip r:embed="rId3"/>
                      <a:stretch>
                        <a:fillRect/>
                      </a:stretch>
                    </p:blipFill>
                    <p:spPr>
                      <a:xfrm>
                        <a:off x="868363" y="1989138"/>
                        <a:ext cx="7519987" cy="4319587"/>
                      </a:xfrm>
                      <a:prstGeom prst="rect">
                        <a:avLst/>
                      </a:prstGeom>
                      <a:noFill/>
                      <a:ln w="38100">
                        <a:noFill/>
                        <a:miter/>
                      </a:ln>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vert="horz" wrap="square" lIns="91440" tIns="45720" rIns="91440" bIns="45720" anchor="ctr"/>
          <a:lstStyle/>
          <a:p>
            <a:pPr algn="ctr" eaLnBrk="1" hangingPunct="1"/>
            <a:r>
              <a:rPr dirty="0"/>
              <a:t>Kegawatdaruratan</a:t>
            </a:r>
          </a:p>
        </p:txBody>
      </p:sp>
      <p:sp>
        <p:nvSpPr>
          <p:cNvPr id="40963" name="Content Placeholder 2"/>
          <p:cNvSpPr>
            <a:spLocks noGrp="1"/>
          </p:cNvSpPr>
          <p:nvPr>
            <p:ph idx="1"/>
          </p:nvPr>
        </p:nvSpPr>
        <p:spPr/>
        <p:txBody>
          <a:bodyPr vert="horz" wrap="square" lIns="91440" tIns="45720" rIns="91440" bIns="45720" anchor="t"/>
          <a:lstStyle/>
          <a:p>
            <a:pPr eaLnBrk="1" hangingPunct="1"/>
            <a:r>
              <a:rPr dirty="0"/>
              <a:t>Kegawatdaruratan merupakan suatu kejadian yang dapat menimbulkan kematian atau luka serius bagi pekerja, pengunjung ataupun masyarakat atau dapat menutup kegiatan usaha, mengganggu operasi, menyebabkan kerusakan fisik lingkungan ataupun mengancam finansial dan citra RS. </a:t>
            </a:r>
          </a:p>
          <a:p>
            <a:pPr marL="109220" indent="0" eaLnBrk="1" hangingPunct="1">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p:cNvSpPr>
          <p:nvPr>
            <p:ph type="title"/>
          </p:nvPr>
        </p:nvSpPr>
        <p:spPr>
          <a:xfrm>
            <a:off x="468313" y="620713"/>
            <a:ext cx="8229600" cy="1066800"/>
          </a:xfrm>
        </p:spPr>
        <p:txBody>
          <a:bodyPr vert="horz" wrap="square" lIns="91440" tIns="45720" rIns="91440" bIns="45720" anchor="ctr"/>
          <a:lstStyle/>
          <a:p>
            <a:pPr algn="ctr" eaLnBrk="1" hangingPunct="1"/>
            <a:r>
              <a:rPr dirty="0"/>
              <a:t>PETUNJUK EVAKUASI</a:t>
            </a:r>
          </a:p>
        </p:txBody>
      </p:sp>
      <p:sp>
        <p:nvSpPr>
          <p:cNvPr id="4100" name="Rectangle 5"/>
          <p:cNvSpPr/>
          <p:nvPr/>
        </p:nvSpPr>
        <p:spPr>
          <a:xfrm>
            <a:off x="0" y="1714500"/>
            <a:ext cx="9144000" cy="0"/>
          </a:xfrm>
          <a:prstGeom prst="rect">
            <a:avLst/>
          </a:prstGeom>
          <a:noFill/>
          <a:ln w="9525">
            <a:noFill/>
          </a:ln>
        </p:spPr>
        <p:txBody>
          <a:bodyPr wrap="none" anchor="ctr">
            <a:spAutoFit/>
          </a:bodyPr>
          <a:lstStyle/>
          <a:p>
            <a:endParaRPr dirty="0">
              <a:latin typeface="Arial" panose="020B0604020202020204" pitchFamily="34" charset="0"/>
            </a:endParaRPr>
          </a:p>
        </p:txBody>
      </p:sp>
      <p:graphicFrame>
        <p:nvGraphicFramePr>
          <p:cNvPr id="4098" name="Object 2"/>
          <p:cNvGraphicFramePr/>
          <p:nvPr/>
        </p:nvGraphicFramePr>
        <p:xfrm>
          <a:off x="3419475" y="3500438"/>
          <a:ext cx="2465388" cy="2881312"/>
        </p:xfrm>
        <a:graphic>
          <a:graphicData uri="http://schemas.openxmlformats.org/presentationml/2006/ole">
            <mc:AlternateContent xmlns:mc="http://schemas.openxmlformats.org/markup-compatibility/2006">
              <mc:Choice xmlns:v="urn:schemas-microsoft-com:vml" Requires="v">
                <p:oleObj r:id="rId2" imgW="4573270" imgH="3430270" progId="PowerPoint.Slide.8">
                  <p:embed/>
                </p:oleObj>
              </mc:Choice>
              <mc:Fallback>
                <p:oleObj r:id="rId2" imgW="4573270" imgH="3430270" progId="PowerPoint.Slide.8">
                  <p:embed/>
                  <p:pic>
                    <p:nvPicPr>
                      <p:cNvPr id="0" name="Picture 3076"/>
                      <p:cNvPicPr/>
                      <p:nvPr/>
                    </p:nvPicPr>
                    <p:blipFill>
                      <a:blip r:embed="rId3"/>
                      <a:stretch>
                        <a:fillRect/>
                      </a:stretch>
                    </p:blipFill>
                    <p:spPr>
                      <a:xfrm>
                        <a:off x="3419475" y="3500438"/>
                        <a:ext cx="2465388" cy="2881312"/>
                      </a:xfrm>
                      <a:prstGeom prst="rect">
                        <a:avLst/>
                      </a:prstGeom>
                      <a:noFill/>
                      <a:ln w="38100">
                        <a:noFill/>
                        <a:miter/>
                      </a:ln>
                    </p:spPr>
                  </p:pic>
                </p:oleObj>
              </mc:Fallback>
            </mc:AlternateContent>
          </a:graphicData>
        </a:graphic>
      </p:graphicFrame>
      <p:pic>
        <p:nvPicPr>
          <p:cNvPr id="4101" name="Picture 4" descr="EXIT-in-hall"/>
          <p:cNvPicPr>
            <a:picLocks noChangeAspect="1"/>
          </p:cNvPicPr>
          <p:nvPr/>
        </p:nvPicPr>
        <p:blipFill>
          <a:blip r:embed="rId4"/>
          <a:stretch>
            <a:fillRect/>
          </a:stretch>
        </p:blipFill>
        <p:spPr>
          <a:xfrm>
            <a:off x="6054725" y="1557338"/>
            <a:ext cx="3089275" cy="3911600"/>
          </a:xfrm>
          <a:prstGeom prst="rect">
            <a:avLst/>
          </a:prstGeom>
          <a:noFill/>
          <a:ln w="9525">
            <a:noFill/>
          </a:ln>
        </p:spPr>
      </p:pic>
      <p:pic>
        <p:nvPicPr>
          <p:cNvPr id="4102" name="Picture 4" descr="floorplan2"/>
          <p:cNvPicPr>
            <a:picLocks noGrp="1" noChangeAspect="1"/>
          </p:cNvPicPr>
          <p:nvPr>
            <p:ph idx="1"/>
          </p:nvPr>
        </p:nvPicPr>
        <p:blipFill>
          <a:blip r:embed="rId5"/>
          <a:srcRect/>
          <a:stretch>
            <a:fillRect/>
          </a:stretch>
        </p:blipFill>
        <p:spPr>
          <a:xfrm>
            <a:off x="395288" y="1341438"/>
            <a:ext cx="2992437" cy="2992437"/>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ltLang="en-US"/>
              <a:t>Ruang lingkup K3 dalam keperawatan</a:t>
            </a:r>
          </a:p>
        </p:txBody>
      </p:sp>
      <p:sp>
        <p:nvSpPr>
          <p:cNvPr id="3" name="Content Placeholder 2"/>
          <p:cNvSpPr>
            <a:spLocks noGrp="1"/>
          </p:cNvSpPr>
          <p:nvPr>
            <p:ph idx="1"/>
          </p:nvPr>
        </p:nvSpPr>
        <p:spPr/>
        <p:txBody>
          <a:bodyPr/>
          <a:lstStyle/>
          <a:p>
            <a:pPr marL="109220" indent="0">
              <a:buNone/>
            </a:pPr>
            <a:endParaRPr lang="en-US"/>
          </a:p>
          <a:p>
            <a:pPr marL="109220" indent="0">
              <a:buNone/>
            </a:pPr>
            <a:r>
              <a:rPr lang="en-US"/>
              <a:t>Ruang lingkup dapat dijelaskan sebagai berikut </a:t>
            </a:r>
            <a:r>
              <a:rPr lang="id-ID" altLang="en-US"/>
              <a:t>:</a:t>
            </a:r>
            <a:endParaRPr lang="en-US"/>
          </a:p>
          <a:p>
            <a:pPr marL="109220" indent="0">
              <a:buNone/>
            </a:pPr>
            <a:r>
              <a:rPr lang="en-US"/>
              <a:t>a. Kesehatan dan keselamatan kerja diterapkan di semua tempat kerja yang di dalamnya melibatkan aspek manusia sebagai tenaga kerja, bahaya akibat kerja dan usaha yang dikerjakan.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6190"/>
            <a:ext cx="8229600" cy="5307965"/>
          </a:xfrm>
        </p:spPr>
        <p:txBody>
          <a:bodyPr/>
          <a:lstStyle/>
          <a:p>
            <a:pPr marL="109220" indent="0">
              <a:buNone/>
            </a:pPr>
            <a:r>
              <a:rPr lang="en-US"/>
              <a:t>b. Aspek perlindungan  meliputi </a:t>
            </a:r>
          </a:p>
          <a:p>
            <a:r>
              <a:rPr lang="en-US"/>
              <a:t>1) Tenaga kerja dari semua jenis dan jenjang keahlian </a:t>
            </a:r>
          </a:p>
          <a:p>
            <a:r>
              <a:rPr lang="en-US"/>
              <a:t>2) Peralatan dan bahan yang dipergunakan </a:t>
            </a:r>
          </a:p>
          <a:p>
            <a:r>
              <a:rPr lang="en-US"/>
              <a:t>3) Faktor-faktor lingkungan fisik, biologi, kimiawi, maupun sosial.</a:t>
            </a:r>
          </a:p>
          <a:p>
            <a:r>
              <a:rPr lang="en-US"/>
              <a:t>4) Proses produksi</a:t>
            </a:r>
          </a:p>
          <a:p>
            <a:r>
              <a:rPr lang="en-US"/>
              <a:t>5) Karakteristik dan sifat pekerjaan</a:t>
            </a:r>
          </a:p>
          <a:p>
            <a:r>
              <a:rPr lang="en-US"/>
              <a:t>6) Teknologi dan metodologi kerja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0775"/>
            <a:ext cx="8229600" cy="4283710"/>
          </a:xfrm>
        </p:spPr>
        <p:txBody>
          <a:bodyPr/>
          <a:lstStyle/>
          <a:p>
            <a:pPr marL="109220" indent="0">
              <a:buNone/>
            </a:pPr>
            <a:endParaRPr lang="id-ID" altLang="en-US"/>
          </a:p>
          <a:p>
            <a:pPr marL="109220" indent="0">
              <a:buNone/>
            </a:pPr>
            <a:r>
              <a:rPr lang="id-ID" altLang="en-US"/>
              <a:t>c. </a:t>
            </a:r>
            <a:r>
              <a:rPr lang="en-US"/>
              <a:t>Penerapan dilaksanakan secara holistik sejak perencanaan hingga perolehan hasil dari kegiatan industri barang maupun jasa.</a:t>
            </a:r>
          </a:p>
          <a:p>
            <a:pPr marL="109220" indent="0">
              <a:buNone/>
            </a:pPr>
            <a:endParaRPr lang="en-US"/>
          </a:p>
          <a:p>
            <a:pPr marL="109220" indent="0">
              <a:buNone/>
            </a:pPr>
            <a:r>
              <a:rPr lang="en-US"/>
              <a:t>d. Semua pihak yang terlibat dalam proses industri/perusahaan ikut bertanggung jawab atas keberhasilan usaha.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7435"/>
            <a:ext cx="8229600" cy="5506720"/>
          </a:xfrm>
        </p:spPr>
        <p:txBody>
          <a:bodyPr/>
          <a:lstStyle/>
          <a:p>
            <a:r>
              <a:rPr lang="en-US"/>
              <a:t>Ruang lingkup tindakan K3 dilakukan di setiap pekerjaan, kapanpun dan di manapun. Tindakan keselamata kerja dilakukan di tempat kerja, di lingkungan keluarga /rumah tangga, lingkungan masyarakat. Adapun syarat-syarat pelaksanaan K3 diperuntukan untuk:</a:t>
            </a:r>
          </a:p>
          <a:p>
            <a:r>
              <a:rPr lang="en-US"/>
              <a:t>1)Mencegah dan mengurangi kecelakaan.</a:t>
            </a:r>
          </a:p>
          <a:p>
            <a:r>
              <a:rPr lang="en-US"/>
              <a:t>2)Membuat jalan penyelamatan (emergency exit)</a:t>
            </a:r>
          </a:p>
          <a:p>
            <a:r>
              <a:rPr lang="en-US"/>
              <a:t>3)Memberi pertolongan pertama(first aids/PPPK),</a:t>
            </a:r>
          </a:p>
          <a:p>
            <a:r>
              <a:rPr lang="en-US"/>
              <a:t>4)Memberi peralatan pelindung pada pekerja dan alat kerja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ltLang="en-US"/>
              <a:t> </a:t>
            </a:r>
          </a:p>
        </p:txBody>
      </p:sp>
      <p:sp>
        <p:nvSpPr>
          <p:cNvPr id="3" name="Content Placeholder 2"/>
          <p:cNvSpPr>
            <a:spLocks noGrp="1"/>
          </p:cNvSpPr>
          <p:nvPr>
            <p:ph idx="1"/>
          </p:nvPr>
        </p:nvSpPr>
        <p:spPr>
          <a:xfrm>
            <a:off x="457200" y="2209800"/>
            <a:ext cx="8229600" cy="4005580"/>
          </a:xfrm>
        </p:spPr>
        <p:txBody>
          <a:bodyPr/>
          <a:lstStyle/>
          <a:p>
            <a:r>
              <a:rPr lang="en-US"/>
              <a:t>5)mempertimbangkan faktor-faktor kenyamanan kerja,</a:t>
            </a:r>
          </a:p>
          <a:p>
            <a:r>
              <a:rPr lang="en-US"/>
              <a:t>6)Mencegah dan mengendalikan timbulnya penyakit fisik dan psychis </a:t>
            </a:r>
          </a:p>
          <a:p>
            <a:r>
              <a:rPr lang="en-US"/>
              <a:t>7)Memelihara ketertiban dan kebersihan kerja,</a:t>
            </a:r>
          </a:p>
          <a:p>
            <a:r>
              <a:rPr lang="en-US"/>
              <a:t>8)Mengusahakan keserasian antar pekerja, perkakas,lingkungan dan proses kerjaAdapun aspek keselama</a:t>
            </a:r>
            <a:r>
              <a:rPr lang="id-ID" altLang="en-US"/>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ltLang="en-US"/>
              <a:t>kebijakan k3 berkaitan dgn keprwt di indonesia</a:t>
            </a:r>
          </a:p>
        </p:txBody>
      </p:sp>
      <p:sp>
        <p:nvSpPr>
          <p:cNvPr id="3" name="Content Placeholder 2"/>
          <p:cNvSpPr>
            <a:spLocks noGrp="1"/>
          </p:cNvSpPr>
          <p:nvPr>
            <p:ph idx="1"/>
          </p:nvPr>
        </p:nvSpPr>
        <p:spPr/>
        <p:txBody>
          <a:bodyPr/>
          <a:lstStyle/>
          <a:p>
            <a:r>
              <a:rPr lang="id-ID" altLang="en-US"/>
              <a:t>pemberi asuhan keperawatan</a:t>
            </a:r>
          </a:p>
          <a:p>
            <a:r>
              <a:rPr lang="id-ID" altLang="en-US"/>
              <a:t>penyuluhan dan konselor bagi klien</a:t>
            </a:r>
          </a:p>
          <a:p>
            <a:r>
              <a:rPr lang="id-ID" altLang="en-US"/>
              <a:t>pengelola pelayanan keperawatan </a:t>
            </a:r>
          </a:p>
          <a:p>
            <a:r>
              <a:rPr lang="id-ID" altLang="en-US"/>
              <a:t>peneliti keperawatan</a:t>
            </a:r>
          </a:p>
          <a:p>
            <a:r>
              <a:rPr lang="id-ID" altLang="en-US"/>
              <a:t>pelaksanaan tugas berdasarkan pelimpahan.</a:t>
            </a:r>
          </a:p>
          <a:p>
            <a:r>
              <a:rPr lang="id-ID" altLang="en-US"/>
              <a:t>pelaksanaan tugas dalam keadaan keterbatasan.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8"/>
          <p:cNvGraphicFramePr>
            <a:graphicFrameLocks noChangeAspect="1"/>
          </p:cNvGraphicFramePr>
          <p:nvPr/>
        </p:nvGraphicFramePr>
        <p:xfrm>
          <a:off x="2057400" y="2590800"/>
          <a:ext cx="5349875" cy="2827338"/>
        </p:xfrm>
        <a:graphic>
          <a:graphicData uri="http://schemas.openxmlformats.org/presentationml/2006/ole">
            <mc:AlternateContent xmlns:mc="http://schemas.openxmlformats.org/markup-compatibility/2006">
              <mc:Choice xmlns:v="urn:schemas-microsoft-com:vml" Requires="v">
                <p:oleObj r:id="rId3" imgW="5346700" imgH="2908935" progId="MS_ClipArt_Gallery.2">
                  <p:embed/>
                </p:oleObj>
              </mc:Choice>
              <mc:Fallback>
                <p:oleObj r:id="rId3" imgW="5346700" imgH="2908935" progId="MS_ClipArt_Gallery.2">
                  <p:embed/>
                  <p:pic>
                    <p:nvPicPr>
                      <p:cNvPr id="0" name="Picture 3077"/>
                      <p:cNvPicPr/>
                      <p:nvPr/>
                    </p:nvPicPr>
                    <p:blipFill>
                      <a:blip r:embed="rId4"/>
                      <a:stretch>
                        <a:fillRect/>
                      </a:stretch>
                    </p:blipFill>
                    <p:spPr>
                      <a:xfrm>
                        <a:off x="2057400" y="2590800"/>
                        <a:ext cx="5349875" cy="2827338"/>
                      </a:xfrm>
                      <a:prstGeom prst="rect">
                        <a:avLst/>
                      </a:prstGeom>
                      <a:noFill/>
                      <a:ln w="38100">
                        <a:noFill/>
                        <a:miter/>
                      </a:ln>
                    </p:spPr>
                  </p:pic>
                </p:oleObj>
              </mc:Fallback>
            </mc:AlternateContent>
          </a:graphicData>
        </a:graphic>
      </p:graphicFrame>
      <p:sp>
        <p:nvSpPr>
          <p:cNvPr id="44041" name="Text Box 9"/>
          <p:cNvSpPr txBox="1">
            <a:spLocks noChangeArrowheads="1"/>
          </p:cNvSpPr>
          <p:nvPr/>
        </p:nvSpPr>
        <p:spPr bwMode="auto">
          <a:xfrm>
            <a:off x="2895600" y="685800"/>
            <a:ext cx="3657600" cy="579438"/>
          </a:xfrm>
          <a:prstGeom prst="rect">
            <a:avLst/>
          </a:prstGeom>
          <a:solidFill>
            <a:srgbClr val="FFFF00"/>
          </a:solidFill>
          <a:ln w="9525">
            <a:noFill/>
            <a:miter lim="800000"/>
          </a:ln>
          <a:effectLst>
            <a:outerShdw dist="107763" dir="2700000" algn="ctr" rotWithShape="0">
              <a:schemeClr val="bg2"/>
            </a:outerShdw>
          </a:effectLst>
        </p:spPr>
        <p:txBody>
          <a:bodyPr>
            <a:spAutoFit/>
          </a:bodyPr>
          <a:lstStyle/>
          <a:p>
            <a:pPr marR="0" defTabSz="914400" eaLnBrk="0" hangingPunct="0">
              <a:buClrTx/>
              <a:buSzTx/>
              <a:buFontTx/>
              <a:buNone/>
              <a:defRPr/>
            </a:pPr>
            <a:r>
              <a:rPr kumimoji="0" lang="en-US" sz="3200" b="1" i="1" kern="1200" cap="none" spc="0" normalizeH="0" baseline="0" noProof="0">
                <a:latin typeface="Comic Sans MS" panose="030F0702030302020204" pitchFamily="66" charset="0"/>
                <a:ea typeface="+mn-ea"/>
                <a:cs typeface="Arial" panose="020B0604020202020204" pitchFamily="34" charset="0"/>
              </a:rPr>
              <a:t>TERIMA KASIH</a:t>
            </a:r>
            <a:endParaRPr kumimoji="0" lang="en-US" sz="3200" b="1" kern="1200" cap="none" spc="0" normalizeH="0" baseline="0" noProof="0">
              <a:latin typeface="Arial" panose="020B0604020202020204" pitchFamily="34" charset="0"/>
              <a:ea typeface="+mn-ea"/>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id-ID" sz="4000" b="1" i="0" u="none" strike="noStrike" kern="1200" cap="none" spc="0" normalizeH="0" baseline="0" noProof="0" dirty="0">
                <a:ln>
                  <a:noFill/>
                </a:ln>
                <a:solidFill>
                  <a:schemeClr val="tx2"/>
                </a:solidFill>
                <a:effectLst/>
                <a:uLnTx/>
                <a:uFillTx/>
                <a:latin typeface="+mj-lt"/>
                <a:ea typeface="+mj-ea"/>
                <a:cs typeface="+mj-cs"/>
              </a:rPr>
              <a:t>Kesehatan dan Keselamatan Kerja</a:t>
            </a:r>
            <a:br>
              <a:rPr kumimoji="0" lang="id-ID" sz="4000" b="0" i="0" u="none" strike="noStrike" kern="1200" cap="none" spc="0" normalizeH="0" baseline="0" noProof="0" dirty="0">
                <a:ln>
                  <a:noFill/>
                </a:ln>
                <a:solidFill>
                  <a:schemeClr val="tx2"/>
                </a:solidFill>
                <a:effectLst/>
                <a:uLnTx/>
                <a:uFillTx/>
                <a:latin typeface="+mj-lt"/>
                <a:ea typeface="+mj-ea"/>
                <a:cs typeface="+mj-cs"/>
              </a:rPr>
            </a:br>
            <a:endParaRPr kumimoji="0" lang="id-ID"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13315" name="Content Placeholder 2"/>
          <p:cNvSpPr>
            <a:spLocks noGrp="1"/>
          </p:cNvSpPr>
          <p:nvPr>
            <p:ph idx="1"/>
          </p:nvPr>
        </p:nvSpPr>
        <p:spPr/>
        <p:txBody>
          <a:bodyPr vert="horz" wrap="square" lIns="91440" tIns="45720" rIns="91440" bIns="45720" anchor="t"/>
          <a:lstStyle/>
          <a:p>
            <a:pPr eaLnBrk="1" hangingPunct="1"/>
            <a:r>
              <a:rPr dirty="0"/>
              <a:t>Upaya untuk memberikan jaminan keselamatan dan meningkatkan derajat kesehatan para pekerja/buruh dengan cara pencegahan kecelakaan dan penyakit akibat kerja, pengendalian bahaya di tempat kerja, promosi kesehatan, pengobatan dan rehabilitasi.</a:t>
            </a:r>
          </a:p>
          <a:p>
            <a:pPr eaLnBrk="1" hangingPunct="1"/>
            <a:endParaRPr dirty="0"/>
          </a:p>
        </p:txBody>
      </p:sp>
      <p:pic>
        <p:nvPicPr>
          <p:cNvPr id="13316" name="Picture 2053" descr="A:\k3r-logo.bmp"/>
          <p:cNvPicPr>
            <a:picLocks noChangeAspect="1"/>
          </p:cNvPicPr>
          <p:nvPr/>
        </p:nvPicPr>
        <p:blipFill>
          <a:blip r:embed="rId2"/>
          <a:stretch>
            <a:fillRect/>
          </a:stretch>
        </p:blipFill>
        <p:spPr>
          <a:xfrm>
            <a:off x="6804025" y="5013325"/>
            <a:ext cx="1295400" cy="114300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vert="horz" wrap="square" lIns="91440" tIns="45720" rIns="91440" bIns="45720" anchor="ctr"/>
          <a:lstStyle/>
          <a:p>
            <a:pPr eaLnBrk="1" hangingPunct="1"/>
            <a:r>
              <a:rPr dirty="0"/>
              <a:t>FILOSOFI K3</a:t>
            </a:r>
          </a:p>
        </p:txBody>
      </p:sp>
      <p:sp>
        <p:nvSpPr>
          <p:cNvPr id="14339" name="Content Placeholder 2"/>
          <p:cNvSpPr>
            <a:spLocks noGrp="1"/>
          </p:cNvSpPr>
          <p:nvPr>
            <p:ph idx="1"/>
          </p:nvPr>
        </p:nvSpPr>
        <p:spPr/>
        <p:txBody>
          <a:bodyPr vert="horz" wrap="square" lIns="91440" tIns="45720" rIns="91440" bIns="45720" anchor="t"/>
          <a:lstStyle/>
          <a:p>
            <a:pPr eaLnBrk="1" hangingPunct="1"/>
            <a:r>
              <a:rPr sz="2400" dirty="0"/>
              <a:t>Melindungi keselamatan dan kesehatan para pekerja dalam menjalankan pekerjaannya. Melalui upaya-upaya pengendalian semua bentuk potensi bahaya yang ada dilingkungan tempay kerjanya</a:t>
            </a:r>
          </a:p>
          <a:p>
            <a:pPr eaLnBrk="1" hangingPunct="1"/>
            <a:r>
              <a:rPr sz="2400" dirty="0"/>
              <a:t>Bila semua potensi bahaya telah dikendalikan dan memenuhi batas standar aman, maka akan memberikan kontribusi terciptanya kondisi lingkungan kerja yang aman, sehat, dan proses produksi menjadi lancar, yang pada akhirnya akan menekan risiko kerugian dan berdampak terhadap peningkatan produktivitas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vert="horz" wrap="square" lIns="91440" tIns="45720" rIns="91440" bIns="45720" anchor="ctr"/>
          <a:lstStyle/>
          <a:p>
            <a:pPr eaLnBrk="1" hangingPunct="1"/>
            <a:r>
              <a:rPr dirty="0"/>
              <a:t>KONSEP K3</a:t>
            </a:r>
          </a:p>
        </p:txBody>
      </p:sp>
      <p:sp>
        <p:nvSpPr>
          <p:cNvPr id="15363" name="Content Placeholder 2"/>
          <p:cNvSpPr>
            <a:spLocks noGrp="1"/>
          </p:cNvSpPr>
          <p:nvPr>
            <p:ph idx="1"/>
          </p:nvPr>
        </p:nvSpPr>
        <p:spPr/>
        <p:txBody>
          <a:bodyPr vert="horz" wrap="square" lIns="91440" tIns="45720" rIns="91440" bIns="45720" anchor="t"/>
          <a:lstStyle/>
          <a:p>
            <a:pPr eaLnBrk="1" hangingPunct="1"/>
            <a:r>
              <a:rPr dirty="0"/>
              <a:t>KONSEP LAMA</a:t>
            </a:r>
          </a:p>
          <a:p>
            <a:pPr eaLnBrk="1" hangingPunct="1">
              <a:buNone/>
            </a:pPr>
            <a:r>
              <a:rPr dirty="0"/>
              <a:t>	nasib, tidak perlu dicegah, banyak pekerja pengganti, biaya tinggi.</a:t>
            </a:r>
          </a:p>
          <a:p>
            <a:pPr eaLnBrk="1" hangingPunct="1"/>
            <a:r>
              <a:rPr dirty="0"/>
              <a:t>KONSEP BARU</a:t>
            </a:r>
          </a:p>
          <a:p>
            <a:pPr eaLnBrk="1" hangingPunct="1">
              <a:buNone/>
            </a:pPr>
            <a:r>
              <a:rPr dirty="0"/>
              <a:t>	bukan nasib, dapat dicegah, penyebab bisa orang/manusia dan lingkungan, kerugian, peran pimpinan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836613"/>
            <a:ext cx="8686800" cy="838200"/>
          </a:xfrm>
        </p:spPr>
        <p:txBody>
          <a:bodyPr vert="horz" wrap="square" lIns="91440" tIns="45720" rIns="91440" bIns="45720" numCol="1"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id-ID" sz="4000" b="1"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rPr>
              <a:t>Isu K3 RS</a:t>
            </a:r>
            <a:br>
              <a:rPr kumimoji="0" lang="id-ID" sz="4000" b="0"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rPr>
            </a:br>
            <a:endParaRPr kumimoji="0" lang="id-ID" sz="4000" b="0"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endParaRPr>
          </a:p>
        </p:txBody>
      </p:sp>
      <p:sp>
        <p:nvSpPr>
          <p:cNvPr id="16387" name="Content Placeholder 2"/>
          <p:cNvSpPr>
            <a:spLocks noGrp="1"/>
          </p:cNvSpPr>
          <p:nvPr>
            <p:ph idx="1"/>
          </p:nvPr>
        </p:nvSpPr>
        <p:spPr>
          <a:xfrm>
            <a:off x="304800" y="2060575"/>
            <a:ext cx="8686800" cy="4019550"/>
          </a:xfrm>
        </p:spPr>
        <p:txBody>
          <a:bodyPr vert="horz" wrap="square" lIns="91440" tIns="45720" rIns="91440" bIns="45720" anchor="t"/>
          <a:lstStyle/>
          <a:p>
            <a:pPr eaLnBrk="1" hangingPunct="1">
              <a:buFont typeface="Wingdings 2" panose="05020102010507070707" pitchFamily="18" charset="2"/>
              <a:buNone/>
            </a:pPr>
            <a:r>
              <a:rPr dirty="0"/>
              <a:t>Beberapa isu K3 RS yang penting adalah :</a:t>
            </a:r>
          </a:p>
          <a:p>
            <a:pPr eaLnBrk="1" hangingPunct="1">
              <a:buChar char="•"/>
            </a:pPr>
            <a:r>
              <a:rPr dirty="0"/>
              <a:t>Keselamatan pasien dan pengunjung</a:t>
            </a:r>
          </a:p>
          <a:p>
            <a:pPr eaLnBrk="1" hangingPunct="1">
              <a:buChar char="•"/>
            </a:pPr>
            <a:r>
              <a:rPr dirty="0"/>
              <a:t>Keselamatan dan kesehatan petugas kesehatan</a:t>
            </a:r>
          </a:p>
          <a:p>
            <a:pPr eaLnBrk="1" hangingPunct="1">
              <a:buChar char="•"/>
            </a:pPr>
            <a:r>
              <a:rPr dirty="0"/>
              <a:t>Keselamatan bangunan</a:t>
            </a:r>
          </a:p>
          <a:p>
            <a:pPr eaLnBrk="1" hangingPunct="1">
              <a:buChar char="•"/>
            </a:pPr>
            <a:r>
              <a:rPr dirty="0"/>
              <a:t>Keselamatan lingkungan</a:t>
            </a:r>
          </a:p>
          <a:p>
            <a:pPr eaLnBrk="1" hangingPunct="1">
              <a:buFont typeface="Wingdings 2" panose="05020102010507070707" pitchFamily="18" charset="2"/>
              <a:buNone/>
            </a:pPr>
            <a:endParaRPr dirty="0"/>
          </a:p>
        </p:txBody>
      </p:sp>
      <p:pic>
        <p:nvPicPr>
          <p:cNvPr id="16388" name="Picture 2053" descr="A:\k3r-logo.bmp"/>
          <p:cNvPicPr>
            <a:picLocks noChangeAspect="1"/>
          </p:cNvPicPr>
          <p:nvPr/>
        </p:nvPicPr>
        <p:blipFill>
          <a:blip r:embed="rId2"/>
          <a:stretch>
            <a:fillRect/>
          </a:stretch>
        </p:blipFill>
        <p:spPr>
          <a:xfrm>
            <a:off x="6804025" y="5013325"/>
            <a:ext cx="1295400" cy="114300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vert="horz" wrap="square" lIns="91440" tIns="45720" rIns="91440" bIns="45720" anchor="ctr"/>
          <a:lstStyle/>
          <a:p>
            <a:pPr algn="ctr" eaLnBrk="1" hangingPunct="1"/>
            <a:r>
              <a:rPr lang="fi-FI" altLang="x-none" dirty="0"/>
              <a:t>Tujuan</a:t>
            </a:r>
            <a:r>
              <a:rPr dirty="0"/>
              <a:t> </a:t>
            </a:r>
            <a:r>
              <a:rPr lang="fi-FI" altLang="x-none" dirty="0"/>
              <a:t>K3 Rumah Sakit</a:t>
            </a:r>
            <a:endParaRPr dirty="0"/>
          </a:p>
        </p:txBody>
      </p:sp>
      <p:sp>
        <p:nvSpPr>
          <p:cNvPr id="17411" name="Content Placeholder 2"/>
          <p:cNvSpPr>
            <a:spLocks noGrp="1"/>
          </p:cNvSpPr>
          <p:nvPr>
            <p:ph idx="1"/>
          </p:nvPr>
        </p:nvSpPr>
        <p:spPr/>
        <p:txBody>
          <a:bodyPr vert="horz" wrap="square" lIns="91440" tIns="45720" rIns="91440" bIns="45720" anchor="t"/>
          <a:lstStyle/>
          <a:p>
            <a:pPr eaLnBrk="1" hangingPunct="1">
              <a:buFont typeface="Arial" panose="020B0604020202020204" pitchFamily="34" charset="0"/>
              <a:buNone/>
            </a:pPr>
            <a:r>
              <a:rPr lang="fi-FI" altLang="x-none" dirty="0">
                <a:latin typeface="Arial" panose="020B0604020202020204" pitchFamily="34" charset="0"/>
                <a:cs typeface="Arial" panose="020B0604020202020204" pitchFamily="34" charset="0"/>
              </a:rPr>
              <a:t>adalah terciptanya </a:t>
            </a:r>
            <a:r>
              <a:rPr dirty="0">
                <a:latin typeface="Arial" panose="020B0604020202020204" pitchFamily="34" charset="0"/>
                <a:cs typeface="Arial" panose="020B0604020202020204" pitchFamily="34" charset="0"/>
              </a:rPr>
              <a:t>:</a:t>
            </a:r>
          </a:p>
          <a:p>
            <a:pPr eaLnBrk="1" hangingPunct="1">
              <a:buChar char="•"/>
            </a:pPr>
            <a:r>
              <a:rPr lang="fi-FI" altLang="x-none" dirty="0">
                <a:latin typeface="Arial" panose="020B0604020202020204" pitchFamily="34" charset="0"/>
                <a:cs typeface="Arial" panose="020B0604020202020204" pitchFamily="34" charset="0"/>
              </a:rPr>
              <a:t>cara kerja, </a:t>
            </a:r>
            <a:endParaRPr dirty="0">
              <a:latin typeface="Arial" panose="020B0604020202020204" pitchFamily="34" charset="0"/>
              <a:cs typeface="Arial" panose="020B0604020202020204" pitchFamily="34" charset="0"/>
            </a:endParaRPr>
          </a:p>
          <a:p>
            <a:pPr eaLnBrk="1" hangingPunct="1">
              <a:buChar char="•"/>
            </a:pPr>
            <a:r>
              <a:rPr lang="fi-FI" altLang="x-none" dirty="0">
                <a:latin typeface="Arial" panose="020B0604020202020204" pitchFamily="34" charset="0"/>
                <a:cs typeface="Arial" panose="020B0604020202020204" pitchFamily="34" charset="0"/>
              </a:rPr>
              <a:t>lingkungan </a:t>
            </a:r>
            <a:r>
              <a:rPr dirty="0">
                <a:latin typeface="Arial" panose="020B0604020202020204" pitchFamily="34" charset="0"/>
                <a:cs typeface="Arial" panose="020B0604020202020204" pitchFamily="34" charset="0"/>
              </a:rPr>
              <a:t>k</a:t>
            </a:r>
            <a:r>
              <a:rPr lang="fi-FI" altLang="x-none" dirty="0">
                <a:latin typeface="Arial" panose="020B0604020202020204" pitchFamily="34" charset="0"/>
                <a:cs typeface="Arial" panose="020B0604020202020204" pitchFamily="34" charset="0"/>
              </a:rPr>
              <a:t>erja yang sehat, aman, nyaman, dan </a:t>
            </a:r>
            <a:endParaRPr dirty="0">
              <a:latin typeface="Arial" panose="020B0604020202020204" pitchFamily="34" charset="0"/>
              <a:cs typeface="Arial" panose="020B0604020202020204" pitchFamily="34" charset="0"/>
            </a:endParaRPr>
          </a:p>
          <a:p>
            <a:pPr eaLnBrk="1" hangingPunct="1">
              <a:buChar char="•"/>
            </a:pPr>
            <a:r>
              <a:rPr lang="fi-FI" altLang="x-none" dirty="0">
                <a:latin typeface="Arial" panose="020B0604020202020204" pitchFamily="34" charset="0"/>
                <a:cs typeface="Arial" panose="020B0604020202020204" pitchFamily="34" charset="0"/>
              </a:rPr>
              <a:t>dalam rangka meningkatkan derajat kesehatan karyawan RS.</a:t>
            </a:r>
            <a:br>
              <a:rPr lang="fi-FI" altLang="x-none" dirty="0">
                <a:latin typeface="Arial" panose="020B0604020202020204" pitchFamily="34" charset="0"/>
                <a:cs typeface="Arial" panose="020B0604020202020204" pitchFamily="34" charset="0"/>
              </a:rPr>
            </a:br>
            <a:endParaRPr dirty="0">
              <a:latin typeface="Arial" panose="020B0604020202020204" pitchFamily="34" charset="0"/>
              <a:ea typeface="Arial" panose="020B0604020202020204" pitchFamily="34" charset="0"/>
            </a:endParaRPr>
          </a:p>
        </p:txBody>
      </p:sp>
      <p:pic>
        <p:nvPicPr>
          <p:cNvPr id="17412" name="Picture 2053" descr="A:\k3r-logo.bmp"/>
          <p:cNvPicPr>
            <a:picLocks noChangeAspect="1"/>
          </p:cNvPicPr>
          <p:nvPr/>
        </p:nvPicPr>
        <p:blipFill>
          <a:blip r:embed="rId2"/>
          <a:stretch>
            <a:fillRect/>
          </a:stretch>
        </p:blipFill>
        <p:spPr>
          <a:xfrm>
            <a:off x="3995738" y="5300663"/>
            <a:ext cx="1295400" cy="11430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8313" y="765175"/>
            <a:ext cx="8229600" cy="1066800"/>
          </a:xfrm>
        </p:spPr>
        <p:txBody>
          <a:bodyPr vert="horz" wrap="square" lIns="91440" tIns="45720" rIns="91440" bIns="45720" anchor="ctr"/>
          <a:lstStyle/>
          <a:p>
            <a:pPr algn="ctr" eaLnBrk="1" hangingPunct="1"/>
            <a:r>
              <a:rPr dirty="0">
                <a:latin typeface="Arial" panose="020B0604020202020204" pitchFamily="34" charset="0"/>
                <a:cs typeface="Arial" panose="020B0604020202020204" pitchFamily="34" charset="0"/>
              </a:rPr>
              <a:t>Manfaat</a:t>
            </a:r>
            <a:r>
              <a:rPr lang="fi-FI" altLang="x-none" dirty="0">
                <a:latin typeface="Arial" panose="020B0604020202020204" pitchFamily="34" charset="0"/>
                <a:cs typeface="Arial" panose="020B0604020202020204" pitchFamily="34" charset="0"/>
              </a:rPr>
              <a:t> K3 Rumah Sakit</a:t>
            </a:r>
            <a:r>
              <a:rPr dirty="0">
                <a:latin typeface="Arial" panose="020B0604020202020204" pitchFamily="34" charset="0"/>
                <a:cs typeface="Arial" panose="020B0604020202020204" pitchFamily="34" charset="0"/>
              </a:rPr>
              <a:t> </a:t>
            </a:r>
            <a:endParaRPr dirty="0">
              <a:latin typeface="Arial" panose="020B0604020202020204" pitchFamily="34" charset="0"/>
              <a:ea typeface="Arial" panose="020B0604020202020204" pitchFamily="34" charset="0"/>
            </a:endParaRPr>
          </a:p>
        </p:txBody>
      </p:sp>
      <p:sp>
        <p:nvSpPr>
          <p:cNvPr id="18435" name="Content Placeholder 2"/>
          <p:cNvSpPr>
            <a:spLocks noGrp="1"/>
          </p:cNvSpPr>
          <p:nvPr>
            <p:ph idx="1"/>
          </p:nvPr>
        </p:nvSpPr>
        <p:spPr>
          <a:xfrm>
            <a:off x="714375" y="1600200"/>
            <a:ext cx="7972425" cy="4525963"/>
          </a:xfrm>
        </p:spPr>
        <p:txBody>
          <a:bodyPr vert="horz" wrap="square" lIns="91440" tIns="45720" rIns="91440" bIns="45720" anchor="t"/>
          <a:lstStyle/>
          <a:p>
            <a:pPr eaLnBrk="1" hangingPunct="1">
              <a:buFont typeface="Arial" panose="020B0604020202020204" pitchFamily="34" charset="0"/>
              <a:buNone/>
            </a:pPr>
            <a:r>
              <a:rPr sz="2400" dirty="0">
                <a:latin typeface="Arial" panose="020B0604020202020204" pitchFamily="34" charset="0"/>
                <a:cs typeface="Arial" panose="020B0604020202020204" pitchFamily="34" charset="0"/>
              </a:rPr>
              <a:t>1. Bagi RS :</a:t>
            </a:r>
          </a:p>
          <a:p>
            <a:pPr eaLnBrk="1" hangingPunct="1">
              <a:buFont typeface="Arial" panose="020B0604020202020204" pitchFamily="34" charset="0"/>
              <a:buNone/>
            </a:pPr>
            <a:r>
              <a:rPr sz="2400" dirty="0">
                <a:latin typeface="Arial" panose="020B0604020202020204" pitchFamily="34" charset="0"/>
                <a:cs typeface="Arial" panose="020B0604020202020204" pitchFamily="34" charset="0"/>
              </a:rPr>
              <a:t>a. Meningkatkan mutu pelayanan</a:t>
            </a:r>
          </a:p>
          <a:p>
            <a:pPr eaLnBrk="1" hangingPunct="1">
              <a:buFont typeface="Arial" panose="020B0604020202020204" pitchFamily="34" charset="0"/>
              <a:buNone/>
            </a:pPr>
            <a:r>
              <a:rPr sz="2400" dirty="0">
                <a:latin typeface="Arial" panose="020B0604020202020204" pitchFamily="34" charset="0"/>
                <a:cs typeface="Arial" panose="020B0604020202020204" pitchFamily="34" charset="0"/>
              </a:rPr>
              <a:t>b. Mempertahankan kelangsungan operasional RS</a:t>
            </a:r>
          </a:p>
          <a:p>
            <a:pPr eaLnBrk="1" hangingPunct="1">
              <a:buFont typeface="Arial" panose="020B0604020202020204" pitchFamily="34" charset="0"/>
              <a:buNone/>
            </a:pPr>
            <a:r>
              <a:rPr sz="2400" dirty="0">
                <a:latin typeface="Arial" panose="020B0604020202020204" pitchFamily="34" charset="0"/>
                <a:cs typeface="Arial" panose="020B0604020202020204" pitchFamily="34" charset="0"/>
              </a:rPr>
              <a:t>c. Meningkatkan citra RS.</a:t>
            </a:r>
          </a:p>
          <a:p>
            <a:pPr eaLnBrk="1" hangingPunct="1">
              <a:buFont typeface="Arial" panose="020B0604020202020204" pitchFamily="34" charset="0"/>
              <a:buNone/>
            </a:pPr>
            <a:r>
              <a:rPr sz="2400" dirty="0">
                <a:latin typeface="Arial" panose="020B0604020202020204" pitchFamily="34" charset="0"/>
                <a:cs typeface="Arial" panose="020B0604020202020204" pitchFamily="34" charset="0"/>
              </a:rPr>
              <a:t>2. Bagi karyawan RS :</a:t>
            </a:r>
          </a:p>
          <a:p>
            <a:pPr eaLnBrk="1" hangingPunct="1">
              <a:buFont typeface="Arial" panose="020B0604020202020204" pitchFamily="34" charset="0"/>
              <a:buNone/>
            </a:pPr>
            <a:r>
              <a:rPr sz="2400" dirty="0">
                <a:latin typeface="Arial" panose="020B0604020202020204" pitchFamily="34" charset="0"/>
                <a:cs typeface="Arial" panose="020B0604020202020204" pitchFamily="34" charset="0"/>
              </a:rPr>
              <a:t>a. Melindungi karyawan dari Penyakit Akibat Kerja (PAK)</a:t>
            </a:r>
          </a:p>
          <a:p>
            <a:pPr eaLnBrk="1" hangingPunct="1">
              <a:buFont typeface="Arial" panose="020B0604020202020204" pitchFamily="34" charset="0"/>
              <a:buNone/>
            </a:pPr>
            <a:r>
              <a:rPr sz="2400" dirty="0">
                <a:latin typeface="Arial" panose="020B0604020202020204" pitchFamily="34" charset="0"/>
                <a:cs typeface="Arial" panose="020B0604020202020204" pitchFamily="34" charset="0"/>
              </a:rPr>
              <a:t>b. Mencegah terjadinya Kecelakaan Akibat Kerja (KAK)</a:t>
            </a:r>
          </a:p>
          <a:p>
            <a:pPr eaLnBrk="1" hangingPunct="1">
              <a:buFont typeface="Arial" panose="020B0604020202020204" pitchFamily="34" charset="0"/>
              <a:buNone/>
            </a:pPr>
            <a:r>
              <a:rPr lang="es-ES" altLang="x-none" sz="2400" dirty="0">
                <a:latin typeface="Arial" panose="020B0604020202020204" pitchFamily="34" charset="0"/>
                <a:cs typeface="Arial" panose="020B0604020202020204" pitchFamily="34" charset="0"/>
              </a:rPr>
              <a:t>3. Bagi pasien dan pengunjung :</a:t>
            </a:r>
          </a:p>
          <a:p>
            <a:pPr eaLnBrk="1" hangingPunct="1">
              <a:buFont typeface="Arial" panose="020B0604020202020204" pitchFamily="34" charset="0"/>
              <a:buNone/>
            </a:pPr>
            <a:r>
              <a:rPr sz="2400" dirty="0">
                <a:latin typeface="Arial" panose="020B0604020202020204" pitchFamily="34" charset="0"/>
                <a:cs typeface="Arial" panose="020B0604020202020204" pitchFamily="34" charset="0"/>
              </a:rPr>
              <a:t>a. Mutu layanan yang baik</a:t>
            </a:r>
          </a:p>
          <a:p>
            <a:pPr eaLnBrk="1" hangingPunct="1">
              <a:buFont typeface="Arial" panose="020B0604020202020204" pitchFamily="34" charset="0"/>
              <a:buNone/>
            </a:pPr>
            <a:r>
              <a:rPr lang="es-ES" altLang="x-none" sz="2400" dirty="0">
                <a:latin typeface="Arial" panose="020B0604020202020204" pitchFamily="34" charset="0"/>
                <a:cs typeface="Arial" panose="020B0604020202020204" pitchFamily="34" charset="0"/>
              </a:rPr>
              <a:t>b. Kepuasan pasien dan pengunjung</a:t>
            </a:r>
            <a:endParaRPr sz="2400" dirty="0">
              <a:latin typeface="Arial" panose="020B0604020202020204" pitchFamily="34" charset="0"/>
              <a:ea typeface="Arial" panose="020B0604020202020204" pitchFamily="34" charset="0"/>
            </a:endParaRPr>
          </a:p>
        </p:txBody>
      </p:sp>
      <p:pic>
        <p:nvPicPr>
          <p:cNvPr id="18436" name="Picture 2053" descr="A:\k3r-logo.bmp"/>
          <p:cNvPicPr>
            <a:picLocks noChangeAspect="1"/>
          </p:cNvPicPr>
          <p:nvPr/>
        </p:nvPicPr>
        <p:blipFill>
          <a:blip r:embed="rId2"/>
          <a:stretch>
            <a:fillRect/>
          </a:stretch>
        </p:blipFill>
        <p:spPr>
          <a:xfrm>
            <a:off x="6804025" y="5013325"/>
            <a:ext cx="1295400" cy="1143000"/>
          </a:xfrm>
          <a:prstGeom prst="rect">
            <a:avLst/>
          </a:prstGeom>
          <a:noFill/>
          <a:ln w="9525">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35</TotalTime>
  <Words>1143</Words>
  <Application>Microsoft Office PowerPoint</Application>
  <PresentationFormat>On-screen Show (4:3)</PresentationFormat>
  <Paragraphs>192</Paragraphs>
  <Slides>39</Slides>
  <Notes>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4</vt:i4>
      </vt:variant>
      <vt:variant>
        <vt:lpstr>Slide Titles</vt:lpstr>
      </vt:variant>
      <vt:variant>
        <vt:i4>39</vt:i4>
      </vt:variant>
    </vt:vector>
  </HeadingPairs>
  <TitlesOfParts>
    <vt:vector size="55" baseType="lpstr">
      <vt:lpstr>Arial</vt:lpstr>
      <vt:lpstr>Bradley Hand ITC</vt:lpstr>
      <vt:lpstr>Calibri</vt:lpstr>
      <vt:lpstr>Calibri Light</vt:lpstr>
      <vt:lpstr>Comic Sans MS</vt:lpstr>
      <vt:lpstr>Felix Titling</vt:lpstr>
      <vt:lpstr>Georgia</vt:lpstr>
      <vt:lpstr>Trebuchet MS</vt:lpstr>
      <vt:lpstr>Verdana</vt:lpstr>
      <vt:lpstr>Wingdings</vt:lpstr>
      <vt:lpstr>Wingdings 2</vt:lpstr>
      <vt:lpstr>Urban</vt:lpstr>
      <vt:lpstr>Bitmap Image</vt:lpstr>
      <vt:lpstr>MS_ClipArt_Gallery.5</vt:lpstr>
      <vt:lpstr>Microsoft PowerPoint 97-2003 Slide</vt:lpstr>
      <vt:lpstr>MS_ClipArt_Gallery.2</vt:lpstr>
      <vt:lpstr>KESEHATAN &amp; KESELAMATAN KERJA DALAM KEPERAWATAN </vt:lpstr>
      <vt:lpstr>PENDAHULUAN</vt:lpstr>
      <vt:lpstr>DASAR HUKUM</vt:lpstr>
      <vt:lpstr>Kesehatan dan Keselamatan Kerja </vt:lpstr>
      <vt:lpstr>FILOSOFI K3</vt:lpstr>
      <vt:lpstr>KONSEP K3</vt:lpstr>
      <vt:lpstr>Isu K3 RS </vt:lpstr>
      <vt:lpstr>Tujuan K3 Rumah Sakit</vt:lpstr>
      <vt:lpstr>Manfaat K3 Rumah Sakit </vt:lpstr>
      <vt:lpstr>PowerPoint Presentation</vt:lpstr>
      <vt:lpstr>PowerPoint Presentation</vt:lpstr>
      <vt:lpstr>Identifikasi Potensi Bahaya</vt:lpstr>
      <vt:lpstr>Identifikasi Potensi Bahaya</vt:lpstr>
      <vt:lpstr>Dampak zat kimia</vt:lpstr>
      <vt:lpstr>Identifikasi Potensi Bahaya</vt:lpstr>
      <vt:lpstr>MANUAL HANDLING</vt:lpstr>
      <vt:lpstr>POSTUR MEMBUNGKUK</vt:lpstr>
      <vt:lpstr>POSTUR DUDUK</vt:lpstr>
      <vt:lpstr>PowerPoint Presentation</vt:lpstr>
      <vt:lpstr>Keselamatan Kerja di Rumah Sakit </vt:lpstr>
      <vt:lpstr>PEMAKAIAN APD</vt:lpstr>
      <vt:lpstr>KEGIATAN MENYUNTIK/AMBIL DARAH</vt:lpstr>
      <vt:lpstr>Pengendalian Infeksi Nosokomial  pada Pasien dan Pekerja </vt:lpstr>
      <vt:lpstr> Alat kesehatan </vt:lpstr>
      <vt:lpstr>ALAT KESEHATAN</vt:lpstr>
      <vt:lpstr>ALAT KESEHATAN</vt:lpstr>
      <vt:lpstr>ALAT KESELAMATAN</vt:lpstr>
      <vt:lpstr>PENANGKAL PETIR &amp; BEJANA TEKAN</vt:lpstr>
      <vt:lpstr>Kebakaran </vt:lpstr>
      <vt:lpstr>APAR</vt:lpstr>
      <vt:lpstr>Kegawatdaruratan</vt:lpstr>
      <vt:lpstr>PETUNJUK EVAKUASI</vt:lpstr>
      <vt:lpstr>Ruang lingkup K3 dalam keperawatan</vt:lpstr>
      <vt:lpstr>PowerPoint Presentation</vt:lpstr>
      <vt:lpstr>PowerPoint Presentation</vt:lpstr>
      <vt:lpstr>PowerPoint Presentation</vt:lpstr>
      <vt:lpstr> </vt:lpstr>
      <vt:lpstr>kebijakan k3 berkaitan dgn keprwt di indonesia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 MANAJEMEN KESELAMATAN KESEHATAN KERJA RUMAH SAKIT</dc:title>
  <dc:creator>TOSHIBA</dc:creator>
  <cp:lastModifiedBy>yecy yecy</cp:lastModifiedBy>
  <cp:revision>124</cp:revision>
  <dcterms:created xsi:type="dcterms:W3CDTF">2011-07-24T01:42:00Z</dcterms:created>
  <dcterms:modified xsi:type="dcterms:W3CDTF">2021-09-30T00:52:31Z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1033-10.2.0.5838</vt:lpwstr>
  </property>
</Properties>
</file>