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5"/>
  </p:handoutMasterIdLst>
  <p:sldIdLst>
    <p:sldId id="256" r:id="rId2"/>
    <p:sldId id="257" r:id="rId3"/>
    <p:sldId id="262" r:id="rId4"/>
    <p:sldId id="263" r:id="rId5"/>
    <p:sldId id="264" r:id="rId6"/>
    <p:sldId id="266" r:id="rId7"/>
    <p:sldId id="267" r:id="rId8"/>
    <p:sldId id="268" r:id="rId9"/>
    <p:sldId id="269" r:id="rId10"/>
    <p:sldId id="258" r:id="rId11"/>
    <p:sldId id="25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60" r:id="rId23"/>
    <p:sldId id="261" r:id="rId24"/>
  </p:sldIdLst>
  <p:sldSz cx="9144000" cy="6858000" type="screen4x3"/>
  <p:notesSz cx="6888163" cy="10020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0C8555-6E34-41F7-A226-3B9501AAC794}" type="doc">
      <dgm:prSet loTypeId="urn:microsoft.com/office/officeart/2005/8/layout/process1" loCatId="process" qsTypeId="urn:microsoft.com/office/officeart/2005/8/quickstyle/simple1" qsCatId="simple" csTypeId="urn:microsoft.com/office/officeart/2005/8/colors/colorful5" csCatId="colorful" phldr="1"/>
      <dgm:spPr/>
    </dgm:pt>
    <dgm:pt modelId="{CF6BB3EE-4192-46CD-A4EB-A916F3C36A6F}">
      <dgm:prSet phldrT="[Text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KOMUNIKATOR</a:t>
          </a:r>
          <a:endParaRPr lang="en-US" b="1" dirty="0">
            <a:solidFill>
              <a:schemeClr val="tx1"/>
            </a:solidFill>
          </a:endParaRPr>
        </a:p>
      </dgm:t>
    </dgm:pt>
    <dgm:pt modelId="{048894DC-02E4-4E37-B73E-F7F6FF762BA9}" type="parTrans" cxnId="{5FF6D9D6-23DE-4508-BF19-D5D1BCCDF17D}">
      <dgm:prSet/>
      <dgm:spPr/>
      <dgm:t>
        <a:bodyPr/>
        <a:lstStyle/>
        <a:p>
          <a:endParaRPr lang="en-US" b="1" dirty="0">
            <a:solidFill>
              <a:schemeClr val="tx1"/>
            </a:solidFill>
          </a:endParaRPr>
        </a:p>
      </dgm:t>
    </dgm:pt>
    <dgm:pt modelId="{1F03EBE5-F25A-4FA9-A090-EF64F19041DA}" type="sibTrans" cxnId="{5FF6D9D6-23DE-4508-BF19-D5D1BCCDF17D}">
      <dgm:prSet/>
      <dgm:spPr/>
      <dgm:t>
        <a:bodyPr/>
        <a:lstStyle/>
        <a:p>
          <a:endParaRPr lang="en-US" b="1" dirty="0">
            <a:solidFill>
              <a:schemeClr val="tx1"/>
            </a:solidFill>
          </a:endParaRPr>
        </a:p>
      </dgm:t>
    </dgm:pt>
    <dgm:pt modelId="{6C91A61E-573C-4F5D-9156-7DD74B014278}">
      <dgm:prSet phldrT="[Text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MEDIA </a:t>
          </a:r>
          <a:endParaRPr lang="en-US" b="1" dirty="0">
            <a:solidFill>
              <a:schemeClr val="tx1"/>
            </a:solidFill>
          </a:endParaRPr>
        </a:p>
      </dgm:t>
    </dgm:pt>
    <dgm:pt modelId="{DCA8E33A-0DC9-4F50-B773-BC13AD9825F4}" type="parTrans" cxnId="{346EBA5F-9C13-4018-968C-9E4E163FF770}">
      <dgm:prSet/>
      <dgm:spPr/>
      <dgm:t>
        <a:bodyPr/>
        <a:lstStyle/>
        <a:p>
          <a:endParaRPr lang="en-US" b="1" dirty="0">
            <a:solidFill>
              <a:schemeClr val="tx1"/>
            </a:solidFill>
          </a:endParaRPr>
        </a:p>
      </dgm:t>
    </dgm:pt>
    <dgm:pt modelId="{92DB3A11-A261-4C7A-8AAB-FC56F5EF863F}" type="sibTrans" cxnId="{346EBA5F-9C13-4018-968C-9E4E163FF770}">
      <dgm:prSet/>
      <dgm:spPr/>
      <dgm:t>
        <a:bodyPr/>
        <a:lstStyle/>
        <a:p>
          <a:endParaRPr lang="en-US" b="1" dirty="0">
            <a:solidFill>
              <a:schemeClr val="tx1"/>
            </a:solidFill>
          </a:endParaRPr>
        </a:p>
      </dgm:t>
    </dgm:pt>
    <dgm:pt modelId="{F116D71A-BA9A-44D4-A04B-91B2CA9C9128}">
      <dgm:prSet phldrT="[Text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KOMUNIKAN</a:t>
          </a:r>
          <a:endParaRPr lang="en-US" b="1" dirty="0">
            <a:solidFill>
              <a:schemeClr val="tx1"/>
            </a:solidFill>
          </a:endParaRPr>
        </a:p>
      </dgm:t>
    </dgm:pt>
    <dgm:pt modelId="{77CAB397-058F-42A6-8D4B-5B498F37BF61}" type="parTrans" cxnId="{7141AD07-0F58-4811-899E-A61F6D995DF6}">
      <dgm:prSet/>
      <dgm:spPr/>
      <dgm:t>
        <a:bodyPr/>
        <a:lstStyle/>
        <a:p>
          <a:endParaRPr lang="en-US" b="1" dirty="0">
            <a:solidFill>
              <a:schemeClr val="tx1"/>
            </a:solidFill>
          </a:endParaRPr>
        </a:p>
      </dgm:t>
    </dgm:pt>
    <dgm:pt modelId="{AE41FD1A-E1F9-4E31-9CCC-D13A331894AD}" type="sibTrans" cxnId="{7141AD07-0F58-4811-899E-A61F6D995DF6}">
      <dgm:prSet/>
      <dgm:spPr/>
      <dgm:t>
        <a:bodyPr/>
        <a:lstStyle/>
        <a:p>
          <a:endParaRPr lang="en-US" b="1" dirty="0">
            <a:solidFill>
              <a:schemeClr val="tx1"/>
            </a:solidFill>
          </a:endParaRPr>
        </a:p>
      </dgm:t>
    </dgm:pt>
    <dgm:pt modelId="{AC777045-F11D-49BD-86B2-C05C948DCE1B}" type="pres">
      <dgm:prSet presAssocID="{130C8555-6E34-41F7-A226-3B9501AAC794}" presName="Name0" presStyleCnt="0">
        <dgm:presLayoutVars>
          <dgm:dir/>
          <dgm:resizeHandles val="exact"/>
        </dgm:presLayoutVars>
      </dgm:prSet>
      <dgm:spPr/>
    </dgm:pt>
    <dgm:pt modelId="{3A0AC299-54C6-4427-8EE7-AD6BDF0429C1}" type="pres">
      <dgm:prSet presAssocID="{CF6BB3EE-4192-46CD-A4EB-A916F3C36A6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DCBC52-B5B2-4841-910B-F4F0BE375C51}" type="pres">
      <dgm:prSet presAssocID="{1F03EBE5-F25A-4FA9-A090-EF64F19041DA}" presName="sibTrans" presStyleLbl="sibTrans2D1" presStyleIdx="0" presStyleCnt="2"/>
      <dgm:spPr/>
      <dgm:t>
        <a:bodyPr/>
        <a:lstStyle/>
        <a:p>
          <a:endParaRPr lang="en-US"/>
        </a:p>
      </dgm:t>
    </dgm:pt>
    <dgm:pt modelId="{D7912ADA-338C-4EB6-843E-0DD85963C8A9}" type="pres">
      <dgm:prSet presAssocID="{1F03EBE5-F25A-4FA9-A090-EF64F19041DA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F725A72A-9B07-40FD-BC53-663E34600FCC}" type="pres">
      <dgm:prSet presAssocID="{6C91A61E-573C-4F5D-9156-7DD74B01427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5201E4-EB3E-46ED-A26F-B2CAF34E9754}" type="pres">
      <dgm:prSet presAssocID="{92DB3A11-A261-4C7A-8AAB-FC56F5EF863F}" presName="sibTrans" presStyleLbl="sibTrans2D1" presStyleIdx="1" presStyleCnt="2"/>
      <dgm:spPr/>
      <dgm:t>
        <a:bodyPr/>
        <a:lstStyle/>
        <a:p>
          <a:endParaRPr lang="en-US"/>
        </a:p>
      </dgm:t>
    </dgm:pt>
    <dgm:pt modelId="{946A1032-F0DB-4A8B-89CF-AAEE34A47F13}" type="pres">
      <dgm:prSet presAssocID="{92DB3A11-A261-4C7A-8AAB-FC56F5EF863F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BCDE2F78-C90E-446E-B55E-A6BE2E0024C9}" type="pres">
      <dgm:prSet presAssocID="{F116D71A-BA9A-44D4-A04B-91B2CA9C9128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6FDE2D0-689A-479A-AE50-DA22DF089B9F}" type="presOf" srcId="{1F03EBE5-F25A-4FA9-A090-EF64F19041DA}" destId="{D7912ADA-338C-4EB6-843E-0DD85963C8A9}" srcOrd="1" destOrd="0" presId="urn:microsoft.com/office/officeart/2005/8/layout/process1"/>
    <dgm:cxn modelId="{8790DDC5-8EDB-4E05-B1E6-1BCB2756E95D}" type="presOf" srcId="{130C8555-6E34-41F7-A226-3B9501AAC794}" destId="{AC777045-F11D-49BD-86B2-C05C948DCE1B}" srcOrd="0" destOrd="0" presId="urn:microsoft.com/office/officeart/2005/8/layout/process1"/>
    <dgm:cxn modelId="{5FF6D9D6-23DE-4508-BF19-D5D1BCCDF17D}" srcId="{130C8555-6E34-41F7-A226-3B9501AAC794}" destId="{CF6BB3EE-4192-46CD-A4EB-A916F3C36A6F}" srcOrd="0" destOrd="0" parTransId="{048894DC-02E4-4E37-B73E-F7F6FF762BA9}" sibTransId="{1F03EBE5-F25A-4FA9-A090-EF64F19041DA}"/>
    <dgm:cxn modelId="{2A629941-1E18-444C-8A05-2842BA0C71A6}" type="presOf" srcId="{92DB3A11-A261-4C7A-8AAB-FC56F5EF863F}" destId="{BD5201E4-EB3E-46ED-A26F-B2CAF34E9754}" srcOrd="0" destOrd="0" presId="urn:microsoft.com/office/officeart/2005/8/layout/process1"/>
    <dgm:cxn modelId="{346EBA5F-9C13-4018-968C-9E4E163FF770}" srcId="{130C8555-6E34-41F7-A226-3B9501AAC794}" destId="{6C91A61E-573C-4F5D-9156-7DD74B014278}" srcOrd="1" destOrd="0" parTransId="{DCA8E33A-0DC9-4F50-B773-BC13AD9825F4}" sibTransId="{92DB3A11-A261-4C7A-8AAB-FC56F5EF863F}"/>
    <dgm:cxn modelId="{58DE4341-1686-4581-99D9-FFEA7E7EA4FD}" type="presOf" srcId="{1F03EBE5-F25A-4FA9-A090-EF64F19041DA}" destId="{96DCBC52-B5B2-4841-910B-F4F0BE375C51}" srcOrd="0" destOrd="0" presId="urn:microsoft.com/office/officeart/2005/8/layout/process1"/>
    <dgm:cxn modelId="{695A25F1-84B4-4538-BED5-6347FF1FA625}" type="presOf" srcId="{CF6BB3EE-4192-46CD-A4EB-A916F3C36A6F}" destId="{3A0AC299-54C6-4427-8EE7-AD6BDF0429C1}" srcOrd="0" destOrd="0" presId="urn:microsoft.com/office/officeart/2005/8/layout/process1"/>
    <dgm:cxn modelId="{B1712615-A7ED-47DE-AF55-BA3BD67D1ECE}" type="presOf" srcId="{F116D71A-BA9A-44D4-A04B-91B2CA9C9128}" destId="{BCDE2F78-C90E-446E-B55E-A6BE2E0024C9}" srcOrd="0" destOrd="0" presId="urn:microsoft.com/office/officeart/2005/8/layout/process1"/>
    <dgm:cxn modelId="{0F285033-2935-47EA-A5E1-65D11E965CA9}" type="presOf" srcId="{6C91A61E-573C-4F5D-9156-7DD74B014278}" destId="{F725A72A-9B07-40FD-BC53-663E34600FCC}" srcOrd="0" destOrd="0" presId="urn:microsoft.com/office/officeart/2005/8/layout/process1"/>
    <dgm:cxn modelId="{7141AD07-0F58-4811-899E-A61F6D995DF6}" srcId="{130C8555-6E34-41F7-A226-3B9501AAC794}" destId="{F116D71A-BA9A-44D4-A04B-91B2CA9C9128}" srcOrd="2" destOrd="0" parTransId="{77CAB397-058F-42A6-8D4B-5B498F37BF61}" sibTransId="{AE41FD1A-E1F9-4E31-9CCC-D13A331894AD}"/>
    <dgm:cxn modelId="{DE716378-012B-4044-9B54-D12B0F677CBB}" type="presOf" srcId="{92DB3A11-A261-4C7A-8AAB-FC56F5EF863F}" destId="{946A1032-F0DB-4A8B-89CF-AAEE34A47F13}" srcOrd="1" destOrd="0" presId="urn:microsoft.com/office/officeart/2005/8/layout/process1"/>
    <dgm:cxn modelId="{073CC23C-AB44-4F2C-BE43-A07AC6532E2C}" type="presParOf" srcId="{AC777045-F11D-49BD-86B2-C05C948DCE1B}" destId="{3A0AC299-54C6-4427-8EE7-AD6BDF0429C1}" srcOrd="0" destOrd="0" presId="urn:microsoft.com/office/officeart/2005/8/layout/process1"/>
    <dgm:cxn modelId="{847F1E0B-223B-45FC-8642-56B7F78FF7A4}" type="presParOf" srcId="{AC777045-F11D-49BD-86B2-C05C948DCE1B}" destId="{96DCBC52-B5B2-4841-910B-F4F0BE375C51}" srcOrd="1" destOrd="0" presId="urn:microsoft.com/office/officeart/2005/8/layout/process1"/>
    <dgm:cxn modelId="{7C6DE289-4DC1-46BE-BD0A-C03F541ED1BE}" type="presParOf" srcId="{96DCBC52-B5B2-4841-910B-F4F0BE375C51}" destId="{D7912ADA-338C-4EB6-843E-0DD85963C8A9}" srcOrd="0" destOrd="0" presId="urn:microsoft.com/office/officeart/2005/8/layout/process1"/>
    <dgm:cxn modelId="{A730EF35-918B-454D-A4AE-4EBD43482E7B}" type="presParOf" srcId="{AC777045-F11D-49BD-86B2-C05C948DCE1B}" destId="{F725A72A-9B07-40FD-BC53-663E34600FCC}" srcOrd="2" destOrd="0" presId="urn:microsoft.com/office/officeart/2005/8/layout/process1"/>
    <dgm:cxn modelId="{5B67EE17-AF9F-4C79-AEC8-297969515B31}" type="presParOf" srcId="{AC777045-F11D-49BD-86B2-C05C948DCE1B}" destId="{BD5201E4-EB3E-46ED-A26F-B2CAF34E9754}" srcOrd="3" destOrd="0" presId="urn:microsoft.com/office/officeart/2005/8/layout/process1"/>
    <dgm:cxn modelId="{DFEED5D9-EC17-48B7-AE1E-889F8BB508CF}" type="presParOf" srcId="{BD5201E4-EB3E-46ED-A26F-B2CAF34E9754}" destId="{946A1032-F0DB-4A8B-89CF-AAEE34A47F13}" srcOrd="0" destOrd="0" presId="urn:microsoft.com/office/officeart/2005/8/layout/process1"/>
    <dgm:cxn modelId="{79247134-C655-401B-BBEA-58E8BA025611}" type="presParOf" srcId="{AC777045-F11D-49BD-86B2-C05C948DCE1B}" destId="{BCDE2F78-C90E-446E-B55E-A6BE2E0024C9}" srcOrd="4" destOrd="0" presId="urn:microsoft.com/office/officeart/2005/8/layout/process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D8BF6689-F55F-4C66-BF40-E84219F46613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20C82040-D040-4CFA-AF55-EDA9B3F393B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A6F24-47C5-49D2-948B-96C130706E97}" type="datetimeFigureOut">
              <a:rPr lang="en-US" smtClean="0"/>
              <a:pPr/>
              <a:t>11/18/2015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F19BB-6D26-4B3B-9CC1-A8854F8D2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A6F24-47C5-49D2-948B-96C130706E97}" type="datetimeFigureOut">
              <a:rPr lang="en-US" smtClean="0"/>
              <a:pPr/>
              <a:t>11/18/2015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F19BB-6D26-4B3B-9CC1-A8854F8D2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A6F24-47C5-49D2-948B-96C130706E97}" type="datetimeFigureOut">
              <a:rPr lang="en-US" smtClean="0"/>
              <a:pPr/>
              <a:t>11/18/2015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F19BB-6D26-4B3B-9CC1-A8854F8D2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A6F24-47C5-49D2-948B-96C130706E97}" type="datetimeFigureOut">
              <a:rPr lang="en-US" smtClean="0"/>
              <a:pPr/>
              <a:t>11/18/2015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F19BB-6D26-4B3B-9CC1-A8854F8D2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A6F24-47C5-49D2-948B-96C130706E97}" type="datetimeFigureOut">
              <a:rPr lang="en-US" smtClean="0"/>
              <a:pPr/>
              <a:t>11/18/2015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F19BB-6D26-4B3B-9CC1-A8854F8D2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A6F24-47C5-49D2-948B-96C130706E97}" type="datetimeFigureOut">
              <a:rPr lang="en-US" smtClean="0"/>
              <a:pPr/>
              <a:t>11/18/2015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F19BB-6D26-4B3B-9CC1-A8854F8D2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A6F24-47C5-49D2-948B-96C130706E97}" type="datetimeFigureOut">
              <a:rPr lang="en-US" smtClean="0"/>
              <a:pPr/>
              <a:t>11/18/2015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F19BB-6D26-4B3B-9CC1-A8854F8D2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A6F24-47C5-49D2-948B-96C130706E97}" type="datetimeFigureOut">
              <a:rPr lang="en-US" smtClean="0"/>
              <a:pPr/>
              <a:t>11/18/2015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F19BB-6D26-4B3B-9CC1-A8854F8D2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A6F24-47C5-49D2-948B-96C130706E97}" type="datetimeFigureOut">
              <a:rPr lang="en-US" smtClean="0"/>
              <a:pPr/>
              <a:t>11/18/2015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F19BB-6D26-4B3B-9CC1-A8854F8D2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A6F24-47C5-49D2-948B-96C130706E97}" type="datetimeFigureOut">
              <a:rPr lang="en-US" smtClean="0"/>
              <a:pPr/>
              <a:t>11/18/2015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F19BB-6D26-4B3B-9CC1-A8854F8D2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A6F24-47C5-49D2-948B-96C130706E97}" type="datetimeFigureOut">
              <a:rPr lang="en-US" smtClean="0"/>
              <a:pPr/>
              <a:t>11/18/2015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F19BB-6D26-4B3B-9CC1-A8854F8D2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8000" t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A6F24-47C5-49D2-948B-96C130706E97}" type="datetimeFigureOut">
              <a:rPr lang="en-US" smtClean="0"/>
              <a:pPr/>
              <a:t>11/18/2015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0F19BB-6D26-4B3B-9CC1-A8854F8D2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1600200"/>
            <a:ext cx="7772400" cy="2914650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KOMUNIKASI KESEHATAN</a:t>
            </a:r>
            <a:endParaRPr lang="en-US" b="1" dirty="0">
              <a:solidFill>
                <a:srgbClr val="FF0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91000"/>
            <a:ext cx="6400800" cy="1752600"/>
          </a:xfrm>
        </p:spPr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Oleh</a:t>
            </a:r>
            <a:r>
              <a:rPr lang="en-US" b="1" dirty="0" smtClean="0"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:</a:t>
            </a:r>
          </a:p>
          <a:p>
            <a:r>
              <a:rPr lang="en-US" b="1" dirty="0" smtClean="0"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Tri </a:t>
            </a:r>
            <a:r>
              <a:rPr lang="en-US" b="1" dirty="0" err="1" smtClean="0"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Purnama</a:t>
            </a:r>
            <a:r>
              <a:rPr lang="en-US" b="1" dirty="0" smtClean="0"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 Sari, A.Md.PK, SKM</a:t>
            </a:r>
            <a:endParaRPr lang="en-US" b="1" dirty="0">
              <a:solidFill>
                <a:srgbClr val="FF0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8229600" cy="1143000"/>
          </a:xfrm>
        </p:spPr>
        <p:txBody>
          <a:bodyPr/>
          <a:lstStyle/>
          <a:p>
            <a:r>
              <a:rPr lang="en-US" b="1" dirty="0" smtClean="0"/>
              <a:t>BENTUK KOMUNKASI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525963"/>
          </a:xfrm>
        </p:spPr>
        <p:txBody>
          <a:bodyPr/>
          <a:lstStyle/>
          <a:p>
            <a:pPr algn="just"/>
            <a:r>
              <a:rPr lang="en-US" dirty="0" err="1" smtClean="0"/>
              <a:t>Komunkasi</a:t>
            </a:r>
            <a:r>
              <a:rPr lang="en-US" dirty="0" smtClean="0"/>
              <a:t> </a:t>
            </a:r>
            <a:r>
              <a:rPr lang="en-US" dirty="0" err="1" smtClean="0"/>
              <a:t>intrapesonal</a:t>
            </a:r>
            <a:endParaRPr lang="en-US" dirty="0" smtClean="0"/>
          </a:p>
          <a:p>
            <a:pPr lvl="1" algn="just"/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didalam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seseorang</a:t>
            </a:r>
            <a:endParaRPr lang="en-US" dirty="0" smtClean="0"/>
          </a:p>
          <a:p>
            <a:pPr lvl="1" algn="just"/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seseorang</a:t>
            </a:r>
            <a:r>
              <a:rPr lang="en-US" dirty="0" smtClean="0"/>
              <a:t> </a:t>
            </a:r>
            <a:r>
              <a:rPr lang="en-US" dirty="0" err="1" smtClean="0"/>
              <a:t>memikirkan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yang </a:t>
            </a:r>
            <a:r>
              <a:rPr lang="en-US" dirty="0" err="1" smtClean="0"/>
              <a:t>dihadapi</a:t>
            </a:r>
            <a:endParaRPr lang="en-US" dirty="0" smtClean="0"/>
          </a:p>
          <a:p>
            <a:pPr lvl="1" algn="just"/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seseorang</a:t>
            </a:r>
            <a:r>
              <a:rPr lang="en-US" dirty="0" smtClean="0"/>
              <a:t> </a:t>
            </a:r>
            <a:r>
              <a:rPr lang="en-US" dirty="0" err="1" smtClean="0"/>
              <a:t>sedang</a:t>
            </a:r>
            <a:r>
              <a:rPr lang="en-US" dirty="0" smtClean="0"/>
              <a:t> </a:t>
            </a:r>
            <a:r>
              <a:rPr lang="en-US" dirty="0" err="1" smtClean="0"/>
              <a:t>mempertimbangkan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mengambil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endParaRPr lang="en-US" dirty="0" smtClean="0"/>
          </a:p>
          <a:p>
            <a:pPr lvl="1" algn="just"/>
            <a:r>
              <a:rPr lang="en-US" dirty="0" err="1" smtClean="0"/>
              <a:t>Menitik</a:t>
            </a:r>
            <a:r>
              <a:rPr lang="en-US" dirty="0" smtClean="0"/>
              <a:t> </a:t>
            </a:r>
            <a:r>
              <a:rPr lang="en-US" dirty="0" err="1" smtClean="0"/>
              <a:t>beratkan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aspek</a:t>
            </a:r>
            <a:r>
              <a:rPr lang="en-US" dirty="0" smtClean="0"/>
              <a:t> </a:t>
            </a:r>
            <a:r>
              <a:rPr lang="en-US" dirty="0" err="1" smtClean="0"/>
              <a:t>emosional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psikologi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082" y="394560"/>
            <a:ext cx="8229600" cy="1143000"/>
          </a:xfrm>
        </p:spPr>
        <p:txBody>
          <a:bodyPr/>
          <a:lstStyle/>
          <a:p>
            <a:pPr algn="l">
              <a:tabLst>
                <a:tab pos="1258888" algn="l"/>
              </a:tabLst>
            </a:pPr>
            <a:r>
              <a:rPr lang="en-US" dirty="0" smtClean="0"/>
              <a:t>	</a:t>
            </a:r>
            <a:r>
              <a:rPr lang="en-US" dirty="0" err="1" smtClean="0"/>
              <a:t>Lanjutan</a:t>
            </a:r>
            <a:r>
              <a:rPr lang="en-US" dirty="0" smtClean="0"/>
              <a:t>,,,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79637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 err="1" smtClean="0"/>
              <a:t>Komunikasi</a:t>
            </a:r>
            <a:r>
              <a:rPr lang="en-US" dirty="0" smtClean="0"/>
              <a:t> interpersonal</a:t>
            </a:r>
          </a:p>
          <a:p>
            <a:pPr lvl="1" algn="just"/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 yang paling </a:t>
            </a:r>
            <a:r>
              <a:rPr lang="en-US" dirty="0" err="1" smtClean="0"/>
              <a:t>efektif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komunikator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komunikan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tatap</a:t>
            </a:r>
            <a:r>
              <a:rPr lang="en-US" dirty="0" smtClean="0"/>
              <a:t> </a:t>
            </a:r>
            <a:r>
              <a:rPr lang="en-US" dirty="0" err="1" smtClean="0"/>
              <a:t>muka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endParaRPr lang="en-US" dirty="0" smtClean="0"/>
          </a:p>
          <a:p>
            <a:pPr lvl="1" algn="just"/>
            <a:r>
              <a:rPr lang="en-US" dirty="0" err="1" smtClean="0"/>
              <a:t>Respon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umpan</a:t>
            </a:r>
            <a:r>
              <a:rPr lang="en-US" dirty="0" smtClean="0"/>
              <a:t> </a:t>
            </a:r>
            <a:r>
              <a:rPr lang="en-US" dirty="0" err="1" smtClean="0"/>
              <a:t>balik</a:t>
            </a:r>
            <a:r>
              <a:rPr lang="en-US" dirty="0" smtClean="0"/>
              <a:t> yang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cepat</a:t>
            </a:r>
            <a:r>
              <a:rPr lang="en-US" dirty="0" smtClean="0"/>
              <a:t> </a:t>
            </a:r>
          </a:p>
          <a:p>
            <a:pPr lvl="1" algn="just"/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klarifikasi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penjelasan</a:t>
            </a:r>
            <a:endParaRPr lang="en-US" dirty="0" smtClean="0"/>
          </a:p>
          <a:p>
            <a:pPr lvl="1" algn="just"/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endParaRPr lang="en-US" dirty="0" smtClean="0"/>
          </a:p>
          <a:p>
            <a:pPr lvl="1" algn="just"/>
            <a:r>
              <a:rPr lang="en-US" dirty="0" err="1" smtClean="0"/>
              <a:t>Antar</a:t>
            </a:r>
            <a:r>
              <a:rPr lang="en-US" dirty="0" smtClean="0"/>
              <a:t> </a:t>
            </a:r>
            <a:r>
              <a:rPr lang="en-US" dirty="0" err="1" smtClean="0"/>
              <a:t>petugas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endParaRPr lang="en-US" dirty="0" smtClean="0"/>
          </a:p>
          <a:p>
            <a:pPr lvl="1" algn="just"/>
            <a:r>
              <a:rPr lang="en-US" dirty="0" smtClean="0"/>
              <a:t>Media : </a:t>
            </a:r>
            <a:r>
              <a:rPr lang="en-US" dirty="0" err="1" smtClean="0"/>
              <a:t>lisan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tulisan</a:t>
            </a:r>
            <a:endParaRPr lang="en-US" dirty="0" smtClean="0"/>
          </a:p>
          <a:p>
            <a:pPr lvl="1" algn="just"/>
            <a:r>
              <a:rPr lang="en-US" dirty="0" err="1" smtClean="0"/>
              <a:t>Metode</a:t>
            </a:r>
            <a:r>
              <a:rPr lang="en-US" dirty="0" smtClean="0"/>
              <a:t> yang paling </a:t>
            </a:r>
            <a:r>
              <a:rPr lang="en-US" dirty="0" err="1" smtClean="0"/>
              <a:t>tepat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konseling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274638"/>
            <a:ext cx="6858000" cy="1143000"/>
          </a:xfrm>
        </p:spPr>
        <p:txBody>
          <a:bodyPr/>
          <a:lstStyle/>
          <a:p>
            <a:pPr algn="l"/>
            <a:r>
              <a:rPr lang="en-US" dirty="0" err="1" smtClean="0"/>
              <a:t>Lanjutan</a:t>
            </a:r>
            <a:r>
              <a:rPr lang="en-US" dirty="0" smtClean="0"/>
              <a:t>,,,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25963"/>
          </a:xfrm>
        </p:spPr>
        <p:txBody>
          <a:bodyPr/>
          <a:lstStyle/>
          <a:p>
            <a:pPr algn="just"/>
            <a:r>
              <a:rPr lang="en-US" dirty="0" err="1" smtClean="0"/>
              <a:t>Komunikasi</a:t>
            </a:r>
            <a:r>
              <a:rPr lang="en-US" dirty="0" smtClean="0"/>
              <a:t> media </a:t>
            </a:r>
            <a:r>
              <a:rPr lang="en-US" dirty="0" err="1" smtClean="0"/>
              <a:t>masa</a:t>
            </a:r>
            <a:endParaRPr lang="en-US" dirty="0" smtClean="0"/>
          </a:p>
          <a:p>
            <a:pPr lvl="1" algn="just"/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media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</a:p>
          <a:p>
            <a:pPr lvl="1" algn="just">
              <a:buNone/>
            </a:pPr>
            <a:r>
              <a:rPr lang="en-US" dirty="0" smtClean="0"/>
              <a:t>	media </a:t>
            </a:r>
            <a:r>
              <a:rPr lang="en-US" dirty="0" err="1" smtClean="0"/>
              <a:t>cetak</a:t>
            </a:r>
            <a:r>
              <a:rPr lang="en-US" dirty="0" smtClean="0"/>
              <a:t> (</a:t>
            </a:r>
            <a:r>
              <a:rPr lang="en-US" dirty="0" err="1" smtClean="0"/>
              <a:t>koran</a:t>
            </a:r>
            <a:r>
              <a:rPr lang="en-US" dirty="0" smtClean="0"/>
              <a:t>, </a:t>
            </a:r>
            <a:r>
              <a:rPr lang="en-US" dirty="0" err="1" smtClean="0"/>
              <a:t>majalah</a:t>
            </a:r>
            <a:r>
              <a:rPr lang="en-US" dirty="0" smtClean="0"/>
              <a:t>, </a:t>
            </a:r>
            <a:r>
              <a:rPr lang="en-US" dirty="0" err="1" smtClean="0"/>
              <a:t>selebaran</a:t>
            </a:r>
            <a:r>
              <a:rPr lang="en-US" dirty="0" smtClean="0"/>
              <a:t>, poster </a:t>
            </a:r>
            <a:r>
              <a:rPr lang="en-US" dirty="0" err="1" smtClean="0"/>
              <a:t>dll</a:t>
            </a:r>
            <a:r>
              <a:rPr lang="en-US" dirty="0" smtClean="0"/>
              <a:t>)</a:t>
            </a:r>
          </a:p>
          <a:p>
            <a:pPr lvl="1" algn="just">
              <a:buNone/>
            </a:pPr>
            <a:r>
              <a:rPr lang="en-US" dirty="0" smtClean="0"/>
              <a:t>	media </a:t>
            </a:r>
            <a:r>
              <a:rPr lang="en-US" dirty="0" err="1" smtClean="0"/>
              <a:t>elektronik</a:t>
            </a:r>
            <a:r>
              <a:rPr lang="en-US" dirty="0" smtClean="0"/>
              <a:t> (</a:t>
            </a:r>
            <a:r>
              <a:rPr lang="en-US" dirty="0" err="1" smtClean="0"/>
              <a:t>tv</a:t>
            </a:r>
            <a:r>
              <a:rPr lang="en-US" dirty="0" smtClean="0"/>
              <a:t>, radio, internet </a:t>
            </a:r>
            <a:r>
              <a:rPr lang="en-US" dirty="0" err="1" smtClean="0"/>
              <a:t>dll</a:t>
            </a:r>
            <a:r>
              <a:rPr lang="en-US" dirty="0" smtClean="0"/>
              <a:t>)</a:t>
            </a:r>
          </a:p>
          <a:p>
            <a:pPr lvl="1" algn="just"/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kurang</a:t>
            </a:r>
            <a:r>
              <a:rPr lang="en-US" dirty="0" smtClean="0"/>
              <a:t> </a:t>
            </a:r>
            <a:r>
              <a:rPr lang="en-US" dirty="0" err="1" smtClean="0"/>
              <a:t>efektif</a:t>
            </a:r>
            <a:r>
              <a:rPr lang="en-US" dirty="0" smtClean="0"/>
              <a:t> </a:t>
            </a:r>
            <a:r>
              <a:rPr lang="en-US" dirty="0" err="1" smtClean="0"/>
              <a:t>dibandingkan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 interpersonal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efisien</a:t>
            </a:r>
            <a:endParaRPr lang="en-US" dirty="0" smtClean="0"/>
          </a:p>
          <a:p>
            <a:pPr lvl="1" algn="just"/>
            <a:r>
              <a:rPr lang="en-US" dirty="0" err="1" smtClean="0"/>
              <a:t>Hambatan</a:t>
            </a:r>
            <a:r>
              <a:rPr lang="en-US" dirty="0" smtClean="0"/>
              <a:t> :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kecerdasan</a:t>
            </a:r>
            <a:endParaRPr lang="en-US" dirty="0" smtClean="0"/>
          </a:p>
          <a:p>
            <a:pPr lvl="1" algn="just"/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maksud</a:t>
            </a:r>
            <a:r>
              <a:rPr lang="en-US" dirty="0" smtClean="0"/>
              <a:t> </a:t>
            </a:r>
            <a:r>
              <a:rPr lang="en-US" dirty="0" err="1" smtClean="0"/>
              <a:t>komunikasinya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terstruktur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274638"/>
            <a:ext cx="6858000" cy="1143000"/>
          </a:xfrm>
        </p:spPr>
        <p:txBody>
          <a:bodyPr/>
          <a:lstStyle/>
          <a:p>
            <a:pPr algn="l"/>
            <a:r>
              <a:rPr lang="en-US" dirty="0" err="1" smtClean="0"/>
              <a:t>Lanjutan</a:t>
            </a:r>
            <a:r>
              <a:rPr lang="en-US" dirty="0" smtClean="0"/>
              <a:t>,,,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525963"/>
          </a:xfrm>
        </p:spPr>
        <p:txBody>
          <a:bodyPr/>
          <a:lstStyle/>
          <a:p>
            <a:pPr algn="just"/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en-US" dirty="0" smtClean="0"/>
          </a:p>
          <a:p>
            <a:pPr lvl="1" algn="just"/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en-US" dirty="0" smtClean="0"/>
          </a:p>
          <a:p>
            <a:pPr lvl="1" algn="just"/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vertikal</a:t>
            </a:r>
            <a:r>
              <a:rPr lang="en-US" dirty="0" smtClean="0"/>
              <a:t>, horizontal </a:t>
            </a:r>
            <a:r>
              <a:rPr lang="en-US" dirty="0" err="1" smtClean="0"/>
              <a:t>dan</a:t>
            </a:r>
            <a:r>
              <a:rPr lang="en-US" dirty="0" smtClean="0"/>
              <a:t> diagonal</a:t>
            </a:r>
          </a:p>
          <a:p>
            <a:pPr lvl="1" algn="just"/>
            <a:r>
              <a:rPr lang="en-US" dirty="0" err="1" smtClean="0"/>
              <a:t>Umpan</a:t>
            </a:r>
            <a:r>
              <a:rPr lang="en-US" dirty="0" smtClean="0"/>
              <a:t> </a:t>
            </a:r>
            <a:r>
              <a:rPr lang="en-US" dirty="0" err="1" smtClean="0"/>
              <a:t>balik</a:t>
            </a:r>
            <a:r>
              <a:rPr lang="en-US" dirty="0" smtClean="0"/>
              <a:t> </a:t>
            </a:r>
            <a:r>
              <a:rPr lang="en-US" dirty="0" err="1" smtClean="0"/>
              <a:t>pesan</a:t>
            </a:r>
            <a:r>
              <a:rPr lang="en-US" dirty="0" smtClean="0"/>
              <a:t> </a:t>
            </a:r>
            <a:r>
              <a:rPr lang="en-US" dirty="0" err="1" smtClean="0"/>
              <a:t>berlangsung</a:t>
            </a:r>
            <a:r>
              <a:rPr lang="en-US" dirty="0" smtClean="0"/>
              <a:t> </a:t>
            </a:r>
            <a:r>
              <a:rPr lang="en-US" dirty="0" err="1" smtClean="0"/>
              <a:t>cepat</a:t>
            </a:r>
            <a:endParaRPr lang="en-US" dirty="0" smtClean="0"/>
          </a:p>
          <a:p>
            <a:pPr lvl="1" algn="just"/>
            <a:r>
              <a:rPr lang="en-US" dirty="0" err="1" smtClean="0"/>
              <a:t>Adaptasi</a:t>
            </a:r>
            <a:r>
              <a:rPr lang="en-US" dirty="0" smtClean="0"/>
              <a:t> </a:t>
            </a:r>
            <a:r>
              <a:rPr lang="en-US" dirty="0" err="1" smtClean="0"/>
              <a:t>pesan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endParaRPr lang="en-US" dirty="0" smtClean="0"/>
          </a:p>
          <a:p>
            <a:pPr lvl="1" algn="just"/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maksud</a:t>
            </a:r>
            <a:r>
              <a:rPr lang="en-US" dirty="0" smtClean="0"/>
              <a:t> </a:t>
            </a:r>
            <a:r>
              <a:rPr lang="en-US" dirty="0" err="1" smtClean="0"/>
              <a:t>komunikasinya</a:t>
            </a:r>
            <a:r>
              <a:rPr lang="en-US" dirty="0" smtClean="0"/>
              <a:t> </a:t>
            </a:r>
            <a:r>
              <a:rPr lang="en-US" dirty="0" err="1" smtClean="0"/>
              <a:t>terstruktur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8229600" cy="1143000"/>
          </a:xfrm>
        </p:spPr>
        <p:txBody>
          <a:bodyPr/>
          <a:lstStyle/>
          <a:p>
            <a:r>
              <a:rPr lang="en-US" b="1" dirty="0" smtClean="0"/>
              <a:t>KOMUNIKASI KESEHATAN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916363"/>
          </a:xfrm>
        </p:spPr>
        <p:txBody>
          <a:bodyPr/>
          <a:lstStyle/>
          <a:p>
            <a:pPr algn="just"/>
            <a:r>
              <a:rPr lang="en-US" dirty="0" err="1" smtClean="0"/>
              <a:t>Seni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penyebarluasan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r>
              <a:rPr lang="en-US" dirty="0" smtClean="0"/>
              <a:t> yang </a:t>
            </a:r>
            <a:r>
              <a:rPr lang="en-US" dirty="0" err="1" smtClean="0"/>
              <a:t>bermaksud</a:t>
            </a:r>
            <a:r>
              <a:rPr lang="en-US" dirty="0" smtClean="0"/>
              <a:t> </a:t>
            </a:r>
            <a:r>
              <a:rPr lang="en-US" dirty="0" err="1" smtClean="0"/>
              <a:t>mempengaruhi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memotivasi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, </a:t>
            </a:r>
            <a:r>
              <a:rPr lang="en-US" dirty="0" err="1" smtClean="0"/>
              <a:t>mendorong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institusi</a:t>
            </a:r>
            <a:r>
              <a:rPr lang="en-US" dirty="0" smtClean="0"/>
              <a:t>,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ataupun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dimasyarakat</a:t>
            </a:r>
            <a:r>
              <a:rPr lang="en-US" dirty="0" smtClean="0"/>
              <a:t> yang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perhatian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57400"/>
            <a:ext cx="8153400" cy="4068763"/>
          </a:xfrm>
        </p:spPr>
        <p:txBody>
          <a:bodyPr/>
          <a:lstStyle/>
          <a:p>
            <a:pPr algn="just"/>
            <a:r>
              <a:rPr lang="en-US" dirty="0" err="1" smtClean="0"/>
              <a:t>Studi</a:t>
            </a:r>
            <a:r>
              <a:rPr lang="en-US" dirty="0" smtClean="0"/>
              <a:t> yang </a:t>
            </a:r>
            <a:r>
              <a:rPr lang="en-US" dirty="0" err="1" smtClean="0"/>
              <a:t>mempelajari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menyebarluaskan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mempengaruhi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, agar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mendapat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yang </a:t>
            </a:r>
            <a:r>
              <a:rPr lang="en-US" dirty="0" err="1" smtClean="0"/>
              <a:t>tepat</a:t>
            </a:r>
            <a:r>
              <a:rPr lang="en-US" dirty="0" smtClean="0"/>
              <a:t>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8229600" cy="1143000"/>
          </a:xfrm>
        </p:spPr>
        <p:txBody>
          <a:bodyPr/>
          <a:lstStyle/>
          <a:p>
            <a:r>
              <a:rPr lang="en-US" b="1" dirty="0" smtClean="0"/>
              <a:t>TUJUAN KOMUNIKASI KESEHATAN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79637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strategis</a:t>
            </a:r>
            <a:endParaRPr lang="en-US" dirty="0" smtClean="0"/>
          </a:p>
          <a:p>
            <a:pPr lvl="1" algn="just"/>
            <a:r>
              <a:rPr lang="en-US" dirty="0" smtClean="0"/>
              <a:t>Relay information : </a:t>
            </a:r>
            <a:r>
              <a:rPr lang="en-US" dirty="0" err="1" smtClean="0"/>
              <a:t>meneruskan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lain.</a:t>
            </a:r>
          </a:p>
          <a:p>
            <a:pPr lvl="1" algn="just"/>
            <a:r>
              <a:rPr lang="en-US" dirty="0" smtClean="0"/>
              <a:t>Enable informed decision </a:t>
            </a:r>
            <a:r>
              <a:rPr lang="en-US" dirty="0" err="1" smtClean="0"/>
              <a:t>makking</a:t>
            </a:r>
            <a:r>
              <a:rPr lang="en-US" dirty="0" smtClean="0"/>
              <a:t> :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akurat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memungkinkan</a:t>
            </a:r>
            <a:r>
              <a:rPr lang="en-US" dirty="0" smtClean="0"/>
              <a:t> </a:t>
            </a:r>
            <a:r>
              <a:rPr lang="en-US" dirty="0" err="1" smtClean="0"/>
              <a:t>pengambillan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endParaRPr lang="en-US" dirty="0" smtClean="0"/>
          </a:p>
          <a:p>
            <a:pPr lvl="1" algn="just"/>
            <a:r>
              <a:rPr lang="en-US" dirty="0" smtClean="0"/>
              <a:t>Promote healthy behaviors: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memperkenalkan</a:t>
            </a:r>
            <a:r>
              <a:rPr lang="en-US" dirty="0" smtClean="0"/>
              <a:t> PHBS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8229600" cy="1143000"/>
          </a:xfrm>
        </p:spPr>
        <p:txBody>
          <a:bodyPr/>
          <a:lstStyle/>
          <a:p>
            <a:r>
              <a:rPr lang="en-US" b="1" dirty="0" smtClean="0"/>
              <a:t>TUJUAN KOMUNIKASI KESEHATAN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strategis</a:t>
            </a:r>
            <a:endParaRPr lang="en-US" dirty="0" smtClean="0"/>
          </a:p>
          <a:p>
            <a:pPr lvl="1" algn="just"/>
            <a:r>
              <a:rPr lang="en-US" dirty="0" smtClean="0"/>
              <a:t>Promote peer information exchange and emotional support:  </a:t>
            </a:r>
            <a:r>
              <a:rPr lang="en-US" dirty="0" err="1" smtClean="0"/>
              <a:t>mendukung</a:t>
            </a:r>
            <a:r>
              <a:rPr lang="en-US" dirty="0" smtClean="0"/>
              <a:t> </a:t>
            </a:r>
            <a:r>
              <a:rPr lang="en-US" dirty="0" err="1" smtClean="0"/>
              <a:t>pertukaran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mendukung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emosional</a:t>
            </a:r>
            <a:r>
              <a:rPr lang="en-US" dirty="0" smtClean="0"/>
              <a:t> </a:t>
            </a:r>
            <a:r>
              <a:rPr lang="en-US" dirty="0" err="1" smtClean="0"/>
              <a:t>pertukaran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r>
              <a:rPr lang="en-US" dirty="0" smtClean="0"/>
              <a:t>.</a:t>
            </a:r>
          </a:p>
          <a:p>
            <a:pPr lvl="1" algn="just"/>
            <a:r>
              <a:rPr lang="en-US" dirty="0" smtClean="0"/>
              <a:t>Promote self care: </a:t>
            </a:r>
            <a:r>
              <a:rPr lang="en-US" dirty="0" err="1" smtClean="0"/>
              <a:t>memperkenalkan</a:t>
            </a:r>
            <a:r>
              <a:rPr lang="en-US" dirty="0" smtClean="0"/>
              <a:t> </a:t>
            </a:r>
            <a:r>
              <a:rPr lang="en-US" dirty="0" err="1" smtClean="0"/>
              <a:t>pemeliharaan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endParaRPr lang="en-US" dirty="0" smtClean="0"/>
          </a:p>
          <a:p>
            <a:pPr lvl="1" algn="just"/>
            <a:r>
              <a:rPr lang="en-US" dirty="0" smtClean="0"/>
              <a:t>Manage demand for health service: </a:t>
            </a:r>
            <a:r>
              <a:rPr lang="en-US" dirty="0" err="1" smtClean="0"/>
              <a:t>memenuhi</a:t>
            </a:r>
            <a:r>
              <a:rPr lang="en-US" dirty="0" smtClean="0"/>
              <a:t> </a:t>
            </a:r>
            <a:r>
              <a:rPr lang="en-US" dirty="0" err="1" smtClean="0"/>
              <a:t>permintaan</a:t>
            </a:r>
            <a:r>
              <a:rPr lang="en-US" dirty="0" smtClean="0"/>
              <a:t> </a:t>
            </a:r>
            <a:r>
              <a:rPr lang="en-US" dirty="0" err="1" smtClean="0"/>
              <a:t>layanan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381000"/>
            <a:ext cx="6858000" cy="1143000"/>
          </a:xfrm>
        </p:spPr>
        <p:txBody>
          <a:bodyPr/>
          <a:lstStyle/>
          <a:p>
            <a:pPr algn="l"/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praktis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1"/>
            <a:ext cx="8229600" cy="47244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, </a:t>
            </a:r>
            <a:r>
              <a:rPr lang="en-US" dirty="0" err="1" smtClean="0"/>
              <a:t>meliputi</a:t>
            </a:r>
            <a:r>
              <a:rPr lang="en-US" dirty="0" smtClean="0"/>
              <a:t>:</a:t>
            </a:r>
          </a:p>
          <a:p>
            <a:pPr lvl="1" algn="just"/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komunikator</a:t>
            </a:r>
            <a:endParaRPr lang="en-US" dirty="0" smtClean="0"/>
          </a:p>
          <a:p>
            <a:pPr lvl="1" algn="just"/>
            <a:r>
              <a:rPr lang="en-US" dirty="0" err="1" smtClean="0"/>
              <a:t>Menyusun</a:t>
            </a:r>
            <a:r>
              <a:rPr lang="en-US" dirty="0" smtClean="0"/>
              <a:t> </a:t>
            </a:r>
            <a:r>
              <a:rPr lang="en-US" dirty="0" err="1" smtClean="0"/>
              <a:t>pesan</a:t>
            </a:r>
            <a:r>
              <a:rPr lang="en-US" dirty="0" smtClean="0"/>
              <a:t> verbal </a:t>
            </a:r>
            <a:r>
              <a:rPr lang="en-US" dirty="0" err="1" smtClean="0"/>
              <a:t>dan</a:t>
            </a:r>
            <a:r>
              <a:rPr lang="en-US" dirty="0" smtClean="0"/>
              <a:t> non verbal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endParaRPr lang="en-US" dirty="0" smtClean="0"/>
          </a:p>
          <a:p>
            <a:pPr lvl="1" algn="just"/>
            <a:r>
              <a:rPr lang="en-US" dirty="0" err="1" smtClean="0"/>
              <a:t>Memilih</a:t>
            </a:r>
            <a:r>
              <a:rPr lang="en-US" dirty="0" smtClean="0"/>
              <a:t> media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mencantumkan</a:t>
            </a:r>
            <a:r>
              <a:rPr lang="en-US" dirty="0" smtClean="0"/>
              <a:t> (</a:t>
            </a:r>
            <a:r>
              <a:rPr lang="en-US" dirty="0" err="1" smtClean="0"/>
              <a:t>konteks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segmen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 yang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endParaRPr lang="en-US" dirty="0" smtClean="0"/>
          </a:p>
          <a:p>
            <a:pPr lvl="1" algn="just"/>
            <a:r>
              <a:rPr lang="en-US" dirty="0" err="1" smtClean="0"/>
              <a:t>Mengelola</a:t>
            </a:r>
            <a:r>
              <a:rPr lang="en-US" dirty="0" smtClean="0"/>
              <a:t> </a:t>
            </a:r>
            <a:r>
              <a:rPr lang="en-US" dirty="0" err="1" smtClean="0"/>
              <a:t>umpan</a:t>
            </a:r>
            <a:r>
              <a:rPr lang="en-US" dirty="0" smtClean="0"/>
              <a:t> </a:t>
            </a:r>
            <a:r>
              <a:rPr lang="en-US" dirty="0" err="1" smtClean="0"/>
              <a:t>balik</a:t>
            </a:r>
            <a:r>
              <a:rPr lang="en-US" dirty="0" smtClean="0"/>
              <a:t> </a:t>
            </a:r>
            <a:r>
              <a:rPr lang="en-US" dirty="0" err="1" smtClean="0"/>
              <a:t>pesan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r>
              <a:rPr lang="en-US" dirty="0" smtClean="0"/>
              <a:t> yang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kehendak</a:t>
            </a:r>
            <a:r>
              <a:rPr lang="en-US" dirty="0" smtClean="0"/>
              <a:t> </a:t>
            </a:r>
            <a:r>
              <a:rPr lang="en-US" dirty="0" err="1" smtClean="0"/>
              <a:t>komunikator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komunikan</a:t>
            </a:r>
            <a:endParaRPr lang="en-US" dirty="0" smtClean="0"/>
          </a:p>
          <a:p>
            <a:pPr lvl="1" algn="just"/>
            <a:r>
              <a:rPr lang="en-US" dirty="0" err="1" smtClean="0"/>
              <a:t>Mengelola</a:t>
            </a:r>
            <a:r>
              <a:rPr lang="en-US" dirty="0" smtClean="0"/>
              <a:t> </a:t>
            </a:r>
            <a:r>
              <a:rPr lang="en-US" dirty="0" err="1" smtClean="0"/>
              <a:t>hambatan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24000"/>
            <a:ext cx="7772400" cy="4602163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400" b="1" dirty="0" err="1" smtClean="0"/>
              <a:t>Meningkatkan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kemampuan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keterampilan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berkomunikasi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efektif</a:t>
            </a:r>
            <a:endParaRPr lang="en-US" sz="2400" b="1" dirty="0" smtClean="0"/>
          </a:p>
          <a:p>
            <a:pPr lvl="1" algn="just"/>
            <a:r>
              <a:rPr lang="en-US" sz="2400" b="1" dirty="0" err="1" smtClean="0"/>
              <a:t>Praktis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dalam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berbicara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berpidato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memimpin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rapat</a:t>
            </a:r>
            <a:r>
              <a:rPr lang="en-US" sz="2400" b="1" dirty="0" smtClean="0"/>
              <a:t>, dialog, </a:t>
            </a:r>
            <a:r>
              <a:rPr lang="en-US" sz="2400" b="1" dirty="0" err="1" smtClean="0"/>
              <a:t>diskusi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negosiasi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menyelesaikan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konflik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menulis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membaca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wawancara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menjawab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pertanyaan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berargumentasi</a:t>
            </a:r>
            <a:r>
              <a:rPr lang="en-US" sz="2400" b="1" dirty="0" smtClean="0"/>
              <a:t>.</a:t>
            </a:r>
          </a:p>
          <a:p>
            <a:pPr marL="398463" lvl="1" algn="just">
              <a:buFont typeface="Arial" pitchFamily="34" charset="0"/>
              <a:buChar char="•"/>
            </a:pPr>
            <a:r>
              <a:rPr lang="en-US" sz="2400" b="1" dirty="0" err="1" smtClean="0"/>
              <a:t>Membentuk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sikap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perilaku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berkomunikasi</a:t>
            </a:r>
            <a:endParaRPr lang="en-US" sz="2400" b="1" dirty="0" smtClean="0"/>
          </a:p>
          <a:p>
            <a:pPr marL="798513" lvl="2" algn="just">
              <a:buFontTx/>
              <a:buChar char="-"/>
            </a:pPr>
            <a:r>
              <a:rPr lang="en-US" b="1" dirty="0" err="1" smtClean="0"/>
              <a:t>Menyenangkan</a:t>
            </a:r>
            <a:r>
              <a:rPr lang="en-US" b="1" dirty="0" smtClean="0"/>
              <a:t>, </a:t>
            </a:r>
            <a:r>
              <a:rPr lang="en-US" b="1" dirty="0" err="1" smtClean="0"/>
              <a:t>empaty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percaya</a:t>
            </a:r>
            <a:r>
              <a:rPr lang="en-US" b="1" dirty="0" smtClean="0"/>
              <a:t> </a:t>
            </a:r>
            <a:r>
              <a:rPr lang="en-US" b="1" dirty="0" err="1" smtClean="0"/>
              <a:t>diri</a:t>
            </a:r>
            <a:endParaRPr lang="en-US" b="1" dirty="0" smtClean="0"/>
          </a:p>
          <a:p>
            <a:pPr marL="798513" lvl="2" algn="just">
              <a:buFontTx/>
              <a:buChar char="-"/>
            </a:pPr>
            <a:r>
              <a:rPr lang="en-US" b="1" dirty="0" err="1" smtClean="0"/>
              <a:t>Ciptakan</a:t>
            </a:r>
            <a:r>
              <a:rPr lang="en-US" b="1" dirty="0" smtClean="0"/>
              <a:t> </a:t>
            </a:r>
            <a:r>
              <a:rPr lang="en-US" b="1" dirty="0" err="1" smtClean="0"/>
              <a:t>kepecayaan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pemberdayaan</a:t>
            </a:r>
            <a:r>
              <a:rPr lang="en-US" b="1" dirty="0" smtClean="0"/>
              <a:t> </a:t>
            </a:r>
            <a:r>
              <a:rPr lang="en-US" b="1" dirty="0" err="1" smtClean="0"/>
              <a:t>masyarakat</a:t>
            </a:r>
            <a:endParaRPr lang="en-US" b="1" dirty="0" smtClean="0"/>
          </a:p>
          <a:p>
            <a:pPr marL="798513" lvl="2" algn="just">
              <a:buFontTx/>
              <a:buChar char="-"/>
            </a:pPr>
            <a:r>
              <a:rPr lang="en-US" b="1" dirty="0" err="1" smtClean="0"/>
              <a:t>Terjadi</a:t>
            </a:r>
            <a:r>
              <a:rPr lang="en-US" b="1" dirty="0" smtClean="0"/>
              <a:t> </a:t>
            </a:r>
            <a:r>
              <a:rPr lang="en-US" b="1" dirty="0" err="1" smtClean="0"/>
              <a:t>pertukaran</a:t>
            </a:r>
            <a:r>
              <a:rPr lang="en-US" b="1" dirty="0" smtClean="0"/>
              <a:t> </a:t>
            </a:r>
            <a:r>
              <a:rPr lang="en-US" b="1" dirty="0" err="1" smtClean="0"/>
              <a:t>gagasan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informasi</a:t>
            </a:r>
            <a:endParaRPr lang="en-US" b="1" dirty="0" smtClean="0"/>
          </a:p>
          <a:p>
            <a:pPr marL="798513" lvl="2" algn="just">
              <a:buFontTx/>
              <a:buChar char="-"/>
            </a:pPr>
            <a:r>
              <a:rPr lang="en-US" b="1" dirty="0" err="1" smtClean="0"/>
              <a:t>Memberikan</a:t>
            </a:r>
            <a:r>
              <a:rPr lang="en-US" b="1" dirty="0" smtClean="0"/>
              <a:t> </a:t>
            </a:r>
            <a:r>
              <a:rPr lang="en-US" b="1" dirty="0" err="1" smtClean="0"/>
              <a:t>apresiasi</a:t>
            </a:r>
            <a:r>
              <a:rPr lang="en-US" b="1" dirty="0" smtClean="0"/>
              <a:t> </a:t>
            </a:r>
            <a:r>
              <a:rPr lang="en-US" b="1" dirty="0" err="1" smtClean="0"/>
              <a:t>terhdap</a:t>
            </a:r>
            <a:r>
              <a:rPr lang="en-US" b="1" dirty="0" smtClean="0"/>
              <a:t> </a:t>
            </a:r>
            <a:r>
              <a:rPr lang="en-US" b="1" dirty="0" err="1" smtClean="0"/>
              <a:t>terbentuknya</a:t>
            </a:r>
            <a:r>
              <a:rPr lang="en-US" b="1" dirty="0" smtClean="0"/>
              <a:t> </a:t>
            </a:r>
            <a:r>
              <a:rPr lang="en-US" b="1" dirty="0" err="1" smtClean="0"/>
              <a:t>komunikasi</a:t>
            </a:r>
            <a:r>
              <a:rPr lang="en-US" b="1" dirty="0" smtClean="0"/>
              <a:t> yang </a:t>
            </a:r>
            <a:r>
              <a:rPr lang="en-US" b="1" dirty="0" err="1" smtClean="0"/>
              <a:t>baik</a:t>
            </a:r>
            <a:endParaRPr lang="en-US" b="1" dirty="0" smtClean="0"/>
          </a:p>
          <a:p>
            <a:pPr marL="798513" lvl="2" algn="just"/>
            <a:endParaRPr 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8229600" cy="1143000"/>
          </a:xfrm>
        </p:spPr>
        <p:txBody>
          <a:bodyPr/>
          <a:lstStyle/>
          <a:p>
            <a:r>
              <a:rPr lang="en-US" b="1" dirty="0" smtClean="0"/>
              <a:t>DEFINISI KOMUNIKASI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981200"/>
            <a:ext cx="7772400" cy="44196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pengoperasian</a:t>
            </a:r>
            <a:r>
              <a:rPr lang="en-US" dirty="0" smtClean="0"/>
              <a:t> </a:t>
            </a:r>
            <a:r>
              <a:rPr lang="en-US" dirty="0" err="1" smtClean="0"/>
              <a:t>rangsangan</a:t>
            </a:r>
            <a:r>
              <a:rPr lang="en-US" dirty="0" smtClean="0"/>
              <a:t> (stimulus)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lambang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simbol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 (verbal)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gerak</a:t>
            </a:r>
            <a:r>
              <a:rPr lang="en-US" dirty="0" smtClean="0"/>
              <a:t> (non verbal)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mempengaruhi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lain.</a:t>
            </a:r>
          </a:p>
          <a:p>
            <a:pPr algn="just"/>
            <a:r>
              <a:rPr lang="en-US" dirty="0" smtClean="0"/>
              <a:t>Stimulus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rangsangan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suara</a:t>
            </a:r>
            <a:r>
              <a:rPr lang="en-US" dirty="0" smtClean="0"/>
              <a:t>, </a:t>
            </a:r>
            <a:r>
              <a:rPr lang="en-US" dirty="0" err="1" smtClean="0"/>
              <a:t>bunyi</a:t>
            </a:r>
            <a:r>
              <a:rPr lang="en-US" dirty="0" smtClean="0"/>
              <a:t>, </a:t>
            </a:r>
            <a:r>
              <a:rPr lang="en-US" dirty="0" err="1" smtClean="0"/>
              <a:t>gerakan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simbol</a:t>
            </a:r>
            <a:r>
              <a:rPr lang="en-US" dirty="0" smtClean="0"/>
              <a:t> yang </a:t>
            </a:r>
            <a:r>
              <a:rPr lang="en-US" dirty="0" err="1" smtClean="0"/>
              <a:t>diharapkan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mengerti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lain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meresponnya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maksud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yang </a:t>
            </a:r>
            <a:r>
              <a:rPr lang="en-US" dirty="0" err="1" smtClean="0"/>
              <a:t>memberi</a:t>
            </a:r>
            <a:r>
              <a:rPr lang="en-US" dirty="0" smtClean="0"/>
              <a:t> stimulus</a:t>
            </a:r>
          </a:p>
          <a:p>
            <a:pPr algn="just"/>
            <a:r>
              <a:rPr lang="en-US" dirty="0" err="1" smtClean="0"/>
              <a:t>Respon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reaksi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MANFAAT KOMUNIKASI KESEHATAN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4196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interaksi</a:t>
            </a:r>
            <a:r>
              <a:rPr lang="en-US" dirty="0" smtClean="0"/>
              <a:t> </a:t>
            </a:r>
            <a:r>
              <a:rPr lang="en-US" dirty="0" err="1" smtClean="0"/>
              <a:t>anatara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(</a:t>
            </a:r>
            <a:r>
              <a:rPr lang="en-US" dirty="0" err="1" smtClean="0"/>
              <a:t>biologis</a:t>
            </a:r>
            <a:r>
              <a:rPr lang="en-US" dirty="0" smtClean="0"/>
              <a:t>, </a:t>
            </a:r>
            <a:r>
              <a:rPr lang="en-US" dirty="0" err="1" smtClean="0"/>
              <a:t>psikologis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antropologis</a:t>
            </a:r>
            <a:endParaRPr lang="en-US" dirty="0" smtClean="0"/>
          </a:p>
          <a:p>
            <a:pPr algn="just"/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kesadaran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isu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r>
              <a:rPr lang="en-US" dirty="0" smtClean="0"/>
              <a:t>,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solusi</a:t>
            </a:r>
            <a:endParaRPr lang="en-US" dirty="0" smtClean="0"/>
          </a:p>
          <a:p>
            <a:pPr algn="just"/>
            <a:r>
              <a:rPr lang="en-US" dirty="0" err="1" smtClean="0"/>
              <a:t>Tindak</a:t>
            </a:r>
            <a:r>
              <a:rPr lang="en-US" dirty="0" smtClean="0"/>
              <a:t> </a:t>
            </a:r>
            <a:r>
              <a:rPr lang="en-US" dirty="0" err="1" smtClean="0"/>
              <a:t>lanjut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kesadaran</a:t>
            </a:r>
            <a:r>
              <a:rPr lang="en-US" dirty="0" smtClean="0"/>
              <a:t>,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intervensi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komunitas</a:t>
            </a:r>
            <a:endParaRPr lang="en-US" dirty="0" smtClean="0"/>
          </a:p>
          <a:p>
            <a:pPr algn="just"/>
            <a:r>
              <a:rPr lang="en-US" dirty="0" smtClean="0"/>
              <a:t>Kita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menghadapi</a:t>
            </a:r>
            <a:r>
              <a:rPr lang="en-US" dirty="0" smtClean="0"/>
              <a:t> </a:t>
            </a:r>
            <a:r>
              <a:rPr lang="en-US" dirty="0" err="1" smtClean="0"/>
              <a:t>disparitas</a:t>
            </a:r>
            <a:r>
              <a:rPr lang="en-US" dirty="0" smtClean="0"/>
              <a:t> </a:t>
            </a:r>
            <a:r>
              <a:rPr lang="en-US" dirty="0" err="1" smtClean="0"/>
              <a:t>pemeliharaan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r>
              <a:rPr lang="en-US" dirty="0" smtClean="0"/>
              <a:t> </a:t>
            </a:r>
            <a:r>
              <a:rPr lang="en-US" dirty="0" err="1" smtClean="0"/>
              <a:t>antar</a:t>
            </a:r>
            <a:r>
              <a:rPr lang="en-US" dirty="0" smtClean="0"/>
              <a:t> </a:t>
            </a:r>
            <a:r>
              <a:rPr lang="en-US" dirty="0" err="1" smtClean="0"/>
              <a:t>etnik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ras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304800"/>
            <a:ext cx="6934200" cy="1143000"/>
          </a:xfrm>
        </p:spPr>
        <p:txBody>
          <a:bodyPr/>
          <a:lstStyle/>
          <a:p>
            <a:pPr algn="l"/>
            <a:r>
              <a:rPr lang="en-US" dirty="0" err="1" smtClean="0"/>
              <a:t>Lanjutan</a:t>
            </a:r>
            <a:r>
              <a:rPr lang="en-US" dirty="0" smtClean="0"/>
              <a:t>,,,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57400"/>
            <a:ext cx="8229600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 smtClean="0"/>
              <a:t>Menjawab</a:t>
            </a:r>
            <a:r>
              <a:rPr lang="en-US" dirty="0" smtClean="0"/>
              <a:t> </a:t>
            </a:r>
            <a:r>
              <a:rPr lang="en-US" dirty="0" err="1" smtClean="0"/>
              <a:t>permintaan</a:t>
            </a:r>
            <a:r>
              <a:rPr lang="en-US" dirty="0" smtClean="0"/>
              <a:t> </a:t>
            </a:r>
            <a:r>
              <a:rPr lang="en-US" dirty="0" err="1" smtClean="0"/>
              <a:t>masayarakat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endParaRPr lang="en-US" dirty="0" smtClean="0"/>
          </a:p>
          <a:p>
            <a:pPr algn="just"/>
            <a:r>
              <a:rPr lang="en-US" dirty="0" err="1" smtClean="0"/>
              <a:t>Memperkuat</a:t>
            </a:r>
            <a:r>
              <a:rPr lang="en-US" dirty="0" smtClean="0"/>
              <a:t> </a:t>
            </a:r>
            <a:r>
              <a:rPr lang="en-US" dirty="0" err="1" smtClean="0"/>
              <a:t>infrastruktur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dimasa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datang</a:t>
            </a:r>
            <a:r>
              <a:rPr lang="en-US" dirty="0" smtClean="0"/>
              <a:t> ( </a:t>
            </a:r>
            <a:r>
              <a:rPr lang="en-US" dirty="0" err="1" smtClean="0"/>
              <a:t>masy</a:t>
            </a:r>
            <a:r>
              <a:rPr lang="en-US" dirty="0" smtClean="0"/>
              <a:t> </a:t>
            </a:r>
            <a:r>
              <a:rPr lang="en-US" dirty="0" err="1" smtClean="0"/>
              <a:t>ikut</a:t>
            </a:r>
            <a:r>
              <a:rPr lang="en-US" dirty="0" smtClean="0"/>
              <a:t> </a:t>
            </a:r>
            <a:r>
              <a:rPr lang="en-US" dirty="0" err="1" smtClean="0"/>
              <a:t>berpartisipasi</a:t>
            </a:r>
            <a:endParaRPr lang="en-US" dirty="0" smtClean="0"/>
          </a:p>
          <a:p>
            <a:pPr algn="just"/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petugas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r>
              <a:rPr lang="en-US" dirty="0" smtClean="0"/>
              <a:t> (</a:t>
            </a:r>
            <a:r>
              <a:rPr lang="en-US" dirty="0" err="1" smtClean="0"/>
              <a:t>pengetahuan</a:t>
            </a:r>
            <a:r>
              <a:rPr lang="en-US" dirty="0" smtClean="0"/>
              <a:t>, </a:t>
            </a:r>
            <a:r>
              <a:rPr lang="en-US" dirty="0" err="1" smtClean="0"/>
              <a:t>keterampilan</a:t>
            </a:r>
            <a:r>
              <a:rPr lang="en-US" dirty="0" smtClean="0"/>
              <a:t>, </a:t>
            </a:r>
            <a:r>
              <a:rPr lang="en-US" dirty="0" err="1" smtClean="0"/>
              <a:t>kemitraan</a:t>
            </a:r>
            <a:r>
              <a:rPr lang="en-US" dirty="0" smtClean="0"/>
              <a:t>)</a:t>
            </a:r>
          </a:p>
          <a:p>
            <a:pPr algn="just"/>
            <a:r>
              <a:rPr lang="en-US" dirty="0" err="1" smtClean="0"/>
              <a:t>Memperkaya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melengkapi</a:t>
            </a:r>
            <a:r>
              <a:rPr lang="en-US" dirty="0" smtClean="0"/>
              <a:t> </a:t>
            </a:r>
            <a:r>
              <a:rPr lang="en-US" dirty="0" err="1" smtClean="0"/>
              <a:t>kepustakaan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447800"/>
            <a:ext cx="8229600" cy="1143000"/>
          </a:xfrm>
        </p:spPr>
        <p:txBody>
          <a:bodyPr/>
          <a:lstStyle/>
          <a:p>
            <a:r>
              <a:rPr lang="en-US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SUMBER  </a:t>
            </a:r>
            <a:endParaRPr lang="en-US" b="1" dirty="0"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3200400"/>
            <a:ext cx="7239000" cy="2925763"/>
          </a:xfrm>
        </p:spPr>
        <p:txBody>
          <a:bodyPr/>
          <a:lstStyle/>
          <a:p>
            <a:r>
              <a:rPr lang="en-US" dirty="0" err="1" smtClean="0"/>
              <a:t>Notoatmodjo</a:t>
            </a:r>
            <a:r>
              <a:rPr lang="en-US" dirty="0" smtClean="0"/>
              <a:t>, S (2007).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Dan </a:t>
            </a:r>
            <a:r>
              <a:rPr lang="en-US" dirty="0" err="1" smtClean="0"/>
              <a:t>Seni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895600"/>
            <a:ext cx="8229600" cy="1143000"/>
          </a:xfrm>
        </p:spPr>
        <p:txBody>
          <a:bodyPr>
            <a:norm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THANK YOU,,,</a:t>
            </a:r>
            <a:endParaRPr lang="en-US" sz="5400" b="1" dirty="0">
              <a:solidFill>
                <a:srgbClr val="FF0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85800"/>
            <a:ext cx="8229600" cy="1143000"/>
          </a:xfrm>
        </p:spPr>
        <p:txBody>
          <a:bodyPr/>
          <a:lstStyle/>
          <a:p>
            <a:r>
              <a:rPr lang="en-US" b="1" dirty="0" smtClean="0"/>
              <a:t>UNSUR KOMUNIKASI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362200"/>
            <a:ext cx="7848600" cy="3840163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berjalan</a:t>
            </a:r>
            <a:r>
              <a:rPr lang="en-US" dirty="0" smtClean="0"/>
              <a:t> </a:t>
            </a:r>
            <a:r>
              <a:rPr lang="en-US" dirty="0" err="1" smtClean="0"/>
              <a:t>efektif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efisien</a:t>
            </a:r>
            <a:r>
              <a:rPr lang="en-US" dirty="0" smtClean="0"/>
              <a:t> </a:t>
            </a:r>
            <a:r>
              <a:rPr lang="en-US" dirty="0" err="1" smtClean="0"/>
              <a:t>diperlukan</a:t>
            </a:r>
            <a:r>
              <a:rPr lang="en-US" dirty="0" smtClean="0"/>
              <a:t> 4 </a:t>
            </a:r>
            <a:r>
              <a:rPr lang="en-US" dirty="0" err="1" smtClean="0"/>
              <a:t>unsur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.</a:t>
            </a:r>
          </a:p>
          <a:p>
            <a:pPr lvl="1" algn="just"/>
            <a:r>
              <a:rPr lang="en-US" dirty="0" err="1" smtClean="0"/>
              <a:t>Komunikator</a:t>
            </a:r>
            <a:r>
              <a:rPr lang="en-US" dirty="0" smtClean="0"/>
              <a:t> (source):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atu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yang </a:t>
            </a:r>
            <a:r>
              <a:rPr lang="en-US" dirty="0" err="1" smtClean="0"/>
              <a:t>memberikan</a:t>
            </a:r>
            <a:r>
              <a:rPr lang="en-US" dirty="0" smtClean="0"/>
              <a:t> stimulus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/ </a:t>
            </a:r>
            <a:r>
              <a:rPr lang="en-US" dirty="0" err="1" smtClean="0"/>
              <a:t>pesan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lain.</a:t>
            </a:r>
          </a:p>
          <a:p>
            <a:pPr lvl="1"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Jika</a:t>
            </a:r>
            <a:r>
              <a:rPr lang="en-US" dirty="0" smtClean="0"/>
              <a:t> yang </a:t>
            </a:r>
            <a:r>
              <a:rPr lang="en-US" dirty="0" err="1" smtClean="0"/>
              <a:t>menerima</a:t>
            </a:r>
            <a:r>
              <a:rPr lang="en-US" dirty="0" smtClean="0"/>
              <a:t> stimulus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reaksi</a:t>
            </a:r>
            <a:r>
              <a:rPr lang="en-US" dirty="0" smtClean="0"/>
              <a:t>,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bukti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, </a:t>
            </a:r>
            <a:r>
              <a:rPr lang="en-US" dirty="0" err="1" smtClean="0"/>
              <a:t>demikian</a:t>
            </a:r>
            <a:r>
              <a:rPr lang="en-US" dirty="0" smtClean="0"/>
              <a:t> </a:t>
            </a:r>
            <a:r>
              <a:rPr lang="en-US" dirty="0" err="1" smtClean="0"/>
              <a:t>sebaliknya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74638"/>
            <a:ext cx="6781800" cy="1143000"/>
          </a:xfrm>
        </p:spPr>
        <p:txBody>
          <a:bodyPr/>
          <a:lstStyle/>
          <a:p>
            <a:pPr algn="l"/>
            <a:r>
              <a:rPr lang="en-US" dirty="0" err="1" smtClean="0"/>
              <a:t>Lanjutan</a:t>
            </a:r>
            <a:r>
              <a:rPr lang="en-US" dirty="0" smtClean="0"/>
              <a:t>,,,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51037"/>
            <a:ext cx="8229600" cy="4525963"/>
          </a:xfrm>
        </p:spPr>
        <p:txBody>
          <a:bodyPr/>
          <a:lstStyle/>
          <a:p>
            <a:pPr lvl="1" algn="just"/>
            <a:r>
              <a:rPr lang="en-US" dirty="0" err="1" smtClean="0"/>
              <a:t>Komunikan</a:t>
            </a:r>
            <a:r>
              <a:rPr lang="en-US" dirty="0" smtClean="0"/>
              <a:t> (receiver)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yang </a:t>
            </a:r>
            <a:r>
              <a:rPr lang="en-US" dirty="0" err="1" smtClean="0"/>
              <a:t>menerima</a:t>
            </a:r>
            <a:r>
              <a:rPr lang="en-US" dirty="0" smtClean="0"/>
              <a:t> </a:t>
            </a:r>
            <a:r>
              <a:rPr lang="en-US" dirty="0" err="1" smtClean="0"/>
              <a:t>pesan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reaksi</a:t>
            </a:r>
            <a:r>
              <a:rPr lang="en-US" dirty="0" smtClean="0"/>
              <a:t>/</a:t>
            </a:r>
            <a:r>
              <a:rPr lang="en-US" dirty="0" err="1" smtClean="0"/>
              <a:t>respon</a:t>
            </a:r>
            <a:r>
              <a:rPr lang="en-US" dirty="0" smtClean="0"/>
              <a:t>.</a:t>
            </a:r>
          </a:p>
          <a:p>
            <a:pPr lvl="1"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berlangsung</a:t>
            </a:r>
            <a:r>
              <a:rPr lang="en-US" dirty="0" smtClean="0"/>
              <a:t>,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komunikan</a:t>
            </a:r>
            <a:r>
              <a:rPr lang="en-US" dirty="0" smtClean="0"/>
              <a:t> </a:t>
            </a:r>
            <a:r>
              <a:rPr lang="en-US" dirty="0" err="1" smtClean="0"/>
              <a:t>menerima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reaksi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stimulus.</a:t>
            </a:r>
          </a:p>
          <a:p>
            <a:pPr lvl="1" algn="just"/>
            <a:r>
              <a:rPr lang="en-US" dirty="0" err="1" smtClean="0"/>
              <a:t>Pesan</a:t>
            </a:r>
            <a:r>
              <a:rPr lang="en-US" dirty="0" smtClean="0"/>
              <a:t> (message)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stimulus yang </a:t>
            </a:r>
            <a:r>
              <a:rPr lang="en-US" dirty="0" err="1" smtClean="0"/>
              <a:t>disampaikan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komunikator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komunikan</a:t>
            </a:r>
            <a:r>
              <a:rPr lang="en-US" dirty="0" smtClean="0"/>
              <a:t> stimulus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/</a:t>
            </a:r>
            <a:r>
              <a:rPr lang="en-US" dirty="0" err="1" smtClean="0"/>
              <a:t>pesan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lain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6705600" cy="1143000"/>
          </a:xfrm>
        </p:spPr>
        <p:txBody>
          <a:bodyPr/>
          <a:lstStyle/>
          <a:p>
            <a:pPr algn="l"/>
            <a:r>
              <a:rPr lang="en-US" dirty="0" err="1" smtClean="0"/>
              <a:t>Lanjutan</a:t>
            </a:r>
            <a:r>
              <a:rPr lang="en-US" dirty="0" smtClean="0"/>
              <a:t>,,,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lvl="1" algn="just"/>
            <a:r>
              <a:rPr lang="en-US" dirty="0" err="1" smtClean="0"/>
              <a:t>Saluran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media (</a:t>
            </a:r>
            <a:r>
              <a:rPr lang="en-US" dirty="0" err="1" smtClean="0"/>
              <a:t>chanel</a:t>
            </a:r>
            <a:r>
              <a:rPr lang="en-US" dirty="0" smtClean="0"/>
              <a:t>)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sarana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yang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komunikator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menyampaikan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komunikan</a:t>
            </a:r>
            <a:r>
              <a:rPr lang="en-US" dirty="0" smtClean="0"/>
              <a:t>.</a:t>
            </a:r>
          </a:p>
          <a:p>
            <a:pPr lvl="1" algn="just">
              <a:buNone/>
            </a:pPr>
            <a:r>
              <a:rPr lang="en-US" dirty="0" smtClean="0"/>
              <a:t>	media </a:t>
            </a:r>
            <a:r>
              <a:rPr lang="en-US" dirty="0" err="1" smtClean="0"/>
              <a:t>mulai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yang </a:t>
            </a:r>
            <a:r>
              <a:rPr lang="en-US" dirty="0" err="1" smtClean="0"/>
              <a:t>tradisional</a:t>
            </a:r>
            <a:r>
              <a:rPr lang="en-US" dirty="0" smtClean="0"/>
              <a:t> (</a:t>
            </a:r>
            <a:r>
              <a:rPr lang="en-US" dirty="0" err="1" smtClean="0"/>
              <a:t>mulut</a:t>
            </a:r>
            <a:r>
              <a:rPr lang="en-US" dirty="0" smtClean="0"/>
              <a:t>, </a:t>
            </a:r>
            <a:r>
              <a:rPr lang="en-US" dirty="0" err="1" smtClean="0"/>
              <a:t>kentongan</a:t>
            </a:r>
            <a:r>
              <a:rPr lang="en-US" dirty="0" smtClean="0"/>
              <a:t>, </a:t>
            </a:r>
            <a:r>
              <a:rPr lang="en-US" dirty="0" err="1" smtClean="0"/>
              <a:t>cetakan</a:t>
            </a:r>
            <a:r>
              <a:rPr lang="en-US" dirty="0" smtClean="0"/>
              <a:t> </a:t>
            </a:r>
            <a:r>
              <a:rPr lang="en-US" dirty="0" err="1" smtClean="0"/>
              <a:t>dll</a:t>
            </a:r>
            <a:r>
              <a:rPr lang="en-US" dirty="0" smtClean="0"/>
              <a:t>)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elektronik</a:t>
            </a:r>
            <a:r>
              <a:rPr lang="en-US" dirty="0" smtClean="0"/>
              <a:t> paling modern (</a:t>
            </a:r>
            <a:r>
              <a:rPr lang="en-US" dirty="0" err="1" smtClean="0"/>
              <a:t>televisi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internet)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533400"/>
            <a:ext cx="7696200" cy="1143000"/>
          </a:xfrm>
        </p:spPr>
        <p:txBody>
          <a:bodyPr/>
          <a:lstStyle/>
          <a:p>
            <a:r>
              <a:rPr lang="en-US" b="1" dirty="0" smtClean="0"/>
              <a:t>PROSES KOMUNIKASI</a:t>
            </a:r>
            <a:endParaRPr lang="en-US" b="1" dirty="0"/>
          </a:p>
        </p:txBody>
      </p:sp>
      <p:graphicFrame>
        <p:nvGraphicFramePr>
          <p:cNvPr id="5" name="Diagram 4"/>
          <p:cNvGraphicFramePr/>
          <p:nvPr/>
        </p:nvGraphicFramePr>
        <p:xfrm>
          <a:off x="685800" y="2819400"/>
          <a:ext cx="8153400" cy="210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2" name="Group 21"/>
          <p:cNvGrpSpPr/>
          <p:nvPr/>
        </p:nvGrpSpPr>
        <p:grpSpPr>
          <a:xfrm>
            <a:off x="1676400" y="2057400"/>
            <a:ext cx="6020594" cy="3962400"/>
            <a:chOff x="1676400" y="2590800"/>
            <a:chExt cx="6020594" cy="3962400"/>
          </a:xfrm>
        </p:grpSpPr>
        <p:grpSp>
          <p:nvGrpSpPr>
            <p:cNvPr id="16" name="Group 15"/>
            <p:cNvGrpSpPr/>
            <p:nvPr/>
          </p:nvGrpSpPr>
          <p:grpSpPr>
            <a:xfrm>
              <a:off x="1676400" y="5029994"/>
              <a:ext cx="6020594" cy="686594"/>
              <a:chOff x="1676400" y="5029994"/>
              <a:chExt cx="6020594" cy="686594"/>
            </a:xfrm>
          </p:grpSpPr>
          <p:cxnSp>
            <p:nvCxnSpPr>
              <p:cNvPr id="7" name="Straight Connector 6"/>
              <p:cNvCxnSpPr/>
              <p:nvPr/>
            </p:nvCxnSpPr>
            <p:spPr>
              <a:xfrm rot="5400000">
                <a:off x="7353300" y="5372100"/>
                <a:ext cx="685800" cy="1588"/>
              </a:xfrm>
              <a:prstGeom prst="line">
                <a:avLst/>
              </a:prstGeom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/>
              <p:cNvCxnSpPr/>
              <p:nvPr/>
            </p:nvCxnSpPr>
            <p:spPr>
              <a:xfrm>
                <a:off x="1676400" y="5715000"/>
                <a:ext cx="6019800" cy="1588"/>
              </a:xfrm>
              <a:prstGeom prst="line">
                <a:avLst/>
              </a:prstGeom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2" name="Straight Arrow Connector 11"/>
              <p:cNvCxnSpPr/>
              <p:nvPr/>
            </p:nvCxnSpPr>
            <p:spPr>
              <a:xfrm rot="5400000" flipH="1" flipV="1">
                <a:off x="1372394" y="5410200"/>
                <a:ext cx="608806" cy="79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17" name="Rectangle 16"/>
            <p:cNvSpPr/>
            <p:nvPr/>
          </p:nvSpPr>
          <p:spPr>
            <a:xfrm>
              <a:off x="3657600" y="5943600"/>
              <a:ext cx="2438400" cy="609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UMPAN BALIK</a:t>
              </a:r>
              <a:endParaRPr lang="en-US" sz="2400" b="1" dirty="0"/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 rot="5400000" flipH="1" flipV="1">
              <a:off x="2856706" y="3695700"/>
              <a:ext cx="686594" cy="794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2286000" y="2590800"/>
              <a:ext cx="1905000" cy="609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PESAN </a:t>
              </a:r>
              <a:endParaRPr lang="en-US" sz="24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FUNGSI KOMUNIKASI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5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endParaRPr lang="en-US" dirty="0" smtClean="0"/>
          </a:p>
          <a:p>
            <a:pPr algn="just">
              <a:buNone/>
              <a:tabLst>
                <a:tab pos="749300" algn="l"/>
              </a:tabLst>
            </a:pPr>
            <a:r>
              <a:rPr lang="en-US" dirty="0" smtClean="0"/>
              <a:t>	1.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pengirim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penyebarluasan</a:t>
            </a:r>
            <a:r>
              <a:rPr lang="en-US" dirty="0" smtClean="0"/>
              <a:t> 	</a:t>
            </a:r>
            <a:r>
              <a:rPr lang="en-US" dirty="0" err="1" smtClean="0"/>
              <a:t>informasi</a:t>
            </a:r>
            <a:r>
              <a:rPr lang="en-US" dirty="0" smtClean="0"/>
              <a:t> agar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diketahui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	</a:t>
            </a:r>
            <a:r>
              <a:rPr lang="en-US" dirty="0" err="1" smtClean="0"/>
              <a:t>penerima</a:t>
            </a:r>
            <a:r>
              <a:rPr lang="en-US" dirty="0" smtClean="0"/>
              <a:t>.</a:t>
            </a:r>
          </a:p>
          <a:p>
            <a:pPr algn="just">
              <a:buNone/>
              <a:tabLst>
                <a:tab pos="749300" algn="l"/>
              </a:tabLst>
            </a:pPr>
            <a:r>
              <a:rPr lang="en-US" dirty="0" smtClean="0"/>
              <a:t>	2.	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yang </a:t>
            </a:r>
            <a:r>
              <a:rPr lang="en-US" dirty="0" err="1" smtClean="0"/>
              <a:t>bersifat</a:t>
            </a:r>
            <a:r>
              <a:rPr lang="en-US" dirty="0" smtClean="0"/>
              <a:t> 	</a:t>
            </a:r>
            <a:r>
              <a:rPr lang="en-US" dirty="0" err="1" smtClean="0"/>
              <a:t>mendidik</a:t>
            </a:r>
            <a:r>
              <a:rPr lang="en-US" dirty="0" smtClean="0"/>
              <a:t>. </a:t>
            </a:r>
            <a:r>
              <a:rPr lang="en-US" dirty="0" err="1" smtClean="0"/>
              <a:t>Artinya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penyebar</a:t>
            </a:r>
            <a:r>
              <a:rPr lang="en-US" dirty="0" smtClean="0"/>
              <a:t> </a:t>
            </a:r>
            <a:r>
              <a:rPr lang="en-US" dirty="0" err="1" smtClean="0"/>
              <a:t>luasan</a:t>
            </a:r>
            <a:r>
              <a:rPr lang="en-US" dirty="0" smtClean="0"/>
              <a:t> 	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diharapkan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penerima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	</a:t>
            </a:r>
            <a:r>
              <a:rPr lang="en-US" dirty="0" err="1" smtClean="0"/>
              <a:t>mendapatkan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	yang </a:t>
            </a:r>
            <a:r>
              <a:rPr lang="en-US" dirty="0" err="1" smtClean="0"/>
              <a:t>ingin</a:t>
            </a:r>
            <a:r>
              <a:rPr lang="en-US" dirty="0" smtClean="0"/>
              <a:t> </a:t>
            </a:r>
            <a:r>
              <a:rPr lang="en-US" dirty="0" err="1" smtClean="0"/>
              <a:t>diketahui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533400"/>
            <a:ext cx="6858000" cy="1143000"/>
          </a:xfrm>
        </p:spPr>
        <p:txBody>
          <a:bodyPr/>
          <a:lstStyle/>
          <a:p>
            <a:pPr algn="l"/>
            <a:r>
              <a:rPr lang="en-US" dirty="0" err="1" smtClean="0"/>
              <a:t>Lanjutan</a:t>
            </a:r>
            <a:r>
              <a:rPr lang="en-US" dirty="0" smtClean="0"/>
              <a:t>,,,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332037"/>
            <a:ext cx="8229600" cy="3459163"/>
          </a:xfrm>
        </p:spPr>
        <p:txBody>
          <a:bodyPr/>
          <a:lstStyle/>
          <a:p>
            <a:pPr lvl="1" algn="just">
              <a:buNone/>
            </a:pPr>
            <a:r>
              <a:rPr lang="en-US" dirty="0" smtClean="0"/>
              <a:t>3.	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intruksi</a:t>
            </a:r>
            <a:r>
              <a:rPr lang="en-US" dirty="0" smtClean="0"/>
              <a:t> agar </a:t>
            </a:r>
            <a:r>
              <a:rPr lang="en-US" dirty="0" err="1" smtClean="0"/>
              <a:t>penerima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yang </a:t>
            </a:r>
            <a:r>
              <a:rPr lang="en-US" dirty="0" err="1" smtClean="0"/>
              <a:t>diperintahkan</a:t>
            </a:r>
            <a:endParaRPr lang="en-US" dirty="0" smtClean="0"/>
          </a:p>
          <a:p>
            <a:pPr lvl="1" algn="just">
              <a:buNone/>
            </a:pPr>
            <a:r>
              <a:rPr lang="en-US" dirty="0" smtClean="0"/>
              <a:t>4.	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persuasif</a:t>
            </a:r>
            <a:r>
              <a:rPr lang="en-US" dirty="0" smtClean="0"/>
              <a:t>: </a:t>
            </a:r>
            <a:r>
              <a:rPr lang="en-US" dirty="0" err="1" smtClean="0"/>
              <a:t>melalu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penyampaian</a:t>
            </a:r>
            <a:r>
              <a:rPr lang="en-US" dirty="0" smtClean="0"/>
              <a:t> </a:t>
            </a:r>
            <a:r>
              <a:rPr lang="en-US" dirty="0" err="1" smtClean="0"/>
              <a:t>pesan</a:t>
            </a:r>
            <a:r>
              <a:rPr lang="en-US" dirty="0" smtClean="0"/>
              <a:t> </a:t>
            </a:r>
            <a:r>
              <a:rPr lang="en-US" dirty="0" err="1" smtClean="0"/>
              <a:t>diharapkan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mempengaruhi</a:t>
            </a:r>
            <a:r>
              <a:rPr lang="en-US" dirty="0" smtClean="0"/>
              <a:t> (</a:t>
            </a:r>
            <a:r>
              <a:rPr lang="en-US" dirty="0" err="1" smtClean="0"/>
              <a:t>merubah</a:t>
            </a:r>
            <a:r>
              <a:rPr lang="en-US" dirty="0" smtClean="0"/>
              <a:t>) </a:t>
            </a:r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penerima</a:t>
            </a:r>
            <a:r>
              <a:rPr lang="en-US" dirty="0" smtClean="0"/>
              <a:t>, agar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yang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dikehendaki</a:t>
            </a:r>
            <a:r>
              <a:rPr lang="en-US" dirty="0" smtClean="0"/>
              <a:t>.</a:t>
            </a:r>
          </a:p>
          <a:p>
            <a:pPr lvl="1" algn="just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74638"/>
            <a:ext cx="6781800" cy="1143000"/>
          </a:xfrm>
        </p:spPr>
        <p:txBody>
          <a:bodyPr/>
          <a:lstStyle/>
          <a:p>
            <a:pPr algn="l"/>
            <a:r>
              <a:rPr lang="en-US" dirty="0" err="1" smtClean="0"/>
              <a:t>Lanjutan</a:t>
            </a:r>
            <a:r>
              <a:rPr lang="en-US" dirty="0" smtClean="0"/>
              <a:t>,,,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763963"/>
          </a:xfrm>
        </p:spPr>
        <p:txBody>
          <a:bodyPr/>
          <a:lstStyle/>
          <a:p>
            <a:pPr lvl="1" algn="just">
              <a:buNone/>
            </a:pPr>
            <a:r>
              <a:rPr lang="en-US" dirty="0" smtClean="0"/>
              <a:t>5. </a:t>
            </a:r>
            <a:r>
              <a:rPr lang="en-US" dirty="0" err="1" smtClean="0"/>
              <a:t>Berfungsi</a:t>
            </a:r>
            <a:r>
              <a:rPr lang="en-US" dirty="0" smtClean="0"/>
              <a:t> </a:t>
            </a:r>
            <a:r>
              <a:rPr lang="en-US" dirty="0" err="1" smtClean="0"/>
              <a:t>meghibur</a:t>
            </a:r>
            <a:r>
              <a:rPr lang="en-US" dirty="0" smtClean="0"/>
              <a:t>: </a:t>
            </a:r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mendidik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persuasif</a:t>
            </a:r>
            <a:r>
              <a:rPr lang="en-US" dirty="0" smtClean="0"/>
              <a:t>, </a:t>
            </a:r>
            <a:r>
              <a:rPr lang="en-US" dirty="0" err="1" smtClean="0"/>
              <a:t>pesan</a:t>
            </a:r>
            <a:r>
              <a:rPr lang="en-US" dirty="0" smtClean="0"/>
              <a:t> yang </a:t>
            </a:r>
            <a:r>
              <a:rPr lang="en-US" dirty="0" err="1" smtClean="0"/>
              <a:t>disampaikan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mengandung</a:t>
            </a:r>
            <a:r>
              <a:rPr lang="en-US" dirty="0" smtClean="0"/>
              <a:t> </a:t>
            </a:r>
            <a:r>
              <a:rPr lang="en-US" dirty="0" err="1" smtClean="0"/>
              <a:t>hiburan</a:t>
            </a:r>
            <a:r>
              <a:rPr lang="en-US" dirty="0" smtClean="0"/>
              <a:t>,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penerima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menikmati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yang </a:t>
            </a:r>
            <a:r>
              <a:rPr lang="en-US" dirty="0" err="1" smtClean="0"/>
              <a:t>diterima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683</Words>
  <Application>Microsoft Office PowerPoint</Application>
  <PresentationFormat>On-screen Show (4:3)</PresentationFormat>
  <Paragraphs>103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KOMUNIKASI KESEHATAN</vt:lpstr>
      <vt:lpstr>DEFINISI KOMUNIKASI</vt:lpstr>
      <vt:lpstr>UNSUR KOMUNIKASI</vt:lpstr>
      <vt:lpstr>Lanjutan,,,</vt:lpstr>
      <vt:lpstr>Lanjutan,,,</vt:lpstr>
      <vt:lpstr>PROSES KOMUNIKASI</vt:lpstr>
      <vt:lpstr>FUNGSI KOMUNIKASI</vt:lpstr>
      <vt:lpstr>Lanjutan,,,</vt:lpstr>
      <vt:lpstr>Lanjutan,,,</vt:lpstr>
      <vt:lpstr>BENTUK KOMUNKASI</vt:lpstr>
      <vt:lpstr> Lanjutan,,,</vt:lpstr>
      <vt:lpstr>Lanjutan,,,</vt:lpstr>
      <vt:lpstr>Lanjutan,,,</vt:lpstr>
      <vt:lpstr>KOMUNIKASI KESEHATAN</vt:lpstr>
      <vt:lpstr>Slide 15</vt:lpstr>
      <vt:lpstr>TUJUAN KOMUNIKASI KESEHATAN</vt:lpstr>
      <vt:lpstr>TUJUAN KOMUNIKASI KESEHATAN</vt:lpstr>
      <vt:lpstr>Tujuan praktis</vt:lpstr>
      <vt:lpstr>Slide 19</vt:lpstr>
      <vt:lpstr>MANFAAT KOMUNIKASI KESEHATAN</vt:lpstr>
      <vt:lpstr>Lanjutan,,,</vt:lpstr>
      <vt:lpstr>SUMBER  </vt:lpstr>
      <vt:lpstr>THANK YOU,,,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KOMUNIKASI KESEHATAN</dc:title>
  <dc:creator>acer</dc:creator>
  <cp:lastModifiedBy>acer</cp:lastModifiedBy>
  <cp:revision>30</cp:revision>
  <dcterms:created xsi:type="dcterms:W3CDTF">2015-10-24T14:46:03Z</dcterms:created>
  <dcterms:modified xsi:type="dcterms:W3CDTF">2015-11-18T03:27:41Z</dcterms:modified>
</cp:coreProperties>
</file>