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9"/>
  </p:notesMasterIdLst>
  <p:sldIdLst>
    <p:sldId id="256" r:id="rId2"/>
    <p:sldId id="288" r:id="rId3"/>
    <p:sldId id="290" r:id="rId4"/>
    <p:sldId id="291" r:id="rId5"/>
    <p:sldId id="292" r:id="rId6"/>
    <p:sldId id="294" r:id="rId7"/>
    <p:sldId id="295" r:id="rId8"/>
    <p:sldId id="296" r:id="rId9"/>
    <p:sldId id="298" r:id="rId10"/>
    <p:sldId id="299" r:id="rId11"/>
    <p:sldId id="297" r:id="rId12"/>
    <p:sldId id="300" r:id="rId13"/>
    <p:sldId id="303" r:id="rId14"/>
    <p:sldId id="304" r:id="rId15"/>
    <p:sldId id="305" r:id="rId16"/>
    <p:sldId id="306" r:id="rId17"/>
    <p:sldId id="307" r:id="rId18"/>
    <p:sldId id="308" r:id="rId19"/>
    <p:sldId id="309" r:id="rId20"/>
    <p:sldId id="310" r:id="rId21"/>
    <p:sldId id="312" r:id="rId22"/>
    <p:sldId id="319" r:id="rId23"/>
    <p:sldId id="320" r:id="rId24"/>
    <p:sldId id="321" r:id="rId25"/>
    <p:sldId id="322" r:id="rId26"/>
    <p:sldId id="323" r:id="rId27"/>
    <p:sldId id="324" r:id="rId28"/>
    <p:sldId id="325" r:id="rId29"/>
    <p:sldId id="326" r:id="rId30"/>
    <p:sldId id="327" r:id="rId31"/>
    <p:sldId id="328" r:id="rId32"/>
    <p:sldId id="329" r:id="rId33"/>
    <p:sldId id="330" r:id="rId34"/>
    <p:sldId id="331" r:id="rId35"/>
    <p:sldId id="332" r:id="rId36"/>
    <p:sldId id="317" r:id="rId37"/>
    <p:sldId id="333"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42" d="100"/>
          <a:sy n="42" d="100"/>
        </p:scale>
        <p:origin x="-1242"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C404A7-244D-4F75-88B4-940FAB9381DC}" type="datetimeFigureOut">
              <a:rPr lang="en-US" smtClean="0"/>
              <a:pPr/>
              <a:t>10/2/2019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BB44A0-DBE0-47F2-AC87-4A2B50E7E627}" type="slidenum">
              <a:rPr lang="en-US" smtClean="0"/>
              <a:pPr/>
              <a:t>‹#›</a:t>
            </a:fld>
            <a:endParaRPr lang="en-US"/>
          </a:p>
        </p:txBody>
      </p:sp>
    </p:spTree>
    <p:extLst>
      <p:ext uri="{BB962C8B-B14F-4D97-AF65-F5344CB8AC3E}">
        <p14:creationId xmlns="" xmlns:p14="http://schemas.microsoft.com/office/powerpoint/2010/main" val="2259282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E550C50A-F272-42F7-A3C5-FFC3D80327DB}" type="datetimeFigureOut">
              <a:rPr lang="en-US" smtClean="0"/>
              <a:pPr/>
              <a:t>10/2/2019</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B096F1D-92B7-41B7-B44D-5FF64D9AB4C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550C50A-F272-42F7-A3C5-FFC3D80327DB}" type="datetimeFigureOut">
              <a:rPr lang="en-US" smtClean="0"/>
              <a:pPr/>
              <a:t>10/2/2019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B096F1D-92B7-41B7-B44D-5FF64D9AB4C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550C50A-F272-42F7-A3C5-FFC3D80327DB}" type="datetimeFigureOut">
              <a:rPr lang="en-US" smtClean="0"/>
              <a:pPr/>
              <a:t>10/2/2019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B096F1D-92B7-41B7-B44D-5FF64D9AB4C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550C50A-F272-42F7-A3C5-FFC3D80327DB}" type="datetimeFigureOut">
              <a:rPr lang="en-US" smtClean="0"/>
              <a:pPr/>
              <a:t>10/2/2019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B096F1D-92B7-41B7-B44D-5FF64D9AB4CE}"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550C50A-F272-42F7-A3C5-FFC3D80327DB}" type="datetimeFigureOut">
              <a:rPr lang="en-US" smtClean="0"/>
              <a:pPr/>
              <a:t>10/2/2019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B096F1D-92B7-41B7-B44D-5FF64D9AB4CE}"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550C50A-F272-42F7-A3C5-FFC3D80327DB}" type="datetimeFigureOut">
              <a:rPr lang="en-US" smtClean="0"/>
              <a:pPr/>
              <a:t>10/2/2019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B096F1D-92B7-41B7-B44D-5FF64D9AB4CE}"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550C50A-F272-42F7-A3C5-FFC3D80327DB}" type="datetimeFigureOut">
              <a:rPr lang="en-US" smtClean="0"/>
              <a:pPr/>
              <a:t>10/2/2019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B096F1D-92B7-41B7-B44D-5FF64D9AB4C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E550C50A-F272-42F7-A3C5-FFC3D80327DB}" type="datetimeFigureOut">
              <a:rPr lang="en-US" smtClean="0"/>
              <a:pPr/>
              <a:t>10/2/2019</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B096F1D-92B7-41B7-B44D-5FF64D9AB4CE}"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E550C50A-F272-42F7-A3C5-FFC3D80327DB}" type="datetimeFigureOut">
              <a:rPr lang="en-US" smtClean="0"/>
              <a:pPr/>
              <a:t>10/2/2019</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B096F1D-92B7-41B7-B44D-5FF64D9AB4C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E550C50A-F272-42F7-A3C5-FFC3D80327DB}" type="datetimeFigureOut">
              <a:rPr lang="en-US" smtClean="0"/>
              <a:pPr/>
              <a:t>10/2/2019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B096F1D-92B7-41B7-B44D-5FF64D9AB4C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E550C50A-F272-42F7-A3C5-FFC3D80327DB}" type="datetimeFigureOut">
              <a:rPr lang="en-US" smtClean="0"/>
              <a:pPr/>
              <a:t>10/2/2019</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B096F1D-92B7-41B7-B44D-5FF64D9AB4CE}"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550C50A-F272-42F7-A3C5-FFC3D80327DB}" type="datetimeFigureOut">
              <a:rPr lang="en-US" smtClean="0"/>
              <a:pPr/>
              <a:t>10/2/2019</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B096F1D-92B7-41B7-B44D-5FF64D9AB4C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40768"/>
            <a:ext cx="7772400" cy="1470025"/>
          </a:xfrm>
        </p:spPr>
        <p:txBody>
          <a:bodyPr>
            <a:normAutofit fontScale="90000"/>
          </a:bodyPr>
          <a:lstStyle/>
          <a:p>
            <a:r>
              <a:rPr lang="en-ID" dirty="0" err="1" smtClean="0"/>
              <a:t>Penyakit</a:t>
            </a:r>
            <a:r>
              <a:rPr lang="en-ID" dirty="0" smtClean="0"/>
              <a:t> </a:t>
            </a:r>
            <a:r>
              <a:rPr lang="en-ID" dirty="0" err="1" smtClean="0"/>
              <a:t>Kongenital</a:t>
            </a:r>
            <a:r>
              <a:rPr lang="en-ID" dirty="0" smtClean="0"/>
              <a:t> </a:t>
            </a:r>
            <a:r>
              <a:rPr lang="en-ID" dirty="0" err="1" smtClean="0"/>
              <a:t>Sistem</a:t>
            </a:r>
            <a:r>
              <a:rPr lang="en-ID" dirty="0" smtClean="0"/>
              <a:t> </a:t>
            </a:r>
            <a:r>
              <a:rPr lang="en-ID" dirty="0" err="1" smtClean="0"/>
              <a:t>Pencernaan</a:t>
            </a:r>
            <a:endParaRPr lang="en-US" dirty="0"/>
          </a:p>
        </p:txBody>
      </p:sp>
      <p:sp>
        <p:nvSpPr>
          <p:cNvPr id="3" name="Subtitle 2"/>
          <p:cNvSpPr>
            <a:spLocks noGrp="1"/>
          </p:cNvSpPr>
          <p:nvPr>
            <p:ph type="subTitle" idx="1"/>
          </p:nvPr>
        </p:nvSpPr>
        <p:spPr/>
        <p:txBody>
          <a:bodyPr/>
          <a:lstStyle/>
          <a:p>
            <a:r>
              <a:rPr lang="id-ID" dirty="0" smtClean="0"/>
              <a:t>Riau Roslita</a:t>
            </a:r>
            <a:endParaRPr lang="en-US" dirty="0"/>
          </a:p>
        </p:txBody>
      </p:sp>
    </p:spTree>
    <p:extLst>
      <p:ext uri="{BB962C8B-B14F-4D97-AF65-F5344CB8AC3E}">
        <p14:creationId xmlns="" xmlns:p14="http://schemas.microsoft.com/office/powerpoint/2010/main" val="4073528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a:buNone/>
            </a:pPr>
            <a:r>
              <a:rPr lang="en-US" dirty="0">
                <a:latin typeface="Calisto MT" pitchFamily="18" charset="0"/>
              </a:rPr>
              <a:t>1. </a:t>
            </a:r>
            <a:r>
              <a:rPr lang="en-US" dirty="0" err="1">
                <a:latin typeface="Calisto MT" pitchFamily="18" charset="0"/>
              </a:rPr>
              <a:t>Ikterus</a:t>
            </a:r>
            <a:endParaRPr lang="en-US" dirty="0">
              <a:latin typeface="Calisto MT" pitchFamily="18" charset="0"/>
            </a:endParaRPr>
          </a:p>
          <a:p>
            <a:pPr marL="925513" indent="-457200" algn="just"/>
            <a:r>
              <a:rPr lang="en-US" dirty="0" err="1">
                <a:latin typeface="Calisto MT" pitchFamily="18" charset="0"/>
              </a:rPr>
              <a:t>Usia</a:t>
            </a:r>
            <a:r>
              <a:rPr lang="en-US" dirty="0">
                <a:latin typeface="Calisto MT" pitchFamily="18" charset="0"/>
              </a:rPr>
              <a:t> 2 </a:t>
            </a:r>
            <a:r>
              <a:rPr lang="en-US" dirty="0" err="1">
                <a:latin typeface="Calisto MT" pitchFamily="18" charset="0"/>
              </a:rPr>
              <a:t>minggu</a:t>
            </a:r>
            <a:r>
              <a:rPr lang="en-US" dirty="0">
                <a:latin typeface="Calisto MT" pitchFamily="18" charset="0"/>
              </a:rPr>
              <a:t> </a:t>
            </a:r>
            <a:r>
              <a:rPr lang="en-US" u="sng" dirty="0">
                <a:latin typeface="Calisto MT" pitchFamily="18" charset="0"/>
              </a:rPr>
              <a:t>+</a:t>
            </a:r>
            <a:r>
              <a:rPr lang="en-US" dirty="0">
                <a:latin typeface="Calisto MT" pitchFamily="18" charset="0"/>
              </a:rPr>
              <a:t> 15% </a:t>
            </a:r>
            <a:r>
              <a:rPr lang="en-US" dirty="0" err="1">
                <a:latin typeface="Calisto MT" pitchFamily="18" charset="0"/>
              </a:rPr>
              <a:t>bayi</a:t>
            </a:r>
            <a:r>
              <a:rPr lang="en-US" dirty="0">
                <a:latin typeface="Calisto MT" pitchFamily="18" charset="0"/>
              </a:rPr>
              <a:t> </a:t>
            </a:r>
            <a:r>
              <a:rPr lang="en-US" dirty="0" err="1">
                <a:latin typeface="Calisto MT" pitchFamily="18" charset="0"/>
              </a:rPr>
              <a:t>masih</a:t>
            </a:r>
            <a:r>
              <a:rPr lang="en-US" dirty="0">
                <a:latin typeface="Calisto MT" pitchFamily="18" charset="0"/>
              </a:rPr>
              <a:t> </a:t>
            </a:r>
            <a:r>
              <a:rPr lang="en-US" dirty="0" err="1">
                <a:latin typeface="Calisto MT" pitchFamily="18" charset="0"/>
              </a:rPr>
              <a:t>kuning</a:t>
            </a:r>
            <a:r>
              <a:rPr lang="en-US" dirty="0">
                <a:latin typeface="Calisto MT" pitchFamily="18" charset="0"/>
              </a:rPr>
              <a:t> </a:t>
            </a:r>
            <a:r>
              <a:rPr lang="en-US" dirty="0">
                <a:latin typeface="Calisto MT" pitchFamily="18" charset="0"/>
                <a:sym typeface="Wingdings" pitchFamily="2" charset="2"/>
              </a:rPr>
              <a:t> </a:t>
            </a:r>
            <a:r>
              <a:rPr lang="en-US" dirty="0" err="1">
                <a:latin typeface="Calisto MT" pitchFamily="18" charset="0"/>
                <a:sym typeface="Wingdings" pitchFamily="2" charset="2"/>
              </a:rPr>
              <a:t>peningkatan</a:t>
            </a:r>
            <a:r>
              <a:rPr lang="en-US" dirty="0">
                <a:latin typeface="Calisto MT" pitchFamily="18" charset="0"/>
                <a:sym typeface="Wingdings" pitchFamily="2" charset="2"/>
              </a:rPr>
              <a:t> </a:t>
            </a:r>
            <a:r>
              <a:rPr lang="en-US" dirty="0" err="1">
                <a:latin typeface="Calisto MT" pitchFamily="18" charset="0"/>
                <a:sym typeface="Wingdings" pitchFamily="2" charset="2"/>
              </a:rPr>
              <a:t>bilirubun</a:t>
            </a:r>
            <a:r>
              <a:rPr lang="en-US" dirty="0">
                <a:latin typeface="Calisto MT" pitchFamily="18" charset="0"/>
                <a:sym typeface="Wingdings" pitchFamily="2" charset="2"/>
              </a:rPr>
              <a:t> </a:t>
            </a:r>
            <a:r>
              <a:rPr lang="en-US" dirty="0" err="1">
                <a:latin typeface="Calisto MT" pitchFamily="18" charset="0"/>
                <a:sym typeface="Wingdings" pitchFamily="2" charset="2"/>
              </a:rPr>
              <a:t>indirek</a:t>
            </a:r>
            <a:r>
              <a:rPr lang="en-US" dirty="0">
                <a:latin typeface="Calisto MT" pitchFamily="18" charset="0"/>
                <a:sym typeface="Wingdings" pitchFamily="2" charset="2"/>
              </a:rPr>
              <a:t>  </a:t>
            </a:r>
            <a:r>
              <a:rPr lang="en-US" i="1" dirty="0" err="1">
                <a:latin typeface="Calisto MT" pitchFamily="18" charset="0"/>
                <a:sym typeface="Wingdings" pitchFamily="2" charset="2"/>
              </a:rPr>
              <a:t>breastmilk</a:t>
            </a:r>
            <a:r>
              <a:rPr lang="en-US" i="1" dirty="0">
                <a:latin typeface="Calisto MT" pitchFamily="18" charset="0"/>
                <a:sym typeface="Wingdings" pitchFamily="2" charset="2"/>
              </a:rPr>
              <a:t> jaundice</a:t>
            </a:r>
            <a:r>
              <a:rPr lang="en-US" dirty="0">
                <a:latin typeface="Calisto MT" pitchFamily="18" charset="0"/>
                <a:sym typeface="Wingdings" pitchFamily="2" charset="2"/>
              </a:rPr>
              <a:t> (</a:t>
            </a:r>
            <a:r>
              <a:rPr lang="en-US" dirty="0" err="1">
                <a:latin typeface="Calisto MT" pitchFamily="18" charset="0"/>
                <a:sym typeface="Wingdings" pitchFamily="2" charset="2"/>
              </a:rPr>
              <a:t>ikterus</a:t>
            </a:r>
            <a:r>
              <a:rPr lang="en-US" dirty="0">
                <a:latin typeface="Calisto MT" pitchFamily="18" charset="0"/>
                <a:sym typeface="Wingdings" pitchFamily="2" charset="2"/>
              </a:rPr>
              <a:t> </a:t>
            </a:r>
            <a:r>
              <a:rPr lang="en-US" dirty="0" err="1">
                <a:latin typeface="Calisto MT" pitchFamily="18" charset="0"/>
                <a:sym typeface="Wingdings" pitchFamily="2" charset="2"/>
              </a:rPr>
              <a:t>fisiologi</a:t>
            </a:r>
            <a:r>
              <a:rPr lang="en-US" dirty="0">
                <a:latin typeface="Calisto MT" pitchFamily="18" charset="0"/>
                <a:sym typeface="Wingdings" pitchFamily="2" charset="2"/>
              </a:rPr>
              <a:t>).</a:t>
            </a:r>
          </a:p>
          <a:p>
            <a:pPr marL="925513" indent="-457200" algn="just"/>
            <a:r>
              <a:rPr lang="en-US" dirty="0" err="1">
                <a:latin typeface="Calisto MT" pitchFamily="18" charset="0"/>
                <a:sym typeface="Wingdings" pitchFamily="2" charset="2"/>
              </a:rPr>
              <a:t>Ikterus</a:t>
            </a:r>
            <a:r>
              <a:rPr lang="en-US" dirty="0">
                <a:latin typeface="Calisto MT" pitchFamily="18" charset="0"/>
                <a:sym typeface="Wingdings" pitchFamily="2" charset="2"/>
              </a:rPr>
              <a:t> </a:t>
            </a:r>
            <a:r>
              <a:rPr lang="en-US" dirty="0" err="1">
                <a:latin typeface="Calisto MT" pitchFamily="18" charset="0"/>
                <a:sym typeface="Wingdings" pitchFamily="2" charset="2"/>
              </a:rPr>
              <a:t>pada</a:t>
            </a:r>
            <a:r>
              <a:rPr lang="en-US" dirty="0">
                <a:latin typeface="Calisto MT" pitchFamily="18" charset="0"/>
                <a:sym typeface="Wingdings" pitchFamily="2" charset="2"/>
              </a:rPr>
              <a:t> </a:t>
            </a:r>
            <a:r>
              <a:rPr lang="en-US" dirty="0" err="1">
                <a:latin typeface="Calisto MT" pitchFamily="18" charset="0"/>
                <a:sym typeface="Wingdings" pitchFamily="2" charset="2"/>
              </a:rPr>
              <a:t>usia</a:t>
            </a:r>
            <a:r>
              <a:rPr lang="en-US" dirty="0">
                <a:latin typeface="Calisto MT" pitchFamily="18" charset="0"/>
                <a:sym typeface="Wingdings" pitchFamily="2" charset="2"/>
              </a:rPr>
              <a:t> &gt; 2 </a:t>
            </a:r>
            <a:r>
              <a:rPr lang="en-US" dirty="0" err="1">
                <a:latin typeface="Calisto MT" pitchFamily="18" charset="0"/>
                <a:sym typeface="Wingdings" pitchFamily="2" charset="2"/>
              </a:rPr>
              <a:t>minggu</a:t>
            </a:r>
            <a:r>
              <a:rPr lang="en-US" dirty="0">
                <a:latin typeface="Calisto MT" pitchFamily="18" charset="0"/>
                <a:sym typeface="Wingdings" pitchFamily="2" charset="2"/>
              </a:rPr>
              <a:t>  </a:t>
            </a:r>
            <a:r>
              <a:rPr lang="en-US" dirty="0" err="1">
                <a:latin typeface="Calisto MT" pitchFamily="18" charset="0"/>
                <a:sym typeface="Wingdings" pitchFamily="2" charset="2"/>
              </a:rPr>
              <a:t>kolestasis</a:t>
            </a:r>
            <a:r>
              <a:rPr lang="en-US" dirty="0">
                <a:latin typeface="Calisto MT" pitchFamily="18" charset="0"/>
                <a:sym typeface="Wingdings" pitchFamily="2" charset="2"/>
              </a:rPr>
              <a:t>  </a:t>
            </a:r>
            <a:r>
              <a:rPr lang="en-US" dirty="0" err="1">
                <a:latin typeface="Calisto MT" pitchFamily="18" charset="0"/>
                <a:sym typeface="Wingdings" pitchFamily="2" charset="2"/>
              </a:rPr>
              <a:t>salah</a:t>
            </a:r>
            <a:r>
              <a:rPr lang="en-US" dirty="0">
                <a:latin typeface="Calisto MT" pitchFamily="18" charset="0"/>
                <a:sym typeface="Wingdings" pitchFamily="2" charset="2"/>
              </a:rPr>
              <a:t> </a:t>
            </a:r>
            <a:r>
              <a:rPr lang="en-US" dirty="0" err="1">
                <a:latin typeface="Calisto MT" pitchFamily="18" charset="0"/>
                <a:sym typeface="Wingdings" pitchFamily="2" charset="2"/>
              </a:rPr>
              <a:t>satunyaakibat</a:t>
            </a:r>
            <a:r>
              <a:rPr lang="en-US" dirty="0">
                <a:latin typeface="Calisto MT" pitchFamily="18" charset="0"/>
                <a:sym typeface="Wingdings" pitchFamily="2" charset="2"/>
              </a:rPr>
              <a:t> atresia </a:t>
            </a:r>
            <a:r>
              <a:rPr lang="en-US" dirty="0" err="1">
                <a:latin typeface="Calisto MT" pitchFamily="18" charset="0"/>
                <a:sym typeface="Wingdings" pitchFamily="2" charset="2"/>
              </a:rPr>
              <a:t>bilier</a:t>
            </a:r>
            <a:endParaRPr lang="en-US" dirty="0">
              <a:latin typeface="Calisto MT" pitchFamily="18" charset="0"/>
              <a:sym typeface="Wingdings" pitchFamily="2" charset="2"/>
            </a:endParaRPr>
          </a:p>
          <a:p>
            <a:pPr marL="514350" indent="-514350" algn="just">
              <a:buAutoNum type="arabicPeriod" startAt="2"/>
            </a:pPr>
            <a:r>
              <a:rPr lang="en-US" dirty="0" err="1">
                <a:latin typeface="Calisto MT" pitchFamily="18" charset="0"/>
                <a:sym typeface="Wingdings" pitchFamily="2" charset="2"/>
              </a:rPr>
              <a:t>Urin</a:t>
            </a:r>
            <a:r>
              <a:rPr lang="en-US" dirty="0">
                <a:latin typeface="Calisto MT" pitchFamily="18" charset="0"/>
                <a:sym typeface="Wingdings" pitchFamily="2" charset="2"/>
              </a:rPr>
              <a:t> </a:t>
            </a:r>
            <a:r>
              <a:rPr lang="en-US" dirty="0" err="1">
                <a:latin typeface="Calisto MT" pitchFamily="18" charset="0"/>
                <a:sym typeface="Wingdings" pitchFamily="2" charset="2"/>
              </a:rPr>
              <a:t>berwarna</a:t>
            </a:r>
            <a:r>
              <a:rPr lang="en-US" dirty="0">
                <a:latin typeface="Calisto MT" pitchFamily="18" charset="0"/>
                <a:sym typeface="Wingdings" pitchFamily="2" charset="2"/>
              </a:rPr>
              <a:t> </a:t>
            </a:r>
            <a:r>
              <a:rPr lang="en-US" dirty="0" err="1">
                <a:latin typeface="Calisto MT" pitchFamily="18" charset="0"/>
                <a:sym typeface="Wingdings" pitchFamily="2" charset="2"/>
              </a:rPr>
              <a:t>gelap</a:t>
            </a:r>
            <a:r>
              <a:rPr lang="en-US" dirty="0">
                <a:latin typeface="Calisto MT" pitchFamily="18" charset="0"/>
                <a:sym typeface="Wingdings" pitchFamily="2" charset="2"/>
              </a:rPr>
              <a:t> (</a:t>
            </a:r>
            <a:r>
              <a:rPr lang="en-US" dirty="0" err="1">
                <a:latin typeface="Calisto MT" pitchFamily="18" charset="0"/>
                <a:sym typeface="Wingdings" pitchFamily="2" charset="2"/>
              </a:rPr>
              <a:t>kuning</a:t>
            </a:r>
            <a:r>
              <a:rPr lang="en-US" dirty="0">
                <a:latin typeface="Calisto MT" pitchFamily="18" charset="0"/>
                <a:sym typeface="Wingdings" pitchFamily="2" charset="2"/>
              </a:rPr>
              <a:t> </a:t>
            </a:r>
            <a:r>
              <a:rPr lang="en-US" dirty="0" err="1">
                <a:latin typeface="Calisto MT" pitchFamily="18" charset="0"/>
                <a:sym typeface="Wingdings" pitchFamily="2" charset="2"/>
              </a:rPr>
              <a:t>tua</a:t>
            </a:r>
            <a:r>
              <a:rPr lang="en-US" dirty="0">
                <a:latin typeface="Calisto MT" pitchFamily="18" charset="0"/>
                <a:sym typeface="Wingdings" pitchFamily="2" charset="2"/>
              </a:rPr>
              <a:t>)</a:t>
            </a:r>
          </a:p>
          <a:p>
            <a:pPr marL="514350" indent="-514350" algn="just">
              <a:buAutoNum type="arabicPeriod" startAt="2"/>
            </a:pPr>
            <a:r>
              <a:rPr lang="en-US" dirty="0" err="1">
                <a:latin typeface="Calisto MT" pitchFamily="18" charset="0"/>
                <a:sym typeface="Wingdings" pitchFamily="2" charset="2"/>
              </a:rPr>
              <a:t>Warna</a:t>
            </a:r>
            <a:r>
              <a:rPr lang="en-US" dirty="0">
                <a:latin typeface="Calisto MT" pitchFamily="18" charset="0"/>
                <a:sym typeface="Wingdings" pitchFamily="2" charset="2"/>
              </a:rPr>
              <a:t> </a:t>
            </a:r>
            <a:r>
              <a:rPr lang="en-US" dirty="0" err="1">
                <a:latin typeface="Calisto MT" pitchFamily="18" charset="0"/>
                <a:sym typeface="Wingdings" pitchFamily="2" charset="2"/>
              </a:rPr>
              <a:t>tinja</a:t>
            </a:r>
            <a:r>
              <a:rPr lang="en-US" dirty="0">
                <a:latin typeface="Calisto MT" pitchFamily="18" charset="0"/>
                <a:sym typeface="Wingdings" pitchFamily="2" charset="2"/>
              </a:rPr>
              <a:t> </a:t>
            </a:r>
            <a:r>
              <a:rPr lang="en-US" dirty="0" err="1">
                <a:latin typeface="Calisto MT" pitchFamily="18" charset="0"/>
                <a:sym typeface="Wingdings" pitchFamily="2" charset="2"/>
              </a:rPr>
              <a:t>seperti</a:t>
            </a:r>
            <a:r>
              <a:rPr lang="en-US" dirty="0">
                <a:latin typeface="Calisto MT" pitchFamily="18" charset="0"/>
                <a:sym typeface="Wingdings" pitchFamily="2" charset="2"/>
              </a:rPr>
              <a:t> </a:t>
            </a:r>
            <a:r>
              <a:rPr lang="en-US" dirty="0" err="1">
                <a:latin typeface="Calisto MT" pitchFamily="18" charset="0"/>
                <a:sym typeface="Wingdings" pitchFamily="2" charset="2"/>
              </a:rPr>
              <a:t>dempul</a:t>
            </a:r>
            <a:r>
              <a:rPr lang="en-US" dirty="0">
                <a:latin typeface="Calisto MT" pitchFamily="18" charset="0"/>
                <a:sym typeface="Wingdings" pitchFamily="2" charset="2"/>
              </a:rPr>
              <a:t> (</a:t>
            </a:r>
            <a:r>
              <a:rPr lang="en-US" dirty="0" err="1">
                <a:latin typeface="Calisto MT" pitchFamily="18" charset="0"/>
                <a:sym typeface="Wingdings" pitchFamily="2" charset="2"/>
              </a:rPr>
              <a:t>putih</a:t>
            </a:r>
            <a:r>
              <a:rPr lang="en-US" dirty="0">
                <a:latin typeface="Calisto MT" pitchFamily="18" charset="0"/>
                <a:sym typeface="Wingdings" pitchFamily="2" charset="2"/>
              </a:rPr>
              <a:t>)</a:t>
            </a:r>
          </a:p>
          <a:p>
            <a:pPr marL="514350" indent="-514350" algn="just">
              <a:buAutoNum type="arabicPeriod" startAt="2"/>
            </a:pPr>
            <a:r>
              <a:rPr lang="en-US" dirty="0" err="1">
                <a:latin typeface="Calisto MT" pitchFamily="18" charset="0"/>
                <a:sym typeface="Wingdings" pitchFamily="2" charset="2"/>
              </a:rPr>
              <a:t>Hepatomegali</a:t>
            </a:r>
            <a:endParaRPr lang="en-US" dirty="0">
              <a:latin typeface="Calisto MT" pitchFamily="18" charset="0"/>
              <a:sym typeface="Wingdings" pitchFamily="2" charset="2"/>
            </a:endParaRPr>
          </a:p>
          <a:p>
            <a:pPr marL="0" indent="0" algn="just">
              <a:buNone/>
            </a:pPr>
            <a:endParaRPr lang="en-US" dirty="0">
              <a:latin typeface="Calisto MT" pitchFamily="18" charset="0"/>
              <a:sym typeface="Wingdings" pitchFamily="2" charset="2"/>
            </a:endParaRPr>
          </a:p>
          <a:p>
            <a:pPr marL="0" indent="0" algn="just">
              <a:buNone/>
            </a:pPr>
            <a:endParaRPr lang="en-US" dirty="0">
              <a:latin typeface="Calisto MT" pitchFamily="18" charset="0"/>
            </a:endParaRPr>
          </a:p>
          <a:p>
            <a:endParaRPr lang="en-US" dirty="0"/>
          </a:p>
        </p:txBody>
      </p:sp>
      <p:sp>
        <p:nvSpPr>
          <p:cNvPr id="2" name="Title 1"/>
          <p:cNvSpPr>
            <a:spLocks noGrp="1"/>
          </p:cNvSpPr>
          <p:nvPr>
            <p:ph type="title"/>
          </p:nvPr>
        </p:nvSpPr>
        <p:spPr/>
        <p:txBody>
          <a:bodyPr/>
          <a:lstStyle/>
          <a:p>
            <a:r>
              <a:rPr lang="en-ID" dirty="0" smtClean="0"/>
              <a:t>MANIFESTASI KLINIS</a:t>
            </a:r>
            <a:endParaRPr lang="en-US" dirty="0"/>
          </a:p>
        </p:txBody>
      </p:sp>
    </p:spTree>
    <p:extLst>
      <p:ext uri="{BB962C8B-B14F-4D97-AF65-F5344CB8AC3E}">
        <p14:creationId xmlns="" xmlns:p14="http://schemas.microsoft.com/office/powerpoint/2010/main" val="9570542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514350" indent="-514350" algn="just">
              <a:buAutoNum type="arabicPeriod" startAt="5"/>
            </a:pPr>
            <a:r>
              <a:rPr lang="en-US" dirty="0" err="1">
                <a:latin typeface="Calisto MT" pitchFamily="18" charset="0"/>
                <a:sym typeface="Wingdings" pitchFamily="2" charset="2"/>
              </a:rPr>
              <a:t>Pada</a:t>
            </a:r>
            <a:r>
              <a:rPr lang="en-US" dirty="0">
                <a:latin typeface="Calisto MT" pitchFamily="18" charset="0"/>
                <a:sym typeface="Wingdings" pitchFamily="2" charset="2"/>
              </a:rPr>
              <a:t> </a:t>
            </a:r>
            <a:r>
              <a:rPr lang="en-US" dirty="0" err="1">
                <a:latin typeface="Calisto MT" pitchFamily="18" charset="0"/>
                <a:sym typeface="Wingdings" pitchFamily="2" charset="2"/>
              </a:rPr>
              <a:t>beberapa</a:t>
            </a:r>
            <a:r>
              <a:rPr lang="en-US" dirty="0">
                <a:latin typeface="Calisto MT" pitchFamily="18" charset="0"/>
                <a:sym typeface="Wingdings" pitchFamily="2" charset="2"/>
              </a:rPr>
              <a:t> </a:t>
            </a:r>
            <a:r>
              <a:rPr lang="en-US" dirty="0" err="1">
                <a:latin typeface="Calisto MT" pitchFamily="18" charset="0"/>
                <a:sym typeface="Wingdings" pitchFamily="2" charset="2"/>
              </a:rPr>
              <a:t>bulan</a:t>
            </a:r>
            <a:r>
              <a:rPr lang="en-US" dirty="0">
                <a:latin typeface="Calisto MT" pitchFamily="18" charset="0"/>
                <a:sym typeface="Wingdings" pitchFamily="2" charset="2"/>
              </a:rPr>
              <a:t> </a:t>
            </a:r>
            <a:r>
              <a:rPr lang="en-US" dirty="0" err="1">
                <a:latin typeface="Calisto MT" pitchFamily="18" charset="0"/>
                <a:sym typeface="Wingdings" pitchFamily="2" charset="2"/>
              </a:rPr>
              <a:t>pertama</a:t>
            </a:r>
            <a:r>
              <a:rPr lang="en-US" dirty="0">
                <a:latin typeface="Calisto MT" pitchFamily="18" charset="0"/>
                <a:sym typeface="Wingdings" pitchFamily="2" charset="2"/>
              </a:rPr>
              <a:t> BB normal, </a:t>
            </a:r>
            <a:r>
              <a:rPr lang="en-US" dirty="0" err="1">
                <a:latin typeface="Calisto MT" pitchFamily="18" charset="0"/>
                <a:sym typeface="Wingdings" pitchFamily="2" charset="2"/>
              </a:rPr>
              <a:t>pertumbuhan</a:t>
            </a:r>
            <a:r>
              <a:rPr lang="en-US" dirty="0">
                <a:latin typeface="Calisto MT" pitchFamily="18" charset="0"/>
                <a:sym typeface="Wingdings" pitchFamily="2" charset="2"/>
              </a:rPr>
              <a:t> </a:t>
            </a:r>
            <a:r>
              <a:rPr lang="en-US" dirty="0" err="1">
                <a:latin typeface="Calisto MT" pitchFamily="18" charset="0"/>
                <a:sym typeface="Wingdings" pitchFamily="2" charset="2"/>
              </a:rPr>
              <a:t>baik</a:t>
            </a:r>
            <a:r>
              <a:rPr lang="en-US" dirty="0">
                <a:latin typeface="Calisto MT" pitchFamily="18" charset="0"/>
                <a:sym typeface="Wingdings" pitchFamily="2" charset="2"/>
              </a:rPr>
              <a:t> &amp; </a:t>
            </a:r>
            <a:r>
              <a:rPr lang="en-US" dirty="0" err="1">
                <a:latin typeface="Calisto MT" pitchFamily="18" charset="0"/>
                <a:sym typeface="Wingdings" pitchFamily="2" charset="2"/>
              </a:rPr>
              <a:t>bayi</a:t>
            </a:r>
            <a:r>
              <a:rPr lang="en-US" dirty="0">
                <a:latin typeface="Calisto MT" pitchFamily="18" charset="0"/>
                <a:sym typeface="Wingdings" pitchFamily="2" charset="2"/>
              </a:rPr>
              <a:t> </a:t>
            </a:r>
            <a:r>
              <a:rPr lang="en-US" dirty="0" err="1">
                <a:latin typeface="Calisto MT" pitchFamily="18" charset="0"/>
                <a:sym typeface="Wingdings" pitchFamily="2" charset="2"/>
              </a:rPr>
              <a:t>tampak</a:t>
            </a:r>
            <a:r>
              <a:rPr lang="en-US" dirty="0">
                <a:latin typeface="Calisto MT" pitchFamily="18" charset="0"/>
                <a:sym typeface="Wingdings" pitchFamily="2" charset="2"/>
              </a:rPr>
              <a:t> </a:t>
            </a:r>
            <a:r>
              <a:rPr lang="en-US" dirty="0" err="1">
                <a:latin typeface="Calisto MT" pitchFamily="18" charset="0"/>
                <a:sym typeface="Wingdings" pitchFamily="2" charset="2"/>
              </a:rPr>
              <a:t>sehat</a:t>
            </a:r>
            <a:endParaRPr lang="en-US" dirty="0">
              <a:latin typeface="Calisto MT" pitchFamily="18" charset="0"/>
              <a:sym typeface="Wingdings" pitchFamily="2" charset="2"/>
            </a:endParaRPr>
          </a:p>
          <a:p>
            <a:pPr marL="514350" indent="-514350" algn="just">
              <a:buAutoNum type="arabicPeriod" startAt="5"/>
            </a:pPr>
            <a:r>
              <a:rPr lang="en-US" dirty="0" err="1">
                <a:latin typeface="Calisto MT" pitchFamily="18" charset="0"/>
                <a:sym typeface="Wingdings" pitchFamily="2" charset="2"/>
              </a:rPr>
              <a:t>Splenomegali</a:t>
            </a:r>
            <a:r>
              <a:rPr lang="en-US" dirty="0">
                <a:latin typeface="Calisto MT" pitchFamily="18" charset="0"/>
                <a:sym typeface="Wingdings" pitchFamily="2" charset="2"/>
              </a:rPr>
              <a:t>  </a:t>
            </a:r>
            <a:r>
              <a:rPr lang="en-US" dirty="0" err="1">
                <a:latin typeface="Calisto MT" pitchFamily="18" charset="0"/>
                <a:sym typeface="Wingdings" pitchFamily="2" charset="2"/>
              </a:rPr>
              <a:t>telah</a:t>
            </a:r>
            <a:r>
              <a:rPr lang="en-US" dirty="0">
                <a:latin typeface="Calisto MT" pitchFamily="18" charset="0"/>
                <a:sym typeface="Wingdings" pitchFamily="2" charset="2"/>
              </a:rPr>
              <a:t> </a:t>
            </a:r>
            <a:r>
              <a:rPr lang="en-US" dirty="0" err="1">
                <a:latin typeface="Calisto MT" pitchFamily="18" charset="0"/>
                <a:sym typeface="Wingdings" pitchFamily="2" charset="2"/>
              </a:rPr>
              <a:t>terjadi</a:t>
            </a:r>
            <a:r>
              <a:rPr lang="en-US" dirty="0">
                <a:latin typeface="Calisto MT" pitchFamily="18" charset="0"/>
                <a:sym typeface="Wingdings" pitchFamily="2" charset="2"/>
              </a:rPr>
              <a:t> fibrosis </a:t>
            </a:r>
            <a:r>
              <a:rPr lang="en-US" dirty="0" err="1">
                <a:latin typeface="Calisto MT" pitchFamily="18" charset="0"/>
                <a:sym typeface="Wingdings" pitchFamily="2" charset="2"/>
              </a:rPr>
              <a:t>hati</a:t>
            </a:r>
            <a:r>
              <a:rPr lang="en-US" dirty="0">
                <a:latin typeface="Calisto MT" pitchFamily="18" charset="0"/>
                <a:sym typeface="Wingdings" pitchFamily="2" charset="2"/>
              </a:rPr>
              <a:t> &amp; </a:t>
            </a:r>
            <a:r>
              <a:rPr lang="en-US" dirty="0" err="1">
                <a:latin typeface="Calisto MT" pitchFamily="18" charset="0"/>
                <a:sym typeface="Wingdings" pitchFamily="2" charset="2"/>
              </a:rPr>
              <a:t>sirosis</a:t>
            </a:r>
            <a:r>
              <a:rPr lang="en-US" dirty="0">
                <a:latin typeface="Calisto MT" pitchFamily="18" charset="0"/>
                <a:sym typeface="Wingdings" pitchFamily="2" charset="2"/>
              </a:rPr>
              <a:t> </a:t>
            </a:r>
            <a:r>
              <a:rPr lang="en-US" dirty="0" err="1">
                <a:latin typeface="Calisto MT" pitchFamily="18" charset="0"/>
                <a:sym typeface="Wingdings" pitchFamily="2" charset="2"/>
              </a:rPr>
              <a:t>bilier</a:t>
            </a:r>
            <a:endParaRPr lang="en-US" dirty="0">
              <a:latin typeface="Calisto MT" pitchFamily="18" charset="0"/>
              <a:sym typeface="Wingdings" pitchFamily="2" charset="2"/>
            </a:endParaRPr>
          </a:p>
          <a:p>
            <a:pPr marL="0" indent="0" algn="just">
              <a:buNone/>
            </a:pPr>
            <a:endParaRPr lang="en-US" dirty="0">
              <a:latin typeface="Calisto MT" pitchFamily="18" charset="0"/>
              <a:sym typeface="Wingdings" pitchFamily="2" charset="2"/>
            </a:endParaRPr>
          </a:p>
          <a:p>
            <a:pPr marL="0" indent="0" algn="just">
              <a:buNone/>
            </a:pPr>
            <a:r>
              <a:rPr lang="pt-BR" b="1" dirty="0">
                <a:latin typeface="Calisto MT" pitchFamily="18" charset="0"/>
                <a:sym typeface="Wingdings" pitchFamily="2" charset="2"/>
              </a:rPr>
              <a:t>Pada saat usia bayi mencapai 2-3 bulan</a:t>
            </a:r>
            <a:endParaRPr lang="en-US" b="1" dirty="0">
              <a:latin typeface="Calisto MT" pitchFamily="18" charset="0"/>
              <a:sym typeface="Wingdings" pitchFamily="2" charset="2"/>
            </a:endParaRPr>
          </a:p>
          <a:p>
            <a:pPr marL="514350" indent="-514350" algn="just">
              <a:buAutoNum type="arabicPeriod"/>
            </a:pPr>
            <a:r>
              <a:rPr lang="en-US" dirty="0" err="1">
                <a:latin typeface="Calisto MT" pitchFamily="18" charset="0"/>
                <a:sym typeface="Wingdings" pitchFamily="2" charset="2"/>
              </a:rPr>
              <a:t>Gagal</a:t>
            </a:r>
            <a:r>
              <a:rPr lang="en-US" dirty="0">
                <a:latin typeface="Calisto MT" pitchFamily="18" charset="0"/>
                <a:sym typeface="Wingdings" pitchFamily="2" charset="2"/>
              </a:rPr>
              <a:t> </a:t>
            </a:r>
            <a:r>
              <a:rPr lang="en-US" dirty="0" err="1">
                <a:latin typeface="Calisto MT" pitchFamily="18" charset="0"/>
                <a:sym typeface="Wingdings" pitchFamily="2" charset="2"/>
              </a:rPr>
              <a:t>tumbuh</a:t>
            </a:r>
            <a:r>
              <a:rPr lang="en-US" dirty="0">
                <a:latin typeface="Calisto MT" pitchFamily="18" charset="0"/>
                <a:sym typeface="Wingdings" pitchFamily="2" charset="2"/>
              </a:rPr>
              <a:t> &amp; </a:t>
            </a:r>
            <a:r>
              <a:rPr lang="en-US" dirty="0" err="1">
                <a:latin typeface="Calisto MT" pitchFamily="18" charset="0"/>
                <a:sym typeface="Wingdings" pitchFamily="2" charset="2"/>
              </a:rPr>
              <a:t>malnutrisi</a:t>
            </a:r>
            <a:endParaRPr lang="en-US" dirty="0">
              <a:latin typeface="Calisto MT" pitchFamily="18" charset="0"/>
              <a:sym typeface="Wingdings" pitchFamily="2" charset="2"/>
            </a:endParaRPr>
          </a:p>
          <a:p>
            <a:pPr marL="514350" indent="-514350" algn="just">
              <a:buAutoNum type="arabicPeriod"/>
            </a:pPr>
            <a:r>
              <a:rPr lang="en-US" dirty="0" err="1">
                <a:latin typeface="Calisto MT" pitchFamily="18" charset="0"/>
                <a:sym typeface="Wingdings" pitchFamily="2" charset="2"/>
              </a:rPr>
              <a:t>Asites</a:t>
            </a:r>
            <a:r>
              <a:rPr lang="en-US" dirty="0">
                <a:latin typeface="Calisto MT" pitchFamily="18" charset="0"/>
                <a:sym typeface="Wingdings" pitchFamily="2" charset="2"/>
              </a:rPr>
              <a:t> &amp; pruritus </a:t>
            </a:r>
          </a:p>
          <a:p>
            <a:pPr marL="514350" indent="-514350" algn="just">
              <a:buAutoNum type="arabicPeriod"/>
            </a:pPr>
            <a:r>
              <a:rPr lang="en-US" dirty="0" err="1">
                <a:latin typeface="Calisto MT" pitchFamily="18" charset="0"/>
                <a:sym typeface="Wingdings" pitchFamily="2" charset="2"/>
              </a:rPr>
              <a:t>Rewel</a:t>
            </a:r>
            <a:endParaRPr lang="en-US" dirty="0">
              <a:latin typeface="Calisto MT" pitchFamily="18" charset="0"/>
              <a:sym typeface="Wingdings" pitchFamily="2" charset="2"/>
            </a:endParaRPr>
          </a:p>
          <a:p>
            <a:pPr marL="0" indent="0" algn="just">
              <a:buNone/>
            </a:pPr>
            <a:endParaRPr lang="en-US" dirty="0">
              <a:latin typeface="Calisto MT" pitchFamily="18" charset="0"/>
              <a:sym typeface="Wingdings" pitchFamily="2" charset="2"/>
            </a:endParaRPr>
          </a:p>
          <a:p>
            <a:pPr marL="0" indent="0" algn="just">
              <a:buNone/>
            </a:pPr>
            <a:endParaRPr lang="en-US" dirty="0">
              <a:latin typeface="Calisto MT" pitchFamily="18" charset="0"/>
            </a:endParaRPr>
          </a:p>
          <a:p>
            <a:endParaRPr lang="en-ID" dirty="0" smtClean="0"/>
          </a:p>
          <a:p>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 xmlns:p14="http://schemas.microsoft.com/office/powerpoint/2010/main" val="2553297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467544" y="980728"/>
            <a:ext cx="8136904" cy="54726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endParaRPr lang="en-US"/>
          </a:p>
        </p:txBody>
      </p:sp>
    </p:spTree>
    <p:extLst>
      <p:ext uri="{BB962C8B-B14F-4D97-AF65-F5344CB8AC3E}">
        <p14:creationId xmlns="" xmlns:p14="http://schemas.microsoft.com/office/powerpoint/2010/main" val="1388258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9412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4818"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81354" y="337006"/>
            <a:ext cx="8299938" cy="31511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4819" name="Picture 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844061" y="3657600"/>
            <a:ext cx="3446585" cy="30480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4820" name="Picture 4"/>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4572000" y="3657600"/>
            <a:ext cx="4009292" cy="30480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0980134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22031" y="1143000"/>
            <a:ext cx="8299938" cy="4419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0652424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25463" r="29187"/>
          <a:stretch/>
        </p:blipFill>
        <p:spPr bwMode="auto">
          <a:xfrm>
            <a:off x="2461846" y="762000"/>
            <a:ext cx="3868615" cy="5061194"/>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144727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40678" y="0"/>
            <a:ext cx="9003323"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6365053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lgn="just">
              <a:buAutoNum type="arabicPeriod"/>
            </a:pPr>
            <a:r>
              <a:rPr lang="en-US" b="1" dirty="0" err="1">
                <a:latin typeface="Calisto MT" pitchFamily="18" charset="0"/>
              </a:rPr>
              <a:t>Pemeriksaan</a:t>
            </a:r>
            <a:r>
              <a:rPr lang="en-US" b="1" dirty="0">
                <a:latin typeface="Calisto MT" pitchFamily="18" charset="0"/>
              </a:rPr>
              <a:t> </a:t>
            </a:r>
            <a:r>
              <a:rPr lang="en-US" b="1" dirty="0" err="1">
                <a:latin typeface="Calisto MT" pitchFamily="18" charset="0"/>
              </a:rPr>
              <a:t>laboratorium</a:t>
            </a:r>
            <a:r>
              <a:rPr lang="en-US" b="1" dirty="0">
                <a:latin typeface="Calisto MT" pitchFamily="18" charset="0"/>
              </a:rPr>
              <a:t> (</a:t>
            </a:r>
            <a:r>
              <a:rPr lang="en-US" b="1" dirty="0" err="1">
                <a:latin typeface="Calisto MT" pitchFamily="18" charset="0"/>
              </a:rPr>
              <a:t>darah</a:t>
            </a:r>
            <a:r>
              <a:rPr lang="en-US" b="1" dirty="0">
                <a:latin typeface="Calisto MT" pitchFamily="18" charset="0"/>
              </a:rPr>
              <a:t>, </a:t>
            </a:r>
            <a:r>
              <a:rPr lang="en-US" b="1" dirty="0" err="1">
                <a:latin typeface="Calisto MT" pitchFamily="18" charset="0"/>
              </a:rPr>
              <a:t>urin</a:t>
            </a:r>
            <a:r>
              <a:rPr lang="en-US" b="1" dirty="0">
                <a:latin typeface="Calisto MT" pitchFamily="18" charset="0"/>
              </a:rPr>
              <a:t>, </a:t>
            </a:r>
            <a:r>
              <a:rPr lang="en-US" b="1" dirty="0" err="1">
                <a:latin typeface="Calisto MT" pitchFamily="18" charset="0"/>
              </a:rPr>
              <a:t>tinja</a:t>
            </a:r>
            <a:r>
              <a:rPr lang="en-US" b="1" dirty="0">
                <a:latin typeface="Calisto MT" pitchFamily="18" charset="0"/>
              </a:rPr>
              <a:t>)</a:t>
            </a:r>
          </a:p>
          <a:p>
            <a:pPr marL="925513" indent="-457200" algn="just"/>
            <a:r>
              <a:rPr lang="en-US" dirty="0">
                <a:latin typeface="Calisto MT" pitchFamily="18" charset="0"/>
              </a:rPr>
              <a:t>Kadar bilirubin, SGPT/SGOT</a:t>
            </a:r>
          </a:p>
          <a:p>
            <a:pPr marL="514350" indent="-514350" algn="just">
              <a:buAutoNum type="arabicPeriod" startAt="2"/>
            </a:pPr>
            <a:r>
              <a:rPr lang="en-US" b="1" dirty="0" err="1">
                <a:latin typeface="Calisto MT" pitchFamily="18" charset="0"/>
              </a:rPr>
              <a:t>Pemeriksaan</a:t>
            </a:r>
            <a:r>
              <a:rPr lang="en-US" b="1" dirty="0">
                <a:latin typeface="Calisto MT" pitchFamily="18" charset="0"/>
              </a:rPr>
              <a:t> </a:t>
            </a:r>
            <a:r>
              <a:rPr lang="en-US" b="1" dirty="0" err="1">
                <a:latin typeface="Calisto MT" pitchFamily="18" charset="0"/>
              </a:rPr>
              <a:t>ultrasonografi</a:t>
            </a:r>
            <a:endParaRPr lang="en-US" b="1" dirty="0">
              <a:latin typeface="Calisto MT" pitchFamily="18" charset="0"/>
            </a:endParaRPr>
          </a:p>
          <a:p>
            <a:pPr marL="973138" indent="-457200" algn="just"/>
            <a:r>
              <a:rPr lang="en-US" dirty="0" err="1">
                <a:latin typeface="Calisto MT" pitchFamily="18" charset="0"/>
              </a:rPr>
              <a:t>Bila</a:t>
            </a:r>
            <a:r>
              <a:rPr lang="en-US" dirty="0">
                <a:latin typeface="Calisto MT" pitchFamily="18" charset="0"/>
              </a:rPr>
              <a:t> </a:t>
            </a:r>
            <a:r>
              <a:rPr lang="en-US" dirty="0" err="1">
                <a:latin typeface="Calisto MT" pitchFamily="18" charset="0"/>
              </a:rPr>
              <a:t>pada</a:t>
            </a:r>
            <a:r>
              <a:rPr lang="en-US" dirty="0">
                <a:latin typeface="Calisto MT" pitchFamily="18" charset="0"/>
              </a:rPr>
              <a:t> </a:t>
            </a:r>
            <a:r>
              <a:rPr lang="en-US" dirty="0" err="1">
                <a:latin typeface="Calisto MT" pitchFamily="18" charset="0"/>
              </a:rPr>
              <a:t>saat</a:t>
            </a:r>
            <a:r>
              <a:rPr lang="en-US" dirty="0">
                <a:latin typeface="Calisto MT" pitchFamily="18" charset="0"/>
              </a:rPr>
              <a:t> </a:t>
            </a:r>
            <a:r>
              <a:rPr lang="en-US" dirty="0" err="1">
                <a:latin typeface="Calisto MT" pitchFamily="18" charset="0"/>
              </a:rPr>
              <a:t>atau</a:t>
            </a:r>
            <a:r>
              <a:rPr lang="en-US" dirty="0">
                <a:latin typeface="Calisto MT" pitchFamily="18" charset="0"/>
              </a:rPr>
              <a:t> </a:t>
            </a:r>
            <a:r>
              <a:rPr lang="en-US" dirty="0" err="1">
                <a:latin typeface="Calisto MT" pitchFamily="18" charset="0"/>
              </a:rPr>
              <a:t>sesudah</a:t>
            </a:r>
            <a:r>
              <a:rPr lang="en-US" dirty="0">
                <a:latin typeface="Calisto MT" pitchFamily="18" charset="0"/>
              </a:rPr>
              <a:t> </a:t>
            </a:r>
            <a:r>
              <a:rPr lang="en-US" dirty="0" err="1">
                <a:latin typeface="Calisto MT" pitchFamily="18" charset="0"/>
              </a:rPr>
              <a:t>minum</a:t>
            </a:r>
            <a:r>
              <a:rPr lang="en-US" dirty="0">
                <a:latin typeface="Calisto MT" pitchFamily="18" charset="0"/>
              </a:rPr>
              <a:t> </a:t>
            </a:r>
            <a:r>
              <a:rPr lang="en-US" dirty="0" err="1">
                <a:latin typeface="Calisto MT" pitchFamily="18" charset="0"/>
              </a:rPr>
              <a:t>kandung</a:t>
            </a:r>
            <a:r>
              <a:rPr lang="en-US" dirty="0">
                <a:latin typeface="Calisto MT" pitchFamily="18" charset="0"/>
              </a:rPr>
              <a:t> </a:t>
            </a:r>
            <a:r>
              <a:rPr lang="en-US" dirty="0" err="1">
                <a:latin typeface="Calisto MT" pitchFamily="18" charset="0"/>
              </a:rPr>
              <a:t>empedu</a:t>
            </a:r>
            <a:r>
              <a:rPr lang="en-US" dirty="0">
                <a:latin typeface="Calisto MT" pitchFamily="18" charset="0"/>
              </a:rPr>
              <a:t> </a:t>
            </a:r>
            <a:r>
              <a:rPr lang="en-US" dirty="0" err="1">
                <a:latin typeface="Calisto MT" pitchFamily="18" charset="0"/>
              </a:rPr>
              <a:t>berkontraksi</a:t>
            </a:r>
            <a:r>
              <a:rPr lang="en-US" dirty="0">
                <a:latin typeface="Calisto MT" pitchFamily="18" charset="0"/>
              </a:rPr>
              <a:t>, </a:t>
            </a:r>
            <a:r>
              <a:rPr lang="en-US" dirty="0" err="1">
                <a:latin typeface="Calisto MT" pitchFamily="18" charset="0"/>
              </a:rPr>
              <a:t>maka</a:t>
            </a:r>
            <a:r>
              <a:rPr lang="en-US" dirty="0">
                <a:latin typeface="Calisto MT" pitchFamily="18" charset="0"/>
              </a:rPr>
              <a:t> atresia </a:t>
            </a:r>
            <a:r>
              <a:rPr lang="en-US" dirty="0" err="1">
                <a:latin typeface="Calisto MT" pitchFamily="18" charset="0"/>
              </a:rPr>
              <a:t>bilier</a:t>
            </a:r>
            <a:r>
              <a:rPr lang="en-US" dirty="0">
                <a:latin typeface="Calisto MT" pitchFamily="18" charset="0"/>
              </a:rPr>
              <a:t> </a:t>
            </a:r>
            <a:r>
              <a:rPr lang="en-US" dirty="0" err="1">
                <a:latin typeface="Calisto MT" pitchFamily="18" charset="0"/>
              </a:rPr>
              <a:t>kemungkinan</a:t>
            </a:r>
            <a:r>
              <a:rPr lang="en-US" dirty="0">
                <a:latin typeface="Calisto MT" pitchFamily="18" charset="0"/>
              </a:rPr>
              <a:t> </a:t>
            </a:r>
            <a:r>
              <a:rPr lang="en-US" dirty="0" err="1">
                <a:latin typeface="Calisto MT" pitchFamily="18" charset="0"/>
              </a:rPr>
              <a:t>besar</a:t>
            </a:r>
            <a:r>
              <a:rPr lang="en-US" dirty="0">
                <a:latin typeface="Calisto MT" pitchFamily="18" charset="0"/>
              </a:rPr>
              <a:t> (90%) </a:t>
            </a:r>
            <a:r>
              <a:rPr lang="en-US" dirty="0" err="1">
                <a:latin typeface="Calisto MT" pitchFamily="18" charset="0"/>
              </a:rPr>
              <a:t>dapat</a:t>
            </a:r>
            <a:r>
              <a:rPr lang="en-US" dirty="0">
                <a:latin typeface="Calisto MT" pitchFamily="18" charset="0"/>
              </a:rPr>
              <a:t> </a:t>
            </a:r>
            <a:r>
              <a:rPr lang="en-US" dirty="0" err="1">
                <a:latin typeface="Calisto MT" pitchFamily="18" charset="0"/>
              </a:rPr>
              <a:t>disingkirkan</a:t>
            </a:r>
            <a:r>
              <a:rPr lang="en-US" dirty="0">
                <a:latin typeface="Calisto MT" pitchFamily="18" charset="0"/>
              </a:rPr>
              <a:t>.</a:t>
            </a:r>
          </a:p>
          <a:p>
            <a:pPr marL="514350" indent="-514350" algn="just">
              <a:buAutoNum type="arabicPeriod" startAt="3"/>
            </a:pPr>
            <a:r>
              <a:rPr lang="en-US" b="1" dirty="0" err="1">
                <a:latin typeface="Calisto MT" pitchFamily="18" charset="0"/>
              </a:rPr>
              <a:t>Biopsi</a:t>
            </a:r>
            <a:r>
              <a:rPr lang="en-US" b="1" dirty="0">
                <a:latin typeface="Calisto MT" pitchFamily="18" charset="0"/>
              </a:rPr>
              <a:t> </a:t>
            </a:r>
            <a:r>
              <a:rPr lang="en-US" b="1" dirty="0" err="1">
                <a:latin typeface="Calisto MT" pitchFamily="18" charset="0"/>
              </a:rPr>
              <a:t>hati</a:t>
            </a:r>
            <a:r>
              <a:rPr lang="en-US" b="1" dirty="0">
                <a:latin typeface="Calisto MT" pitchFamily="18" charset="0"/>
              </a:rPr>
              <a:t> </a:t>
            </a:r>
          </a:p>
          <a:p>
            <a:pPr marL="468313" indent="0" algn="just">
              <a:buNone/>
            </a:pPr>
            <a:r>
              <a:rPr lang="en-US" dirty="0">
                <a:latin typeface="Calisto MT" pitchFamily="18" charset="0"/>
              </a:rPr>
              <a:t>Fibrosis portal</a:t>
            </a:r>
            <a:r>
              <a:rPr lang="en-US" b="1" dirty="0">
                <a:latin typeface="Calisto MT" pitchFamily="18" charset="0"/>
              </a:rPr>
              <a:t>  </a:t>
            </a:r>
          </a:p>
          <a:p>
            <a:endParaRPr lang="en-US" dirty="0"/>
          </a:p>
        </p:txBody>
      </p:sp>
      <p:sp>
        <p:nvSpPr>
          <p:cNvPr id="2" name="Title 1"/>
          <p:cNvSpPr>
            <a:spLocks noGrp="1"/>
          </p:cNvSpPr>
          <p:nvPr>
            <p:ph type="title"/>
          </p:nvPr>
        </p:nvSpPr>
        <p:spPr/>
        <p:txBody>
          <a:bodyPr/>
          <a:lstStyle/>
          <a:p>
            <a:r>
              <a:rPr lang="en-ID" dirty="0" smtClean="0"/>
              <a:t>PEMERIKSAAN PENUNJANG</a:t>
            </a:r>
            <a:endParaRPr lang="en-US" dirty="0"/>
          </a:p>
        </p:txBody>
      </p:sp>
    </p:spTree>
    <p:extLst>
      <p:ext uri="{BB962C8B-B14F-4D97-AF65-F5344CB8AC3E}">
        <p14:creationId xmlns="" xmlns:p14="http://schemas.microsoft.com/office/powerpoint/2010/main" val="834829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14350" indent="-514350" algn="just">
              <a:buAutoNum type="arabicPeriod"/>
            </a:pPr>
            <a:r>
              <a:rPr lang="en-US" b="1" dirty="0" err="1">
                <a:latin typeface="Calisto MT" pitchFamily="18" charset="0"/>
              </a:rPr>
              <a:t>Terapi</a:t>
            </a:r>
            <a:r>
              <a:rPr lang="en-US" b="1" dirty="0">
                <a:latin typeface="Calisto MT" pitchFamily="18" charset="0"/>
              </a:rPr>
              <a:t> </a:t>
            </a:r>
            <a:r>
              <a:rPr lang="en-US" b="1" dirty="0" err="1">
                <a:latin typeface="Calisto MT" pitchFamily="18" charset="0"/>
              </a:rPr>
              <a:t>medikamentosa</a:t>
            </a:r>
            <a:endParaRPr lang="en-US" b="1" dirty="0">
              <a:latin typeface="Calisto MT" pitchFamily="18" charset="0"/>
            </a:endParaRPr>
          </a:p>
          <a:p>
            <a:pPr marL="973138" indent="-457200" algn="just"/>
            <a:r>
              <a:rPr lang="it-IT" dirty="0">
                <a:latin typeface="Calisto MT" pitchFamily="18" charset="0"/>
              </a:rPr>
              <a:t>Fenobarbital 5 mg/kgBB/hari dibagi 2 dosis, per oral </a:t>
            </a:r>
            <a:r>
              <a:rPr lang="it-IT" dirty="0">
                <a:latin typeface="Calisto MT" pitchFamily="18" charset="0"/>
                <a:sym typeface="Wingdings" pitchFamily="2" charset="2"/>
              </a:rPr>
              <a:t> merangsang enzim </a:t>
            </a:r>
            <a:r>
              <a:rPr lang="it-IT" i="1" dirty="0">
                <a:latin typeface="Calisto MT" pitchFamily="18" charset="0"/>
                <a:sym typeface="Wingdings" pitchFamily="2" charset="2"/>
              </a:rPr>
              <a:t>glukuronil transferase </a:t>
            </a:r>
            <a:r>
              <a:rPr lang="it-IT" dirty="0">
                <a:latin typeface="Calisto MT" pitchFamily="18" charset="0"/>
                <a:sym typeface="Wingdings" pitchFamily="2" charset="2"/>
              </a:rPr>
              <a:t>(untuk mengubah bilirubin indirek menjadi bilirubin direk)</a:t>
            </a:r>
          </a:p>
          <a:p>
            <a:pPr marL="973138" indent="-457200" algn="just"/>
            <a:r>
              <a:rPr lang="it-IT" dirty="0">
                <a:latin typeface="Calisto MT" pitchFamily="18" charset="0"/>
              </a:rPr>
              <a:t>Kolestiramin 1 gram/kgBB/hari dibagi 6 dosis </a:t>
            </a:r>
            <a:r>
              <a:rPr lang="it-IT" dirty="0">
                <a:latin typeface="Calisto MT" pitchFamily="18" charset="0"/>
                <a:sym typeface="Wingdings" pitchFamily="2" charset="2"/>
              </a:rPr>
              <a:t> memotong siklus enterohepatik asam empedu sekunder</a:t>
            </a:r>
            <a:endParaRPr lang="en-US" dirty="0">
              <a:latin typeface="Calisto MT" pitchFamily="18" charset="0"/>
            </a:endParaRPr>
          </a:p>
          <a:p>
            <a:endParaRPr lang="en-US" dirty="0"/>
          </a:p>
        </p:txBody>
      </p:sp>
      <p:sp>
        <p:nvSpPr>
          <p:cNvPr id="3" name="Title 2"/>
          <p:cNvSpPr>
            <a:spLocks noGrp="1"/>
          </p:cNvSpPr>
          <p:nvPr>
            <p:ph type="title"/>
          </p:nvPr>
        </p:nvSpPr>
        <p:spPr/>
        <p:txBody>
          <a:bodyPr/>
          <a:lstStyle/>
          <a:p>
            <a:r>
              <a:rPr lang="en-ID" dirty="0" smtClean="0"/>
              <a:t>PENATALAKSANAAN</a:t>
            </a:r>
            <a:endParaRPr lang="en-US" dirty="0"/>
          </a:p>
        </p:txBody>
      </p:sp>
    </p:spTree>
    <p:extLst>
      <p:ext uri="{BB962C8B-B14F-4D97-AF65-F5344CB8AC3E}">
        <p14:creationId xmlns="" xmlns:p14="http://schemas.microsoft.com/office/powerpoint/2010/main" val="22865413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just">
              <a:buNone/>
            </a:pPr>
            <a:r>
              <a:rPr lang="en-US" dirty="0">
                <a:latin typeface="Calisto MT" pitchFamily="18" charset="0"/>
              </a:rPr>
              <a:t>2. </a:t>
            </a:r>
            <a:r>
              <a:rPr lang="en-US" b="1" dirty="0" err="1">
                <a:latin typeface="Calisto MT" pitchFamily="18" charset="0"/>
              </a:rPr>
              <a:t>Terapi</a:t>
            </a:r>
            <a:r>
              <a:rPr lang="en-US" b="1" dirty="0">
                <a:latin typeface="Calisto MT" pitchFamily="18" charset="0"/>
              </a:rPr>
              <a:t> </a:t>
            </a:r>
            <a:r>
              <a:rPr lang="en-US" b="1" dirty="0" err="1">
                <a:latin typeface="Calisto MT" pitchFamily="18" charset="0"/>
              </a:rPr>
              <a:t>nutrisi</a:t>
            </a:r>
            <a:endParaRPr lang="en-US" b="1" dirty="0">
              <a:latin typeface="Calisto MT" pitchFamily="18" charset="0"/>
            </a:endParaRPr>
          </a:p>
          <a:p>
            <a:pPr marL="925513" indent="-457200" algn="just"/>
            <a:r>
              <a:rPr lang="en-US" dirty="0">
                <a:latin typeface="Calisto MT" pitchFamily="18" charset="0"/>
              </a:rPr>
              <a:t> </a:t>
            </a:r>
            <a:r>
              <a:rPr lang="sv-SE" dirty="0">
                <a:latin typeface="Calisto MT" pitchFamily="18" charset="0"/>
              </a:rPr>
              <a:t>Pemberian makanan yang mengandung </a:t>
            </a:r>
            <a:r>
              <a:rPr lang="sv-SE" i="1" dirty="0">
                <a:latin typeface="Calisto MT" pitchFamily="18" charset="0"/>
              </a:rPr>
              <a:t>medium chain triglycerides </a:t>
            </a:r>
            <a:r>
              <a:rPr lang="sv-SE" dirty="0">
                <a:latin typeface="Calisto MT" pitchFamily="18" charset="0"/>
              </a:rPr>
              <a:t>(MCT) untuk mengatasi malabsorpsi lemak.</a:t>
            </a:r>
          </a:p>
          <a:p>
            <a:pPr marL="925513" indent="-457200" algn="just"/>
            <a:r>
              <a:rPr lang="fi-FI" dirty="0">
                <a:latin typeface="Calisto MT" pitchFamily="18" charset="0"/>
              </a:rPr>
              <a:t>Penatalaksanaan defisiensi vitamin yang larutdalam lemak</a:t>
            </a:r>
            <a:endParaRPr lang="sv-SE" dirty="0">
              <a:latin typeface="Calisto MT" pitchFamily="18" charset="0"/>
            </a:endParaRPr>
          </a:p>
          <a:p>
            <a:pPr marL="925513" indent="-457200" algn="just"/>
            <a:endParaRPr lang="en-US" dirty="0">
              <a:latin typeface="Calisto MT" pitchFamily="18" charset="0"/>
            </a:endParaRPr>
          </a:p>
          <a:p>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 xmlns:p14="http://schemas.microsoft.com/office/powerpoint/2010/main" val="3080173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ID" dirty="0" smtClean="0"/>
              <a:t>ATRESIA BILIER</a:t>
            </a:r>
            <a:endParaRPr lang="en-US" dirty="0"/>
          </a:p>
        </p:txBody>
      </p:sp>
      <p:sp>
        <p:nvSpPr>
          <p:cNvPr id="5" name="Subtitle 4"/>
          <p:cNvSpPr>
            <a:spLocks noGrp="1"/>
          </p:cNvSpPr>
          <p:nvPr>
            <p:ph type="subTitle" idx="1"/>
          </p:nvPr>
        </p:nvSpPr>
        <p:spPr/>
        <p:txBody>
          <a:bodyPr/>
          <a:lstStyle/>
          <a:p>
            <a:endParaRPr lang="id-ID" dirty="0" smtClean="0"/>
          </a:p>
          <a:p>
            <a:r>
              <a:rPr lang="id-ID" dirty="0" smtClean="0"/>
              <a:t>Ns. Riau Roslita, M.Kep., Sp.Kep.An</a:t>
            </a:r>
          </a:p>
          <a:p>
            <a:endParaRPr lang="en-US" dirty="0"/>
          </a:p>
        </p:txBody>
      </p:sp>
    </p:spTree>
    <p:extLst>
      <p:ext uri="{BB962C8B-B14F-4D97-AF65-F5344CB8AC3E}">
        <p14:creationId xmlns="" xmlns:p14="http://schemas.microsoft.com/office/powerpoint/2010/main" val="716072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4704"/>
            <a:ext cx="8229600" cy="5242587"/>
          </a:xfrm>
        </p:spPr>
        <p:txBody>
          <a:bodyPr>
            <a:normAutofit/>
          </a:bodyPr>
          <a:lstStyle/>
          <a:p>
            <a:pPr marL="0" indent="0" algn="just">
              <a:buNone/>
            </a:pPr>
            <a:r>
              <a:rPr lang="en-US" b="1" dirty="0">
                <a:latin typeface="Calisto MT" pitchFamily="18" charset="0"/>
              </a:rPr>
              <a:t>3. </a:t>
            </a:r>
            <a:r>
              <a:rPr lang="en-US" b="1" dirty="0" err="1">
                <a:latin typeface="Calisto MT" pitchFamily="18" charset="0"/>
              </a:rPr>
              <a:t>Terapi</a:t>
            </a:r>
            <a:r>
              <a:rPr lang="en-US" b="1" dirty="0">
                <a:latin typeface="Calisto MT" pitchFamily="18" charset="0"/>
              </a:rPr>
              <a:t> </a:t>
            </a:r>
            <a:r>
              <a:rPr lang="en-US" b="1" dirty="0" err="1">
                <a:latin typeface="Calisto MT" pitchFamily="18" charset="0"/>
              </a:rPr>
              <a:t>pembedahan</a:t>
            </a:r>
            <a:r>
              <a:rPr lang="en-US" b="1" dirty="0">
                <a:latin typeface="Calisto MT" pitchFamily="18" charset="0"/>
              </a:rPr>
              <a:t> (</a:t>
            </a:r>
            <a:r>
              <a:rPr lang="en-US" b="1" dirty="0" err="1">
                <a:latin typeface="Calisto MT" pitchFamily="18" charset="0"/>
              </a:rPr>
              <a:t>Prosedur</a:t>
            </a:r>
            <a:r>
              <a:rPr lang="en-US" b="1" dirty="0">
                <a:latin typeface="Calisto MT" pitchFamily="18" charset="0"/>
              </a:rPr>
              <a:t> Kasai)</a:t>
            </a:r>
          </a:p>
          <a:p>
            <a:pPr marL="925513" indent="-457200" algn="just"/>
            <a:r>
              <a:rPr lang="en-US" dirty="0">
                <a:latin typeface="Calisto MT" pitchFamily="18" charset="0"/>
              </a:rPr>
              <a:t> </a:t>
            </a:r>
            <a:r>
              <a:rPr lang="en-US" dirty="0" err="1">
                <a:latin typeface="Calisto MT" pitchFamily="18" charset="0"/>
              </a:rPr>
              <a:t>Merupakan</a:t>
            </a:r>
            <a:r>
              <a:rPr lang="en-US" dirty="0">
                <a:latin typeface="Calisto MT" pitchFamily="18" charset="0"/>
              </a:rPr>
              <a:t> </a:t>
            </a:r>
            <a:r>
              <a:rPr lang="en-US" dirty="0" err="1">
                <a:latin typeface="Calisto MT" pitchFamily="18" charset="0"/>
              </a:rPr>
              <a:t>operasi</a:t>
            </a:r>
            <a:r>
              <a:rPr lang="en-US" dirty="0">
                <a:latin typeface="Calisto MT" pitchFamily="18" charset="0"/>
              </a:rPr>
              <a:t> </a:t>
            </a:r>
            <a:r>
              <a:rPr lang="en-US" dirty="0" err="1">
                <a:latin typeface="Calisto MT" pitchFamily="18" charset="0"/>
              </a:rPr>
              <a:t>untuk</a:t>
            </a:r>
            <a:r>
              <a:rPr lang="en-US" dirty="0">
                <a:latin typeface="Calisto MT" pitchFamily="18" charset="0"/>
              </a:rPr>
              <a:t> </a:t>
            </a:r>
            <a:r>
              <a:rPr lang="en-US" dirty="0" err="1">
                <a:latin typeface="Calisto MT" pitchFamily="18" charset="0"/>
              </a:rPr>
              <a:t>membuka</a:t>
            </a:r>
            <a:r>
              <a:rPr lang="en-US" dirty="0">
                <a:latin typeface="Calisto MT" pitchFamily="18" charset="0"/>
              </a:rPr>
              <a:t> </a:t>
            </a:r>
            <a:r>
              <a:rPr lang="en-US" dirty="0" err="1">
                <a:latin typeface="Calisto MT" pitchFamily="18" charset="0"/>
              </a:rPr>
              <a:t>saluran</a:t>
            </a:r>
            <a:r>
              <a:rPr lang="en-US" dirty="0">
                <a:latin typeface="Calisto MT" pitchFamily="18" charset="0"/>
              </a:rPr>
              <a:t> </a:t>
            </a:r>
            <a:r>
              <a:rPr lang="en-US" dirty="0" err="1">
                <a:latin typeface="Calisto MT" pitchFamily="18" charset="0"/>
              </a:rPr>
              <a:t>empedu</a:t>
            </a:r>
            <a:endParaRPr lang="en-US" dirty="0">
              <a:latin typeface="Calisto MT" pitchFamily="18" charset="0"/>
            </a:endParaRPr>
          </a:p>
          <a:p>
            <a:pPr marL="925513" indent="-457200" algn="just"/>
            <a:r>
              <a:rPr lang="en-US" dirty="0" err="1">
                <a:latin typeface="Calisto MT" pitchFamily="18" charset="0"/>
              </a:rPr>
              <a:t>Saluran</a:t>
            </a:r>
            <a:r>
              <a:rPr lang="en-US" dirty="0">
                <a:latin typeface="Calisto MT" pitchFamily="18" charset="0"/>
              </a:rPr>
              <a:t> yang </a:t>
            </a:r>
            <a:r>
              <a:rPr lang="en-US" dirty="0" err="1">
                <a:latin typeface="Calisto MT" pitchFamily="18" charset="0"/>
              </a:rPr>
              <a:t>rusak</a:t>
            </a:r>
            <a:r>
              <a:rPr lang="en-US" dirty="0">
                <a:latin typeface="Calisto MT" pitchFamily="18" charset="0"/>
              </a:rPr>
              <a:t> di </a:t>
            </a:r>
            <a:r>
              <a:rPr lang="en-US" dirty="0" err="1">
                <a:latin typeface="Calisto MT" pitchFamily="18" charset="0"/>
              </a:rPr>
              <a:t>hati</a:t>
            </a:r>
            <a:r>
              <a:rPr lang="en-US" dirty="0">
                <a:latin typeface="Calisto MT" pitchFamily="18" charset="0"/>
              </a:rPr>
              <a:t> (</a:t>
            </a:r>
            <a:r>
              <a:rPr lang="en-US" dirty="0" err="1">
                <a:latin typeface="Calisto MT" pitchFamily="18" charset="0"/>
              </a:rPr>
              <a:t>extrahepatic</a:t>
            </a:r>
            <a:r>
              <a:rPr lang="en-US" dirty="0">
                <a:latin typeface="Calisto MT" pitchFamily="18" charset="0"/>
              </a:rPr>
              <a:t> duct) </a:t>
            </a:r>
            <a:r>
              <a:rPr lang="en-US" dirty="0" err="1">
                <a:latin typeface="Calisto MT" pitchFamily="18" charset="0"/>
              </a:rPr>
              <a:t>dibuang</a:t>
            </a:r>
            <a:r>
              <a:rPr lang="en-US" dirty="0">
                <a:latin typeface="Calisto MT" pitchFamily="18" charset="0"/>
              </a:rPr>
              <a:t> &amp; </a:t>
            </a:r>
            <a:r>
              <a:rPr lang="en-US" dirty="0" err="1">
                <a:latin typeface="Calisto MT" pitchFamily="18" charset="0"/>
              </a:rPr>
              <a:t>menggantikan</a:t>
            </a:r>
            <a:r>
              <a:rPr lang="en-US" dirty="0">
                <a:latin typeface="Calisto MT" pitchFamily="18" charset="0"/>
              </a:rPr>
              <a:t> </a:t>
            </a:r>
            <a:r>
              <a:rPr lang="en-US" dirty="0" err="1">
                <a:latin typeface="Calisto MT" pitchFamily="18" charset="0"/>
              </a:rPr>
              <a:t>dengan</a:t>
            </a:r>
            <a:r>
              <a:rPr lang="en-US" dirty="0">
                <a:latin typeface="Calisto MT" pitchFamily="18" charset="0"/>
              </a:rPr>
              <a:t> </a:t>
            </a:r>
            <a:r>
              <a:rPr lang="en-US" dirty="0" err="1">
                <a:latin typeface="Calisto MT" pitchFamily="18" charset="0"/>
              </a:rPr>
              <a:t>usus</a:t>
            </a:r>
            <a:r>
              <a:rPr lang="en-US" dirty="0">
                <a:latin typeface="Calisto MT" pitchFamily="18" charset="0"/>
              </a:rPr>
              <a:t> </a:t>
            </a:r>
            <a:r>
              <a:rPr lang="en-US" dirty="0" err="1">
                <a:latin typeface="Calisto MT" pitchFamily="18" charset="0"/>
              </a:rPr>
              <a:t>bayi</a:t>
            </a:r>
            <a:r>
              <a:rPr lang="en-US" dirty="0">
                <a:latin typeface="Calisto MT" pitchFamily="18" charset="0"/>
              </a:rPr>
              <a:t> </a:t>
            </a:r>
            <a:r>
              <a:rPr lang="en-US" dirty="0" err="1">
                <a:latin typeface="Calisto MT" pitchFamily="18" charset="0"/>
              </a:rPr>
              <a:t>sendiri</a:t>
            </a:r>
            <a:r>
              <a:rPr lang="en-US" dirty="0">
                <a:latin typeface="Calisto MT" pitchFamily="18" charset="0"/>
              </a:rPr>
              <a:t> </a:t>
            </a:r>
            <a:r>
              <a:rPr lang="en-US" dirty="0">
                <a:latin typeface="Calisto MT" pitchFamily="18" charset="0"/>
                <a:sym typeface="Wingdings" pitchFamily="2" charset="2"/>
              </a:rPr>
              <a:t> </a:t>
            </a:r>
            <a:r>
              <a:rPr lang="en-US" dirty="0" err="1">
                <a:latin typeface="Calisto MT" pitchFamily="18" charset="0"/>
                <a:sym typeface="Wingdings" pitchFamily="2" charset="2"/>
              </a:rPr>
              <a:t>sehingga</a:t>
            </a:r>
            <a:r>
              <a:rPr lang="en-US" dirty="0">
                <a:latin typeface="Calisto MT" pitchFamily="18" charset="0"/>
                <a:sym typeface="Wingdings" pitchFamily="2" charset="2"/>
              </a:rPr>
              <a:t> </a:t>
            </a:r>
            <a:r>
              <a:rPr lang="en-US" dirty="0" err="1">
                <a:latin typeface="Calisto MT" pitchFamily="18" charset="0"/>
                <a:sym typeface="Wingdings" pitchFamily="2" charset="2"/>
              </a:rPr>
              <a:t>memungkinkan</a:t>
            </a:r>
            <a:r>
              <a:rPr lang="en-US" dirty="0">
                <a:latin typeface="Calisto MT" pitchFamily="18" charset="0"/>
                <a:sym typeface="Wingdings" pitchFamily="2" charset="2"/>
              </a:rPr>
              <a:t> </a:t>
            </a:r>
            <a:r>
              <a:rPr lang="en-US" dirty="0" err="1">
                <a:latin typeface="Calisto MT" pitchFamily="18" charset="0"/>
                <a:sym typeface="Wingdings" pitchFamily="2" charset="2"/>
              </a:rPr>
              <a:t>empedu</a:t>
            </a:r>
            <a:r>
              <a:rPr lang="en-US" dirty="0">
                <a:latin typeface="Calisto MT" pitchFamily="18" charset="0"/>
                <a:sym typeface="Wingdings" pitchFamily="2" charset="2"/>
              </a:rPr>
              <a:t> </a:t>
            </a:r>
            <a:r>
              <a:rPr lang="en-US" dirty="0" err="1">
                <a:latin typeface="Calisto MT" pitchFamily="18" charset="0"/>
                <a:sym typeface="Wingdings" pitchFamily="2" charset="2"/>
              </a:rPr>
              <a:t>dari</a:t>
            </a:r>
            <a:r>
              <a:rPr lang="en-US" dirty="0">
                <a:latin typeface="Calisto MT" pitchFamily="18" charset="0"/>
                <a:sym typeface="Wingdings" pitchFamily="2" charset="2"/>
              </a:rPr>
              <a:t> </a:t>
            </a:r>
            <a:r>
              <a:rPr lang="en-US" dirty="0" err="1">
                <a:latin typeface="Calisto MT" pitchFamily="18" charset="0"/>
                <a:sym typeface="Wingdings" pitchFamily="2" charset="2"/>
              </a:rPr>
              <a:t>hati</a:t>
            </a:r>
            <a:r>
              <a:rPr lang="en-US" dirty="0">
                <a:latin typeface="Calisto MT" pitchFamily="18" charset="0"/>
                <a:sym typeface="Wingdings" pitchFamily="2" charset="2"/>
              </a:rPr>
              <a:t> </a:t>
            </a:r>
            <a:r>
              <a:rPr lang="en-US" dirty="0" err="1">
                <a:latin typeface="Calisto MT" pitchFamily="18" charset="0"/>
                <a:sym typeface="Wingdings" pitchFamily="2" charset="2"/>
              </a:rPr>
              <a:t>mengalir</a:t>
            </a:r>
            <a:r>
              <a:rPr lang="en-US" dirty="0">
                <a:latin typeface="Calisto MT" pitchFamily="18" charset="0"/>
                <a:sym typeface="Wingdings" pitchFamily="2" charset="2"/>
              </a:rPr>
              <a:t> </a:t>
            </a:r>
            <a:r>
              <a:rPr lang="en-US" dirty="0" err="1">
                <a:latin typeface="Calisto MT" pitchFamily="18" charset="0"/>
                <a:sym typeface="Wingdings" pitchFamily="2" charset="2"/>
              </a:rPr>
              <a:t>ke</a:t>
            </a:r>
            <a:r>
              <a:rPr lang="en-US" dirty="0">
                <a:latin typeface="Calisto MT" pitchFamily="18" charset="0"/>
                <a:sym typeface="Wingdings" pitchFamily="2" charset="2"/>
              </a:rPr>
              <a:t> </a:t>
            </a:r>
            <a:r>
              <a:rPr lang="en-US" dirty="0" err="1">
                <a:latin typeface="Calisto MT" pitchFamily="18" charset="0"/>
                <a:sym typeface="Wingdings" pitchFamily="2" charset="2"/>
              </a:rPr>
              <a:t>usus</a:t>
            </a:r>
            <a:r>
              <a:rPr lang="en-US" dirty="0">
                <a:latin typeface="Calisto MT" pitchFamily="18" charset="0"/>
                <a:sym typeface="Wingdings" pitchFamily="2" charset="2"/>
              </a:rPr>
              <a:t>.</a:t>
            </a:r>
          </a:p>
          <a:p>
            <a:pPr marL="925513" indent="-457200" algn="just"/>
            <a:r>
              <a:rPr lang="en-US" dirty="0" err="1">
                <a:latin typeface="Calisto MT" pitchFamily="18" charset="0"/>
                <a:sym typeface="Wingdings" pitchFamily="2" charset="2"/>
              </a:rPr>
              <a:t>Prosedur</a:t>
            </a:r>
            <a:r>
              <a:rPr lang="en-US" dirty="0">
                <a:latin typeface="Calisto MT" pitchFamily="18" charset="0"/>
                <a:sym typeface="Wingdings" pitchFamily="2" charset="2"/>
              </a:rPr>
              <a:t> </a:t>
            </a:r>
            <a:r>
              <a:rPr lang="en-US" dirty="0" err="1">
                <a:latin typeface="Calisto MT" pitchFamily="18" charset="0"/>
                <a:sym typeface="Wingdings" pitchFamily="2" charset="2"/>
              </a:rPr>
              <a:t>ini</a:t>
            </a:r>
            <a:r>
              <a:rPr lang="en-US" dirty="0">
                <a:latin typeface="Calisto MT" pitchFamily="18" charset="0"/>
                <a:sym typeface="Wingdings" pitchFamily="2" charset="2"/>
              </a:rPr>
              <a:t> </a:t>
            </a:r>
            <a:r>
              <a:rPr lang="en-US" dirty="0" err="1">
                <a:latin typeface="Calisto MT" pitchFamily="18" charset="0"/>
                <a:sym typeface="Wingdings" pitchFamily="2" charset="2"/>
              </a:rPr>
              <a:t>bukan</a:t>
            </a:r>
            <a:r>
              <a:rPr lang="en-US" dirty="0">
                <a:latin typeface="Calisto MT" pitchFamily="18" charset="0"/>
                <a:sym typeface="Wingdings" pitchFamily="2" charset="2"/>
              </a:rPr>
              <a:t> </a:t>
            </a:r>
            <a:r>
              <a:rPr lang="en-US" dirty="0" err="1">
                <a:latin typeface="Calisto MT" pitchFamily="18" charset="0"/>
                <a:sym typeface="Wingdings" pitchFamily="2" charset="2"/>
              </a:rPr>
              <a:t>pengobatan</a:t>
            </a:r>
            <a:r>
              <a:rPr lang="en-US" dirty="0">
                <a:latin typeface="Calisto MT" pitchFamily="18" charset="0"/>
                <a:sym typeface="Wingdings" pitchFamily="2" charset="2"/>
              </a:rPr>
              <a:t>  </a:t>
            </a:r>
            <a:r>
              <a:rPr lang="en-US" dirty="0" err="1">
                <a:latin typeface="Calisto MT" pitchFamily="18" charset="0"/>
                <a:sym typeface="Wingdings" pitchFamily="2" charset="2"/>
              </a:rPr>
              <a:t>sebagai</a:t>
            </a:r>
            <a:r>
              <a:rPr lang="en-US" dirty="0">
                <a:latin typeface="Calisto MT" pitchFamily="18" charset="0"/>
                <a:sym typeface="Wingdings" pitchFamily="2" charset="2"/>
              </a:rPr>
              <a:t> </a:t>
            </a:r>
            <a:r>
              <a:rPr lang="en-US" dirty="0" err="1">
                <a:latin typeface="Calisto MT" pitchFamily="18" charset="0"/>
                <a:sym typeface="Wingdings" pitchFamily="2" charset="2"/>
              </a:rPr>
              <a:t>pendukung</a:t>
            </a:r>
            <a:r>
              <a:rPr lang="en-US" dirty="0">
                <a:latin typeface="Calisto MT" pitchFamily="18" charset="0"/>
                <a:sym typeface="Wingdings" pitchFamily="2" charset="2"/>
              </a:rPr>
              <a:t> </a:t>
            </a:r>
            <a:r>
              <a:rPr lang="en-US" dirty="0" err="1">
                <a:latin typeface="Calisto MT" pitchFamily="18" charset="0"/>
                <a:sym typeface="Wingdings" pitchFamily="2" charset="2"/>
              </a:rPr>
              <a:t>tumbuh</a:t>
            </a:r>
            <a:r>
              <a:rPr lang="en-US" dirty="0">
                <a:latin typeface="Calisto MT" pitchFamily="18" charset="0"/>
                <a:sym typeface="Wingdings" pitchFamily="2" charset="2"/>
              </a:rPr>
              <a:t> </a:t>
            </a:r>
            <a:r>
              <a:rPr lang="en-US" dirty="0" err="1">
                <a:latin typeface="Calisto MT" pitchFamily="18" charset="0"/>
                <a:sym typeface="Wingdings" pitchFamily="2" charset="2"/>
              </a:rPr>
              <a:t>kembang</a:t>
            </a:r>
            <a:r>
              <a:rPr lang="en-US" dirty="0">
                <a:latin typeface="Calisto MT" pitchFamily="18" charset="0"/>
                <a:sym typeface="Wingdings" pitchFamily="2" charset="2"/>
              </a:rPr>
              <a:t> </a:t>
            </a:r>
            <a:r>
              <a:rPr lang="en-US" dirty="0" err="1">
                <a:latin typeface="Calisto MT" pitchFamily="18" charset="0"/>
                <a:sym typeface="Wingdings" pitchFamily="2" charset="2"/>
              </a:rPr>
              <a:t>bayi</a:t>
            </a:r>
            <a:r>
              <a:rPr lang="en-US" dirty="0">
                <a:latin typeface="Calisto MT" pitchFamily="18" charset="0"/>
                <a:sym typeface="Wingdings" pitchFamily="2" charset="2"/>
              </a:rPr>
              <a:t> </a:t>
            </a:r>
            <a:r>
              <a:rPr lang="en-US" dirty="0" err="1">
                <a:latin typeface="Calisto MT" pitchFamily="18" charset="0"/>
                <a:sym typeface="Wingdings" pitchFamily="2" charset="2"/>
              </a:rPr>
              <a:t>scr</a:t>
            </a:r>
            <a:r>
              <a:rPr lang="en-US" dirty="0">
                <a:latin typeface="Calisto MT" pitchFamily="18" charset="0"/>
                <a:sym typeface="Wingdings" pitchFamily="2" charset="2"/>
              </a:rPr>
              <a:t> optimal </a:t>
            </a:r>
            <a:r>
              <a:rPr lang="en-US" dirty="0" err="1">
                <a:latin typeface="Calisto MT" pitchFamily="18" charset="0"/>
                <a:sym typeface="Wingdings" pitchFamily="2" charset="2"/>
              </a:rPr>
              <a:t>selama</a:t>
            </a:r>
            <a:r>
              <a:rPr lang="en-US" dirty="0">
                <a:latin typeface="Calisto MT" pitchFamily="18" charset="0"/>
                <a:sym typeface="Wingdings" pitchFamily="2" charset="2"/>
              </a:rPr>
              <a:t> </a:t>
            </a:r>
            <a:r>
              <a:rPr lang="en-US" dirty="0" err="1">
                <a:latin typeface="Calisto MT" pitchFamily="18" charset="0"/>
                <a:sym typeface="Wingdings" pitchFamily="2" charset="2"/>
              </a:rPr>
              <a:t>beberapa</a:t>
            </a:r>
            <a:r>
              <a:rPr lang="en-US" dirty="0">
                <a:latin typeface="Calisto MT" pitchFamily="18" charset="0"/>
                <a:sym typeface="Wingdings" pitchFamily="2" charset="2"/>
              </a:rPr>
              <a:t> </a:t>
            </a:r>
            <a:r>
              <a:rPr lang="en-US" dirty="0" err="1">
                <a:latin typeface="Calisto MT" pitchFamily="18" charset="0"/>
                <a:sym typeface="Wingdings" pitchFamily="2" charset="2"/>
              </a:rPr>
              <a:t>tahun</a:t>
            </a:r>
            <a:endParaRPr lang="en-US" dirty="0">
              <a:latin typeface="Calisto MT" pitchFamily="18" charset="0"/>
              <a:sym typeface="Wingdings" pitchFamily="2" charset="2"/>
            </a:endParaRPr>
          </a:p>
          <a:p>
            <a:pPr marL="925513" indent="-457200" algn="just"/>
            <a:r>
              <a:rPr lang="en-US" dirty="0" err="1">
                <a:latin typeface="Calisto MT" pitchFamily="18" charset="0"/>
                <a:sym typeface="Wingdings" pitchFamily="2" charset="2"/>
              </a:rPr>
              <a:t>Prosedur</a:t>
            </a:r>
            <a:r>
              <a:rPr lang="en-US" dirty="0">
                <a:latin typeface="Calisto MT" pitchFamily="18" charset="0"/>
                <a:sym typeface="Wingdings" pitchFamily="2" charset="2"/>
              </a:rPr>
              <a:t> </a:t>
            </a:r>
            <a:r>
              <a:rPr lang="en-US" dirty="0" err="1">
                <a:latin typeface="Calisto MT" pitchFamily="18" charset="0"/>
                <a:sym typeface="Wingdings" pitchFamily="2" charset="2"/>
              </a:rPr>
              <a:t>kasai</a:t>
            </a:r>
            <a:r>
              <a:rPr lang="en-US" dirty="0">
                <a:latin typeface="Calisto MT" pitchFamily="18" charset="0"/>
                <a:sym typeface="Wingdings" pitchFamily="2" charset="2"/>
              </a:rPr>
              <a:t> </a:t>
            </a:r>
            <a:r>
              <a:rPr lang="en-US" dirty="0" err="1">
                <a:latin typeface="Calisto MT" pitchFamily="18" charset="0"/>
                <a:sym typeface="Wingdings" pitchFamily="2" charset="2"/>
              </a:rPr>
              <a:t>gagal</a:t>
            </a:r>
            <a:r>
              <a:rPr lang="en-US" dirty="0">
                <a:latin typeface="Calisto MT" pitchFamily="18" charset="0"/>
                <a:sym typeface="Wingdings" pitchFamily="2" charset="2"/>
              </a:rPr>
              <a:t>  </a:t>
            </a:r>
            <a:r>
              <a:rPr lang="en-US" dirty="0" err="1">
                <a:latin typeface="Calisto MT" pitchFamily="18" charset="0"/>
                <a:sym typeface="Wingdings" pitchFamily="2" charset="2"/>
              </a:rPr>
              <a:t>transplantasi</a:t>
            </a:r>
            <a:r>
              <a:rPr lang="en-US" dirty="0">
                <a:latin typeface="Calisto MT" pitchFamily="18" charset="0"/>
                <a:sym typeface="Wingdings" pitchFamily="2" charset="2"/>
              </a:rPr>
              <a:t> </a:t>
            </a:r>
            <a:r>
              <a:rPr lang="en-US" dirty="0" err="1">
                <a:latin typeface="Calisto MT" pitchFamily="18" charset="0"/>
                <a:sym typeface="Wingdings" pitchFamily="2" charset="2"/>
              </a:rPr>
              <a:t>hati</a:t>
            </a:r>
            <a:r>
              <a:rPr lang="en-US" dirty="0">
                <a:latin typeface="Calisto MT" pitchFamily="18" charset="0"/>
                <a:sym typeface="Wingdings" pitchFamily="2" charset="2"/>
              </a:rPr>
              <a:t> </a:t>
            </a:r>
            <a:r>
              <a:rPr lang="en-US" dirty="0" err="1">
                <a:latin typeface="Calisto MT" pitchFamily="18" charset="0"/>
                <a:sym typeface="Wingdings" pitchFamily="2" charset="2"/>
              </a:rPr>
              <a:t>dapat</a:t>
            </a:r>
            <a:r>
              <a:rPr lang="en-US" dirty="0">
                <a:latin typeface="Calisto MT" pitchFamily="18" charset="0"/>
                <a:sym typeface="Wingdings" pitchFamily="2" charset="2"/>
              </a:rPr>
              <a:t> </a:t>
            </a:r>
            <a:r>
              <a:rPr lang="en-US" dirty="0" err="1">
                <a:latin typeface="Calisto MT" pitchFamily="18" charset="0"/>
                <a:sym typeface="Wingdings" pitchFamily="2" charset="2"/>
              </a:rPr>
              <a:t>dipertimbangkan</a:t>
            </a:r>
            <a:endParaRPr lang="en-US" dirty="0">
              <a:latin typeface="Calisto MT" pitchFamily="18" charset="0"/>
              <a:sym typeface="Wingdings" pitchFamily="2" charset="2"/>
            </a:endParaRPr>
          </a:p>
          <a:p>
            <a:pPr marL="925513" indent="-457200" algn="just"/>
            <a:endParaRPr lang="en-US" dirty="0">
              <a:latin typeface="Calisto MT" pitchFamily="18" charset="0"/>
            </a:endParaRPr>
          </a:p>
          <a:p>
            <a:pPr marL="925513" indent="-457200" algn="just"/>
            <a:endParaRPr lang="en-US" dirty="0">
              <a:latin typeface="Calisto MT" pitchFamily="18" charset="0"/>
            </a:endParaRPr>
          </a:p>
          <a:p>
            <a:endParaRPr lang="en-US" dirty="0"/>
          </a:p>
        </p:txBody>
      </p:sp>
    </p:spTree>
    <p:extLst>
      <p:ext uri="{BB962C8B-B14F-4D97-AF65-F5344CB8AC3E}">
        <p14:creationId xmlns="" xmlns:p14="http://schemas.microsoft.com/office/powerpoint/2010/main" val="36181047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5863"/>
            <a:ext cx="9144000" cy="70065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Oval 4"/>
          <p:cNvSpPr/>
          <p:nvPr/>
        </p:nvSpPr>
        <p:spPr>
          <a:xfrm>
            <a:off x="5416064" y="381000"/>
            <a:ext cx="3411415" cy="8382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r"/>
            <a:r>
              <a:rPr lang="en-US" sz="3600" b="1" i="1" dirty="0" err="1" smtClean="0">
                <a:latin typeface="Calisto MT" pitchFamily="18" charset="0"/>
              </a:rPr>
              <a:t>Lanjutan</a:t>
            </a:r>
            <a:r>
              <a:rPr lang="en-US" sz="3600" b="1" i="1" dirty="0" smtClean="0">
                <a:latin typeface="Calisto MT" pitchFamily="18" charset="0"/>
              </a:rPr>
              <a:t>…</a:t>
            </a:r>
            <a:endParaRPr lang="en-US" sz="3600" b="1" i="1" dirty="0">
              <a:latin typeface="Calisto MT" pitchFamily="18" charset="0"/>
            </a:endParaRPr>
          </a:p>
        </p:txBody>
      </p:sp>
      <p:pic>
        <p:nvPicPr>
          <p:cNvPr id="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33046" y="1600205"/>
            <a:ext cx="7948246" cy="487679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7013806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8596" y="428604"/>
            <a:ext cx="7772400" cy="928694"/>
          </a:xfrm>
        </p:spPr>
        <p:txBody>
          <a:bodyPr/>
          <a:lstStyle/>
          <a:p>
            <a:r>
              <a:rPr lang="id-ID" dirty="0" smtClean="0"/>
              <a:t>HIRSCHPRUNG’S DISEASE</a:t>
            </a:r>
            <a:endParaRPr lang="id-ID" dirty="0"/>
          </a:p>
        </p:txBody>
      </p:sp>
      <p:sp>
        <p:nvSpPr>
          <p:cNvPr id="3" name="Subtitle 2"/>
          <p:cNvSpPr>
            <a:spLocks noGrp="1"/>
          </p:cNvSpPr>
          <p:nvPr>
            <p:ph type="subTitle" idx="1"/>
          </p:nvPr>
        </p:nvSpPr>
        <p:spPr>
          <a:xfrm>
            <a:off x="642910" y="5572140"/>
            <a:ext cx="7772400" cy="785794"/>
          </a:xfrm>
        </p:spPr>
        <p:txBody>
          <a:bodyPr/>
          <a:lstStyle/>
          <a:p>
            <a:endParaRPr lang="id-ID" dirty="0"/>
          </a:p>
        </p:txBody>
      </p:sp>
      <p:pic>
        <p:nvPicPr>
          <p:cNvPr id="23555" name="Picture 3" descr="E:\BLOK 3.3\hirsprung\1.jpg"/>
          <p:cNvPicPr>
            <a:picLocks noChangeAspect="1" noChangeArrowheads="1"/>
          </p:cNvPicPr>
          <p:nvPr/>
        </p:nvPicPr>
        <p:blipFill>
          <a:blip r:embed="rId2"/>
          <a:srcRect/>
          <a:stretch>
            <a:fillRect/>
          </a:stretch>
        </p:blipFill>
        <p:spPr bwMode="auto">
          <a:xfrm>
            <a:off x="928662" y="1285860"/>
            <a:ext cx="6929486" cy="3857652"/>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6400800" cy="838200"/>
          </a:xfrm>
        </p:spPr>
        <p:txBody>
          <a:bodyPr/>
          <a:lstStyle/>
          <a:p>
            <a:pPr algn="ctr"/>
            <a:r>
              <a:rPr lang="id-ID" dirty="0" smtClean="0"/>
              <a:t>DEFINISI</a:t>
            </a:r>
            <a:endParaRPr lang="id-ID" dirty="0"/>
          </a:p>
        </p:txBody>
      </p:sp>
      <p:sp>
        <p:nvSpPr>
          <p:cNvPr id="3" name="Content Placeholder 2"/>
          <p:cNvSpPr>
            <a:spLocks noGrp="1"/>
          </p:cNvSpPr>
          <p:nvPr>
            <p:ph idx="1"/>
          </p:nvPr>
        </p:nvSpPr>
        <p:spPr>
          <a:xfrm>
            <a:off x="0" y="1428736"/>
            <a:ext cx="7772400" cy="4495800"/>
          </a:xfrm>
        </p:spPr>
        <p:txBody>
          <a:bodyPr/>
          <a:lstStyle/>
          <a:p>
            <a:r>
              <a:rPr lang="id-ID" dirty="0" smtClean="0"/>
              <a:t>Hirschprung’s a/ suatu penyakit akibat obstruksi fungsional yang berupa aganglionis usus, dimulai dari sfingter anal internal kearah proksimal dengan panjang segmen tertentu, setidak-tidaknya melibatkan sebagian rektum. Ditandai dengan tidak adanya sel ganglion di pleksus auerbach dan messner (Kartono, 2004)</a:t>
            </a:r>
            <a:endParaRPr lang="id-ID"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dirty="0"/>
          </a:p>
        </p:txBody>
      </p:sp>
      <p:pic>
        <p:nvPicPr>
          <p:cNvPr id="4" name="Picture 2" descr="Morbus Hirschprung"/>
          <p:cNvPicPr>
            <a:picLocks noChangeAspect="1" noChangeArrowheads="1"/>
          </p:cNvPicPr>
          <p:nvPr/>
        </p:nvPicPr>
        <p:blipFill>
          <a:blip r:embed="rId2"/>
          <a:srcRect/>
          <a:stretch>
            <a:fillRect/>
          </a:stretch>
        </p:blipFill>
        <p:spPr bwMode="auto">
          <a:xfrm>
            <a:off x="0" y="0"/>
            <a:ext cx="4357686" cy="6858000"/>
          </a:xfrm>
          <a:prstGeom prst="rect">
            <a:avLst/>
          </a:prstGeom>
          <a:noFill/>
        </p:spPr>
      </p:pic>
      <p:pic>
        <p:nvPicPr>
          <p:cNvPr id="12290" name="Picture 2" descr="http://medlibes.com/uploads/hirsch.jpg"/>
          <p:cNvPicPr>
            <a:picLocks noChangeAspect="1" noChangeArrowheads="1"/>
          </p:cNvPicPr>
          <p:nvPr/>
        </p:nvPicPr>
        <p:blipFill>
          <a:blip r:embed="rId3"/>
          <a:srcRect/>
          <a:stretch>
            <a:fillRect/>
          </a:stretch>
        </p:blipFill>
        <p:spPr bwMode="auto">
          <a:xfrm>
            <a:off x="4286248" y="0"/>
            <a:ext cx="4857752" cy="68580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5918" y="142852"/>
            <a:ext cx="6400800" cy="838200"/>
          </a:xfrm>
        </p:spPr>
        <p:txBody>
          <a:bodyPr/>
          <a:lstStyle/>
          <a:p>
            <a:r>
              <a:rPr lang="id-ID" dirty="0" smtClean="0"/>
              <a:t>ETIOLOGI</a:t>
            </a:r>
            <a:endParaRPr lang="id-ID" dirty="0"/>
          </a:p>
        </p:txBody>
      </p:sp>
      <p:sp>
        <p:nvSpPr>
          <p:cNvPr id="3" name="Content Placeholder 2"/>
          <p:cNvSpPr>
            <a:spLocks noGrp="1"/>
          </p:cNvSpPr>
          <p:nvPr>
            <p:ph idx="1"/>
          </p:nvPr>
        </p:nvSpPr>
        <p:spPr>
          <a:xfrm>
            <a:off x="428596" y="1214422"/>
            <a:ext cx="7772400" cy="4495800"/>
          </a:xfrm>
        </p:spPr>
        <p:txBody>
          <a:bodyPr>
            <a:normAutofit fontScale="92500" lnSpcReduction="20000"/>
          </a:bodyPr>
          <a:lstStyle/>
          <a:p>
            <a:r>
              <a:rPr lang="id-ID" sz="2800" dirty="0" smtClean="0"/>
              <a:t>Karena kegagalan sel krista neuralis untuk bermigrasi kedalam dinding suatu bagian saluran cerna bagian bawah termasuk kolon dan rektum. </a:t>
            </a:r>
          </a:p>
          <a:p>
            <a:r>
              <a:rPr lang="id-ID" sz="2800" dirty="0" smtClean="0"/>
              <a:t>Akibatnya tidak adanya ganglion parasimpatis didaerah tersebut, shg menyebabkan peristaltik usus menghilang serta dapat menimbulkan terjadinya distensi dan penebalan dinding kolon bagian proksimal yang kemudian menyebabkan gejala obstruktif usus akut, atau kronis tergantung panjang usus yang mengalami aganglion</a:t>
            </a:r>
            <a:endParaRPr lang="id-ID" sz="2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KLASIFIKASI</a:t>
            </a:r>
            <a:endParaRPr lang="id-ID" dirty="0"/>
          </a:p>
        </p:txBody>
      </p:sp>
      <p:sp>
        <p:nvSpPr>
          <p:cNvPr id="3" name="Content Placeholder 2"/>
          <p:cNvSpPr>
            <a:spLocks noGrp="1"/>
          </p:cNvSpPr>
          <p:nvPr>
            <p:ph idx="1"/>
          </p:nvPr>
        </p:nvSpPr>
        <p:spPr/>
        <p:txBody>
          <a:bodyPr/>
          <a:lstStyle/>
          <a:p>
            <a:r>
              <a:rPr lang="id-ID" dirty="0" smtClean="0"/>
              <a:t>Hirsprung segmen pendek </a:t>
            </a:r>
            <a:r>
              <a:rPr lang="id-ID" dirty="0" smtClean="0">
                <a:sym typeface="Wingdings" pitchFamily="2" charset="2"/>
              </a:rPr>
              <a:t> 70% kasus hirsprung,laki-laki : wanita (4:1), segmen aganglionik mulai dari kolon sigmoid, rektum dan anal canal </a:t>
            </a:r>
            <a:endParaRPr lang="id-ID" dirty="0" smtClean="0"/>
          </a:p>
          <a:p>
            <a:r>
              <a:rPr lang="id-ID" dirty="0" smtClean="0"/>
              <a:t>Hirsprung segmen panjang </a:t>
            </a:r>
            <a:r>
              <a:rPr lang="id-ID" dirty="0" smtClean="0">
                <a:sym typeface="Wingdings" pitchFamily="2" charset="2"/>
              </a:rPr>
              <a:t> jarang ditemukan , 1:1, daerah aganglionik melebihi sigmoid, hampir seluruh kolon aganglionik kolon total</a:t>
            </a:r>
            <a:endParaRPr lang="id-ID"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2" descr="http://3.bp.blogspot.com/-n9Ta1uCOOiY/T9LGebCN1bI/AAAAAAAAAH8/adYDcIVadMQ/s1600/hisprung++5.JPG"/>
          <p:cNvPicPr>
            <a:picLocks noChangeAspect="1" noChangeArrowheads="1"/>
          </p:cNvPicPr>
          <p:nvPr/>
        </p:nvPicPr>
        <p:blipFill>
          <a:blip r:embed="rId2"/>
          <a:srcRect/>
          <a:stretch>
            <a:fillRect/>
          </a:stretch>
        </p:blipFill>
        <p:spPr bwMode="auto">
          <a:xfrm>
            <a:off x="0" y="0"/>
            <a:ext cx="9144000" cy="6858001"/>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MANIFESTASI KLINIS</a:t>
            </a:r>
            <a:endParaRPr lang="id-ID" dirty="0"/>
          </a:p>
        </p:txBody>
      </p:sp>
      <p:sp>
        <p:nvSpPr>
          <p:cNvPr id="3" name="Content Placeholder 2"/>
          <p:cNvSpPr>
            <a:spLocks noGrp="1"/>
          </p:cNvSpPr>
          <p:nvPr>
            <p:ph idx="1"/>
          </p:nvPr>
        </p:nvSpPr>
        <p:spPr/>
        <p:txBody>
          <a:bodyPr/>
          <a:lstStyle/>
          <a:p>
            <a:r>
              <a:rPr lang="id-ID" dirty="0" smtClean="0"/>
              <a:t>Tidak keluarnya mekonium 48 jam pertama setelah lahir</a:t>
            </a:r>
          </a:p>
          <a:p>
            <a:r>
              <a:rPr lang="id-ID" dirty="0" smtClean="0"/>
              <a:t>Obstipasi</a:t>
            </a:r>
          </a:p>
          <a:p>
            <a:r>
              <a:rPr lang="id-ID" dirty="0" smtClean="0"/>
              <a:t>Distensi Abdomen</a:t>
            </a:r>
          </a:p>
          <a:p>
            <a:r>
              <a:rPr lang="id-ID" dirty="0" smtClean="0"/>
              <a:t>Enterokolitis </a:t>
            </a:r>
            <a:r>
              <a:rPr lang="id-ID" dirty="0" smtClean="0">
                <a:sym typeface="Wingdings" pitchFamily="2" charset="2"/>
              </a:rPr>
              <a:t> Diare</a:t>
            </a:r>
          </a:p>
          <a:p>
            <a:r>
              <a:rPr lang="id-ID" dirty="0" smtClean="0">
                <a:sym typeface="Wingdings" pitchFamily="2" charset="2"/>
              </a:rPr>
              <a:t>Kesulitan makan</a:t>
            </a:r>
          </a:p>
          <a:p>
            <a:pPr>
              <a:buNone/>
            </a:pPr>
            <a:endParaRPr lang="id-ID"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dirty="0"/>
          </a:p>
        </p:txBody>
      </p:sp>
      <p:sp>
        <p:nvSpPr>
          <p:cNvPr id="27650" name="AutoShape 2" descr="https://encrypted-tbn1.gstatic.com/images?q=tbn:ANd9GcQNgt-SAYPIuM0vWxZR-v6gfD59fywD-ewiWl7Pnu7P2eRcanTTL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pic>
        <p:nvPicPr>
          <p:cNvPr id="27652" name="Picture 4" descr="https://encrypted-tbn1.gstatic.com/images?q=tbn:ANd9GcQNgt-SAYPIuM0vWxZR-v6gfD59fywD-ewiWl7Pnu7P2eRcanTTLA"/>
          <p:cNvPicPr>
            <a:picLocks noChangeAspect="1" noChangeArrowheads="1"/>
          </p:cNvPicPr>
          <p:nvPr/>
        </p:nvPicPr>
        <p:blipFill>
          <a:blip r:embed="rId2"/>
          <a:srcRect/>
          <a:stretch>
            <a:fillRect/>
          </a:stretch>
        </p:blipFill>
        <p:spPr bwMode="auto">
          <a:xfrm>
            <a:off x="357158" y="642918"/>
            <a:ext cx="8072494" cy="600079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en-US" dirty="0">
                <a:latin typeface="Calisto MT" pitchFamily="18" charset="0"/>
              </a:rPr>
              <a:t>Atresia </a:t>
            </a:r>
            <a:r>
              <a:rPr lang="en-US" dirty="0" err="1">
                <a:latin typeface="Calisto MT" pitchFamily="18" charset="0"/>
              </a:rPr>
              <a:t>bilier</a:t>
            </a:r>
            <a:r>
              <a:rPr lang="en-US" dirty="0">
                <a:latin typeface="Calisto MT" pitchFamily="18" charset="0"/>
              </a:rPr>
              <a:t> </a:t>
            </a:r>
            <a:r>
              <a:rPr lang="en-US" dirty="0" err="1">
                <a:latin typeface="Calisto MT" pitchFamily="18" charset="0"/>
              </a:rPr>
              <a:t>merupakan</a:t>
            </a:r>
            <a:r>
              <a:rPr lang="en-US" dirty="0">
                <a:latin typeface="Calisto MT" pitchFamily="18" charset="0"/>
              </a:rPr>
              <a:t> </a:t>
            </a:r>
            <a:r>
              <a:rPr lang="en-US" dirty="0" err="1">
                <a:latin typeface="Calisto MT" pitchFamily="18" charset="0"/>
              </a:rPr>
              <a:t>tidak</a:t>
            </a:r>
            <a:r>
              <a:rPr lang="en-US" dirty="0">
                <a:latin typeface="Calisto MT" pitchFamily="18" charset="0"/>
              </a:rPr>
              <a:t> </a:t>
            </a:r>
            <a:r>
              <a:rPr lang="en-US" dirty="0" err="1">
                <a:latin typeface="Calisto MT" pitchFamily="18" charset="0"/>
              </a:rPr>
              <a:t>adanya</a:t>
            </a:r>
            <a:r>
              <a:rPr lang="en-US" dirty="0">
                <a:latin typeface="Calisto MT" pitchFamily="18" charset="0"/>
              </a:rPr>
              <a:t> </a:t>
            </a:r>
            <a:r>
              <a:rPr lang="en-US" dirty="0" err="1">
                <a:latin typeface="Calisto MT" pitchFamily="18" charset="0"/>
              </a:rPr>
              <a:t>atau</a:t>
            </a:r>
            <a:r>
              <a:rPr lang="en-US" dirty="0">
                <a:latin typeface="Calisto MT" pitchFamily="18" charset="0"/>
              </a:rPr>
              <a:t> </a:t>
            </a:r>
            <a:r>
              <a:rPr lang="en-US" dirty="0" err="1">
                <a:latin typeface="Calisto MT" pitchFamily="18" charset="0"/>
              </a:rPr>
              <a:t>kecilnya</a:t>
            </a:r>
            <a:r>
              <a:rPr lang="en-US" dirty="0">
                <a:latin typeface="Calisto MT" pitchFamily="18" charset="0"/>
              </a:rPr>
              <a:t> lumen </a:t>
            </a:r>
            <a:r>
              <a:rPr lang="en-US" dirty="0" err="1">
                <a:latin typeface="Calisto MT" pitchFamily="18" charset="0"/>
              </a:rPr>
              <a:t>pada</a:t>
            </a:r>
            <a:r>
              <a:rPr lang="en-US" dirty="0">
                <a:latin typeface="Calisto MT" pitchFamily="18" charset="0"/>
              </a:rPr>
              <a:t> </a:t>
            </a:r>
            <a:r>
              <a:rPr lang="en-US" dirty="0" err="1">
                <a:latin typeface="Calisto MT" pitchFamily="18" charset="0"/>
              </a:rPr>
              <a:t>sebagian</a:t>
            </a:r>
            <a:r>
              <a:rPr lang="en-US" dirty="0">
                <a:latin typeface="Calisto MT" pitchFamily="18" charset="0"/>
              </a:rPr>
              <a:t> </a:t>
            </a:r>
            <a:r>
              <a:rPr lang="en-US" dirty="0" err="1">
                <a:latin typeface="Calisto MT" pitchFamily="18" charset="0"/>
              </a:rPr>
              <a:t>atau</a:t>
            </a:r>
            <a:r>
              <a:rPr lang="en-US" dirty="0">
                <a:latin typeface="Calisto MT" pitchFamily="18" charset="0"/>
              </a:rPr>
              <a:t> </a:t>
            </a:r>
            <a:r>
              <a:rPr lang="en-US" dirty="0" err="1">
                <a:latin typeface="Calisto MT" pitchFamily="18" charset="0"/>
              </a:rPr>
              <a:t>keseluruhan</a:t>
            </a:r>
            <a:r>
              <a:rPr lang="en-US" dirty="0">
                <a:latin typeface="Calisto MT" pitchFamily="18" charset="0"/>
              </a:rPr>
              <a:t> </a:t>
            </a:r>
            <a:r>
              <a:rPr lang="en-US" dirty="0" err="1">
                <a:latin typeface="Calisto MT" pitchFamily="18" charset="0"/>
              </a:rPr>
              <a:t>traktus</a:t>
            </a:r>
            <a:r>
              <a:rPr lang="en-US" dirty="0">
                <a:latin typeface="Calisto MT" pitchFamily="18" charset="0"/>
              </a:rPr>
              <a:t> </a:t>
            </a:r>
            <a:r>
              <a:rPr lang="en-US" dirty="0" err="1">
                <a:latin typeface="Calisto MT" pitchFamily="18" charset="0"/>
              </a:rPr>
              <a:t>bilier</a:t>
            </a:r>
            <a:r>
              <a:rPr lang="en-US" dirty="0">
                <a:latin typeface="Calisto MT" pitchFamily="18" charset="0"/>
              </a:rPr>
              <a:t> </a:t>
            </a:r>
            <a:r>
              <a:rPr lang="en-US" dirty="0" err="1">
                <a:latin typeface="Calisto MT" pitchFamily="18" charset="0"/>
              </a:rPr>
              <a:t>ekstrahepatik</a:t>
            </a:r>
            <a:r>
              <a:rPr lang="en-US" dirty="0">
                <a:latin typeface="Calisto MT" pitchFamily="18" charset="0"/>
              </a:rPr>
              <a:t> yang </a:t>
            </a:r>
            <a:r>
              <a:rPr lang="en-US" dirty="0" err="1">
                <a:latin typeface="Calisto MT" pitchFamily="18" charset="0"/>
              </a:rPr>
              <a:t>menyebabkan</a:t>
            </a:r>
            <a:r>
              <a:rPr lang="en-US" dirty="0">
                <a:latin typeface="Calisto MT" pitchFamily="18" charset="0"/>
              </a:rPr>
              <a:t> </a:t>
            </a:r>
            <a:r>
              <a:rPr lang="en-US" dirty="0" err="1">
                <a:latin typeface="Calisto MT" pitchFamily="18" charset="0"/>
              </a:rPr>
              <a:t>hambatan</a:t>
            </a:r>
            <a:r>
              <a:rPr lang="en-US" dirty="0">
                <a:latin typeface="Calisto MT" pitchFamily="18" charset="0"/>
              </a:rPr>
              <a:t> </a:t>
            </a:r>
            <a:r>
              <a:rPr lang="en-US" dirty="0" err="1">
                <a:latin typeface="Calisto MT" pitchFamily="18" charset="0"/>
              </a:rPr>
              <a:t>aliran</a:t>
            </a:r>
            <a:r>
              <a:rPr lang="en-US" dirty="0">
                <a:latin typeface="Calisto MT" pitchFamily="18" charset="0"/>
              </a:rPr>
              <a:t> </a:t>
            </a:r>
            <a:r>
              <a:rPr lang="en-US" dirty="0" err="1">
                <a:latin typeface="Calisto MT" pitchFamily="18" charset="0"/>
              </a:rPr>
              <a:t>empedu</a:t>
            </a:r>
            <a:r>
              <a:rPr lang="en-US" dirty="0">
                <a:latin typeface="Calisto MT" pitchFamily="18" charset="0"/>
              </a:rPr>
              <a:t>.</a:t>
            </a:r>
          </a:p>
          <a:p>
            <a:pPr algn="just"/>
            <a:r>
              <a:rPr lang="sv-SE" dirty="0">
                <a:latin typeface="Calisto MT" pitchFamily="18" charset="0"/>
              </a:rPr>
              <a:t>Akibatnya di dalam hati dan darah terjadi penumpukan garam empedu dan peningkatan bilirubin direk.</a:t>
            </a:r>
          </a:p>
          <a:p>
            <a:pPr algn="just"/>
            <a:r>
              <a:rPr lang="sv-SE" dirty="0">
                <a:latin typeface="Calisto MT" pitchFamily="18" charset="0"/>
              </a:rPr>
              <a:t>Atresia bilier dapat berlanjut menjadi serosis hepatis, kegagalan hati serta kematian anak dalam usia 2 tahun pertama kehidupan.</a:t>
            </a:r>
            <a:endParaRPr lang="en-US" dirty="0">
              <a:latin typeface="Calisto MT" pitchFamily="18" charset="0"/>
            </a:endParaRPr>
          </a:p>
          <a:p>
            <a:endParaRPr lang="en-US" dirty="0"/>
          </a:p>
        </p:txBody>
      </p:sp>
      <p:sp>
        <p:nvSpPr>
          <p:cNvPr id="3" name="Title 2"/>
          <p:cNvSpPr>
            <a:spLocks noGrp="1"/>
          </p:cNvSpPr>
          <p:nvPr>
            <p:ph type="title"/>
          </p:nvPr>
        </p:nvSpPr>
        <p:spPr/>
        <p:txBody>
          <a:bodyPr/>
          <a:lstStyle/>
          <a:p>
            <a:r>
              <a:rPr lang="en-ID" dirty="0" smtClean="0"/>
              <a:t>DEFINISI</a:t>
            </a:r>
            <a:endParaRPr lang="en-US" dirty="0"/>
          </a:p>
        </p:txBody>
      </p:sp>
    </p:spTree>
    <p:extLst>
      <p:ext uri="{BB962C8B-B14F-4D97-AF65-F5344CB8AC3E}">
        <p14:creationId xmlns="" xmlns:p14="http://schemas.microsoft.com/office/powerpoint/2010/main" val="13013705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PEMERIKSAAN PENUNJANG</a:t>
            </a:r>
            <a:endParaRPr lang="id-ID" dirty="0"/>
          </a:p>
        </p:txBody>
      </p:sp>
      <p:sp>
        <p:nvSpPr>
          <p:cNvPr id="3" name="Content Placeholder 2"/>
          <p:cNvSpPr>
            <a:spLocks noGrp="1"/>
          </p:cNvSpPr>
          <p:nvPr>
            <p:ph idx="1"/>
          </p:nvPr>
        </p:nvSpPr>
        <p:spPr/>
        <p:txBody>
          <a:bodyPr/>
          <a:lstStyle/>
          <a:p>
            <a:r>
              <a:rPr lang="id-ID" dirty="0" smtClean="0"/>
              <a:t>DRE (</a:t>
            </a:r>
            <a:r>
              <a:rPr lang="id-ID" i="1" dirty="0" smtClean="0"/>
              <a:t>Digital Rectal Examination)</a:t>
            </a:r>
          </a:p>
          <a:p>
            <a:r>
              <a:rPr lang="id-ID" dirty="0" smtClean="0"/>
              <a:t>Pemeriksaan radiologis </a:t>
            </a:r>
            <a:r>
              <a:rPr lang="id-ID" dirty="0" smtClean="0">
                <a:sym typeface="Wingdings" pitchFamily="2" charset="2"/>
              </a:rPr>
              <a:t> foto polos abdomen, Barium enema, anorektal manometry, biopsi hisap</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PENATALAKSANAAN MEDIS</a:t>
            </a:r>
            <a:endParaRPr lang="id-ID" dirty="0"/>
          </a:p>
        </p:txBody>
      </p:sp>
      <p:sp>
        <p:nvSpPr>
          <p:cNvPr id="3" name="Content Placeholder 2"/>
          <p:cNvSpPr>
            <a:spLocks noGrp="1"/>
          </p:cNvSpPr>
          <p:nvPr>
            <p:ph idx="1"/>
          </p:nvPr>
        </p:nvSpPr>
        <p:spPr/>
        <p:txBody>
          <a:bodyPr/>
          <a:lstStyle/>
          <a:p>
            <a:r>
              <a:rPr lang="id-ID" dirty="0" smtClean="0"/>
              <a:t>Penggunaan pelembek tinja/ irigasi rektum</a:t>
            </a:r>
          </a:p>
          <a:p>
            <a:r>
              <a:rPr lang="id-ID" dirty="0" smtClean="0"/>
              <a:t>Tindakan bedah sementara colostomy</a:t>
            </a:r>
          </a:p>
          <a:p>
            <a:r>
              <a:rPr lang="id-ID" dirty="0" smtClean="0"/>
              <a:t>Tindakan bedah definitif </a:t>
            </a:r>
            <a:r>
              <a:rPr lang="id-ID" i="1" dirty="0" smtClean="0"/>
              <a:t>pull-through</a:t>
            </a:r>
            <a:endParaRPr lang="id-ID"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KOMPLIKASI</a:t>
            </a:r>
            <a:endParaRPr lang="id-ID" dirty="0"/>
          </a:p>
        </p:txBody>
      </p:sp>
      <p:sp>
        <p:nvSpPr>
          <p:cNvPr id="3" name="Content Placeholder 2"/>
          <p:cNvSpPr>
            <a:spLocks noGrp="1"/>
          </p:cNvSpPr>
          <p:nvPr>
            <p:ph idx="1"/>
          </p:nvPr>
        </p:nvSpPr>
        <p:spPr/>
        <p:txBody>
          <a:bodyPr/>
          <a:lstStyle/>
          <a:p>
            <a:r>
              <a:rPr lang="id-ID" dirty="0" smtClean="0"/>
              <a:t>Resiko peningkatan terjadinya enterokolitis dalam kolon atau usus halus setelah operasi</a:t>
            </a:r>
            <a:endParaRPr lang="id-ID"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ASKEP</a:t>
            </a:r>
            <a:endParaRPr lang="id-ID" dirty="0"/>
          </a:p>
        </p:txBody>
      </p:sp>
      <p:sp>
        <p:nvSpPr>
          <p:cNvPr id="3" name="Content Placeholder 2"/>
          <p:cNvSpPr>
            <a:spLocks noGrp="1"/>
          </p:cNvSpPr>
          <p:nvPr>
            <p:ph idx="1"/>
          </p:nvPr>
        </p:nvSpPr>
        <p:spPr/>
        <p:txBody>
          <a:bodyPr/>
          <a:lstStyle/>
          <a:p>
            <a:r>
              <a:rPr lang="id-ID" dirty="0" smtClean="0"/>
              <a:t>Pengkajian </a:t>
            </a:r>
            <a:r>
              <a:rPr lang="id-ID" dirty="0" smtClean="0">
                <a:sym typeface="Wingdings" pitchFamily="2" charset="2"/>
              </a:rPr>
              <a:t> riwayat prenatal, riwayat kelahiran, riwayat kesehatan, </a:t>
            </a:r>
          </a:p>
          <a:p>
            <a:r>
              <a:rPr lang="id-ID" dirty="0" smtClean="0">
                <a:sym typeface="Wingdings" pitchFamily="2" charset="2"/>
              </a:rPr>
              <a:t>pernafasan, Refluks GIT, Eliminasi, Sirkulasi</a:t>
            </a:r>
            <a:endParaRPr lang="id-ID"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Dx. Keperawatan</a:t>
            </a:r>
            <a:endParaRPr lang="id-ID" dirty="0"/>
          </a:p>
        </p:txBody>
      </p:sp>
      <p:sp>
        <p:nvSpPr>
          <p:cNvPr id="3" name="Content Placeholder 2"/>
          <p:cNvSpPr>
            <a:spLocks noGrp="1"/>
          </p:cNvSpPr>
          <p:nvPr>
            <p:ph idx="1"/>
          </p:nvPr>
        </p:nvSpPr>
        <p:spPr/>
        <p:txBody>
          <a:bodyPr/>
          <a:lstStyle/>
          <a:p>
            <a:pPr>
              <a:buNone/>
            </a:pPr>
            <a:r>
              <a:rPr lang="id-ID" sz="2400" dirty="0" smtClean="0"/>
              <a:t>Pre OP</a:t>
            </a:r>
          </a:p>
          <a:p>
            <a:pPr>
              <a:buFontTx/>
              <a:buChar char="-"/>
            </a:pPr>
            <a:r>
              <a:rPr lang="id-ID" sz="2400" dirty="0" smtClean="0"/>
              <a:t>Pola nafas tidak efektif b.d penurunan ekspansi paru</a:t>
            </a:r>
          </a:p>
          <a:p>
            <a:pPr>
              <a:buFontTx/>
              <a:buChar char="-"/>
            </a:pPr>
            <a:r>
              <a:rPr lang="id-ID" sz="2400" dirty="0" smtClean="0"/>
              <a:t>Gangguan keseimbangan cairan dan elektrolit b.d pengeluaran cairan dari muntah yang berlebihan</a:t>
            </a:r>
          </a:p>
          <a:p>
            <a:pPr>
              <a:buFontTx/>
              <a:buChar char="-"/>
            </a:pPr>
            <a:r>
              <a:rPr lang="id-ID" sz="2400" dirty="0" smtClean="0"/>
              <a:t>Gg. Pemenuhan nutrisi b.d intake inadekuat</a:t>
            </a:r>
          </a:p>
          <a:p>
            <a:pPr>
              <a:buFontTx/>
              <a:buChar char="-"/>
            </a:pPr>
            <a:r>
              <a:rPr lang="id-ID" sz="2400" dirty="0" smtClean="0"/>
              <a:t>Perubahan eliminasi BAB b.d perubahan motilitas usus</a:t>
            </a:r>
          </a:p>
          <a:p>
            <a:pPr>
              <a:buFontTx/>
              <a:buChar char="-"/>
            </a:pPr>
            <a:r>
              <a:rPr lang="id-ID" sz="2400" dirty="0" smtClean="0"/>
              <a:t>Ansietas</a:t>
            </a:r>
            <a:endParaRPr lang="id-ID" sz="2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Next..</a:t>
            </a:r>
            <a:endParaRPr lang="id-ID" dirty="0"/>
          </a:p>
        </p:txBody>
      </p:sp>
      <p:sp>
        <p:nvSpPr>
          <p:cNvPr id="3" name="Content Placeholder 2"/>
          <p:cNvSpPr>
            <a:spLocks noGrp="1"/>
          </p:cNvSpPr>
          <p:nvPr>
            <p:ph idx="1"/>
          </p:nvPr>
        </p:nvSpPr>
        <p:spPr/>
        <p:txBody>
          <a:bodyPr/>
          <a:lstStyle/>
          <a:p>
            <a:r>
              <a:rPr lang="id-ID" dirty="0" smtClean="0"/>
              <a:t>POST OP</a:t>
            </a:r>
          </a:p>
          <a:p>
            <a:pPr>
              <a:buNone/>
            </a:pPr>
            <a:r>
              <a:rPr lang="id-ID" dirty="0" smtClean="0"/>
              <a:t>- Resti gg. Integritas  sekitar stoma b.d iritasi, kontak stoma dengan fese</a:t>
            </a:r>
            <a:endParaRPr lang="id-ID"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id-ID" dirty="0" smtClean="0"/>
              <a:t>Atresia ani</a:t>
            </a:r>
          </a:p>
          <a:p>
            <a:r>
              <a:rPr lang="id-ID" smtClean="0"/>
              <a:t>labiopalatoschizis</a:t>
            </a:r>
            <a:endParaRPr lang="en-US"/>
          </a:p>
        </p:txBody>
      </p:sp>
      <p:sp>
        <p:nvSpPr>
          <p:cNvPr id="3" name="Title 2"/>
          <p:cNvSpPr>
            <a:spLocks noGrp="1"/>
          </p:cNvSpPr>
          <p:nvPr>
            <p:ph type="title"/>
          </p:nvPr>
        </p:nvSpPr>
        <p:spPr/>
        <p:txBody>
          <a:bodyPr/>
          <a:lstStyle/>
          <a:p>
            <a:endParaRPr lang="en-US"/>
          </a:p>
        </p:txBody>
      </p:sp>
    </p:spTree>
    <p:extLst>
      <p:ext uri="{BB962C8B-B14F-4D97-AF65-F5344CB8AC3E}">
        <p14:creationId xmlns="" xmlns:p14="http://schemas.microsoft.com/office/powerpoint/2010/main" val="34595302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pPr>
              <a:buNone/>
            </a:pPr>
            <a:endParaRPr lang="id-ID" dirty="0" smtClean="0"/>
          </a:p>
          <a:p>
            <a:pPr>
              <a:buNone/>
            </a:pPr>
            <a:endParaRPr lang="id-ID" dirty="0" smtClean="0"/>
          </a:p>
          <a:p>
            <a:pPr algn="ctr">
              <a:buNone/>
            </a:pPr>
            <a:r>
              <a:rPr lang="id-ID" sz="6600" dirty="0" smtClean="0"/>
              <a:t>TERIMA KASIH</a:t>
            </a:r>
            <a:endParaRPr lang="id-ID" sz="6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sv-SE" dirty="0">
                <a:latin typeface="Calisto MT" pitchFamily="18" charset="0"/>
              </a:rPr>
              <a:t>Etiologi AB masih belum diketahui dengan pasti.</a:t>
            </a:r>
          </a:p>
          <a:p>
            <a:pPr algn="just"/>
            <a:r>
              <a:rPr lang="en-US" dirty="0" err="1">
                <a:latin typeface="Calisto MT" pitchFamily="18" charset="0"/>
              </a:rPr>
              <a:t>Sebagian</a:t>
            </a:r>
            <a:r>
              <a:rPr lang="en-US" dirty="0">
                <a:latin typeface="Calisto MT" pitchFamily="18" charset="0"/>
              </a:rPr>
              <a:t> </a:t>
            </a:r>
            <a:r>
              <a:rPr lang="en-US" dirty="0" err="1">
                <a:latin typeface="Calisto MT" pitchFamily="18" charset="0"/>
              </a:rPr>
              <a:t>ahli</a:t>
            </a:r>
            <a:r>
              <a:rPr lang="en-US" dirty="0">
                <a:latin typeface="Calisto MT" pitchFamily="18" charset="0"/>
              </a:rPr>
              <a:t> </a:t>
            </a:r>
            <a:r>
              <a:rPr lang="en-US" dirty="0">
                <a:latin typeface="Calisto MT" pitchFamily="18" charset="0"/>
                <a:sym typeface="Wingdings" pitchFamily="2" charset="2"/>
              </a:rPr>
              <a:t> </a:t>
            </a:r>
            <a:r>
              <a:rPr lang="en-US" dirty="0" err="1">
                <a:latin typeface="Calisto MT" pitchFamily="18" charset="0"/>
                <a:sym typeface="Wingdings" pitchFamily="2" charset="2"/>
              </a:rPr>
              <a:t>f</a:t>
            </a:r>
            <a:r>
              <a:rPr lang="en-US" dirty="0" err="1">
                <a:latin typeface="Calisto MT" pitchFamily="18" charset="0"/>
              </a:rPr>
              <a:t>aktor</a:t>
            </a:r>
            <a:r>
              <a:rPr lang="en-US" dirty="0">
                <a:latin typeface="Calisto MT" pitchFamily="18" charset="0"/>
              </a:rPr>
              <a:t> </a:t>
            </a:r>
            <a:r>
              <a:rPr lang="en-US" dirty="0" err="1">
                <a:latin typeface="Calisto MT" pitchFamily="18" charset="0"/>
              </a:rPr>
              <a:t>genetik</a:t>
            </a:r>
            <a:r>
              <a:rPr lang="en-US" dirty="0">
                <a:latin typeface="Calisto MT" pitchFamily="18" charset="0"/>
              </a:rPr>
              <a:t> </a:t>
            </a:r>
            <a:r>
              <a:rPr lang="en-US" dirty="0" err="1">
                <a:latin typeface="Calisto MT" pitchFamily="18" charset="0"/>
              </a:rPr>
              <a:t>ikut</a:t>
            </a:r>
            <a:r>
              <a:rPr lang="en-US" dirty="0">
                <a:latin typeface="Calisto MT" pitchFamily="18" charset="0"/>
              </a:rPr>
              <a:t> </a:t>
            </a:r>
            <a:r>
              <a:rPr lang="en-US" dirty="0" err="1">
                <a:latin typeface="Calisto MT" pitchFamily="18" charset="0"/>
              </a:rPr>
              <a:t>berperan</a:t>
            </a:r>
            <a:r>
              <a:rPr lang="en-US" dirty="0">
                <a:latin typeface="Calisto MT" pitchFamily="18" charset="0"/>
              </a:rPr>
              <a:t> yang </a:t>
            </a:r>
            <a:r>
              <a:rPr lang="en-US" dirty="0" err="1">
                <a:latin typeface="Calisto MT" pitchFamily="18" charset="0"/>
              </a:rPr>
              <a:t>dikaitkan</a:t>
            </a:r>
            <a:r>
              <a:rPr lang="en-US" dirty="0">
                <a:latin typeface="Calisto MT" pitchFamily="18" charset="0"/>
              </a:rPr>
              <a:t> </a:t>
            </a:r>
            <a:r>
              <a:rPr lang="en-US" dirty="0" err="1">
                <a:latin typeface="Calisto MT" pitchFamily="18" charset="0"/>
              </a:rPr>
              <a:t>dengan</a:t>
            </a:r>
            <a:r>
              <a:rPr lang="en-US" dirty="0">
                <a:latin typeface="Calisto MT" pitchFamily="18" charset="0"/>
              </a:rPr>
              <a:t> </a:t>
            </a:r>
            <a:r>
              <a:rPr lang="en-US" dirty="0" err="1">
                <a:latin typeface="Calisto MT" pitchFamily="18" charset="0"/>
              </a:rPr>
              <a:t>adanya</a:t>
            </a:r>
            <a:r>
              <a:rPr lang="en-US" dirty="0">
                <a:latin typeface="Calisto MT" pitchFamily="18" charset="0"/>
              </a:rPr>
              <a:t> </a:t>
            </a:r>
            <a:r>
              <a:rPr lang="en-US" dirty="0" err="1">
                <a:latin typeface="Calisto MT" pitchFamily="18" charset="0"/>
              </a:rPr>
              <a:t>kelainan</a:t>
            </a:r>
            <a:r>
              <a:rPr lang="en-US" dirty="0">
                <a:latin typeface="Calisto MT" pitchFamily="18" charset="0"/>
              </a:rPr>
              <a:t> </a:t>
            </a:r>
            <a:r>
              <a:rPr lang="en-US" dirty="0" err="1">
                <a:latin typeface="Calisto MT" pitchFamily="18" charset="0"/>
              </a:rPr>
              <a:t>kromosom</a:t>
            </a:r>
            <a:r>
              <a:rPr lang="en-US" dirty="0">
                <a:latin typeface="Calisto MT" pitchFamily="18" charset="0"/>
              </a:rPr>
              <a:t> </a:t>
            </a:r>
            <a:r>
              <a:rPr lang="en-US" dirty="0" err="1">
                <a:latin typeface="Calisto MT" pitchFamily="18" charset="0"/>
              </a:rPr>
              <a:t>trisomi</a:t>
            </a:r>
            <a:r>
              <a:rPr lang="en-US" dirty="0">
                <a:latin typeface="Calisto MT" pitchFamily="18" charset="0"/>
              </a:rPr>
              <a:t> 17,18 &amp; 21.</a:t>
            </a:r>
          </a:p>
          <a:p>
            <a:pPr algn="just"/>
            <a:r>
              <a:rPr lang="en-US" dirty="0" err="1">
                <a:latin typeface="Calisto MT" pitchFamily="18" charset="0"/>
              </a:rPr>
              <a:t>Pendapat</a:t>
            </a:r>
            <a:r>
              <a:rPr lang="en-US" dirty="0">
                <a:latin typeface="Calisto MT" pitchFamily="18" charset="0"/>
              </a:rPr>
              <a:t> lain </a:t>
            </a:r>
            <a:r>
              <a:rPr lang="en-US" dirty="0">
                <a:latin typeface="Calisto MT" pitchFamily="18" charset="0"/>
                <a:sym typeface="Wingdings" pitchFamily="2" charset="2"/>
              </a:rPr>
              <a:t> AB </a:t>
            </a:r>
            <a:r>
              <a:rPr lang="en-US" dirty="0" err="1">
                <a:latin typeface="Calisto MT" pitchFamily="18" charset="0"/>
                <a:sym typeface="Wingdings" pitchFamily="2" charset="2"/>
              </a:rPr>
              <a:t>terjadi</a:t>
            </a:r>
            <a:r>
              <a:rPr lang="en-US" dirty="0">
                <a:latin typeface="Calisto MT" pitchFamily="18" charset="0"/>
                <a:sym typeface="Wingdings" pitchFamily="2" charset="2"/>
              </a:rPr>
              <a:t> </a:t>
            </a:r>
            <a:r>
              <a:rPr lang="en-US" dirty="0" err="1">
                <a:latin typeface="Calisto MT" pitchFamily="18" charset="0"/>
                <a:sym typeface="Wingdings" pitchFamily="2" charset="2"/>
              </a:rPr>
              <a:t>akibat</a:t>
            </a:r>
            <a:r>
              <a:rPr lang="en-US" dirty="0">
                <a:latin typeface="Calisto MT" pitchFamily="18" charset="0"/>
                <a:sym typeface="Wingdings" pitchFamily="2" charset="2"/>
              </a:rPr>
              <a:t> proses </a:t>
            </a:r>
            <a:r>
              <a:rPr lang="en-US" dirty="0" err="1">
                <a:latin typeface="Calisto MT" pitchFamily="18" charset="0"/>
                <a:sym typeface="Wingdings" pitchFamily="2" charset="2"/>
              </a:rPr>
              <a:t>inflamasi</a:t>
            </a:r>
            <a:r>
              <a:rPr lang="en-US" dirty="0">
                <a:latin typeface="Calisto MT" pitchFamily="18" charset="0"/>
                <a:sym typeface="Wingdings" pitchFamily="2" charset="2"/>
              </a:rPr>
              <a:t> yang </a:t>
            </a:r>
            <a:r>
              <a:rPr lang="en-US" dirty="0" err="1">
                <a:latin typeface="Calisto MT" pitchFamily="18" charset="0"/>
                <a:sym typeface="Wingdings" pitchFamily="2" charset="2"/>
              </a:rPr>
              <a:t>merusak</a:t>
            </a:r>
            <a:r>
              <a:rPr lang="en-US" dirty="0">
                <a:latin typeface="Calisto MT" pitchFamily="18" charset="0"/>
                <a:sym typeface="Wingdings" pitchFamily="2" charset="2"/>
              </a:rPr>
              <a:t> </a:t>
            </a:r>
            <a:r>
              <a:rPr lang="en-US" dirty="0" err="1">
                <a:latin typeface="Calisto MT" pitchFamily="18" charset="0"/>
                <a:sym typeface="Wingdings" pitchFamily="2" charset="2"/>
              </a:rPr>
              <a:t>duktus</a:t>
            </a:r>
            <a:r>
              <a:rPr lang="en-US" dirty="0">
                <a:latin typeface="Calisto MT" pitchFamily="18" charset="0"/>
                <a:sym typeface="Wingdings" pitchFamily="2" charset="2"/>
              </a:rPr>
              <a:t> </a:t>
            </a:r>
            <a:r>
              <a:rPr lang="en-US" dirty="0" err="1">
                <a:latin typeface="Calisto MT" pitchFamily="18" charset="0"/>
                <a:sym typeface="Wingdings" pitchFamily="2" charset="2"/>
              </a:rPr>
              <a:t>bilier</a:t>
            </a:r>
            <a:r>
              <a:rPr lang="en-US" dirty="0">
                <a:latin typeface="Calisto MT" pitchFamily="18" charset="0"/>
                <a:sym typeface="Wingdings" pitchFamily="2" charset="2"/>
              </a:rPr>
              <a:t>, </a:t>
            </a:r>
            <a:r>
              <a:rPr lang="en-US" dirty="0" err="1">
                <a:latin typeface="Calisto MT" pitchFamily="18" charset="0"/>
                <a:sym typeface="Wingdings" pitchFamily="2" charset="2"/>
              </a:rPr>
              <a:t>bisa</a:t>
            </a:r>
            <a:r>
              <a:rPr lang="en-US" dirty="0">
                <a:latin typeface="Calisto MT" pitchFamily="18" charset="0"/>
                <a:sym typeface="Wingdings" pitchFamily="2" charset="2"/>
              </a:rPr>
              <a:t> </a:t>
            </a:r>
            <a:r>
              <a:rPr lang="en-US" dirty="0" err="1">
                <a:latin typeface="Calisto MT" pitchFamily="18" charset="0"/>
                <a:sym typeface="Wingdings" pitchFamily="2" charset="2"/>
              </a:rPr>
              <a:t>karena</a:t>
            </a:r>
            <a:r>
              <a:rPr lang="en-US" dirty="0">
                <a:latin typeface="Calisto MT" pitchFamily="18" charset="0"/>
                <a:sym typeface="Wingdings" pitchFamily="2" charset="2"/>
              </a:rPr>
              <a:t> </a:t>
            </a:r>
            <a:r>
              <a:rPr lang="en-US" dirty="0" err="1">
                <a:latin typeface="Calisto MT" pitchFamily="18" charset="0"/>
                <a:sym typeface="Wingdings" pitchFamily="2" charset="2"/>
              </a:rPr>
              <a:t>infeksi</a:t>
            </a:r>
            <a:r>
              <a:rPr lang="en-US" dirty="0">
                <a:latin typeface="Calisto MT" pitchFamily="18" charset="0"/>
                <a:sym typeface="Wingdings" pitchFamily="2" charset="2"/>
              </a:rPr>
              <a:t> </a:t>
            </a:r>
            <a:r>
              <a:rPr lang="en-US" dirty="0" err="1">
                <a:latin typeface="Calisto MT" pitchFamily="18" charset="0"/>
                <a:sym typeface="Wingdings" pitchFamily="2" charset="2"/>
              </a:rPr>
              <a:t>atau</a:t>
            </a:r>
            <a:r>
              <a:rPr lang="en-US" dirty="0">
                <a:latin typeface="Calisto MT" pitchFamily="18" charset="0"/>
                <a:sym typeface="Wingdings" pitchFamily="2" charset="2"/>
              </a:rPr>
              <a:t> </a:t>
            </a:r>
            <a:r>
              <a:rPr lang="en-US" dirty="0" err="1">
                <a:latin typeface="Calisto MT" pitchFamily="18" charset="0"/>
                <a:sym typeface="Wingdings" pitchFamily="2" charset="2"/>
              </a:rPr>
              <a:t>iskemi</a:t>
            </a:r>
            <a:r>
              <a:rPr lang="en-US" dirty="0">
                <a:latin typeface="Calisto MT" pitchFamily="18" charset="0"/>
                <a:sym typeface="Wingdings" pitchFamily="2" charset="2"/>
              </a:rPr>
              <a:t>.</a:t>
            </a:r>
            <a:endParaRPr lang="en-US" dirty="0">
              <a:latin typeface="Calisto MT" pitchFamily="18" charset="0"/>
            </a:endParaRPr>
          </a:p>
          <a:p>
            <a:endParaRPr lang="en-US" dirty="0"/>
          </a:p>
        </p:txBody>
      </p:sp>
      <p:sp>
        <p:nvSpPr>
          <p:cNvPr id="3" name="Title 2"/>
          <p:cNvSpPr>
            <a:spLocks noGrp="1"/>
          </p:cNvSpPr>
          <p:nvPr>
            <p:ph type="title"/>
          </p:nvPr>
        </p:nvSpPr>
        <p:spPr/>
        <p:txBody>
          <a:bodyPr/>
          <a:lstStyle/>
          <a:p>
            <a:r>
              <a:rPr lang="en-ID" dirty="0" smtClean="0"/>
              <a:t>ETIOLOGI</a:t>
            </a:r>
            <a:endParaRPr lang="en-US" dirty="0"/>
          </a:p>
        </p:txBody>
      </p:sp>
    </p:spTree>
    <p:extLst>
      <p:ext uri="{BB962C8B-B14F-4D97-AF65-F5344CB8AC3E}">
        <p14:creationId xmlns="" xmlns:p14="http://schemas.microsoft.com/office/powerpoint/2010/main" val="435992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en-US" sz="2800" dirty="0" err="1">
                <a:latin typeface="Calisto MT" pitchFamily="18" charset="0"/>
              </a:rPr>
              <a:t>Terletak</a:t>
            </a:r>
            <a:r>
              <a:rPr lang="en-US" sz="2800" dirty="0">
                <a:latin typeface="Calisto MT" pitchFamily="18" charset="0"/>
              </a:rPr>
              <a:t> di </a:t>
            </a:r>
            <a:r>
              <a:rPr lang="en-US" sz="2800" dirty="0" err="1">
                <a:latin typeface="Calisto MT" pitchFamily="18" charset="0"/>
              </a:rPr>
              <a:t>dalam</a:t>
            </a:r>
            <a:r>
              <a:rPr lang="en-US" sz="2800" dirty="0">
                <a:latin typeface="Calisto MT" pitchFamily="18" charset="0"/>
              </a:rPr>
              <a:t> fossa </a:t>
            </a:r>
            <a:r>
              <a:rPr lang="en-US" sz="2800" dirty="0" err="1">
                <a:latin typeface="Calisto MT" pitchFamily="18" charset="0"/>
              </a:rPr>
              <a:t>dari</a:t>
            </a:r>
            <a:r>
              <a:rPr lang="en-US" sz="2800" dirty="0">
                <a:latin typeface="Calisto MT" pitchFamily="18" charset="0"/>
              </a:rPr>
              <a:t> </a:t>
            </a:r>
            <a:r>
              <a:rPr lang="en-US" sz="2800" dirty="0" err="1">
                <a:latin typeface="Calisto MT" pitchFamily="18" charset="0"/>
              </a:rPr>
              <a:t>permukaan</a:t>
            </a:r>
            <a:r>
              <a:rPr lang="en-US" sz="2800" dirty="0">
                <a:latin typeface="Calisto MT" pitchFamily="18" charset="0"/>
              </a:rPr>
              <a:t> visceral </a:t>
            </a:r>
            <a:r>
              <a:rPr lang="en-US" sz="2800" dirty="0" err="1">
                <a:latin typeface="Calisto MT" pitchFamily="18" charset="0"/>
              </a:rPr>
              <a:t>hati</a:t>
            </a:r>
            <a:r>
              <a:rPr lang="en-US" sz="2800" dirty="0">
                <a:latin typeface="Calisto MT" pitchFamily="18" charset="0"/>
              </a:rPr>
              <a:t>.</a:t>
            </a:r>
          </a:p>
          <a:p>
            <a:pPr algn="just"/>
            <a:r>
              <a:rPr lang="en-US" sz="2800" dirty="0" err="1">
                <a:latin typeface="Calisto MT" pitchFamily="18" charset="0"/>
              </a:rPr>
              <a:t>Berbentuk</a:t>
            </a:r>
            <a:r>
              <a:rPr lang="en-US" sz="2800" dirty="0">
                <a:latin typeface="Calisto MT" pitchFamily="18" charset="0"/>
              </a:rPr>
              <a:t> </a:t>
            </a:r>
            <a:r>
              <a:rPr lang="en-US" sz="2800" dirty="0" err="1">
                <a:latin typeface="Calisto MT" pitchFamily="18" charset="0"/>
              </a:rPr>
              <a:t>seperti</a:t>
            </a:r>
            <a:r>
              <a:rPr lang="en-US" sz="2800" dirty="0">
                <a:latin typeface="Calisto MT" pitchFamily="18" charset="0"/>
              </a:rPr>
              <a:t> </a:t>
            </a:r>
            <a:r>
              <a:rPr lang="en-US" sz="2800" dirty="0" err="1">
                <a:latin typeface="Calisto MT" pitchFamily="18" charset="0"/>
              </a:rPr>
              <a:t>buah</a:t>
            </a:r>
            <a:r>
              <a:rPr lang="en-US" sz="2800" dirty="0">
                <a:latin typeface="Calisto MT" pitchFamily="18" charset="0"/>
              </a:rPr>
              <a:t> </a:t>
            </a:r>
            <a:r>
              <a:rPr lang="en-US" sz="2800" dirty="0" err="1">
                <a:latin typeface="Calisto MT" pitchFamily="18" charset="0"/>
              </a:rPr>
              <a:t>pir</a:t>
            </a:r>
            <a:r>
              <a:rPr lang="en-US" sz="2800" dirty="0">
                <a:latin typeface="Calisto MT" pitchFamily="18" charset="0"/>
              </a:rPr>
              <a:t> </a:t>
            </a:r>
            <a:r>
              <a:rPr lang="en-US" sz="2800" dirty="0" err="1">
                <a:latin typeface="Calisto MT" pitchFamily="18" charset="0"/>
              </a:rPr>
              <a:t>dengan</a:t>
            </a:r>
            <a:r>
              <a:rPr lang="en-US" sz="2800" dirty="0">
                <a:latin typeface="Calisto MT" pitchFamily="18" charset="0"/>
              </a:rPr>
              <a:t> </a:t>
            </a:r>
            <a:r>
              <a:rPr lang="en-US" sz="2800" dirty="0" err="1">
                <a:latin typeface="Calisto MT" pitchFamily="18" charset="0"/>
              </a:rPr>
              <a:t>panjang</a:t>
            </a:r>
            <a:r>
              <a:rPr lang="en-US" sz="2800" dirty="0">
                <a:latin typeface="Calisto MT" pitchFamily="18" charset="0"/>
              </a:rPr>
              <a:t> 7-10 cm</a:t>
            </a:r>
          </a:p>
          <a:p>
            <a:pPr algn="just"/>
            <a:r>
              <a:rPr lang="en-US" sz="2800" dirty="0" err="1">
                <a:latin typeface="Calisto MT" pitchFamily="18" charset="0"/>
              </a:rPr>
              <a:t>Merupakan</a:t>
            </a:r>
            <a:r>
              <a:rPr lang="en-US" sz="2800" dirty="0">
                <a:latin typeface="Calisto MT" pitchFamily="18" charset="0"/>
              </a:rPr>
              <a:t> </a:t>
            </a:r>
            <a:r>
              <a:rPr lang="en-US" sz="2800" dirty="0" err="1">
                <a:latin typeface="Calisto MT" pitchFamily="18" charset="0"/>
              </a:rPr>
              <a:t>membran</a:t>
            </a:r>
            <a:r>
              <a:rPr lang="en-US" sz="2800" dirty="0">
                <a:latin typeface="Calisto MT" pitchFamily="18" charset="0"/>
              </a:rPr>
              <a:t> </a:t>
            </a:r>
            <a:r>
              <a:rPr lang="en-US" sz="2800" dirty="0" err="1">
                <a:latin typeface="Calisto MT" pitchFamily="18" charset="0"/>
              </a:rPr>
              <a:t>berotot</a:t>
            </a:r>
            <a:r>
              <a:rPr lang="en-US" sz="2800" dirty="0">
                <a:latin typeface="Calisto MT" pitchFamily="18" charset="0"/>
              </a:rPr>
              <a:t> yang </a:t>
            </a:r>
            <a:r>
              <a:rPr lang="en-US" sz="2800" dirty="0" err="1">
                <a:latin typeface="Calisto MT" pitchFamily="18" charset="0"/>
              </a:rPr>
              <a:t>terbagi</a:t>
            </a:r>
            <a:r>
              <a:rPr lang="en-US" sz="2800" dirty="0">
                <a:latin typeface="Calisto MT" pitchFamily="18" charset="0"/>
              </a:rPr>
              <a:t> </a:t>
            </a:r>
            <a:r>
              <a:rPr lang="en-US" sz="2800" dirty="0" err="1">
                <a:latin typeface="Calisto MT" pitchFamily="18" charset="0"/>
              </a:rPr>
              <a:t>menjadi</a:t>
            </a:r>
            <a:r>
              <a:rPr lang="en-US" sz="2800" dirty="0">
                <a:latin typeface="Calisto MT" pitchFamily="18" charset="0"/>
              </a:rPr>
              <a:t> 3 </a:t>
            </a:r>
            <a:r>
              <a:rPr lang="en-US" sz="2800" dirty="0" err="1">
                <a:latin typeface="Calisto MT" pitchFamily="18" charset="0"/>
              </a:rPr>
              <a:t>bagian</a:t>
            </a:r>
            <a:r>
              <a:rPr lang="en-US" sz="2800" dirty="0">
                <a:latin typeface="Calisto MT" pitchFamily="18" charset="0"/>
              </a:rPr>
              <a:t>: fundus, </a:t>
            </a:r>
            <a:r>
              <a:rPr lang="en-US" sz="2800" dirty="0" err="1">
                <a:latin typeface="Calisto MT" pitchFamily="18" charset="0"/>
              </a:rPr>
              <a:t>badan</a:t>
            </a:r>
            <a:r>
              <a:rPr lang="en-US" sz="2800" dirty="0">
                <a:latin typeface="Calisto MT" pitchFamily="18" charset="0"/>
              </a:rPr>
              <a:t> &amp; </a:t>
            </a:r>
            <a:r>
              <a:rPr lang="en-US" sz="2800" dirty="0" err="1">
                <a:latin typeface="Calisto MT" pitchFamily="18" charset="0"/>
              </a:rPr>
              <a:t>leher</a:t>
            </a:r>
            <a:r>
              <a:rPr lang="en-US" sz="2800" dirty="0">
                <a:latin typeface="Calisto MT" pitchFamily="18" charset="0"/>
              </a:rPr>
              <a:t> </a:t>
            </a:r>
            <a:r>
              <a:rPr lang="en-US" sz="2800" dirty="0" err="1">
                <a:latin typeface="Calisto MT" pitchFamily="18" charset="0"/>
              </a:rPr>
              <a:t>empedu</a:t>
            </a:r>
            <a:r>
              <a:rPr lang="en-US" sz="2800" dirty="0">
                <a:latin typeface="Calisto MT" pitchFamily="18" charset="0"/>
              </a:rPr>
              <a:t>.</a:t>
            </a:r>
          </a:p>
          <a:p>
            <a:endParaRPr lang="en-US" sz="2800" dirty="0"/>
          </a:p>
        </p:txBody>
      </p:sp>
      <p:sp>
        <p:nvSpPr>
          <p:cNvPr id="3" name="Title 2"/>
          <p:cNvSpPr>
            <a:spLocks noGrp="1"/>
          </p:cNvSpPr>
          <p:nvPr>
            <p:ph type="title"/>
          </p:nvPr>
        </p:nvSpPr>
        <p:spPr/>
        <p:txBody>
          <a:bodyPr/>
          <a:lstStyle/>
          <a:p>
            <a:r>
              <a:rPr lang="en-ID" dirty="0" smtClean="0"/>
              <a:t>ANATOMI SISTEM BILIER</a:t>
            </a:r>
            <a:endParaRPr lang="en-US" dirty="0"/>
          </a:p>
        </p:txBody>
      </p:sp>
    </p:spTree>
    <p:extLst>
      <p:ext uri="{BB962C8B-B14F-4D97-AF65-F5344CB8AC3E}">
        <p14:creationId xmlns="" xmlns:p14="http://schemas.microsoft.com/office/powerpoint/2010/main" val="2898348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5862"/>
            <a:ext cx="4500562" cy="6852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Content Placeholder 1"/>
          <p:cNvSpPr txBox="1">
            <a:spLocks/>
          </p:cNvSpPr>
          <p:nvPr/>
        </p:nvSpPr>
        <p:spPr>
          <a:xfrm>
            <a:off x="4857752" y="0"/>
            <a:ext cx="3786214" cy="6007291"/>
          </a:xfrm>
          <a:prstGeom prst="rect">
            <a:avLst/>
          </a:prstGeom>
        </p:spPr>
        <p:txBody>
          <a:bodyPr/>
          <a:lstStyle/>
          <a:p>
            <a:pPr marL="365760" marR="0" lvl="0" indent="-256032" algn="just"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n-US" sz="2700" b="1" i="0" u="none" strike="noStrike" kern="1200" cap="none" spc="0" normalizeH="0" baseline="0" noProof="0" smtClean="0">
                <a:ln>
                  <a:noFill/>
                </a:ln>
                <a:solidFill>
                  <a:schemeClr val="tx2">
                    <a:lumMod val="60000"/>
                    <a:lumOff val="40000"/>
                  </a:schemeClr>
                </a:solidFill>
                <a:effectLst/>
                <a:uLnTx/>
                <a:uFillTx/>
                <a:latin typeface="Calisto MT" pitchFamily="18" charset="0"/>
                <a:ea typeface="+mn-ea"/>
                <a:cs typeface="+mn-cs"/>
              </a:rPr>
              <a:t>Duktus sistikus</a:t>
            </a:r>
            <a:r>
              <a:rPr kumimoji="0" lang="en-US" sz="2700" b="0" i="0" u="none" strike="noStrike" kern="1200" cap="none" spc="0" normalizeH="0" baseline="0" noProof="0" smtClean="0">
                <a:ln>
                  <a:noFill/>
                </a:ln>
                <a:solidFill>
                  <a:schemeClr val="tx1"/>
                </a:solidFill>
                <a:effectLst/>
                <a:uLnTx/>
                <a:uFillTx/>
                <a:latin typeface="Calisto MT" pitchFamily="18" charset="0"/>
                <a:ea typeface="+mn-ea"/>
                <a:cs typeface="+mn-cs"/>
              </a:rPr>
              <a:t>. Panjang </a:t>
            </a:r>
            <a:r>
              <a:rPr kumimoji="0" lang="en-US" sz="2700" b="0" i="0" u="sng" strike="noStrike" kern="1200" cap="none" spc="0" normalizeH="0" baseline="0" noProof="0" smtClean="0">
                <a:ln>
                  <a:noFill/>
                </a:ln>
                <a:solidFill>
                  <a:schemeClr val="tx1"/>
                </a:solidFill>
                <a:effectLst/>
                <a:uLnTx/>
                <a:uFillTx/>
                <a:latin typeface="Calisto MT" pitchFamily="18" charset="0"/>
                <a:ea typeface="+mn-ea"/>
                <a:cs typeface="+mn-cs"/>
              </a:rPr>
              <a:t>+</a:t>
            </a:r>
            <a:r>
              <a:rPr kumimoji="0" lang="en-US" sz="2700" b="0" i="0" u="none" strike="noStrike" kern="1200" cap="none" spc="0" normalizeH="0" baseline="0" noProof="0" smtClean="0">
                <a:ln>
                  <a:noFill/>
                </a:ln>
                <a:solidFill>
                  <a:schemeClr val="tx1"/>
                </a:solidFill>
                <a:effectLst/>
                <a:uLnTx/>
                <a:uFillTx/>
                <a:latin typeface="Calisto MT" pitchFamily="18" charset="0"/>
                <a:ea typeface="+mn-ea"/>
                <a:cs typeface="+mn-cs"/>
              </a:rPr>
              <a:t> 3,5 cm, berjalan dari leher kandung empedu bersambung dengan duktus hepatikus membentuk saluran ke duodenum</a:t>
            </a:r>
          </a:p>
          <a:p>
            <a:pPr marL="365760" marR="0" lvl="0" indent="-256032" algn="just"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n-US" sz="2700" b="1" i="0" u="none" strike="noStrike" kern="1200" cap="none" spc="0" normalizeH="0" baseline="0" noProof="0" smtClean="0">
                <a:ln>
                  <a:noFill/>
                </a:ln>
                <a:solidFill>
                  <a:schemeClr val="tx2">
                    <a:lumMod val="60000"/>
                    <a:lumOff val="40000"/>
                  </a:schemeClr>
                </a:solidFill>
                <a:effectLst/>
                <a:uLnTx/>
                <a:uFillTx/>
                <a:latin typeface="Calisto MT" pitchFamily="18" charset="0"/>
                <a:ea typeface="+mn-ea"/>
                <a:cs typeface="+mn-cs"/>
              </a:rPr>
              <a:t>Duktus hepatikus</a:t>
            </a:r>
            <a:r>
              <a:rPr kumimoji="0" lang="en-US" sz="2700" b="0" i="0" u="none" strike="noStrike" kern="1200" cap="none" spc="0" normalizeH="0" baseline="0" noProof="0" smtClean="0">
                <a:ln>
                  <a:noFill/>
                </a:ln>
                <a:solidFill>
                  <a:schemeClr val="tx1"/>
                </a:solidFill>
                <a:effectLst/>
                <a:uLnTx/>
                <a:uFillTx/>
                <a:latin typeface="Calisto MT" pitchFamily="18" charset="0"/>
                <a:ea typeface="+mn-ea"/>
                <a:cs typeface="+mn-cs"/>
              </a:rPr>
              <a:t>. Saluran yang keluar dari hepar</a:t>
            </a:r>
          </a:p>
          <a:p>
            <a:pPr marL="365760" marR="0" lvl="0" indent="-256032" algn="just"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n-US" sz="2700" b="1" i="0" u="none" strike="noStrike" kern="1200" cap="none" spc="0" normalizeH="0" baseline="0" noProof="0" smtClean="0">
                <a:ln>
                  <a:noFill/>
                </a:ln>
                <a:solidFill>
                  <a:schemeClr val="tx2">
                    <a:lumMod val="60000"/>
                    <a:lumOff val="40000"/>
                  </a:schemeClr>
                </a:solidFill>
                <a:effectLst/>
                <a:uLnTx/>
                <a:uFillTx/>
                <a:latin typeface="Calisto MT" pitchFamily="18" charset="0"/>
                <a:ea typeface="+mn-ea"/>
                <a:cs typeface="+mn-cs"/>
              </a:rPr>
              <a:t>Duktus koledokus</a:t>
            </a:r>
            <a:r>
              <a:rPr kumimoji="0" lang="en-US" sz="2700" b="0" i="0" u="none" strike="noStrike" kern="1200" cap="none" spc="0" normalizeH="0" baseline="0" noProof="0" smtClean="0">
                <a:ln>
                  <a:noFill/>
                </a:ln>
                <a:solidFill>
                  <a:schemeClr val="tx1"/>
                </a:solidFill>
                <a:effectLst/>
                <a:uLnTx/>
                <a:uFillTx/>
                <a:latin typeface="Calisto MT" pitchFamily="18" charset="0"/>
                <a:ea typeface="+mn-ea"/>
                <a:cs typeface="+mn-cs"/>
              </a:rPr>
              <a:t>. Saluran yang membawa empedu ke duodenum</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 xmlns:p14="http://schemas.microsoft.com/office/powerpoint/2010/main" val="15952355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14350" indent="-514350" algn="just">
              <a:buAutoNum type="arabicPeriod"/>
            </a:pPr>
            <a:r>
              <a:rPr lang="en-US" b="1" dirty="0">
                <a:solidFill>
                  <a:prstClr val="black"/>
                </a:solidFill>
                <a:latin typeface="Calisto MT" pitchFamily="18" charset="0"/>
              </a:rPr>
              <a:t>Fetal-embryonic</a:t>
            </a:r>
            <a:r>
              <a:rPr lang="en-US" dirty="0">
                <a:solidFill>
                  <a:prstClr val="black"/>
                </a:solidFill>
                <a:latin typeface="Calisto MT" pitchFamily="18" charset="0"/>
              </a:rPr>
              <a:t> </a:t>
            </a:r>
            <a:r>
              <a:rPr lang="en-US" dirty="0" err="1">
                <a:solidFill>
                  <a:prstClr val="black"/>
                </a:solidFill>
                <a:latin typeface="Calisto MT" pitchFamily="18" charset="0"/>
              </a:rPr>
              <a:t>muncul</a:t>
            </a:r>
            <a:r>
              <a:rPr lang="en-US" dirty="0">
                <a:solidFill>
                  <a:prstClr val="black"/>
                </a:solidFill>
                <a:latin typeface="Calisto MT" pitchFamily="18" charset="0"/>
              </a:rPr>
              <a:t> 2 </a:t>
            </a:r>
            <a:r>
              <a:rPr lang="en-US" dirty="0" err="1">
                <a:solidFill>
                  <a:prstClr val="black"/>
                </a:solidFill>
                <a:latin typeface="Calisto MT" pitchFamily="18" charset="0"/>
              </a:rPr>
              <a:t>minggu</a:t>
            </a:r>
            <a:r>
              <a:rPr lang="en-US" dirty="0">
                <a:solidFill>
                  <a:prstClr val="black"/>
                </a:solidFill>
                <a:latin typeface="Calisto MT" pitchFamily="18" charset="0"/>
              </a:rPr>
              <a:t> </a:t>
            </a:r>
            <a:r>
              <a:rPr lang="en-US" dirty="0" err="1">
                <a:solidFill>
                  <a:prstClr val="black"/>
                </a:solidFill>
                <a:latin typeface="Calisto MT" pitchFamily="18" charset="0"/>
              </a:rPr>
              <a:t>pertama</a:t>
            </a:r>
            <a:r>
              <a:rPr lang="en-US" dirty="0">
                <a:solidFill>
                  <a:prstClr val="black"/>
                </a:solidFill>
                <a:latin typeface="Calisto MT" pitchFamily="18" charset="0"/>
              </a:rPr>
              <a:t> </a:t>
            </a:r>
            <a:r>
              <a:rPr lang="en-US" dirty="0" err="1">
                <a:solidFill>
                  <a:prstClr val="black"/>
                </a:solidFill>
                <a:latin typeface="Calisto MT" pitchFamily="18" charset="0"/>
              </a:rPr>
              <a:t>kehidupan</a:t>
            </a:r>
            <a:r>
              <a:rPr lang="en-US" dirty="0">
                <a:solidFill>
                  <a:prstClr val="black"/>
                </a:solidFill>
                <a:latin typeface="Calisto MT" pitchFamily="18" charset="0"/>
              </a:rPr>
              <a:t> yang </a:t>
            </a:r>
            <a:r>
              <a:rPr lang="en-US" dirty="0" err="1">
                <a:solidFill>
                  <a:prstClr val="black"/>
                </a:solidFill>
                <a:latin typeface="Calisto MT" pitchFamily="18" charset="0"/>
              </a:rPr>
              <a:t>berhubungan</a:t>
            </a:r>
            <a:r>
              <a:rPr lang="en-US" dirty="0">
                <a:solidFill>
                  <a:prstClr val="black"/>
                </a:solidFill>
                <a:latin typeface="Calisto MT" pitchFamily="18" charset="0"/>
              </a:rPr>
              <a:t> </a:t>
            </a:r>
            <a:r>
              <a:rPr lang="en-US" dirty="0" err="1">
                <a:solidFill>
                  <a:prstClr val="black"/>
                </a:solidFill>
                <a:latin typeface="Calisto MT" pitchFamily="18" charset="0"/>
              </a:rPr>
              <a:t>dengan</a:t>
            </a:r>
            <a:r>
              <a:rPr lang="en-US" dirty="0">
                <a:solidFill>
                  <a:prstClr val="black"/>
                </a:solidFill>
                <a:latin typeface="Calisto MT" pitchFamily="18" charset="0"/>
              </a:rPr>
              <a:t> </a:t>
            </a:r>
            <a:r>
              <a:rPr lang="en-US" dirty="0" err="1">
                <a:solidFill>
                  <a:prstClr val="black"/>
                </a:solidFill>
                <a:latin typeface="Calisto MT" pitchFamily="18" charset="0"/>
              </a:rPr>
              <a:t>kerusakan</a:t>
            </a:r>
            <a:r>
              <a:rPr lang="en-US" dirty="0">
                <a:solidFill>
                  <a:prstClr val="black"/>
                </a:solidFill>
                <a:latin typeface="Calisto MT" pitchFamily="18" charset="0"/>
              </a:rPr>
              <a:t> </a:t>
            </a:r>
            <a:r>
              <a:rPr lang="en-US" dirty="0" err="1">
                <a:solidFill>
                  <a:prstClr val="black"/>
                </a:solidFill>
                <a:latin typeface="Calisto MT" pitchFamily="18" charset="0"/>
              </a:rPr>
              <a:t>kongenital</a:t>
            </a:r>
            <a:endParaRPr lang="en-US" dirty="0">
              <a:solidFill>
                <a:prstClr val="black"/>
              </a:solidFill>
              <a:latin typeface="Calisto MT" pitchFamily="18" charset="0"/>
            </a:endParaRPr>
          </a:p>
          <a:p>
            <a:pPr marL="514350" indent="-514350" algn="just">
              <a:buAutoNum type="arabicPeriod"/>
            </a:pPr>
            <a:r>
              <a:rPr lang="en-US" b="1" dirty="0">
                <a:solidFill>
                  <a:prstClr val="black"/>
                </a:solidFill>
                <a:latin typeface="Calisto MT" pitchFamily="18" charset="0"/>
              </a:rPr>
              <a:t>Postnatal</a:t>
            </a:r>
            <a:r>
              <a:rPr lang="en-US" dirty="0">
                <a:solidFill>
                  <a:prstClr val="black"/>
                </a:solidFill>
                <a:latin typeface="Calisto MT" pitchFamily="18" charset="0"/>
              </a:rPr>
              <a:t>, </a:t>
            </a:r>
            <a:r>
              <a:rPr lang="en-US" dirty="0" err="1">
                <a:solidFill>
                  <a:prstClr val="black"/>
                </a:solidFill>
                <a:latin typeface="Calisto MT" pitchFamily="18" charset="0"/>
              </a:rPr>
              <a:t>biasanya</a:t>
            </a:r>
            <a:r>
              <a:rPr lang="en-US" dirty="0">
                <a:solidFill>
                  <a:prstClr val="black"/>
                </a:solidFill>
                <a:latin typeface="Calisto MT" pitchFamily="18" charset="0"/>
              </a:rPr>
              <a:t> </a:t>
            </a:r>
            <a:r>
              <a:rPr lang="en-US" dirty="0" err="1">
                <a:solidFill>
                  <a:prstClr val="black"/>
                </a:solidFill>
                <a:latin typeface="Calisto MT" pitchFamily="18" charset="0"/>
              </a:rPr>
              <a:t>ditemukan</a:t>
            </a:r>
            <a:r>
              <a:rPr lang="en-US" dirty="0">
                <a:solidFill>
                  <a:prstClr val="black"/>
                </a:solidFill>
                <a:latin typeface="Calisto MT" pitchFamily="18" charset="0"/>
              </a:rPr>
              <a:t> </a:t>
            </a:r>
            <a:r>
              <a:rPr lang="en-US" dirty="0" err="1">
                <a:solidFill>
                  <a:prstClr val="black"/>
                </a:solidFill>
                <a:latin typeface="Calisto MT" pitchFamily="18" charset="0"/>
              </a:rPr>
              <a:t>pada</a:t>
            </a:r>
            <a:r>
              <a:rPr lang="en-US" dirty="0">
                <a:solidFill>
                  <a:prstClr val="black"/>
                </a:solidFill>
                <a:latin typeface="Calisto MT" pitchFamily="18" charset="0"/>
              </a:rPr>
              <a:t> </a:t>
            </a:r>
            <a:r>
              <a:rPr lang="en-US" dirty="0" err="1">
                <a:solidFill>
                  <a:prstClr val="black"/>
                </a:solidFill>
                <a:latin typeface="Calisto MT" pitchFamily="18" charset="0"/>
              </a:rPr>
              <a:t>bayi</a:t>
            </a:r>
            <a:r>
              <a:rPr lang="en-US" dirty="0">
                <a:solidFill>
                  <a:prstClr val="black"/>
                </a:solidFill>
                <a:latin typeface="Calisto MT" pitchFamily="18" charset="0"/>
              </a:rPr>
              <a:t> </a:t>
            </a:r>
            <a:r>
              <a:rPr lang="en-US" dirty="0" err="1">
                <a:solidFill>
                  <a:prstClr val="black"/>
                </a:solidFill>
                <a:latin typeface="Calisto MT" pitchFamily="18" charset="0"/>
              </a:rPr>
              <a:t>beusia</a:t>
            </a:r>
            <a:r>
              <a:rPr lang="en-US" dirty="0">
                <a:solidFill>
                  <a:prstClr val="black"/>
                </a:solidFill>
                <a:latin typeface="Calisto MT" pitchFamily="18" charset="0"/>
              </a:rPr>
              <a:t> 2-8 </a:t>
            </a:r>
            <a:r>
              <a:rPr lang="en-US" dirty="0" err="1">
                <a:solidFill>
                  <a:prstClr val="black"/>
                </a:solidFill>
                <a:latin typeface="Calisto MT" pitchFamily="18" charset="0"/>
              </a:rPr>
              <a:t>minggu</a:t>
            </a:r>
            <a:r>
              <a:rPr lang="en-US" dirty="0">
                <a:solidFill>
                  <a:prstClr val="black"/>
                </a:solidFill>
                <a:latin typeface="Calisto MT" pitchFamily="18" charset="0"/>
              </a:rPr>
              <a:t>. </a:t>
            </a:r>
            <a:r>
              <a:rPr lang="en-US" dirty="0" err="1">
                <a:solidFill>
                  <a:prstClr val="black"/>
                </a:solidFill>
                <a:latin typeface="Calisto MT" pitchFamily="18" charset="0"/>
              </a:rPr>
              <a:t>Terjadi</a:t>
            </a:r>
            <a:r>
              <a:rPr lang="en-US" dirty="0">
                <a:solidFill>
                  <a:prstClr val="black"/>
                </a:solidFill>
                <a:latin typeface="Calisto MT" pitchFamily="18" charset="0"/>
              </a:rPr>
              <a:t> </a:t>
            </a:r>
            <a:r>
              <a:rPr lang="en-US" dirty="0" err="1">
                <a:solidFill>
                  <a:prstClr val="black"/>
                </a:solidFill>
                <a:latin typeface="Calisto MT" pitchFamily="18" charset="0"/>
              </a:rPr>
              <a:t>akibat</a:t>
            </a:r>
            <a:r>
              <a:rPr lang="en-US" dirty="0">
                <a:solidFill>
                  <a:prstClr val="black"/>
                </a:solidFill>
                <a:latin typeface="Calisto MT" pitchFamily="18" charset="0"/>
              </a:rPr>
              <a:t> </a:t>
            </a:r>
            <a:r>
              <a:rPr lang="en-US" dirty="0" err="1">
                <a:solidFill>
                  <a:prstClr val="black"/>
                </a:solidFill>
                <a:latin typeface="Calisto MT" pitchFamily="18" charset="0"/>
              </a:rPr>
              <a:t>inflamasi</a:t>
            </a:r>
            <a:r>
              <a:rPr lang="en-US" dirty="0">
                <a:solidFill>
                  <a:prstClr val="black"/>
                </a:solidFill>
                <a:latin typeface="Calisto MT" pitchFamily="18" charset="0"/>
              </a:rPr>
              <a:t> </a:t>
            </a:r>
            <a:r>
              <a:rPr lang="en-US" dirty="0" err="1">
                <a:solidFill>
                  <a:prstClr val="black"/>
                </a:solidFill>
                <a:latin typeface="Calisto MT" pitchFamily="18" charset="0"/>
              </a:rPr>
              <a:t>progresif</a:t>
            </a:r>
            <a:r>
              <a:rPr lang="en-US" dirty="0">
                <a:solidFill>
                  <a:prstClr val="black"/>
                </a:solidFill>
                <a:latin typeface="Calisto MT" pitchFamily="18" charset="0"/>
              </a:rPr>
              <a:t> </a:t>
            </a:r>
            <a:r>
              <a:rPr lang="en-US" dirty="0" err="1">
                <a:solidFill>
                  <a:prstClr val="black"/>
                </a:solidFill>
                <a:latin typeface="Calisto MT" pitchFamily="18" charset="0"/>
              </a:rPr>
              <a:t>dari</a:t>
            </a:r>
            <a:r>
              <a:rPr lang="en-US" dirty="0">
                <a:solidFill>
                  <a:prstClr val="black"/>
                </a:solidFill>
                <a:latin typeface="Calisto MT" pitchFamily="18" charset="0"/>
              </a:rPr>
              <a:t> </a:t>
            </a:r>
            <a:r>
              <a:rPr lang="en-US" dirty="0" err="1">
                <a:solidFill>
                  <a:prstClr val="black"/>
                </a:solidFill>
                <a:latin typeface="Calisto MT" pitchFamily="18" charset="0"/>
              </a:rPr>
              <a:t>saluran</a:t>
            </a:r>
            <a:r>
              <a:rPr lang="en-US" dirty="0">
                <a:solidFill>
                  <a:prstClr val="black"/>
                </a:solidFill>
                <a:latin typeface="Calisto MT" pitchFamily="18" charset="0"/>
              </a:rPr>
              <a:t> </a:t>
            </a:r>
            <a:r>
              <a:rPr lang="en-US" dirty="0" err="1">
                <a:solidFill>
                  <a:prstClr val="black"/>
                </a:solidFill>
                <a:latin typeface="Calisto MT" pitchFamily="18" charset="0"/>
              </a:rPr>
              <a:t>empedu</a:t>
            </a:r>
            <a:r>
              <a:rPr lang="en-US" dirty="0">
                <a:solidFill>
                  <a:prstClr val="black"/>
                </a:solidFill>
                <a:latin typeface="Calisto MT" pitchFamily="18" charset="0"/>
              </a:rPr>
              <a:t> </a:t>
            </a:r>
            <a:r>
              <a:rPr lang="en-US" dirty="0" err="1">
                <a:solidFill>
                  <a:prstClr val="black"/>
                </a:solidFill>
                <a:latin typeface="Calisto MT" pitchFamily="18" charset="0"/>
              </a:rPr>
              <a:t>ekstrahepatik</a:t>
            </a:r>
            <a:r>
              <a:rPr lang="en-US" dirty="0">
                <a:solidFill>
                  <a:prstClr val="black"/>
                </a:solidFill>
                <a:latin typeface="Calisto MT" pitchFamily="18" charset="0"/>
              </a:rPr>
              <a:t> yang </a:t>
            </a:r>
            <a:r>
              <a:rPr lang="en-US" dirty="0" err="1">
                <a:solidFill>
                  <a:prstClr val="black"/>
                </a:solidFill>
                <a:latin typeface="Calisto MT" pitchFamily="18" charset="0"/>
              </a:rPr>
              <a:t>terjadi</a:t>
            </a:r>
            <a:r>
              <a:rPr lang="en-US" dirty="0">
                <a:solidFill>
                  <a:prstClr val="black"/>
                </a:solidFill>
                <a:latin typeface="Calisto MT" pitchFamily="18" charset="0"/>
              </a:rPr>
              <a:t> </a:t>
            </a:r>
            <a:r>
              <a:rPr lang="en-US" dirty="0" err="1">
                <a:solidFill>
                  <a:prstClr val="black"/>
                </a:solidFill>
                <a:latin typeface="Calisto MT" pitchFamily="18" charset="0"/>
              </a:rPr>
              <a:t>setelah</a:t>
            </a:r>
            <a:r>
              <a:rPr lang="en-US" dirty="0">
                <a:solidFill>
                  <a:prstClr val="black"/>
                </a:solidFill>
                <a:latin typeface="Calisto MT" pitchFamily="18" charset="0"/>
              </a:rPr>
              <a:t> </a:t>
            </a:r>
            <a:r>
              <a:rPr lang="en-US" dirty="0" err="1">
                <a:solidFill>
                  <a:prstClr val="black"/>
                </a:solidFill>
                <a:latin typeface="Calisto MT" pitchFamily="18" charset="0"/>
              </a:rPr>
              <a:t>lahir</a:t>
            </a:r>
            <a:r>
              <a:rPr lang="en-US" dirty="0">
                <a:solidFill>
                  <a:prstClr val="black"/>
                </a:solidFill>
                <a:latin typeface="Calisto MT" pitchFamily="18" charset="0"/>
              </a:rPr>
              <a:t> </a:t>
            </a:r>
          </a:p>
          <a:p>
            <a:endParaRPr lang="en-US" dirty="0"/>
          </a:p>
        </p:txBody>
      </p:sp>
      <p:sp>
        <p:nvSpPr>
          <p:cNvPr id="3" name="Title 2"/>
          <p:cNvSpPr>
            <a:spLocks noGrp="1"/>
          </p:cNvSpPr>
          <p:nvPr>
            <p:ph type="title"/>
          </p:nvPr>
        </p:nvSpPr>
        <p:spPr/>
        <p:txBody>
          <a:bodyPr/>
          <a:lstStyle/>
          <a:p>
            <a:r>
              <a:rPr lang="en-ID" dirty="0" smtClean="0"/>
              <a:t>JENIS ATRESIA BILIER</a:t>
            </a:r>
            <a:endParaRPr lang="en-US" dirty="0"/>
          </a:p>
        </p:txBody>
      </p:sp>
    </p:spTree>
    <p:extLst>
      <p:ext uri="{BB962C8B-B14F-4D97-AF65-F5344CB8AC3E}">
        <p14:creationId xmlns="" xmlns:p14="http://schemas.microsoft.com/office/powerpoint/2010/main" val="21835784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en-US" dirty="0">
                <a:latin typeface="Calisto MT" pitchFamily="18" charset="0"/>
              </a:rPr>
              <a:t> </a:t>
            </a:r>
            <a:r>
              <a:rPr lang="en-US" dirty="0" err="1">
                <a:latin typeface="Calisto MT" pitchFamily="18" charset="0"/>
              </a:rPr>
              <a:t>Patofisiologi</a:t>
            </a:r>
            <a:r>
              <a:rPr lang="en-US" dirty="0">
                <a:latin typeface="Calisto MT" pitchFamily="18" charset="0"/>
              </a:rPr>
              <a:t> atresia </a:t>
            </a:r>
            <a:r>
              <a:rPr lang="en-US" dirty="0" err="1">
                <a:latin typeface="Calisto MT" pitchFamily="18" charset="0"/>
              </a:rPr>
              <a:t>bilier</a:t>
            </a:r>
            <a:r>
              <a:rPr lang="en-US" dirty="0">
                <a:latin typeface="Calisto MT" pitchFamily="18" charset="0"/>
              </a:rPr>
              <a:t> </a:t>
            </a:r>
            <a:r>
              <a:rPr lang="en-US" dirty="0" err="1">
                <a:latin typeface="Calisto MT" pitchFamily="18" charset="0"/>
              </a:rPr>
              <a:t>juga</a:t>
            </a:r>
            <a:r>
              <a:rPr lang="en-US" dirty="0">
                <a:latin typeface="Calisto MT" pitchFamily="18" charset="0"/>
              </a:rPr>
              <a:t> </a:t>
            </a:r>
            <a:r>
              <a:rPr lang="en-US" dirty="0" err="1">
                <a:latin typeface="Calisto MT" pitchFamily="18" charset="0"/>
              </a:rPr>
              <a:t>belum</a:t>
            </a:r>
            <a:r>
              <a:rPr lang="en-US" dirty="0">
                <a:latin typeface="Calisto MT" pitchFamily="18" charset="0"/>
              </a:rPr>
              <a:t> </a:t>
            </a:r>
            <a:r>
              <a:rPr lang="en-US" dirty="0" err="1">
                <a:latin typeface="Calisto MT" pitchFamily="18" charset="0"/>
              </a:rPr>
              <a:t>diketahui</a:t>
            </a:r>
            <a:r>
              <a:rPr lang="en-US" dirty="0">
                <a:latin typeface="Calisto MT" pitchFamily="18" charset="0"/>
              </a:rPr>
              <a:t> </a:t>
            </a:r>
            <a:r>
              <a:rPr lang="en-US" dirty="0" err="1">
                <a:latin typeface="Calisto MT" pitchFamily="18" charset="0"/>
              </a:rPr>
              <a:t>dengan</a:t>
            </a:r>
            <a:r>
              <a:rPr lang="en-US" dirty="0">
                <a:latin typeface="Calisto MT" pitchFamily="18" charset="0"/>
              </a:rPr>
              <a:t> </a:t>
            </a:r>
            <a:r>
              <a:rPr lang="en-US" dirty="0" err="1">
                <a:latin typeface="Calisto MT" pitchFamily="18" charset="0"/>
              </a:rPr>
              <a:t>pasti</a:t>
            </a:r>
            <a:r>
              <a:rPr lang="en-US" dirty="0">
                <a:latin typeface="Calisto MT" pitchFamily="18" charset="0"/>
              </a:rPr>
              <a:t>.</a:t>
            </a:r>
          </a:p>
          <a:p>
            <a:pPr algn="just"/>
            <a:r>
              <a:rPr lang="en-US" dirty="0">
                <a:latin typeface="Calisto MT" pitchFamily="18" charset="0"/>
              </a:rPr>
              <a:t> </a:t>
            </a:r>
            <a:r>
              <a:rPr lang="en-US" dirty="0" err="1">
                <a:latin typeface="Calisto MT" pitchFamily="18" charset="0"/>
              </a:rPr>
              <a:t>Berdasarkan</a:t>
            </a:r>
            <a:r>
              <a:rPr lang="en-US" dirty="0">
                <a:latin typeface="Calisto MT" pitchFamily="18" charset="0"/>
              </a:rPr>
              <a:t> </a:t>
            </a:r>
            <a:r>
              <a:rPr lang="en-US" dirty="0" err="1">
                <a:latin typeface="Calisto MT" pitchFamily="18" charset="0"/>
              </a:rPr>
              <a:t>gambaran</a:t>
            </a:r>
            <a:r>
              <a:rPr lang="en-US" dirty="0">
                <a:latin typeface="Calisto MT" pitchFamily="18" charset="0"/>
              </a:rPr>
              <a:t> </a:t>
            </a:r>
            <a:r>
              <a:rPr lang="en-US" dirty="0" err="1">
                <a:latin typeface="Calisto MT" pitchFamily="18" charset="0"/>
              </a:rPr>
              <a:t>histopatologik</a:t>
            </a:r>
            <a:r>
              <a:rPr lang="en-US" dirty="0">
                <a:latin typeface="Calisto MT" pitchFamily="18" charset="0"/>
              </a:rPr>
              <a:t>, </a:t>
            </a:r>
            <a:r>
              <a:rPr lang="en-US" dirty="0" err="1">
                <a:latin typeface="Calisto MT" pitchFamily="18" charset="0"/>
              </a:rPr>
              <a:t>diketahui</a:t>
            </a:r>
            <a:r>
              <a:rPr lang="en-US" dirty="0">
                <a:latin typeface="Calisto MT" pitchFamily="18" charset="0"/>
              </a:rPr>
              <a:t> </a:t>
            </a:r>
            <a:r>
              <a:rPr lang="en-US" dirty="0" err="1">
                <a:latin typeface="Calisto MT" pitchFamily="18" charset="0"/>
              </a:rPr>
              <a:t>bahwa</a:t>
            </a:r>
            <a:r>
              <a:rPr lang="en-US" dirty="0">
                <a:latin typeface="Calisto MT" pitchFamily="18" charset="0"/>
              </a:rPr>
              <a:t> atresia </a:t>
            </a:r>
            <a:r>
              <a:rPr lang="en-US" dirty="0" err="1">
                <a:latin typeface="Calisto MT" pitchFamily="18" charset="0"/>
              </a:rPr>
              <a:t>bilier</a:t>
            </a:r>
            <a:r>
              <a:rPr lang="en-US" dirty="0">
                <a:latin typeface="Calisto MT" pitchFamily="18" charset="0"/>
              </a:rPr>
              <a:t> </a:t>
            </a:r>
            <a:r>
              <a:rPr lang="en-US" dirty="0" err="1">
                <a:latin typeface="Calisto MT" pitchFamily="18" charset="0"/>
              </a:rPr>
              <a:t>terjadi</a:t>
            </a:r>
            <a:r>
              <a:rPr lang="en-US" dirty="0">
                <a:latin typeface="Calisto MT" pitchFamily="18" charset="0"/>
              </a:rPr>
              <a:t> </a:t>
            </a:r>
            <a:r>
              <a:rPr lang="en-US" dirty="0" err="1">
                <a:latin typeface="Calisto MT" pitchFamily="18" charset="0"/>
              </a:rPr>
              <a:t>karena</a:t>
            </a:r>
            <a:r>
              <a:rPr lang="en-US" dirty="0">
                <a:latin typeface="Calisto MT" pitchFamily="18" charset="0"/>
              </a:rPr>
              <a:t> proses </a:t>
            </a:r>
            <a:r>
              <a:rPr lang="en-US" dirty="0" err="1">
                <a:latin typeface="Calisto MT" pitchFamily="18" charset="0"/>
              </a:rPr>
              <a:t>inflamasi</a:t>
            </a:r>
            <a:r>
              <a:rPr lang="en-US" dirty="0">
                <a:latin typeface="Calisto MT" pitchFamily="18" charset="0"/>
              </a:rPr>
              <a:t> </a:t>
            </a:r>
            <a:r>
              <a:rPr lang="en-US" dirty="0" err="1">
                <a:latin typeface="Calisto MT" pitchFamily="18" charset="0"/>
              </a:rPr>
              <a:t>berkepanjangan</a:t>
            </a:r>
            <a:r>
              <a:rPr lang="en-US" dirty="0">
                <a:latin typeface="Calisto MT" pitchFamily="18" charset="0"/>
              </a:rPr>
              <a:t> yang </a:t>
            </a:r>
            <a:r>
              <a:rPr lang="en-US" dirty="0" err="1">
                <a:latin typeface="Calisto MT" pitchFamily="18" charset="0"/>
              </a:rPr>
              <a:t>menyebabkan</a:t>
            </a:r>
            <a:r>
              <a:rPr lang="en-US" dirty="0">
                <a:latin typeface="Calisto MT" pitchFamily="18" charset="0"/>
              </a:rPr>
              <a:t> </a:t>
            </a:r>
            <a:r>
              <a:rPr lang="en-US" dirty="0" err="1">
                <a:latin typeface="Calisto MT" pitchFamily="18" charset="0"/>
              </a:rPr>
              <a:t>duktus</a:t>
            </a:r>
            <a:r>
              <a:rPr lang="en-US" dirty="0">
                <a:latin typeface="Calisto MT" pitchFamily="18" charset="0"/>
              </a:rPr>
              <a:t> </a:t>
            </a:r>
            <a:r>
              <a:rPr lang="en-US" dirty="0" err="1">
                <a:latin typeface="Calisto MT" pitchFamily="18" charset="0"/>
              </a:rPr>
              <a:t>bilier</a:t>
            </a:r>
            <a:r>
              <a:rPr lang="en-US" dirty="0">
                <a:latin typeface="Calisto MT" pitchFamily="18" charset="0"/>
              </a:rPr>
              <a:t> </a:t>
            </a:r>
            <a:r>
              <a:rPr lang="en-US" dirty="0" err="1">
                <a:latin typeface="Calisto MT" pitchFamily="18" charset="0"/>
              </a:rPr>
              <a:t>ekstrahepatik</a:t>
            </a:r>
            <a:r>
              <a:rPr lang="en-US" dirty="0">
                <a:latin typeface="Calisto MT" pitchFamily="18" charset="0"/>
              </a:rPr>
              <a:t> </a:t>
            </a:r>
            <a:r>
              <a:rPr lang="en-US" dirty="0" err="1">
                <a:latin typeface="Calisto MT" pitchFamily="18" charset="0"/>
              </a:rPr>
              <a:t>mengalami</a:t>
            </a:r>
            <a:r>
              <a:rPr lang="en-US" dirty="0">
                <a:latin typeface="Calisto MT" pitchFamily="18" charset="0"/>
              </a:rPr>
              <a:t> </a:t>
            </a:r>
            <a:r>
              <a:rPr lang="en-US" dirty="0" err="1">
                <a:latin typeface="Calisto MT" pitchFamily="18" charset="0"/>
              </a:rPr>
              <a:t>kemsakan</a:t>
            </a:r>
            <a:r>
              <a:rPr lang="en-US" dirty="0">
                <a:latin typeface="Calisto MT" pitchFamily="18" charset="0"/>
              </a:rPr>
              <a:t> </a:t>
            </a:r>
            <a:r>
              <a:rPr lang="en-US" dirty="0" err="1">
                <a:latin typeface="Calisto MT" pitchFamily="18" charset="0"/>
              </a:rPr>
              <a:t>secara</a:t>
            </a:r>
            <a:r>
              <a:rPr lang="en-US" dirty="0">
                <a:latin typeface="Calisto MT" pitchFamily="18" charset="0"/>
              </a:rPr>
              <a:t> </a:t>
            </a:r>
            <a:r>
              <a:rPr lang="en-US" dirty="0" err="1">
                <a:latin typeface="Calisto MT" pitchFamily="18" charset="0"/>
              </a:rPr>
              <a:t>progresif</a:t>
            </a:r>
            <a:r>
              <a:rPr lang="en-US" dirty="0">
                <a:latin typeface="Calisto MT" pitchFamily="18" charset="0"/>
              </a:rPr>
              <a:t>.</a:t>
            </a:r>
          </a:p>
          <a:p>
            <a:pPr algn="just"/>
            <a:r>
              <a:rPr lang="en-US" dirty="0" err="1">
                <a:latin typeface="Calisto MT" pitchFamily="18" charset="0"/>
              </a:rPr>
              <a:t>Pada</a:t>
            </a:r>
            <a:r>
              <a:rPr lang="en-US" dirty="0">
                <a:latin typeface="Calisto MT" pitchFamily="18" charset="0"/>
              </a:rPr>
              <a:t> </a:t>
            </a:r>
            <a:r>
              <a:rPr lang="en-US" dirty="0" err="1">
                <a:latin typeface="Calisto MT" pitchFamily="18" charset="0"/>
              </a:rPr>
              <a:t>keadaan</a:t>
            </a:r>
            <a:r>
              <a:rPr lang="en-US" dirty="0">
                <a:latin typeface="Calisto MT" pitchFamily="18" charset="0"/>
              </a:rPr>
              <a:t> </a:t>
            </a:r>
            <a:r>
              <a:rPr lang="en-US" dirty="0" err="1">
                <a:latin typeface="Calisto MT" pitchFamily="18" charset="0"/>
              </a:rPr>
              <a:t>lanjut</a:t>
            </a:r>
            <a:r>
              <a:rPr lang="en-US" dirty="0">
                <a:latin typeface="Calisto MT" pitchFamily="18" charset="0"/>
              </a:rPr>
              <a:t> proses </a:t>
            </a:r>
            <a:r>
              <a:rPr lang="en-US" dirty="0" err="1">
                <a:latin typeface="Calisto MT" pitchFamily="18" charset="0"/>
              </a:rPr>
              <a:t>inflamasi</a:t>
            </a:r>
            <a:r>
              <a:rPr lang="en-US" dirty="0">
                <a:latin typeface="Calisto MT" pitchFamily="18" charset="0"/>
              </a:rPr>
              <a:t> </a:t>
            </a:r>
            <a:r>
              <a:rPr lang="en-US" dirty="0" err="1">
                <a:latin typeface="Calisto MT" pitchFamily="18" charset="0"/>
              </a:rPr>
              <a:t>menyebar</a:t>
            </a:r>
            <a:r>
              <a:rPr lang="en-US" dirty="0">
                <a:latin typeface="Calisto MT" pitchFamily="18" charset="0"/>
              </a:rPr>
              <a:t> </a:t>
            </a:r>
            <a:r>
              <a:rPr lang="en-US" dirty="0" err="1">
                <a:latin typeface="Calisto MT" pitchFamily="18" charset="0"/>
              </a:rPr>
              <a:t>ke</a:t>
            </a:r>
            <a:r>
              <a:rPr lang="en-US" dirty="0">
                <a:latin typeface="Calisto MT" pitchFamily="18" charset="0"/>
              </a:rPr>
              <a:t> </a:t>
            </a:r>
            <a:r>
              <a:rPr lang="en-US" dirty="0" err="1">
                <a:latin typeface="Calisto MT" pitchFamily="18" charset="0"/>
              </a:rPr>
              <a:t>duktus</a:t>
            </a:r>
            <a:r>
              <a:rPr lang="en-US" dirty="0">
                <a:latin typeface="Calisto MT" pitchFamily="18" charset="0"/>
              </a:rPr>
              <a:t> </a:t>
            </a:r>
            <a:r>
              <a:rPr lang="en-US" dirty="0" err="1">
                <a:latin typeface="Calisto MT" pitchFamily="18" charset="0"/>
              </a:rPr>
              <a:t>bilier</a:t>
            </a:r>
            <a:r>
              <a:rPr lang="en-US" dirty="0">
                <a:latin typeface="Calisto MT" pitchFamily="18" charset="0"/>
              </a:rPr>
              <a:t> </a:t>
            </a:r>
            <a:r>
              <a:rPr lang="en-US" dirty="0" err="1">
                <a:latin typeface="Calisto MT" pitchFamily="18" charset="0"/>
              </a:rPr>
              <a:t>intrahepatik</a:t>
            </a:r>
            <a:r>
              <a:rPr lang="en-US" dirty="0">
                <a:latin typeface="Calisto MT" pitchFamily="18" charset="0"/>
              </a:rPr>
              <a:t>, </a:t>
            </a:r>
            <a:r>
              <a:rPr lang="en-US" dirty="0" err="1">
                <a:latin typeface="Calisto MT" pitchFamily="18" charset="0"/>
              </a:rPr>
              <a:t>sehingga</a:t>
            </a:r>
            <a:r>
              <a:rPr lang="en-US" dirty="0">
                <a:latin typeface="Calisto MT" pitchFamily="18" charset="0"/>
              </a:rPr>
              <a:t> </a:t>
            </a:r>
            <a:r>
              <a:rPr lang="en-US" dirty="0" err="1">
                <a:latin typeface="Calisto MT" pitchFamily="18" charset="0"/>
              </a:rPr>
              <a:t>akan</a:t>
            </a:r>
            <a:r>
              <a:rPr lang="en-US" dirty="0">
                <a:latin typeface="Calisto MT" pitchFamily="18" charset="0"/>
              </a:rPr>
              <a:t> </a:t>
            </a:r>
            <a:r>
              <a:rPr lang="en-US" dirty="0" err="1">
                <a:latin typeface="Calisto MT" pitchFamily="18" charset="0"/>
              </a:rPr>
              <a:t>mengalami</a:t>
            </a:r>
            <a:r>
              <a:rPr lang="en-US" dirty="0">
                <a:latin typeface="Calisto MT" pitchFamily="18" charset="0"/>
              </a:rPr>
              <a:t> </a:t>
            </a:r>
            <a:r>
              <a:rPr lang="en-US" dirty="0" err="1">
                <a:latin typeface="Calisto MT" pitchFamily="18" charset="0"/>
              </a:rPr>
              <a:t>kerusakan</a:t>
            </a:r>
            <a:r>
              <a:rPr lang="en-US" dirty="0">
                <a:latin typeface="Calisto MT" pitchFamily="18" charset="0"/>
              </a:rPr>
              <a:t> yang </a:t>
            </a:r>
            <a:r>
              <a:rPr lang="en-US" dirty="0" err="1">
                <a:latin typeface="Calisto MT" pitchFamily="18" charset="0"/>
              </a:rPr>
              <a:t>progresif</a:t>
            </a:r>
            <a:r>
              <a:rPr lang="en-US" dirty="0">
                <a:latin typeface="Calisto MT" pitchFamily="18" charset="0"/>
              </a:rPr>
              <a:t> pula</a:t>
            </a:r>
          </a:p>
          <a:p>
            <a:endParaRPr lang="en-US" dirty="0"/>
          </a:p>
        </p:txBody>
      </p:sp>
      <p:sp>
        <p:nvSpPr>
          <p:cNvPr id="3" name="Title 2"/>
          <p:cNvSpPr>
            <a:spLocks noGrp="1"/>
          </p:cNvSpPr>
          <p:nvPr>
            <p:ph type="title"/>
          </p:nvPr>
        </p:nvSpPr>
        <p:spPr/>
        <p:txBody>
          <a:bodyPr/>
          <a:lstStyle/>
          <a:p>
            <a:r>
              <a:rPr lang="en-ID" dirty="0" smtClean="0"/>
              <a:t>PATOFISIOLOGI</a:t>
            </a:r>
            <a:endParaRPr lang="en-US" dirty="0"/>
          </a:p>
        </p:txBody>
      </p:sp>
    </p:spTree>
    <p:extLst>
      <p:ext uri="{BB962C8B-B14F-4D97-AF65-F5344CB8AC3E}">
        <p14:creationId xmlns="" xmlns:p14="http://schemas.microsoft.com/office/powerpoint/2010/main" val="3097412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11015" y="381000"/>
            <a:ext cx="8789871" cy="6248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6780511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293</TotalTime>
  <Words>852</Words>
  <Application>Microsoft Office PowerPoint</Application>
  <PresentationFormat>On-screen Show (4:3)</PresentationFormat>
  <Paragraphs>107</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Concourse</vt:lpstr>
      <vt:lpstr>Penyakit Kongenital Sistem Pencernaan</vt:lpstr>
      <vt:lpstr>ATRESIA BILIER</vt:lpstr>
      <vt:lpstr>DEFINISI</vt:lpstr>
      <vt:lpstr>ETIOLOGI</vt:lpstr>
      <vt:lpstr>ANATOMI SISTEM BILIER</vt:lpstr>
      <vt:lpstr>Slide 6</vt:lpstr>
      <vt:lpstr>JENIS ATRESIA BILIER</vt:lpstr>
      <vt:lpstr>PATOFISIOLOGI</vt:lpstr>
      <vt:lpstr>Slide 9</vt:lpstr>
      <vt:lpstr>MANIFESTASI KLINIS</vt:lpstr>
      <vt:lpstr>Slide 11</vt:lpstr>
      <vt:lpstr>Slide 12</vt:lpstr>
      <vt:lpstr>Slide 13</vt:lpstr>
      <vt:lpstr>Slide 14</vt:lpstr>
      <vt:lpstr>Slide 15</vt:lpstr>
      <vt:lpstr>Slide 16</vt:lpstr>
      <vt:lpstr>PEMERIKSAAN PENUNJANG</vt:lpstr>
      <vt:lpstr>PENATALAKSANAAN</vt:lpstr>
      <vt:lpstr>Slide 19</vt:lpstr>
      <vt:lpstr>Slide 20</vt:lpstr>
      <vt:lpstr>Slide 21</vt:lpstr>
      <vt:lpstr>HIRSCHPRUNG’S DISEASE</vt:lpstr>
      <vt:lpstr>DEFINISI</vt:lpstr>
      <vt:lpstr>Slide 24</vt:lpstr>
      <vt:lpstr>ETIOLOGI</vt:lpstr>
      <vt:lpstr>KLASIFIKASI</vt:lpstr>
      <vt:lpstr>Slide 27</vt:lpstr>
      <vt:lpstr>MANIFESTASI KLINIS</vt:lpstr>
      <vt:lpstr>Slide 29</vt:lpstr>
      <vt:lpstr>PEMERIKSAAN PENUNJANG</vt:lpstr>
      <vt:lpstr>PENATALAKSANAAN MEDIS</vt:lpstr>
      <vt:lpstr>KOMPLIKASI</vt:lpstr>
      <vt:lpstr>ASKEP</vt:lpstr>
      <vt:lpstr>Dx. Keperawatan</vt:lpstr>
      <vt:lpstr>Next..</vt:lpstr>
      <vt:lpstr>Slide 36</vt:lpstr>
      <vt:lpstr>Slide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Penyakit Kongenital Sistem Hematology dan Sistem Pencernaan</dc:title>
  <dc:creator>Windows User</dc:creator>
  <cp:lastModifiedBy>user</cp:lastModifiedBy>
  <cp:revision>19</cp:revision>
  <dcterms:created xsi:type="dcterms:W3CDTF">2018-10-25T21:35:42Z</dcterms:created>
  <dcterms:modified xsi:type="dcterms:W3CDTF">2019-10-01T20:51:42Z</dcterms:modified>
</cp:coreProperties>
</file>