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7" r:id="rId1"/>
  </p:sldMasterIdLst>
  <p:notesMasterIdLst>
    <p:notesMasterId r:id="rId40"/>
  </p:notesMasterIdLst>
  <p:handoutMasterIdLst>
    <p:handoutMasterId r:id="rId41"/>
  </p:handoutMasterIdLst>
  <p:sldIdLst>
    <p:sldId id="256" r:id="rId2"/>
    <p:sldId id="308" r:id="rId3"/>
    <p:sldId id="296" r:id="rId4"/>
    <p:sldId id="279" r:id="rId5"/>
    <p:sldId id="268" r:id="rId6"/>
    <p:sldId id="269" r:id="rId7"/>
    <p:sldId id="271" r:id="rId8"/>
    <p:sldId id="284" r:id="rId9"/>
    <p:sldId id="270" r:id="rId10"/>
    <p:sldId id="285" r:id="rId11"/>
    <p:sldId id="272" r:id="rId12"/>
    <p:sldId id="275" r:id="rId13"/>
    <p:sldId id="274" r:id="rId14"/>
    <p:sldId id="273" r:id="rId15"/>
    <p:sldId id="276" r:id="rId16"/>
    <p:sldId id="258" r:id="rId17"/>
    <p:sldId id="262" r:id="rId18"/>
    <p:sldId id="264" r:id="rId19"/>
    <p:sldId id="280" r:id="rId20"/>
    <p:sldId id="281" r:id="rId21"/>
    <p:sldId id="282" r:id="rId22"/>
    <p:sldId id="283" r:id="rId23"/>
    <p:sldId id="286" r:id="rId24"/>
    <p:sldId id="287" r:id="rId25"/>
    <p:sldId id="288" r:id="rId26"/>
    <p:sldId id="289" r:id="rId27"/>
    <p:sldId id="290" r:id="rId28"/>
    <p:sldId id="297" r:id="rId29"/>
    <p:sldId id="298" r:id="rId30"/>
    <p:sldId id="299" r:id="rId31"/>
    <p:sldId id="300" r:id="rId32"/>
    <p:sldId id="291" r:id="rId33"/>
    <p:sldId id="292" r:id="rId34"/>
    <p:sldId id="301" r:id="rId35"/>
    <p:sldId id="309" r:id="rId36"/>
    <p:sldId id="307" r:id="rId37"/>
    <p:sldId id="310" r:id="rId38"/>
    <p:sldId id="265" r:id="rId39"/>
  </p:sldIdLst>
  <p:sldSz cx="9144000" cy="6858000" type="screen4x3"/>
  <p:notesSz cx="6888163" cy="10020300"/>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71" autoAdjust="0"/>
    <p:restoredTop sz="94660"/>
  </p:normalViewPr>
  <p:slideViewPr>
    <p:cSldViewPr>
      <p:cViewPr varScale="1">
        <p:scale>
          <a:sx n="49" d="100"/>
          <a:sy n="49" d="100"/>
        </p:scale>
        <p:origin x="36"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282" cy="501523"/>
          </a:xfrm>
          <a:prstGeom prst="rect">
            <a:avLst/>
          </a:prstGeom>
        </p:spPr>
        <p:txBody>
          <a:bodyPr vert="horz" lIns="94229" tIns="47114" rIns="94229" bIns="47114" rtlCol="0"/>
          <a:lstStyle>
            <a:lvl1pPr algn="l" eaLnBrk="0" hangingPunct="0">
              <a:defRPr sz="1200">
                <a:cs typeface="+mn-cs"/>
              </a:defRPr>
            </a:lvl1pPr>
          </a:lstStyle>
          <a:p>
            <a:pPr>
              <a:defRPr/>
            </a:pPr>
            <a:endParaRPr lang="en-US"/>
          </a:p>
        </p:txBody>
      </p:sp>
      <p:sp>
        <p:nvSpPr>
          <p:cNvPr id="3" name="Date Placeholder 2"/>
          <p:cNvSpPr>
            <a:spLocks noGrp="1"/>
          </p:cNvSpPr>
          <p:nvPr>
            <p:ph type="dt" sz="quarter" idx="1"/>
          </p:nvPr>
        </p:nvSpPr>
        <p:spPr>
          <a:xfrm>
            <a:off x="3901343" y="0"/>
            <a:ext cx="2985282" cy="501523"/>
          </a:xfrm>
          <a:prstGeom prst="rect">
            <a:avLst/>
          </a:prstGeom>
        </p:spPr>
        <p:txBody>
          <a:bodyPr vert="horz" lIns="94229" tIns="47114" rIns="94229" bIns="47114" rtlCol="0"/>
          <a:lstStyle>
            <a:lvl1pPr algn="r" eaLnBrk="0" hangingPunct="0">
              <a:defRPr sz="1200">
                <a:cs typeface="+mn-cs"/>
              </a:defRPr>
            </a:lvl1pPr>
          </a:lstStyle>
          <a:p>
            <a:pPr>
              <a:defRPr/>
            </a:pPr>
            <a:fld id="{35E108AC-3FF3-4A82-BAF8-FA1B6A10E945}" type="datetimeFigureOut">
              <a:rPr lang="en-US"/>
              <a:pPr>
                <a:defRPr/>
              </a:pPr>
              <a:t>4/25/2022</a:t>
            </a:fld>
            <a:endParaRPr lang="en-US"/>
          </a:p>
        </p:txBody>
      </p:sp>
      <p:sp>
        <p:nvSpPr>
          <p:cNvPr id="4" name="Footer Placeholder 3"/>
          <p:cNvSpPr>
            <a:spLocks noGrp="1"/>
          </p:cNvSpPr>
          <p:nvPr>
            <p:ph type="ftr" sz="quarter" idx="2"/>
          </p:nvPr>
        </p:nvSpPr>
        <p:spPr>
          <a:xfrm>
            <a:off x="0" y="9517083"/>
            <a:ext cx="2985282" cy="501523"/>
          </a:xfrm>
          <a:prstGeom prst="rect">
            <a:avLst/>
          </a:prstGeom>
        </p:spPr>
        <p:txBody>
          <a:bodyPr vert="horz" lIns="94229" tIns="47114" rIns="94229" bIns="47114" rtlCol="0" anchor="b"/>
          <a:lstStyle>
            <a:lvl1pPr algn="l" eaLnBrk="0" hangingPunct="0">
              <a:defRPr sz="1200">
                <a:cs typeface="+mn-cs"/>
              </a:defRPr>
            </a:lvl1pPr>
          </a:lstStyle>
          <a:p>
            <a:pPr>
              <a:defRPr/>
            </a:pPr>
            <a:endParaRPr lang="en-US"/>
          </a:p>
        </p:txBody>
      </p:sp>
      <p:sp>
        <p:nvSpPr>
          <p:cNvPr id="5" name="Slide Number Placeholder 4"/>
          <p:cNvSpPr>
            <a:spLocks noGrp="1"/>
          </p:cNvSpPr>
          <p:nvPr>
            <p:ph type="sldNum" sz="quarter" idx="3"/>
          </p:nvPr>
        </p:nvSpPr>
        <p:spPr>
          <a:xfrm>
            <a:off x="3901343" y="9517083"/>
            <a:ext cx="2985282" cy="501523"/>
          </a:xfrm>
          <a:prstGeom prst="rect">
            <a:avLst/>
          </a:prstGeom>
        </p:spPr>
        <p:txBody>
          <a:bodyPr vert="horz" lIns="94229" tIns="47114" rIns="94229" bIns="47114" rtlCol="0" anchor="b"/>
          <a:lstStyle>
            <a:lvl1pPr algn="r" eaLnBrk="0" hangingPunct="0">
              <a:defRPr sz="1200">
                <a:cs typeface="+mn-cs"/>
              </a:defRPr>
            </a:lvl1pPr>
          </a:lstStyle>
          <a:p>
            <a:pPr>
              <a:defRPr/>
            </a:pPr>
            <a:fld id="{D3416154-7D02-492E-BC92-726F917F21F3}" type="slidenum">
              <a:rPr lang="en-US"/>
              <a:pPr>
                <a:defRPr/>
              </a:pPr>
              <a:t>‹#›</a:t>
            </a:fld>
            <a:endParaRPr lang="en-US"/>
          </a:p>
        </p:txBody>
      </p:sp>
    </p:spTree>
    <p:extLst>
      <p:ext uri="{BB962C8B-B14F-4D97-AF65-F5344CB8AC3E}">
        <p14:creationId xmlns:p14="http://schemas.microsoft.com/office/powerpoint/2010/main" val="35284454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282" cy="501523"/>
          </a:xfrm>
          <a:prstGeom prst="rect">
            <a:avLst/>
          </a:prstGeom>
        </p:spPr>
        <p:txBody>
          <a:bodyPr vert="horz" lIns="94229" tIns="47114" rIns="94229" bIns="47114" rtlCol="0"/>
          <a:lstStyle>
            <a:lvl1pPr algn="l" eaLnBrk="0" hangingPunct="0">
              <a:defRPr sz="1200">
                <a:cs typeface="+mn-cs"/>
              </a:defRPr>
            </a:lvl1pPr>
          </a:lstStyle>
          <a:p>
            <a:pPr>
              <a:defRPr/>
            </a:pPr>
            <a:endParaRPr lang="en-US"/>
          </a:p>
        </p:txBody>
      </p:sp>
      <p:sp>
        <p:nvSpPr>
          <p:cNvPr id="3" name="Date Placeholder 2"/>
          <p:cNvSpPr>
            <a:spLocks noGrp="1"/>
          </p:cNvSpPr>
          <p:nvPr>
            <p:ph type="dt" idx="1"/>
          </p:nvPr>
        </p:nvSpPr>
        <p:spPr>
          <a:xfrm>
            <a:off x="3901343" y="0"/>
            <a:ext cx="2985282" cy="501523"/>
          </a:xfrm>
          <a:prstGeom prst="rect">
            <a:avLst/>
          </a:prstGeom>
        </p:spPr>
        <p:txBody>
          <a:bodyPr vert="horz" lIns="94229" tIns="47114" rIns="94229" bIns="47114" rtlCol="0"/>
          <a:lstStyle>
            <a:lvl1pPr algn="r" eaLnBrk="0" hangingPunct="0">
              <a:defRPr sz="1200">
                <a:cs typeface="+mn-cs"/>
              </a:defRPr>
            </a:lvl1pPr>
          </a:lstStyle>
          <a:p>
            <a:pPr>
              <a:defRPr/>
            </a:pPr>
            <a:fld id="{DD600EBB-C4CF-4EF4-AED1-64DB54F2098C}" type="datetimeFigureOut">
              <a:rPr lang="en-US"/>
              <a:pPr>
                <a:defRPr/>
              </a:pPr>
              <a:t>4/25/2022</a:t>
            </a:fld>
            <a:endParaRPr lang="en-US"/>
          </a:p>
        </p:txBody>
      </p:sp>
      <p:sp>
        <p:nvSpPr>
          <p:cNvPr id="4" name="Slide Image Placeholder 3"/>
          <p:cNvSpPr>
            <a:spLocks noGrp="1" noRot="1" noChangeAspect="1"/>
          </p:cNvSpPr>
          <p:nvPr>
            <p:ph type="sldImg" idx="2"/>
          </p:nvPr>
        </p:nvSpPr>
        <p:spPr>
          <a:xfrm>
            <a:off x="941388" y="752475"/>
            <a:ext cx="5005387" cy="3756025"/>
          </a:xfrm>
          <a:prstGeom prst="rect">
            <a:avLst/>
          </a:prstGeom>
          <a:noFill/>
          <a:ln w="12700">
            <a:solidFill>
              <a:prstClr val="black"/>
            </a:solidFill>
          </a:ln>
        </p:spPr>
        <p:txBody>
          <a:bodyPr vert="horz" lIns="94229" tIns="47114" rIns="94229" bIns="47114" rtlCol="0" anchor="ctr"/>
          <a:lstStyle/>
          <a:p>
            <a:pPr lvl="0"/>
            <a:endParaRPr lang="en-US" noProof="0"/>
          </a:p>
        </p:txBody>
      </p:sp>
      <p:sp>
        <p:nvSpPr>
          <p:cNvPr id="5" name="Notes Placeholder 4"/>
          <p:cNvSpPr>
            <a:spLocks noGrp="1"/>
          </p:cNvSpPr>
          <p:nvPr>
            <p:ph type="body" sz="quarter" idx="3"/>
          </p:nvPr>
        </p:nvSpPr>
        <p:spPr>
          <a:xfrm>
            <a:off x="688201" y="4759389"/>
            <a:ext cx="5511762" cy="4508626"/>
          </a:xfrm>
          <a:prstGeom prst="rect">
            <a:avLst/>
          </a:prstGeom>
        </p:spPr>
        <p:txBody>
          <a:bodyPr vert="horz" lIns="94229" tIns="47114" rIns="94229" bIns="4711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517083"/>
            <a:ext cx="2985282" cy="501523"/>
          </a:xfrm>
          <a:prstGeom prst="rect">
            <a:avLst/>
          </a:prstGeom>
        </p:spPr>
        <p:txBody>
          <a:bodyPr vert="horz" lIns="94229" tIns="47114" rIns="94229" bIns="47114" rtlCol="0" anchor="b"/>
          <a:lstStyle>
            <a:lvl1pPr algn="l" eaLnBrk="0" hangingPunct="0">
              <a:defRPr sz="1200">
                <a:cs typeface="+mn-cs"/>
              </a:defRPr>
            </a:lvl1pPr>
          </a:lstStyle>
          <a:p>
            <a:pPr>
              <a:defRPr/>
            </a:pPr>
            <a:endParaRPr lang="en-US"/>
          </a:p>
        </p:txBody>
      </p:sp>
      <p:sp>
        <p:nvSpPr>
          <p:cNvPr id="7" name="Slide Number Placeholder 6"/>
          <p:cNvSpPr>
            <a:spLocks noGrp="1"/>
          </p:cNvSpPr>
          <p:nvPr>
            <p:ph type="sldNum" sz="quarter" idx="5"/>
          </p:nvPr>
        </p:nvSpPr>
        <p:spPr>
          <a:xfrm>
            <a:off x="3901343" y="9517083"/>
            <a:ext cx="2985282" cy="501523"/>
          </a:xfrm>
          <a:prstGeom prst="rect">
            <a:avLst/>
          </a:prstGeom>
        </p:spPr>
        <p:txBody>
          <a:bodyPr vert="horz" lIns="94229" tIns="47114" rIns="94229" bIns="47114" rtlCol="0" anchor="b"/>
          <a:lstStyle>
            <a:lvl1pPr algn="r" eaLnBrk="0" hangingPunct="0">
              <a:defRPr sz="1200">
                <a:cs typeface="+mn-cs"/>
              </a:defRPr>
            </a:lvl1pPr>
          </a:lstStyle>
          <a:p>
            <a:pPr>
              <a:defRPr/>
            </a:pPr>
            <a:fld id="{940C1FF4-62EA-4035-ADCE-BE63C8BD1C4B}" type="slidenum">
              <a:rPr lang="en-US"/>
              <a:pPr>
                <a:defRPr/>
              </a:pPr>
              <a:t>‹#›</a:t>
            </a:fld>
            <a:endParaRPr lang="en-US"/>
          </a:p>
        </p:txBody>
      </p:sp>
    </p:spTree>
    <p:extLst>
      <p:ext uri="{BB962C8B-B14F-4D97-AF65-F5344CB8AC3E}">
        <p14:creationId xmlns:p14="http://schemas.microsoft.com/office/powerpoint/2010/main" val="3395388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a:p>
        </p:txBody>
      </p:sp>
      <p:sp>
        <p:nvSpPr>
          <p:cNvPr id="4" name="Slide Number Placeholder 3"/>
          <p:cNvSpPr>
            <a:spLocks noGrp="1"/>
          </p:cNvSpPr>
          <p:nvPr>
            <p:ph type="sldNum" sz="quarter" idx="5"/>
          </p:nvPr>
        </p:nvSpPr>
        <p:spPr/>
        <p:txBody>
          <a:bodyPr/>
          <a:lstStyle/>
          <a:p>
            <a:pPr>
              <a:defRPr/>
            </a:pPr>
            <a:fld id="{4966DA14-B380-4E71-B7CE-7FFE93027DEF}"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A4F2D23-4601-405B-9776-B3B171A76290}" type="slidenum">
              <a:rPr lang="en-US" smtClean="0"/>
              <a:pPr>
                <a:defRPr/>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pPr>
              <a:defRPr/>
            </a:pPr>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pPr>
              <a:defRPr/>
            </a:pPr>
            <a:fld id="{5EF4AC72-B28B-4C5F-9678-62F84F0C4148}" type="slidenum">
              <a:rPr lang="en-US" smtClean="0"/>
              <a:pPr>
                <a:defRPr/>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FEDCAB9-9253-4A4B-AA44-4627714B7487}"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6EE929C-B8CB-4B12-A54E-4385D38008A7}"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9B8F606-EFA9-4A45-9AD7-E4022F99BD2D}"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1FAB144-8573-4925-8F3A-D845AC378310}"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4614AD9-CC40-4F4E-AA5F-695F4B993ACB}" type="slidenum">
              <a:rPr lang="en-US" smtClean="0"/>
              <a:pPr>
                <a:defRPr/>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6FA95464-FA16-42E9-91FB-589882D9B4F6}"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584EFD0-65E0-49CE-821E-E33EFC30C9C9}"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7E79DD1-5D30-4904-ACF8-FCFF330497C3}"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6C79132-74F9-4541-8837-FA73C457E33E}" type="slidenum">
              <a:rPr lang="en-US" smtClean="0"/>
              <a:pPr>
                <a:defRPr/>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a:p>
        </p:txBody>
      </p:sp>
      <p:sp>
        <p:nvSpPr>
          <p:cNvPr id="7" name="Slide Number Placeholder 6"/>
          <p:cNvSpPr>
            <a:spLocks noGrp="1"/>
          </p:cNvSpPr>
          <p:nvPr>
            <p:ph type="sldNum" sz="quarter" idx="12"/>
          </p:nvPr>
        </p:nvSpPr>
        <p:spPr/>
        <p:txBody>
          <a:bodyPr/>
          <a:lstStyle/>
          <a:p>
            <a:pPr>
              <a:defRPr/>
            </a:pPr>
            <a:fld id="{3D577AD0-108B-4DAC-B1D7-5928D20EF6AB}"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FF669138-66BF-4737-89E1-6418C97FB6D8}"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88" r:id="rId1"/>
    <p:sldLayoutId id="2147483989" r:id="rId2"/>
    <p:sldLayoutId id="2147483990" r:id="rId3"/>
    <p:sldLayoutId id="2147483991" r:id="rId4"/>
    <p:sldLayoutId id="2147483992" r:id="rId5"/>
    <p:sldLayoutId id="2147483993" r:id="rId6"/>
    <p:sldLayoutId id="2147483994" r:id="rId7"/>
    <p:sldLayoutId id="2147483995" r:id="rId8"/>
    <p:sldLayoutId id="2147483996" r:id="rId9"/>
    <p:sldLayoutId id="2147483997" r:id="rId10"/>
    <p:sldLayoutId id="2147483998"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5987" name="Rectangle 3"/>
          <p:cNvSpPr>
            <a:spLocks noGrp="1" noChangeArrowheads="1"/>
          </p:cNvSpPr>
          <p:nvPr>
            <p:ph type="subTitle" idx="1"/>
          </p:nvPr>
        </p:nvSpPr>
        <p:spPr>
          <a:xfrm>
            <a:off x="500034" y="642918"/>
            <a:ext cx="8358246" cy="5357850"/>
          </a:xfrm>
          <a:solidFill>
            <a:schemeClr val="bg2"/>
          </a:solidFill>
        </p:spPr>
        <p:txBody>
          <a:bodyPr>
            <a:normAutofit/>
          </a:bodyPr>
          <a:lstStyle/>
          <a:p>
            <a:pPr eaLnBrk="1" hangingPunct="1">
              <a:defRPr/>
            </a:pPr>
            <a:r>
              <a:rPr lang="en-US" sz="3200" b="1" dirty="0">
                <a:solidFill>
                  <a:schemeClr val="tx1"/>
                </a:solidFill>
                <a:latin typeface="Arial Narrow" pitchFamily="34" charset="0"/>
              </a:rPr>
              <a:t>PENDOKUMENTASIAN</a:t>
            </a:r>
            <a:r>
              <a:rPr lang="id-ID" sz="3200" b="1" dirty="0">
                <a:solidFill>
                  <a:schemeClr val="tx1"/>
                </a:solidFill>
                <a:latin typeface="Arial Narrow" pitchFamily="34" charset="0"/>
              </a:rPr>
              <a:t> </a:t>
            </a:r>
          </a:p>
          <a:p>
            <a:pPr eaLnBrk="1" hangingPunct="1">
              <a:defRPr/>
            </a:pPr>
            <a:r>
              <a:rPr lang="id-ID" sz="3200" b="1" dirty="0">
                <a:solidFill>
                  <a:schemeClr val="tx1"/>
                </a:solidFill>
                <a:latin typeface="Arial Narrow" pitchFamily="34" charset="0"/>
              </a:rPr>
              <a:t>IBU PASCA PERSALINAN </a:t>
            </a:r>
            <a:endParaRPr lang="en-US" sz="3200" b="1" dirty="0">
              <a:solidFill>
                <a:schemeClr val="tx1"/>
              </a:solidFill>
              <a:latin typeface="Arial Narrow" pitchFamily="34" charset="0"/>
            </a:endParaRPr>
          </a:p>
          <a:p>
            <a:pPr eaLnBrk="1" hangingPunct="1">
              <a:defRPr/>
            </a:pPr>
            <a:endParaRPr lang="en-US" sz="3200" dirty="0">
              <a:latin typeface="Arial Narrow" pitchFamily="34" charset="0"/>
            </a:endParaRPr>
          </a:p>
          <a:p>
            <a:pPr eaLnBrk="1" hangingPunct="1">
              <a:defRPr/>
            </a:pPr>
            <a:endParaRPr lang="id-ID" sz="3200" dirty="0">
              <a:latin typeface="Arial Narrow" pitchFamily="34" charset="0"/>
            </a:endParaRPr>
          </a:p>
          <a:p>
            <a:pPr eaLnBrk="1" hangingPunct="1">
              <a:defRPr/>
            </a:pPr>
            <a:endParaRPr lang="id-ID" sz="3200" dirty="0">
              <a:latin typeface="Arial Narrow" pitchFamily="34" charset="0"/>
            </a:endParaRPr>
          </a:p>
          <a:p>
            <a:pPr eaLnBrk="1" hangingPunct="1">
              <a:defRPr/>
            </a:pPr>
            <a:endParaRPr lang="id-ID" sz="3200" dirty="0">
              <a:latin typeface="Arial Narrow" pitchFamily="34" charset="0"/>
            </a:endParaRPr>
          </a:p>
          <a:p>
            <a:pPr eaLnBrk="1" hangingPunct="1">
              <a:defRPr/>
            </a:pPr>
            <a:endParaRPr lang="id-ID" sz="3200" dirty="0">
              <a:latin typeface="Arial Narrow" pitchFamily="34" charset="0"/>
            </a:endParaRPr>
          </a:p>
          <a:p>
            <a:pPr eaLnBrk="1" hangingPunct="1">
              <a:defRPr/>
            </a:pPr>
            <a:endParaRPr lang="id-ID" sz="3200" dirty="0">
              <a:latin typeface="Arial Narrow" pitchFamily="34" charset="0"/>
            </a:endParaRPr>
          </a:p>
          <a:p>
            <a:pPr eaLnBrk="1" hangingPunct="1">
              <a:defRPr/>
            </a:pPr>
            <a:r>
              <a:rPr lang="id-ID" sz="3200" b="1" dirty="0">
                <a:solidFill>
                  <a:schemeClr val="tx1"/>
                </a:solidFill>
                <a:latin typeface="Arial Narrow" pitchFamily="34" charset="0"/>
              </a:rPr>
              <a:t>RISA PITRIANI, SST,M.KES</a:t>
            </a:r>
            <a:endParaRPr lang="en-US" sz="3200" b="1" dirty="0">
              <a:solidFill>
                <a:schemeClr val="tx1"/>
              </a:solidFill>
              <a:latin typeface="Arial Narrow" pitchFamily="34" charset="0"/>
            </a:endParaRPr>
          </a:p>
        </p:txBody>
      </p:sp>
      <p:pic>
        <p:nvPicPr>
          <p:cNvPr id="1026" name="Picture 2"/>
          <p:cNvPicPr>
            <a:picLocks noChangeAspect="1" noChangeArrowheads="1"/>
          </p:cNvPicPr>
          <p:nvPr/>
        </p:nvPicPr>
        <p:blipFill>
          <a:blip r:embed="rId3"/>
          <a:srcRect/>
          <a:stretch>
            <a:fillRect/>
          </a:stretch>
        </p:blipFill>
        <p:spPr bwMode="auto">
          <a:xfrm>
            <a:off x="2000232" y="1928802"/>
            <a:ext cx="5143536" cy="2857520"/>
          </a:xfrm>
          <a:prstGeom prst="rect">
            <a:avLst/>
          </a:prstGeom>
          <a:noFill/>
          <a:ln w="9525">
            <a:noFill/>
            <a:miter lim="800000"/>
            <a:headEnd/>
            <a:tailEnd/>
          </a:ln>
          <a:effec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25987">
                                            <p:bg/>
                                          </p:spTgt>
                                        </p:tgtEl>
                                        <p:attrNameLst>
                                          <p:attrName>style.visibility</p:attrName>
                                        </p:attrNameLst>
                                      </p:cBhvr>
                                      <p:to>
                                        <p:strVal val="visible"/>
                                      </p:to>
                                    </p:set>
                                    <p:animEffect transition="in" filter="fade">
                                      <p:cBhvr>
                                        <p:cTn id="7" dur="1000"/>
                                        <p:tgtEl>
                                          <p:spTgt spid="425987">
                                            <p:bg/>
                                          </p:spTgt>
                                        </p:tgtEl>
                                      </p:cBhvr>
                                    </p:animEffect>
                                    <p:anim calcmode="lin" valueType="num">
                                      <p:cBhvr>
                                        <p:cTn id="8" dur="1000" fill="hold"/>
                                        <p:tgtEl>
                                          <p:spTgt spid="425987">
                                            <p:bg/>
                                          </p:spTgt>
                                        </p:tgtEl>
                                        <p:attrNameLst>
                                          <p:attrName>ppt_x</p:attrName>
                                        </p:attrNameLst>
                                      </p:cBhvr>
                                      <p:tavLst>
                                        <p:tav tm="0">
                                          <p:val>
                                            <p:strVal val="#ppt_x"/>
                                          </p:val>
                                        </p:tav>
                                        <p:tav tm="100000">
                                          <p:val>
                                            <p:strVal val="#ppt_x"/>
                                          </p:val>
                                        </p:tav>
                                      </p:tavLst>
                                    </p:anim>
                                    <p:anim calcmode="lin" valueType="num">
                                      <p:cBhvr>
                                        <p:cTn id="9" dur="1000" fill="hold"/>
                                        <p:tgtEl>
                                          <p:spTgt spid="425987">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25987">
                                            <p:txEl>
                                              <p:pRg st="0" end="0"/>
                                            </p:txEl>
                                          </p:spTgt>
                                        </p:tgtEl>
                                        <p:attrNameLst>
                                          <p:attrName>style.visibility</p:attrName>
                                        </p:attrNameLst>
                                      </p:cBhvr>
                                      <p:to>
                                        <p:strVal val="visible"/>
                                      </p:to>
                                    </p:set>
                                    <p:animEffect transition="in" filter="fade">
                                      <p:cBhvr>
                                        <p:cTn id="14" dur="1000"/>
                                        <p:tgtEl>
                                          <p:spTgt spid="425987">
                                            <p:txEl>
                                              <p:pRg st="0" end="0"/>
                                            </p:txEl>
                                          </p:spTgt>
                                        </p:tgtEl>
                                      </p:cBhvr>
                                    </p:animEffect>
                                    <p:anim calcmode="lin" valueType="num">
                                      <p:cBhvr>
                                        <p:cTn id="15" dur="1000" fill="hold"/>
                                        <p:tgtEl>
                                          <p:spTgt spid="42598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2598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425987">
                                            <p:txEl>
                                              <p:pRg st="1" end="1"/>
                                            </p:txEl>
                                          </p:spTgt>
                                        </p:tgtEl>
                                        <p:attrNameLst>
                                          <p:attrName>style.visibility</p:attrName>
                                        </p:attrNameLst>
                                      </p:cBhvr>
                                      <p:to>
                                        <p:strVal val="visible"/>
                                      </p:to>
                                    </p:set>
                                    <p:animEffect transition="in" filter="fade">
                                      <p:cBhvr>
                                        <p:cTn id="21" dur="1000"/>
                                        <p:tgtEl>
                                          <p:spTgt spid="425987">
                                            <p:txEl>
                                              <p:pRg st="1" end="1"/>
                                            </p:txEl>
                                          </p:spTgt>
                                        </p:tgtEl>
                                      </p:cBhvr>
                                    </p:animEffect>
                                    <p:anim calcmode="lin" valueType="num">
                                      <p:cBhvr>
                                        <p:cTn id="22" dur="1000" fill="hold"/>
                                        <p:tgtEl>
                                          <p:spTgt spid="42598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2598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425987">
                                            <p:txEl>
                                              <p:pRg st="8" end="8"/>
                                            </p:txEl>
                                          </p:spTgt>
                                        </p:tgtEl>
                                        <p:attrNameLst>
                                          <p:attrName>style.visibility</p:attrName>
                                        </p:attrNameLst>
                                      </p:cBhvr>
                                      <p:to>
                                        <p:strVal val="visible"/>
                                      </p:to>
                                    </p:set>
                                    <p:animEffect transition="in" filter="fade">
                                      <p:cBhvr>
                                        <p:cTn id="28" dur="1000"/>
                                        <p:tgtEl>
                                          <p:spTgt spid="425987">
                                            <p:txEl>
                                              <p:pRg st="8" end="8"/>
                                            </p:txEl>
                                          </p:spTgt>
                                        </p:tgtEl>
                                      </p:cBhvr>
                                    </p:animEffect>
                                    <p:anim calcmode="lin" valueType="num">
                                      <p:cBhvr>
                                        <p:cTn id="29" dur="1000" fill="hold"/>
                                        <p:tgtEl>
                                          <p:spTgt spid="425987">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425987">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5987"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63" y="571500"/>
            <a:ext cx="8243887" cy="825500"/>
          </a:xfrm>
        </p:spPr>
        <p:txBody>
          <a:bodyPr/>
          <a:lstStyle/>
          <a:p>
            <a:pPr algn="l">
              <a:defRPr/>
            </a:pPr>
            <a:r>
              <a:rPr lang="en-US" sz="3600" dirty="0" err="1"/>
              <a:t>Langkah</a:t>
            </a:r>
            <a:r>
              <a:rPr lang="en-US" sz="3600" dirty="0"/>
              <a:t> 2 (</a:t>
            </a:r>
            <a:r>
              <a:rPr lang="en-US" sz="3600" dirty="0" err="1"/>
              <a:t>Interpretasi</a:t>
            </a:r>
            <a:r>
              <a:rPr lang="en-US" sz="3600" dirty="0"/>
              <a:t> data)</a:t>
            </a:r>
          </a:p>
        </p:txBody>
      </p:sp>
      <p:sp>
        <p:nvSpPr>
          <p:cNvPr id="10243" name="Content Placeholder 2"/>
          <p:cNvSpPr>
            <a:spLocks noGrp="1"/>
          </p:cNvSpPr>
          <p:nvPr>
            <p:ph idx="1"/>
          </p:nvPr>
        </p:nvSpPr>
        <p:spPr>
          <a:xfrm>
            <a:off x="611560" y="1412776"/>
            <a:ext cx="7571288" cy="4127500"/>
          </a:xfrm>
          <a:solidFill>
            <a:schemeClr val="bg2"/>
          </a:solidFill>
        </p:spPr>
        <p:txBody>
          <a:bodyPr>
            <a:normAutofit/>
          </a:bodyPr>
          <a:lstStyle/>
          <a:p>
            <a:pPr algn="just"/>
            <a:r>
              <a:rPr lang="en-US" dirty="0" err="1">
                <a:latin typeface="Arial Narrow" pitchFamily="34" charset="0"/>
              </a:rPr>
              <a:t>Langkah</a:t>
            </a:r>
            <a:r>
              <a:rPr lang="en-US" dirty="0">
                <a:latin typeface="Arial Narrow" pitchFamily="34" charset="0"/>
              </a:rPr>
              <a:t> </a:t>
            </a:r>
            <a:r>
              <a:rPr lang="en-US" dirty="0" err="1">
                <a:latin typeface="Arial Narrow" pitchFamily="34" charset="0"/>
              </a:rPr>
              <a:t>kedua</a:t>
            </a:r>
            <a:r>
              <a:rPr lang="en-US" dirty="0">
                <a:latin typeface="Arial Narrow" pitchFamily="34" charset="0"/>
              </a:rPr>
              <a:t> </a:t>
            </a:r>
            <a:r>
              <a:rPr lang="en-US" dirty="0" err="1">
                <a:latin typeface="Arial Narrow" pitchFamily="34" charset="0"/>
              </a:rPr>
              <a:t>merupakan</a:t>
            </a:r>
            <a:r>
              <a:rPr lang="en-US" dirty="0">
                <a:latin typeface="Arial Narrow" pitchFamily="34" charset="0"/>
              </a:rPr>
              <a:t> </a:t>
            </a:r>
            <a:r>
              <a:rPr lang="en-US" dirty="0" err="1">
                <a:latin typeface="Arial Narrow" pitchFamily="34" charset="0"/>
              </a:rPr>
              <a:t>kesimpulan</a:t>
            </a:r>
            <a:r>
              <a:rPr lang="en-US" dirty="0">
                <a:latin typeface="Arial Narrow" pitchFamily="34" charset="0"/>
              </a:rPr>
              <a:t> </a:t>
            </a:r>
            <a:r>
              <a:rPr lang="en-US" dirty="0" err="1">
                <a:latin typeface="Arial Narrow" pitchFamily="34" charset="0"/>
              </a:rPr>
              <a:t>dari</a:t>
            </a:r>
            <a:r>
              <a:rPr lang="en-US" dirty="0">
                <a:latin typeface="Arial Narrow" pitchFamily="34" charset="0"/>
              </a:rPr>
              <a:t> </a:t>
            </a:r>
            <a:r>
              <a:rPr lang="en-US" dirty="0" err="1">
                <a:latin typeface="Arial Narrow" pitchFamily="34" charset="0"/>
              </a:rPr>
              <a:t>temuan</a:t>
            </a:r>
            <a:r>
              <a:rPr lang="en-US" dirty="0">
                <a:latin typeface="Arial Narrow" pitchFamily="34" charset="0"/>
              </a:rPr>
              <a:t> </a:t>
            </a:r>
            <a:r>
              <a:rPr lang="en-US" dirty="0" err="1">
                <a:latin typeface="Arial Narrow" pitchFamily="34" charset="0"/>
              </a:rPr>
              <a:t>sekumpulan</a:t>
            </a:r>
            <a:r>
              <a:rPr lang="en-US" dirty="0">
                <a:latin typeface="Arial Narrow" pitchFamily="34" charset="0"/>
              </a:rPr>
              <a:t> data yang </a:t>
            </a:r>
            <a:r>
              <a:rPr lang="en-US" dirty="0" err="1">
                <a:latin typeface="Arial Narrow" pitchFamily="34" charset="0"/>
              </a:rPr>
              <a:t>didapat</a:t>
            </a:r>
            <a:r>
              <a:rPr lang="en-US" dirty="0">
                <a:latin typeface="Arial Narrow" pitchFamily="34" charset="0"/>
              </a:rPr>
              <a:t> </a:t>
            </a:r>
            <a:r>
              <a:rPr lang="en-US" dirty="0" err="1">
                <a:latin typeface="Arial Narrow" pitchFamily="34" charset="0"/>
              </a:rPr>
              <a:t>pada</a:t>
            </a:r>
            <a:r>
              <a:rPr lang="en-US" dirty="0">
                <a:latin typeface="Arial Narrow" pitchFamily="34" charset="0"/>
              </a:rPr>
              <a:t> </a:t>
            </a:r>
            <a:r>
              <a:rPr lang="en-US" dirty="0" err="1">
                <a:latin typeface="Arial Narrow" pitchFamily="34" charset="0"/>
              </a:rPr>
              <a:t>langkah</a:t>
            </a:r>
            <a:r>
              <a:rPr lang="en-US" dirty="0">
                <a:latin typeface="Arial Narrow" pitchFamily="34" charset="0"/>
              </a:rPr>
              <a:t> 1. </a:t>
            </a:r>
          </a:p>
          <a:p>
            <a:pPr algn="just"/>
            <a:r>
              <a:rPr lang="en-US" dirty="0" err="1">
                <a:latin typeface="Arial Narrow" pitchFamily="34" charset="0"/>
              </a:rPr>
              <a:t>Sekumpulan</a:t>
            </a:r>
            <a:r>
              <a:rPr lang="en-US" dirty="0">
                <a:latin typeface="Arial Narrow" pitchFamily="34" charset="0"/>
              </a:rPr>
              <a:t> data </a:t>
            </a:r>
            <a:r>
              <a:rPr lang="en-US" dirty="0" err="1">
                <a:latin typeface="Arial Narrow" pitchFamily="34" charset="0"/>
              </a:rPr>
              <a:t>ini</a:t>
            </a:r>
            <a:r>
              <a:rPr lang="en-US" dirty="0">
                <a:latin typeface="Arial Narrow" pitchFamily="34" charset="0"/>
              </a:rPr>
              <a:t> </a:t>
            </a:r>
            <a:r>
              <a:rPr lang="en-US" dirty="0" err="1">
                <a:latin typeface="Arial Narrow" pitchFamily="34" charset="0"/>
              </a:rPr>
              <a:t>merupakan</a:t>
            </a:r>
            <a:r>
              <a:rPr lang="en-US" dirty="0">
                <a:latin typeface="Arial Narrow" pitchFamily="34" charset="0"/>
              </a:rPr>
              <a:t> </a:t>
            </a:r>
            <a:r>
              <a:rPr lang="en-US" dirty="0" err="1">
                <a:latin typeface="Arial Narrow" pitchFamily="34" charset="0"/>
              </a:rPr>
              <a:t>tanda</a:t>
            </a:r>
            <a:r>
              <a:rPr lang="en-US" dirty="0">
                <a:latin typeface="Arial Narrow" pitchFamily="34" charset="0"/>
              </a:rPr>
              <a:t> </a:t>
            </a:r>
            <a:r>
              <a:rPr lang="en-US" dirty="0" err="1">
                <a:latin typeface="Arial Narrow" pitchFamily="34" charset="0"/>
              </a:rPr>
              <a:t>atau</a:t>
            </a:r>
            <a:r>
              <a:rPr lang="en-US" dirty="0">
                <a:latin typeface="Arial Narrow" pitchFamily="34" charset="0"/>
              </a:rPr>
              <a:t> </a:t>
            </a:r>
            <a:r>
              <a:rPr lang="en-US" dirty="0" err="1">
                <a:latin typeface="Arial Narrow" pitchFamily="34" charset="0"/>
              </a:rPr>
              <a:t>gejala</a:t>
            </a:r>
            <a:r>
              <a:rPr lang="en-US" dirty="0">
                <a:latin typeface="Arial Narrow" pitchFamily="34" charset="0"/>
              </a:rPr>
              <a:t> yang </a:t>
            </a:r>
            <a:r>
              <a:rPr lang="en-US" dirty="0" err="1">
                <a:latin typeface="Arial Narrow" pitchFamily="34" charset="0"/>
              </a:rPr>
              <a:t>spesifik</a:t>
            </a:r>
            <a:r>
              <a:rPr lang="en-US" dirty="0">
                <a:latin typeface="Arial Narrow" pitchFamily="34" charset="0"/>
              </a:rPr>
              <a:t> </a:t>
            </a:r>
            <a:r>
              <a:rPr lang="en-US" dirty="0" err="1">
                <a:latin typeface="Arial Narrow" pitchFamily="34" charset="0"/>
              </a:rPr>
              <a:t>dari</a:t>
            </a:r>
            <a:r>
              <a:rPr lang="en-US" dirty="0">
                <a:latin typeface="Arial Narrow" pitchFamily="34" charset="0"/>
              </a:rPr>
              <a:t> </a:t>
            </a:r>
            <a:r>
              <a:rPr lang="en-US" dirty="0" err="1">
                <a:latin typeface="Arial Narrow" pitchFamily="34" charset="0"/>
              </a:rPr>
              <a:t>suatu</a:t>
            </a:r>
            <a:r>
              <a:rPr lang="en-US" dirty="0">
                <a:latin typeface="Arial Narrow" pitchFamily="34" charset="0"/>
              </a:rPr>
              <a:t> </a:t>
            </a:r>
            <a:r>
              <a:rPr lang="en-US" dirty="0" err="1">
                <a:latin typeface="Arial Narrow" pitchFamily="34" charset="0"/>
              </a:rPr>
              <a:t>kondisi</a:t>
            </a:r>
            <a:r>
              <a:rPr lang="en-US" dirty="0">
                <a:latin typeface="Arial Narrow" pitchFamily="34" charset="0"/>
              </a:rPr>
              <a:t> yang </a:t>
            </a:r>
            <a:r>
              <a:rPr lang="en-US" dirty="0" err="1">
                <a:latin typeface="Arial Narrow" pitchFamily="34" charset="0"/>
              </a:rPr>
              <a:t>dialami</a:t>
            </a:r>
            <a:r>
              <a:rPr lang="en-US" dirty="0">
                <a:latin typeface="Arial Narrow" pitchFamily="34" charset="0"/>
              </a:rPr>
              <a:t> </a:t>
            </a:r>
            <a:r>
              <a:rPr lang="en-US" dirty="0" err="1">
                <a:latin typeface="Arial Narrow" pitchFamily="34" charset="0"/>
              </a:rPr>
              <a:t>oleh</a:t>
            </a:r>
            <a:r>
              <a:rPr lang="en-US" dirty="0">
                <a:latin typeface="Arial Narrow" pitchFamily="34" charset="0"/>
              </a:rPr>
              <a:t> </a:t>
            </a:r>
            <a:r>
              <a:rPr lang="en-US" dirty="0" err="1">
                <a:latin typeface="Arial Narrow" pitchFamily="34" charset="0"/>
              </a:rPr>
              <a:t>ibu</a:t>
            </a:r>
            <a:r>
              <a:rPr lang="en-US" dirty="0">
                <a:latin typeface="Arial Narrow" pitchFamily="34" charset="0"/>
              </a:rPr>
              <a:t>/</a:t>
            </a:r>
            <a:r>
              <a:rPr lang="en-US" dirty="0" err="1">
                <a:latin typeface="Arial Narrow" pitchFamily="34" charset="0"/>
              </a:rPr>
              <a:t>perempuan</a:t>
            </a:r>
            <a:r>
              <a:rPr lang="en-US" dirty="0">
                <a:latin typeface="Arial Narrow" pitchFamily="34" charset="0"/>
              </a:rPr>
              <a:t>/BBL, </a:t>
            </a:r>
            <a:r>
              <a:rPr lang="en-US" dirty="0" err="1">
                <a:latin typeface="Arial Narrow" pitchFamily="34" charset="0"/>
              </a:rPr>
              <a:t>dan</a:t>
            </a:r>
            <a:r>
              <a:rPr lang="en-US" dirty="0">
                <a:latin typeface="Arial Narrow" pitchFamily="34" charset="0"/>
              </a:rPr>
              <a:t> </a:t>
            </a:r>
            <a:r>
              <a:rPr lang="en-US" dirty="0" err="1">
                <a:latin typeface="Arial Narrow" pitchFamily="34" charset="0"/>
              </a:rPr>
              <a:t>sering</a:t>
            </a:r>
            <a:r>
              <a:rPr lang="en-US" dirty="0">
                <a:latin typeface="Arial Narrow" pitchFamily="34" charset="0"/>
              </a:rPr>
              <a:t> </a:t>
            </a:r>
            <a:r>
              <a:rPr lang="en-US" dirty="0" err="1">
                <a:latin typeface="Arial Narrow" pitchFamily="34" charset="0"/>
              </a:rPr>
              <a:t>disebut</a:t>
            </a:r>
            <a:r>
              <a:rPr lang="en-US" dirty="0">
                <a:latin typeface="Arial Narrow" pitchFamily="34" charset="0"/>
              </a:rPr>
              <a:t> diagnosis </a:t>
            </a:r>
            <a:r>
              <a:rPr lang="en-US" dirty="0" err="1">
                <a:latin typeface="Arial Narrow" pitchFamily="34" charset="0"/>
              </a:rPr>
              <a:t>kebidanan</a:t>
            </a:r>
            <a:r>
              <a:rPr lang="en-US" dirty="0">
                <a:latin typeface="Arial Narrow" pitchFamily="34" charset="0"/>
              </a:rPr>
              <a:t>.</a:t>
            </a:r>
            <a:endParaRPr lang="id-ID" dirty="0">
              <a:latin typeface="Arial Narrow" pitchFamily="34" charset="0"/>
            </a:endParaRPr>
          </a:p>
          <a:p>
            <a:pPr algn="just"/>
            <a:r>
              <a:rPr lang="id-ID" dirty="0">
                <a:latin typeface="Arial Narrow" pitchFamily="34" charset="0"/>
              </a:rPr>
              <a:t>Pada langkah ini juga berisi masalah dan kebutuhan dari masing2 pasien</a:t>
            </a:r>
            <a:endParaRPr lang="en-US" dirty="0">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243">
                                            <p:bg/>
                                          </p:spTgt>
                                        </p:tgtEl>
                                        <p:attrNameLst>
                                          <p:attrName>style.visibility</p:attrName>
                                        </p:attrNameLst>
                                      </p:cBhvr>
                                      <p:to>
                                        <p:strVal val="visible"/>
                                      </p:to>
                                    </p:set>
                                    <p:animEffect transition="in" filter="wipe(down)">
                                      <p:cBhvr>
                                        <p:cTn id="7" dur="500"/>
                                        <p:tgtEl>
                                          <p:spTgt spid="1024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Effect transition="in" filter="wipe(down)">
                                      <p:cBhvr>
                                        <p:cTn id="12" dur="500"/>
                                        <p:tgtEl>
                                          <p:spTgt spid="1024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243">
                                            <p:txEl>
                                              <p:pRg st="1" end="1"/>
                                            </p:txEl>
                                          </p:spTgt>
                                        </p:tgtEl>
                                        <p:attrNameLst>
                                          <p:attrName>style.visibility</p:attrName>
                                        </p:attrNameLst>
                                      </p:cBhvr>
                                      <p:to>
                                        <p:strVal val="visible"/>
                                      </p:to>
                                    </p:set>
                                    <p:animEffect transition="in" filter="wipe(down)">
                                      <p:cBhvr>
                                        <p:cTn id="17" dur="500"/>
                                        <p:tgtEl>
                                          <p:spTgt spid="1024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243">
                                            <p:txEl>
                                              <p:pRg st="2" end="2"/>
                                            </p:txEl>
                                          </p:spTgt>
                                        </p:tgtEl>
                                        <p:attrNameLst>
                                          <p:attrName>style.visibility</p:attrName>
                                        </p:attrNameLst>
                                      </p:cBhvr>
                                      <p:to>
                                        <p:strVal val="visible"/>
                                      </p:to>
                                    </p:set>
                                    <p:animEffect transition="in" filter="wipe(down)">
                                      <p:cBhvr>
                                        <p:cTn id="22" dur="500"/>
                                        <p:tgtEl>
                                          <p:spTgt spid="102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9552" y="548680"/>
            <a:ext cx="8243887" cy="714375"/>
          </a:xfrm>
        </p:spPr>
        <p:txBody>
          <a:bodyPr>
            <a:normAutofit/>
          </a:bodyPr>
          <a:lstStyle/>
          <a:p>
            <a:pPr algn="l">
              <a:defRPr/>
            </a:pPr>
            <a:r>
              <a:rPr lang="en-US" dirty="0" err="1"/>
              <a:t>Langkah</a:t>
            </a:r>
            <a:r>
              <a:rPr lang="en-US" dirty="0"/>
              <a:t> 3 (</a:t>
            </a:r>
            <a:r>
              <a:rPr lang="en-US" dirty="0" err="1"/>
              <a:t>antisipasi</a:t>
            </a:r>
            <a:r>
              <a:rPr lang="en-US" dirty="0"/>
              <a:t>)</a:t>
            </a:r>
          </a:p>
        </p:txBody>
      </p:sp>
      <p:sp>
        <p:nvSpPr>
          <p:cNvPr id="11267" name="Content Placeholder 2"/>
          <p:cNvSpPr>
            <a:spLocks noGrp="1"/>
          </p:cNvSpPr>
          <p:nvPr>
            <p:ph idx="1"/>
          </p:nvPr>
        </p:nvSpPr>
        <p:spPr>
          <a:xfrm>
            <a:off x="611560" y="1285875"/>
            <a:ext cx="7632848" cy="4879429"/>
          </a:xfrm>
          <a:solidFill>
            <a:schemeClr val="bg2"/>
          </a:solidFill>
        </p:spPr>
        <p:txBody>
          <a:bodyPr/>
          <a:lstStyle/>
          <a:p>
            <a:pPr algn="just" eaLnBrk="1" hangingPunct="1"/>
            <a:r>
              <a:rPr lang="en-US" dirty="0" err="1">
                <a:latin typeface="Arial Narrow" pitchFamily="34" charset="0"/>
              </a:rPr>
              <a:t>Penekanan</a:t>
            </a:r>
            <a:r>
              <a:rPr lang="en-US" dirty="0">
                <a:latin typeface="Arial Narrow" pitchFamily="34" charset="0"/>
              </a:rPr>
              <a:t> </a:t>
            </a:r>
            <a:r>
              <a:rPr lang="en-US" dirty="0" err="1">
                <a:latin typeface="Arial Narrow" pitchFamily="34" charset="0"/>
              </a:rPr>
              <a:t>pada</a:t>
            </a:r>
            <a:r>
              <a:rPr lang="en-US" dirty="0">
                <a:latin typeface="Arial Narrow" pitchFamily="34" charset="0"/>
              </a:rPr>
              <a:t> </a:t>
            </a:r>
            <a:r>
              <a:rPr lang="en-US" dirty="0" err="1">
                <a:latin typeface="Arial Narrow" pitchFamily="34" charset="0"/>
              </a:rPr>
              <a:t>langkah</a:t>
            </a:r>
            <a:r>
              <a:rPr lang="en-US" dirty="0">
                <a:latin typeface="Arial Narrow" pitchFamily="34" charset="0"/>
              </a:rPr>
              <a:t> </a:t>
            </a:r>
            <a:r>
              <a:rPr lang="en-US" dirty="0" err="1">
                <a:latin typeface="Arial Narrow" pitchFamily="34" charset="0"/>
              </a:rPr>
              <a:t>ketiga</a:t>
            </a:r>
            <a:r>
              <a:rPr lang="en-US" dirty="0">
                <a:latin typeface="Arial Narrow" pitchFamily="34" charset="0"/>
              </a:rPr>
              <a:t> </a:t>
            </a:r>
            <a:r>
              <a:rPr lang="en-US" dirty="0" err="1">
                <a:latin typeface="Arial Narrow" pitchFamily="34" charset="0"/>
              </a:rPr>
              <a:t>adalah</a:t>
            </a:r>
            <a:r>
              <a:rPr lang="en-US" dirty="0">
                <a:latin typeface="Arial Narrow" pitchFamily="34" charset="0"/>
              </a:rPr>
              <a:t> </a:t>
            </a:r>
            <a:r>
              <a:rPr lang="en-US" b="1" u="sng" dirty="0" err="1">
                <a:latin typeface="Arial Narrow" pitchFamily="34" charset="0"/>
              </a:rPr>
              <a:t>antisipasi</a:t>
            </a:r>
            <a:r>
              <a:rPr lang="en-US" u="sng" dirty="0">
                <a:latin typeface="Arial Narrow" pitchFamily="34" charset="0"/>
              </a:rPr>
              <a:t>, </a:t>
            </a:r>
            <a:r>
              <a:rPr lang="en-US" dirty="0" err="1">
                <a:latin typeface="Arial Narrow" pitchFamily="34" charset="0"/>
              </a:rPr>
              <a:t>yaitu</a:t>
            </a:r>
            <a:r>
              <a:rPr lang="en-US" dirty="0">
                <a:latin typeface="Arial Narrow" pitchFamily="34" charset="0"/>
              </a:rPr>
              <a:t> </a:t>
            </a:r>
            <a:r>
              <a:rPr lang="en-US" dirty="0" err="1">
                <a:latin typeface="Arial Narrow" pitchFamily="34" charset="0"/>
              </a:rPr>
              <a:t>antisipasi</a:t>
            </a:r>
            <a:r>
              <a:rPr lang="en-US" dirty="0">
                <a:latin typeface="Arial Narrow" pitchFamily="34" charset="0"/>
              </a:rPr>
              <a:t> </a:t>
            </a:r>
            <a:r>
              <a:rPr lang="en-US" dirty="0" err="1">
                <a:latin typeface="Arial Narrow" pitchFamily="34" charset="0"/>
              </a:rPr>
              <a:t>terhadap</a:t>
            </a:r>
            <a:r>
              <a:rPr lang="en-US" dirty="0">
                <a:latin typeface="Arial Narrow" pitchFamily="34" charset="0"/>
              </a:rPr>
              <a:t> </a:t>
            </a:r>
            <a:r>
              <a:rPr lang="en-US" dirty="0" err="1">
                <a:latin typeface="Arial Narrow" pitchFamily="34" charset="0"/>
              </a:rPr>
              <a:t>hal-hal</a:t>
            </a:r>
            <a:r>
              <a:rPr lang="en-US" dirty="0">
                <a:latin typeface="Arial Narrow" pitchFamily="34" charset="0"/>
              </a:rPr>
              <a:t> yang </a:t>
            </a:r>
            <a:r>
              <a:rPr lang="en-US" dirty="0" err="1">
                <a:latin typeface="Arial Narrow" pitchFamily="34" charset="0"/>
              </a:rPr>
              <a:t>mungkin</a:t>
            </a:r>
            <a:r>
              <a:rPr lang="en-US" dirty="0">
                <a:latin typeface="Arial Narrow" pitchFamily="34" charset="0"/>
              </a:rPr>
              <a:t> </a:t>
            </a:r>
            <a:r>
              <a:rPr lang="en-US" dirty="0" err="1">
                <a:latin typeface="Arial Narrow" pitchFamily="34" charset="0"/>
              </a:rPr>
              <a:t>terjadi</a:t>
            </a:r>
            <a:r>
              <a:rPr lang="en-US" dirty="0">
                <a:latin typeface="Arial Narrow" pitchFamily="34" charset="0"/>
              </a:rPr>
              <a:t> yang </a:t>
            </a:r>
            <a:r>
              <a:rPr lang="en-US" dirty="0" err="1">
                <a:latin typeface="Arial Narrow" pitchFamily="34" charset="0"/>
              </a:rPr>
              <a:t>dikarenakan</a:t>
            </a:r>
            <a:r>
              <a:rPr lang="en-US" dirty="0">
                <a:latin typeface="Arial Narrow" pitchFamily="34" charset="0"/>
              </a:rPr>
              <a:t> </a:t>
            </a:r>
            <a:r>
              <a:rPr lang="en-US" dirty="0" err="1">
                <a:latin typeface="Arial Narrow" pitchFamily="34" charset="0"/>
              </a:rPr>
              <a:t>telah</a:t>
            </a:r>
            <a:r>
              <a:rPr lang="en-US" dirty="0">
                <a:latin typeface="Arial Narrow" pitchFamily="34" charset="0"/>
              </a:rPr>
              <a:t> </a:t>
            </a:r>
            <a:r>
              <a:rPr lang="en-US" dirty="0" err="1">
                <a:latin typeface="Arial Narrow" pitchFamily="34" charset="0"/>
              </a:rPr>
              <a:t>teridentifikasinya</a:t>
            </a:r>
            <a:r>
              <a:rPr lang="en-US" dirty="0">
                <a:latin typeface="Arial Narrow" pitchFamily="34" charset="0"/>
              </a:rPr>
              <a:t> diagnosis </a:t>
            </a:r>
            <a:r>
              <a:rPr lang="en-US" dirty="0" err="1">
                <a:latin typeface="Arial Narrow" pitchFamily="34" charset="0"/>
              </a:rPr>
              <a:t>atau</a:t>
            </a:r>
            <a:r>
              <a:rPr lang="en-US" dirty="0">
                <a:latin typeface="Arial Narrow" pitchFamily="34" charset="0"/>
              </a:rPr>
              <a:t> </a:t>
            </a:r>
            <a:r>
              <a:rPr lang="en-US" dirty="0" err="1">
                <a:latin typeface="Arial Narrow" pitchFamily="34" charset="0"/>
              </a:rPr>
              <a:t>masalah</a:t>
            </a:r>
            <a:r>
              <a:rPr lang="en-US" dirty="0">
                <a:latin typeface="Arial Narrow" pitchFamily="34" charset="0"/>
              </a:rPr>
              <a:t> yang </a:t>
            </a:r>
            <a:r>
              <a:rPr lang="en-US" dirty="0" err="1">
                <a:latin typeface="Arial Narrow" pitchFamily="34" charset="0"/>
              </a:rPr>
              <a:t>aktual</a:t>
            </a:r>
            <a:r>
              <a:rPr lang="en-US" dirty="0">
                <a:latin typeface="Arial Narrow" pitchFamily="34" charset="0"/>
              </a:rPr>
              <a:t>. </a:t>
            </a:r>
            <a:r>
              <a:rPr lang="en-US" dirty="0" err="1">
                <a:latin typeface="Arial Narrow" pitchFamily="34" charset="0"/>
              </a:rPr>
              <a:t>Ini</a:t>
            </a:r>
            <a:r>
              <a:rPr lang="en-US" dirty="0">
                <a:latin typeface="Arial Narrow" pitchFamily="34" charset="0"/>
              </a:rPr>
              <a:t> </a:t>
            </a:r>
            <a:r>
              <a:rPr lang="en-US" dirty="0" err="1">
                <a:latin typeface="Arial Narrow" pitchFamily="34" charset="0"/>
              </a:rPr>
              <a:t>berarti</a:t>
            </a:r>
            <a:r>
              <a:rPr lang="en-US" dirty="0">
                <a:latin typeface="Arial Narrow" pitchFamily="34" charset="0"/>
              </a:rPr>
              <a:t> :</a:t>
            </a:r>
          </a:p>
          <a:p>
            <a:pPr marL="578358" indent="-514350" algn="just" eaLnBrk="1" hangingPunct="1">
              <a:buFont typeface="+mj-lt"/>
              <a:buAutoNum type="arabicPeriod"/>
            </a:pPr>
            <a:r>
              <a:rPr lang="en-US" dirty="0" err="1">
                <a:latin typeface="Arial Narrow" pitchFamily="34" charset="0"/>
              </a:rPr>
              <a:t>Cegah</a:t>
            </a:r>
            <a:r>
              <a:rPr lang="en-US" dirty="0">
                <a:latin typeface="Arial Narrow" pitchFamily="34" charset="0"/>
              </a:rPr>
              <a:t> </a:t>
            </a:r>
            <a:r>
              <a:rPr lang="en-US" dirty="0" err="1">
                <a:latin typeface="Arial Narrow" pitchFamily="34" charset="0"/>
              </a:rPr>
              <a:t>sedapat</a:t>
            </a:r>
            <a:r>
              <a:rPr lang="en-US" dirty="0">
                <a:latin typeface="Arial Narrow" pitchFamily="34" charset="0"/>
              </a:rPr>
              <a:t> </a:t>
            </a:r>
            <a:r>
              <a:rPr lang="en-US" dirty="0" err="1">
                <a:latin typeface="Arial Narrow" pitchFamily="34" charset="0"/>
              </a:rPr>
              <a:t>mungkin</a:t>
            </a:r>
            <a:endParaRPr lang="id-ID" dirty="0">
              <a:latin typeface="Arial Narrow" pitchFamily="34" charset="0"/>
            </a:endParaRPr>
          </a:p>
          <a:p>
            <a:pPr marL="578358" indent="-514350" algn="just" eaLnBrk="1" hangingPunct="1">
              <a:buFont typeface="+mj-lt"/>
              <a:buAutoNum type="arabicPeriod"/>
            </a:pPr>
            <a:r>
              <a:rPr lang="en-US" dirty="0" err="1">
                <a:latin typeface="Arial Narrow" pitchFamily="34" charset="0"/>
              </a:rPr>
              <a:t>Lakukan</a:t>
            </a:r>
            <a:r>
              <a:rPr lang="en-US" dirty="0">
                <a:latin typeface="Arial Narrow" pitchFamily="34" charset="0"/>
              </a:rPr>
              <a:t> </a:t>
            </a:r>
            <a:r>
              <a:rPr lang="en-US" dirty="0" err="1">
                <a:latin typeface="Arial Narrow" pitchFamily="34" charset="0"/>
              </a:rPr>
              <a:t>pengawasan</a:t>
            </a:r>
            <a:r>
              <a:rPr lang="en-US" dirty="0">
                <a:latin typeface="Arial Narrow" pitchFamily="34" charset="0"/>
              </a:rPr>
              <a:t> </a:t>
            </a:r>
            <a:r>
              <a:rPr lang="en-US" dirty="0" err="1">
                <a:latin typeface="Arial Narrow" pitchFamily="34" charset="0"/>
              </a:rPr>
              <a:t>ketat</a:t>
            </a:r>
            <a:endParaRPr lang="id-ID" dirty="0">
              <a:latin typeface="Arial Narrow" pitchFamily="34" charset="0"/>
            </a:endParaRPr>
          </a:p>
          <a:p>
            <a:pPr marL="578358" indent="-514350" algn="just" eaLnBrk="1" hangingPunct="1">
              <a:buFont typeface="+mj-lt"/>
              <a:buAutoNum type="arabicPeriod"/>
            </a:pPr>
            <a:r>
              <a:rPr lang="en-US" dirty="0" err="1">
                <a:latin typeface="Arial Narrow" pitchFamily="34" charset="0"/>
              </a:rPr>
              <a:t>Siaga</a:t>
            </a:r>
            <a:r>
              <a:rPr lang="en-US" dirty="0">
                <a:latin typeface="Arial Narrow" pitchFamily="34" charset="0"/>
              </a:rPr>
              <a:t> </a:t>
            </a:r>
            <a:r>
              <a:rPr lang="en-US" dirty="0" err="1">
                <a:latin typeface="Arial Narrow" pitchFamily="34" charset="0"/>
              </a:rPr>
              <a:t>terhadap</a:t>
            </a:r>
            <a:r>
              <a:rPr lang="en-US" dirty="0">
                <a:latin typeface="Arial Narrow" pitchFamily="34" charset="0"/>
              </a:rPr>
              <a:t> </a:t>
            </a:r>
            <a:r>
              <a:rPr lang="en-US" dirty="0" err="1">
                <a:latin typeface="Arial Narrow" pitchFamily="34" charset="0"/>
              </a:rPr>
              <a:t>peristiwa</a:t>
            </a:r>
            <a:r>
              <a:rPr lang="en-US" dirty="0">
                <a:latin typeface="Arial Narrow" pitchFamily="34" charset="0"/>
              </a:rPr>
              <a:t> </a:t>
            </a:r>
            <a:r>
              <a:rPr lang="en-US" dirty="0" err="1">
                <a:latin typeface="Arial Narrow" pitchFamily="34" charset="0"/>
              </a:rPr>
              <a:t>apapun</a:t>
            </a:r>
            <a:r>
              <a:rPr lang="en-US" dirty="0">
                <a:latin typeface="Arial Narrow" pitchFamily="34" charset="0"/>
              </a:rPr>
              <a:t> yang </a:t>
            </a:r>
            <a:r>
              <a:rPr lang="en-US" dirty="0" err="1">
                <a:latin typeface="Arial Narrow" pitchFamily="34" charset="0"/>
              </a:rPr>
              <a:t>mungkin</a:t>
            </a:r>
            <a:r>
              <a:rPr lang="en-US" dirty="0">
                <a:latin typeface="Arial Narrow" pitchFamily="34" charset="0"/>
              </a:rPr>
              <a:t>  </a:t>
            </a:r>
            <a:r>
              <a:rPr lang="en-US" dirty="0" err="1">
                <a:latin typeface="Arial Narrow" pitchFamily="34" charset="0"/>
              </a:rPr>
              <a:t>terjadi</a:t>
            </a:r>
            <a:r>
              <a:rPr lang="en-US" dirty="0">
                <a:latin typeface="Arial Narrow"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7">
                                            <p:bg/>
                                          </p:spTgt>
                                        </p:tgtEl>
                                        <p:attrNameLst>
                                          <p:attrName>style.visibility</p:attrName>
                                        </p:attrNameLst>
                                      </p:cBhvr>
                                      <p:to>
                                        <p:strVal val="visible"/>
                                      </p:to>
                                    </p:set>
                                    <p:anim calcmode="lin" valueType="num">
                                      <p:cBhvr additive="base">
                                        <p:cTn id="7" dur="500" fill="hold"/>
                                        <p:tgtEl>
                                          <p:spTgt spid="11267">
                                            <p:bg/>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 calcmode="lin" valueType="num">
                                      <p:cBhvr additive="base">
                                        <p:cTn id="13"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67">
                                            <p:txEl>
                                              <p:pRg st="1" end="1"/>
                                            </p:txEl>
                                          </p:spTgt>
                                        </p:tgtEl>
                                        <p:attrNameLst>
                                          <p:attrName>style.visibility</p:attrName>
                                        </p:attrNameLst>
                                      </p:cBhvr>
                                      <p:to>
                                        <p:strVal val="visible"/>
                                      </p:to>
                                    </p:set>
                                    <p:anim calcmode="lin" valueType="num">
                                      <p:cBhvr additive="base">
                                        <p:cTn id="19"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267">
                                            <p:txEl>
                                              <p:pRg st="2" end="2"/>
                                            </p:txEl>
                                          </p:spTgt>
                                        </p:tgtEl>
                                        <p:attrNameLst>
                                          <p:attrName>style.visibility</p:attrName>
                                        </p:attrNameLst>
                                      </p:cBhvr>
                                      <p:to>
                                        <p:strVal val="visible"/>
                                      </p:to>
                                    </p:set>
                                    <p:anim calcmode="lin" valueType="num">
                                      <p:cBhvr additive="base">
                                        <p:cTn id="25" dur="5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267">
                                            <p:txEl>
                                              <p:pRg st="3" end="3"/>
                                            </p:txEl>
                                          </p:spTgt>
                                        </p:tgtEl>
                                        <p:attrNameLst>
                                          <p:attrName>style.visibility</p:attrName>
                                        </p:attrNameLst>
                                      </p:cBhvr>
                                      <p:to>
                                        <p:strVal val="visible"/>
                                      </p:to>
                                    </p:set>
                                    <p:anim calcmode="lin" valueType="num">
                                      <p:cBhvr additive="base">
                                        <p:cTn id="31" dur="5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26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683568" y="764704"/>
            <a:ext cx="7544964" cy="5341938"/>
          </a:xfrm>
          <a:solidFill>
            <a:schemeClr val="bg2"/>
          </a:solidFill>
        </p:spPr>
        <p:txBody>
          <a:bodyPr/>
          <a:lstStyle/>
          <a:p>
            <a:pPr algn="just" eaLnBrk="1" hangingPunct="1"/>
            <a:r>
              <a:rPr lang="en-US" sz="2800" dirty="0" err="1">
                <a:latin typeface="Arial Narrow" pitchFamily="34" charset="0"/>
              </a:rPr>
              <a:t>Fokus</a:t>
            </a:r>
            <a:r>
              <a:rPr lang="en-US" sz="2800" dirty="0">
                <a:latin typeface="Arial Narrow" pitchFamily="34" charset="0"/>
              </a:rPr>
              <a:t> </a:t>
            </a:r>
            <a:r>
              <a:rPr lang="en-US" sz="2800" dirty="0" err="1">
                <a:latin typeface="Arial Narrow" pitchFamily="34" charset="0"/>
              </a:rPr>
              <a:t>pada</a:t>
            </a:r>
            <a:r>
              <a:rPr lang="en-US" sz="2800" dirty="0">
                <a:latin typeface="Arial Narrow" pitchFamily="34" charset="0"/>
              </a:rPr>
              <a:t> </a:t>
            </a:r>
            <a:r>
              <a:rPr lang="en-US" sz="2800" dirty="0" err="1">
                <a:latin typeface="Arial Narrow" pitchFamily="34" charset="0"/>
              </a:rPr>
              <a:t>langkah</a:t>
            </a:r>
            <a:r>
              <a:rPr lang="en-US" sz="2800" dirty="0">
                <a:latin typeface="Arial Narrow" pitchFamily="34" charset="0"/>
              </a:rPr>
              <a:t> </a:t>
            </a:r>
            <a:r>
              <a:rPr lang="en-US" sz="2800" dirty="0" err="1">
                <a:latin typeface="Arial Narrow" pitchFamily="34" charset="0"/>
              </a:rPr>
              <a:t>ketiga</a:t>
            </a:r>
            <a:r>
              <a:rPr lang="en-US" sz="2800" dirty="0">
                <a:latin typeface="Arial Narrow" pitchFamily="34" charset="0"/>
              </a:rPr>
              <a:t> </a:t>
            </a:r>
            <a:r>
              <a:rPr lang="en-US" sz="2800" dirty="0" err="1">
                <a:latin typeface="Arial Narrow" pitchFamily="34" charset="0"/>
              </a:rPr>
              <a:t>ini</a:t>
            </a:r>
            <a:r>
              <a:rPr lang="en-US" sz="2800" dirty="0">
                <a:latin typeface="Arial Narrow" pitchFamily="34" charset="0"/>
              </a:rPr>
              <a:t> </a:t>
            </a:r>
            <a:r>
              <a:rPr lang="en-US" sz="2800" dirty="0" err="1">
                <a:latin typeface="Arial Narrow" pitchFamily="34" charset="0"/>
              </a:rPr>
              <a:t>adalah</a:t>
            </a:r>
            <a:r>
              <a:rPr lang="en-US" sz="2800" dirty="0">
                <a:latin typeface="Arial Narrow" pitchFamily="34" charset="0"/>
              </a:rPr>
              <a:t> </a:t>
            </a:r>
            <a:r>
              <a:rPr lang="en-US" sz="2800" dirty="0" err="1">
                <a:latin typeface="Arial Narrow" pitchFamily="34" charset="0"/>
              </a:rPr>
              <a:t>pencegahan</a:t>
            </a:r>
            <a:r>
              <a:rPr lang="en-US" sz="2800" dirty="0">
                <a:latin typeface="Arial Narrow" pitchFamily="34" charset="0"/>
              </a:rPr>
              <a:t> </a:t>
            </a:r>
            <a:r>
              <a:rPr lang="en-US" sz="2800" dirty="0" err="1">
                <a:latin typeface="Arial Narrow" pitchFamily="34" charset="0"/>
              </a:rPr>
              <a:t>terhadap</a:t>
            </a:r>
            <a:r>
              <a:rPr lang="en-US" sz="2800" dirty="0">
                <a:latin typeface="Arial Narrow" pitchFamily="34" charset="0"/>
              </a:rPr>
              <a:t> </a:t>
            </a:r>
            <a:r>
              <a:rPr lang="en-US" sz="2800" dirty="0" err="1">
                <a:latin typeface="Arial Narrow" pitchFamily="34" charset="0"/>
              </a:rPr>
              <a:t>kemungkinan</a:t>
            </a:r>
            <a:r>
              <a:rPr lang="en-US" sz="2800" dirty="0">
                <a:latin typeface="Arial Narrow" pitchFamily="34" charset="0"/>
              </a:rPr>
              <a:t> </a:t>
            </a:r>
            <a:r>
              <a:rPr lang="en-US" sz="2800" dirty="0" err="1">
                <a:latin typeface="Arial Narrow" pitchFamily="34" charset="0"/>
              </a:rPr>
              <a:t>terjadinya</a:t>
            </a:r>
            <a:r>
              <a:rPr lang="en-US" sz="2800" dirty="0">
                <a:latin typeface="Arial Narrow" pitchFamily="34" charset="0"/>
              </a:rPr>
              <a:t> </a:t>
            </a:r>
            <a:r>
              <a:rPr lang="en-US" sz="2800" dirty="0" err="1">
                <a:latin typeface="Arial Narrow" pitchFamily="34" charset="0"/>
              </a:rPr>
              <a:t>komplikasi</a:t>
            </a:r>
            <a:r>
              <a:rPr lang="en-US" sz="2800" dirty="0">
                <a:latin typeface="Arial Narrow" pitchFamily="34" charset="0"/>
              </a:rPr>
              <a:t>, </a:t>
            </a:r>
            <a:r>
              <a:rPr lang="en-US" sz="2800" dirty="0" err="1">
                <a:latin typeface="Arial Narrow" pitchFamily="34" charset="0"/>
              </a:rPr>
              <a:t>maka</a:t>
            </a:r>
            <a:r>
              <a:rPr lang="en-US" sz="2800" dirty="0">
                <a:latin typeface="Arial Narrow" pitchFamily="34" charset="0"/>
              </a:rPr>
              <a:t> </a:t>
            </a:r>
            <a:r>
              <a:rPr lang="en-US" sz="2800" dirty="0" err="1">
                <a:latin typeface="Arial Narrow" pitchFamily="34" charset="0"/>
              </a:rPr>
              <a:t>bidan</a:t>
            </a:r>
            <a:r>
              <a:rPr lang="en-US" sz="2800" dirty="0">
                <a:latin typeface="Arial Narrow" pitchFamily="34" charset="0"/>
              </a:rPr>
              <a:t> </a:t>
            </a:r>
            <a:r>
              <a:rPr lang="en-US" sz="2800" dirty="0" err="1">
                <a:latin typeface="Arial Narrow" pitchFamily="34" charset="0"/>
              </a:rPr>
              <a:t>perlu</a:t>
            </a:r>
            <a:r>
              <a:rPr lang="en-US" sz="2800" dirty="0">
                <a:latin typeface="Arial Narrow" pitchFamily="34" charset="0"/>
              </a:rPr>
              <a:t> </a:t>
            </a:r>
            <a:r>
              <a:rPr lang="en-US" sz="2800" dirty="0" err="1">
                <a:latin typeface="Arial Narrow" pitchFamily="34" charset="0"/>
              </a:rPr>
              <a:t>cerdas</a:t>
            </a:r>
            <a:r>
              <a:rPr lang="en-US" sz="2800" dirty="0">
                <a:latin typeface="Arial Narrow" pitchFamily="34" charset="0"/>
              </a:rPr>
              <a:t> </a:t>
            </a:r>
            <a:r>
              <a:rPr lang="en-US" sz="2800" dirty="0" err="1">
                <a:latin typeface="Arial Narrow" pitchFamily="34" charset="0"/>
              </a:rPr>
              <a:t>dalam</a:t>
            </a:r>
            <a:r>
              <a:rPr lang="en-US" sz="2800" dirty="0">
                <a:latin typeface="Arial Narrow" pitchFamily="34" charset="0"/>
              </a:rPr>
              <a:t> </a:t>
            </a:r>
            <a:r>
              <a:rPr lang="en-US" sz="2800" dirty="0" err="1">
                <a:latin typeface="Arial Narrow" pitchFamily="34" charset="0"/>
              </a:rPr>
              <a:t>mendeteksi</a:t>
            </a:r>
            <a:r>
              <a:rPr lang="en-US" sz="2800" dirty="0">
                <a:latin typeface="Arial Narrow" pitchFamily="34" charset="0"/>
              </a:rPr>
              <a:t> </a:t>
            </a:r>
            <a:r>
              <a:rPr lang="en-US" sz="2800" dirty="0" err="1">
                <a:latin typeface="Arial Narrow" pitchFamily="34" charset="0"/>
              </a:rPr>
              <a:t>dini</a:t>
            </a:r>
            <a:r>
              <a:rPr lang="en-US" sz="2800" dirty="0">
                <a:latin typeface="Arial Narrow" pitchFamily="34" charset="0"/>
              </a:rPr>
              <a:t>, </a:t>
            </a:r>
            <a:r>
              <a:rPr lang="en-US" sz="2800" dirty="0" err="1">
                <a:latin typeface="Arial Narrow" pitchFamily="34" charset="0"/>
              </a:rPr>
              <a:t>sehingga</a:t>
            </a:r>
            <a:r>
              <a:rPr lang="en-US" sz="2800" dirty="0">
                <a:latin typeface="Arial Narrow" pitchFamily="34" charset="0"/>
              </a:rPr>
              <a:t> </a:t>
            </a:r>
            <a:r>
              <a:rPr lang="en-US" sz="2800" dirty="0" err="1">
                <a:latin typeface="Arial Narrow" pitchFamily="34" charset="0"/>
              </a:rPr>
              <a:t>membutuhkan</a:t>
            </a:r>
            <a:r>
              <a:rPr lang="en-US" sz="2800" dirty="0">
                <a:latin typeface="Arial Narrow" pitchFamily="34" charset="0"/>
              </a:rPr>
              <a:t> </a:t>
            </a:r>
            <a:r>
              <a:rPr lang="en-US" sz="2800" dirty="0" err="1">
                <a:latin typeface="Arial Narrow" pitchFamily="34" charset="0"/>
              </a:rPr>
              <a:t>penalaran</a:t>
            </a:r>
            <a:r>
              <a:rPr lang="en-US" sz="2800" dirty="0">
                <a:latin typeface="Arial Narrow" pitchFamily="34" charset="0"/>
              </a:rPr>
              <a:t> </a:t>
            </a:r>
            <a:r>
              <a:rPr lang="en-US" sz="2800" dirty="0" err="1">
                <a:latin typeface="Arial Narrow" pitchFamily="34" charset="0"/>
              </a:rPr>
              <a:t>dalam</a:t>
            </a:r>
            <a:r>
              <a:rPr lang="en-US" sz="2800" dirty="0">
                <a:latin typeface="Arial Narrow" pitchFamily="34" charset="0"/>
              </a:rPr>
              <a:t> </a:t>
            </a:r>
            <a:r>
              <a:rPr lang="en-US" sz="2800" dirty="0" err="1">
                <a:latin typeface="Arial Narrow" pitchFamily="34" charset="0"/>
              </a:rPr>
              <a:t>menghadapi</a:t>
            </a:r>
            <a:r>
              <a:rPr lang="en-US" sz="2800" dirty="0">
                <a:latin typeface="Arial Narrow" pitchFamily="34" charset="0"/>
              </a:rPr>
              <a:t> </a:t>
            </a:r>
            <a:r>
              <a:rPr lang="en-US" sz="2800" dirty="0" err="1">
                <a:latin typeface="Arial Narrow" pitchFamily="34" charset="0"/>
              </a:rPr>
              <a:t>kasus-kasus</a:t>
            </a:r>
            <a:r>
              <a:rPr lang="en-US" sz="2800" dirty="0">
                <a:latin typeface="Arial Narrow" pitchFamily="34" charset="0"/>
              </a:rPr>
              <a:t> yang </a:t>
            </a:r>
            <a:r>
              <a:rPr lang="en-US" sz="2800" dirty="0" err="1">
                <a:latin typeface="Arial Narrow" pitchFamily="34" charset="0"/>
              </a:rPr>
              <a:t>bertendensi</a:t>
            </a:r>
            <a:r>
              <a:rPr lang="en-US" sz="2800" dirty="0">
                <a:latin typeface="Arial Narrow" pitchFamily="34" charset="0"/>
              </a:rPr>
              <a:t> </a:t>
            </a:r>
            <a:r>
              <a:rPr lang="en-US" sz="2800" dirty="0" err="1">
                <a:latin typeface="Arial Narrow" pitchFamily="34" charset="0"/>
              </a:rPr>
              <a:t>patologi</a:t>
            </a:r>
            <a:r>
              <a:rPr lang="en-US" sz="2800" dirty="0">
                <a:latin typeface="Arial Narrow" pitchFamily="34" charset="0"/>
              </a:rPr>
              <a:t>.</a:t>
            </a:r>
            <a:endParaRPr lang="id-ID" sz="2800" dirty="0">
              <a:latin typeface="Arial Narrow" pitchFamily="34" charset="0"/>
            </a:endParaRPr>
          </a:p>
          <a:p>
            <a:pPr algn="just" eaLnBrk="1" hangingPunct="1">
              <a:buNone/>
            </a:pPr>
            <a:endParaRPr lang="en-US" sz="2800" dirty="0">
              <a:latin typeface="Arial Narrow" pitchFamily="34" charset="0"/>
            </a:endParaRPr>
          </a:p>
          <a:p>
            <a:pPr algn="just" eaLnBrk="1" hangingPunct="1"/>
            <a:r>
              <a:rPr lang="en-US" sz="2800" dirty="0">
                <a:latin typeface="Arial Narrow" pitchFamily="34" charset="0"/>
              </a:rPr>
              <a:t>Hal </a:t>
            </a:r>
            <a:r>
              <a:rPr lang="en-US" sz="2800" dirty="0" err="1">
                <a:latin typeface="Arial Narrow" pitchFamily="34" charset="0"/>
              </a:rPr>
              <a:t>ini</a:t>
            </a:r>
            <a:r>
              <a:rPr lang="en-US" sz="2800" dirty="0">
                <a:latin typeface="Arial Narrow" pitchFamily="34" charset="0"/>
              </a:rPr>
              <a:t> </a:t>
            </a:r>
            <a:r>
              <a:rPr lang="en-US" sz="2800" dirty="0" err="1">
                <a:latin typeface="Arial Narrow" pitchFamily="34" charset="0"/>
              </a:rPr>
              <a:t>berarti</a:t>
            </a:r>
            <a:r>
              <a:rPr lang="en-US" sz="2800" dirty="0">
                <a:latin typeface="Arial Narrow" pitchFamily="34" charset="0"/>
              </a:rPr>
              <a:t> </a:t>
            </a:r>
            <a:r>
              <a:rPr lang="en-US" sz="2800" dirty="0" err="1">
                <a:latin typeface="Arial Narrow" pitchFamily="34" charset="0"/>
              </a:rPr>
              <a:t>bahwa</a:t>
            </a:r>
            <a:r>
              <a:rPr lang="en-US" sz="2800" dirty="0">
                <a:latin typeface="Arial Narrow" pitchFamily="34" charset="0"/>
              </a:rPr>
              <a:t> </a:t>
            </a:r>
            <a:r>
              <a:rPr lang="en-US" sz="2800" dirty="0" err="1">
                <a:latin typeface="Arial Narrow" pitchFamily="34" charset="0"/>
              </a:rPr>
              <a:t>bagaimanapun</a:t>
            </a:r>
            <a:r>
              <a:rPr lang="en-US" sz="2800" dirty="0">
                <a:latin typeface="Arial Narrow" pitchFamily="34" charset="0"/>
              </a:rPr>
              <a:t> </a:t>
            </a:r>
            <a:r>
              <a:rPr lang="en-US" sz="2800" dirty="0" err="1">
                <a:latin typeface="Arial Narrow" pitchFamily="34" charset="0"/>
              </a:rPr>
              <a:t>kondisi</a:t>
            </a:r>
            <a:r>
              <a:rPr lang="en-US" sz="2800" dirty="0">
                <a:latin typeface="Arial Narrow" pitchFamily="34" charset="0"/>
              </a:rPr>
              <a:t> </a:t>
            </a:r>
            <a:r>
              <a:rPr lang="en-US" sz="2800" dirty="0" err="1">
                <a:latin typeface="Arial Narrow" pitchFamily="34" charset="0"/>
              </a:rPr>
              <a:t>pasien</a:t>
            </a:r>
            <a:r>
              <a:rPr lang="en-US" sz="2800" dirty="0">
                <a:latin typeface="Arial Narrow" pitchFamily="34" charset="0"/>
              </a:rPr>
              <a:t> </a:t>
            </a:r>
            <a:r>
              <a:rPr lang="en-US" sz="2800" dirty="0" err="1">
                <a:latin typeface="Arial Narrow" pitchFamily="34" charset="0"/>
              </a:rPr>
              <a:t>saat</a:t>
            </a:r>
            <a:r>
              <a:rPr lang="en-US" sz="2800" dirty="0">
                <a:latin typeface="Arial Narrow" pitchFamily="34" charset="0"/>
              </a:rPr>
              <a:t> </a:t>
            </a:r>
            <a:r>
              <a:rPr lang="en-US" sz="2800" dirty="0" err="1">
                <a:latin typeface="Arial Narrow" pitchFamily="34" charset="0"/>
              </a:rPr>
              <a:t>ini</a:t>
            </a:r>
            <a:r>
              <a:rPr lang="en-US" sz="2800" dirty="0">
                <a:latin typeface="Arial Narrow" pitchFamily="34" charset="0"/>
              </a:rPr>
              <a:t> </a:t>
            </a:r>
            <a:r>
              <a:rPr lang="en-US" sz="2800" dirty="0" err="1">
                <a:latin typeface="Arial Narrow" pitchFamily="34" charset="0"/>
              </a:rPr>
              <a:t>jangan</a:t>
            </a:r>
            <a:r>
              <a:rPr lang="en-US" sz="2800" dirty="0">
                <a:latin typeface="Arial Narrow" pitchFamily="34" charset="0"/>
              </a:rPr>
              <a:t> </a:t>
            </a:r>
            <a:r>
              <a:rPr lang="en-US" sz="2800" dirty="0" err="1">
                <a:latin typeface="Arial Narrow" pitchFamily="34" charset="0"/>
              </a:rPr>
              <a:t>diperburuk</a:t>
            </a:r>
            <a:r>
              <a:rPr lang="en-US" sz="2800" dirty="0">
                <a:latin typeface="Arial Narrow" pitchFamily="34" charset="0"/>
              </a:rPr>
              <a:t> </a:t>
            </a:r>
            <a:r>
              <a:rPr lang="en-US" sz="2800" dirty="0" err="1">
                <a:latin typeface="Arial Narrow" pitchFamily="34" charset="0"/>
              </a:rPr>
              <a:t>karena</a:t>
            </a:r>
            <a:r>
              <a:rPr lang="en-US" sz="2800" dirty="0">
                <a:latin typeface="Arial Narrow" pitchFamily="34" charset="0"/>
              </a:rPr>
              <a:t> </a:t>
            </a:r>
            <a:r>
              <a:rPr lang="en-US" sz="2800" dirty="0" err="1">
                <a:latin typeface="Arial Narrow" pitchFamily="34" charset="0"/>
              </a:rPr>
              <a:t>ketidakmampuan</a:t>
            </a:r>
            <a:r>
              <a:rPr lang="en-US" sz="2800" dirty="0">
                <a:latin typeface="Arial Narrow" pitchFamily="34" charset="0"/>
              </a:rPr>
              <a:t> </a:t>
            </a:r>
            <a:r>
              <a:rPr lang="en-US" sz="2800" dirty="0" err="1">
                <a:latin typeface="Arial Narrow" pitchFamily="34" charset="0"/>
              </a:rPr>
              <a:t>bidan</a:t>
            </a:r>
            <a:r>
              <a:rPr lang="en-US" sz="2800" dirty="0">
                <a:latin typeface="Arial Narrow" pitchFamily="34" charset="0"/>
              </a:rPr>
              <a:t> </a:t>
            </a:r>
            <a:r>
              <a:rPr lang="en-US" sz="2800" dirty="0" err="1">
                <a:latin typeface="Arial Narrow" pitchFamily="34" charset="0"/>
              </a:rPr>
              <a:t>menalar</a:t>
            </a:r>
            <a:r>
              <a:rPr lang="en-US" sz="2800" dirty="0">
                <a:latin typeface="Arial Narrow" pitchFamily="34" charset="0"/>
              </a:rPr>
              <a:t> </a:t>
            </a:r>
            <a:r>
              <a:rPr lang="en-US" sz="2800" dirty="0" err="1">
                <a:latin typeface="Arial Narrow" pitchFamily="34" charset="0"/>
              </a:rPr>
              <a:t>kemungkinan</a:t>
            </a:r>
            <a:r>
              <a:rPr lang="en-US" sz="2800" dirty="0">
                <a:latin typeface="Arial Narrow" pitchFamily="34" charset="0"/>
              </a:rPr>
              <a:t> </a:t>
            </a:r>
            <a:r>
              <a:rPr lang="en-US" sz="2800" dirty="0" err="1">
                <a:latin typeface="Arial Narrow" pitchFamily="34" charset="0"/>
              </a:rPr>
              <a:t>komplikasi</a:t>
            </a:r>
            <a:r>
              <a:rPr lang="en-US" sz="2800" dirty="0">
                <a:latin typeface="Arial Narrow" pitchFamily="34" charset="0"/>
              </a:rPr>
              <a:t> yang </a:t>
            </a:r>
            <a:r>
              <a:rPr lang="en-US" sz="2800" dirty="0" err="1">
                <a:latin typeface="Arial Narrow" pitchFamily="34" charset="0"/>
              </a:rPr>
              <a:t>dapat</a:t>
            </a:r>
            <a:r>
              <a:rPr lang="en-US" sz="2800" dirty="0">
                <a:latin typeface="Arial Narrow" pitchFamily="34" charset="0"/>
              </a:rPr>
              <a:t> </a:t>
            </a:r>
            <a:r>
              <a:rPr lang="en-US" sz="2800" dirty="0" err="1">
                <a:latin typeface="Arial Narrow" pitchFamily="34" charset="0"/>
              </a:rPr>
              <a:t>terjadi</a:t>
            </a:r>
            <a:r>
              <a:rPr lang="en-US" sz="2800" dirty="0">
                <a:latin typeface="Arial Narrow" pitchFamily="34" charset="0"/>
              </a:rPr>
              <a:t>.</a:t>
            </a:r>
          </a:p>
          <a:p>
            <a:pPr algn="just" eaLnBrk="1" hangingPunct="1">
              <a:buFontTx/>
              <a:buNone/>
            </a:pPr>
            <a:endParaRPr lang="en-US" sz="2800" dirty="0">
              <a:latin typeface="Arial Narrow" pitchFamily="34" charset="0"/>
            </a:endParaRPr>
          </a:p>
        </p:txBody>
      </p:sp>
    </p:spTree>
  </p:cSld>
  <p:clrMapOvr>
    <a:masterClrMapping/>
  </p:clrMapOvr>
  <p:transition spd="med">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404664"/>
            <a:ext cx="8099871" cy="1682750"/>
          </a:xfrm>
        </p:spPr>
        <p:txBody>
          <a:bodyPr>
            <a:normAutofit fontScale="90000"/>
          </a:bodyPr>
          <a:lstStyle/>
          <a:p>
            <a:pPr>
              <a:defRPr/>
            </a:pPr>
            <a:br>
              <a:rPr lang="en-US" dirty="0"/>
            </a:br>
            <a:r>
              <a:rPr lang="en-US" sz="4000" dirty="0" err="1"/>
              <a:t>Langkah</a:t>
            </a:r>
            <a:r>
              <a:rPr lang="en-US" sz="4000" dirty="0"/>
              <a:t> </a:t>
            </a:r>
            <a:r>
              <a:rPr lang="id-ID" sz="4000" dirty="0"/>
              <a:t>4</a:t>
            </a:r>
            <a:r>
              <a:rPr lang="en-US" sz="4000" dirty="0"/>
              <a:t> (</a:t>
            </a:r>
            <a:r>
              <a:rPr lang="en-US" sz="4000" dirty="0" err="1"/>
              <a:t>Tindakan</a:t>
            </a:r>
            <a:r>
              <a:rPr lang="en-US" sz="4000" dirty="0"/>
              <a:t> </a:t>
            </a:r>
            <a:r>
              <a:rPr lang="en-US" sz="4000" dirty="0" err="1"/>
              <a:t>kuratif</a:t>
            </a:r>
            <a:r>
              <a:rPr lang="en-US" sz="4000" dirty="0"/>
              <a:t> </a:t>
            </a:r>
            <a:r>
              <a:rPr lang="en-US" sz="4000" dirty="0" err="1"/>
              <a:t>segera</a:t>
            </a:r>
            <a:r>
              <a:rPr lang="en-US" sz="4000" dirty="0"/>
              <a:t>, </a:t>
            </a:r>
            <a:r>
              <a:rPr lang="en-US" sz="4000" dirty="0" err="1"/>
              <a:t>rujukan</a:t>
            </a:r>
            <a:r>
              <a:rPr lang="en-US" sz="4000" dirty="0"/>
              <a:t>, </a:t>
            </a:r>
            <a:r>
              <a:rPr lang="en-US" sz="4000" dirty="0" err="1"/>
              <a:t>kolaborasi</a:t>
            </a:r>
            <a:r>
              <a:rPr lang="en-US" sz="4000" dirty="0"/>
              <a:t>, </a:t>
            </a:r>
            <a:r>
              <a:rPr lang="en-US" sz="4000" dirty="0" err="1"/>
              <a:t>konsultasi</a:t>
            </a:r>
            <a:r>
              <a:rPr lang="en-US" sz="4000" dirty="0"/>
              <a:t>)</a:t>
            </a:r>
          </a:p>
        </p:txBody>
      </p:sp>
      <p:sp>
        <p:nvSpPr>
          <p:cNvPr id="13315" name="Content Placeholder 4"/>
          <p:cNvSpPr>
            <a:spLocks noGrp="1"/>
          </p:cNvSpPr>
          <p:nvPr>
            <p:ph idx="1"/>
          </p:nvPr>
        </p:nvSpPr>
        <p:spPr>
          <a:xfrm>
            <a:off x="611560" y="2143125"/>
            <a:ext cx="7560840" cy="3913188"/>
          </a:xfrm>
          <a:solidFill>
            <a:schemeClr val="bg2"/>
          </a:solidFill>
        </p:spPr>
        <p:txBody>
          <a:bodyPr>
            <a:normAutofit/>
          </a:bodyPr>
          <a:lstStyle/>
          <a:p>
            <a:pPr algn="just"/>
            <a:r>
              <a:rPr lang="en-US" sz="2800" dirty="0" err="1">
                <a:latin typeface="Arial Narrow" pitchFamily="34" charset="0"/>
              </a:rPr>
              <a:t>Prinsip</a:t>
            </a:r>
            <a:r>
              <a:rPr lang="en-US" sz="2800" dirty="0">
                <a:latin typeface="Arial Narrow" pitchFamily="34" charset="0"/>
              </a:rPr>
              <a:t> </a:t>
            </a:r>
            <a:r>
              <a:rPr lang="en-US" sz="2800" dirty="0" err="1">
                <a:latin typeface="Arial Narrow" pitchFamily="34" charset="0"/>
              </a:rPr>
              <a:t>langkah</a:t>
            </a:r>
            <a:r>
              <a:rPr lang="en-US" sz="2800" dirty="0">
                <a:latin typeface="Arial Narrow" pitchFamily="34" charset="0"/>
              </a:rPr>
              <a:t> </a:t>
            </a:r>
            <a:r>
              <a:rPr lang="en-US" sz="2800" dirty="0" err="1">
                <a:latin typeface="Arial Narrow" pitchFamily="34" charset="0"/>
              </a:rPr>
              <a:t>ke</a:t>
            </a:r>
            <a:r>
              <a:rPr lang="en-US" sz="2800" dirty="0">
                <a:latin typeface="Arial Narrow" pitchFamily="34" charset="0"/>
              </a:rPr>
              <a:t> 4 </a:t>
            </a:r>
            <a:r>
              <a:rPr lang="en-US" sz="2800" dirty="0" err="1">
                <a:latin typeface="Arial Narrow" pitchFamily="34" charset="0"/>
              </a:rPr>
              <a:t>adalah</a:t>
            </a:r>
            <a:r>
              <a:rPr lang="en-US" sz="2800" dirty="0">
                <a:latin typeface="Arial Narrow" pitchFamily="34" charset="0"/>
              </a:rPr>
              <a:t> data </a:t>
            </a:r>
            <a:r>
              <a:rPr lang="en-US" sz="2800" dirty="0" err="1">
                <a:latin typeface="Arial Narrow" pitchFamily="34" charset="0"/>
              </a:rPr>
              <a:t>baru</a:t>
            </a:r>
            <a:r>
              <a:rPr lang="en-US" sz="2800" dirty="0">
                <a:latin typeface="Arial Narrow" pitchFamily="34" charset="0"/>
              </a:rPr>
              <a:t> </a:t>
            </a:r>
            <a:r>
              <a:rPr lang="en-US" sz="2800" dirty="0" err="1">
                <a:latin typeface="Arial Narrow" pitchFamily="34" charset="0"/>
              </a:rPr>
              <a:t>secara</a:t>
            </a:r>
            <a:r>
              <a:rPr lang="en-US" sz="2800" dirty="0">
                <a:latin typeface="Arial Narrow" pitchFamily="34" charset="0"/>
              </a:rPr>
              <a:t> </a:t>
            </a:r>
            <a:r>
              <a:rPr lang="en-US" sz="2800" dirty="0" err="1">
                <a:latin typeface="Arial Narrow" pitchFamily="34" charset="0"/>
              </a:rPr>
              <a:t>konstan</a:t>
            </a:r>
            <a:r>
              <a:rPr lang="en-US" sz="2800" dirty="0">
                <a:latin typeface="Arial Narrow" pitchFamily="34" charset="0"/>
              </a:rPr>
              <a:t> </a:t>
            </a:r>
            <a:r>
              <a:rPr lang="en-US" sz="2800" dirty="0" err="1">
                <a:latin typeface="Arial Narrow" pitchFamily="34" charset="0"/>
              </a:rPr>
              <a:t>diperoleh</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en-US" sz="2800" dirty="0" err="1">
                <a:latin typeface="Arial Narrow" pitchFamily="34" charset="0"/>
              </a:rPr>
              <a:t>dievaluasi</a:t>
            </a:r>
            <a:r>
              <a:rPr lang="en-US" sz="2800" dirty="0">
                <a:latin typeface="Arial Narrow" pitchFamily="34" charset="0"/>
              </a:rPr>
              <a:t>. </a:t>
            </a:r>
            <a:r>
              <a:rPr lang="en-US" sz="2800" dirty="0" err="1">
                <a:latin typeface="Arial Narrow" pitchFamily="34" charset="0"/>
              </a:rPr>
              <a:t>Beberapa</a:t>
            </a:r>
            <a:r>
              <a:rPr lang="en-US" sz="2800" dirty="0">
                <a:latin typeface="Arial Narrow" pitchFamily="34" charset="0"/>
              </a:rPr>
              <a:t> data </a:t>
            </a:r>
            <a:r>
              <a:rPr lang="en-US" sz="2800" dirty="0" err="1">
                <a:latin typeface="Arial Narrow" pitchFamily="34" charset="0"/>
              </a:rPr>
              <a:t>baru</a:t>
            </a:r>
            <a:r>
              <a:rPr lang="en-US" sz="2800" dirty="0">
                <a:latin typeface="Arial Narrow" pitchFamily="34" charset="0"/>
              </a:rPr>
              <a:t> yang </a:t>
            </a:r>
            <a:r>
              <a:rPr lang="en-US" sz="2800" dirty="0" err="1">
                <a:latin typeface="Arial Narrow" pitchFamily="34" charset="0"/>
              </a:rPr>
              <a:t>ditemukan</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en-US" sz="2800" dirty="0" err="1">
                <a:latin typeface="Arial Narrow" pitchFamily="34" charset="0"/>
              </a:rPr>
              <a:t>dievaluasi</a:t>
            </a:r>
            <a:r>
              <a:rPr lang="en-US" sz="2800" dirty="0">
                <a:latin typeface="Arial Narrow" pitchFamily="34" charset="0"/>
              </a:rPr>
              <a:t> </a:t>
            </a:r>
            <a:r>
              <a:rPr lang="en-US" sz="2800" dirty="0" err="1">
                <a:latin typeface="Arial Narrow" pitchFamily="34" charset="0"/>
              </a:rPr>
              <a:t>ini</a:t>
            </a:r>
            <a:r>
              <a:rPr lang="en-US" sz="2800" dirty="0">
                <a:latin typeface="Arial Narrow" pitchFamily="34" charset="0"/>
              </a:rPr>
              <a:t> </a:t>
            </a:r>
            <a:r>
              <a:rPr lang="en-US" sz="2800" dirty="0" err="1">
                <a:latin typeface="Arial Narrow" pitchFamily="34" charset="0"/>
              </a:rPr>
              <a:t>mungkin</a:t>
            </a:r>
            <a:r>
              <a:rPr lang="en-US" sz="2800" dirty="0">
                <a:latin typeface="Arial Narrow" pitchFamily="34" charset="0"/>
              </a:rPr>
              <a:t> </a:t>
            </a:r>
            <a:r>
              <a:rPr lang="en-US" sz="2800" dirty="0" err="1">
                <a:latin typeface="Arial Narrow" pitchFamily="34" charset="0"/>
              </a:rPr>
              <a:t>mengindikasikan</a:t>
            </a:r>
            <a:r>
              <a:rPr lang="en-US" sz="2800" dirty="0">
                <a:latin typeface="Arial Narrow" pitchFamily="34" charset="0"/>
              </a:rPr>
              <a:t> :</a:t>
            </a:r>
          </a:p>
          <a:p>
            <a:pPr marL="578358" indent="-514350" algn="just">
              <a:buFont typeface="+mj-lt"/>
              <a:buAutoNum type="arabicPeriod"/>
            </a:pPr>
            <a:r>
              <a:rPr lang="id-ID" sz="2800" dirty="0">
                <a:latin typeface="Arial Narrow" pitchFamily="34" charset="0"/>
              </a:rPr>
              <a:t>S</a:t>
            </a:r>
            <a:r>
              <a:rPr lang="en-US" sz="2800" dirty="0" err="1">
                <a:latin typeface="Arial Narrow" pitchFamily="34" charset="0"/>
              </a:rPr>
              <a:t>ituasi</a:t>
            </a:r>
            <a:r>
              <a:rPr lang="en-US" sz="2800" dirty="0">
                <a:latin typeface="Arial Narrow" pitchFamily="34" charset="0"/>
              </a:rPr>
              <a:t> </a:t>
            </a:r>
            <a:r>
              <a:rPr lang="en-US" sz="2800" dirty="0" err="1">
                <a:latin typeface="Arial Narrow" pitchFamily="34" charset="0"/>
              </a:rPr>
              <a:t>darurat</a:t>
            </a:r>
            <a:r>
              <a:rPr lang="en-US" sz="2800" dirty="0">
                <a:latin typeface="Arial Narrow" pitchFamily="34" charset="0"/>
              </a:rPr>
              <a:t> yang </a:t>
            </a:r>
            <a:r>
              <a:rPr lang="en-US" sz="2800" dirty="0" err="1">
                <a:latin typeface="Arial Narrow" pitchFamily="34" charset="0"/>
              </a:rPr>
              <a:t>mengancam</a:t>
            </a:r>
            <a:r>
              <a:rPr lang="en-US" sz="2800" dirty="0">
                <a:latin typeface="Arial Narrow" pitchFamily="34" charset="0"/>
              </a:rPr>
              <a:t> </a:t>
            </a:r>
            <a:r>
              <a:rPr lang="en-US" sz="2800" dirty="0" err="1">
                <a:latin typeface="Arial Narrow" pitchFamily="34" charset="0"/>
              </a:rPr>
              <a:t>kehidupan</a:t>
            </a:r>
            <a:endParaRPr lang="id-ID" sz="2800" dirty="0">
              <a:latin typeface="Arial Narrow" pitchFamily="34" charset="0"/>
            </a:endParaRPr>
          </a:p>
          <a:p>
            <a:pPr marL="578358" indent="-514350" algn="just">
              <a:buFont typeface="+mj-lt"/>
              <a:buAutoNum type="arabicPeriod"/>
            </a:pPr>
            <a:r>
              <a:rPr lang="id-ID" sz="2800" dirty="0">
                <a:latin typeface="Arial Narrow" pitchFamily="34" charset="0"/>
              </a:rPr>
              <a:t>S</a:t>
            </a:r>
            <a:r>
              <a:rPr lang="en-US" sz="2800" dirty="0" err="1">
                <a:latin typeface="Arial Narrow" pitchFamily="34" charset="0"/>
              </a:rPr>
              <a:t>ituasi</a:t>
            </a:r>
            <a:r>
              <a:rPr lang="en-US" sz="2800" dirty="0">
                <a:latin typeface="Arial Narrow" pitchFamily="34" charset="0"/>
              </a:rPr>
              <a:t> yang </a:t>
            </a:r>
            <a:r>
              <a:rPr lang="en-US" sz="2800" dirty="0" err="1">
                <a:latin typeface="Arial Narrow" pitchFamily="34" charset="0"/>
              </a:rPr>
              <a:t>memerlukan</a:t>
            </a:r>
            <a:r>
              <a:rPr lang="en-US" sz="2800" dirty="0">
                <a:latin typeface="Arial Narrow" pitchFamily="34" charset="0"/>
              </a:rPr>
              <a:t> </a:t>
            </a:r>
            <a:r>
              <a:rPr lang="en-US" sz="2800" dirty="0" err="1">
                <a:latin typeface="Arial Narrow" pitchFamily="34" charset="0"/>
              </a:rPr>
              <a:t>tindakan</a:t>
            </a:r>
            <a:r>
              <a:rPr lang="en-US" sz="2800" dirty="0">
                <a:latin typeface="Arial Narrow" pitchFamily="34" charset="0"/>
              </a:rPr>
              <a:t> </a:t>
            </a:r>
            <a:r>
              <a:rPr lang="en-US" sz="2800" dirty="0" err="1">
                <a:latin typeface="Arial Narrow" pitchFamily="34" charset="0"/>
              </a:rPr>
              <a:t>segera</a:t>
            </a:r>
            <a:r>
              <a:rPr lang="en-US" sz="2800" dirty="0">
                <a:latin typeface="Arial Narrow" pitchFamily="34" charset="0"/>
              </a:rPr>
              <a:t> </a:t>
            </a:r>
            <a:r>
              <a:rPr lang="en-US" sz="2800" dirty="0" err="1">
                <a:latin typeface="Arial Narrow" pitchFamily="34" charset="0"/>
              </a:rPr>
              <a:t>sambil</a:t>
            </a:r>
            <a:r>
              <a:rPr lang="en-US" sz="2800" dirty="0">
                <a:latin typeface="Arial Narrow" pitchFamily="34" charset="0"/>
              </a:rPr>
              <a:t> </a:t>
            </a:r>
            <a:r>
              <a:rPr lang="en-US" sz="2800" dirty="0" err="1">
                <a:latin typeface="Arial Narrow" pitchFamily="34" charset="0"/>
              </a:rPr>
              <a:t>menunggu</a:t>
            </a:r>
            <a:r>
              <a:rPr lang="en-US" sz="2800" dirty="0">
                <a:latin typeface="Arial Narrow" pitchFamily="34" charset="0"/>
              </a:rPr>
              <a:t> </a:t>
            </a:r>
            <a:r>
              <a:rPr lang="en-US" sz="2800" dirty="0" err="1">
                <a:latin typeface="Arial Narrow" pitchFamily="34" charset="0"/>
              </a:rPr>
              <a:t>intervensi</a:t>
            </a:r>
            <a:r>
              <a:rPr lang="en-US" sz="2800" dirty="0">
                <a:latin typeface="Arial Narrow" pitchFamily="34" charset="0"/>
              </a:rPr>
              <a:t> </a:t>
            </a:r>
            <a:r>
              <a:rPr lang="en-US" sz="2800" dirty="0" err="1">
                <a:latin typeface="Arial Narrow" pitchFamily="34" charset="0"/>
              </a:rPr>
              <a:t>dokter</a:t>
            </a:r>
            <a:r>
              <a:rPr lang="en-US" sz="2800" dirty="0">
                <a:latin typeface="Arial Narrow"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5">
                                            <p:bg/>
                                          </p:spTgt>
                                        </p:tgtEl>
                                        <p:attrNameLst>
                                          <p:attrName>style.visibility</p:attrName>
                                        </p:attrNameLst>
                                      </p:cBhvr>
                                      <p:to>
                                        <p:strVal val="visible"/>
                                      </p:to>
                                    </p:set>
                                    <p:anim calcmode="lin" valueType="num">
                                      <p:cBhvr additive="base">
                                        <p:cTn id="7" dur="500" fill="hold"/>
                                        <p:tgtEl>
                                          <p:spTgt spid="1331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13315">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5">
                                            <p:txEl>
                                              <p:pRg st="0" end="0"/>
                                            </p:txEl>
                                          </p:spTgt>
                                        </p:tgtEl>
                                        <p:attrNameLst>
                                          <p:attrName>style.visibility</p:attrName>
                                        </p:attrNameLst>
                                      </p:cBhvr>
                                      <p:to>
                                        <p:strVal val="visible"/>
                                      </p:to>
                                    </p:set>
                                    <p:anim calcmode="lin" valueType="num">
                                      <p:cBhvr additive="base">
                                        <p:cTn id="13"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315">
                                            <p:txEl>
                                              <p:pRg st="1" end="1"/>
                                            </p:txEl>
                                          </p:spTgt>
                                        </p:tgtEl>
                                        <p:attrNameLst>
                                          <p:attrName>style.visibility</p:attrName>
                                        </p:attrNameLst>
                                      </p:cBhvr>
                                      <p:to>
                                        <p:strVal val="visible"/>
                                      </p:to>
                                    </p:set>
                                    <p:anim calcmode="lin" valueType="num">
                                      <p:cBhvr additive="base">
                                        <p:cTn id="19" dur="5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3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315">
                                            <p:txEl>
                                              <p:pRg st="2" end="2"/>
                                            </p:txEl>
                                          </p:spTgt>
                                        </p:tgtEl>
                                        <p:attrNameLst>
                                          <p:attrName>style.visibility</p:attrName>
                                        </p:attrNameLst>
                                      </p:cBhvr>
                                      <p:to>
                                        <p:strVal val="visible"/>
                                      </p:to>
                                    </p:set>
                                    <p:anim calcmode="lin" valueType="num">
                                      <p:cBhvr additive="base">
                                        <p:cTn id="25" dur="5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31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611560" y="764704"/>
            <a:ext cx="7643866" cy="5484833"/>
          </a:xfrm>
          <a:solidFill>
            <a:schemeClr val="bg2"/>
          </a:solidFill>
        </p:spPr>
        <p:txBody>
          <a:bodyPr>
            <a:normAutofit/>
          </a:bodyPr>
          <a:lstStyle/>
          <a:p>
            <a:pPr marL="514350" indent="-514350" algn="just" eaLnBrk="1" hangingPunct="1">
              <a:buFontTx/>
              <a:buNone/>
            </a:pPr>
            <a:r>
              <a:rPr lang="en-US" sz="2800" dirty="0" err="1">
                <a:latin typeface="Arial Narrow" pitchFamily="34" charset="0"/>
              </a:rPr>
              <a:t>Kesimpulan</a:t>
            </a:r>
            <a:r>
              <a:rPr lang="en-US" sz="2800" dirty="0">
                <a:latin typeface="Arial Narrow" pitchFamily="34" charset="0"/>
              </a:rPr>
              <a:t> </a:t>
            </a:r>
          </a:p>
          <a:p>
            <a:pPr marL="514350" indent="-514350" algn="just" eaLnBrk="1" hangingPunct="1">
              <a:buFontTx/>
              <a:buNone/>
            </a:pPr>
            <a:r>
              <a:rPr lang="en-US" sz="2800" dirty="0">
                <a:latin typeface="Arial Narrow" pitchFamily="34" charset="0"/>
              </a:rPr>
              <a:t>“ </a:t>
            </a:r>
            <a:r>
              <a:rPr lang="id-ID" sz="2800" dirty="0">
                <a:latin typeface="Arial Narrow" pitchFamily="34" charset="0"/>
              </a:rPr>
              <a:t>  </a:t>
            </a:r>
            <a:r>
              <a:rPr lang="en-US" sz="2800" dirty="0" err="1">
                <a:latin typeface="Arial Narrow" pitchFamily="34" charset="0"/>
              </a:rPr>
              <a:t>Bahwa</a:t>
            </a:r>
            <a:r>
              <a:rPr lang="en-US" sz="2800" dirty="0">
                <a:latin typeface="Arial Narrow" pitchFamily="34" charset="0"/>
              </a:rPr>
              <a:t> </a:t>
            </a:r>
            <a:r>
              <a:rPr lang="en-US" sz="2800" dirty="0" err="1">
                <a:latin typeface="Arial Narrow" pitchFamily="34" charset="0"/>
              </a:rPr>
              <a:t>bidan</a:t>
            </a:r>
            <a:r>
              <a:rPr lang="en-US" sz="2800" dirty="0">
                <a:latin typeface="Arial Narrow" pitchFamily="34" charset="0"/>
              </a:rPr>
              <a:t> </a:t>
            </a:r>
            <a:r>
              <a:rPr lang="en-US" sz="2800" dirty="0" err="1">
                <a:latin typeface="Arial Narrow" pitchFamily="34" charset="0"/>
              </a:rPr>
              <a:t>harus</a:t>
            </a:r>
            <a:r>
              <a:rPr lang="en-US" sz="2800" dirty="0">
                <a:latin typeface="Arial Narrow" pitchFamily="34" charset="0"/>
              </a:rPr>
              <a:t> </a:t>
            </a:r>
            <a:r>
              <a:rPr lang="en-US" sz="2800" dirty="0" err="1">
                <a:latin typeface="Arial Narrow" pitchFamily="34" charset="0"/>
              </a:rPr>
              <a:t>mampu</a:t>
            </a:r>
            <a:r>
              <a:rPr lang="en-US" sz="2800" dirty="0">
                <a:latin typeface="Arial Narrow" pitchFamily="34" charset="0"/>
              </a:rPr>
              <a:t> </a:t>
            </a:r>
            <a:r>
              <a:rPr lang="en-US" sz="2800" dirty="0" err="1">
                <a:latin typeface="Arial Narrow" pitchFamily="34" charset="0"/>
              </a:rPr>
              <a:t>menilai</a:t>
            </a:r>
            <a:r>
              <a:rPr lang="en-US" sz="2800" dirty="0">
                <a:latin typeface="Arial Narrow" pitchFamily="34" charset="0"/>
              </a:rPr>
              <a:t> </a:t>
            </a:r>
            <a:r>
              <a:rPr lang="en-US" sz="2800" dirty="0" err="1">
                <a:latin typeface="Arial Narrow" pitchFamily="34" charset="0"/>
              </a:rPr>
              <a:t>kondisi</a:t>
            </a:r>
            <a:r>
              <a:rPr lang="en-US" sz="2800" dirty="0">
                <a:latin typeface="Arial Narrow" pitchFamily="34" charset="0"/>
              </a:rPr>
              <a:t> </a:t>
            </a:r>
            <a:r>
              <a:rPr lang="en-US" sz="2800" dirty="0" err="1">
                <a:latin typeface="Arial Narrow" pitchFamily="34" charset="0"/>
              </a:rPr>
              <a:t>ibu</a:t>
            </a:r>
            <a:r>
              <a:rPr lang="en-US" sz="2800" dirty="0">
                <a:latin typeface="Arial Narrow" pitchFamily="34" charset="0"/>
              </a:rPr>
              <a:t>, </a:t>
            </a:r>
            <a:r>
              <a:rPr lang="en-US" sz="2800" dirty="0" err="1">
                <a:latin typeface="Arial Narrow" pitchFamily="34" charset="0"/>
              </a:rPr>
              <a:t>janin</a:t>
            </a:r>
            <a:r>
              <a:rPr lang="en-US" sz="2800" dirty="0">
                <a:latin typeface="Arial Narrow" pitchFamily="34" charset="0"/>
              </a:rPr>
              <a:t>, </a:t>
            </a:r>
            <a:r>
              <a:rPr lang="en-US" sz="2800" dirty="0" err="1">
                <a:latin typeface="Arial Narrow" pitchFamily="34" charset="0"/>
              </a:rPr>
              <a:t>atau</a:t>
            </a:r>
            <a:r>
              <a:rPr lang="en-US" sz="2800" dirty="0">
                <a:latin typeface="Arial Narrow" pitchFamily="34" charset="0"/>
              </a:rPr>
              <a:t> BB</a:t>
            </a:r>
            <a:r>
              <a:rPr lang="id-ID" sz="2800" dirty="0">
                <a:latin typeface="Arial Narrow" pitchFamily="34" charset="0"/>
              </a:rPr>
              <a:t>L</a:t>
            </a:r>
            <a:r>
              <a:rPr lang="en-US" sz="2800" dirty="0">
                <a:latin typeface="Arial Narrow" pitchFamily="34" charset="0"/>
              </a:rPr>
              <a:t> </a:t>
            </a:r>
            <a:r>
              <a:rPr lang="en-US" sz="2800" dirty="0" err="1">
                <a:latin typeface="Arial Narrow" pitchFamily="34" charset="0"/>
              </a:rPr>
              <a:t>dengan</a:t>
            </a:r>
            <a:r>
              <a:rPr lang="en-US" sz="2800" dirty="0">
                <a:latin typeface="Arial Narrow" pitchFamily="34" charset="0"/>
              </a:rPr>
              <a:t> </a:t>
            </a:r>
            <a:r>
              <a:rPr lang="en-US" sz="2800" dirty="0" err="1">
                <a:latin typeface="Arial Narrow" pitchFamily="34" charset="0"/>
              </a:rPr>
              <a:t>akurat</a:t>
            </a:r>
            <a:r>
              <a:rPr lang="en-US" sz="2800" dirty="0">
                <a:latin typeface="Arial Narrow" pitchFamily="34" charset="0"/>
              </a:rPr>
              <a:t> </a:t>
            </a:r>
            <a:r>
              <a:rPr lang="en-US" sz="2800" dirty="0" err="1">
                <a:latin typeface="Arial Narrow" pitchFamily="34" charset="0"/>
              </a:rPr>
              <a:t>terhadap</a:t>
            </a:r>
            <a:r>
              <a:rPr lang="en-US" sz="2800" dirty="0">
                <a:latin typeface="Arial Narrow" pitchFamily="34" charset="0"/>
              </a:rPr>
              <a:t> </a:t>
            </a:r>
            <a:r>
              <a:rPr lang="en-US" sz="2800" dirty="0" err="1">
                <a:latin typeface="Arial Narrow" pitchFamily="34" charset="0"/>
              </a:rPr>
              <a:t>masalah</a:t>
            </a:r>
            <a:r>
              <a:rPr lang="en-US" sz="2800" dirty="0">
                <a:latin typeface="Arial Narrow" pitchFamily="34" charset="0"/>
              </a:rPr>
              <a:t> </a:t>
            </a:r>
            <a:r>
              <a:rPr lang="en-US" sz="2800" dirty="0" err="1">
                <a:latin typeface="Arial Narrow" pitchFamily="34" charset="0"/>
              </a:rPr>
              <a:t>kesehatan</a:t>
            </a:r>
            <a:r>
              <a:rPr lang="en-US" sz="2800" dirty="0">
                <a:latin typeface="Arial Narrow" pitchFamily="34" charset="0"/>
              </a:rPr>
              <a:t> yang </a:t>
            </a:r>
            <a:r>
              <a:rPr lang="en-US" sz="2800" dirty="0" err="1">
                <a:latin typeface="Arial Narrow" pitchFamily="34" charset="0"/>
              </a:rPr>
              <a:t>dialami</a:t>
            </a:r>
            <a:r>
              <a:rPr lang="en-US" sz="2800" dirty="0">
                <a:latin typeface="Arial Narrow" pitchFamily="34" charset="0"/>
              </a:rPr>
              <a:t> </a:t>
            </a:r>
            <a:r>
              <a:rPr lang="en-US" sz="2800" dirty="0" err="1">
                <a:latin typeface="Arial Narrow" pitchFamily="34" charset="0"/>
              </a:rPr>
              <a:t>klien</a:t>
            </a:r>
            <a:r>
              <a:rPr lang="en-US" sz="2800" dirty="0">
                <a:latin typeface="Arial Narrow" pitchFamily="34" charset="0"/>
              </a:rPr>
              <a:t>. </a:t>
            </a:r>
            <a:r>
              <a:rPr lang="en-US" sz="2800" dirty="0" err="1">
                <a:latin typeface="Arial Narrow" pitchFamily="34" charset="0"/>
              </a:rPr>
              <a:t>Selain</a:t>
            </a:r>
            <a:r>
              <a:rPr lang="en-US" sz="2800" dirty="0">
                <a:latin typeface="Arial Narrow" pitchFamily="34" charset="0"/>
              </a:rPr>
              <a:t> </a:t>
            </a:r>
            <a:r>
              <a:rPr lang="en-US" sz="2800" dirty="0" err="1">
                <a:latin typeface="Arial Narrow" pitchFamily="34" charset="0"/>
              </a:rPr>
              <a:t>kemampuan</a:t>
            </a:r>
            <a:r>
              <a:rPr lang="en-US" sz="2800" dirty="0">
                <a:latin typeface="Arial Narrow" pitchFamily="34" charset="0"/>
              </a:rPr>
              <a:t> </a:t>
            </a:r>
            <a:r>
              <a:rPr lang="en-US" sz="2800" dirty="0" err="1">
                <a:latin typeface="Arial Narrow" pitchFamily="34" charset="0"/>
              </a:rPr>
              <a:t>menilai</a:t>
            </a:r>
            <a:r>
              <a:rPr lang="en-US" sz="2800" dirty="0">
                <a:latin typeface="Arial Narrow" pitchFamily="34" charset="0"/>
              </a:rPr>
              <a:t> </a:t>
            </a:r>
            <a:r>
              <a:rPr lang="en-US" sz="2800" dirty="0" err="1">
                <a:latin typeface="Arial Narrow" pitchFamily="34" charset="0"/>
              </a:rPr>
              <a:t>kondisi</a:t>
            </a:r>
            <a:r>
              <a:rPr lang="en-US" sz="2800" dirty="0">
                <a:latin typeface="Arial Narrow" pitchFamily="34" charset="0"/>
              </a:rPr>
              <a:t> </a:t>
            </a:r>
            <a:r>
              <a:rPr lang="en-US" sz="2800" dirty="0" err="1">
                <a:latin typeface="Arial Narrow" pitchFamily="34" charset="0"/>
              </a:rPr>
              <a:t>ibu</a:t>
            </a:r>
            <a:r>
              <a:rPr lang="en-US" sz="2800" dirty="0">
                <a:latin typeface="Arial Narrow" pitchFamily="34" charset="0"/>
              </a:rPr>
              <a:t>, </a:t>
            </a:r>
            <a:r>
              <a:rPr lang="en-US" sz="2800" dirty="0" err="1">
                <a:latin typeface="Arial Narrow" pitchFamily="34" charset="0"/>
              </a:rPr>
              <a:t>janin</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BBL </a:t>
            </a:r>
            <a:r>
              <a:rPr lang="en-US" sz="2800" dirty="0" err="1">
                <a:latin typeface="Arial Narrow" pitchFamily="34" charset="0"/>
              </a:rPr>
              <a:t>tersebut</a:t>
            </a:r>
            <a:r>
              <a:rPr lang="en-US" sz="2800" dirty="0">
                <a:latin typeface="Arial Narrow" pitchFamily="34" charset="0"/>
              </a:rPr>
              <a:t>, </a:t>
            </a:r>
            <a:r>
              <a:rPr lang="en-US" sz="2800" dirty="0" err="1">
                <a:latin typeface="Arial Narrow" pitchFamily="34" charset="0"/>
              </a:rPr>
              <a:t>bidan</a:t>
            </a:r>
            <a:r>
              <a:rPr lang="en-US" sz="2800" dirty="0">
                <a:latin typeface="Arial Narrow" pitchFamily="34" charset="0"/>
              </a:rPr>
              <a:t> </a:t>
            </a:r>
            <a:r>
              <a:rPr lang="en-US" sz="2800" dirty="0" err="1">
                <a:latin typeface="Arial Narrow" pitchFamily="34" charset="0"/>
              </a:rPr>
              <a:t>juga</a:t>
            </a:r>
            <a:r>
              <a:rPr lang="en-US" sz="2800" dirty="0">
                <a:latin typeface="Arial Narrow" pitchFamily="34" charset="0"/>
              </a:rPr>
              <a:t> </a:t>
            </a:r>
            <a:r>
              <a:rPr lang="en-US" sz="2800" dirty="0" err="1">
                <a:latin typeface="Arial Narrow" pitchFamily="34" charset="0"/>
              </a:rPr>
              <a:t>harus</a:t>
            </a:r>
            <a:r>
              <a:rPr lang="en-US" sz="2800" dirty="0">
                <a:latin typeface="Arial Narrow" pitchFamily="34" charset="0"/>
              </a:rPr>
              <a:t> </a:t>
            </a:r>
            <a:r>
              <a:rPr lang="en-US" sz="2800" dirty="0" err="1">
                <a:latin typeface="Arial Narrow" pitchFamily="34" charset="0"/>
              </a:rPr>
              <a:t>mampu</a:t>
            </a:r>
            <a:r>
              <a:rPr lang="en-US" sz="2800" dirty="0">
                <a:latin typeface="Arial Narrow" pitchFamily="34" charset="0"/>
              </a:rPr>
              <a:t> </a:t>
            </a:r>
            <a:r>
              <a:rPr lang="en-US" sz="2800" dirty="0" err="1">
                <a:latin typeface="Arial Narrow" pitchFamily="34" charset="0"/>
              </a:rPr>
              <a:t>memilah</a:t>
            </a:r>
            <a:r>
              <a:rPr lang="en-US" sz="2800" dirty="0">
                <a:latin typeface="Arial Narrow" pitchFamily="34" charset="0"/>
              </a:rPr>
              <a:t> </a:t>
            </a:r>
            <a:r>
              <a:rPr lang="en-US" sz="2800" dirty="0" err="1">
                <a:latin typeface="Arial Narrow" pitchFamily="34" charset="0"/>
              </a:rPr>
              <a:t>kasus</a:t>
            </a:r>
            <a:r>
              <a:rPr lang="en-US" sz="2800" dirty="0">
                <a:latin typeface="Arial Narrow" pitchFamily="34" charset="0"/>
              </a:rPr>
              <a:t> </a:t>
            </a:r>
            <a:r>
              <a:rPr lang="en-US" sz="2800" dirty="0" err="1">
                <a:latin typeface="Arial Narrow" pitchFamily="34" charset="0"/>
              </a:rPr>
              <a:t>mana</a:t>
            </a:r>
            <a:r>
              <a:rPr lang="en-US" sz="2800" dirty="0">
                <a:latin typeface="Arial Narrow" pitchFamily="34" charset="0"/>
              </a:rPr>
              <a:t> yang </a:t>
            </a:r>
            <a:r>
              <a:rPr lang="en-US" sz="2800" dirty="0" err="1">
                <a:latin typeface="Arial Narrow" pitchFamily="34" charset="0"/>
              </a:rPr>
              <a:t>memerlukan</a:t>
            </a:r>
            <a:r>
              <a:rPr lang="en-US" sz="2800" dirty="0">
                <a:latin typeface="Arial Narrow" pitchFamily="34" charset="0"/>
              </a:rPr>
              <a:t> </a:t>
            </a:r>
            <a:r>
              <a:rPr lang="en-US" sz="2800" dirty="0" err="1">
                <a:latin typeface="Arial Narrow" pitchFamily="34" charset="0"/>
              </a:rPr>
              <a:t>penanganan</a:t>
            </a:r>
            <a:r>
              <a:rPr lang="en-US" sz="2800" dirty="0">
                <a:latin typeface="Arial Narrow" pitchFamily="34" charset="0"/>
              </a:rPr>
              <a:t> </a:t>
            </a:r>
            <a:r>
              <a:rPr lang="en-US" sz="2800" dirty="0" err="1">
                <a:latin typeface="Arial Narrow" pitchFamily="34" charset="0"/>
              </a:rPr>
              <a:t>awal</a:t>
            </a:r>
            <a:r>
              <a:rPr lang="en-US" sz="2800" dirty="0">
                <a:latin typeface="Arial Narrow" pitchFamily="34" charset="0"/>
              </a:rPr>
              <a:t>, </a:t>
            </a:r>
            <a:r>
              <a:rPr lang="en-US" sz="2800" dirty="0" err="1">
                <a:latin typeface="Arial Narrow" pitchFamily="34" charset="0"/>
              </a:rPr>
              <a:t>atau</a:t>
            </a:r>
            <a:r>
              <a:rPr lang="en-US" sz="2800" dirty="0">
                <a:latin typeface="Arial Narrow" pitchFamily="34" charset="0"/>
              </a:rPr>
              <a:t> </a:t>
            </a:r>
            <a:r>
              <a:rPr lang="en-US" sz="2800" dirty="0" err="1">
                <a:latin typeface="Arial Narrow" pitchFamily="34" charset="0"/>
              </a:rPr>
              <a:t>mana</a:t>
            </a:r>
            <a:r>
              <a:rPr lang="en-US" sz="2800" dirty="0">
                <a:latin typeface="Arial Narrow" pitchFamily="34" charset="0"/>
              </a:rPr>
              <a:t> yang </a:t>
            </a:r>
            <a:r>
              <a:rPr lang="en-US" sz="2800" dirty="0" err="1">
                <a:latin typeface="Arial Narrow" pitchFamily="34" charset="0"/>
              </a:rPr>
              <a:t>hanya</a:t>
            </a:r>
            <a:r>
              <a:rPr lang="en-US" sz="2800" dirty="0">
                <a:latin typeface="Arial Narrow" pitchFamily="34" charset="0"/>
              </a:rPr>
              <a:t> </a:t>
            </a:r>
            <a:r>
              <a:rPr lang="en-US" sz="2800" dirty="0" err="1">
                <a:latin typeface="Arial Narrow" pitchFamily="34" charset="0"/>
              </a:rPr>
              <a:t>cukup</a:t>
            </a:r>
            <a:r>
              <a:rPr lang="en-US" sz="2800" dirty="0">
                <a:latin typeface="Arial Narrow" pitchFamily="34" charset="0"/>
              </a:rPr>
              <a:t> </a:t>
            </a:r>
            <a:r>
              <a:rPr lang="en-US" sz="2800" dirty="0" err="1">
                <a:latin typeface="Arial Narrow" pitchFamily="34" charset="0"/>
              </a:rPr>
              <a:t>dengan</a:t>
            </a:r>
            <a:r>
              <a:rPr lang="en-US" sz="2800" dirty="0">
                <a:latin typeface="Arial Narrow" pitchFamily="34" charset="0"/>
              </a:rPr>
              <a:t> </a:t>
            </a:r>
            <a:r>
              <a:rPr lang="en-US" sz="2800" dirty="0" err="1">
                <a:latin typeface="Arial Narrow" pitchFamily="34" charset="0"/>
              </a:rPr>
              <a:t>kolaborasi</a:t>
            </a:r>
            <a:r>
              <a:rPr lang="en-US" sz="2800" dirty="0">
                <a:latin typeface="Arial Narrow" pitchFamily="34" charset="0"/>
              </a:rPr>
              <a:t>, </a:t>
            </a:r>
            <a:r>
              <a:rPr lang="en-US" sz="2800" dirty="0" err="1">
                <a:latin typeface="Arial Narrow" pitchFamily="34" charset="0"/>
              </a:rPr>
              <a:t>rujukan</a:t>
            </a:r>
            <a:r>
              <a:rPr lang="en-US" sz="2800" dirty="0">
                <a:latin typeface="Arial Narrow" pitchFamily="34" charset="0"/>
              </a:rPr>
              <a:t> </a:t>
            </a:r>
            <a:r>
              <a:rPr lang="en-US" sz="2800" dirty="0" err="1">
                <a:latin typeface="Arial Narrow" pitchFamily="34" charset="0"/>
              </a:rPr>
              <a:t>atau</a:t>
            </a:r>
            <a:r>
              <a:rPr lang="en-US" sz="2800" dirty="0">
                <a:latin typeface="Arial Narrow" pitchFamily="34" charset="0"/>
              </a:rPr>
              <a:t> </a:t>
            </a:r>
            <a:r>
              <a:rPr lang="en-US" sz="2800" dirty="0" err="1">
                <a:latin typeface="Arial Narrow" pitchFamily="34" charset="0"/>
              </a:rPr>
              <a:t>konsultasi</a:t>
            </a:r>
            <a:r>
              <a:rPr lang="en-US" sz="2800" dirty="0">
                <a:latin typeface="Arial Narrow" pitchFamily="34" charset="0"/>
              </a:rPr>
              <a:t> </a:t>
            </a:r>
            <a:r>
              <a:rPr lang="en-US" sz="2800" dirty="0" err="1">
                <a:latin typeface="Arial Narrow" pitchFamily="34" charset="0"/>
              </a:rPr>
              <a:t>saja</a:t>
            </a:r>
            <a:r>
              <a:rPr lang="en-US" sz="2800" dirty="0">
                <a:latin typeface="Arial Narrow" pitchFamily="34" charset="0"/>
              </a:rPr>
              <a:t>. </a:t>
            </a:r>
          </a:p>
          <a:p>
            <a:pPr marL="514350" indent="-514350" algn="just" eaLnBrk="1" hangingPunct="1">
              <a:buFontTx/>
              <a:buNone/>
            </a:pPr>
            <a:endParaRPr lang="en-US" sz="2800" dirty="0">
              <a:latin typeface="Arial Narrow" pitchFamily="34" charset="0"/>
            </a:endParaRPr>
          </a:p>
          <a:p>
            <a:pPr marL="514350" indent="-514350" algn="just" eaLnBrk="1" hangingPunct="1">
              <a:buFontTx/>
              <a:buNone/>
            </a:pPr>
            <a:r>
              <a:rPr lang="id-ID" sz="2800" dirty="0">
                <a:latin typeface="Arial Narrow" pitchFamily="34" charset="0"/>
              </a:rPr>
              <a:t>	</a:t>
            </a:r>
            <a:r>
              <a:rPr lang="en-US" sz="2800" b="1" dirty="0" err="1">
                <a:latin typeface="Arial Narrow" pitchFamily="34" charset="0"/>
              </a:rPr>
              <a:t>Berarti</a:t>
            </a:r>
            <a:r>
              <a:rPr lang="en-US" sz="2800" b="1" dirty="0">
                <a:latin typeface="Arial Narrow" pitchFamily="34" charset="0"/>
              </a:rPr>
              <a:t> </a:t>
            </a:r>
            <a:r>
              <a:rPr lang="en-US" sz="2800" b="1" dirty="0" err="1">
                <a:latin typeface="Arial Narrow" pitchFamily="34" charset="0"/>
              </a:rPr>
              <a:t>langkah</a:t>
            </a:r>
            <a:r>
              <a:rPr lang="en-US" sz="2800" b="1" dirty="0">
                <a:latin typeface="Arial Narrow" pitchFamily="34" charset="0"/>
              </a:rPr>
              <a:t> </a:t>
            </a:r>
            <a:r>
              <a:rPr lang="en-US" sz="2800" b="1" dirty="0" err="1">
                <a:latin typeface="Arial Narrow" pitchFamily="34" charset="0"/>
              </a:rPr>
              <a:t>ke</a:t>
            </a:r>
            <a:r>
              <a:rPr lang="en-US" sz="2800" b="1" dirty="0">
                <a:latin typeface="Arial Narrow" pitchFamily="34" charset="0"/>
              </a:rPr>
              <a:t> 4 </a:t>
            </a:r>
            <a:r>
              <a:rPr lang="en-US" sz="2800" b="1" dirty="0" err="1">
                <a:latin typeface="Arial Narrow" pitchFamily="34" charset="0"/>
              </a:rPr>
              <a:t>ini</a:t>
            </a:r>
            <a:r>
              <a:rPr lang="en-US" sz="2800" b="1" dirty="0">
                <a:latin typeface="Arial Narrow" pitchFamily="34" charset="0"/>
              </a:rPr>
              <a:t> </a:t>
            </a:r>
            <a:r>
              <a:rPr lang="en-US" sz="2800" b="1" dirty="0" err="1">
                <a:latin typeface="Arial Narrow" pitchFamily="34" charset="0"/>
              </a:rPr>
              <a:t>memerlukan</a:t>
            </a:r>
            <a:r>
              <a:rPr lang="en-US" sz="2800" b="1" dirty="0">
                <a:latin typeface="Arial Narrow" pitchFamily="34" charset="0"/>
              </a:rPr>
              <a:t> </a:t>
            </a:r>
            <a:r>
              <a:rPr lang="en-US" sz="2800" b="1" dirty="0" err="1">
                <a:latin typeface="Arial Narrow" pitchFamily="34" charset="0"/>
              </a:rPr>
              <a:t>tindakan</a:t>
            </a:r>
            <a:r>
              <a:rPr lang="en-US" sz="2800" b="1" dirty="0">
                <a:latin typeface="Arial Narrow" pitchFamily="34" charset="0"/>
              </a:rPr>
              <a:t> yang </a:t>
            </a:r>
            <a:r>
              <a:rPr lang="en-US" sz="2800" b="1" dirty="0" err="1">
                <a:latin typeface="Arial Narrow" pitchFamily="34" charset="0"/>
              </a:rPr>
              <a:t>cepat</a:t>
            </a:r>
            <a:r>
              <a:rPr lang="en-US" sz="2800" b="1" dirty="0">
                <a:latin typeface="Arial Narrow" pitchFamily="34" charset="0"/>
              </a:rPr>
              <a:t> </a:t>
            </a:r>
            <a:r>
              <a:rPr lang="en-US" sz="2800" b="1" dirty="0" err="1">
                <a:latin typeface="Arial Narrow" pitchFamily="34" charset="0"/>
              </a:rPr>
              <a:t>dan</a:t>
            </a:r>
            <a:r>
              <a:rPr lang="en-US" sz="2800" b="1" dirty="0">
                <a:latin typeface="Arial Narrow" pitchFamily="34" charset="0"/>
              </a:rPr>
              <a:t> </a:t>
            </a:r>
            <a:r>
              <a:rPr lang="en-US" sz="2800" b="1" dirty="0" err="1">
                <a:latin typeface="Arial Narrow" pitchFamily="34" charset="0"/>
              </a:rPr>
              <a:t>tepat</a:t>
            </a:r>
            <a:r>
              <a:rPr lang="en-US" sz="2800" b="1" dirty="0">
                <a:latin typeface="Arial Narrow" pitchFamily="34" charset="0"/>
              </a:rPr>
              <a:t>.</a:t>
            </a:r>
          </a:p>
        </p:txBody>
      </p:sp>
    </p:spTree>
  </p:cSld>
  <p:clrMapOvr>
    <a:masterClrMapping/>
  </p:clrMapOvr>
  <p:transition spd="med">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500063"/>
            <a:ext cx="8243888" cy="896937"/>
          </a:xfrm>
        </p:spPr>
        <p:txBody>
          <a:bodyPr>
            <a:normAutofit fontScale="90000"/>
          </a:bodyPr>
          <a:lstStyle/>
          <a:p>
            <a:pPr eaLnBrk="1" hangingPunct="1">
              <a:defRPr/>
            </a:pPr>
            <a:r>
              <a:rPr lang="en-US" sz="3600" dirty="0" err="1"/>
              <a:t>Langkah</a:t>
            </a:r>
            <a:r>
              <a:rPr lang="en-US" sz="3600" dirty="0"/>
              <a:t> </a:t>
            </a:r>
            <a:r>
              <a:rPr lang="id-ID" sz="3600" dirty="0"/>
              <a:t>5</a:t>
            </a:r>
            <a:r>
              <a:rPr lang="en-US" sz="3600" dirty="0"/>
              <a:t> (</a:t>
            </a:r>
            <a:r>
              <a:rPr lang="en-US" sz="3600" dirty="0" err="1"/>
              <a:t>asuhan</a:t>
            </a:r>
            <a:r>
              <a:rPr lang="en-US" sz="3600" dirty="0"/>
              <a:t> yang </a:t>
            </a:r>
            <a:r>
              <a:rPr lang="en-US" sz="3600" dirty="0" err="1"/>
              <a:t>komprehensif</a:t>
            </a:r>
            <a:r>
              <a:rPr lang="en-US" sz="3600" dirty="0"/>
              <a:t>)</a:t>
            </a:r>
          </a:p>
        </p:txBody>
      </p:sp>
      <p:sp>
        <p:nvSpPr>
          <p:cNvPr id="15363" name="Content Placeholder 2"/>
          <p:cNvSpPr>
            <a:spLocks noGrp="1"/>
          </p:cNvSpPr>
          <p:nvPr>
            <p:ph idx="1"/>
          </p:nvPr>
        </p:nvSpPr>
        <p:spPr>
          <a:xfrm>
            <a:off x="683568" y="1628800"/>
            <a:ext cx="7472386" cy="2357441"/>
          </a:xfrm>
          <a:solidFill>
            <a:schemeClr val="bg2"/>
          </a:solidFill>
        </p:spPr>
        <p:txBody>
          <a:bodyPr/>
          <a:lstStyle/>
          <a:p>
            <a:pPr algn="just" eaLnBrk="1" hangingPunct="1"/>
            <a:r>
              <a:rPr lang="en-US" dirty="0" err="1">
                <a:latin typeface="Arial Narrow" pitchFamily="34" charset="0"/>
              </a:rPr>
              <a:t>Langkah</a:t>
            </a:r>
            <a:r>
              <a:rPr lang="en-US" dirty="0">
                <a:latin typeface="Arial Narrow" pitchFamily="34" charset="0"/>
              </a:rPr>
              <a:t> </a:t>
            </a:r>
            <a:r>
              <a:rPr lang="en-US" dirty="0" err="1">
                <a:latin typeface="Arial Narrow" pitchFamily="34" charset="0"/>
              </a:rPr>
              <a:t>ke</a:t>
            </a:r>
            <a:r>
              <a:rPr lang="en-US" dirty="0">
                <a:latin typeface="Arial Narrow" pitchFamily="34" charset="0"/>
              </a:rPr>
              <a:t> 5 </a:t>
            </a:r>
            <a:r>
              <a:rPr lang="en-US" dirty="0" err="1">
                <a:latin typeface="Arial Narrow" pitchFamily="34" charset="0"/>
              </a:rPr>
              <a:t>adalah</a:t>
            </a:r>
            <a:r>
              <a:rPr lang="en-US" dirty="0">
                <a:latin typeface="Arial Narrow" pitchFamily="34" charset="0"/>
              </a:rPr>
              <a:t> </a:t>
            </a:r>
            <a:r>
              <a:rPr lang="en-US" dirty="0" err="1">
                <a:latin typeface="Arial Narrow" pitchFamily="34" charset="0"/>
              </a:rPr>
              <a:t>mengembangkan</a:t>
            </a:r>
            <a:r>
              <a:rPr lang="en-US" dirty="0">
                <a:latin typeface="Arial Narrow" pitchFamily="34" charset="0"/>
              </a:rPr>
              <a:t> </a:t>
            </a:r>
            <a:r>
              <a:rPr lang="en-US" dirty="0" err="1">
                <a:latin typeface="Arial Narrow" pitchFamily="34" charset="0"/>
              </a:rPr>
              <a:t>sebuah</a:t>
            </a:r>
            <a:r>
              <a:rPr lang="en-US" dirty="0">
                <a:latin typeface="Arial Narrow" pitchFamily="34" charset="0"/>
              </a:rPr>
              <a:t> </a:t>
            </a:r>
            <a:r>
              <a:rPr lang="en-US" dirty="0" err="1">
                <a:latin typeface="Arial Narrow" pitchFamily="34" charset="0"/>
              </a:rPr>
              <a:t>rencana</a:t>
            </a:r>
            <a:r>
              <a:rPr lang="en-US" dirty="0">
                <a:latin typeface="Arial Narrow" pitchFamily="34" charset="0"/>
              </a:rPr>
              <a:t> </a:t>
            </a:r>
            <a:r>
              <a:rPr lang="en-US" dirty="0" err="1">
                <a:latin typeface="Arial Narrow" pitchFamily="34" charset="0"/>
              </a:rPr>
              <a:t>asuhan</a:t>
            </a:r>
            <a:r>
              <a:rPr lang="en-US" dirty="0">
                <a:latin typeface="Arial Narrow" pitchFamily="34" charset="0"/>
              </a:rPr>
              <a:t> yang </a:t>
            </a:r>
            <a:r>
              <a:rPr lang="en-US" dirty="0" err="1">
                <a:latin typeface="Arial Narrow" pitchFamily="34" charset="0"/>
              </a:rPr>
              <a:t>komprehensif</a:t>
            </a:r>
            <a:r>
              <a:rPr lang="en-US" dirty="0">
                <a:latin typeface="Arial Narrow" pitchFamily="34" charset="0"/>
              </a:rPr>
              <a:t>, yang </a:t>
            </a:r>
            <a:r>
              <a:rPr lang="en-US" dirty="0" err="1">
                <a:latin typeface="Arial Narrow" pitchFamily="34" charset="0"/>
              </a:rPr>
              <a:t>mencakup</a:t>
            </a:r>
            <a:r>
              <a:rPr lang="en-US" dirty="0">
                <a:latin typeface="Arial Narrow" pitchFamily="34" charset="0"/>
              </a:rPr>
              <a:t> </a:t>
            </a:r>
            <a:r>
              <a:rPr lang="en-US" dirty="0" err="1">
                <a:latin typeface="Arial Narrow" pitchFamily="34" charset="0"/>
              </a:rPr>
              <a:t>aspek</a:t>
            </a:r>
            <a:r>
              <a:rPr lang="en-US" dirty="0">
                <a:latin typeface="Arial Narrow" pitchFamily="34" charset="0"/>
              </a:rPr>
              <a:t> </a:t>
            </a:r>
            <a:r>
              <a:rPr lang="en-US" dirty="0" err="1">
                <a:latin typeface="Arial Narrow" pitchFamily="34" charset="0"/>
              </a:rPr>
              <a:t>sosial</a:t>
            </a:r>
            <a:r>
              <a:rPr lang="en-US" dirty="0">
                <a:latin typeface="Arial Narrow" pitchFamily="34" charset="0"/>
              </a:rPr>
              <a:t>, </a:t>
            </a:r>
            <a:r>
              <a:rPr lang="en-US" dirty="0" err="1">
                <a:latin typeface="Arial Narrow" pitchFamily="34" charset="0"/>
              </a:rPr>
              <a:t>ekonomi</a:t>
            </a:r>
            <a:r>
              <a:rPr lang="en-US" dirty="0">
                <a:latin typeface="Arial Narrow" pitchFamily="34" charset="0"/>
              </a:rPr>
              <a:t>, agama, </a:t>
            </a:r>
            <a:r>
              <a:rPr lang="en-US" dirty="0" err="1">
                <a:latin typeface="Arial Narrow" pitchFamily="34" charset="0"/>
              </a:rPr>
              <a:t>keluarga</a:t>
            </a:r>
            <a:r>
              <a:rPr lang="en-US" dirty="0">
                <a:latin typeface="Arial Narrow" pitchFamily="34" charset="0"/>
              </a:rPr>
              <a:t>, </a:t>
            </a:r>
            <a:r>
              <a:rPr lang="en-US" dirty="0" err="1">
                <a:latin typeface="Arial Narrow" pitchFamily="34" charset="0"/>
              </a:rPr>
              <a:t>budaya</a:t>
            </a:r>
            <a:r>
              <a:rPr lang="en-US" dirty="0">
                <a:latin typeface="Arial Narrow" pitchFamily="34" charset="0"/>
              </a:rPr>
              <a:t> </a:t>
            </a:r>
            <a:r>
              <a:rPr lang="en-US" dirty="0" err="1">
                <a:latin typeface="Arial Narrow" pitchFamily="34" charset="0"/>
              </a:rPr>
              <a:t>atau</a:t>
            </a:r>
            <a:r>
              <a:rPr lang="en-US" dirty="0">
                <a:latin typeface="Arial Narrow" pitchFamily="34" charset="0"/>
              </a:rPr>
              <a:t> </a:t>
            </a:r>
            <a:r>
              <a:rPr lang="en-US" dirty="0" err="1">
                <a:latin typeface="Arial Narrow" pitchFamily="34" charset="0"/>
              </a:rPr>
              <a:t>psikologi</a:t>
            </a:r>
            <a:r>
              <a:rPr lang="en-US" dirty="0">
                <a:latin typeface="Arial Narrow" pitchFamily="34" charset="0"/>
              </a:rPr>
              <a:t>.</a:t>
            </a:r>
          </a:p>
          <a:p>
            <a:pPr algn="just" eaLnBrk="1" hangingPunct="1"/>
            <a:r>
              <a:rPr lang="en-US" dirty="0" err="1">
                <a:latin typeface="Arial Narrow" pitchFamily="34" charset="0"/>
              </a:rPr>
              <a:t>Langkah</a:t>
            </a:r>
            <a:r>
              <a:rPr lang="en-US" dirty="0">
                <a:latin typeface="Arial Narrow" pitchFamily="34" charset="0"/>
              </a:rPr>
              <a:t> </a:t>
            </a:r>
            <a:r>
              <a:rPr lang="en-US" dirty="0" err="1">
                <a:latin typeface="Arial Narrow" pitchFamily="34" charset="0"/>
              </a:rPr>
              <a:t>ke</a:t>
            </a:r>
            <a:r>
              <a:rPr lang="en-US" dirty="0">
                <a:latin typeface="Arial Narrow" pitchFamily="34" charset="0"/>
              </a:rPr>
              <a:t> 5 </a:t>
            </a:r>
            <a:r>
              <a:rPr lang="en-US" dirty="0" err="1">
                <a:latin typeface="Arial Narrow" pitchFamily="34" charset="0"/>
              </a:rPr>
              <a:t>merupakan</a:t>
            </a:r>
            <a:r>
              <a:rPr lang="en-US" dirty="0">
                <a:latin typeface="Arial Narrow" pitchFamily="34" charset="0"/>
              </a:rPr>
              <a:t> </a:t>
            </a:r>
            <a:r>
              <a:rPr lang="en-US" dirty="0" err="1">
                <a:latin typeface="Arial Narrow" pitchFamily="34" charset="0"/>
              </a:rPr>
              <a:t>hasil</a:t>
            </a:r>
            <a:r>
              <a:rPr lang="en-US" dirty="0">
                <a:latin typeface="Arial Narrow" pitchFamily="34" charset="0"/>
              </a:rPr>
              <a:t> </a:t>
            </a:r>
            <a:r>
              <a:rPr lang="en-US" dirty="0" err="1">
                <a:latin typeface="Arial Narrow" pitchFamily="34" charset="0"/>
              </a:rPr>
              <a:t>dari</a:t>
            </a:r>
            <a:r>
              <a:rPr lang="en-US" dirty="0">
                <a:latin typeface="Arial Narrow" pitchFamily="34" charset="0"/>
              </a:rPr>
              <a:t> </a:t>
            </a:r>
            <a:r>
              <a:rPr lang="en-US" dirty="0" err="1">
                <a:latin typeface="Arial Narrow" pitchFamily="34" charset="0"/>
              </a:rPr>
              <a:t>proses</a:t>
            </a:r>
            <a:r>
              <a:rPr lang="en-US" dirty="0">
                <a:latin typeface="Arial Narrow" pitchFamily="34" charset="0"/>
              </a:rPr>
              <a:t> </a:t>
            </a:r>
            <a:r>
              <a:rPr lang="en-US" dirty="0" err="1">
                <a:latin typeface="Arial Narrow" pitchFamily="34" charset="0"/>
              </a:rPr>
              <a:t>pelaksanaan</a:t>
            </a:r>
            <a:r>
              <a:rPr lang="en-US" dirty="0">
                <a:latin typeface="Arial Narrow" pitchFamily="34" charset="0"/>
              </a:rPr>
              <a:t> </a:t>
            </a:r>
            <a:r>
              <a:rPr lang="en-US" dirty="0" err="1">
                <a:latin typeface="Arial Narrow" pitchFamily="34" charset="0"/>
              </a:rPr>
              <a:t>pada</a:t>
            </a:r>
            <a:r>
              <a:rPr lang="en-US" dirty="0">
                <a:latin typeface="Arial Narrow" pitchFamily="34" charset="0"/>
              </a:rPr>
              <a:t> </a:t>
            </a:r>
            <a:r>
              <a:rPr lang="en-US" dirty="0" err="1">
                <a:latin typeface="Arial Narrow" pitchFamily="34" charset="0"/>
              </a:rPr>
              <a:t>langkah</a:t>
            </a:r>
            <a:r>
              <a:rPr lang="en-US" dirty="0">
                <a:latin typeface="Arial Narrow" pitchFamily="34" charset="0"/>
              </a:rPr>
              <a:t> </a:t>
            </a:r>
            <a:r>
              <a:rPr lang="en-US" dirty="0" err="1">
                <a:latin typeface="Arial Narrow" pitchFamily="34" charset="0"/>
              </a:rPr>
              <a:t>sebelumnya</a:t>
            </a:r>
            <a:r>
              <a:rPr lang="en-US" dirty="0">
                <a:latin typeface="Arial Narrow" pitchFamily="34" charset="0"/>
              </a:rPr>
              <a:t>.</a:t>
            </a:r>
          </a:p>
          <a:p>
            <a:pPr algn="just" eaLnBrk="1" hangingPunct="1">
              <a:buFontTx/>
              <a:buNone/>
            </a:pPr>
            <a:endParaRPr lang="en-US" dirty="0">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3">
                                            <p:bg/>
                                          </p:spTgt>
                                        </p:tgtEl>
                                        <p:attrNameLst>
                                          <p:attrName>style.visibility</p:attrName>
                                        </p:attrNameLst>
                                      </p:cBhvr>
                                      <p:to>
                                        <p:strVal val="visible"/>
                                      </p:to>
                                    </p:set>
                                    <p:anim calcmode="lin" valueType="num">
                                      <p:cBhvr additive="base">
                                        <p:cTn id="7" dur="500" fill="hold"/>
                                        <p:tgtEl>
                                          <p:spTgt spid="1536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1536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3">
                                            <p:txEl>
                                              <p:pRg st="0" end="0"/>
                                            </p:txEl>
                                          </p:spTgt>
                                        </p:tgtEl>
                                        <p:attrNameLst>
                                          <p:attrName>style.visibility</p:attrName>
                                        </p:attrNameLst>
                                      </p:cBhvr>
                                      <p:to>
                                        <p:strVal val="visible"/>
                                      </p:to>
                                    </p:set>
                                    <p:anim calcmode="lin" valueType="num">
                                      <p:cBhvr additive="base">
                                        <p:cTn id="13"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3">
                                            <p:txEl>
                                              <p:pRg st="1" end="1"/>
                                            </p:txEl>
                                          </p:spTgt>
                                        </p:tgtEl>
                                        <p:attrNameLst>
                                          <p:attrName>style.visibility</p:attrName>
                                        </p:attrNameLst>
                                      </p:cBhvr>
                                      <p:to>
                                        <p:strVal val="visible"/>
                                      </p:to>
                                    </p:set>
                                    <p:anim calcmode="lin" valueType="num">
                                      <p:cBhvr additive="base">
                                        <p:cTn id="19"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a:xfrm>
            <a:off x="500034" y="0"/>
            <a:ext cx="8229600" cy="1071546"/>
          </a:xfrm>
        </p:spPr>
        <p:txBody>
          <a:bodyPr>
            <a:normAutofit/>
          </a:bodyPr>
          <a:lstStyle/>
          <a:p>
            <a:pPr algn="l">
              <a:defRPr/>
            </a:pPr>
            <a:r>
              <a:rPr lang="en-US" sz="3600" b="0" dirty="0" err="1">
                <a:effectLst/>
                <a:latin typeface="Century Gothic" pitchFamily="34" charset="0"/>
              </a:rPr>
              <a:t>Langkah</a:t>
            </a:r>
            <a:r>
              <a:rPr lang="en-US" sz="3600" b="0" dirty="0">
                <a:effectLst/>
              </a:rPr>
              <a:t> </a:t>
            </a:r>
            <a:r>
              <a:rPr lang="id-ID" sz="3600" b="0" dirty="0">
                <a:effectLst/>
              </a:rPr>
              <a:t>6</a:t>
            </a:r>
            <a:r>
              <a:rPr lang="en-US" sz="3600" b="0" dirty="0">
                <a:effectLst/>
              </a:rPr>
              <a:t> (</a:t>
            </a:r>
            <a:r>
              <a:rPr lang="en-US" sz="3600" b="0" dirty="0" err="1">
                <a:effectLst/>
              </a:rPr>
              <a:t>Implementasi</a:t>
            </a:r>
            <a:r>
              <a:rPr lang="en-US" sz="3600" b="0" dirty="0">
                <a:effectLst/>
              </a:rPr>
              <a:t>)</a:t>
            </a:r>
          </a:p>
        </p:txBody>
      </p:sp>
      <p:sp>
        <p:nvSpPr>
          <p:cNvPr id="434179" name="Rectangle 3"/>
          <p:cNvSpPr>
            <a:spLocks noGrp="1" noChangeArrowheads="1"/>
          </p:cNvSpPr>
          <p:nvPr>
            <p:ph idx="1"/>
          </p:nvPr>
        </p:nvSpPr>
        <p:spPr>
          <a:xfrm>
            <a:off x="827584" y="1124744"/>
            <a:ext cx="7400948" cy="5097510"/>
          </a:xfrm>
          <a:solidFill>
            <a:schemeClr val="bg2"/>
          </a:solidFill>
        </p:spPr>
        <p:txBody>
          <a:bodyPr>
            <a:normAutofit lnSpcReduction="10000"/>
          </a:bodyPr>
          <a:lstStyle/>
          <a:p>
            <a:pPr marL="0" indent="0" algn="just" eaLnBrk="1" hangingPunct="1">
              <a:buFontTx/>
              <a:buNone/>
            </a:pPr>
            <a:r>
              <a:rPr lang="en-US" sz="2800" dirty="0" err="1">
                <a:latin typeface="Arial Narrow" pitchFamily="34" charset="0"/>
              </a:rPr>
              <a:t>Langkah</a:t>
            </a:r>
            <a:r>
              <a:rPr lang="en-US" sz="2800" dirty="0">
                <a:latin typeface="Arial Narrow" pitchFamily="34" charset="0"/>
              </a:rPr>
              <a:t> </a:t>
            </a:r>
            <a:r>
              <a:rPr lang="id-ID" sz="2800" dirty="0">
                <a:latin typeface="Arial Narrow" pitchFamily="34" charset="0"/>
              </a:rPr>
              <a:t>ini</a:t>
            </a:r>
            <a:r>
              <a:rPr lang="en-US" sz="2800" dirty="0">
                <a:latin typeface="Arial Narrow" pitchFamily="34" charset="0"/>
              </a:rPr>
              <a:t> </a:t>
            </a:r>
            <a:r>
              <a:rPr lang="en-US" sz="2800" dirty="0" err="1">
                <a:latin typeface="Arial Narrow" pitchFamily="34" charset="0"/>
              </a:rPr>
              <a:t>merupakan</a:t>
            </a:r>
            <a:r>
              <a:rPr lang="en-US" sz="2800" dirty="0">
                <a:latin typeface="Arial Narrow" pitchFamily="34" charset="0"/>
              </a:rPr>
              <a:t> </a:t>
            </a:r>
            <a:r>
              <a:rPr lang="en-US" sz="2800" dirty="0" err="1">
                <a:latin typeface="Arial Narrow" pitchFamily="34" charset="0"/>
              </a:rPr>
              <a:t>implementasi</a:t>
            </a:r>
            <a:r>
              <a:rPr lang="en-US" sz="2800" dirty="0">
                <a:latin typeface="Arial Narrow" pitchFamily="34" charset="0"/>
              </a:rPr>
              <a:t> </a:t>
            </a:r>
            <a:r>
              <a:rPr lang="en-US" sz="2800" dirty="0" err="1">
                <a:latin typeface="Arial Narrow" pitchFamily="34" charset="0"/>
              </a:rPr>
              <a:t>rencana</a:t>
            </a:r>
            <a:r>
              <a:rPr lang="en-US" sz="2800" dirty="0">
                <a:latin typeface="Arial Narrow" pitchFamily="34" charset="0"/>
              </a:rPr>
              <a:t> </a:t>
            </a:r>
            <a:r>
              <a:rPr lang="en-US" sz="2800" dirty="0" err="1">
                <a:latin typeface="Arial Narrow" pitchFamily="34" charset="0"/>
              </a:rPr>
              <a:t>asuhan</a:t>
            </a:r>
            <a:r>
              <a:rPr lang="en-US" sz="2800" dirty="0">
                <a:latin typeface="Arial Narrow" pitchFamily="34" charset="0"/>
              </a:rPr>
              <a:t> yang </a:t>
            </a:r>
            <a:r>
              <a:rPr lang="en-US" sz="2800" dirty="0" err="1">
                <a:latin typeface="Arial Narrow" pitchFamily="34" charset="0"/>
              </a:rPr>
              <a:t>komprehensif</a:t>
            </a:r>
            <a:r>
              <a:rPr lang="en-US" sz="2800" dirty="0">
                <a:latin typeface="Arial Narrow" pitchFamily="34" charset="0"/>
              </a:rPr>
              <a:t>. </a:t>
            </a:r>
            <a:r>
              <a:rPr lang="en-US" sz="2800" dirty="0" err="1">
                <a:latin typeface="Arial Narrow" pitchFamily="34" charset="0"/>
              </a:rPr>
              <a:t>Langkah</a:t>
            </a:r>
            <a:r>
              <a:rPr lang="en-US" sz="2800" dirty="0">
                <a:latin typeface="Arial Narrow" pitchFamily="34" charset="0"/>
              </a:rPr>
              <a:t> </a:t>
            </a:r>
            <a:r>
              <a:rPr lang="en-US" sz="2800" dirty="0" err="1">
                <a:latin typeface="Arial Narrow" pitchFamily="34" charset="0"/>
              </a:rPr>
              <a:t>ini</a:t>
            </a:r>
            <a:r>
              <a:rPr lang="en-US" sz="2800" dirty="0">
                <a:latin typeface="Arial Narrow" pitchFamily="34" charset="0"/>
              </a:rPr>
              <a:t> </a:t>
            </a:r>
            <a:r>
              <a:rPr lang="en-US" sz="2800" dirty="0" err="1">
                <a:latin typeface="Arial Narrow" pitchFamily="34" charset="0"/>
              </a:rPr>
              <a:t>mungkin</a:t>
            </a:r>
            <a:r>
              <a:rPr lang="en-US" sz="2800" dirty="0">
                <a:latin typeface="Arial Narrow" pitchFamily="34" charset="0"/>
              </a:rPr>
              <a:t> </a:t>
            </a:r>
            <a:r>
              <a:rPr lang="en-US" sz="2800" dirty="0" err="1">
                <a:latin typeface="Arial Narrow" pitchFamily="34" charset="0"/>
              </a:rPr>
              <a:t>dilakukan</a:t>
            </a:r>
            <a:r>
              <a:rPr lang="en-US" sz="2800" dirty="0">
                <a:latin typeface="Arial Narrow" pitchFamily="34" charset="0"/>
              </a:rPr>
              <a:t> </a:t>
            </a:r>
            <a:r>
              <a:rPr lang="en-US" sz="2800" dirty="0" err="1">
                <a:latin typeface="Arial Narrow" pitchFamily="34" charset="0"/>
              </a:rPr>
              <a:t>seluruhnya</a:t>
            </a:r>
            <a:r>
              <a:rPr lang="en-US" sz="2800" dirty="0">
                <a:latin typeface="Arial Narrow" pitchFamily="34" charset="0"/>
              </a:rPr>
              <a:t> </a:t>
            </a:r>
            <a:r>
              <a:rPr lang="en-US" sz="2800" dirty="0" err="1">
                <a:latin typeface="Arial Narrow" pitchFamily="34" charset="0"/>
              </a:rPr>
              <a:t>oleh</a:t>
            </a:r>
            <a:r>
              <a:rPr lang="en-US" sz="2800" dirty="0">
                <a:latin typeface="Arial Narrow" pitchFamily="34" charset="0"/>
              </a:rPr>
              <a:t> </a:t>
            </a:r>
            <a:r>
              <a:rPr lang="en-US" sz="2800" dirty="0" err="1">
                <a:latin typeface="Arial Narrow" pitchFamily="34" charset="0"/>
              </a:rPr>
              <a:t>bidan</a:t>
            </a:r>
            <a:r>
              <a:rPr lang="en-US" sz="2800" dirty="0">
                <a:latin typeface="Arial Narrow" pitchFamily="34" charset="0"/>
              </a:rPr>
              <a:t> </a:t>
            </a:r>
            <a:r>
              <a:rPr lang="en-US" sz="2800" dirty="0" err="1">
                <a:latin typeface="Arial Narrow" pitchFamily="34" charset="0"/>
              </a:rPr>
              <a:t>atau</a:t>
            </a:r>
            <a:r>
              <a:rPr lang="en-US" sz="2800" dirty="0">
                <a:latin typeface="Arial Narrow" pitchFamily="34" charset="0"/>
              </a:rPr>
              <a:t> </a:t>
            </a:r>
            <a:r>
              <a:rPr lang="en-US" sz="2800" dirty="0" err="1">
                <a:latin typeface="Arial Narrow" pitchFamily="34" charset="0"/>
              </a:rPr>
              <a:t>sebagian</a:t>
            </a:r>
            <a:r>
              <a:rPr lang="en-US" sz="2800" dirty="0">
                <a:latin typeface="Arial Narrow" pitchFamily="34" charset="0"/>
              </a:rPr>
              <a:t> </a:t>
            </a:r>
            <a:r>
              <a:rPr lang="en-US" sz="2800" dirty="0" err="1">
                <a:latin typeface="Arial Narrow" pitchFamily="34" charset="0"/>
              </a:rPr>
              <a:t>oleh</a:t>
            </a:r>
            <a:r>
              <a:rPr lang="en-US" sz="2800" dirty="0">
                <a:latin typeface="Arial Narrow" pitchFamily="34" charset="0"/>
              </a:rPr>
              <a:t> </a:t>
            </a:r>
            <a:r>
              <a:rPr lang="en-US" sz="2800" dirty="0" err="1">
                <a:latin typeface="Arial Narrow" pitchFamily="34" charset="0"/>
              </a:rPr>
              <a:t>ibu</a:t>
            </a:r>
            <a:r>
              <a:rPr lang="en-US" sz="2800" dirty="0">
                <a:latin typeface="Arial Narrow" pitchFamily="34" charset="0"/>
              </a:rPr>
              <a:t> / </a:t>
            </a:r>
            <a:r>
              <a:rPr lang="en-US" sz="2800" dirty="0" err="1">
                <a:latin typeface="Arial Narrow" pitchFamily="34" charset="0"/>
              </a:rPr>
              <a:t>keluarga</a:t>
            </a:r>
            <a:r>
              <a:rPr lang="en-US" sz="2800" dirty="0">
                <a:latin typeface="Arial Narrow" pitchFamily="34" charset="0"/>
              </a:rPr>
              <a:t> </a:t>
            </a:r>
            <a:r>
              <a:rPr lang="en-US" sz="2800" dirty="0" err="1">
                <a:latin typeface="Arial Narrow" pitchFamily="34" charset="0"/>
              </a:rPr>
              <a:t>bersama</a:t>
            </a:r>
            <a:r>
              <a:rPr lang="en-US" sz="2800" dirty="0">
                <a:latin typeface="Arial Narrow" pitchFamily="34" charset="0"/>
              </a:rPr>
              <a:t> </a:t>
            </a:r>
            <a:r>
              <a:rPr lang="en-US" sz="2800" dirty="0" err="1">
                <a:latin typeface="Arial Narrow" pitchFamily="34" charset="0"/>
              </a:rPr>
              <a:t>bidan</a:t>
            </a:r>
            <a:r>
              <a:rPr lang="en-US" sz="2800" dirty="0">
                <a:latin typeface="Arial Narrow" pitchFamily="34" charset="0"/>
              </a:rPr>
              <a:t>, </a:t>
            </a:r>
            <a:r>
              <a:rPr lang="en-US" sz="2800" dirty="0" err="1">
                <a:latin typeface="Arial Narrow" pitchFamily="34" charset="0"/>
              </a:rPr>
              <a:t>atau</a:t>
            </a:r>
            <a:r>
              <a:rPr lang="en-US" sz="2800" dirty="0">
                <a:latin typeface="Arial Narrow" pitchFamily="34" charset="0"/>
              </a:rPr>
              <a:t> </a:t>
            </a:r>
            <a:r>
              <a:rPr lang="en-US" sz="2800" dirty="0" err="1">
                <a:latin typeface="Arial Narrow" pitchFamily="34" charset="0"/>
              </a:rPr>
              <a:t>anggota</a:t>
            </a:r>
            <a:r>
              <a:rPr lang="en-US" sz="2800" dirty="0">
                <a:latin typeface="Arial Narrow" pitchFamily="34" charset="0"/>
              </a:rPr>
              <a:t> </a:t>
            </a:r>
            <a:r>
              <a:rPr lang="en-US" sz="2800" dirty="0" err="1">
                <a:latin typeface="Arial Narrow" pitchFamily="34" charset="0"/>
              </a:rPr>
              <a:t>tim</a:t>
            </a:r>
            <a:r>
              <a:rPr lang="en-US" sz="2800" dirty="0">
                <a:latin typeface="Arial Narrow" pitchFamily="34" charset="0"/>
              </a:rPr>
              <a:t> </a:t>
            </a:r>
            <a:r>
              <a:rPr lang="en-US" sz="2800" dirty="0" err="1">
                <a:latin typeface="Arial Narrow" pitchFamily="34" charset="0"/>
              </a:rPr>
              <a:t>kesehatan</a:t>
            </a:r>
            <a:r>
              <a:rPr lang="en-US" sz="2800" dirty="0">
                <a:latin typeface="Arial Narrow" pitchFamily="34" charset="0"/>
              </a:rPr>
              <a:t> </a:t>
            </a:r>
            <a:r>
              <a:rPr lang="en-US" sz="2800" dirty="0" err="1">
                <a:latin typeface="Arial Narrow" pitchFamily="34" charset="0"/>
              </a:rPr>
              <a:t>lainnya</a:t>
            </a:r>
            <a:r>
              <a:rPr lang="en-US" sz="2800" dirty="0">
                <a:latin typeface="Arial Narrow" pitchFamily="34" charset="0"/>
              </a:rPr>
              <a:t>. </a:t>
            </a:r>
            <a:r>
              <a:rPr lang="en-US" sz="2800" dirty="0" err="1">
                <a:latin typeface="Arial Narrow" pitchFamily="34" charset="0"/>
              </a:rPr>
              <a:t>Pada</a:t>
            </a:r>
            <a:r>
              <a:rPr lang="en-US" sz="2800" dirty="0">
                <a:latin typeface="Arial Narrow" pitchFamily="34" charset="0"/>
              </a:rPr>
              <a:t> </a:t>
            </a:r>
            <a:r>
              <a:rPr lang="en-US" sz="2800" dirty="0" err="1">
                <a:latin typeface="Arial Narrow" pitchFamily="34" charset="0"/>
              </a:rPr>
              <a:t>langkah</a:t>
            </a:r>
            <a:r>
              <a:rPr lang="en-US" sz="2800" dirty="0">
                <a:latin typeface="Arial Narrow" pitchFamily="34" charset="0"/>
              </a:rPr>
              <a:t> </a:t>
            </a:r>
            <a:r>
              <a:rPr lang="en-US" sz="2800" dirty="0" err="1">
                <a:latin typeface="Arial Narrow" pitchFamily="34" charset="0"/>
              </a:rPr>
              <a:t>ini</a:t>
            </a:r>
            <a:r>
              <a:rPr lang="en-US" sz="2800" dirty="0">
                <a:latin typeface="Arial Narrow" pitchFamily="34" charset="0"/>
              </a:rPr>
              <a:t> </a:t>
            </a:r>
            <a:r>
              <a:rPr lang="en-US" sz="2800" dirty="0" err="1">
                <a:latin typeface="Arial Narrow" pitchFamily="34" charset="0"/>
              </a:rPr>
              <a:t>bidan</a:t>
            </a:r>
            <a:r>
              <a:rPr lang="en-US" sz="2800" dirty="0">
                <a:latin typeface="Arial Narrow" pitchFamily="34" charset="0"/>
              </a:rPr>
              <a:t> </a:t>
            </a:r>
            <a:r>
              <a:rPr lang="en-US" sz="2800" dirty="0" err="1">
                <a:latin typeface="Arial Narrow" pitchFamily="34" charset="0"/>
              </a:rPr>
              <a:t>dapat</a:t>
            </a:r>
            <a:r>
              <a:rPr lang="en-US" sz="2800" dirty="0">
                <a:latin typeface="Arial Narrow" pitchFamily="34" charset="0"/>
              </a:rPr>
              <a:t> </a:t>
            </a:r>
            <a:r>
              <a:rPr lang="en-US" sz="2800" dirty="0" err="1">
                <a:latin typeface="Arial Narrow" pitchFamily="34" charset="0"/>
              </a:rPr>
              <a:t>memberikan</a:t>
            </a:r>
            <a:r>
              <a:rPr lang="en-US" sz="2800" dirty="0">
                <a:latin typeface="Arial Narrow" pitchFamily="34" charset="0"/>
              </a:rPr>
              <a:t> </a:t>
            </a:r>
            <a:r>
              <a:rPr lang="en-US" sz="2800" dirty="0" err="1">
                <a:latin typeface="Arial Narrow" pitchFamily="34" charset="0"/>
              </a:rPr>
              <a:t>asuhan</a:t>
            </a:r>
            <a:r>
              <a:rPr lang="en-US" sz="2800" dirty="0">
                <a:latin typeface="Arial Narrow" pitchFamily="34" charset="0"/>
              </a:rPr>
              <a:t> </a:t>
            </a:r>
            <a:r>
              <a:rPr lang="en-US" sz="2800" dirty="0" err="1">
                <a:latin typeface="Arial Narrow" pitchFamily="34" charset="0"/>
              </a:rPr>
              <a:t>dengan</a:t>
            </a:r>
            <a:r>
              <a:rPr lang="en-US" sz="2800" dirty="0">
                <a:latin typeface="Arial Narrow" pitchFamily="34" charset="0"/>
              </a:rPr>
              <a:t> </a:t>
            </a:r>
            <a:r>
              <a:rPr lang="en-US" sz="2800" dirty="0" err="1">
                <a:latin typeface="Arial Narrow" pitchFamily="34" charset="0"/>
              </a:rPr>
              <a:t>cara</a:t>
            </a:r>
            <a:r>
              <a:rPr lang="en-US" sz="2800" dirty="0">
                <a:latin typeface="Arial Narrow" pitchFamily="34" charset="0"/>
              </a:rPr>
              <a:t> :</a:t>
            </a:r>
          </a:p>
          <a:p>
            <a:pPr marL="514350" indent="-514350" eaLnBrk="1" hangingPunct="1">
              <a:buFontTx/>
              <a:buAutoNum type="arabicPeriod"/>
            </a:pPr>
            <a:r>
              <a:rPr lang="en-US" sz="2800" dirty="0" err="1">
                <a:latin typeface="Arial Narrow" pitchFamily="34" charset="0"/>
              </a:rPr>
              <a:t>Mandiri</a:t>
            </a:r>
            <a:r>
              <a:rPr lang="en-US" sz="2800" dirty="0">
                <a:latin typeface="Arial Narrow" pitchFamily="34" charset="0"/>
              </a:rPr>
              <a:t> </a:t>
            </a:r>
            <a:r>
              <a:rPr lang="en-US" sz="2800" dirty="0" err="1">
                <a:latin typeface="Arial Narrow" pitchFamily="34" charset="0"/>
              </a:rPr>
              <a:t>atau</a:t>
            </a:r>
            <a:r>
              <a:rPr lang="en-US" sz="2800" dirty="0">
                <a:latin typeface="Arial Narrow" pitchFamily="34" charset="0"/>
              </a:rPr>
              <a:t> </a:t>
            </a:r>
            <a:r>
              <a:rPr lang="en-US" sz="2800" dirty="0" err="1">
                <a:latin typeface="Arial Narrow" pitchFamily="34" charset="0"/>
              </a:rPr>
              <a:t>bekerjasama</a:t>
            </a:r>
            <a:endParaRPr lang="en-US" sz="2800" dirty="0">
              <a:latin typeface="Arial Narrow" pitchFamily="34" charset="0"/>
            </a:endParaRPr>
          </a:p>
          <a:p>
            <a:pPr marL="514350" indent="-514350" eaLnBrk="1" hangingPunct="1">
              <a:buFontTx/>
              <a:buAutoNum type="arabicPeriod"/>
            </a:pPr>
            <a:r>
              <a:rPr lang="en-US" sz="2800" dirty="0" err="1">
                <a:latin typeface="Arial Narrow" pitchFamily="34" charset="0"/>
              </a:rPr>
              <a:t>Kolaborasi</a:t>
            </a:r>
            <a:r>
              <a:rPr lang="en-US" sz="2800" dirty="0">
                <a:latin typeface="Arial Narrow" pitchFamily="34" charset="0"/>
              </a:rPr>
              <a:t> </a:t>
            </a:r>
            <a:r>
              <a:rPr lang="en-US" sz="2800" dirty="0" err="1">
                <a:latin typeface="Arial Narrow" pitchFamily="34" charset="0"/>
              </a:rPr>
              <a:t>dengan</a:t>
            </a:r>
            <a:r>
              <a:rPr lang="en-US" sz="2800" dirty="0">
                <a:latin typeface="Arial Narrow" pitchFamily="34" charset="0"/>
              </a:rPr>
              <a:t> </a:t>
            </a:r>
            <a:r>
              <a:rPr lang="en-US" sz="2800" dirty="0" err="1">
                <a:latin typeface="Arial Narrow" pitchFamily="34" charset="0"/>
              </a:rPr>
              <a:t>dokter</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yang </a:t>
            </a:r>
            <a:r>
              <a:rPr lang="en-US" sz="2800" dirty="0" err="1">
                <a:latin typeface="Arial Narrow" pitchFamily="34" charset="0"/>
              </a:rPr>
              <a:t>memiliki</a:t>
            </a:r>
            <a:r>
              <a:rPr lang="en-US" sz="2800" dirty="0">
                <a:latin typeface="Arial Narrow" pitchFamily="34" charset="0"/>
              </a:rPr>
              <a:t> </a:t>
            </a:r>
            <a:r>
              <a:rPr lang="en-US" sz="2800" dirty="0" err="1">
                <a:latin typeface="Arial Narrow" pitchFamily="34" charset="0"/>
              </a:rPr>
              <a:t>kontribusi</a:t>
            </a:r>
            <a:r>
              <a:rPr lang="en-US" sz="2800" dirty="0">
                <a:latin typeface="Arial Narrow" pitchFamily="34" charset="0"/>
              </a:rPr>
              <a:t> </a:t>
            </a:r>
            <a:r>
              <a:rPr lang="en-US" sz="2800" dirty="0" err="1">
                <a:latin typeface="Arial Narrow" pitchFamily="34" charset="0"/>
              </a:rPr>
              <a:t>dalam</a:t>
            </a:r>
            <a:r>
              <a:rPr lang="en-US" sz="2800" dirty="0">
                <a:latin typeface="Arial Narrow" pitchFamily="34" charset="0"/>
              </a:rPr>
              <a:t> </a:t>
            </a:r>
            <a:r>
              <a:rPr lang="en-US" sz="2800" dirty="0" err="1">
                <a:latin typeface="Arial Narrow" pitchFamily="34" charset="0"/>
              </a:rPr>
              <a:t>memberikan</a:t>
            </a:r>
            <a:r>
              <a:rPr lang="en-US" sz="2800" dirty="0">
                <a:latin typeface="Arial Narrow" pitchFamily="34" charset="0"/>
              </a:rPr>
              <a:t> </a:t>
            </a:r>
            <a:r>
              <a:rPr lang="en-US" sz="2800" dirty="0" err="1">
                <a:latin typeface="Arial Narrow" pitchFamily="34" charset="0"/>
              </a:rPr>
              <a:t>asuhan</a:t>
            </a:r>
            <a:r>
              <a:rPr lang="en-US" sz="2800" dirty="0">
                <a:latin typeface="Arial Narrow" pitchFamily="34" charset="0"/>
              </a:rPr>
              <a:t> </a:t>
            </a:r>
            <a:r>
              <a:rPr lang="en-US" sz="2800" dirty="0" err="1">
                <a:latin typeface="Arial Narrow" pitchFamily="34" charset="0"/>
              </a:rPr>
              <a:t>pada</a:t>
            </a:r>
            <a:r>
              <a:rPr lang="en-US" sz="2800" dirty="0">
                <a:latin typeface="Arial Narrow" pitchFamily="34" charset="0"/>
              </a:rPr>
              <a:t> </a:t>
            </a:r>
            <a:r>
              <a:rPr lang="en-US" sz="2800" dirty="0" err="1">
                <a:latin typeface="Arial Narrow" pitchFamily="34" charset="0"/>
              </a:rPr>
              <a:t>ibu</a:t>
            </a:r>
            <a:r>
              <a:rPr lang="en-US" sz="2800" dirty="0">
                <a:latin typeface="Arial Narrow" pitchFamily="34" charset="0"/>
              </a:rPr>
              <a:t> / BBL </a:t>
            </a:r>
            <a:r>
              <a:rPr lang="en-US" sz="2800" dirty="0" err="1">
                <a:latin typeface="Arial Narrow" pitchFamily="34" charset="0"/>
              </a:rPr>
              <a:t>dengan</a:t>
            </a:r>
            <a:r>
              <a:rPr lang="en-US" sz="2800" dirty="0">
                <a:latin typeface="Arial Narrow" pitchFamily="34" charset="0"/>
              </a:rPr>
              <a:t> </a:t>
            </a:r>
            <a:r>
              <a:rPr lang="en-US" sz="2800" dirty="0" err="1">
                <a:latin typeface="Arial Narrow" pitchFamily="34" charset="0"/>
              </a:rPr>
              <a:t>komplikasi</a:t>
            </a:r>
            <a:endParaRPr lang="en-US" sz="2800" dirty="0">
              <a:latin typeface="Arial Narrow" pitchFamily="34" charset="0"/>
            </a:endParaRPr>
          </a:p>
          <a:p>
            <a:pPr marL="514350" indent="-514350" eaLnBrk="1" hangingPunct="1">
              <a:buFontTx/>
              <a:buAutoNum type="arabicPeriod"/>
            </a:pPr>
            <a:r>
              <a:rPr lang="en-US" sz="2800" dirty="0" err="1">
                <a:latin typeface="Arial Narrow" pitchFamily="34" charset="0"/>
              </a:rPr>
              <a:t>Kerjasama</a:t>
            </a:r>
            <a:r>
              <a:rPr lang="en-US" sz="2800" dirty="0">
                <a:latin typeface="Arial Narrow" pitchFamily="34" charset="0"/>
              </a:rPr>
              <a:t> </a:t>
            </a:r>
            <a:r>
              <a:rPr lang="en-US" sz="2800" dirty="0" err="1">
                <a:latin typeface="Arial Narrow" pitchFamily="34" charset="0"/>
              </a:rPr>
              <a:t>dengan</a:t>
            </a:r>
            <a:r>
              <a:rPr lang="en-US" sz="2800" dirty="0">
                <a:latin typeface="Arial Narrow" pitchFamily="34" charset="0"/>
              </a:rPr>
              <a:t> </a:t>
            </a:r>
            <a:r>
              <a:rPr lang="en-US" sz="2800" dirty="0" err="1">
                <a:latin typeface="Arial Narrow" pitchFamily="34" charset="0"/>
              </a:rPr>
              <a:t>tenaga</a:t>
            </a:r>
            <a:r>
              <a:rPr lang="en-US" sz="2800" dirty="0">
                <a:latin typeface="Arial Narrow" pitchFamily="34" charset="0"/>
              </a:rPr>
              <a:t> </a:t>
            </a:r>
            <a:r>
              <a:rPr lang="en-US" sz="2800" dirty="0" err="1">
                <a:latin typeface="Arial Narrow" pitchFamily="34" charset="0"/>
              </a:rPr>
              <a:t>kesehatan</a:t>
            </a:r>
            <a:r>
              <a:rPr lang="en-US" sz="2800" dirty="0">
                <a:latin typeface="Arial Narrow" pitchFamily="34" charset="0"/>
              </a:rPr>
              <a:t> </a:t>
            </a:r>
            <a:r>
              <a:rPr lang="en-US" sz="2800" dirty="0" err="1">
                <a:latin typeface="Arial Narrow" pitchFamily="34" charset="0"/>
              </a:rPr>
              <a:t>lainnya</a:t>
            </a:r>
            <a:r>
              <a:rPr lang="en-US" sz="2800" dirty="0">
                <a:latin typeface="Arial Narrow" pitchFamily="34" charset="0"/>
              </a:rPr>
              <a:t> </a:t>
            </a:r>
            <a:r>
              <a:rPr lang="en-US" sz="2800" dirty="0" err="1">
                <a:latin typeface="Arial Narrow" pitchFamily="34" charset="0"/>
              </a:rPr>
              <a:t>di</a:t>
            </a:r>
            <a:r>
              <a:rPr lang="en-US" sz="2800" dirty="0">
                <a:latin typeface="Arial Narrow" pitchFamily="34" charset="0"/>
              </a:rPr>
              <a:t> </a:t>
            </a:r>
            <a:r>
              <a:rPr lang="en-US" sz="2800" dirty="0" err="1">
                <a:latin typeface="Arial Narrow" pitchFamily="34" charset="0"/>
              </a:rPr>
              <a:t>luar</a:t>
            </a:r>
            <a:r>
              <a:rPr lang="en-US" sz="2800" dirty="0">
                <a:latin typeface="Arial Narrow" pitchFamily="34" charset="0"/>
              </a:rPr>
              <a:t> </a:t>
            </a:r>
            <a:r>
              <a:rPr lang="en-US" sz="2800" dirty="0" err="1">
                <a:latin typeface="Arial Narrow" pitchFamily="34" charset="0"/>
              </a:rPr>
              <a:t>kesehatan</a:t>
            </a:r>
            <a:r>
              <a:rPr lang="en-US" sz="2800" dirty="0">
                <a:latin typeface="Arial Narrow"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34179">
                                            <p:bg/>
                                          </p:spTgt>
                                        </p:tgtEl>
                                        <p:attrNameLst>
                                          <p:attrName>style.visibility</p:attrName>
                                        </p:attrNameLst>
                                      </p:cBhvr>
                                      <p:to>
                                        <p:strVal val="visible"/>
                                      </p:to>
                                    </p:set>
                                    <p:anim calcmode="lin" valueType="num">
                                      <p:cBhvr>
                                        <p:cTn id="7" dur="500" fill="hold"/>
                                        <p:tgtEl>
                                          <p:spTgt spid="434179">
                                            <p:bg/>
                                          </p:spTgt>
                                        </p:tgtEl>
                                        <p:attrNameLst>
                                          <p:attrName>ppt_w</p:attrName>
                                        </p:attrNameLst>
                                      </p:cBhvr>
                                      <p:tavLst>
                                        <p:tav tm="0">
                                          <p:val>
                                            <p:fltVal val="0"/>
                                          </p:val>
                                        </p:tav>
                                        <p:tav tm="100000">
                                          <p:val>
                                            <p:strVal val="#ppt_w"/>
                                          </p:val>
                                        </p:tav>
                                      </p:tavLst>
                                    </p:anim>
                                    <p:anim calcmode="lin" valueType="num">
                                      <p:cBhvr>
                                        <p:cTn id="8" dur="500" fill="hold"/>
                                        <p:tgtEl>
                                          <p:spTgt spid="434179">
                                            <p:bg/>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434179">
                                            <p:txEl>
                                              <p:pRg st="0" end="0"/>
                                            </p:txEl>
                                          </p:spTgt>
                                        </p:tgtEl>
                                        <p:attrNameLst>
                                          <p:attrName>style.visibility</p:attrName>
                                        </p:attrNameLst>
                                      </p:cBhvr>
                                      <p:to>
                                        <p:strVal val="visible"/>
                                      </p:to>
                                    </p:set>
                                    <p:anim calcmode="lin" valueType="num">
                                      <p:cBhvr>
                                        <p:cTn id="13" dur="500" fill="hold"/>
                                        <p:tgtEl>
                                          <p:spTgt spid="434179">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43417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434179">
                                            <p:txEl>
                                              <p:pRg st="1" end="1"/>
                                            </p:txEl>
                                          </p:spTgt>
                                        </p:tgtEl>
                                        <p:attrNameLst>
                                          <p:attrName>style.visibility</p:attrName>
                                        </p:attrNameLst>
                                      </p:cBhvr>
                                      <p:to>
                                        <p:strVal val="visible"/>
                                      </p:to>
                                    </p:set>
                                    <p:anim calcmode="lin" valueType="num">
                                      <p:cBhvr>
                                        <p:cTn id="19" dur="500" fill="hold"/>
                                        <p:tgtEl>
                                          <p:spTgt spid="434179">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434179">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434179">
                                            <p:txEl>
                                              <p:pRg st="2" end="2"/>
                                            </p:txEl>
                                          </p:spTgt>
                                        </p:tgtEl>
                                        <p:attrNameLst>
                                          <p:attrName>style.visibility</p:attrName>
                                        </p:attrNameLst>
                                      </p:cBhvr>
                                      <p:to>
                                        <p:strVal val="visible"/>
                                      </p:to>
                                    </p:set>
                                    <p:anim calcmode="lin" valueType="num">
                                      <p:cBhvr>
                                        <p:cTn id="25" dur="500" fill="hold"/>
                                        <p:tgtEl>
                                          <p:spTgt spid="434179">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434179">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434179">
                                            <p:txEl>
                                              <p:pRg st="3" end="3"/>
                                            </p:txEl>
                                          </p:spTgt>
                                        </p:tgtEl>
                                        <p:attrNameLst>
                                          <p:attrName>style.visibility</p:attrName>
                                        </p:attrNameLst>
                                      </p:cBhvr>
                                      <p:to>
                                        <p:strVal val="visible"/>
                                      </p:to>
                                    </p:set>
                                    <p:anim calcmode="lin" valueType="num">
                                      <p:cBhvr>
                                        <p:cTn id="31" dur="500" fill="hold"/>
                                        <p:tgtEl>
                                          <p:spTgt spid="434179">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434179">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4179"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9299" name="Rectangle 3"/>
          <p:cNvSpPr>
            <a:spLocks noGrp="1" noChangeArrowheads="1"/>
          </p:cNvSpPr>
          <p:nvPr>
            <p:ph idx="1"/>
          </p:nvPr>
        </p:nvSpPr>
        <p:spPr>
          <a:xfrm>
            <a:off x="683568" y="836712"/>
            <a:ext cx="7543824" cy="2357439"/>
          </a:xfrm>
          <a:solidFill>
            <a:schemeClr val="bg2"/>
          </a:solidFill>
        </p:spPr>
        <p:txBody>
          <a:bodyPr/>
          <a:lstStyle/>
          <a:p>
            <a:pPr marL="609600" indent="-609600" algn="just" eaLnBrk="1" hangingPunct="1">
              <a:buFontTx/>
              <a:buNone/>
            </a:pPr>
            <a:r>
              <a:rPr lang="en-US" sz="2800" dirty="0" err="1">
                <a:latin typeface="Arial Narrow" pitchFamily="34" charset="0"/>
              </a:rPr>
              <a:t>Kesimpulan</a:t>
            </a:r>
            <a:r>
              <a:rPr lang="en-US" sz="2800" dirty="0">
                <a:latin typeface="Arial Narrow" pitchFamily="34" charset="0"/>
              </a:rPr>
              <a:t> </a:t>
            </a:r>
          </a:p>
          <a:p>
            <a:pPr marL="0" indent="0" algn="just" eaLnBrk="1" hangingPunct="1">
              <a:buFontTx/>
              <a:buNone/>
            </a:pPr>
            <a:r>
              <a:rPr lang="en-US" sz="2800" dirty="0">
                <a:latin typeface="Arial Narrow" pitchFamily="34" charset="0"/>
              </a:rPr>
              <a:t>“</a:t>
            </a:r>
            <a:r>
              <a:rPr lang="id-ID" dirty="0">
                <a:latin typeface="Arial Narrow" pitchFamily="34" charset="0"/>
              </a:rPr>
              <a:t>K</a:t>
            </a:r>
            <a:r>
              <a:rPr lang="en-US" sz="2800" dirty="0" err="1">
                <a:latin typeface="Arial Narrow" pitchFamily="34" charset="0"/>
              </a:rPr>
              <a:t>omponen</a:t>
            </a:r>
            <a:r>
              <a:rPr lang="en-US" sz="2800" dirty="0">
                <a:latin typeface="Arial Narrow" pitchFamily="34" charset="0"/>
              </a:rPr>
              <a:t> </a:t>
            </a:r>
            <a:r>
              <a:rPr lang="en-US" sz="2800" dirty="0" err="1">
                <a:latin typeface="Arial Narrow" pitchFamily="34" charset="0"/>
              </a:rPr>
              <a:t>penting</a:t>
            </a:r>
            <a:r>
              <a:rPr lang="en-US" sz="2800" dirty="0">
                <a:latin typeface="Arial Narrow" pitchFamily="34" charset="0"/>
              </a:rPr>
              <a:t> </a:t>
            </a:r>
            <a:r>
              <a:rPr lang="en-US" sz="2800" dirty="0" err="1">
                <a:latin typeface="Arial Narrow" pitchFamily="34" charset="0"/>
              </a:rPr>
              <a:t>dalam</a:t>
            </a:r>
            <a:r>
              <a:rPr lang="en-US" sz="2800" dirty="0">
                <a:latin typeface="Arial Narrow" pitchFamily="34" charset="0"/>
              </a:rPr>
              <a:t> </a:t>
            </a:r>
            <a:r>
              <a:rPr lang="en-US" sz="2800" dirty="0" err="1">
                <a:latin typeface="Arial Narrow" pitchFamily="34" charset="0"/>
              </a:rPr>
              <a:t>implementasi</a:t>
            </a:r>
            <a:r>
              <a:rPr lang="en-US" sz="2800" dirty="0">
                <a:latin typeface="Arial Narrow" pitchFamily="34" charset="0"/>
              </a:rPr>
              <a:t> </a:t>
            </a:r>
            <a:r>
              <a:rPr lang="en-US" sz="2800" dirty="0" err="1">
                <a:latin typeface="Arial Narrow" pitchFamily="34" charset="0"/>
              </a:rPr>
              <a:t>bukan</a:t>
            </a:r>
            <a:r>
              <a:rPr lang="en-US" sz="2800" dirty="0">
                <a:latin typeface="Arial Narrow" pitchFamily="34" charset="0"/>
              </a:rPr>
              <a:t> </a:t>
            </a:r>
            <a:r>
              <a:rPr lang="en-US" sz="2800" dirty="0" err="1">
                <a:latin typeface="Arial Narrow" pitchFamily="34" charset="0"/>
              </a:rPr>
              <a:t>saja</a:t>
            </a:r>
            <a:r>
              <a:rPr lang="en-US" sz="2800" dirty="0">
                <a:latin typeface="Arial Narrow" pitchFamily="34" charset="0"/>
              </a:rPr>
              <a:t> </a:t>
            </a:r>
            <a:r>
              <a:rPr lang="en-US" sz="2800" dirty="0" err="1">
                <a:latin typeface="Arial Narrow" pitchFamily="34" charset="0"/>
              </a:rPr>
              <a:t>keterampilan</a:t>
            </a:r>
            <a:r>
              <a:rPr lang="en-US" sz="2800" dirty="0">
                <a:latin typeface="Arial Narrow" pitchFamily="34" charset="0"/>
              </a:rPr>
              <a:t> </a:t>
            </a:r>
            <a:r>
              <a:rPr lang="en-US" sz="2800" dirty="0" err="1">
                <a:latin typeface="Arial Narrow" pitchFamily="34" charset="0"/>
              </a:rPr>
              <a:t>dalam</a:t>
            </a:r>
            <a:r>
              <a:rPr lang="en-US" sz="2800" dirty="0">
                <a:latin typeface="Arial Narrow" pitchFamily="34" charset="0"/>
              </a:rPr>
              <a:t> </a:t>
            </a:r>
            <a:r>
              <a:rPr lang="en-US" sz="2800" dirty="0" err="1">
                <a:latin typeface="Arial Narrow" pitchFamily="34" charset="0"/>
              </a:rPr>
              <a:t>memberikan</a:t>
            </a:r>
            <a:r>
              <a:rPr lang="en-US" sz="2800" dirty="0">
                <a:latin typeface="Arial Narrow" pitchFamily="34" charset="0"/>
              </a:rPr>
              <a:t> </a:t>
            </a:r>
            <a:r>
              <a:rPr lang="en-US" sz="2800" dirty="0" err="1">
                <a:latin typeface="Arial Narrow" pitchFamily="34" charset="0"/>
              </a:rPr>
              <a:t>asuhan</a:t>
            </a:r>
            <a:r>
              <a:rPr lang="en-US" sz="2800" dirty="0">
                <a:latin typeface="Arial Narrow" pitchFamily="34" charset="0"/>
              </a:rPr>
              <a:t>, </a:t>
            </a:r>
            <a:r>
              <a:rPr lang="en-US" sz="2800" dirty="0" err="1">
                <a:latin typeface="Arial Narrow" pitchFamily="34" charset="0"/>
              </a:rPr>
              <a:t>tetapi</a:t>
            </a:r>
            <a:r>
              <a:rPr lang="en-US" sz="2800" dirty="0">
                <a:latin typeface="Arial Narrow" pitchFamily="34" charset="0"/>
              </a:rPr>
              <a:t> </a:t>
            </a:r>
            <a:r>
              <a:rPr lang="en-US" sz="2800" dirty="0" err="1">
                <a:latin typeface="Arial Narrow" pitchFamily="34" charset="0"/>
              </a:rPr>
              <a:t>juga</a:t>
            </a:r>
            <a:r>
              <a:rPr lang="en-US" sz="2800" dirty="0">
                <a:latin typeface="Arial Narrow" pitchFamily="34" charset="0"/>
              </a:rPr>
              <a:t> </a:t>
            </a:r>
            <a:r>
              <a:rPr lang="en-US" sz="2800" dirty="0" err="1">
                <a:latin typeface="Arial Narrow" pitchFamily="34" charset="0"/>
              </a:rPr>
              <a:t>pencatatan</a:t>
            </a:r>
            <a:r>
              <a:rPr lang="en-US" sz="2800" dirty="0">
                <a:latin typeface="Arial Narrow" pitchFamily="34" charset="0"/>
              </a:rPr>
              <a:t> yang </a:t>
            </a:r>
            <a:r>
              <a:rPr lang="en-US" sz="2800" dirty="0" err="1">
                <a:latin typeface="Arial Narrow" pitchFamily="34" charset="0"/>
              </a:rPr>
              <a:t>tepat</a:t>
            </a:r>
            <a:r>
              <a:rPr lang="en-US" sz="2800" dirty="0">
                <a:latin typeface="Arial Narrow" pitchFamily="34" charset="0"/>
              </a:rPr>
              <a:t> </a:t>
            </a:r>
            <a:r>
              <a:rPr lang="en-US" sz="2800" dirty="0" err="1">
                <a:latin typeface="Arial Narrow" pitchFamily="34" charset="0"/>
              </a:rPr>
              <a:t>waktu</a:t>
            </a:r>
            <a:r>
              <a:rPr lang="en-US" sz="2800" dirty="0">
                <a:latin typeface="Arial Narrow" pitchFamily="34" charset="0"/>
              </a:rPr>
              <a:t>, </a:t>
            </a:r>
            <a:r>
              <a:rPr lang="en-US" sz="2800" dirty="0" err="1">
                <a:latin typeface="Arial Narrow" pitchFamily="34" charset="0"/>
              </a:rPr>
              <a:t>akurat</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en-US" sz="2800" dirty="0" err="1">
                <a:latin typeface="Arial Narrow" pitchFamily="34" charset="0"/>
              </a:rPr>
              <a:t>menyeluruh</a:t>
            </a:r>
            <a:r>
              <a:rPr lang="en-US" sz="2800" dirty="0">
                <a:latin typeface="Arial Narrow" pitchFamily="34" charset="0"/>
              </a:rPr>
              <a:t> </a:t>
            </a:r>
            <a:r>
              <a:rPr lang="en-US" sz="2800" dirty="0" err="1">
                <a:latin typeface="Arial Narrow" pitchFamily="34" charset="0"/>
              </a:rPr>
              <a:t>tentang</a:t>
            </a:r>
            <a:r>
              <a:rPr lang="en-US" sz="2800" dirty="0">
                <a:latin typeface="Arial Narrow" pitchFamily="34" charset="0"/>
              </a:rPr>
              <a:t> </a:t>
            </a:r>
            <a:r>
              <a:rPr lang="en-US" sz="2800" dirty="0" err="1">
                <a:latin typeface="Arial Narrow" pitchFamily="34" charset="0"/>
              </a:rPr>
              <a:t>asuhan</a:t>
            </a:r>
            <a:r>
              <a:rPr lang="en-US" sz="2800" dirty="0">
                <a:latin typeface="Arial Narrow" pitchFamily="34" charset="0"/>
              </a:rPr>
              <a:t> yang </a:t>
            </a:r>
            <a:r>
              <a:rPr lang="en-US" sz="2800" dirty="0" err="1">
                <a:latin typeface="Arial Narrow" pitchFamily="34" charset="0"/>
              </a:rPr>
              <a:t>telah</a:t>
            </a:r>
            <a:r>
              <a:rPr lang="en-US" sz="2800" dirty="0">
                <a:latin typeface="Arial Narrow" pitchFamily="34" charset="0"/>
              </a:rPr>
              <a:t> </a:t>
            </a:r>
            <a:r>
              <a:rPr lang="en-US" sz="2800" dirty="0" err="1">
                <a:latin typeface="Arial Narrow" pitchFamily="34" charset="0"/>
              </a:rPr>
              <a:t>diberikan</a:t>
            </a:r>
            <a:r>
              <a:rPr lang="id-ID" sz="2800" dirty="0">
                <a:latin typeface="Arial Narrow" pitchFamily="34" charset="0"/>
              </a:rPr>
              <a:t>”</a:t>
            </a:r>
            <a:r>
              <a:rPr lang="en-US" sz="2800" dirty="0">
                <a:latin typeface="Arial Narrow" pitchFamily="34" charset="0"/>
              </a:rPr>
              <a:t>.</a:t>
            </a:r>
            <a:endParaRPr lang="en-US" sz="2400" dirty="0">
              <a:latin typeface="Arial Narrow" pitchFamily="34" charset="0"/>
            </a:endParaRPr>
          </a:p>
          <a:p>
            <a:pPr marL="609600" indent="-609600" eaLnBrk="1" hangingPunct="1">
              <a:buFontTx/>
              <a:buNone/>
            </a:pPr>
            <a:endParaRPr lang="en-US" sz="2800" b="1" dirty="0">
              <a:latin typeface="Tw Cen MT" pitchFamily="34" charset="0"/>
            </a:endParaRPr>
          </a:p>
          <a:p>
            <a:pPr marL="609600" indent="-609600" eaLnBrk="1" hangingPunct="1"/>
            <a:endParaRPr lang="en-US" sz="2800" b="1" dirty="0">
              <a:latin typeface="Tw Cen MT"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439299">
                                            <p:bg/>
                                          </p:spTgt>
                                        </p:tgtEl>
                                        <p:attrNameLst>
                                          <p:attrName>style.visibility</p:attrName>
                                        </p:attrNameLst>
                                      </p:cBhvr>
                                      <p:to>
                                        <p:strVal val="visible"/>
                                      </p:to>
                                    </p:set>
                                    <p:animEffect transition="in" filter="fade">
                                      <p:cBhvr>
                                        <p:cTn id="7" dur="500">
                                          <p:stCondLst>
                                            <p:cond delay="0"/>
                                          </p:stCondLst>
                                        </p:cTn>
                                        <p:tgtEl>
                                          <p:spTgt spid="439299">
                                            <p:bg/>
                                          </p:spTgt>
                                        </p:tgtEl>
                                      </p:cBhvr>
                                    </p:animEffect>
                                    <p:anim calcmode="lin" valueType="num">
                                      <p:cBhvr>
                                        <p:cTn id="8" dur="500" fill="hold">
                                          <p:stCondLst>
                                            <p:cond delay="0"/>
                                          </p:stCondLst>
                                        </p:cTn>
                                        <p:tgtEl>
                                          <p:spTgt spid="439299">
                                            <p:bg/>
                                          </p:spTgt>
                                        </p:tgtEl>
                                        <p:attrNameLst>
                                          <p:attrName>ppt_x</p:attrName>
                                        </p:attrNameLst>
                                      </p:cBhvr>
                                      <p:tavLst>
                                        <p:tav tm="0">
                                          <p:val>
                                            <p:strVal val="#ppt_x-.1"/>
                                          </p:val>
                                        </p:tav>
                                        <p:tav tm="100000">
                                          <p:val>
                                            <p:strVal val="#ppt_x"/>
                                          </p:val>
                                        </p:tav>
                                      </p:tavLst>
                                    </p:anim>
                                    <p:anim calcmode="lin" valueType="num">
                                      <p:cBhvr>
                                        <p:cTn id="9" dur="500" fill="hold">
                                          <p:stCondLst>
                                            <p:cond delay="0"/>
                                          </p:stCondLst>
                                        </p:cTn>
                                        <p:tgtEl>
                                          <p:spTgt spid="439299">
                                            <p:bg/>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iterate type="lt">
                                    <p:tmPct val="10000"/>
                                  </p:iterate>
                                  <p:childTnLst>
                                    <p:set>
                                      <p:cBhvr>
                                        <p:cTn id="13" dur="1" fill="hold">
                                          <p:stCondLst>
                                            <p:cond delay="0"/>
                                          </p:stCondLst>
                                        </p:cTn>
                                        <p:tgtEl>
                                          <p:spTgt spid="439299">
                                            <p:txEl>
                                              <p:pRg st="0" end="0"/>
                                            </p:txEl>
                                          </p:spTgt>
                                        </p:tgtEl>
                                        <p:attrNameLst>
                                          <p:attrName>style.visibility</p:attrName>
                                        </p:attrNameLst>
                                      </p:cBhvr>
                                      <p:to>
                                        <p:strVal val="visible"/>
                                      </p:to>
                                    </p:set>
                                    <p:animEffect transition="in" filter="fade">
                                      <p:cBhvr>
                                        <p:cTn id="14" dur="500">
                                          <p:stCondLst>
                                            <p:cond delay="0"/>
                                          </p:stCondLst>
                                        </p:cTn>
                                        <p:tgtEl>
                                          <p:spTgt spid="439299">
                                            <p:txEl>
                                              <p:pRg st="0" end="0"/>
                                            </p:txEl>
                                          </p:spTgt>
                                        </p:tgtEl>
                                      </p:cBhvr>
                                    </p:animEffect>
                                    <p:anim calcmode="lin" valueType="num">
                                      <p:cBhvr>
                                        <p:cTn id="15" dur="500" fill="hold">
                                          <p:stCondLst>
                                            <p:cond delay="0"/>
                                          </p:stCondLst>
                                        </p:cTn>
                                        <p:tgtEl>
                                          <p:spTgt spid="439299">
                                            <p:txEl>
                                              <p:pRg st="0" end="0"/>
                                            </p:txEl>
                                          </p:spTgt>
                                        </p:tgtEl>
                                        <p:attrNameLst>
                                          <p:attrName>ppt_x</p:attrName>
                                        </p:attrNameLst>
                                      </p:cBhvr>
                                      <p:tavLst>
                                        <p:tav tm="0">
                                          <p:val>
                                            <p:strVal val="#ppt_x-.1"/>
                                          </p:val>
                                        </p:tav>
                                        <p:tav tm="100000">
                                          <p:val>
                                            <p:strVal val="#ppt_x"/>
                                          </p:val>
                                        </p:tav>
                                      </p:tavLst>
                                    </p:anim>
                                    <p:anim calcmode="lin" valueType="num">
                                      <p:cBhvr>
                                        <p:cTn id="16" dur="500" fill="hold">
                                          <p:stCondLst>
                                            <p:cond delay="0"/>
                                          </p:stCondLst>
                                        </p:cTn>
                                        <p:tgtEl>
                                          <p:spTgt spid="4392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439299">
                                            <p:txEl>
                                              <p:pRg st="1" end="1"/>
                                            </p:txEl>
                                          </p:spTgt>
                                        </p:tgtEl>
                                        <p:attrNameLst>
                                          <p:attrName>style.visibility</p:attrName>
                                        </p:attrNameLst>
                                      </p:cBhvr>
                                      <p:to>
                                        <p:strVal val="visible"/>
                                      </p:to>
                                    </p:set>
                                    <p:animEffect transition="in" filter="fade">
                                      <p:cBhvr>
                                        <p:cTn id="21" dur="500">
                                          <p:stCondLst>
                                            <p:cond delay="0"/>
                                          </p:stCondLst>
                                        </p:cTn>
                                        <p:tgtEl>
                                          <p:spTgt spid="439299">
                                            <p:txEl>
                                              <p:pRg st="1" end="1"/>
                                            </p:txEl>
                                          </p:spTgt>
                                        </p:tgtEl>
                                      </p:cBhvr>
                                    </p:animEffect>
                                    <p:anim calcmode="lin" valueType="num">
                                      <p:cBhvr>
                                        <p:cTn id="22" dur="500" fill="hold">
                                          <p:stCondLst>
                                            <p:cond delay="0"/>
                                          </p:stCondLst>
                                        </p:cTn>
                                        <p:tgtEl>
                                          <p:spTgt spid="439299">
                                            <p:txEl>
                                              <p:pRg st="1" end="1"/>
                                            </p:txEl>
                                          </p:spTgt>
                                        </p:tgtEl>
                                        <p:attrNameLst>
                                          <p:attrName>ppt_x</p:attrName>
                                        </p:attrNameLst>
                                      </p:cBhvr>
                                      <p:tavLst>
                                        <p:tav tm="0">
                                          <p:val>
                                            <p:strVal val="#ppt_x-.1"/>
                                          </p:val>
                                        </p:tav>
                                        <p:tav tm="100000">
                                          <p:val>
                                            <p:strVal val="#ppt_x"/>
                                          </p:val>
                                        </p:tav>
                                      </p:tavLst>
                                    </p:anim>
                                    <p:anim calcmode="lin" valueType="num">
                                      <p:cBhvr>
                                        <p:cTn id="23" dur="500" fill="hold">
                                          <p:stCondLst>
                                            <p:cond delay="0"/>
                                          </p:stCondLst>
                                        </p:cTn>
                                        <p:tgtEl>
                                          <p:spTgt spid="43929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9299"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a:xfrm>
            <a:off x="500063" y="642938"/>
            <a:ext cx="8243887" cy="825500"/>
          </a:xfrm>
        </p:spPr>
        <p:txBody>
          <a:bodyPr/>
          <a:lstStyle/>
          <a:p>
            <a:pPr algn="l">
              <a:defRPr/>
            </a:pPr>
            <a:r>
              <a:rPr lang="en-US" dirty="0" err="1"/>
              <a:t>Langkah</a:t>
            </a:r>
            <a:r>
              <a:rPr lang="en-US" dirty="0"/>
              <a:t> </a:t>
            </a:r>
            <a:r>
              <a:rPr lang="id-ID" dirty="0"/>
              <a:t>7</a:t>
            </a:r>
            <a:r>
              <a:rPr lang="en-US" dirty="0"/>
              <a:t> (</a:t>
            </a:r>
            <a:r>
              <a:rPr lang="en-US" dirty="0" err="1"/>
              <a:t>Evaluasi</a:t>
            </a:r>
            <a:r>
              <a:rPr lang="en-US" dirty="0"/>
              <a:t>)</a:t>
            </a:r>
          </a:p>
        </p:txBody>
      </p:sp>
      <p:sp>
        <p:nvSpPr>
          <p:cNvPr id="19459" name="Content Placeholder 4"/>
          <p:cNvSpPr>
            <a:spLocks noGrp="1"/>
          </p:cNvSpPr>
          <p:nvPr>
            <p:ph idx="1"/>
          </p:nvPr>
        </p:nvSpPr>
        <p:spPr>
          <a:xfrm>
            <a:off x="611560" y="1772816"/>
            <a:ext cx="7543824" cy="2143129"/>
          </a:xfrm>
          <a:solidFill>
            <a:schemeClr val="bg2"/>
          </a:solidFill>
        </p:spPr>
        <p:txBody>
          <a:bodyPr>
            <a:normAutofit/>
          </a:bodyPr>
          <a:lstStyle/>
          <a:p>
            <a:pPr algn="just"/>
            <a:r>
              <a:rPr lang="en-US" dirty="0" err="1">
                <a:latin typeface="Arial Narrow" pitchFamily="34" charset="0"/>
              </a:rPr>
              <a:t>Merupakan</a:t>
            </a:r>
            <a:r>
              <a:rPr lang="en-US" dirty="0">
                <a:latin typeface="Arial Narrow" pitchFamily="34" charset="0"/>
              </a:rPr>
              <a:t> </a:t>
            </a:r>
            <a:r>
              <a:rPr lang="en-US" dirty="0" err="1">
                <a:latin typeface="Arial Narrow" pitchFamily="34" charset="0"/>
              </a:rPr>
              <a:t>langkah</a:t>
            </a:r>
            <a:r>
              <a:rPr lang="en-US" dirty="0">
                <a:latin typeface="Arial Narrow" pitchFamily="34" charset="0"/>
              </a:rPr>
              <a:t> </a:t>
            </a:r>
            <a:r>
              <a:rPr lang="en-US" dirty="0" err="1">
                <a:latin typeface="Arial Narrow" pitchFamily="34" charset="0"/>
              </a:rPr>
              <a:t>terakhir</a:t>
            </a:r>
            <a:r>
              <a:rPr lang="en-US" dirty="0">
                <a:latin typeface="Arial Narrow" pitchFamily="34" charset="0"/>
              </a:rPr>
              <a:t> yang </a:t>
            </a:r>
            <a:r>
              <a:rPr lang="en-US" dirty="0" err="1">
                <a:latin typeface="Arial Narrow" pitchFamily="34" charset="0"/>
              </a:rPr>
              <a:t>berarti</a:t>
            </a:r>
            <a:r>
              <a:rPr lang="en-US" dirty="0">
                <a:latin typeface="Arial Narrow" pitchFamily="34" charset="0"/>
              </a:rPr>
              <a:t> </a:t>
            </a:r>
            <a:r>
              <a:rPr lang="en-US" dirty="0" err="1">
                <a:latin typeface="Arial Narrow" pitchFamily="34" charset="0"/>
              </a:rPr>
              <a:t>evaluasi</a:t>
            </a:r>
            <a:endParaRPr lang="en-US" dirty="0">
              <a:latin typeface="Arial Narrow" pitchFamily="34" charset="0"/>
            </a:endParaRPr>
          </a:p>
          <a:p>
            <a:pPr algn="just"/>
            <a:r>
              <a:rPr lang="en-US" dirty="0" err="1">
                <a:latin typeface="Arial Narrow" pitchFamily="34" charset="0"/>
              </a:rPr>
              <a:t>Merupakan</a:t>
            </a:r>
            <a:r>
              <a:rPr lang="en-US" dirty="0">
                <a:latin typeface="Arial Narrow" pitchFamily="34" charset="0"/>
              </a:rPr>
              <a:t> </a:t>
            </a:r>
            <a:r>
              <a:rPr lang="en-US" dirty="0" err="1">
                <a:latin typeface="Arial Narrow" pitchFamily="34" charset="0"/>
              </a:rPr>
              <a:t>langkah</a:t>
            </a:r>
            <a:r>
              <a:rPr lang="en-US" dirty="0">
                <a:latin typeface="Arial Narrow" pitchFamily="34" charset="0"/>
              </a:rPr>
              <a:t> </a:t>
            </a:r>
            <a:r>
              <a:rPr lang="en-US" dirty="0" err="1">
                <a:latin typeface="Arial Narrow" pitchFamily="34" charset="0"/>
              </a:rPr>
              <a:t>untuk</a:t>
            </a:r>
            <a:r>
              <a:rPr lang="en-US" dirty="0">
                <a:latin typeface="Arial Narrow" pitchFamily="34" charset="0"/>
              </a:rPr>
              <a:t> </a:t>
            </a:r>
            <a:r>
              <a:rPr lang="en-US" dirty="0" err="1">
                <a:latin typeface="Arial Narrow" pitchFamily="34" charset="0"/>
              </a:rPr>
              <a:t>mengecek</a:t>
            </a:r>
            <a:r>
              <a:rPr lang="en-US" dirty="0">
                <a:latin typeface="Arial Narrow" pitchFamily="34" charset="0"/>
              </a:rPr>
              <a:t> </a:t>
            </a:r>
            <a:r>
              <a:rPr lang="en-US" dirty="0" err="1">
                <a:latin typeface="Arial Narrow" pitchFamily="34" charset="0"/>
              </a:rPr>
              <a:t>apakah</a:t>
            </a:r>
            <a:r>
              <a:rPr lang="en-US" dirty="0">
                <a:latin typeface="Arial Narrow" pitchFamily="34" charset="0"/>
              </a:rPr>
              <a:t> </a:t>
            </a:r>
            <a:r>
              <a:rPr lang="en-US" dirty="0" err="1">
                <a:latin typeface="Arial Narrow" pitchFamily="34" charset="0"/>
              </a:rPr>
              <a:t>rencana</a:t>
            </a:r>
            <a:r>
              <a:rPr lang="en-US" dirty="0">
                <a:latin typeface="Arial Narrow" pitchFamily="34" charset="0"/>
              </a:rPr>
              <a:t> </a:t>
            </a:r>
            <a:r>
              <a:rPr lang="en-US" dirty="0" err="1">
                <a:latin typeface="Arial Narrow" pitchFamily="34" charset="0"/>
              </a:rPr>
              <a:t>asuhan</a:t>
            </a:r>
            <a:r>
              <a:rPr lang="en-US" dirty="0">
                <a:latin typeface="Arial Narrow" pitchFamily="34" charset="0"/>
              </a:rPr>
              <a:t> yang </a:t>
            </a:r>
            <a:r>
              <a:rPr lang="en-US" dirty="0" err="1">
                <a:latin typeface="Arial Narrow" pitchFamily="34" charset="0"/>
              </a:rPr>
              <a:t>telah</a:t>
            </a:r>
            <a:r>
              <a:rPr lang="en-US" dirty="0">
                <a:latin typeface="Arial Narrow" pitchFamily="34" charset="0"/>
              </a:rPr>
              <a:t> </a:t>
            </a:r>
            <a:r>
              <a:rPr lang="en-US" dirty="0" err="1">
                <a:latin typeface="Arial Narrow" pitchFamily="34" charset="0"/>
              </a:rPr>
              <a:t>diimplementasikan</a:t>
            </a:r>
            <a:r>
              <a:rPr lang="en-US" dirty="0">
                <a:latin typeface="Arial Narrow" pitchFamily="34" charset="0"/>
              </a:rPr>
              <a:t> </a:t>
            </a:r>
            <a:r>
              <a:rPr lang="en-US" dirty="0" err="1">
                <a:latin typeface="Arial Narrow" pitchFamily="34" charset="0"/>
              </a:rPr>
              <a:t>ini</a:t>
            </a:r>
            <a:r>
              <a:rPr lang="en-US" dirty="0">
                <a:latin typeface="Arial Narrow" pitchFamily="34" charset="0"/>
              </a:rPr>
              <a:t> </a:t>
            </a:r>
            <a:r>
              <a:rPr lang="en-US" dirty="0" err="1">
                <a:latin typeface="Arial Narrow" pitchFamily="34" charset="0"/>
              </a:rPr>
              <a:t>telah</a:t>
            </a:r>
            <a:r>
              <a:rPr lang="en-US" dirty="0">
                <a:latin typeface="Arial Narrow" pitchFamily="34" charset="0"/>
              </a:rPr>
              <a:t> </a:t>
            </a:r>
            <a:r>
              <a:rPr lang="en-US" dirty="0" err="1">
                <a:latin typeface="Arial Narrow" pitchFamily="34" charset="0"/>
              </a:rPr>
              <a:t>mampu</a:t>
            </a:r>
            <a:r>
              <a:rPr lang="en-US" dirty="0">
                <a:latin typeface="Arial Narrow" pitchFamily="34" charset="0"/>
              </a:rPr>
              <a:t> </a:t>
            </a:r>
            <a:r>
              <a:rPr lang="en-US" dirty="0" err="1">
                <a:latin typeface="Arial Narrow" pitchFamily="34" charset="0"/>
              </a:rPr>
              <a:t>mengatasi</a:t>
            </a:r>
            <a:r>
              <a:rPr lang="en-US" dirty="0">
                <a:latin typeface="Arial Narrow" pitchFamily="34" charset="0"/>
              </a:rPr>
              <a:t> </a:t>
            </a:r>
            <a:r>
              <a:rPr lang="en-US" dirty="0" err="1">
                <a:latin typeface="Arial Narrow" pitchFamily="34" charset="0"/>
              </a:rPr>
              <a:t>masalah</a:t>
            </a:r>
            <a:r>
              <a:rPr lang="en-US" dirty="0">
                <a:latin typeface="Arial Narrow" pitchFamily="34" charset="0"/>
              </a:rPr>
              <a:t>, diagnosis </a:t>
            </a:r>
            <a:r>
              <a:rPr lang="en-US" dirty="0" err="1">
                <a:latin typeface="Arial Narrow" pitchFamily="34" charset="0"/>
              </a:rPr>
              <a:t>atau</a:t>
            </a:r>
            <a:r>
              <a:rPr lang="en-US" dirty="0">
                <a:latin typeface="Arial Narrow" pitchFamily="34" charset="0"/>
              </a:rPr>
              <a:t> </a:t>
            </a:r>
            <a:r>
              <a:rPr lang="en-US" dirty="0" err="1">
                <a:latin typeface="Arial Narrow" pitchFamily="34" charset="0"/>
              </a:rPr>
              <a:t>kebutuhan</a:t>
            </a:r>
            <a:r>
              <a:rPr lang="en-US" dirty="0">
                <a:latin typeface="Arial Narrow" pitchFamily="34" charset="0"/>
              </a:rPr>
              <a:t> </a:t>
            </a:r>
            <a:r>
              <a:rPr lang="en-US" dirty="0" err="1">
                <a:latin typeface="Arial Narrow" pitchFamily="34" charset="0"/>
              </a:rPr>
              <a:t>layanan</a:t>
            </a:r>
            <a:r>
              <a:rPr lang="en-US" dirty="0">
                <a:latin typeface="Arial Narrow" pitchFamily="34" charset="0"/>
              </a:rPr>
              <a:t> </a:t>
            </a:r>
            <a:r>
              <a:rPr lang="en-US" dirty="0" err="1">
                <a:latin typeface="Arial Narrow" pitchFamily="34" charset="0"/>
              </a:rPr>
              <a:t>kesehatan</a:t>
            </a:r>
            <a:r>
              <a:rPr lang="en-US" dirty="0">
                <a:latin typeface="Arial Narrow"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459">
                                            <p:bg/>
                                          </p:spTgt>
                                        </p:tgtEl>
                                        <p:attrNameLst>
                                          <p:attrName>style.visibility</p:attrName>
                                        </p:attrNameLst>
                                      </p:cBhvr>
                                      <p:to>
                                        <p:strVal val="visible"/>
                                      </p:to>
                                    </p:set>
                                    <p:animEffect transition="in" filter="wipe(down)">
                                      <p:cBhvr>
                                        <p:cTn id="7" dur="500"/>
                                        <p:tgtEl>
                                          <p:spTgt spid="19459">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459">
                                            <p:txEl>
                                              <p:pRg st="0" end="0"/>
                                            </p:txEl>
                                          </p:spTgt>
                                        </p:tgtEl>
                                        <p:attrNameLst>
                                          <p:attrName>style.visibility</p:attrName>
                                        </p:attrNameLst>
                                      </p:cBhvr>
                                      <p:to>
                                        <p:strVal val="visible"/>
                                      </p:to>
                                    </p:set>
                                    <p:animEffect transition="in" filter="wipe(down)">
                                      <p:cBhvr>
                                        <p:cTn id="12" dur="500"/>
                                        <p:tgtEl>
                                          <p:spTgt spid="1945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9459">
                                            <p:txEl>
                                              <p:pRg st="1" end="1"/>
                                            </p:txEl>
                                          </p:spTgt>
                                        </p:tgtEl>
                                        <p:attrNameLst>
                                          <p:attrName>style.visibility</p:attrName>
                                        </p:attrNameLst>
                                      </p:cBhvr>
                                      <p:to>
                                        <p:strVal val="visible"/>
                                      </p:to>
                                    </p:set>
                                    <p:animEffect transition="in" filter="wipe(down)">
                                      <p:cBhvr>
                                        <p:cTn id="17" dur="500"/>
                                        <p:tgtEl>
                                          <p:spTgt spid="1945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764704"/>
            <a:ext cx="7400948" cy="5484813"/>
          </a:xfrm>
          <a:solidFill>
            <a:schemeClr val="bg2"/>
          </a:solidFill>
        </p:spPr>
        <p:txBody>
          <a:bodyPr/>
          <a:lstStyle/>
          <a:p>
            <a:pPr algn="just">
              <a:buFontTx/>
              <a:buNone/>
              <a:defRPr/>
            </a:pPr>
            <a:r>
              <a:rPr lang="en-US" sz="2400" dirty="0" err="1">
                <a:latin typeface="Arial Narrow" pitchFamily="34" charset="0"/>
              </a:rPr>
              <a:t>Alur</a:t>
            </a:r>
            <a:r>
              <a:rPr lang="en-US" sz="2400" dirty="0">
                <a:latin typeface="Arial Narrow" pitchFamily="34" charset="0"/>
              </a:rPr>
              <a:t> </a:t>
            </a:r>
            <a:r>
              <a:rPr lang="en-US" sz="2400" dirty="0" err="1">
                <a:latin typeface="Arial Narrow" pitchFamily="34" charset="0"/>
              </a:rPr>
              <a:t>pikir</a:t>
            </a:r>
            <a:r>
              <a:rPr lang="en-US" sz="2400" dirty="0">
                <a:latin typeface="Arial Narrow" pitchFamily="34" charset="0"/>
              </a:rPr>
              <a:t> </a:t>
            </a:r>
            <a:r>
              <a:rPr lang="en-US" sz="2400" dirty="0" err="1">
                <a:latin typeface="Arial Narrow" pitchFamily="34" charset="0"/>
              </a:rPr>
              <a:t>proses</a:t>
            </a:r>
            <a:r>
              <a:rPr lang="en-US" sz="2400" dirty="0">
                <a:latin typeface="Arial Narrow" pitchFamily="34" charset="0"/>
              </a:rPr>
              <a:t> </a:t>
            </a:r>
            <a:r>
              <a:rPr lang="en-US" sz="2400" dirty="0" err="1">
                <a:latin typeface="Arial Narrow" pitchFamily="34" charset="0"/>
              </a:rPr>
              <a:t>kebidanan</a:t>
            </a:r>
            <a:r>
              <a:rPr lang="en-US" sz="2400" dirty="0">
                <a:latin typeface="Arial Narrow" pitchFamily="34" charset="0"/>
              </a:rPr>
              <a:t> :</a:t>
            </a:r>
          </a:p>
          <a:p>
            <a:pPr marL="457200" indent="-457200" algn="just">
              <a:defRPr/>
            </a:pPr>
            <a:r>
              <a:rPr lang="en-US" sz="2400" dirty="0" err="1">
                <a:latin typeface="Arial Narrow" pitchFamily="34" charset="0"/>
              </a:rPr>
              <a:t>Awali</a:t>
            </a:r>
            <a:r>
              <a:rPr lang="en-US" sz="2400" dirty="0">
                <a:latin typeface="Arial Narrow" pitchFamily="34" charset="0"/>
              </a:rPr>
              <a:t> </a:t>
            </a:r>
            <a:r>
              <a:rPr lang="en-US" sz="2400" dirty="0" err="1">
                <a:latin typeface="Arial Narrow" pitchFamily="34" charset="0"/>
              </a:rPr>
              <a:t>pemberian</a:t>
            </a:r>
            <a:r>
              <a:rPr lang="en-US" sz="2400" dirty="0">
                <a:latin typeface="Arial Narrow" pitchFamily="34" charset="0"/>
              </a:rPr>
              <a:t> </a:t>
            </a:r>
            <a:r>
              <a:rPr lang="en-US" sz="2400" dirty="0" err="1">
                <a:latin typeface="Arial Narrow" pitchFamily="34" charset="0"/>
              </a:rPr>
              <a:t>asuhan</a:t>
            </a:r>
            <a:r>
              <a:rPr lang="en-US" sz="2400" dirty="0">
                <a:latin typeface="Arial Narrow" pitchFamily="34" charset="0"/>
              </a:rPr>
              <a:t> </a:t>
            </a:r>
            <a:r>
              <a:rPr lang="en-US" sz="2400" dirty="0" err="1">
                <a:latin typeface="Arial Narrow" pitchFamily="34" charset="0"/>
              </a:rPr>
              <a:t>dengan</a:t>
            </a:r>
            <a:r>
              <a:rPr lang="en-US" sz="2400" dirty="0">
                <a:latin typeface="Arial Narrow" pitchFamily="34" charset="0"/>
              </a:rPr>
              <a:t> </a:t>
            </a:r>
            <a:r>
              <a:rPr lang="en-US" sz="2400" dirty="0" err="1">
                <a:latin typeface="Arial Narrow" pitchFamily="34" charset="0"/>
              </a:rPr>
              <a:t>menggali</a:t>
            </a:r>
            <a:r>
              <a:rPr lang="en-US" sz="2400" dirty="0">
                <a:latin typeface="Arial Narrow" pitchFamily="34" charset="0"/>
              </a:rPr>
              <a:t> data</a:t>
            </a:r>
          </a:p>
          <a:p>
            <a:pPr marL="457200" indent="-457200" algn="just">
              <a:buFontTx/>
              <a:buNone/>
              <a:defRPr/>
            </a:pPr>
            <a:r>
              <a:rPr lang="en-US" sz="2400" dirty="0">
                <a:latin typeface="Arial Narrow" pitchFamily="34" charset="0"/>
              </a:rPr>
              <a:t>	</a:t>
            </a:r>
            <a:r>
              <a:rPr lang="id-ID" sz="2400" dirty="0">
                <a:latin typeface="Arial Narrow" pitchFamily="34" charset="0"/>
              </a:rPr>
              <a:t>T</a:t>
            </a:r>
            <a:r>
              <a:rPr lang="en-US" sz="2400" dirty="0" err="1">
                <a:latin typeface="Arial Narrow" pitchFamily="34" charset="0"/>
              </a:rPr>
              <a:t>erfokus</a:t>
            </a:r>
            <a:r>
              <a:rPr lang="en-US" sz="2400" dirty="0">
                <a:latin typeface="Arial Narrow" pitchFamily="34" charset="0"/>
              </a:rPr>
              <a:t>, </a:t>
            </a:r>
            <a:r>
              <a:rPr lang="en-US" sz="2400" dirty="0" err="1">
                <a:latin typeface="Arial Narrow" pitchFamily="34" charset="0"/>
              </a:rPr>
              <a:t>apakah</a:t>
            </a:r>
            <a:r>
              <a:rPr lang="en-US" sz="2400" dirty="0">
                <a:latin typeface="Arial Narrow" pitchFamily="34" charset="0"/>
              </a:rPr>
              <a:t> </a:t>
            </a:r>
            <a:r>
              <a:rPr lang="en-US" sz="2400" dirty="0" err="1">
                <a:latin typeface="Arial Narrow" pitchFamily="34" charset="0"/>
              </a:rPr>
              <a:t>perlu</a:t>
            </a:r>
            <a:r>
              <a:rPr lang="en-US" sz="2400" dirty="0">
                <a:latin typeface="Arial Narrow" pitchFamily="34" charset="0"/>
              </a:rPr>
              <a:t>  </a:t>
            </a:r>
            <a:r>
              <a:rPr lang="en-US" sz="2400" dirty="0" err="1">
                <a:latin typeface="Arial Narrow" pitchFamily="34" charset="0"/>
              </a:rPr>
              <a:t>dilengkapi</a:t>
            </a:r>
            <a:r>
              <a:rPr lang="en-US" sz="2400" dirty="0">
                <a:latin typeface="Arial Narrow" pitchFamily="34" charset="0"/>
              </a:rPr>
              <a:t> </a:t>
            </a:r>
            <a:r>
              <a:rPr lang="en-US" sz="2400" dirty="0" err="1">
                <a:latin typeface="Arial Narrow" pitchFamily="34" charset="0"/>
              </a:rPr>
              <a:t>saat</a:t>
            </a:r>
            <a:r>
              <a:rPr lang="en-US" sz="2400" dirty="0">
                <a:latin typeface="Arial Narrow" pitchFamily="34" charset="0"/>
              </a:rPr>
              <a:t> </a:t>
            </a:r>
            <a:r>
              <a:rPr lang="en-US" sz="2400" dirty="0" err="1">
                <a:latin typeface="Arial Narrow" pitchFamily="34" charset="0"/>
              </a:rPr>
              <a:t>itu</a:t>
            </a:r>
            <a:r>
              <a:rPr lang="en-US" sz="2400" dirty="0">
                <a:latin typeface="Arial Narrow" pitchFamily="34" charset="0"/>
              </a:rPr>
              <a:t> / </a:t>
            </a:r>
            <a:r>
              <a:rPr lang="en-US" sz="2400" dirty="0" err="1">
                <a:latin typeface="Arial Narrow" pitchFamily="34" charset="0"/>
              </a:rPr>
              <a:t>tidak</a:t>
            </a:r>
            <a:r>
              <a:rPr lang="en-US" sz="2400" dirty="0">
                <a:latin typeface="Arial Narrow" pitchFamily="34" charset="0"/>
              </a:rPr>
              <a:t> </a:t>
            </a:r>
            <a:r>
              <a:rPr lang="en-US" sz="2400" dirty="0" err="1">
                <a:latin typeface="Arial Narrow" pitchFamily="34" charset="0"/>
              </a:rPr>
              <a:t>sangat</a:t>
            </a:r>
            <a:r>
              <a:rPr lang="en-US" sz="2400" dirty="0">
                <a:latin typeface="Arial Narrow" pitchFamily="34" charset="0"/>
              </a:rPr>
              <a:t> </a:t>
            </a:r>
            <a:r>
              <a:rPr lang="en-US" sz="2400" dirty="0" err="1">
                <a:latin typeface="Arial Narrow" pitchFamily="34" charset="0"/>
              </a:rPr>
              <a:t>tergantung</a:t>
            </a:r>
            <a:r>
              <a:rPr lang="en-US" sz="2400" dirty="0">
                <a:latin typeface="Arial Narrow" pitchFamily="34" charset="0"/>
              </a:rPr>
              <a:t> </a:t>
            </a:r>
            <a:r>
              <a:rPr lang="en-US" sz="2400" dirty="0" err="1">
                <a:latin typeface="Arial Narrow" pitchFamily="34" charset="0"/>
              </a:rPr>
              <a:t>dari</a:t>
            </a:r>
            <a:r>
              <a:rPr lang="en-US" sz="2400" dirty="0">
                <a:latin typeface="Arial Narrow" pitchFamily="34" charset="0"/>
              </a:rPr>
              <a:t> </a:t>
            </a:r>
            <a:r>
              <a:rPr lang="en-US" sz="2400" dirty="0" err="1">
                <a:latin typeface="Arial Narrow" pitchFamily="34" charset="0"/>
              </a:rPr>
              <a:t>kondisi</a:t>
            </a:r>
            <a:r>
              <a:rPr lang="en-US" sz="2400" dirty="0">
                <a:latin typeface="Arial Narrow" pitchFamily="34" charset="0"/>
              </a:rPr>
              <a:t> </a:t>
            </a:r>
            <a:r>
              <a:rPr lang="en-US" sz="2400" dirty="0" err="1">
                <a:latin typeface="Arial Narrow" pitchFamily="34" charset="0"/>
              </a:rPr>
              <a:t>pasien</a:t>
            </a:r>
            <a:endParaRPr lang="en-US" sz="2400" dirty="0">
              <a:latin typeface="Arial Narrow" pitchFamily="34" charset="0"/>
            </a:endParaRPr>
          </a:p>
          <a:p>
            <a:pPr marL="457200" indent="-457200" algn="just">
              <a:defRPr/>
            </a:pPr>
            <a:r>
              <a:rPr lang="en-US" sz="2400" dirty="0" err="1">
                <a:latin typeface="Arial Narrow" pitchFamily="34" charset="0"/>
              </a:rPr>
              <a:t>Tarik</a:t>
            </a:r>
            <a:r>
              <a:rPr lang="en-US" sz="2400" dirty="0">
                <a:latin typeface="Arial Narrow" pitchFamily="34" charset="0"/>
              </a:rPr>
              <a:t> </a:t>
            </a:r>
            <a:r>
              <a:rPr lang="en-US" sz="2400" dirty="0" err="1">
                <a:latin typeface="Arial Narrow" pitchFamily="34" charset="0"/>
              </a:rPr>
              <a:t>kesimpulan</a:t>
            </a:r>
            <a:r>
              <a:rPr lang="en-US" sz="2400" dirty="0">
                <a:latin typeface="Arial Narrow" pitchFamily="34" charset="0"/>
              </a:rPr>
              <a:t> </a:t>
            </a:r>
            <a:r>
              <a:rPr lang="en-US" sz="2400" dirty="0" err="1">
                <a:latin typeface="Arial Narrow" pitchFamily="34" charset="0"/>
              </a:rPr>
              <a:t>dengan</a:t>
            </a:r>
            <a:r>
              <a:rPr lang="en-US" sz="2400" dirty="0">
                <a:latin typeface="Arial Narrow" pitchFamily="34" charset="0"/>
              </a:rPr>
              <a:t> </a:t>
            </a:r>
            <a:r>
              <a:rPr lang="en-US" sz="2400" dirty="0" err="1">
                <a:latin typeface="Arial Narrow" pitchFamily="34" charset="0"/>
              </a:rPr>
              <a:t>cepat</a:t>
            </a:r>
            <a:r>
              <a:rPr lang="en-US" sz="2400" dirty="0">
                <a:latin typeface="Arial Narrow" pitchFamily="34" charset="0"/>
              </a:rPr>
              <a:t> </a:t>
            </a:r>
            <a:r>
              <a:rPr lang="en-US" sz="2400" dirty="0" err="1">
                <a:latin typeface="Arial Narrow" pitchFamily="34" charset="0"/>
              </a:rPr>
              <a:t>dan</a:t>
            </a:r>
            <a:r>
              <a:rPr lang="en-US" sz="2400" dirty="0">
                <a:latin typeface="Arial Narrow" pitchFamily="34" charset="0"/>
              </a:rPr>
              <a:t> </a:t>
            </a:r>
            <a:r>
              <a:rPr lang="en-US" sz="2400" dirty="0" err="1">
                <a:latin typeface="Arial Narrow" pitchFamily="34" charset="0"/>
              </a:rPr>
              <a:t>tepat</a:t>
            </a:r>
            <a:r>
              <a:rPr lang="en-US" sz="2400" dirty="0">
                <a:latin typeface="Arial Narrow" pitchFamily="34" charset="0"/>
              </a:rPr>
              <a:t> </a:t>
            </a:r>
            <a:r>
              <a:rPr lang="en-US" sz="2400" dirty="0" err="1">
                <a:latin typeface="Arial Narrow" pitchFamily="34" charset="0"/>
              </a:rPr>
              <a:t>tentang</a:t>
            </a:r>
            <a:r>
              <a:rPr lang="en-US" sz="2400" dirty="0">
                <a:latin typeface="Arial Narrow" pitchFamily="34" charset="0"/>
              </a:rPr>
              <a:t> </a:t>
            </a:r>
            <a:r>
              <a:rPr lang="en-US" sz="2400" dirty="0" err="1">
                <a:latin typeface="Arial Narrow" pitchFamily="34" charset="0"/>
              </a:rPr>
              <a:t>kondisi</a:t>
            </a:r>
            <a:r>
              <a:rPr lang="en-US" sz="2400" dirty="0">
                <a:latin typeface="Arial Narrow" pitchFamily="34" charset="0"/>
              </a:rPr>
              <a:t> </a:t>
            </a:r>
            <a:r>
              <a:rPr lang="en-US" sz="2400" dirty="0" err="1">
                <a:latin typeface="Arial Narrow" pitchFamily="34" charset="0"/>
              </a:rPr>
              <a:t>pasien</a:t>
            </a:r>
            <a:endParaRPr lang="en-US" sz="2400" dirty="0">
              <a:latin typeface="Arial Narrow" pitchFamily="34" charset="0"/>
            </a:endParaRPr>
          </a:p>
          <a:p>
            <a:pPr marL="0" indent="0" algn="just">
              <a:buNone/>
              <a:defRPr/>
            </a:pPr>
            <a:r>
              <a:rPr lang="en-US" sz="2400" dirty="0">
                <a:latin typeface="Arial Narrow" pitchFamily="34" charset="0"/>
              </a:rPr>
              <a:t>Dari </a:t>
            </a:r>
            <a:r>
              <a:rPr lang="en-US" sz="2400" dirty="0" err="1">
                <a:latin typeface="Arial Narrow" pitchFamily="34" charset="0"/>
              </a:rPr>
              <a:t>kesimpulan</a:t>
            </a:r>
            <a:r>
              <a:rPr lang="en-US" sz="2400" dirty="0">
                <a:latin typeface="Arial Narrow" pitchFamily="34" charset="0"/>
              </a:rPr>
              <a:t> </a:t>
            </a:r>
            <a:r>
              <a:rPr lang="en-US" sz="2400" dirty="0" err="1">
                <a:latin typeface="Arial Narrow" pitchFamily="34" charset="0"/>
              </a:rPr>
              <a:t>tadi</a:t>
            </a:r>
            <a:r>
              <a:rPr lang="en-US" sz="2400" dirty="0">
                <a:latin typeface="Arial Narrow" pitchFamily="34" charset="0"/>
              </a:rPr>
              <a:t>, </a:t>
            </a:r>
            <a:r>
              <a:rPr lang="en-US" sz="2400" dirty="0" err="1">
                <a:latin typeface="Arial Narrow" pitchFamily="34" charset="0"/>
              </a:rPr>
              <a:t>segera</a:t>
            </a:r>
            <a:r>
              <a:rPr lang="en-US" sz="2400" dirty="0">
                <a:latin typeface="Arial Narrow" pitchFamily="34" charset="0"/>
              </a:rPr>
              <a:t> </a:t>
            </a:r>
            <a:r>
              <a:rPr lang="en-US" sz="2400" dirty="0" err="1">
                <a:latin typeface="Arial Narrow" pitchFamily="34" charset="0"/>
              </a:rPr>
              <a:t>berpikir</a:t>
            </a:r>
            <a:r>
              <a:rPr lang="en-US" sz="2400" dirty="0">
                <a:latin typeface="Arial Narrow" pitchFamily="34" charset="0"/>
              </a:rPr>
              <a:t> </a:t>
            </a:r>
            <a:r>
              <a:rPr lang="en-US" sz="2400" dirty="0" err="1">
                <a:latin typeface="Arial Narrow" pitchFamily="34" charset="0"/>
              </a:rPr>
              <a:t>prioritas</a:t>
            </a:r>
            <a:r>
              <a:rPr lang="en-US" sz="2400" dirty="0">
                <a:latin typeface="Arial Narrow" pitchFamily="34" charset="0"/>
              </a:rPr>
              <a:t> </a:t>
            </a:r>
            <a:r>
              <a:rPr lang="en-US" sz="2400" dirty="0" err="1">
                <a:latin typeface="Arial Narrow" pitchFamily="34" charset="0"/>
              </a:rPr>
              <a:t>rencana</a:t>
            </a:r>
            <a:r>
              <a:rPr lang="en-US" sz="2400" dirty="0">
                <a:latin typeface="Arial Narrow" pitchFamily="34" charset="0"/>
              </a:rPr>
              <a:t>, yang </a:t>
            </a:r>
            <a:r>
              <a:rPr lang="en-US" sz="2400" dirty="0" err="1">
                <a:latin typeface="Arial Narrow" pitchFamily="34" charset="0"/>
              </a:rPr>
              <a:t>bisa</a:t>
            </a:r>
            <a:r>
              <a:rPr lang="en-US" sz="2400" dirty="0">
                <a:latin typeface="Arial Narrow" pitchFamily="34" charset="0"/>
              </a:rPr>
              <a:t> </a:t>
            </a:r>
            <a:r>
              <a:rPr lang="en-US" sz="2400" dirty="0" err="1">
                <a:latin typeface="Arial Narrow" pitchFamily="34" charset="0"/>
              </a:rPr>
              <a:t>berupa</a:t>
            </a:r>
            <a:r>
              <a:rPr lang="en-US" sz="2400" dirty="0">
                <a:latin typeface="Arial Narrow" pitchFamily="34" charset="0"/>
              </a:rPr>
              <a:t> :</a:t>
            </a:r>
          </a:p>
          <a:p>
            <a:pPr marL="457200" indent="-457200" algn="just">
              <a:buFont typeface="+mj-lt"/>
              <a:buAutoNum type="arabicPeriod"/>
              <a:defRPr/>
            </a:pPr>
            <a:r>
              <a:rPr lang="en-US" sz="2400" dirty="0" err="1">
                <a:latin typeface="Arial Narrow" pitchFamily="34" charset="0"/>
              </a:rPr>
              <a:t>Tambahan</a:t>
            </a:r>
            <a:r>
              <a:rPr lang="en-US" sz="2400" dirty="0">
                <a:latin typeface="Arial Narrow" pitchFamily="34" charset="0"/>
              </a:rPr>
              <a:t> data ( </a:t>
            </a:r>
            <a:r>
              <a:rPr lang="en-US" sz="2400" dirty="0" err="1">
                <a:latin typeface="Arial Narrow" pitchFamily="34" charset="0"/>
              </a:rPr>
              <a:t>px</a:t>
            </a:r>
            <a:r>
              <a:rPr lang="en-US" sz="2400" dirty="0">
                <a:latin typeface="Arial Narrow" pitchFamily="34" charset="0"/>
              </a:rPr>
              <a:t> lab / </a:t>
            </a:r>
            <a:r>
              <a:rPr lang="en-US" sz="2400" dirty="0" err="1">
                <a:latin typeface="Arial Narrow" pitchFamily="34" charset="0"/>
              </a:rPr>
              <a:t>px</a:t>
            </a:r>
            <a:r>
              <a:rPr lang="en-US" sz="2400" dirty="0">
                <a:latin typeface="Arial Narrow" pitchFamily="34" charset="0"/>
              </a:rPr>
              <a:t> </a:t>
            </a:r>
            <a:r>
              <a:rPr lang="en-US" sz="2400" dirty="0" err="1">
                <a:latin typeface="Arial Narrow" pitchFamily="34" charset="0"/>
              </a:rPr>
              <a:t>diagnostik</a:t>
            </a:r>
            <a:r>
              <a:rPr lang="en-US" sz="2400" dirty="0">
                <a:latin typeface="Arial Narrow" pitchFamily="34" charset="0"/>
              </a:rPr>
              <a:t> </a:t>
            </a:r>
            <a:r>
              <a:rPr lang="en-US" sz="2400" dirty="0" err="1">
                <a:latin typeface="Arial Narrow" pitchFamily="34" charset="0"/>
              </a:rPr>
              <a:t>lainnya</a:t>
            </a:r>
            <a:r>
              <a:rPr lang="en-US" sz="2400" dirty="0">
                <a:latin typeface="Arial Narrow" pitchFamily="34" charset="0"/>
              </a:rPr>
              <a:t>)</a:t>
            </a:r>
          </a:p>
          <a:p>
            <a:pPr marL="457200" indent="-457200" algn="just">
              <a:buFont typeface="+mj-lt"/>
              <a:buAutoNum type="arabicPeriod"/>
              <a:defRPr/>
            </a:pPr>
            <a:r>
              <a:rPr lang="en-US" sz="2400" dirty="0" err="1">
                <a:latin typeface="Arial Narrow" pitchFamily="34" charset="0"/>
              </a:rPr>
              <a:t>Tarik</a:t>
            </a:r>
            <a:r>
              <a:rPr lang="en-US" sz="2400" dirty="0">
                <a:latin typeface="Arial Narrow" pitchFamily="34" charset="0"/>
              </a:rPr>
              <a:t> </a:t>
            </a:r>
            <a:r>
              <a:rPr lang="en-US" sz="2400" dirty="0" err="1">
                <a:latin typeface="Arial Narrow" pitchFamily="34" charset="0"/>
              </a:rPr>
              <a:t>kesimpulan</a:t>
            </a:r>
            <a:r>
              <a:rPr lang="en-US" sz="2400" dirty="0">
                <a:latin typeface="Arial Narrow" pitchFamily="34" charset="0"/>
              </a:rPr>
              <a:t> </a:t>
            </a:r>
            <a:r>
              <a:rPr lang="en-US" sz="2400" dirty="0" err="1">
                <a:latin typeface="Arial Narrow" pitchFamily="34" charset="0"/>
              </a:rPr>
              <a:t>kondisi</a:t>
            </a:r>
            <a:r>
              <a:rPr lang="en-US" sz="2400" dirty="0">
                <a:latin typeface="Arial Narrow" pitchFamily="34" charset="0"/>
              </a:rPr>
              <a:t> </a:t>
            </a:r>
            <a:r>
              <a:rPr lang="en-US" sz="2400" dirty="0" err="1">
                <a:latin typeface="Arial Narrow" pitchFamily="34" charset="0"/>
              </a:rPr>
              <a:t>pasien</a:t>
            </a:r>
            <a:endParaRPr lang="en-US" sz="2400" dirty="0">
              <a:latin typeface="Arial Narrow" pitchFamily="34" charset="0"/>
            </a:endParaRPr>
          </a:p>
          <a:p>
            <a:pPr marL="457200" indent="-457200" algn="just">
              <a:buFont typeface="+mj-lt"/>
              <a:buAutoNum type="arabicPeriod"/>
              <a:defRPr/>
            </a:pPr>
            <a:r>
              <a:rPr lang="en-US" sz="2400" dirty="0" err="1">
                <a:latin typeface="Arial Narrow" pitchFamily="34" charset="0"/>
              </a:rPr>
              <a:t>Rencanakan</a:t>
            </a:r>
            <a:r>
              <a:rPr lang="en-US" sz="2400" dirty="0">
                <a:latin typeface="Arial Narrow" pitchFamily="34" charset="0"/>
              </a:rPr>
              <a:t> </a:t>
            </a:r>
            <a:r>
              <a:rPr lang="en-US" sz="2400" dirty="0" err="1">
                <a:latin typeface="Arial Narrow" pitchFamily="34" charset="0"/>
              </a:rPr>
              <a:t>jenis</a:t>
            </a:r>
            <a:r>
              <a:rPr lang="en-US" sz="2400" dirty="0">
                <a:latin typeface="Arial Narrow" pitchFamily="34" charset="0"/>
              </a:rPr>
              <a:t> </a:t>
            </a:r>
            <a:r>
              <a:rPr lang="en-US" sz="2400" dirty="0" err="1">
                <a:latin typeface="Arial Narrow" pitchFamily="34" charset="0"/>
              </a:rPr>
              <a:t>tindakan</a:t>
            </a:r>
            <a:r>
              <a:rPr lang="en-US" sz="2400" dirty="0">
                <a:latin typeface="Arial Narrow" pitchFamily="34" charset="0"/>
              </a:rPr>
              <a:t> yang </a:t>
            </a:r>
            <a:r>
              <a:rPr lang="en-US" sz="2400" dirty="0" err="1">
                <a:latin typeface="Arial Narrow" pitchFamily="34" charset="0"/>
              </a:rPr>
              <a:t>sesuai</a:t>
            </a:r>
            <a:r>
              <a:rPr lang="en-US" sz="2400" dirty="0">
                <a:latin typeface="Arial Narrow" pitchFamily="34" charset="0"/>
              </a:rPr>
              <a:t> </a:t>
            </a:r>
            <a:r>
              <a:rPr lang="en-US" sz="2400" dirty="0" err="1">
                <a:latin typeface="Arial Narrow" pitchFamily="34" charset="0"/>
              </a:rPr>
              <a:t>dengan</a:t>
            </a:r>
            <a:r>
              <a:rPr lang="en-US" sz="2400" dirty="0">
                <a:latin typeface="Arial Narrow" pitchFamily="34" charset="0"/>
              </a:rPr>
              <a:t> </a:t>
            </a:r>
            <a:r>
              <a:rPr lang="en-US" sz="2400" dirty="0" err="1">
                <a:latin typeface="Arial Narrow" pitchFamily="34" charset="0"/>
              </a:rPr>
              <a:t>kondisi</a:t>
            </a:r>
            <a:r>
              <a:rPr lang="en-US" sz="2400" dirty="0">
                <a:latin typeface="Arial Narrow" pitchFamily="34" charset="0"/>
              </a:rPr>
              <a:t> </a:t>
            </a:r>
            <a:r>
              <a:rPr lang="en-US" sz="2400" dirty="0" err="1">
                <a:latin typeface="Arial Narrow" pitchFamily="34" charset="0"/>
              </a:rPr>
              <a:t>pasien</a:t>
            </a:r>
            <a:r>
              <a:rPr lang="en-US" sz="2400" dirty="0">
                <a:latin typeface="Arial Narrow" pitchFamily="34" charset="0"/>
              </a:rPr>
              <a:t>.	</a:t>
            </a:r>
          </a:p>
          <a:p>
            <a:pPr marL="457200" indent="-457200" algn="just">
              <a:buFontTx/>
              <a:buNone/>
              <a:defRPr/>
            </a:pPr>
            <a:endParaRPr lang="en-US" sz="2400" dirty="0">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4763" algn="ctr"/>
            <a:r>
              <a:rPr lang="id-ID" dirty="0"/>
              <a:t>Pendokumentasian</a:t>
            </a:r>
          </a:p>
        </p:txBody>
      </p:sp>
      <p:sp>
        <p:nvSpPr>
          <p:cNvPr id="3" name="Content Placeholder 2"/>
          <p:cNvSpPr>
            <a:spLocks noGrp="1"/>
          </p:cNvSpPr>
          <p:nvPr>
            <p:ph idx="1"/>
          </p:nvPr>
        </p:nvSpPr>
        <p:spPr>
          <a:xfrm>
            <a:off x="1115616" y="2060848"/>
            <a:ext cx="7643866" cy="4429156"/>
          </a:xfrm>
        </p:spPr>
        <p:txBody>
          <a:bodyPr>
            <a:noAutofit/>
          </a:bodyPr>
          <a:lstStyle/>
          <a:p>
            <a:pPr marL="360363" indent="-360363"/>
            <a:r>
              <a:rPr lang="id-ID" sz="3200" dirty="0">
                <a:latin typeface="Arial Narrow" pitchFamily="34" charset="0"/>
              </a:rPr>
              <a:t>Memahami melakukan </a:t>
            </a:r>
            <a:r>
              <a:rPr lang="id-ID" sz="3200" u="sng" dirty="0">
                <a:latin typeface="Arial Narrow" pitchFamily="34" charset="0"/>
              </a:rPr>
              <a:t>pengkajian data</a:t>
            </a:r>
          </a:p>
          <a:p>
            <a:pPr marL="360363" indent="-360363"/>
            <a:r>
              <a:rPr lang="id-ID" sz="3200" dirty="0">
                <a:latin typeface="Arial Narrow" pitchFamily="34" charset="0"/>
              </a:rPr>
              <a:t>Memahami melakukan </a:t>
            </a:r>
            <a:r>
              <a:rPr lang="id-ID" sz="3200" u="sng" dirty="0">
                <a:latin typeface="Arial Narrow" pitchFamily="34" charset="0"/>
              </a:rPr>
              <a:t>rumusan diagnosa / masalah</a:t>
            </a:r>
          </a:p>
          <a:p>
            <a:pPr marL="360363" indent="-360363"/>
            <a:r>
              <a:rPr lang="id-ID" sz="3200" dirty="0">
                <a:latin typeface="Arial Narrow" pitchFamily="34" charset="0"/>
              </a:rPr>
              <a:t>Memahami melakukan </a:t>
            </a:r>
            <a:r>
              <a:rPr lang="id-ID" sz="3200" u="sng" dirty="0">
                <a:latin typeface="Arial Narrow" pitchFamily="34" charset="0"/>
              </a:rPr>
              <a:t>perencanaan asuhan</a:t>
            </a:r>
          </a:p>
          <a:p>
            <a:pPr marL="360363" indent="-360363"/>
            <a:r>
              <a:rPr lang="id-ID" sz="3200" dirty="0">
                <a:latin typeface="Arial Narrow" pitchFamily="34" charset="0"/>
              </a:rPr>
              <a:t>Memahami melakukan </a:t>
            </a:r>
            <a:r>
              <a:rPr lang="id-ID" sz="3200" u="sng" dirty="0">
                <a:latin typeface="Arial Narrow" pitchFamily="34" charset="0"/>
              </a:rPr>
              <a:t>pelaksanaan asuhan</a:t>
            </a:r>
          </a:p>
          <a:p>
            <a:pPr marL="360363" indent="-360363"/>
            <a:r>
              <a:rPr lang="id-ID" sz="3200" dirty="0">
                <a:latin typeface="Arial Narrow" pitchFamily="34" charset="0"/>
              </a:rPr>
              <a:t>Memahami melakukan </a:t>
            </a:r>
            <a:r>
              <a:rPr lang="id-ID" sz="3200" u="sng" dirty="0">
                <a:latin typeface="Arial Narrow" pitchFamily="34" charset="0"/>
              </a:rPr>
              <a:t>evaluasi</a:t>
            </a:r>
          </a:p>
          <a:p>
            <a:endParaRPr lang="id-ID" sz="3200" dirty="0">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99592" y="836712"/>
            <a:ext cx="7358114" cy="4000505"/>
          </a:xfrm>
          <a:solidFill>
            <a:schemeClr val="bg2"/>
          </a:solidFill>
        </p:spPr>
        <p:txBody>
          <a:bodyPr/>
          <a:lstStyle/>
          <a:p>
            <a:pPr>
              <a:buFontTx/>
              <a:buNone/>
              <a:defRPr/>
            </a:pPr>
            <a:r>
              <a:rPr lang="en-US" dirty="0" err="1">
                <a:latin typeface="Arial Narrow" pitchFamily="34" charset="0"/>
              </a:rPr>
              <a:t>Tindakan</a:t>
            </a:r>
            <a:r>
              <a:rPr lang="en-US" dirty="0">
                <a:latin typeface="Arial Narrow" pitchFamily="34" charset="0"/>
              </a:rPr>
              <a:t> </a:t>
            </a:r>
            <a:r>
              <a:rPr lang="en-US" dirty="0" err="1">
                <a:latin typeface="Arial Narrow" pitchFamily="34" charset="0"/>
              </a:rPr>
              <a:t>tersebut</a:t>
            </a:r>
            <a:r>
              <a:rPr lang="en-US" dirty="0">
                <a:latin typeface="Arial Narrow" pitchFamily="34" charset="0"/>
              </a:rPr>
              <a:t> </a:t>
            </a:r>
            <a:r>
              <a:rPr lang="en-US" dirty="0" err="1">
                <a:latin typeface="Arial Narrow" pitchFamily="34" charset="0"/>
              </a:rPr>
              <a:t>dapat</a:t>
            </a:r>
            <a:r>
              <a:rPr lang="en-US" dirty="0">
                <a:latin typeface="Arial Narrow" pitchFamily="34" charset="0"/>
              </a:rPr>
              <a:t> </a:t>
            </a:r>
            <a:r>
              <a:rPr lang="en-US" dirty="0" err="1">
                <a:latin typeface="Arial Narrow" pitchFamily="34" charset="0"/>
              </a:rPr>
              <a:t>berupa</a:t>
            </a:r>
            <a:r>
              <a:rPr lang="en-US" dirty="0">
                <a:latin typeface="Arial Narrow" pitchFamily="34" charset="0"/>
              </a:rPr>
              <a:t> :</a:t>
            </a:r>
          </a:p>
          <a:p>
            <a:pPr marL="514350" indent="-514350">
              <a:buFont typeface="+mj-lt"/>
              <a:buAutoNum type="arabicPeriod"/>
              <a:defRPr/>
            </a:pPr>
            <a:r>
              <a:rPr lang="en-US" dirty="0" err="1">
                <a:latin typeface="Arial Narrow" pitchFamily="34" charset="0"/>
              </a:rPr>
              <a:t>Antisipasi</a:t>
            </a:r>
            <a:r>
              <a:rPr lang="en-US" dirty="0">
                <a:latin typeface="Arial Narrow" pitchFamily="34" charset="0"/>
              </a:rPr>
              <a:t> (</a:t>
            </a:r>
            <a:r>
              <a:rPr lang="en-US" dirty="0" err="1">
                <a:latin typeface="Arial Narrow" pitchFamily="34" charset="0"/>
              </a:rPr>
              <a:t>preventif</a:t>
            </a:r>
            <a:r>
              <a:rPr lang="en-US" dirty="0">
                <a:latin typeface="Arial Narrow" pitchFamily="34" charset="0"/>
              </a:rPr>
              <a:t>) agar </a:t>
            </a:r>
            <a:r>
              <a:rPr lang="en-US" dirty="0" err="1">
                <a:latin typeface="Arial Narrow" pitchFamily="34" charset="0"/>
              </a:rPr>
              <a:t>tidak</a:t>
            </a:r>
            <a:r>
              <a:rPr lang="en-US" dirty="0">
                <a:latin typeface="Arial Narrow" pitchFamily="34" charset="0"/>
              </a:rPr>
              <a:t> </a:t>
            </a:r>
            <a:r>
              <a:rPr lang="en-US" dirty="0" err="1">
                <a:latin typeface="Arial Narrow" pitchFamily="34" charset="0"/>
              </a:rPr>
              <a:t>menimbulkan</a:t>
            </a:r>
            <a:r>
              <a:rPr lang="en-US" dirty="0">
                <a:latin typeface="Arial Narrow" pitchFamily="34" charset="0"/>
              </a:rPr>
              <a:t> </a:t>
            </a:r>
            <a:r>
              <a:rPr lang="en-US" dirty="0" err="1">
                <a:latin typeface="Arial Narrow" pitchFamily="34" charset="0"/>
              </a:rPr>
              <a:t>komplikasi</a:t>
            </a:r>
            <a:endParaRPr lang="en-US" dirty="0">
              <a:latin typeface="Arial Narrow" pitchFamily="34" charset="0"/>
            </a:endParaRPr>
          </a:p>
          <a:p>
            <a:pPr marL="514350" indent="-514350">
              <a:buFont typeface="+mj-lt"/>
              <a:buAutoNum type="arabicPeriod"/>
              <a:defRPr/>
            </a:pPr>
            <a:r>
              <a:rPr lang="en-US" dirty="0" err="1">
                <a:latin typeface="Arial Narrow" pitchFamily="34" charset="0"/>
              </a:rPr>
              <a:t>Segera</a:t>
            </a:r>
            <a:r>
              <a:rPr lang="en-US" dirty="0">
                <a:latin typeface="Arial Narrow" pitchFamily="34" charset="0"/>
              </a:rPr>
              <a:t> (</a:t>
            </a:r>
            <a:r>
              <a:rPr lang="en-US" dirty="0" err="1">
                <a:latin typeface="Arial Narrow" pitchFamily="34" charset="0"/>
              </a:rPr>
              <a:t>kuratif</a:t>
            </a:r>
            <a:r>
              <a:rPr lang="en-US" dirty="0">
                <a:latin typeface="Arial Narrow" pitchFamily="34" charset="0"/>
              </a:rPr>
              <a:t>) </a:t>
            </a:r>
            <a:r>
              <a:rPr lang="en-US" dirty="0" err="1">
                <a:latin typeface="Arial Narrow" pitchFamily="34" charset="0"/>
              </a:rPr>
              <a:t>untuk</a:t>
            </a:r>
            <a:r>
              <a:rPr lang="en-US" dirty="0">
                <a:latin typeface="Arial Narrow" pitchFamily="34" charset="0"/>
              </a:rPr>
              <a:t> </a:t>
            </a:r>
            <a:r>
              <a:rPr lang="en-US" dirty="0" err="1">
                <a:latin typeface="Arial Narrow" pitchFamily="34" charset="0"/>
              </a:rPr>
              <a:t>menstabilkan</a:t>
            </a:r>
            <a:r>
              <a:rPr lang="en-US" dirty="0">
                <a:latin typeface="Arial Narrow" pitchFamily="34" charset="0"/>
              </a:rPr>
              <a:t> </a:t>
            </a:r>
            <a:r>
              <a:rPr lang="en-US" dirty="0" err="1">
                <a:latin typeface="Arial Narrow" pitchFamily="34" charset="0"/>
              </a:rPr>
              <a:t>kondisi</a:t>
            </a:r>
            <a:r>
              <a:rPr lang="en-US" dirty="0">
                <a:latin typeface="Arial Narrow" pitchFamily="34" charset="0"/>
              </a:rPr>
              <a:t> </a:t>
            </a:r>
            <a:r>
              <a:rPr lang="en-US" dirty="0" err="1">
                <a:latin typeface="Arial Narrow" pitchFamily="34" charset="0"/>
              </a:rPr>
              <a:t>pasien</a:t>
            </a:r>
            <a:r>
              <a:rPr lang="en-US" dirty="0">
                <a:latin typeface="Arial Narrow" pitchFamily="34" charset="0"/>
              </a:rPr>
              <a:t> </a:t>
            </a:r>
            <a:r>
              <a:rPr lang="en-US" dirty="0" err="1">
                <a:latin typeface="Arial Narrow" pitchFamily="34" charset="0"/>
              </a:rPr>
              <a:t>dalam</a:t>
            </a:r>
            <a:r>
              <a:rPr lang="en-US" dirty="0">
                <a:latin typeface="Arial Narrow" pitchFamily="34" charset="0"/>
              </a:rPr>
              <a:t> </a:t>
            </a:r>
            <a:r>
              <a:rPr lang="en-US" dirty="0" err="1">
                <a:latin typeface="Arial Narrow" pitchFamily="34" charset="0"/>
              </a:rPr>
              <a:t>kasus</a:t>
            </a:r>
            <a:r>
              <a:rPr lang="en-US" dirty="0">
                <a:latin typeface="Arial Narrow" pitchFamily="34" charset="0"/>
              </a:rPr>
              <a:t> </a:t>
            </a:r>
            <a:r>
              <a:rPr lang="en-US" dirty="0" err="1">
                <a:latin typeface="Arial Narrow" pitchFamily="34" charset="0"/>
              </a:rPr>
              <a:t>emergensi</a:t>
            </a:r>
            <a:endParaRPr lang="en-US" dirty="0">
              <a:latin typeface="Arial Narrow" pitchFamily="34" charset="0"/>
            </a:endParaRPr>
          </a:p>
          <a:p>
            <a:pPr marL="514350" indent="-514350">
              <a:buFont typeface="+mj-lt"/>
              <a:buAutoNum type="arabicPeriod"/>
              <a:defRPr/>
            </a:pPr>
            <a:r>
              <a:rPr lang="en-US" dirty="0" err="1">
                <a:latin typeface="Arial Narrow" pitchFamily="34" charset="0"/>
              </a:rPr>
              <a:t>Kolaborasi</a:t>
            </a:r>
            <a:r>
              <a:rPr lang="en-US" dirty="0">
                <a:latin typeface="Arial Narrow" pitchFamily="34" charset="0"/>
              </a:rPr>
              <a:t> / </a:t>
            </a:r>
            <a:r>
              <a:rPr lang="en-US" dirty="0" err="1">
                <a:latin typeface="Arial Narrow" pitchFamily="34" charset="0"/>
              </a:rPr>
              <a:t>rujukan</a:t>
            </a:r>
            <a:r>
              <a:rPr lang="en-US" dirty="0">
                <a:latin typeface="Arial Narrow" pitchFamily="34" charset="0"/>
              </a:rPr>
              <a:t> (</a:t>
            </a:r>
            <a:r>
              <a:rPr lang="en-US" dirty="0" err="1">
                <a:latin typeface="Arial Narrow" pitchFamily="34" charset="0"/>
              </a:rPr>
              <a:t>kuratif</a:t>
            </a:r>
            <a:r>
              <a:rPr lang="en-US" dirty="0">
                <a:latin typeface="Arial Narrow" pitchFamily="34" charset="0"/>
              </a:rPr>
              <a:t>) </a:t>
            </a:r>
            <a:r>
              <a:rPr lang="en-US" dirty="0" err="1">
                <a:latin typeface="Arial Narrow" pitchFamily="34" charset="0"/>
              </a:rPr>
              <a:t>karena</a:t>
            </a:r>
            <a:r>
              <a:rPr lang="en-US" dirty="0">
                <a:latin typeface="Arial Narrow" pitchFamily="34" charset="0"/>
              </a:rPr>
              <a:t> </a:t>
            </a:r>
            <a:r>
              <a:rPr lang="en-US" dirty="0" err="1">
                <a:latin typeface="Arial Narrow" pitchFamily="34" charset="0"/>
              </a:rPr>
              <a:t>keterbatasan</a:t>
            </a:r>
            <a:r>
              <a:rPr lang="en-US" dirty="0">
                <a:latin typeface="Arial Narrow" pitchFamily="34" charset="0"/>
              </a:rPr>
              <a:t> </a:t>
            </a:r>
            <a:r>
              <a:rPr lang="en-US" dirty="0" err="1">
                <a:latin typeface="Arial Narrow" pitchFamily="34" charset="0"/>
              </a:rPr>
              <a:t>fasilitas</a:t>
            </a:r>
            <a:r>
              <a:rPr lang="en-US" dirty="0">
                <a:latin typeface="Arial Narrow" pitchFamily="34" charset="0"/>
              </a:rPr>
              <a:t> / SDM </a:t>
            </a:r>
            <a:r>
              <a:rPr lang="en-US" dirty="0" err="1">
                <a:latin typeface="Arial Narrow" pitchFamily="34" charset="0"/>
              </a:rPr>
              <a:t>dalam</a:t>
            </a:r>
            <a:r>
              <a:rPr lang="en-US" dirty="0">
                <a:latin typeface="Arial Narrow" pitchFamily="34" charset="0"/>
              </a:rPr>
              <a:t> </a:t>
            </a:r>
            <a:r>
              <a:rPr lang="en-US" dirty="0" err="1">
                <a:latin typeface="Arial Narrow" pitchFamily="34" charset="0"/>
              </a:rPr>
              <a:t>menangani</a:t>
            </a:r>
            <a:r>
              <a:rPr lang="en-US" dirty="0">
                <a:latin typeface="Arial Narrow" pitchFamily="34" charset="0"/>
              </a:rPr>
              <a:t> </a:t>
            </a:r>
            <a:r>
              <a:rPr lang="en-US" dirty="0" err="1">
                <a:latin typeface="Arial Narrow" pitchFamily="34" charset="0"/>
              </a:rPr>
              <a:t>masalah</a:t>
            </a:r>
            <a:endParaRPr lang="en-US" dirty="0">
              <a:latin typeface="Arial Narrow" pitchFamily="34" charset="0"/>
            </a:endParaRPr>
          </a:p>
          <a:p>
            <a:pPr marL="514350" indent="-514350">
              <a:buFont typeface="+mj-lt"/>
              <a:buAutoNum type="arabicPeriod"/>
              <a:defRPr/>
            </a:pPr>
            <a:r>
              <a:rPr lang="en-US" dirty="0" err="1">
                <a:latin typeface="Arial Narrow" pitchFamily="34" charset="0"/>
              </a:rPr>
              <a:t>Edukasi</a:t>
            </a:r>
            <a:r>
              <a:rPr lang="en-US" dirty="0">
                <a:latin typeface="Arial Narrow" pitchFamily="34" charset="0"/>
              </a:rPr>
              <a:t> (</a:t>
            </a:r>
            <a:r>
              <a:rPr lang="en-US" dirty="0" err="1">
                <a:latin typeface="Arial Narrow" pitchFamily="34" charset="0"/>
              </a:rPr>
              <a:t>promotif</a:t>
            </a:r>
            <a:r>
              <a:rPr lang="en-US" dirty="0">
                <a:latin typeface="Arial Narrow" pitchFamily="34" charset="0"/>
              </a:rPr>
              <a:t>) </a:t>
            </a:r>
            <a:r>
              <a:rPr lang="en-US" dirty="0" err="1">
                <a:latin typeface="Arial Narrow" pitchFamily="34" charset="0"/>
              </a:rPr>
              <a:t>setelah</a:t>
            </a:r>
            <a:r>
              <a:rPr lang="en-US" dirty="0">
                <a:latin typeface="Arial Narrow" pitchFamily="34" charset="0"/>
              </a:rPr>
              <a:t> </a:t>
            </a:r>
            <a:r>
              <a:rPr lang="en-US" dirty="0" err="1">
                <a:latin typeface="Arial Narrow" pitchFamily="34" charset="0"/>
              </a:rPr>
              <a:t>semua</a:t>
            </a:r>
            <a:r>
              <a:rPr lang="en-US" dirty="0">
                <a:latin typeface="Arial Narrow" pitchFamily="34" charset="0"/>
              </a:rPr>
              <a:t> </a:t>
            </a:r>
            <a:r>
              <a:rPr lang="en-US" dirty="0" err="1">
                <a:latin typeface="Arial Narrow" pitchFamily="34" charset="0"/>
              </a:rPr>
              <a:t>masalah</a:t>
            </a:r>
            <a:r>
              <a:rPr lang="en-US" dirty="0">
                <a:latin typeface="Arial Narrow" pitchFamily="34" charset="0"/>
              </a:rPr>
              <a:t> </a:t>
            </a:r>
            <a:r>
              <a:rPr lang="en-US" dirty="0" err="1">
                <a:latin typeface="Arial Narrow" pitchFamily="34" charset="0"/>
              </a:rPr>
              <a:t>prioritas</a:t>
            </a:r>
            <a:r>
              <a:rPr lang="en-US" dirty="0">
                <a:latin typeface="Arial Narrow" pitchFamily="34" charset="0"/>
              </a:rPr>
              <a:t> </a:t>
            </a:r>
            <a:r>
              <a:rPr lang="en-US" dirty="0" err="1">
                <a:latin typeface="Arial Narrow" pitchFamily="34" charset="0"/>
              </a:rPr>
              <a:t>teratasi</a:t>
            </a:r>
            <a:r>
              <a:rPr lang="en-US" dirty="0">
                <a:latin typeface="Arial Narrow"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wipe(down)">
                                      <p:cBhvr>
                                        <p:cTn id="7" dur="500"/>
                                        <p:tgtEl>
                                          <p:spTgt spid="6">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down)">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wipe(down)">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wipe(down)">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wipe(down)">
                                      <p:cBhvr>
                                        <p:cTn id="27" dur="500"/>
                                        <p:tgtEl>
                                          <p:spTgt spid="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Effect transition="in" filter="wipe(down)">
                                      <p:cBhvr>
                                        <p:cTn id="3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3"/>
          <p:cNvSpPr>
            <a:spLocks noGrp="1"/>
          </p:cNvSpPr>
          <p:nvPr>
            <p:ph idx="1"/>
          </p:nvPr>
        </p:nvSpPr>
        <p:spPr>
          <a:xfrm>
            <a:off x="971600" y="908720"/>
            <a:ext cx="7258072" cy="3571886"/>
          </a:xfrm>
          <a:solidFill>
            <a:schemeClr val="bg2"/>
          </a:solidFill>
        </p:spPr>
        <p:txBody>
          <a:bodyPr/>
          <a:lstStyle/>
          <a:p>
            <a:pPr algn="just"/>
            <a:r>
              <a:rPr lang="en-US" sz="2800" dirty="0" err="1">
                <a:latin typeface="Arial Narrow" pitchFamily="34" charset="0"/>
              </a:rPr>
              <a:t>Implementasikan</a:t>
            </a:r>
            <a:r>
              <a:rPr lang="en-US" sz="2800" dirty="0">
                <a:latin typeface="Arial Narrow" pitchFamily="34" charset="0"/>
              </a:rPr>
              <a:t> </a:t>
            </a:r>
            <a:r>
              <a:rPr lang="en-US" sz="2800" dirty="0" err="1">
                <a:latin typeface="Arial Narrow" pitchFamily="34" charset="0"/>
              </a:rPr>
              <a:t>rencana</a:t>
            </a:r>
            <a:r>
              <a:rPr lang="en-US" sz="2800" dirty="0">
                <a:latin typeface="Arial Narrow" pitchFamily="34" charset="0"/>
              </a:rPr>
              <a:t> </a:t>
            </a:r>
            <a:r>
              <a:rPr lang="en-US" sz="2800" dirty="0" err="1">
                <a:latin typeface="Arial Narrow" pitchFamily="34" charset="0"/>
              </a:rPr>
              <a:t>tersebut</a:t>
            </a:r>
            <a:r>
              <a:rPr lang="en-US" sz="2800" dirty="0">
                <a:latin typeface="Arial Narrow" pitchFamily="34" charset="0"/>
              </a:rPr>
              <a:t> yang </a:t>
            </a:r>
            <a:r>
              <a:rPr lang="en-US" sz="2800" dirty="0" err="1">
                <a:latin typeface="Arial Narrow" pitchFamily="34" charset="0"/>
              </a:rPr>
              <a:t>didahului</a:t>
            </a:r>
            <a:r>
              <a:rPr lang="en-US" sz="2800" dirty="0">
                <a:latin typeface="Arial Narrow" pitchFamily="34" charset="0"/>
              </a:rPr>
              <a:t> </a:t>
            </a:r>
            <a:r>
              <a:rPr lang="en-US" sz="2800" dirty="0" err="1">
                <a:latin typeface="Arial Narrow" pitchFamily="34" charset="0"/>
              </a:rPr>
              <a:t>kesepakatan</a:t>
            </a:r>
            <a:r>
              <a:rPr lang="en-US" sz="2800" dirty="0">
                <a:latin typeface="Arial Narrow" pitchFamily="34" charset="0"/>
              </a:rPr>
              <a:t> </a:t>
            </a:r>
            <a:r>
              <a:rPr lang="en-US" sz="2800" dirty="0" err="1">
                <a:latin typeface="Arial Narrow" pitchFamily="34" charset="0"/>
              </a:rPr>
              <a:t>dengan</a:t>
            </a:r>
            <a:r>
              <a:rPr lang="en-US" sz="2800" dirty="0">
                <a:latin typeface="Arial Narrow" pitchFamily="34" charset="0"/>
              </a:rPr>
              <a:t> </a:t>
            </a:r>
            <a:r>
              <a:rPr lang="en-US" sz="2800" dirty="0" err="1">
                <a:latin typeface="Arial Narrow" pitchFamily="34" charset="0"/>
              </a:rPr>
              <a:t>pasien</a:t>
            </a:r>
            <a:r>
              <a:rPr lang="en-US" sz="2800" dirty="0">
                <a:latin typeface="Arial Narrow" pitchFamily="34" charset="0"/>
              </a:rPr>
              <a:t>.</a:t>
            </a:r>
          </a:p>
          <a:p>
            <a:pPr algn="just"/>
            <a:r>
              <a:rPr lang="en-US" sz="2800" dirty="0" err="1">
                <a:latin typeface="Arial Narrow" pitchFamily="34" charset="0"/>
              </a:rPr>
              <a:t>Evaluasi</a:t>
            </a:r>
            <a:r>
              <a:rPr lang="en-US" sz="2800" dirty="0">
                <a:latin typeface="Arial Narrow" pitchFamily="34" charset="0"/>
              </a:rPr>
              <a:t> </a:t>
            </a:r>
            <a:r>
              <a:rPr lang="en-US" sz="2800" dirty="0" err="1">
                <a:latin typeface="Arial Narrow" pitchFamily="34" charset="0"/>
              </a:rPr>
              <a:t>hasil</a:t>
            </a:r>
            <a:r>
              <a:rPr lang="en-US" sz="2800" dirty="0">
                <a:latin typeface="Arial Narrow" pitchFamily="34" charset="0"/>
              </a:rPr>
              <a:t> </a:t>
            </a:r>
            <a:r>
              <a:rPr lang="en-US" sz="2800" dirty="0" err="1">
                <a:latin typeface="Arial Narrow" pitchFamily="34" charset="0"/>
              </a:rPr>
              <a:t>tindakan</a:t>
            </a:r>
            <a:r>
              <a:rPr lang="en-US" sz="2800" dirty="0">
                <a:latin typeface="Arial Narrow" pitchFamily="34" charset="0"/>
              </a:rPr>
              <a:t> </a:t>
            </a:r>
            <a:r>
              <a:rPr lang="en-US" sz="2800" dirty="0" err="1">
                <a:latin typeface="Arial Narrow" pitchFamily="34" charset="0"/>
              </a:rPr>
              <a:t>untuk</a:t>
            </a:r>
            <a:r>
              <a:rPr lang="en-US" sz="2800" dirty="0">
                <a:latin typeface="Arial Narrow" pitchFamily="34" charset="0"/>
              </a:rPr>
              <a:t> </a:t>
            </a:r>
            <a:r>
              <a:rPr lang="en-US" sz="2800" dirty="0" err="1">
                <a:latin typeface="Arial Narrow" pitchFamily="34" charset="0"/>
              </a:rPr>
              <a:t>mendapatkan</a:t>
            </a:r>
            <a:r>
              <a:rPr lang="en-US" sz="2800" dirty="0">
                <a:latin typeface="Arial Narrow" pitchFamily="34" charset="0"/>
              </a:rPr>
              <a:t> data </a:t>
            </a:r>
            <a:r>
              <a:rPr lang="en-US" sz="2800" dirty="0" err="1">
                <a:latin typeface="Arial Narrow" pitchFamily="34" charset="0"/>
              </a:rPr>
              <a:t>baru</a:t>
            </a:r>
            <a:r>
              <a:rPr lang="en-US" sz="2800" dirty="0">
                <a:latin typeface="Arial Narrow" pitchFamily="34" charset="0"/>
              </a:rPr>
              <a:t>. </a:t>
            </a:r>
            <a:r>
              <a:rPr lang="en-US" sz="2800" dirty="0" err="1">
                <a:latin typeface="Arial Narrow" pitchFamily="34" charset="0"/>
              </a:rPr>
              <a:t>Efektif</a:t>
            </a:r>
            <a:r>
              <a:rPr lang="en-US" sz="2800" dirty="0">
                <a:latin typeface="Arial Narrow" pitchFamily="34" charset="0"/>
              </a:rPr>
              <a:t> / </a:t>
            </a:r>
            <a:r>
              <a:rPr lang="en-US" sz="2800" dirty="0" err="1">
                <a:latin typeface="Arial Narrow" pitchFamily="34" charset="0"/>
              </a:rPr>
              <a:t>tidaknya</a:t>
            </a:r>
            <a:r>
              <a:rPr lang="en-US" sz="2800" dirty="0">
                <a:latin typeface="Arial Narrow" pitchFamily="34" charset="0"/>
              </a:rPr>
              <a:t> </a:t>
            </a:r>
            <a:r>
              <a:rPr lang="en-US" sz="2800" dirty="0" err="1">
                <a:latin typeface="Arial Narrow" pitchFamily="34" charset="0"/>
              </a:rPr>
              <a:t>asuhan</a:t>
            </a:r>
            <a:r>
              <a:rPr lang="en-US" sz="2800" dirty="0">
                <a:latin typeface="Arial Narrow" pitchFamily="34" charset="0"/>
              </a:rPr>
              <a:t> </a:t>
            </a:r>
            <a:r>
              <a:rPr lang="en-US" sz="2800" dirty="0" err="1">
                <a:latin typeface="Arial Narrow" pitchFamily="34" charset="0"/>
              </a:rPr>
              <a:t>pasti</a:t>
            </a:r>
            <a:r>
              <a:rPr lang="en-US" sz="2800" dirty="0">
                <a:latin typeface="Arial Narrow" pitchFamily="34" charset="0"/>
              </a:rPr>
              <a:t> </a:t>
            </a:r>
            <a:r>
              <a:rPr lang="en-US" sz="2800" dirty="0" err="1">
                <a:latin typeface="Arial Narrow" pitchFamily="34" charset="0"/>
              </a:rPr>
              <a:t>akan</a:t>
            </a:r>
            <a:r>
              <a:rPr lang="en-US" sz="2800" dirty="0">
                <a:latin typeface="Arial Narrow" pitchFamily="34" charset="0"/>
              </a:rPr>
              <a:t> </a:t>
            </a:r>
            <a:r>
              <a:rPr lang="en-US" sz="2800" dirty="0" err="1">
                <a:latin typeface="Arial Narrow" pitchFamily="34" charset="0"/>
              </a:rPr>
              <a:t>memunculkan</a:t>
            </a:r>
            <a:r>
              <a:rPr lang="en-US" sz="2800" dirty="0">
                <a:latin typeface="Arial Narrow" pitchFamily="34" charset="0"/>
              </a:rPr>
              <a:t> data </a:t>
            </a:r>
            <a:r>
              <a:rPr lang="en-US" sz="2800" dirty="0" err="1">
                <a:latin typeface="Arial Narrow" pitchFamily="34" charset="0"/>
              </a:rPr>
              <a:t>baru</a:t>
            </a:r>
            <a:r>
              <a:rPr lang="en-US" sz="2800" dirty="0">
                <a:latin typeface="Arial Narrow" pitchFamily="34" charset="0"/>
              </a:rPr>
              <a:t>.</a:t>
            </a:r>
          </a:p>
          <a:p>
            <a:pPr algn="just"/>
            <a:r>
              <a:rPr lang="en-US" sz="2800" dirty="0" err="1">
                <a:latin typeface="Arial Narrow" pitchFamily="34" charset="0"/>
              </a:rPr>
              <a:t>Pada</a:t>
            </a:r>
            <a:r>
              <a:rPr lang="en-US" sz="2800" dirty="0">
                <a:latin typeface="Arial Narrow" pitchFamily="34" charset="0"/>
              </a:rPr>
              <a:t> </a:t>
            </a:r>
            <a:r>
              <a:rPr lang="en-US" sz="2800" dirty="0" err="1">
                <a:latin typeface="Arial Narrow" pitchFamily="34" charset="0"/>
              </a:rPr>
              <a:t>setiap</a:t>
            </a:r>
            <a:r>
              <a:rPr lang="en-US" sz="2800" dirty="0">
                <a:latin typeface="Arial Narrow" pitchFamily="34" charset="0"/>
              </a:rPr>
              <a:t> </a:t>
            </a:r>
            <a:r>
              <a:rPr lang="en-US" sz="2800" dirty="0" err="1">
                <a:latin typeface="Arial Narrow" pitchFamily="34" charset="0"/>
              </a:rPr>
              <a:t>muncul</a:t>
            </a:r>
            <a:r>
              <a:rPr lang="en-US" sz="2800" dirty="0">
                <a:latin typeface="Arial Narrow" pitchFamily="34" charset="0"/>
              </a:rPr>
              <a:t> data </a:t>
            </a:r>
            <a:r>
              <a:rPr lang="en-US" sz="2800" dirty="0" err="1">
                <a:latin typeface="Arial Narrow" pitchFamily="34" charset="0"/>
              </a:rPr>
              <a:t>baru</a:t>
            </a:r>
            <a:r>
              <a:rPr lang="en-US" sz="2800" dirty="0">
                <a:latin typeface="Arial Narrow" pitchFamily="34" charset="0"/>
              </a:rPr>
              <a:t>, </a:t>
            </a:r>
            <a:r>
              <a:rPr lang="en-US" sz="2800" dirty="0" err="1">
                <a:latin typeface="Arial Narrow" pitchFamily="34" charset="0"/>
              </a:rPr>
              <a:t>proses</a:t>
            </a:r>
            <a:r>
              <a:rPr lang="en-US" sz="2800" dirty="0">
                <a:latin typeface="Arial Narrow" pitchFamily="34" charset="0"/>
              </a:rPr>
              <a:t> </a:t>
            </a:r>
            <a:r>
              <a:rPr lang="en-US" sz="2800" dirty="0" err="1">
                <a:latin typeface="Arial Narrow" pitchFamily="34" charset="0"/>
              </a:rPr>
              <a:t>manajemen</a:t>
            </a:r>
            <a:r>
              <a:rPr lang="en-US" sz="2800" dirty="0">
                <a:latin typeface="Arial Narrow" pitchFamily="34" charset="0"/>
              </a:rPr>
              <a:t> </a:t>
            </a:r>
            <a:r>
              <a:rPr lang="en-US" sz="2800" dirty="0" err="1">
                <a:latin typeface="Arial Narrow" pitchFamily="34" charset="0"/>
              </a:rPr>
              <a:t>kembali</a:t>
            </a:r>
            <a:r>
              <a:rPr lang="en-US" sz="2800" dirty="0">
                <a:latin typeface="Arial Narrow" pitchFamily="34" charset="0"/>
              </a:rPr>
              <a:t> </a:t>
            </a:r>
            <a:r>
              <a:rPr lang="en-US" sz="2800" dirty="0" err="1">
                <a:latin typeface="Arial Narrow" pitchFamily="34" charset="0"/>
              </a:rPr>
              <a:t>lagi</a:t>
            </a:r>
            <a:r>
              <a:rPr lang="en-US" sz="2800" dirty="0">
                <a:latin typeface="Arial Narrow" pitchFamily="34" charset="0"/>
              </a:rPr>
              <a:t> </a:t>
            </a:r>
            <a:r>
              <a:rPr lang="en-US" sz="2800" dirty="0" err="1">
                <a:latin typeface="Arial Narrow" pitchFamily="34" charset="0"/>
              </a:rPr>
              <a:t>ke</a:t>
            </a:r>
            <a:r>
              <a:rPr lang="en-US" sz="2800" dirty="0">
                <a:latin typeface="Arial Narrow" pitchFamily="34" charset="0"/>
              </a:rPr>
              <a:t> </a:t>
            </a:r>
            <a:r>
              <a:rPr lang="en-US" sz="2800" dirty="0" err="1">
                <a:latin typeface="Arial Narrow" pitchFamily="34" charset="0"/>
              </a:rPr>
              <a:t>langkah</a:t>
            </a:r>
            <a:r>
              <a:rPr lang="en-US" sz="2800" dirty="0">
                <a:latin typeface="Arial Narrow" pitchFamily="34" charset="0"/>
              </a:rPr>
              <a:t> </a:t>
            </a:r>
            <a:r>
              <a:rPr lang="en-US" sz="2800" dirty="0" err="1">
                <a:latin typeface="Arial Narrow" pitchFamily="34" charset="0"/>
              </a:rPr>
              <a:t>awal</a:t>
            </a:r>
            <a:r>
              <a:rPr lang="en-US" sz="2800" dirty="0">
                <a:latin typeface="Arial Narrow" pitchFamily="34" charset="0"/>
              </a:rPr>
              <a:t> </a:t>
            </a:r>
            <a:r>
              <a:rPr lang="en-US" sz="2800" dirty="0" err="1">
                <a:latin typeface="Arial Narrow" pitchFamily="34" charset="0"/>
              </a:rPr>
              <a:t>dst</a:t>
            </a:r>
            <a:r>
              <a:rPr lang="en-US" sz="2800" dirty="0">
                <a:latin typeface="Arial Narrow"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530">
                                            <p:bg/>
                                          </p:spTgt>
                                        </p:tgtEl>
                                        <p:attrNameLst>
                                          <p:attrName>style.visibility</p:attrName>
                                        </p:attrNameLst>
                                      </p:cBhvr>
                                      <p:to>
                                        <p:strVal val="visible"/>
                                      </p:to>
                                    </p:set>
                                    <p:animEffect transition="in" filter="fade">
                                      <p:cBhvr>
                                        <p:cTn id="7" dur="2000"/>
                                        <p:tgtEl>
                                          <p:spTgt spid="22530">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530">
                                            <p:txEl>
                                              <p:pRg st="0" end="0"/>
                                            </p:txEl>
                                          </p:spTgt>
                                        </p:tgtEl>
                                        <p:attrNameLst>
                                          <p:attrName>style.visibility</p:attrName>
                                        </p:attrNameLst>
                                      </p:cBhvr>
                                      <p:to>
                                        <p:strVal val="visible"/>
                                      </p:to>
                                    </p:set>
                                    <p:animEffect transition="in" filter="fade">
                                      <p:cBhvr>
                                        <p:cTn id="12" dur="2000"/>
                                        <p:tgtEl>
                                          <p:spTgt spid="2253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530">
                                            <p:txEl>
                                              <p:pRg st="1" end="1"/>
                                            </p:txEl>
                                          </p:spTgt>
                                        </p:tgtEl>
                                        <p:attrNameLst>
                                          <p:attrName>style.visibility</p:attrName>
                                        </p:attrNameLst>
                                      </p:cBhvr>
                                      <p:to>
                                        <p:strVal val="visible"/>
                                      </p:to>
                                    </p:set>
                                    <p:animEffect transition="in" filter="fade">
                                      <p:cBhvr>
                                        <p:cTn id="17" dur="2000"/>
                                        <p:tgtEl>
                                          <p:spTgt spid="2253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530">
                                            <p:txEl>
                                              <p:pRg st="2" end="2"/>
                                            </p:txEl>
                                          </p:spTgt>
                                        </p:tgtEl>
                                        <p:attrNameLst>
                                          <p:attrName>style.visibility</p:attrName>
                                        </p:attrNameLst>
                                      </p:cBhvr>
                                      <p:to>
                                        <p:strVal val="visible"/>
                                      </p:to>
                                    </p:set>
                                    <p:animEffect transition="in" filter="fade">
                                      <p:cBhvr>
                                        <p:cTn id="22" dur="2000"/>
                                        <p:tgtEl>
                                          <p:spTgt spid="2253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825500"/>
          </a:xfrm>
        </p:spPr>
        <p:txBody>
          <a:bodyPr/>
          <a:lstStyle/>
          <a:p>
            <a:pPr>
              <a:defRPr/>
            </a:pPr>
            <a:r>
              <a:rPr lang="en-US" dirty="0"/>
              <a:t>SOAP</a:t>
            </a:r>
          </a:p>
        </p:txBody>
      </p:sp>
      <p:sp>
        <p:nvSpPr>
          <p:cNvPr id="23555" name="Content Placeholder 2"/>
          <p:cNvSpPr>
            <a:spLocks noGrp="1"/>
          </p:cNvSpPr>
          <p:nvPr>
            <p:ph idx="1"/>
          </p:nvPr>
        </p:nvSpPr>
        <p:spPr>
          <a:xfrm>
            <a:off x="827584" y="980728"/>
            <a:ext cx="7400948" cy="3614750"/>
          </a:xfrm>
          <a:solidFill>
            <a:schemeClr val="bg2"/>
          </a:solidFill>
        </p:spPr>
        <p:txBody>
          <a:bodyPr/>
          <a:lstStyle/>
          <a:p>
            <a:pPr marL="90488" indent="0" algn="just">
              <a:buFontTx/>
              <a:buNone/>
            </a:pPr>
            <a:r>
              <a:rPr lang="en-US" sz="2800" dirty="0">
                <a:latin typeface="Arial Narrow" pitchFamily="34" charset="0"/>
              </a:rPr>
              <a:t>“ </a:t>
            </a:r>
            <a:r>
              <a:rPr lang="en-US" sz="2800" dirty="0" err="1">
                <a:latin typeface="Arial Narrow" pitchFamily="34" charset="0"/>
              </a:rPr>
              <a:t>Merupakan</a:t>
            </a:r>
            <a:r>
              <a:rPr lang="en-US" sz="2800" dirty="0">
                <a:latin typeface="Arial Narrow" pitchFamily="34" charset="0"/>
              </a:rPr>
              <a:t> </a:t>
            </a:r>
            <a:r>
              <a:rPr lang="en-US" sz="2800" dirty="0" err="1">
                <a:latin typeface="Arial Narrow" pitchFamily="34" charset="0"/>
              </a:rPr>
              <a:t>metode</a:t>
            </a:r>
            <a:r>
              <a:rPr lang="en-US" sz="2800" dirty="0">
                <a:latin typeface="Arial Narrow" pitchFamily="34" charset="0"/>
              </a:rPr>
              <a:t> </a:t>
            </a:r>
            <a:r>
              <a:rPr lang="en-US" sz="2800" dirty="0" err="1">
                <a:latin typeface="Arial Narrow" pitchFamily="34" charset="0"/>
              </a:rPr>
              <a:t>dokumentasi</a:t>
            </a:r>
            <a:r>
              <a:rPr lang="en-US" sz="2800" dirty="0">
                <a:latin typeface="Arial Narrow" pitchFamily="34" charset="0"/>
              </a:rPr>
              <a:t> paling </a:t>
            </a:r>
            <a:r>
              <a:rPr lang="en-US" sz="2800" dirty="0" err="1">
                <a:latin typeface="Arial Narrow" pitchFamily="34" charset="0"/>
              </a:rPr>
              <a:t>umum</a:t>
            </a:r>
            <a:r>
              <a:rPr lang="en-US" sz="2800" dirty="0">
                <a:latin typeface="Arial Narrow" pitchFamily="34" charset="0"/>
              </a:rPr>
              <a:t> yang </a:t>
            </a:r>
            <a:r>
              <a:rPr lang="en-US" sz="2800" dirty="0" err="1">
                <a:latin typeface="Arial Narrow" pitchFamily="34" charset="0"/>
              </a:rPr>
              <a:t>digunakan</a:t>
            </a:r>
            <a:r>
              <a:rPr lang="en-US" sz="2800" dirty="0">
                <a:latin typeface="Arial Narrow" pitchFamily="34" charset="0"/>
              </a:rPr>
              <a:t> </a:t>
            </a:r>
            <a:r>
              <a:rPr lang="en-US" sz="2800" dirty="0" err="1">
                <a:latin typeface="Arial Narrow" pitchFamily="34" charset="0"/>
              </a:rPr>
              <a:t>oleh</a:t>
            </a:r>
            <a:r>
              <a:rPr lang="en-US" sz="2800" dirty="0">
                <a:latin typeface="Arial Narrow" pitchFamily="34" charset="0"/>
              </a:rPr>
              <a:t> </a:t>
            </a:r>
            <a:r>
              <a:rPr lang="en-US" sz="2800" dirty="0" err="1">
                <a:latin typeface="Arial Narrow" pitchFamily="34" charset="0"/>
              </a:rPr>
              <a:t>penyedia</a:t>
            </a:r>
            <a:r>
              <a:rPr lang="en-US" sz="2800" dirty="0">
                <a:latin typeface="Arial Narrow" pitchFamily="34" charset="0"/>
              </a:rPr>
              <a:t> </a:t>
            </a:r>
            <a:r>
              <a:rPr lang="en-US" sz="2800" dirty="0" err="1">
                <a:latin typeface="Arial Narrow" pitchFamily="34" charset="0"/>
              </a:rPr>
              <a:t>kesehatan</a:t>
            </a:r>
            <a:r>
              <a:rPr lang="en-US" sz="2800" dirty="0">
                <a:latin typeface="Arial Narrow" pitchFamily="34" charset="0"/>
              </a:rPr>
              <a:t> </a:t>
            </a:r>
            <a:r>
              <a:rPr lang="en-US" sz="2800" dirty="0" err="1">
                <a:latin typeface="Arial Narrow" pitchFamily="34" charset="0"/>
              </a:rPr>
              <a:t>termasuk</a:t>
            </a:r>
            <a:r>
              <a:rPr lang="en-US" sz="2800" dirty="0">
                <a:latin typeface="Arial Narrow" pitchFamily="34" charset="0"/>
              </a:rPr>
              <a:t> </a:t>
            </a:r>
            <a:r>
              <a:rPr lang="en-US" sz="2800" dirty="0" err="1">
                <a:latin typeface="Arial Narrow" pitchFamily="34" charset="0"/>
              </a:rPr>
              <a:t>bidan</a:t>
            </a:r>
            <a:r>
              <a:rPr lang="en-US" sz="2800" dirty="0">
                <a:latin typeface="Arial Narrow" pitchFamily="34" charset="0"/>
              </a:rPr>
              <a:t> </a:t>
            </a:r>
            <a:r>
              <a:rPr lang="en-US" sz="2800" dirty="0" err="1">
                <a:latin typeface="Arial Narrow" pitchFamily="34" charset="0"/>
              </a:rPr>
              <a:t>untuk</a:t>
            </a:r>
            <a:r>
              <a:rPr lang="en-US" sz="2800" dirty="0">
                <a:latin typeface="Arial Narrow" pitchFamily="34" charset="0"/>
              </a:rPr>
              <a:t> </a:t>
            </a:r>
            <a:r>
              <a:rPr lang="en-US" sz="2800" dirty="0" err="1">
                <a:latin typeface="Arial Narrow" pitchFamily="34" charset="0"/>
              </a:rPr>
              <a:t>memasukkan</a:t>
            </a:r>
            <a:r>
              <a:rPr lang="en-US" sz="2800" dirty="0">
                <a:latin typeface="Arial Narrow" pitchFamily="34" charset="0"/>
              </a:rPr>
              <a:t> </a:t>
            </a:r>
            <a:r>
              <a:rPr lang="en-US" sz="2800" dirty="0" err="1">
                <a:latin typeface="Arial Narrow" pitchFamily="34" charset="0"/>
              </a:rPr>
              <a:t>catatan</a:t>
            </a:r>
            <a:r>
              <a:rPr lang="en-US" sz="2800" dirty="0">
                <a:latin typeface="Arial Narrow" pitchFamily="34" charset="0"/>
              </a:rPr>
              <a:t> </a:t>
            </a:r>
            <a:r>
              <a:rPr lang="en-US" sz="2800" dirty="0" err="1">
                <a:latin typeface="Arial Narrow" pitchFamily="34" charset="0"/>
              </a:rPr>
              <a:t>ke</a:t>
            </a:r>
            <a:r>
              <a:rPr lang="en-US" sz="2800" dirty="0">
                <a:latin typeface="Arial Narrow" pitchFamily="34" charset="0"/>
              </a:rPr>
              <a:t> </a:t>
            </a:r>
            <a:r>
              <a:rPr lang="en-US" sz="2800" dirty="0" err="1">
                <a:latin typeface="Arial Narrow" pitchFamily="34" charset="0"/>
              </a:rPr>
              <a:t>rekam</a:t>
            </a:r>
            <a:r>
              <a:rPr lang="en-US" sz="2800" dirty="0">
                <a:latin typeface="Arial Narrow" pitchFamily="34" charset="0"/>
              </a:rPr>
              <a:t> </a:t>
            </a:r>
            <a:r>
              <a:rPr lang="en-US" sz="2800" dirty="0" err="1">
                <a:latin typeface="Arial Narrow" pitchFamily="34" charset="0"/>
              </a:rPr>
              <a:t>medis</a:t>
            </a:r>
            <a:r>
              <a:rPr lang="en-US" sz="2800" dirty="0">
                <a:latin typeface="Arial Narrow" pitchFamily="34" charset="0"/>
              </a:rPr>
              <a:t> </a:t>
            </a:r>
            <a:r>
              <a:rPr lang="en-US" sz="2800" dirty="0" err="1">
                <a:latin typeface="Arial Narrow" pitchFamily="34" charset="0"/>
              </a:rPr>
              <a:t>pasien</a:t>
            </a:r>
            <a:r>
              <a:rPr lang="en-US" sz="2800" dirty="0">
                <a:latin typeface="Arial Narrow" pitchFamily="34" charset="0"/>
              </a:rPr>
              <a:t>”. </a:t>
            </a:r>
          </a:p>
          <a:p>
            <a:pPr>
              <a:buFontTx/>
              <a:buNone/>
            </a:pPr>
            <a:endParaRPr lang="en-US" sz="2800" dirty="0">
              <a:latin typeface="Arial Narrow" pitchFamily="34" charset="0"/>
            </a:endParaRPr>
          </a:p>
          <a:p>
            <a:pPr marL="90488" indent="0" algn="just">
              <a:buFontTx/>
              <a:buNone/>
            </a:pPr>
            <a:r>
              <a:rPr lang="en-US" sz="2800" dirty="0" err="1">
                <a:latin typeface="Arial Narrow" pitchFamily="34" charset="0"/>
              </a:rPr>
              <a:t>Catatan</a:t>
            </a:r>
            <a:r>
              <a:rPr lang="en-US" sz="2800" dirty="0">
                <a:latin typeface="Arial Narrow" pitchFamily="34" charset="0"/>
              </a:rPr>
              <a:t> </a:t>
            </a:r>
            <a:r>
              <a:rPr lang="en-US" sz="2800" dirty="0" err="1">
                <a:latin typeface="Arial Narrow" pitchFamily="34" charset="0"/>
              </a:rPr>
              <a:t>ini</a:t>
            </a:r>
            <a:r>
              <a:rPr lang="en-US" sz="2800" dirty="0">
                <a:latin typeface="Arial Narrow" pitchFamily="34" charset="0"/>
              </a:rPr>
              <a:t> </a:t>
            </a:r>
            <a:r>
              <a:rPr lang="en-US" sz="2800" dirty="0" err="1">
                <a:latin typeface="Arial Narrow" pitchFamily="34" charset="0"/>
              </a:rPr>
              <a:t>memungkinkan</a:t>
            </a:r>
            <a:r>
              <a:rPr lang="en-US" sz="2800" dirty="0">
                <a:latin typeface="Arial Narrow" pitchFamily="34" charset="0"/>
              </a:rPr>
              <a:t> </a:t>
            </a:r>
            <a:r>
              <a:rPr lang="en-US" sz="2800" dirty="0" err="1">
                <a:latin typeface="Arial Narrow" pitchFamily="34" charset="0"/>
              </a:rPr>
              <a:t>penyedia</a:t>
            </a:r>
            <a:r>
              <a:rPr lang="en-US" sz="2800" dirty="0">
                <a:latin typeface="Arial Narrow" pitchFamily="34" charset="0"/>
              </a:rPr>
              <a:t> </a:t>
            </a:r>
            <a:r>
              <a:rPr lang="en-US" sz="2800" dirty="0" err="1">
                <a:latin typeface="Arial Narrow" pitchFamily="34" charset="0"/>
              </a:rPr>
              <a:t>kesehatan</a:t>
            </a:r>
            <a:r>
              <a:rPr lang="en-US" sz="2800" dirty="0">
                <a:latin typeface="Arial Narrow" pitchFamily="34" charset="0"/>
              </a:rPr>
              <a:t> </a:t>
            </a:r>
            <a:r>
              <a:rPr lang="en-US" sz="2800" dirty="0" err="1">
                <a:latin typeface="Arial Narrow" pitchFamily="34" charset="0"/>
              </a:rPr>
              <a:t>untuk</a:t>
            </a:r>
            <a:r>
              <a:rPr lang="en-US" sz="2800" dirty="0">
                <a:latin typeface="Arial Narrow" pitchFamily="34" charset="0"/>
              </a:rPr>
              <a:t> </a:t>
            </a:r>
            <a:r>
              <a:rPr lang="en-US" sz="2800" dirty="0" err="1">
                <a:latin typeface="Arial Narrow" pitchFamily="34" charset="0"/>
              </a:rPr>
              <a:t>merekam</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en-US" sz="2800" dirty="0" err="1">
                <a:latin typeface="Arial Narrow" pitchFamily="34" charset="0"/>
              </a:rPr>
              <a:t>berbagi</a:t>
            </a:r>
            <a:r>
              <a:rPr lang="en-US" sz="2800" dirty="0">
                <a:latin typeface="Arial Narrow" pitchFamily="34" charset="0"/>
              </a:rPr>
              <a:t> </a:t>
            </a:r>
            <a:r>
              <a:rPr lang="en-US" sz="2800" dirty="0" err="1">
                <a:latin typeface="Arial Narrow" pitchFamily="34" charset="0"/>
              </a:rPr>
              <a:t>informasi</a:t>
            </a:r>
            <a:r>
              <a:rPr lang="en-US" sz="2800" dirty="0">
                <a:latin typeface="Arial Narrow" pitchFamily="34" charset="0"/>
              </a:rPr>
              <a:t> </a:t>
            </a:r>
            <a:r>
              <a:rPr lang="en-US" sz="2800" dirty="0" err="1">
                <a:latin typeface="Arial Narrow" pitchFamily="34" charset="0"/>
              </a:rPr>
              <a:t>dalam</a:t>
            </a:r>
            <a:r>
              <a:rPr lang="en-US" sz="2800" dirty="0">
                <a:latin typeface="Arial Narrow" pitchFamily="34" charset="0"/>
              </a:rPr>
              <a:t> format universal, </a:t>
            </a:r>
            <a:r>
              <a:rPr lang="en-US" sz="2800" dirty="0" err="1">
                <a:latin typeface="Arial Narrow" pitchFamily="34" charset="0"/>
              </a:rPr>
              <a:t>sistematis</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en-US" sz="2800" dirty="0" err="1">
                <a:latin typeface="Arial Narrow" pitchFamily="34" charset="0"/>
              </a:rPr>
              <a:t>mudah</a:t>
            </a:r>
            <a:r>
              <a:rPr lang="en-US" sz="2800" dirty="0">
                <a:latin typeface="Arial Narrow" pitchFamily="34" charset="0"/>
              </a:rPr>
              <a:t> </a:t>
            </a:r>
            <a:r>
              <a:rPr lang="en-US" sz="2800" dirty="0" err="1">
                <a:latin typeface="Arial Narrow" pitchFamily="34" charset="0"/>
              </a:rPr>
              <a:t>dibaca</a:t>
            </a:r>
            <a:endParaRPr lang="en-US" sz="2800" dirty="0">
              <a:latin typeface="Arial Narrow" pitchFamily="34" charset="0"/>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43887" cy="682625"/>
          </a:xfrm>
        </p:spPr>
        <p:txBody>
          <a:bodyPr>
            <a:normAutofit fontScale="90000"/>
          </a:bodyPr>
          <a:lstStyle/>
          <a:p>
            <a:pPr algn="l">
              <a:defRPr/>
            </a:pPr>
            <a:r>
              <a:rPr lang="en-US" dirty="0"/>
              <a:t>S (</a:t>
            </a:r>
            <a:r>
              <a:rPr lang="en-US" dirty="0" err="1"/>
              <a:t>subjektive</a:t>
            </a:r>
            <a:r>
              <a:rPr lang="en-US" dirty="0"/>
              <a:t>)</a:t>
            </a:r>
          </a:p>
        </p:txBody>
      </p:sp>
      <p:sp>
        <p:nvSpPr>
          <p:cNvPr id="24579" name="Content Placeholder 2"/>
          <p:cNvSpPr>
            <a:spLocks noGrp="1"/>
          </p:cNvSpPr>
          <p:nvPr>
            <p:ph idx="1"/>
          </p:nvPr>
        </p:nvSpPr>
        <p:spPr>
          <a:xfrm>
            <a:off x="899592" y="1268760"/>
            <a:ext cx="7329510" cy="2786081"/>
          </a:xfrm>
          <a:solidFill>
            <a:schemeClr val="bg2"/>
          </a:solidFill>
        </p:spPr>
        <p:txBody>
          <a:bodyPr>
            <a:normAutofit/>
          </a:bodyPr>
          <a:lstStyle/>
          <a:p>
            <a:r>
              <a:rPr lang="en-US" dirty="0">
                <a:latin typeface="Arial Narrow" pitchFamily="34" charset="0"/>
              </a:rPr>
              <a:t>Data yang </a:t>
            </a:r>
            <a:r>
              <a:rPr lang="en-US" dirty="0" err="1">
                <a:latin typeface="Arial Narrow" pitchFamily="34" charset="0"/>
              </a:rPr>
              <a:t>didapatkan</a:t>
            </a:r>
            <a:r>
              <a:rPr lang="en-US" dirty="0">
                <a:latin typeface="Arial Narrow" pitchFamily="34" charset="0"/>
              </a:rPr>
              <a:t> </a:t>
            </a:r>
            <a:r>
              <a:rPr lang="en-US" dirty="0" err="1">
                <a:latin typeface="Arial Narrow" pitchFamily="34" charset="0"/>
              </a:rPr>
              <a:t>berdasarkan</a:t>
            </a:r>
            <a:r>
              <a:rPr lang="en-US" dirty="0">
                <a:latin typeface="Arial Narrow" pitchFamily="34" charset="0"/>
              </a:rPr>
              <a:t> </a:t>
            </a:r>
            <a:r>
              <a:rPr lang="en-US" dirty="0" err="1">
                <a:latin typeface="Arial Narrow" pitchFamily="34" charset="0"/>
              </a:rPr>
              <a:t>perkataan</a:t>
            </a:r>
            <a:r>
              <a:rPr lang="en-US" dirty="0">
                <a:latin typeface="Arial Narrow" pitchFamily="34" charset="0"/>
              </a:rPr>
              <a:t> </a:t>
            </a:r>
            <a:r>
              <a:rPr lang="en-US" dirty="0" err="1">
                <a:latin typeface="Arial Narrow" pitchFamily="34" charset="0"/>
              </a:rPr>
              <a:t>diri</a:t>
            </a:r>
            <a:r>
              <a:rPr lang="en-US" dirty="0">
                <a:latin typeface="Arial Narrow" pitchFamily="34" charset="0"/>
              </a:rPr>
              <a:t> </a:t>
            </a:r>
            <a:r>
              <a:rPr lang="en-US" dirty="0" err="1">
                <a:latin typeface="Arial Narrow" pitchFamily="34" charset="0"/>
              </a:rPr>
              <a:t>sendiri</a:t>
            </a:r>
            <a:r>
              <a:rPr lang="en-US" dirty="0">
                <a:latin typeface="Arial Narrow" pitchFamily="34" charset="0"/>
              </a:rPr>
              <a:t> </a:t>
            </a:r>
            <a:r>
              <a:rPr lang="en-US" dirty="0" err="1">
                <a:latin typeface="Arial Narrow" pitchFamily="34" charset="0"/>
              </a:rPr>
              <a:t>maupun</a:t>
            </a:r>
            <a:r>
              <a:rPr lang="en-US" dirty="0">
                <a:latin typeface="Arial Narrow" pitchFamily="34" charset="0"/>
              </a:rPr>
              <a:t> </a:t>
            </a:r>
            <a:r>
              <a:rPr lang="en-US" dirty="0" err="1">
                <a:latin typeface="Arial Narrow" pitchFamily="34" charset="0"/>
              </a:rPr>
              <a:t>orang</a:t>
            </a:r>
            <a:r>
              <a:rPr lang="en-US" dirty="0">
                <a:latin typeface="Arial Narrow" pitchFamily="34" charset="0"/>
              </a:rPr>
              <a:t> lain </a:t>
            </a:r>
            <a:r>
              <a:rPr lang="en-US" dirty="0" err="1">
                <a:latin typeface="Arial Narrow" pitchFamily="34" charset="0"/>
              </a:rPr>
              <a:t>tentang</a:t>
            </a:r>
            <a:r>
              <a:rPr lang="en-US" dirty="0">
                <a:latin typeface="Arial Narrow" pitchFamily="34" charset="0"/>
              </a:rPr>
              <a:t> </a:t>
            </a:r>
            <a:r>
              <a:rPr lang="en-US" dirty="0" err="1">
                <a:latin typeface="Arial Narrow" pitchFamily="34" charset="0"/>
              </a:rPr>
              <a:t>apa</a:t>
            </a:r>
            <a:r>
              <a:rPr lang="en-US" dirty="0">
                <a:latin typeface="Arial Narrow" pitchFamily="34" charset="0"/>
              </a:rPr>
              <a:t> yang </a:t>
            </a:r>
            <a:r>
              <a:rPr lang="en-US" dirty="0" err="1">
                <a:latin typeface="Arial Narrow" pitchFamily="34" charset="0"/>
              </a:rPr>
              <a:t>dirasakannya</a:t>
            </a:r>
            <a:r>
              <a:rPr lang="en-US" dirty="0">
                <a:latin typeface="Arial Narrow" pitchFamily="34" charset="0"/>
              </a:rPr>
              <a:t>/ </a:t>
            </a:r>
            <a:r>
              <a:rPr lang="en-US" dirty="0" err="1">
                <a:latin typeface="Arial Narrow" pitchFamily="34" charset="0"/>
              </a:rPr>
              <a:t>diyakininya</a:t>
            </a:r>
            <a:r>
              <a:rPr lang="en-US" dirty="0">
                <a:latin typeface="Arial Narrow" pitchFamily="34" charset="0"/>
              </a:rPr>
              <a:t>.</a:t>
            </a:r>
          </a:p>
          <a:p>
            <a:pPr>
              <a:buFontTx/>
              <a:buNone/>
            </a:pPr>
            <a:r>
              <a:rPr lang="en-US" dirty="0">
                <a:latin typeface="Arial Narrow" pitchFamily="34" charset="0"/>
              </a:rPr>
              <a:t>	data </a:t>
            </a:r>
            <a:r>
              <a:rPr lang="id-ID" dirty="0">
                <a:latin typeface="Arial Narrow" pitchFamily="34" charset="0"/>
              </a:rPr>
              <a:t>S</a:t>
            </a:r>
            <a:r>
              <a:rPr lang="en-US" dirty="0">
                <a:latin typeface="Arial Narrow" pitchFamily="34" charset="0"/>
              </a:rPr>
              <a:t> </a:t>
            </a:r>
            <a:r>
              <a:rPr lang="en-US" dirty="0" err="1">
                <a:latin typeface="Arial Narrow" pitchFamily="34" charset="0"/>
              </a:rPr>
              <a:t>meliputi</a:t>
            </a:r>
            <a:r>
              <a:rPr lang="en-US" dirty="0">
                <a:latin typeface="Arial Narrow" pitchFamily="34" charset="0"/>
              </a:rPr>
              <a:t> :</a:t>
            </a: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79">
                                            <p:bg/>
                                          </p:spTgt>
                                        </p:tgtEl>
                                        <p:attrNameLst>
                                          <p:attrName>style.visibility</p:attrName>
                                        </p:attrNameLst>
                                      </p:cBhvr>
                                      <p:to>
                                        <p:strVal val="visible"/>
                                      </p:to>
                                    </p:set>
                                    <p:anim calcmode="lin" valueType="num">
                                      <p:cBhvr additive="base">
                                        <p:cTn id="7" dur="500" fill="hold"/>
                                        <p:tgtEl>
                                          <p:spTgt spid="24579">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4579">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579">
                                            <p:txEl>
                                              <p:pRg st="0" end="0"/>
                                            </p:txEl>
                                          </p:spTgt>
                                        </p:tgtEl>
                                        <p:attrNameLst>
                                          <p:attrName>style.visibility</p:attrName>
                                        </p:attrNameLst>
                                      </p:cBhvr>
                                      <p:to>
                                        <p:strVal val="visible"/>
                                      </p:to>
                                    </p:set>
                                    <p:anim calcmode="lin" valueType="num">
                                      <p:cBhvr additive="base">
                                        <p:cTn id="13"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579">
                                            <p:txEl>
                                              <p:pRg st="1" end="1"/>
                                            </p:txEl>
                                          </p:spTgt>
                                        </p:tgtEl>
                                        <p:attrNameLst>
                                          <p:attrName>style.visibility</p:attrName>
                                        </p:attrNameLst>
                                      </p:cBhvr>
                                      <p:to>
                                        <p:strVal val="visible"/>
                                      </p:to>
                                    </p:set>
                                    <p:anim calcmode="lin" valueType="num">
                                      <p:cBhvr additive="base">
                                        <p:cTn id="19"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611560" y="908720"/>
            <a:ext cx="7632848" cy="5400600"/>
          </a:xfrm>
          <a:solidFill>
            <a:schemeClr val="bg2"/>
          </a:solidFill>
        </p:spPr>
        <p:txBody>
          <a:bodyPr>
            <a:normAutofit/>
          </a:bodyPr>
          <a:lstStyle/>
          <a:p>
            <a:pPr marL="594360" indent="-457200">
              <a:buFont typeface="+mj-lt"/>
              <a:buAutoNum type="arabicPeriod"/>
            </a:pPr>
            <a:r>
              <a:rPr lang="en-US" sz="2400" dirty="0" err="1">
                <a:latin typeface="Arial Narrow" pitchFamily="34" charset="0"/>
              </a:rPr>
              <a:t>Biodata</a:t>
            </a:r>
            <a:endParaRPr lang="id-ID" sz="2400" dirty="0">
              <a:latin typeface="Arial Narrow" pitchFamily="34" charset="0"/>
            </a:endParaRPr>
          </a:p>
          <a:p>
            <a:pPr marL="594360" lvl="0" indent="-457200">
              <a:buFont typeface="+mj-lt"/>
              <a:buAutoNum type="arabicPeriod"/>
            </a:pPr>
            <a:r>
              <a:rPr lang="id-ID" sz="2400" dirty="0">
                <a:latin typeface="Arial Narrow" pitchFamily="34" charset="0"/>
              </a:rPr>
              <a:t>Keluhan Utama	</a:t>
            </a:r>
          </a:p>
          <a:p>
            <a:pPr marL="594360" indent="-457200">
              <a:buFont typeface="+mj-lt"/>
              <a:buAutoNum type="arabicPeriod"/>
            </a:pPr>
            <a:r>
              <a:rPr lang="en-US" sz="2400" dirty="0" err="1">
                <a:latin typeface="Arial Narrow" pitchFamily="34" charset="0"/>
              </a:rPr>
              <a:t>Riwayat</a:t>
            </a:r>
            <a:r>
              <a:rPr lang="en-US" sz="2400" dirty="0">
                <a:latin typeface="Arial Narrow" pitchFamily="34" charset="0"/>
              </a:rPr>
              <a:t> p</a:t>
            </a:r>
            <a:r>
              <a:rPr lang="id-ID" sz="2400" dirty="0">
                <a:latin typeface="Arial Narrow" pitchFamily="34" charset="0"/>
              </a:rPr>
              <a:t>ersalinan</a:t>
            </a:r>
          </a:p>
          <a:p>
            <a:pPr marL="594360" indent="-457200">
              <a:buFont typeface="+mj-lt"/>
              <a:buAutoNum type="arabicPeriod"/>
            </a:pPr>
            <a:r>
              <a:rPr lang="id-ID" sz="2400" dirty="0">
                <a:latin typeface="Arial Narrow" pitchFamily="34" charset="0"/>
              </a:rPr>
              <a:t>Riwayat bayi </a:t>
            </a:r>
          </a:p>
          <a:p>
            <a:pPr marL="594360" indent="-457200">
              <a:buFont typeface="+mj-lt"/>
              <a:buAutoNum type="arabicPeriod"/>
            </a:pPr>
            <a:r>
              <a:rPr lang="en-US" sz="2400" dirty="0" err="1">
                <a:latin typeface="Arial Narrow" pitchFamily="34" charset="0"/>
              </a:rPr>
              <a:t>Riwayat</a:t>
            </a:r>
            <a:r>
              <a:rPr lang="en-US" sz="2400" dirty="0">
                <a:latin typeface="Arial Narrow" pitchFamily="34" charset="0"/>
              </a:rPr>
              <a:t> </a:t>
            </a:r>
            <a:r>
              <a:rPr lang="en-US" sz="2400" dirty="0" err="1">
                <a:latin typeface="Arial Narrow" pitchFamily="34" charset="0"/>
              </a:rPr>
              <a:t>kehamilan</a:t>
            </a:r>
            <a:r>
              <a:rPr lang="en-US" sz="2400" dirty="0">
                <a:latin typeface="Arial Narrow" pitchFamily="34" charset="0"/>
              </a:rPr>
              <a:t>, </a:t>
            </a:r>
            <a:r>
              <a:rPr lang="en-US" sz="2400" dirty="0" err="1">
                <a:latin typeface="Arial Narrow" pitchFamily="34" charset="0"/>
              </a:rPr>
              <a:t>bersalin</a:t>
            </a:r>
            <a:r>
              <a:rPr lang="en-US" sz="2400" dirty="0">
                <a:latin typeface="Arial Narrow" pitchFamily="34" charset="0"/>
              </a:rPr>
              <a:t> </a:t>
            </a:r>
            <a:r>
              <a:rPr lang="en-US" sz="2400" dirty="0" err="1">
                <a:latin typeface="Arial Narrow" pitchFamily="34" charset="0"/>
              </a:rPr>
              <a:t>dan</a:t>
            </a:r>
            <a:r>
              <a:rPr lang="en-US" sz="2400" dirty="0">
                <a:latin typeface="Arial Narrow" pitchFamily="34" charset="0"/>
              </a:rPr>
              <a:t> </a:t>
            </a:r>
            <a:r>
              <a:rPr lang="en-US" sz="2400" dirty="0" err="1">
                <a:latin typeface="Arial Narrow" pitchFamily="34" charset="0"/>
              </a:rPr>
              <a:t>nifas</a:t>
            </a:r>
            <a:r>
              <a:rPr lang="en-US" sz="2400" dirty="0">
                <a:latin typeface="Arial Narrow" pitchFamily="34" charset="0"/>
              </a:rPr>
              <a:t> yang </a:t>
            </a:r>
            <a:r>
              <a:rPr lang="en-US" sz="2400" dirty="0" err="1">
                <a:latin typeface="Arial Narrow" pitchFamily="34" charset="0"/>
              </a:rPr>
              <a:t>lalu</a:t>
            </a:r>
            <a:endParaRPr lang="id-ID" sz="2400" dirty="0">
              <a:latin typeface="Arial Narrow" pitchFamily="34" charset="0"/>
            </a:endParaRPr>
          </a:p>
          <a:p>
            <a:pPr marL="594360" indent="-457200">
              <a:buFont typeface="+mj-lt"/>
              <a:buAutoNum type="arabicPeriod"/>
            </a:pPr>
            <a:r>
              <a:rPr lang="en-US" sz="2400" dirty="0">
                <a:latin typeface="Arial Narrow" pitchFamily="34" charset="0"/>
              </a:rPr>
              <a:t>D</a:t>
            </a:r>
            <a:r>
              <a:rPr lang="id-ID" sz="2400" dirty="0">
                <a:latin typeface="Arial Narrow" pitchFamily="34" charset="0"/>
              </a:rPr>
              <a:t>iet/makan</a:t>
            </a:r>
          </a:p>
          <a:p>
            <a:pPr marL="594360" indent="-457200">
              <a:buFont typeface="+mj-lt"/>
              <a:buAutoNum type="arabicPeriod"/>
            </a:pPr>
            <a:r>
              <a:rPr lang="id-ID" sz="2400" dirty="0">
                <a:latin typeface="Arial Narrow" pitchFamily="34" charset="0"/>
              </a:rPr>
              <a:t>Pola eliminasi </a:t>
            </a:r>
          </a:p>
          <a:p>
            <a:pPr marL="594360" indent="-457200">
              <a:buFont typeface="+mj-lt"/>
              <a:buAutoNum type="arabicPeriod"/>
            </a:pPr>
            <a:r>
              <a:rPr lang="id-ID" sz="2400" dirty="0">
                <a:latin typeface="Arial Narrow" pitchFamily="34" charset="0"/>
              </a:rPr>
              <a:t>Pola Istirahat/tidur</a:t>
            </a:r>
          </a:p>
          <a:p>
            <a:pPr marL="594360" indent="-457200">
              <a:buFont typeface="+mj-lt"/>
              <a:buAutoNum type="arabicPeriod"/>
            </a:pPr>
            <a:r>
              <a:rPr lang="id-ID" sz="2400" dirty="0">
                <a:latin typeface="Arial Narrow" pitchFamily="34" charset="0"/>
              </a:rPr>
              <a:t>Riwayat psikososial</a:t>
            </a:r>
          </a:p>
          <a:p>
            <a:pPr marL="594360" indent="-457200">
              <a:buFont typeface="+mj-lt"/>
              <a:buAutoNum type="arabicPeriod"/>
            </a:pPr>
            <a:r>
              <a:rPr lang="id-ID" sz="2400" dirty="0">
                <a:latin typeface="Arial Narrow" pitchFamily="34" charset="0"/>
              </a:rPr>
              <a:t>Penyakit yang pernah di derita</a:t>
            </a:r>
          </a:p>
          <a:p>
            <a:pPr marL="594360" indent="-457200">
              <a:buFont typeface="+mj-lt"/>
              <a:buAutoNum type="arabicPeriod"/>
            </a:pPr>
            <a:r>
              <a:rPr lang="id-ID" sz="2400" dirty="0">
                <a:latin typeface="Arial Narrow" pitchFamily="34" charset="0"/>
              </a:rPr>
              <a:t>Riwayat penyakit keluarga</a:t>
            </a:r>
          </a:p>
          <a:p>
            <a:pPr marL="594360" indent="-457200">
              <a:buFont typeface="+mj-lt"/>
              <a:buAutoNum type="arabicPeriod"/>
            </a:pPr>
            <a:r>
              <a:rPr lang="id-ID" sz="2400" dirty="0">
                <a:latin typeface="Arial Narrow" pitchFamily="34" charset="0"/>
              </a:rPr>
              <a:t>Mobilisasi</a:t>
            </a:r>
          </a:p>
          <a:p>
            <a:pPr marL="594360" indent="-457200">
              <a:buNone/>
            </a:pPr>
            <a:endParaRPr lang="id-ID" sz="2400" dirty="0">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2">
                                            <p:bg/>
                                          </p:spTgt>
                                        </p:tgtEl>
                                        <p:attrNameLst>
                                          <p:attrName>style.visibility</p:attrName>
                                        </p:attrNameLst>
                                      </p:cBhvr>
                                      <p:to>
                                        <p:strVal val="visible"/>
                                      </p:to>
                                    </p:set>
                                    <p:anim calcmode="lin" valueType="num">
                                      <p:cBhvr additive="base">
                                        <p:cTn id="7" dur="500" fill="hold"/>
                                        <p:tgtEl>
                                          <p:spTgt spid="25602">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5602">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602">
                                            <p:txEl>
                                              <p:pRg st="0" end="0"/>
                                            </p:txEl>
                                          </p:spTgt>
                                        </p:tgtEl>
                                        <p:attrNameLst>
                                          <p:attrName>style.visibility</p:attrName>
                                        </p:attrNameLst>
                                      </p:cBhvr>
                                      <p:to>
                                        <p:strVal val="visible"/>
                                      </p:to>
                                    </p:set>
                                    <p:anim calcmode="lin" valueType="num">
                                      <p:cBhvr additive="base">
                                        <p:cTn id="13" dur="500" fill="hold"/>
                                        <p:tgtEl>
                                          <p:spTgt spid="2560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60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5602">
                                            <p:txEl>
                                              <p:pRg st="1" end="1"/>
                                            </p:txEl>
                                          </p:spTgt>
                                        </p:tgtEl>
                                        <p:attrNameLst>
                                          <p:attrName>style.visibility</p:attrName>
                                        </p:attrNameLst>
                                      </p:cBhvr>
                                      <p:to>
                                        <p:strVal val="visible"/>
                                      </p:to>
                                    </p:set>
                                    <p:anim calcmode="lin" valueType="num">
                                      <p:cBhvr additive="base">
                                        <p:cTn id="19" dur="500" fill="hold"/>
                                        <p:tgtEl>
                                          <p:spTgt spid="2560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560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5602">
                                            <p:txEl>
                                              <p:pRg st="2" end="2"/>
                                            </p:txEl>
                                          </p:spTgt>
                                        </p:tgtEl>
                                        <p:attrNameLst>
                                          <p:attrName>style.visibility</p:attrName>
                                        </p:attrNameLst>
                                      </p:cBhvr>
                                      <p:to>
                                        <p:strVal val="visible"/>
                                      </p:to>
                                    </p:set>
                                    <p:anim calcmode="lin" valueType="num">
                                      <p:cBhvr additive="base">
                                        <p:cTn id="25" dur="500" fill="hold"/>
                                        <p:tgtEl>
                                          <p:spTgt spid="2560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560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5602">
                                            <p:txEl>
                                              <p:pRg st="3" end="3"/>
                                            </p:txEl>
                                          </p:spTgt>
                                        </p:tgtEl>
                                        <p:attrNameLst>
                                          <p:attrName>style.visibility</p:attrName>
                                        </p:attrNameLst>
                                      </p:cBhvr>
                                      <p:to>
                                        <p:strVal val="visible"/>
                                      </p:to>
                                    </p:set>
                                    <p:anim calcmode="lin" valueType="num">
                                      <p:cBhvr additive="base">
                                        <p:cTn id="31" dur="500" fill="hold"/>
                                        <p:tgtEl>
                                          <p:spTgt spid="2560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560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5602">
                                            <p:txEl>
                                              <p:pRg st="4" end="4"/>
                                            </p:txEl>
                                          </p:spTgt>
                                        </p:tgtEl>
                                        <p:attrNameLst>
                                          <p:attrName>style.visibility</p:attrName>
                                        </p:attrNameLst>
                                      </p:cBhvr>
                                      <p:to>
                                        <p:strVal val="visible"/>
                                      </p:to>
                                    </p:set>
                                    <p:anim calcmode="lin" valueType="num">
                                      <p:cBhvr additive="base">
                                        <p:cTn id="37" dur="500" fill="hold"/>
                                        <p:tgtEl>
                                          <p:spTgt spid="2560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560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5602">
                                            <p:txEl>
                                              <p:pRg st="5" end="5"/>
                                            </p:txEl>
                                          </p:spTgt>
                                        </p:tgtEl>
                                        <p:attrNameLst>
                                          <p:attrName>style.visibility</p:attrName>
                                        </p:attrNameLst>
                                      </p:cBhvr>
                                      <p:to>
                                        <p:strVal val="visible"/>
                                      </p:to>
                                    </p:set>
                                    <p:anim calcmode="lin" valueType="num">
                                      <p:cBhvr additive="base">
                                        <p:cTn id="43" dur="500" fill="hold"/>
                                        <p:tgtEl>
                                          <p:spTgt spid="25602">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560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5602">
                                            <p:txEl>
                                              <p:pRg st="6" end="6"/>
                                            </p:txEl>
                                          </p:spTgt>
                                        </p:tgtEl>
                                        <p:attrNameLst>
                                          <p:attrName>style.visibility</p:attrName>
                                        </p:attrNameLst>
                                      </p:cBhvr>
                                      <p:to>
                                        <p:strVal val="visible"/>
                                      </p:to>
                                    </p:set>
                                    <p:anim calcmode="lin" valueType="num">
                                      <p:cBhvr additive="base">
                                        <p:cTn id="49" dur="500" fill="hold"/>
                                        <p:tgtEl>
                                          <p:spTgt spid="25602">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560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5602">
                                            <p:txEl>
                                              <p:pRg st="7" end="7"/>
                                            </p:txEl>
                                          </p:spTgt>
                                        </p:tgtEl>
                                        <p:attrNameLst>
                                          <p:attrName>style.visibility</p:attrName>
                                        </p:attrNameLst>
                                      </p:cBhvr>
                                      <p:to>
                                        <p:strVal val="visible"/>
                                      </p:to>
                                    </p:set>
                                    <p:anim calcmode="lin" valueType="num">
                                      <p:cBhvr additive="base">
                                        <p:cTn id="55" dur="500" fill="hold"/>
                                        <p:tgtEl>
                                          <p:spTgt spid="25602">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560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5602">
                                            <p:txEl>
                                              <p:pRg st="8" end="8"/>
                                            </p:txEl>
                                          </p:spTgt>
                                        </p:tgtEl>
                                        <p:attrNameLst>
                                          <p:attrName>style.visibility</p:attrName>
                                        </p:attrNameLst>
                                      </p:cBhvr>
                                      <p:to>
                                        <p:strVal val="visible"/>
                                      </p:to>
                                    </p:set>
                                    <p:anim calcmode="lin" valueType="num">
                                      <p:cBhvr additive="base">
                                        <p:cTn id="61" dur="500" fill="hold"/>
                                        <p:tgtEl>
                                          <p:spTgt spid="25602">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560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5602">
                                            <p:txEl>
                                              <p:pRg st="9" end="9"/>
                                            </p:txEl>
                                          </p:spTgt>
                                        </p:tgtEl>
                                        <p:attrNameLst>
                                          <p:attrName>style.visibility</p:attrName>
                                        </p:attrNameLst>
                                      </p:cBhvr>
                                      <p:to>
                                        <p:strVal val="visible"/>
                                      </p:to>
                                    </p:set>
                                    <p:anim calcmode="lin" valueType="num">
                                      <p:cBhvr additive="base">
                                        <p:cTn id="67" dur="500" fill="hold"/>
                                        <p:tgtEl>
                                          <p:spTgt spid="25602">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560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5602">
                                            <p:txEl>
                                              <p:pRg st="10" end="10"/>
                                            </p:txEl>
                                          </p:spTgt>
                                        </p:tgtEl>
                                        <p:attrNameLst>
                                          <p:attrName>style.visibility</p:attrName>
                                        </p:attrNameLst>
                                      </p:cBhvr>
                                      <p:to>
                                        <p:strVal val="visible"/>
                                      </p:to>
                                    </p:set>
                                    <p:anim calcmode="lin" valueType="num">
                                      <p:cBhvr additive="base">
                                        <p:cTn id="73" dur="500" fill="hold"/>
                                        <p:tgtEl>
                                          <p:spTgt spid="25602">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560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5602">
                                            <p:txEl>
                                              <p:pRg st="11" end="11"/>
                                            </p:txEl>
                                          </p:spTgt>
                                        </p:tgtEl>
                                        <p:attrNameLst>
                                          <p:attrName>style.visibility</p:attrName>
                                        </p:attrNameLst>
                                      </p:cBhvr>
                                      <p:to>
                                        <p:strVal val="visible"/>
                                      </p:to>
                                    </p:set>
                                    <p:anim calcmode="lin" valueType="num">
                                      <p:cBhvr additive="base">
                                        <p:cTn id="79" dur="500" fill="hold"/>
                                        <p:tgtEl>
                                          <p:spTgt spid="25602">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2560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43887" cy="754062"/>
          </a:xfrm>
        </p:spPr>
        <p:txBody>
          <a:bodyPr/>
          <a:lstStyle/>
          <a:p>
            <a:pPr algn="l">
              <a:defRPr/>
            </a:pPr>
            <a:r>
              <a:rPr lang="en-US" dirty="0"/>
              <a:t>O (objective)</a:t>
            </a:r>
          </a:p>
        </p:txBody>
      </p:sp>
      <p:sp>
        <p:nvSpPr>
          <p:cNvPr id="26627" name="Content Placeholder 2"/>
          <p:cNvSpPr>
            <a:spLocks noGrp="1"/>
          </p:cNvSpPr>
          <p:nvPr>
            <p:ph idx="1"/>
          </p:nvPr>
        </p:nvSpPr>
        <p:spPr>
          <a:xfrm>
            <a:off x="899592" y="1268760"/>
            <a:ext cx="7329510" cy="2643191"/>
          </a:xfrm>
          <a:solidFill>
            <a:schemeClr val="bg2"/>
          </a:solidFill>
        </p:spPr>
        <p:txBody>
          <a:bodyPr>
            <a:normAutofit/>
          </a:bodyPr>
          <a:lstStyle/>
          <a:p>
            <a:r>
              <a:rPr lang="en-US" sz="2800" dirty="0" err="1">
                <a:latin typeface="Arial Narrow" pitchFamily="34" charset="0"/>
              </a:rPr>
              <a:t>Merupakan</a:t>
            </a:r>
            <a:r>
              <a:rPr lang="en-US" sz="2800" dirty="0">
                <a:latin typeface="Arial Narrow" pitchFamily="34" charset="0"/>
              </a:rPr>
              <a:t> </a:t>
            </a:r>
            <a:r>
              <a:rPr lang="en-US" sz="2800" dirty="0" err="1">
                <a:latin typeface="Arial Narrow" pitchFamily="34" charset="0"/>
              </a:rPr>
              <a:t>hasil</a:t>
            </a:r>
            <a:r>
              <a:rPr lang="en-US" sz="2800" dirty="0">
                <a:latin typeface="Arial Narrow" pitchFamily="34" charset="0"/>
              </a:rPr>
              <a:t> </a:t>
            </a:r>
            <a:r>
              <a:rPr lang="en-US" sz="2800" dirty="0" err="1">
                <a:latin typeface="Arial Narrow" pitchFamily="34" charset="0"/>
              </a:rPr>
              <a:t>pemeriksaan</a:t>
            </a:r>
            <a:r>
              <a:rPr lang="en-US" sz="2800" dirty="0">
                <a:latin typeface="Arial Narrow" pitchFamily="34" charset="0"/>
              </a:rPr>
              <a:t>/ </a:t>
            </a:r>
            <a:r>
              <a:rPr lang="en-US" sz="2800" dirty="0" err="1">
                <a:latin typeface="Arial Narrow" pitchFamily="34" charset="0"/>
              </a:rPr>
              <a:t>fakta</a:t>
            </a:r>
            <a:r>
              <a:rPr lang="en-US" sz="2800" dirty="0">
                <a:latin typeface="Arial Narrow" pitchFamily="34" charset="0"/>
              </a:rPr>
              <a:t> yang </a:t>
            </a:r>
            <a:r>
              <a:rPr lang="en-US" sz="2800" dirty="0" err="1">
                <a:latin typeface="Arial Narrow" pitchFamily="34" charset="0"/>
              </a:rPr>
              <a:t>terukur</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en-US" sz="2800" dirty="0" err="1">
                <a:latin typeface="Arial Narrow" pitchFamily="34" charset="0"/>
              </a:rPr>
              <a:t>nyata</a:t>
            </a:r>
            <a:r>
              <a:rPr lang="en-US" sz="2800" dirty="0">
                <a:latin typeface="Arial Narrow" pitchFamily="34" charset="0"/>
              </a:rPr>
              <a:t> yang </a:t>
            </a:r>
            <a:r>
              <a:rPr lang="en-US" sz="2800" dirty="0" err="1">
                <a:latin typeface="Arial Narrow" pitchFamily="34" charset="0"/>
              </a:rPr>
              <a:t>didapat</a:t>
            </a:r>
            <a:r>
              <a:rPr lang="en-US" sz="2800" dirty="0">
                <a:latin typeface="Arial Narrow" pitchFamily="34" charset="0"/>
              </a:rPr>
              <a:t> </a:t>
            </a:r>
            <a:r>
              <a:rPr lang="en-US" sz="2800" dirty="0" err="1">
                <a:latin typeface="Arial Narrow" pitchFamily="34" charset="0"/>
              </a:rPr>
              <a:t>dari</a:t>
            </a:r>
            <a:r>
              <a:rPr lang="en-US" sz="2800" dirty="0">
                <a:latin typeface="Arial Narrow" pitchFamily="34" charset="0"/>
              </a:rPr>
              <a:t> </a:t>
            </a:r>
            <a:r>
              <a:rPr lang="en-US" sz="2800" dirty="0" err="1">
                <a:latin typeface="Arial Narrow" pitchFamily="34" charset="0"/>
              </a:rPr>
              <a:t>hasil</a:t>
            </a:r>
            <a:r>
              <a:rPr lang="en-US" sz="2800" dirty="0">
                <a:latin typeface="Arial Narrow" pitchFamily="34" charset="0"/>
              </a:rPr>
              <a:t> </a:t>
            </a:r>
            <a:r>
              <a:rPr lang="en-US" sz="2800" dirty="0" err="1">
                <a:latin typeface="Arial Narrow" pitchFamily="34" charset="0"/>
              </a:rPr>
              <a:t>inspeksi</a:t>
            </a:r>
            <a:r>
              <a:rPr lang="en-US" sz="2800" dirty="0">
                <a:latin typeface="Arial Narrow" pitchFamily="34" charset="0"/>
              </a:rPr>
              <a:t>, </a:t>
            </a:r>
            <a:r>
              <a:rPr lang="en-US" sz="2800" dirty="0" err="1">
                <a:latin typeface="Arial Narrow" pitchFamily="34" charset="0"/>
              </a:rPr>
              <a:t>palapsi</a:t>
            </a:r>
            <a:r>
              <a:rPr lang="en-US" sz="2800" dirty="0">
                <a:latin typeface="Arial Narrow" pitchFamily="34" charset="0"/>
              </a:rPr>
              <a:t>, </a:t>
            </a:r>
            <a:r>
              <a:rPr lang="en-US" sz="2800" dirty="0" err="1">
                <a:latin typeface="Arial Narrow" pitchFamily="34" charset="0"/>
              </a:rPr>
              <a:t>auskultasi</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en-US" sz="2800" dirty="0" err="1">
                <a:latin typeface="Arial Narrow" pitchFamily="34" charset="0"/>
              </a:rPr>
              <a:t>perkusi</a:t>
            </a:r>
            <a:r>
              <a:rPr lang="en-US" sz="2800" dirty="0">
                <a:latin typeface="Arial Narrow" pitchFamily="34" charset="0"/>
              </a:rPr>
              <a:t>.</a:t>
            </a:r>
          </a:p>
          <a:p>
            <a:r>
              <a:rPr lang="en-US" sz="2800" dirty="0">
                <a:latin typeface="Arial Narrow" pitchFamily="34" charset="0"/>
              </a:rPr>
              <a:t>Data </a:t>
            </a:r>
            <a:r>
              <a:rPr lang="id-ID" sz="2800" dirty="0">
                <a:latin typeface="Arial Narrow" pitchFamily="34" charset="0"/>
              </a:rPr>
              <a:t>O</a:t>
            </a:r>
            <a:r>
              <a:rPr lang="en-US" sz="2800" dirty="0">
                <a:latin typeface="Arial Narrow" pitchFamily="34" charset="0"/>
              </a:rPr>
              <a:t>, </a:t>
            </a:r>
            <a:r>
              <a:rPr lang="en-US" sz="2800" dirty="0" err="1">
                <a:latin typeface="Arial Narrow" pitchFamily="34" charset="0"/>
              </a:rPr>
              <a:t>meliputi</a:t>
            </a:r>
            <a:r>
              <a:rPr lang="en-US" sz="2800" dirty="0">
                <a:latin typeface="Arial Narrow" pitchFamily="34" charset="0"/>
              </a:rPr>
              <a:t> :</a:t>
            </a:r>
          </a:p>
          <a:p>
            <a:pPr>
              <a:buFontTx/>
              <a:buNone/>
            </a:pPr>
            <a:r>
              <a:rPr lang="en-US" sz="2800" dirty="0">
                <a:latin typeface="Arial Narrow" pitchFamily="34" charset="0"/>
              </a:rPr>
              <a:t>	</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6627">
                                            <p:bg/>
                                          </p:spTgt>
                                        </p:tgtEl>
                                        <p:attrNameLst>
                                          <p:attrName>style.visibility</p:attrName>
                                        </p:attrNameLst>
                                      </p:cBhvr>
                                      <p:to>
                                        <p:strVal val="visible"/>
                                      </p:to>
                                    </p:set>
                                    <p:animEffect transition="in" filter="wipe(down)">
                                      <p:cBhvr>
                                        <p:cTn id="7" dur="500"/>
                                        <p:tgtEl>
                                          <p:spTgt spid="26627">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6627">
                                            <p:txEl>
                                              <p:pRg st="0" end="0"/>
                                            </p:txEl>
                                          </p:spTgt>
                                        </p:tgtEl>
                                        <p:attrNameLst>
                                          <p:attrName>style.visibility</p:attrName>
                                        </p:attrNameLst>
                                      </p:cBhvr>
                                      <p:to>
                                        <p:strVal val="visible"/>
                                      </p:to>
                                    </p:set>
                                    <p:animEffect transition="in" filter="wipe(down)">
                                      <p:cBhvr>
                                        <p:cTn id="12" dur="500"/>
                                        <p:tgtEl>
                                          <p:spTgt spid="266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6627">
                                            <p:txEl>
                                              <p:pRg st="1" end="1"/>
                                            </p:txEl>
                                          </p:spTgt>
                                        </p:tgtEl>
                                        <p:attrNameLst>
                                          <p:attrName>style.visibility</p:attrName>
                                        </p:attrNameLst>
                                      </p:cBhvr>
                                      <p:to>
                                        <p:strVal val="visible"/>
                                      </p:to>
                                    </p:set>
                                    <p:animEffect transition="in" filter="wipe(down)">
                                      <p:cBhvr>
                                        <p:cTn id="17" dur="500"/>
                                        <p:tgtEl>
                                          <p:spTgt spid="2662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6627">
                                            <p:txEl>
                                              <p:pRg st="2" end="2"/>
                                            </p:txEl>
                                          </p:spTgt>
                                        </p:tgtEl>
                                        <p:attrNameLst>
                                          <p:attrName>style.visibility</p:attrName>
                                        </p:attrNameLst>
                                      </p:cBhvr>
                                      <p:to>
                                        <p:strVal val="visible"/>
                                      </p:to>
                                    </p:set>
                                    <p:animEffect transition="in" filter="wipe(down)">
                                      <p:cBhvr>
                                        <p:cTn id="22" dur="500"/>
                                        <p:tgtEl>
                                          <p:spTgt spid="266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a:xfrm>
            <a:off x="755576" y="908720"/>
            <a:ext cx="7429552" cy="3143248"/>
          </a:xfrm>
          <a:solidFill>
            <a:schemeClr val="bg2"/>
          </a:solidFill>
        </p:spPr>
        <p:txBody>
          <a:bodyPr>
            <a:normAutofit/>
          </a:bodyPr>
          <a:lstStyle/>
          <a:p>
            <a:pPr marL="594360" indent="-457200" algn="just">
              <a:buFont typeface="+mj-lt"/>
              <a:buAutoNum type="arabicPeriod"/>
            </a:pPr>
            <a:r>
              <a:rPr lang="id-ID" sz="2400" dirty="0">
                <a:latin typeface="Arial Narrow" pitchFamily="34" charset="0"/>
              </a:rPr>
              <a:t>Keadaan emosional</a:t>
            </a:r>
          </a:p>
          <a:p>
            <a:pPr marL="594360" indent="-457200" algn="just">
              <a:buFont typeface="+mj-lt"/>
              <a:buAutoNum type="arabicPeriod"/>
            </a:pPr>
            <a:r>
              <a:rPr lang="en-US" sz="2400" dirty="0">
                <a:latin typeface="Arial Narrow" pitchFamily="34" charset="0"/>
              </a:rPr>
              <a:t>TTV</a:t>
            </a:r>
            <a:endParaRPr lang="id-ID" sz="2400" dirty="0">
              <a:latin typeface="Arial Narrow" pitchFamily="34" charset="0"/>
            </a:endParaRPr>
          </a:p>
          <a:p>
            <a:pPr marL="594360" indent="-457200" algn="just">
              <a:buFont typeface="+mj-lt"/>
              <a:buAutoNum type="arabicPeriod"/>
            </a:pPr>
            <a:r>
              <a:rPr lang="id-ID" sz="2400" dirty="0">
                <a:latin typeface="Arial Narrow" pitchFamily="34" charset="0"/>
              </a:rPr>
              <a:t>Mata</a:t>
            </a:r>
          </a:p>
          <a:p>
            <a:pPr marL="594360" indent="-457200" algn="just">
              <a:buFont typeface="+mj-lt"/>
              <a:buAutoNum type="arabicPeriod"/>
            </a:pPr>
            <a:r>
              <a:rPr lang="id-ID" sz="2400" dirty="0">
                <a:latin typeface="Arial Narrow" pitchFamily="34" charset="0"/>
              </a:rPr>
              <a:t>Mammae</a:t>
            </a:r>
          </a:p>
          <a:p>
            <a:pPr marL="594360" indent="-457200" algn="just">
              <a:buFont typeface="+mj-lt"/>
              <a:buAutoNum type="arabicPeriod"/>
            </a:pPr>
            <a:r>
              <a:rPr lang="id-ID" sz="2400" dirty="0">
                <a:latin typeface="Arial Narrow" pitchFamily="34" charset="0"/>
              </a:rPr>
              <a:t>Pemeriksaan abdomen</a:t>
            </a:r>
          </a:p>
          <a:p>
            <a:pPr marL="594360" indent="-457200" algn="just">
              <a:buFont typeface="+mj-lt"/>
              <a:buAutoNum type="arabicPeriod"/>
            </a:pPr>
            <a:r>
              <a:rPr lang="id-ID" sz="2400" dirty="0">
                <a:latin typeface="Arial Narrow" pitchFamily="34" charset="0"/>
              </a:rPr>
              <a:t>Pemeriksaan genetalia</a:t>
            </a:r>
          </a:p>
          <a:p>
            <a:pPr marL="594360" indent="-457200" algn="just">
              <a:buFont typeface="+mj-lt"/>
              <a:buAutoNum type="arabicPeriod"/>
            </a:pPr>
            <a:r>
              <a:rPr lang="id-ID" sz="2400" dirty="0">
                <a:latin typeface="Arial Narrow" pitchFamily="34" charset="0"/>
              </a:rPr>
              <a:t>Ekstermitas</a:t>
            </a:r>
          </a:p>
          <a:p>
            <a:pPr marL="594360" indent="-457200" algn="just">
              <a:buFont typeface="+mj-lt"/>
              <a:buAutoNum type="arabicPeriod"/>
            </a:pPr>
            <a:endParaRPr lang="id-ID" sz="2400" dirty="0">
              <a:latin typeface="Arial Narrow" pitchFamily="34" charset="0"/>
            </a:endParaRPr>
          </a:p>
          <a:p>
            <a:pPr algn="just">
              <a:buFontTx/>
              <a:buNone/>
            </a:pPr>
            <a:endParaRPr lang="en-US" sz="2400" dirty="0">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650">
                                            <p:bg/>
                                          </p:spTgt>
                                        </p:tgtEl>
                                        <p:attrNameLst>
                                          <p:attrName>style.visibility</p:attrName>
                                        </p:attrNameLst>
                                      </p:cBhvr>
                                      <p:to>
                                        <p:strVal val="visible"/>
                                      </p:to>
                                    </p:set>
                                    <p:anim calcmode="lin" valueType="num">
                                      <p:cBhvr additive="base">
                                        <p:cTn id="7" dur="500" fill="hold"/>
                                        <p:tgtEl>
                                          <p:spTgt spid="27650">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7650">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650">
                                            <p:txEl>
                                              <p:pRg st="0" end="0"/>
                                            </p:txEl>
                                          </p:spTgt>
                                        </p:tgtEl>
                                        <p:attrNameLst>
                                          <p:attrName>style.visibility</p:attrName>
                                        </p:attrNameLst>
                                      </p:cBhvr>
                                      <p:to>
                                        <p:strVal val="visible"/>
                                      </p:to>
                                    </p:set>
                                    <p:anim calcmode="lin" valueType="num">
                                      <p:cBhvr additive="base">
                                        <p:cTn id="13" dur="500" fill="hold"/>
                                        <p:tgtEl>
                                          <p:spTgt spid="2765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7650">
                                            <p:txEl>
                                              <p:pRg st="1" end="1"/>
                                            </p:txEl>
                                          </p:spTgt>
                                        </p:tgtEl>
                                        <p:attrNameLst>
                                          <p:attrName>style.visibility</p:attrName>
                                        </p:attrNameLst>
                                      </p:cBhvr>
                                      <p:to>
                                        <p:strVal val="visible"/>
                                      </p:to>
                                    </p:set>
                                    <p:anim calcmode="lin" valueType="num">
                                      <p:cBhvr additive="base">
                                        <p:cTn id="19" dur="500" fill="hold"/>
                                        <p:tgtEl>
                                          <p:spTgt spid="27650">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7650">
                                            <p:txEl>
                                              <p:pRg st="2" end="2"/>
                                            </p:txEl>
                                          </p:spTgt>
                                        </p:tgtEl>
                                        <p:attrNameLst>
                                          <p:attrName>style.visibility</p:attrName>
                                        </p:attrNameLst>
                                      </p:cBhvr>
                                      <p:to>
                                        <p:strVal val="visible"/>
                                      </p:to>
                                    </p:set>
                                    <p:anim calcmode="lin" valueType="num">
                                      <p:cBhvr additive="base">
                                        <p:cTn id="25" dur="500" fill="hold"/>
                                        <p:tgtEl>
                                          <p:spTgt spid="27650">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765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7650">
                                            <p:txEl>
                                              <p:pRg st="3" end="3"/>
                                            </p:txEl>
                                          </p:spTgt>
                                        </p:tgtEl>
                                        <p:attrNameLst>
                                          <p:attrName>style.visibility</p:attrName>
                                        </p:attrNameLst>
                                      </p:cBhvr>
                                      <p:to>
                                        <p:strVal val="visible"/>
                                      </p:to>
                                    </p:set>
                                    <p:anim calcmode="lin" valueType="num">
                                      <p:cBhvr additive="base">
                                        <p:cTn id="31" dur="500" fill="hold"/>
                                        <p:tgtEl>
                                          <p:spTgt spid="27650">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765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7650">
                                            <p:txEl>
                                              <p:pRg st="4" end="4"/>
                                            </p:txEl>
                                          </p:spTgt>
                                        </p:tgtEl>
                                        <p:attrNameLst>
                                          <p:attrName>style.visibility</p:attrName>
                                        </p:attrNameLst>
                                      </p:cBhvr>
                                      <p:to>
                                        <p:strVal val="visible"/>
                                      </p:to>
                                    </p:set>
                                    <p:anim calcmode="lin" valueType="num">
                                      <p:cBhvr additive="base">
                                        <p:cTn id="37" dur="500" fill="hold"/>
                                        <p:tgtEl>
                                          <p:spTgt spid="27650">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765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7650">
                                            <p:txEl>
                                              <p:pRg st="5" end="5"/>
                                            </p:txEl>
                                          </p:spTgt>
                                        </p:tgtEl>
                                        <p:attrNameLst>
                                          <p:attrName>style.visibility</p:attrName>
                                        </p:attrNameLst>
                                      </p:cBhvr>
                                      <p:to>
                                        <p:strVal val="visible"/>
                                      </p:to>
                                    </p:set>
                                    <p:anim calcmode="lin" valueType="num">
                                      <p:cBhvr additive="base">
                                        <p:cTn id="43" dur="500" fill="hold"/>
                                        <p:tgtEl>
                                          <p:spTgt spid="27650">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765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7650">
                                            <p:txEl>
                                              <p:pRg st="6" end="6"/>
                                            </p:txEl>
                                          </p:spTgt>
                                        </p:tgtEl>
                                        <p:attrNameLst>
                                          <p:attrName>style.visibility</p:attrName>
                                        </p:attrNameLst>
                                      </p:cBhvr>
                                      <p:to>
                                        <p:strVal val="visible"/>
                                      </p:to>
                                    </p:set>
                                    <p:anim calcmode="lin" valueType="num">
                                      <p:cBhvr additive="base">
                                        <p:cTn id="49" dur="500" fill="hold"/>
                                        <p:tgtEl>
                                          <p:spTgt spid="27650">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765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build="p"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896937"/>
          </a:xfrm>
        </p:spPr>
        <p:txBody>
          <a:bodyPr/>
          <a:lstStyle/>
          <a:p>
            <a:pPr algn="l">
              <a:defRPr/>
            </a:pPr>
            <a:r>
              <a:rPr lang="en-US" dirty="0"/>
              <a:t>A (as</a:t>
            </a:r>
            <a:r>
              <a:rPr lang="id-ID" dirty="0"/>
              <a:t>e</a:t>
            </a:r>
            <a:r>
              <a:rPr lang="en-US" dirty="0" err="1"/>
              <a:t>smen</a:t>
            </a:r>
            <a:r>
              <a:rPr lang="en-US" dirty="0"/>
              <a:t>)</a:t>
            </a:r>
          </a:p>
        </p:txBody>
      </p:sp>
      <p:sp>
        <p:nvSpPr>
          <p:cNvPr id="28675" name="Content Placeholder 2"/>
          <p:cNvSpPr>
            <a:spLocks noGrp="1"/>
          </p:cNvSpPr>
          <p:nvPr>
            <p:ph idx="1"/>
          </p:nvPr>
        </p:nvSpPr>
        <p:spPr>
          <a:xfrm>
            <a:off x="899592" y="1124744"/>
            <a:ext cx="7400948" cy="4770438"/>
          </a:xfrm>
          <a:solidFill>
            <a:schemeClr val="bg2"/>
          </a:solidFill>
        </p:spPr>
        <p:txBody>
          <a:bodyPr/>
          <a:lstStyle/>
          <a:p>
            <a:pPr algn="just"/>
            <a:r>
              <a:rPr lang="en-US" sz="2800" dirty="0">
                <a:latin typeface="Arial Narrow" pitchFamily="34" charset="0"/>
              </a:rPr>
              <a:t>As</a:t>
            </a:r>
            <a:r>
              <a:rPr lang="id-ID" sz="2800" dirty="0">
                <a:latin typeface="Arial Narrow" pitchFamily="34" charset="0"/>
              </a:rPr>
              <a:t>e</a:t>
            </a:r>
            <a:r>
              <a:rPr lang="en-US" sz="2800" dirty="0" err="1">
                <a:latin typeface="Arial Narrow" pitchFamily="34" charset="0"/>
              </a:rPr>
              <a:t>smen</a:t>
            </a:r>
            <a:r>
              <a:rPr lang="en-US" sz="2800" dirty="0">
                <a:latin typeface="Arial Narrow" pitchFamily="34" charset="0"/>
              </a:rPr>
              <a:t> </a:t>
            </a:r>
            <a:r>
              <a:rPr lang="en-US" sz="2800" dirty="0" err="1">
                <a:latin typeface="Arial Narrow" pitchFamily="34" charset="0"/>
              </a:rPr>
              <a:t>mengandung</a:t>
            </a:r>
            <a:r>
              <a:rPr lang="en-US" sz="2800" dirty="0">
                <a:latin typeface="Arial Narrow" pitchFamily="34" charset="0"/>
              </a:rPr>
              <a:t> 2 </a:t>
            </a:r>
            <a:r>
              <a:rPr lang="en-US" sz="2800" dirty="0" err="1">
                <a:latin typeface="Arial Narrow" pitchFamily="34" charset="0"/>
              </a:rPr>
              <a:t>pengertian</a:t>
            </a:r>
            <a:r>
              <a:rPr lang="en-US" sz="2800" dirty="0">
                <a:latin typeface="Arial Narrow" pitchFamily="34" charset="0"/>
              </a:rPr>
              <a:t> : </a:t>
            </a:r>
            <a:r>
              <a:rPr lang="en-US" sz="2800" dirty="0" err="1">
                <a:latin typeface="Arial Narrow" pitchFamily="34" charset="0"/>
              </a:rPr>
              <a:t>tindakan</a:t>
            </a:r>
            <a:r>
              <a:rPr lang="en-US" sz="2800" dirty="0">
                <a:latin typeface="Arial Narrow" pitchFamily="34" charset="0"/>
              </a:rPr>
              <a:t> “</a:t>
            </a:r>
            <a:r>
              <a:rPr lang="en-US" sz="2800" dirty="0" err="1">
                <a:latin typeface="Arial Narrow" pitchFamily="34" charset="0"/>
              </a:rPr>
              <a:t>menilai</a:t>
            </a:r>
            <a:r>
              <a:rPr lang="en-US" sz="2800" dirty="0">
                <a:latin typeface="Arial Narrow" pitchFamily="34" charset="0"/>
              </a:rPr>
              <a:t>” (</a:t>
            </a:r>
            <a:r>
              <a:rPr lang="en-US" sz="2800" dirty="0" err="1">
                <a:latin typeface="Arial Narrow" pitchFamily="34" charset="0"/>
              </a:rPr>
              <a:t>penilaian</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en-US" sz="2800" dirty="0" err="1">
                <a:latin typeface="Arial Narrow" pitchFamily="34" charset="0"/>
              </a:rPr>
              <a:t>kesimpulan</a:t>
            </a:r>
            <a:r>
              <a:rPr lang="en-US" sz="2800" dirty="0">
                <a:latin typeface="Arial Narrow" pitchFamily="34" charset="0"/>
              </a:rPr>
              <a:t> </a:t>
            </a:r>
            <a:r>
              <a:rPr lang="en-US" sz="2800" dirty="0" err="1">
                <a:latin typeface="Arial Narrow" pitchFamily="34" charset="0"/>
              </a:rPr>
              <a:t>terhadap</a:t>
            </a:r>
            <a:r>
              <a:rPr lang="en-US" sz="2800" dirty="0">
                <a:latin typeface="Arial Narrow" pitchFamily="34" charset="0"/>
              </a:rPr>
              <a:t> </a:t>
            </a:r>
            <a:r>
              <a:rPr lang="en-US" sz="2800" dirty="0" err="1">
                <a:latin typeface="Arial Narrow" pitchFamily="34" charset="0"/>
              </a:rPr>
              <a:t>sesuatu</a:t>
            </a:r>
            <a:r>
              <a:rPr lang="en-US" sz="2800" dirty="0">
                <a:latin typeface="Arial Narrow" pitchFamily="34" charset="0"/>
              </a:rPr>
              <a:t> </a:t>
            </a:r>
            <a:r>
              <a:rPr lang="en-US" sz="2800" dirty="0" err="1">
                <a:latin typeface="Arial Narrow" pitchFamily="34" charset="0"/>
              </a:rPr>
              <a:t>untuk</a:t>
            </a:r>
            <a:r>
              <a:rPr lang="en-US" sz="2800" dirty="0">
                <a:latin typeface="Arial Narrow" pitchFamily="34" charset="0"/>
              </a:rPr>
              <a:t> </a:t>
            </a:r>
            <a:r>
              <a:rPr lang="en-US" sz="2800" dirty="0" err="1">
                <a:latin typeface="Arial Narrow" pitchFamily="34" charset="0"/>
              </a:rPr>
              <a:t>ditindaklanjuti</a:t>
            </a:r>
            <a:r>
              <a:rPr lang="en-US" sz="2800" dirty="0">
                <a:latin typeface="Arial Narrow" pitchFamily="34" charset="0"/>
              </a:rPr>
              <a:t>.</a:t>
            </a:r>
          </a:p>
          <a:p>
            <a:pPr algn="just"/>
            <a:r>
              <a:rPr lang="en-US" sz="2800" dirty="0" err="1">
                <a:latin typeface="Arial Narrow" pitchFamily="34" charset="0"/>
              </a:rPr>
              <a:t>Berisi</a:t>
            </a:r>
            <a:r>
              <a:rPr lang="en-US" sz="2800" dirty="0">
                <a:latin typeface="Arial Narrow" pitchFamily="34" charset="0"/>
              </a:rPr>
              <a:t> </a:t>
            </a:r>
            <a:r>
              <a:rPr lang="en-US" sz="2800" dirty="0" err="1">
                <a:latin typeface="Arial Narrow" pitchFamily="34" charset="0"/>
              </a:rPr>
              <a:t>tentang</a:t>
            </a:r>
            <a:r>
              <a:rPr lang="en-US" sz="2800" dirty="0">
                <a:latin typeface="Arial Narrow" pitchFamily="34" charset="0"/>
              </a:rPr>
              <a:t> </a:t>
            </a:r>
            <a:r>
              <a:rPr lang="en-US" sz="2800" dirty="0" err="1">
                <a:latin typeface="Arial Narrow" pitchFamily="34" charset="0"/>
              </a:rPr>
              <a:t>apa</a:t>
            </a:r>
            <a:r>
              <a:rPr lang="en-US" sz="2800" dirty="0">
                <a:latin typeface="Arial Narrow" pitchFamily="34" charset="0"/>
              </a:rPr>
              <a:t> yang </a:t>
            </a:r>
            <a:r>
              <a:rPr lang="en-US" sz="2800" dirty="0" err="1">
                <a:latin typeface="Arial Narrow" pitchFamily="34" charset="0"/>
              </a:rPr>
              <a:t>akan</a:t>
            </a:r>
            <a:r>
              <a:rPr lang="en-US" sz="2800" dirty="0">
                <a:latin typeface="Arial Narrow" pitchFamily="34" charset="0"/>
              </a:rPr>
              <a:t> </a:t>
            </a:r>
            <a:r>
              <a:rPr lang="en-US" sz="2800" dirty="0" err="1">
                <a:latin typeface="Arial Narrow" pitchFamily="34" charset="0"/>
              </a:rPr>
              <a:t>diintervensi</a:t>
            </a:r>
            <a:r>
              <a:rPr lang="en-US" sz="2800" dirty="0">
                <a:latin typeface="Arial Narrow" pitchFamily="34" charset="0"/>
              </a:rPr>
              <a:t> </a:t>
            </a:r>
            <a:r>
              <a:rPr lang="en-US" sz="2800" dirty="0" err="1">
                <a:latin typeface="Arial Narrow" pitchFamily="34" charset="0"/>
              </a:rPr>
              <a:t>berdasarkan</a:t>
            </a:r>
            <a:r>
              <a:rPr lang="en-US" sz="2800" dirty="0">
                <a:latin typeface="Arial Narrow" pitchFamily="34" charset="0"/>
              </a:rPr>
              <a:t> </a:t>
            </a:r>
            <a:r>
              <a:rPr lang="en-US" sz="2800" dirty="0" err="1">
                <a:latin typeface="Arial Narrow" pitchFamily="34" charset="0"/>
              </a:rPr>
              <a:t>kondisi</a:t>
            </a:r>
            <a:r>
              <a:rPr lang="en-US" sz="2800" dirty="0">
                <a:latin typeface="Arial Narrow" pitchFamily="34" charset="0"/>
              </a:rPr>
              <a:t> </a:t>
            </a:r>
            <a:r>
              <a:rPr lang="en-US" sz="2800" dirty="0" err="1">
                <a:latin typeface="Arial Narrow" pitchFamily="34" charset="0"/>
              </a:rPr>
              <a:t>pasien</a:t>
            </a:r>
            <a:endParaRPr lang="en-US" sz="2800" dirty="0">
              <a:latin typeface="Arial Narrow" pitchFamily="34" charset="0"/>
            </a:endParaRPr>
          </a:p>
          <a:p>
            <a:pPr marL="547688" indent="-7938" algn="just">
              <a:buFontTx/>
              <a:buNone/>
            </a:pPr>
            <a:endParaRPr lang="id-ID" sz="2800" dirty="0">
              <a:latin typeface="Arial Narrow" pitchFamily="34" charset="0"/>
            </a:endParaRPr>
          </a:p>
          <a:p>
            <a:pPr marL="7938" indent="-7938" algn="just">
              <a:buFontTx/>
              <a:buNone/>
            </a:pPr>
            <a:r>
              <a:rPr lang="en-US" sz="2800" dirty="0" err="1">
                <a:latin typeface="Arial Narrow" pitchFamily="34" charset="0"/>
              </a:rPr>
              <a:t>Jadi</a:t>
            </a:r>
            <a:r>
              <a:rPr lang="en-US" sz="2800" dirty="0">
                <a:latin typeface="Arial Narrow" pitchFamily="34" charset="0"/>
              </a:rPr>
              <a:t> as</a:t>
            </a:r>
            <a:r>
              <a:rPr lang="id-ID" sz="2800" dirty="0">
                <a:latin typeface="Arial Narrow" pitchFamily="34" charset="0"/>
              </a:rPr>
              <a:t>e</a:t>
            </a:r>
            <a:r>
              <a:rPr lang="en-US" sz="2800" dirty="0" err="1">
                <a:latin typeface="Arial Narrow" pitchFamily="34" charset="0"/>
              </a:rPr>
              <a:t>smen</a:t>
            </a:r>
            <a:r>
              <a:rPr lang="en-US" sz="2800" dirty="0">
                <a:latin typeface="Arial Narrow" pitchFamily="34" charset="0"/>
              </a:rPr>
              <a:t> </a:t>
            </a:r>
            <a:r>
              <a:rPr lang="en-US" sz="2800" dirty="0" err="1">
                <a:latin typeface="Arial Narrow" pitchFamily="34" charset="0"/>
              </a:rPr>
              <a:t>adalah</a:t>
            </a:r>
            <a:r>
              <a:rPr lang="en-US" sz="2800" dirty="0">
                <a:latin typeface="Arial Narrow" pitchFamily="34" charset="0"/>
              </a:rPr>
              <a:t> </a:t>
            </a:r>
            <a:r>
              <a:rPr lang="en-US" sz="2800" dirty="0" err="1">
                <a:latin typeface="Arial Narrow" pitchFamily="34" charset="0"/>
              </a:rPr>
              <a:t>rangkuman</a:t>
            </a:r>
            <a:r>
              <a:rPr lang="en-US" sz="2800" dirty="0">
                <a:latin typeface="Arial Narrow" pitchFamily="34" charset="0"/>
              </a:rPr>
              <a:t> / </a:t>
            </a:r>
            <a:r>
              <a:rPr lang="en-US" sz="2800" dirty="0" err="1">
                <a:latin typeface="Arial Narrow" pitchFamily="34" charset="0"/>
              </a:rPr>
              <a:t>ringkasan</a:t>
            </a:r>
            <a:r>
              <a:rPr lang="en-US" sz="2800" dirty="0">
                <a:latin typeface="Arial Narrow" pitchFamily="34" charset="0"/>
              </a:rPr>
              <a:t> </a:t>
            </a:r>
            <a:r>
              <a:rPr lang="en-US" sz="2800" dirty="0" err="1">
                <a:latin typeface="Arial Narrow" pitchFamily="34" charset="0"/>
              </a:rPr>
              <a:t>kondisi</a:t>
            </a:r>
            <a:r>
              <a:rPr lang="en-US" sz="2800" dirty="0">
                <a:latin typeface="Arial Narrow" pitchFamily="34" charset="0"/>
              </a:rPr>
              <a:t> </a:t>
            </a:r>
            <a:r>
              <a:rPr lang="en-US" sz="2800" dirty="0" err="1">
                <a:latin typeface="Arial Narrow" pitchFamily="34" charset="0"/>
              </a:rPr>
              <a:t>pasien</a:t>
            </a:r>
            <a:r>
              <a:rPr lang="en-US" sz="2800" dirty="0">
                <a:latin typeface="Arial Narrow" pitchFamily="34" charset="0"/>
              </a:rPr>
              <a:t> yang </a:t>
            </a:r>
            <a:r>
              <a:rPr lang="en-US" sz="2800" dirty="0" err="1">
                <a:latin typeface="Arial Narrow" pitchFamily="34" charset="0"/>
              </a:rPr>
              <a:t>segera</a:t>
            </a:r>
            <a:r>
              <a:rPr lang="en-US" sz="2800" dirty="0">
                <a:latin typeface="Arial Narrow" pitchFamily="34" charset="0"/>
              </a:rPr>
              <a:t> </a:t>
            </a:r>
            <a:r>
              <a:rPr lang="en-US" sz="2800" dirty="0" err="1">
                <a:latin typeface="Arial Narrow" pitchFamily="34" charset="0"/>
              </a:rPr>
              <a:t>dilakukan</a:t>
            </a:r>
            <a:r>
              <a:rPr lang="en-US" sz="2800" dirty="0">
                <a:latin typeface="Arial Narrow" pitchFamily="34" charset="0"/>
              </a:rPr>
              <a:t> </a:t>
            </a:r>
            <a:r>
              <a:rPr lang="en-US" sz="2800" dirty="0" err="1">
                <a:latin typeface="Arial Narrow" pitchFamily="34" charset="0"/>
              </a:rPr>
              <a:t>dengan</a:t>
            </a:r>
            <a:r>
              <a:rPr lang="en-US" sz="2800" dirty="0">
                <a:latin typeface="Arial Narrow" pitchFamily="34" charset="0"/>
              </a:rPr>
              <a:t> </a:t>
            </a:r>
            <a:r>
              <a:rPr lang="en-US" sz="2800" dirty="0" err="1">
                <a:latin typeface="Arial Narrow" pitchFamily="34" charset="0"/>
              </a:rPr>
              <a:t>mengenal</a:t>
            </a:r>
            <a:r>
              <a:rPr lang="en-US" sz="2800" dirty="0">
                <a:latin typeface="Arial Narrow" pitchFamily="34" charset="0"/>
              </a:rPr>
              <a:t> / </a:t>
            </a:r>
            <a:r>
              <a:rPr lang="en-US" sz="2800" dirty="0" err="1">
                <a:latin typeface="Arial Narrow" pitchFamily="34" charset="0"/>
              </a:rPr>
              <a:t>mengidentifikasi</a:t>
            </a:r>
            <a:r>
              <a:rPr lang="en-US" sz="2800" dirty="0">
                <a:latin typeface="Arial Narrow" pitchFamily="34" charset="0"/>
              </a:rPr>
              <a:t> </a:t>
            </a:r>
            <a:r>
              <a:rPr lang="en-US" sz="2800" dirty="0" err="1">
                <a:latin typeface="Arial Narrow" pitchFamily="34" charset="0"/>
              </a:rPr>
              <a:t>dari</a:t>
            </a:r>
            <a:r>
              <a:rPr lang="en-US" sz="2800" dirty="0">
                <a:latin typeface="Arial Narrow" pitchFamily="34" charset="0"/>
              </a:rPr>
              <a:t> </a:t>
            </a:r>
            <a:r>
              <a:rPr lang="en-US" sz="2800" dirty="0" err="1">
                <a:latin typeface="Arial Narrow" pitchFamily="34" charset="0"/>
              </a:rPr>
              <a:t>tanda-tanda</a:t>
            </a:r>
            <a:r>
              <a:rPr lang="en-US" sz="2800" dirty="0">
                <a:latin typeface="Arial Narrow" pitchFamily="34" charset="0"/>
              </a:rPr>
              <a:t> </a:t>
            </a:r>
            <a:r>
              <a:rPr lang="en-US" sz="2800" dirty="0" err="1">
                <a:latin typeface="Arial Narrow" pitchFamily="34" charset="0"/>
              </a:rPr>
              <a:t>utama</a:t>
            </a:r>
            <a:r>
              <a:rPr lang="en-US" sz="2800" dirty="0">
                <a:latin typeface="Arial Narrow" pitchFamily="34" charset="0"/>
              </a:rPr>
              <a:t>/ diagnosis.</a:t>
            </a:r>
          </a:p>
        </p:txBody>
      </p:sp>
    </p:spTree>
  </p:cSld>
  <p:clrMapOvr>
    <a:masterClrMapping/>
  </p:clrMapOvr>
  <p:transition spd="med">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908720"/>
            <a:ext cx="7500990" cy="5056205"/>
          </a:xfrm>
          <a:solidFill>
            <a:schemeClr val="bg2"/>
          </a:solidFill>
        </p:spPr>
        <p:txBody>
          <a:bodyPr/>
          <a:lstStyle/>
          <a:p>
            <a:pPr algn="just"/>
            <a:r>
              <a:rPr lang="en-US" dirty="0" err="1">
                <a:solidFill>
                  <a:schemeClr val="tx1"/>
                </a:solidFill>
                <a:latin typeface="Arial Narrow" pitchFamily="34" charset="0"/>
              </a:rPr>
              <a:t>Bagi</a:t>
            </a:r>
            <a:r>
              <a:rPr lang="en-US" dirty="0">
                <a:solidFill>
                  <a:schemeClr val="tx1"/>
                </a:solidFill>
                <a:latin typeface="Arial Narrow" pitchFamily="34" charset="0"/>
              </a:rPr>
              <a:t> </a:t>
            </a:r>
            <a:r>
              <a:rPr lang="en-US" dirty="0" err="1">
                <a:solidFill>
                  <a:schemeClr val="tx1"/>
                </a:solidFill>
                <a:latin typeface="Arial Narrow" pitchFamily="34" charset="0"/>
              </a:rPr>
              <a:t>Bidan</a:t>
            </a:r>
            <a:r>
              <a:rPr lang="en-US" dirty="0">
                <a:solidFill>
                  <a:schemeClr val="tx1"/>
                </a:solidFill>
                <a:latin typeface="Arial Narrow" pitchFamily="34" charset="0"/>
              </a:rPr>
              <a:t> assessment </a:t>
            </a:r>
            <a:r>
              <a:rPr lang="en-US" dirty="0" err="1">
                <a:solidFill>
                  <a:schemeClr val="tx1"/>
                </a:solidFill>
                <a:latin typeface="Arial Narrow" pitchFamily="34" charset="0"/>
              </a:rPr>
              <a:t>cukup</a:t>
            </a:r>
            <a:r>
              <a:rPr lang="en-US" dirty="0">
                <a:solidFill>
                  <a:schemeClr val="tx1"/>
                </a:solidFill>
                <a:latin typeface="Arial Narrow" pitchFamily="34" charset="0"/>
              </a:rPr>
              <a:t> </a:t>
            </a:r>
            <a:r>
              <a:rPr lang="en-US" dirty="0" err="1">
                <a:solidFill>
                  <a:schemeClr val="tx1"/>
                </a:solidFill>
                <a:latin typeface="Arial Narrow" pitchFamily="34" charset="0"/>
              </a:rPr>
              <a:t>didefenisikan</a:t>
            </a:r>
            <a:r>
              <a:rPr lang="en-US" dirty="0">
                <a:solidFill>
                  <a:schemeClr val="tx1"/>
                </a:solidFill>
                <a:latin typeface="Arial Narrow" pitchFamily="34" charset="0"/>
              </a:rPr>
              <a:t> </a:t>
            </a:r>
            <a:r>
              <a:rPr lang="en-US" dirty="0" err="1">
                <a:solidFill>
                  <a:schemeClr val="tx1"/>
                </a:solidFill>
                <a:latin typeface="Arial Narrow" pitchFamily="34" charset="0"/>
              </a:rPr>
              <a:t>sebagai</a:t>
            </a:r>
            <a:r>
              <a:rPr lang="en-US" dirty="0">
                <a:solidFill>
                  <a:schemeClr val="tx1"/>
                </a:solidFill>
                <a:latin typeface="Arial Narrow" pitchFamily="34" charset="0"/>
              </a:rPr>
              <a:t> </a:t>
            </a:r>
            <a:r>
              <a:rPr lang="en-US" b="1" dirty="0" err="1">
                <a:solidFill>
                  <a:schemeClr val="tx1"/>
                </a:solidFill>
                <a:latin typeface="Arial Narrow" pitchFamily="34" charset="0"/>
              </a:rPr>
              <a:t>kesimpulan</a:t>
            </a:r>
            <a:r>
              <a:rPr lang="en-US" b="1" dirty="0">
                <a:solidFill>
                  <a:schemeClr val="tx1"/>
                </a:solidFill>
                <a:latin typeface="Arial Narrow" pitchFamily="34" charset="0"/>
              </a:rPr>
              <a:t> </a:t>
            </a:r>
            <a:r>
              <a:rPr lang="en-US" b="1" dirty="0" err="1">
                <a:solidFill>
                  <a:schemeClr val="tx1"/>
                </a:solidFill>
                <a:latin typeface="Arial Narrow" pitchFamily="34" charset="0"/>
              </a:rPr>
              <a:t>dari</a:t>
            </a:r>
            <a:r>
              <a:rPr lang="en-US" b="1" dirty="0">
                <a:solidFill>
                  <a:schemeClr val="tx1"/>
                </a:solidFill>
                <a:latin typeface="Arial Narrow" pitchFamily="34" charset="0"/>
              </a:rPr>
              <a:t> </a:t>
            </a:r>
            <a:r>
              <a:rPr lang="en-US" b="1" dirty="0" err="1">
                <a:solidFill>
                  <a:schemeClr val="tx1"/>
                </a:solidFill>
                <a:latin typeface="Arial Narrow" pitchFamily="34" charset="0"/>
              </a:rPr>
              <a:t>kondisi</a:t>
            </a:r>
            <a:r>
              <a:rPr lang="en-US" b="1" dirty="0">
                <a:solidFill>
                  <a:schemeClr val="tx1"/>
                </a:solidFill>
                <a:latin typeface="Arial Narrow" pitchFamily="34" charset="0"/>
              </a:rPr>
              <a:t> </a:t>
            </a:r>
            <a:r>
              <a:rPr lang="en-US" b="1" dirty="0" err="1">
                <a:solidFill>
                  <a:schemeClr val="tx1"/>
                </a:solidFill>
                <a:latin typeface="Arial Narrow" pitchFamily="34" charset="0"/>
              </a:rPr>
              <a:t>pasien</a:t>
            </a:r>
            <a:r>
              <a:rPr lang="en-US" b="1" dirty="0">
                <a:solidFill>
                  <a:schemeClr val="tx1"/>
                </a:solidFill>
                <a:latin typeface="Arial Narrow" pitchFamily="34" charset="0"/>
              </a:rPr>
              <a:t> yang </a:t>
            </a:r>
            <a:r>
              <a:rPr lang="en-US" b="1" dirty="0" err="1">
                <a:solidFill>
                  <a:schemeClr val="tx1"/>
                </a:solidFill>
                <a:latin typeface="Arial Narrow" pitchFamily="34" charset="0"/>
              </a:rPr>
              <a:t>akan</a:t>
            </a:r>
            <a:r>
              <a:rPr lang="en-US" b="1" dirty="0">
                <a:solidFill>
                  <a:schemeClr val="tx1"/>
                </a:solidFill>
                <a:latin typeface="Arial Narrow" pitchFamily="34" charset="0"/>
              </a:rPr>
              <a:t> </a:t>
            </a:r>
            <a:r>
              <a:rPr lang="en-US" b="1" dirty="0" err="1">
                <a:solidFill>
                  <a:schemeClr val="tx1"/>
                </a:solidFill>
                <a:latin typeface="Arial Narrow" pitchFamily="34" charset="0"/>
              </a:rPr>
              <a:t>diintervensi</a:t>
            </a:r>
            <a:endParaRPr lang="id-ID" b="1" dirty="0">
              <a:solidFill>
                <a:schemeClr val="tx1"/>
              </a:solidFill>
              <a:latin typeface="Arial Narrow" pitchFamily="34" charset="0"/>
            </a:endParaRPr>
          </a:p>
          <a:p>
            <a:pPr algn="just">
              <a:buNone/>
            </a:pPr>
            <a:endParaRPr lang="id-ID" dirty="0">
              <a:solidFill>
                <a:schemeClr val="tx1"/>
              </a:solidFill>
              <a:latin typeface="Arial Narrow" pitchFamily="34" charset="0"/>
            </a:endParaRPr>
          </a:p>
          <a:p>
            <a:pPr algn="just"/>
            <a:r>
              <a:rPr lang="en-US" dirty="0" err="1">
                <a:solidFill>
                  <a:schemeClr val="tx1"/>
                </a:solidFill>
                <a:latin typeface="Arial Narrow" pitchFamily="34" charset="0"/>
              </a:rPr>
              <a:t>Penegakan</a:t>
            </a:r>
            <a:r>
              <a:rPr lang="en-US" dirty="0">
                <a:solidFill>
                  <a:schemeClr val="tx1"/>
                </a:solidFill>
                <a:latin typeface="Arial Narrow" pitchFamily="34" charset="0"/>
              </a:rPr>
              <a:t> diagnosis yang </a:t>
            </a:r>
            <a:r>
              <a:rPr lang="en-US" dirty="0" err="1">
                <a:solidFill>
                  <a:schemeClr val="tx1"/>
                </a:solidFill>
                <a:latin typeface="Arial Narrow" pitchFamily="34" charset="0"/>
              </a:rPr>
              <a:t>bersifat</a:t>
            </a:r>
            <a:r>
              <a:rPr lang="en-US" dirty="0">
                <a:solidFill>
                  <a:schemeClr val="tx1"/>
                </a:solidFill>
                <a:latin typeface="Arial Narrow" pitchFamily="34" charset="0"/>
              </a:rPr>
              <a:t> </a:t>
            </a:r>
            <a:r>
              <a:rPr lang="en-US" dirty="0" err="1">
                <a:solidFill>
                  <a:schemeClr val="tx1"/>
                </a:solidFill>
                <a:latin typeface="Arial Narrow" pitchFamily="34" charset="0"/>
              </a:rPr>
              <a:t>patologis</a:t>
            </a:r>
            <a:r>
              <a:rPr lang="en-US" dirty="0">
                <a:solidFill>
                  <a:schemeClr val="tx1"/>
                </a:solidFill>
                <a:latin typeface="Arial Narrow" pitchFamily="34" charset="0"/>
              </a:rPr>
              <a:t> (</a:t>
            </a:r>
            <a:r>
              <a:rPr lang="en-US" dirty="0" err="1">
                <a:solidFill>
                  <a:schemeClr val="tx1"/>
                </a:solidFill>
                <a:latin typeface="Arial Narrow" pitchFamily="34" charset="0"/>
              </a:rPr>
              <a:t>obstetrik</a:t>
            </a:r>
            <a:r>
              <a:rPr lang="en-US" dirty="0">
                <a:solidFill>
                  <a:schemeClr val="tx1"/>
                </a:solidFill>
                <a:latin typeface="Arial Narrow" pitchFamily="34" charset="0"/>
              </a:rPr>
              <a:t>) </a:t>
            </a:r>
            <a:r>
              <a:rPr lang="en-US" dirty="0" err="1">
                <a:solidFill>
                  <a:schemeClr val="tx1"/>
                </a:solidFill>
                <a:latin typeface="Arial Narrow" pitchFamily="34" charset="0"/>
              </a:rPr>
              <a:t>harus</a:t>
            </a:r>
            <a:r>
              <a:rPr lang="en-US" dirty="0">
                <a:solidFill>
                  <a:schemeClr val="tx1"/>
                </a:solidFill>
                <a:latin typeface="Arial Narrow" pitchFamily="34" charset="0"/>
              </a:rPr>
              <a:t> </a:t>
            </a:r>
            <a:r>
              <a:rPr lang="en-US" b="1" dirty="0" err="1">
                <a:solidFill>
                  <a:schemeClr val="tx1"/>
                </a:solidFill>
                <a:latin typeface="Arial Narrow" pitchFamily="34" charset="0"/>
              </a:rPr>
              <a:t>diwaspadai</a:t>
            </a:r>
            <a:r>
              <a:rPr lang="en-US" dirty="0">
                <a:solidFill>
                  <a:schemeClr val="tx1"/>
                </a:solidFill>
                <a:latin typeface="Arial Narrow" pitchFamily="34" charset="0"/>
              </a:rPr>
              <a:t> </a:t>
            </a:r>
            <a:r>
              <a:rPr lang="en-US" dirty="0" err="1">
                <a:solidFill>
                  <a:schemeClr val="tx1"/>
                </a:solidFill>
                <a:latin typeface="Arial Narrow" pitchFamily="34" charset="0"/>
              </a:rPr>
              <a:t>oleh</a:t>
            </a:r>
            <a:r>
              <a:rPr lang="en-US" dirty="0">
                <a:solidFill>
                  <a:schemeClr val="tx1"/>
                </a:solidFill>
                <a:latin typeface="Arial Narrow" pitchFamily="34" charset="0"/>
              </a:rPr>
              <a:t> </a:t>
            </a:r>
            <a:r>
              <a:rPr lang="id-ID" dirty="0">
                <a:latin typeface="Arial Narrow" pitchFamily="34" charset="0"/>
              </a:rPr>
              <a:t>bidan</a:t>
            </a:r>
            <a:r>
              <a:rPr lang="en-US" dirty="0">
                <a:solidFill>
                  <a:schemeClr val="tx1"/>
                </a:solidFill>
                <a:latin typeface="Arial Narrow" pitchFamily="34" charset="0"/>
              </a:rPr>
              <a:t>. </a:t>
            </a:r>
            <a:r>
              <a:rPr lang="en-US" dirty="0" err="1">
                <a:solidFill>
                  <a:schemeClr val="tx1"/>
                </a:solidFill>
                <a:latin typeface="Arial Narrow" pitchFamily="34" charset="0"/>
              </a:rPr>
              <a:t>Menyikapi</a:t>
            </a:r>
            <a:r>
              <a:rPr lang="en-US" dirty="0">
                <a:solidFill>
                  <a:schemeClr val="tx1"/>
                </a:solidFill>
                <a:latin typeface="Arial Narrow" pitchFamily="34" charset="0"/>
              </a:rPr>
              <a:t> </a:t>
            </a:r>
            <a:r>
              <a:rPr lang="en-US" dirty="0" err="1">
                <a:solidFill>
                  <a:schemeClr val="tx1"/>
                </a:solidFill>
                <a:latin typeface="Arial Narrow" pitchFamily="34" charset="0"/>
              </a:rPr>
              <a:t>hal</a:t>
            </a:r>
            <a:r>
              <a:rPr lang="en-US" dirty="0">
                <a:solidFill>
                  <a:schemeClr val="tx1"/>
                </a:solidFill>
                <a:latin typeface="Arial Narrow" pitchFamily="34" charset="0"/>
              </a:rPr>
              <a:t> </a:t>
            </a:r>
            <a:r>
              <a:rPr lang="en-US" dirty="0" err="1">
                <a:solidFill>
                  <a:schemeClr val="tx1"/>
                </a:solidFill>
                <a:latin typeface="Arial Narrow" pitchFamily="34" charset="0"/>
              </a:rPr>
              <a:t>ini</a:t>
            </a:r>
            <a:r>
              <a:rPr lang="en-US" dirty="0">
                <a:solidFill>
                  <a:schemeClr val="tx1"/>
                </a:solidFill>
                <a:latin typeface="Arial Narrow" pitchFamily="34" charset="0"/>
              </a:rPr>
              <a:t>, </a:t>
            </a:r>
            <a:r>
              <a:rPr lang="en-US" dirty="0" err="1">
                <a:solidFill>
                  <a:schemeClr val="tx1"/>
                </a:solidFill>
                <a:latin typeface="Arial Narrow" pitchFamily="34" charset="0"/>
              </a:rPr>
              <a:t>seharusnya</a:t>
            </a:r>
            <a:r>
              <a:rPr lang="en-US" dirty="0">
                <a:solidFill>
                  <a:schemeClr val="tx1"/>
                </a:solidFill>
                <a:latin typeface="Arial Narrow" pitchFamily="34" charset="0"/>
              </a:rPr>
              <a:t> </a:t>
            </a:r>
            <a:r>
              <a:rPr lang="en-US" dirty="0" err="1">
                <a:solidFill>
                  <a:schemeClr val="tx1"/>
                </a:solidFill>
                <a:latin typeface="Arial Narrow" pitchFamily="34" charset="0"/>
              </a:rPr>
              <a:t>bidan</a:t>
            </a:r>
            <a:r>
              <a:rPr lang="en-US" dirty="0">
                <a:solidFill>
                  <a:schemeClr val="tx1"/>
                </a:solidFill>
                <a:latin typeface="Arial Narrow" pitchFamily="34" charset="0"/>
              </a:rPr>
              <a:t> </a:t>
            </a:r>
            <a:r>
              <a:rPr lang="en-US" dirty="0" err="1">
                <a:solidFill>
                  <a:schemeClr val="tx1"/>
                </a:solidFill>
                <a:latin typeface="Arial Narrow" pitchFamily="34" charset="0"/>
              </a:rPr>
              <a:t>cukup</a:t>
            </a:r>
            <a:r>
              <a:rPr lang="en-US" dirty="0">
                <a:solidFill>
                  <a:schemeClr val="tx1"/>
                </a:solidFill>
                <a:latin typeface="Arial Narrow" pitchFamily="34" charset="0"/>
              </a:rPr>
              <a:t> </a:t>
            </a:r>
            <a:r>
              <a:rPr lang="en-US" dirty="0" err="1">
                <a:solidFill>
                  <a:schemeClr val="tx1"/>
                </a:solidFill>
                <a:latin typeface="Arial Narrow" pitchFamily="34" charset="0"/>
              </a:rPr>
              <a:t>menampilkan</a:t>
            </a:r>
            <a:r>
              <a:rPr lang="en-US" dirty="0">
                <a:solidFill>
                  <a:schemeClr val="tx1"/>
                </a:solidFill>
                <a:latin typeface="Arial Narrow" pitchFamily="34" charset="0"/>
              </a:rPr>
              <a:t> data </a:t>
            </a:r>
            <a:r>
              <a:rPr lang="en-US" i="1" dirty="0">
                <a:solidFill>
                  <a:schemeClr val="tx1"/>
                </a:solidFill>
                <a:latin typeface="Arial Narrow" pitchFamily="34" charset="0"/>
              </a:rPr>
              <a:t>signs</a:t>
            </a:r>
            <a:r>
              <a:rPr lang="en-US" dirty="0">
                <a:solidFill>
                  <a:schemeClr val="tx1"/>
                </a:solidFill>
                <a:latin typeface="Arial Narrow" pitchFamily="34" charset="0"/>
              </a:rPr>
              <a:t> and</a:t>
            </a:r>
            <a:r>
              <a:rPr lang="en-US" i="1" dirty="0">
                <a:solidFill>
                  <a:schemeClr val="tx1"/>
                </a:solidFill>
                <a:latin typeface="Arial Narrow" pitchFamily="34" charset="0"/>
              </a:rPr>
              <a:t> symptoms</a:t>
            </a:r>
            <a:r>
              <a:rPr lang="en-US" dirty="0">
                <a:solidFill>
                  <a:schemeClr val="tx1"/>
                </a:solidFill>
                <a:latin typeface="Arial Narrow" pitchFamily="34" charset="0"/>
              </a:rPr>
              <a:t> </a:t>
            </a:r>
            <a:r>
              <a:rPr lang="en-US" dirty="0" err="1">
                <a:solidFill>
                  <a:schemeClr val="tx1"/>
                </a:solidFill>
                <a:latin typeface="Arial Narrow" pitchFamily="34" charset="0"/>
              </a:rPr>
              <a:t>bila</a:t>
            </a:r>
            <a:r>
              <a:rPr lang="en-US" dirty="0">
                <a:solidFill>
                  <a:schemeClr val="tx1"/>
                </a:solidFill>
                <a:latin typeface="Arial Narrow" pitchFamily="34" charset="0"/>
              </a:rPr>
              <a:t> </a:t>
            </a:r>
            <a:r>
              <a:rPr lang="en-US" dirty="0" err="1">
                <a:solidFill>
                  <a:schemeClr val="tx1"/>
                </a:solidFill>
                <a:latin typeface="Arial Narrow" pitchFamily="34" charset="0"/>
              </a:rPr>
              <a:t>menemukan</a:t>
            </a:r>
            <a:r>
              <a:rPr lang="en-US" dirty="0">
                <a:solidFill>
                  <a:schemeClr val="tx1"/>
                </a:solidFill>
                <a:latin typeface="Arial Narrow" pitchFamily="34" charset="0"/>
              </a:rPr>
              <a:t> </a:t>
            </a:r>
            <a:r>
              <a:rPr lang="en-US" dirty="0" err="1">
                <a:solidFill>
                  <a:schemeClr val="tx1"/>
                </a:solidFill>
                <a:latin typeface="Arial Narrow" pitchFamily="34" charset="0"/>
              </a:rPr>
              <a:t>penyimpangan</a:t>
            </a:r>
            <a:r>
              <a:rPr lang="en-US" dirty="0">
                <a:solidFill>
                  <a:schemeClr val="tx1"/>
                </a:solidFill>
                <a:latin typeface="Arial Narrow" pitchFamily="34" charset="0"/>
              </a:rPr>
              <a:t> </a:t>
            </a:r>
            <a:r>
              <a:rPr lang="en-US" dirty="0" err="1">
                <a:solidFill>
                  <a:schemeClr val="tx1"/>
                </a:solidFill>
                <a:latin typeface="Arial Narrow" pitchFamily="34" charset="0"/>
              </a:rPr>
              <a:t>dari</a:t>
            </a:r>
            <a:r>
              <a:rPr lang="en-US" dirty="0">
                <a:solidFill>
                  <a:schemeClr val="tx1"/>
                </a:solidFill>
                <a:latin typeface="Arial Narrow" pitchFamily="34" charset="0"/>
              </a:rPr>
              <a:t> normal</a:t>
            </a:r>
            <a:endParaRPr lang="id-ID" b="1" dirty="0">
              <a:latin typeface="Arial Narrow" pitchFamily="34" charset="0"/>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71480"/>
            <a:ext cx="8115328" cy="917596"/>
          </a:xfrm>
        </p:spPr>
        <p:txBody>
          <a:bodyPr/>
          <a:lstStyle/>
          <a:p>
            <a:r>
              <a:rPr lang="id-ID" dirty="0"/>
              <a:t>Kesimpulan </a:t>
            </a:r>
          </a:p>
        </p:txBody>
      </p:sp>
      <p:sp>
        <p:nvSpPr>
          <p:cNvPr id="3" name="Content Placeholder 2"/>
          <p:cNvSpPr>
            <a:spLocks noGrp="1"/>
          </p:cNvSpPr>
          <p:nvPr>
            <p:ph idx="1"/>
          </p:nvPr>
        </p:nvSpPr>
        <p:spPr>
          <a:xfrm>
            <a:off x="827584" y="1772816"/>
            <a:ext cx="7429552" cy="4286280"/>
          </a:xfrm>
          <a:solidFill>
            <a:schemeClr val="bg2"/>
          </a:solidFill>
        </p:spPr>
        <p:txBody>
          <a:bodyPr/>
          <a:lstStyle/>
          <a:p>
            <a:pPr marL="0" indent="0" algn="just">
              <a:buNone/>
            </a:pPr>
            <a:r>
              <a:rPr lang="en-US" dirty="0" err="1">
                <a:solidFill>
                  <a:schemeClr val="tx1"/>
                </a:solidFill>
                <a:latin typeface="Arial Narrow" pitchFamily="34" charset="0"/>
              </a:rPr>
              <a:t>Salah</a:t>
            </a:r>
            <a:r>
              <a:rPr lang="en-US" dirty="0">
                <a:solidFill>
                  <a:schemeClr val="tx1"/>
                </a:solidFill>
                <a:latin typeface="Arial Narrow" pitchFamily="34" charset="0"/>
              </a:rPr>
              <a:t> data </a:t>
            </a:r>
            <a:r>
              <a:rPr lang="en-US" dirty="0" err="1">
                <a:solidFill>
                  <a:schemeClr val="tx1"/>
                </a:solidFill>
                <a:latin typeface="Arial Narrow" pitchFamily="34" charset="0"/>
              </a:rPr>
              <a:t>dapat</a:t>
            </a:r>
            <a:r>
              <a:rPr lang="en-US" dirty="0">
                <a:solidFill>
                  <a:schemeClr val="tx1"/>
                </a:solidFill>
                <a:latin typeface="Arial Narrow" pitchFamily="34" charset="0"/>
              </a:rPr>
              <a:t> </a:t>
            </a:r>
            <a:r>
              <a:rPr lang="en-US" dirty="0" err="1">
                <a:solidFill>
                  <a:schemeClr val="tx1"/>
                </a:solidFill>
                <a:latin typeface="Arial Narrow" pitchFamily="34" charset="0"/>
              </a:rPr>
              <a:t>mengakibatkan</a:t>
            </a:r>
            <a:r>
              <a:rPr lang="en-US" dirty="0">
                <a:solidFill>
                  <a:schemeClr val="tx1"/>
                </a:solidFill>
                <a:latin typeface="Arial Narrow" pitchFamily="34" charset="0"/>
              </a:rPr>
              <a:t> </a:t>
            </a:r>
            <a:r>
              <a:rPr lang="en-US" dirty="0" err="1">
                <a:solidFill>
                  <a:schemeClr val="tx1"/>
                </a:solidFill>
                <a:latin typeface="Arial Narrow" pitchFamily="34" charset="0"/>
              </a:rPr>
              <a:t>salah</a:t>
            </a:r>
            <a:r>
              <a:rPr lang="en-US" dirty="0">
                <a:solidFill>
                  <a:schemeClr val="tx1"/>
                </a:solidFill>
                <a:latin typeface="Arial Narrow" pitchFamily="34" charset="0"/>
              </a:rPr>
              <a:t> diagnosis, </a:t>
            </a:r>
            <a:r>
              <a:rPr lang="en-US" dirty="0" err="1">
                <a:solidFill>
                  <a:schemeClr val="tx1"/>
                </a:solidFill>
                <a:latin typeface="Arial Narrow" pitchFamily="34" charset="0"/>
              </a:rPr>
              <a:t>dan</a:t>
            </a:r>
            <a:r>
              <a:rPr lang="en-US" dirty="0">
                <a:solidFill>
                  <a:schemeClr val="tx1"/>
                </a:solidFill>
                <a:latin typeface="Arial Narrow" pitchFamily="34" charset="0"/>
              </a:rPr>
              <a:t> </a:t>
            </a:r>
            <a:r>
              <a:rPr lang="en-US" dirty="0" err="1">
                <a:solidFill>
                  <a:schemeClr val="tx1"/>
                </a:solidFill>
                <a:latin typeface="Arial Narrow" pitchFamily="34" charset="0"/>
              </a:rPr>
              <a:t>salah</a:t>
            </a:r>
            <a:r>
              <a:rPr lang="en-US" dirty="0">
                <a:solidFill>
                  <a:schemeClr val="tx1"/>
                </a:solidFill>
                <a:latin typeface="Arial Narrow" pitchFamily="34" charset="0"/>
              </a:rPr>
              <a:t> diagnosis </a:t>
            </a:r>
            <a:r>
              <a:rPr lang="en-US" dirty="0" err="1">
                <a:solidFill>
                  <a:schemeClr val="tx1"/>
                </a:solidFill>
                <a:latin typeface="Arial Narrow" pitchFamily="34" charset="0"/>
              </a:rPr>
              <a:t>akan</a:t>
            </a:r>
            <a:r>
              <a:rPr lang="en-US" dirty="0">
                <a:solidFill>
                  <a:schemeClr val="tx1"/>
                </a:solidFill>
                <a:latin typeface="Arial Narrow" pitchFamily="34" charset="0"/>
              </a:rPr>
              <a:t> </a:t>
            </a:r>
            <a:r>
              <a:rPr lang="en-US" dirty="0" err="1">
                <a:solidFill>
                  <a:schemeClr val="tx1"/>
                </a:solidFill>
                <a:latin typeface="Arial Narrow" pitchFamily="34" charset="0"/>
              </a:rPr>
              <a:t>terjadi</a:t>
            </a:r>
            <a:r>
              <a:rPr lang="en-US" dirty="0">
                <a:solidFill>
                  <a:schemeClr val="tx1"/>
                </a:solidFill>
                <a:latin typeface="Arial Narrow" pitchFamily="34" charset="0"/>
              </a:rPr>
              <a:t> </a:t>
            </a:r>
            <a:r>
              <a:rPr lang="en-US" dirty="0" err="1">
                <a:solidFill>
                  <a:schemeClr val="tx1"/>
                </a:solidFill>
                <a:latin typeface="Arial Narrow" pitchFamily="34" charset="0"/>
              </a:rPr>
              <a:t>salah</a:t>
            </a:r>
            <a:r>
              <a:rPr lang="en-US" dirty="0">
                <a:solidFill>
                  <a:schemeClr val="tx1"/>
                </a:solidFill>
                <a:latin typeface="Arial Narrow" pitchFamily="34" charset="0"/>
              </a:rPr>
              <a:t> </a:t>
            </a:r>
            <a:r>
              <a:rPr lang="en-US" dirty="0" err="1">
                <a:solidFill>
                  <a:schemeClr val="tx1"/>
                </a:solidFill>
                <a:latin typeface="Arial Narrow" pitchFamily="34" charset="0"/>
              </a:rPr>
              <a:t>intervensi</a:t>
            </a:r>
            <a:r>
              <a:rPr lang="en-US" dirty="0">
                <a:solidFill>
                  <a:schemeClr val="tx1"/>
                </a:solidFill>
                <a:latin typeface="Arial Narrow" pitchFamily="34" charset="0"/>
              </a:rPr>
              <a:t>. </a:t>
            </a:r>
            <a:r>
              <a:rPr lang="en-US" dirty="0" err="1">
                <a:solidFill>
                  <a:schemeClr val="tx1"/>
                </a:solidFill>
                <a:latin typeface="Arial Narrow" pitchFamily="34" charset="0"/>
              </a:rPr>
              <a:t>Oleh</a:t>
            </a:r>
            <a:r>
              <a:rPr lang="en-US" dirty="0">
                <a:solidFill>
                  <a:schemeClr val="tx1"/>
                </a:solidFill>
                <a:latin typeface="Arial Narrow" pitchFamily="34" charset="0"/>
              </a:rPr>
              <a:t> </a:t>
            </a:r>
            <a:r>
              <a:rPr lang="en-US" dirty="0" err="1">
                <a:solidFill>
                  <a:schemeClr val="tx1"/>
                </a:solidFill>
                <a:latin typeface="Arial Narrow" pitchFamily="34" charset="0"/>
              </a:rPr>
              <a:t>sebab</a:t>
            </a:r>
            <a:r>
              <a:rPr lang="en-US" dirty="0">
                <a:solidFill>
                  <a:schemeClr val="tx1"/>
                </a:solidFill>
                <a:latin typeface="Arial Narrow" pitchFamily="34" charset="0"/>
              </a:rPr>
              <a:t> </a:t>
            </a:r>
            <a:r>
              <a:rPr lang="en-US" dirty="0" err="1">
                <a:solidFill>
                  <a:schemeClr val="tx1"/>
                </a:solidFill>
                <a:latin typeface="Arial Narrow" pitchFamily="34" charset="0"/>
              </a:rPr>
              <a:t>itu</a:t>
            </a:r>
            <a:r>
              <a:rPr lang="en-US" dirty="0">
                <a:solidFill>
                  <a:schemeClr val="tx1"/>
                </a:solidFill>
                <a:latin typeface="Arial Narrow" pitchFamily="34" charset="0"/>
              </a:rPr>
              <a:t>, </a:t>
            </a:r>
            <a:r>
              <a:rPr lang="en-US" b="1" dirty="0" err="1">
                <a:solidFill>
                  <a:schemeClr val="tx1"/>
                </a:solidFill>
                <a:latin typeface="Arial Narrow" pitchFamily="34" charset="0"/>
              </a:rPr>
              <a:t>lebih</a:t>
            </a:r>
            <a:r>
              <a:rPr lang="en-US" b="1" dirty="0">
                <a:solidFill>
                  <a:schemeClr val="tx1"/>
                </a:solidFill>
                <a:latin typeface="Arial Narrow" pitchFamily="34" charset="0"/>
              </a:rPr>
              <a:t> </a:t>
            </a:r>
            <a:r>
              <a:rPr lang="en-US" b="1" dirty="0" err="1">
                <a:solidFill>
                  <a:schemeClr val="tx1"/>
                </a:solidFill>
                <a:latin typeface="Arial Narrow" pitchFamily="34" charset="0"/>
              </a:rPr>
              <a:t>baik</a:t>
            </a:r>
            <a:r>
              <a:rPr lang="en-US" b="1" dirty="0">
                <a:solidFill>
                  <a:schemeClr val="tx1"/>
                </a:solidFill>
                <a:latin typeface="Arial Narrow" pitchFamily="34" charset="0"/>
              </a:rPr>
              <a:t> </a:t>
            </a:r>
            <a:r>
              <a:rPr lang="en-US" b="1" dirty="0" err="1">
                <a:solidFill>
                  <a:schemeClr val="tx1"/>
                </a:solidFill>
                <a:latin typeface="Arial Narrow" pitchFamily="34" charset="0"/>
              </a:rPr>
              <a:t>bidan</a:t>
            </a:r>
            <a:r>
              <a:rPr lang="en-US" b="1" dirty="0">
                <a:solidFill>
                  <a:schemeClr val="tx1"/>
                </a:solidFill>
                <a:latin typeface="Arial Narrow" pitchFamily="34" charset="0"/>
              </a:rPr>
              <a:t> </a:t>
            </a:r>
            <a:r>
              <a:rPr lang="en-US" b="1" dirty="0" err="1">
                <a:solidFill>
                  <a:schemeClr val="tx1"/>
                </a:solidFill>
                <a:latin typeface="Arial Narrow" pitchFamily="34" charset="0"/>
              </a:rPr>
              <a:t>dalam</a:t>
            </a:r>
            <a:r>
              <a:rPr lang="en-US" b="1" dirty="0">
                <a:solidFill>
                  <a:schemeClr val="tx1"/>
                </a:solidFill>
                <a:latin typeface="Arial Narrow" pitchFamily="34" charset="0"/>
              </a:rPr>
              <a:t> </a:t>
            </a:r>
            <a:r>
              <a:rPr lang="en-US" b="1" dirty="0" err="1">
                <a:solidFill>
                  <a:schemeClr val="tx1"/>
                </a:solidFill>
                <a:latin typeface="Arial Narrow" pitchFamily="34" charset="0"/>
              </a:rPr>
              <a:t>menyimpulkan</a:t>
            </a:r>
            <a:r>
              <a:rPr lang="en-US" b="1" dirty="0">
                <a:solidFill>
                  <a:schemeClr val="tx1"/>
                </a:solidFill>
                <a:latin typeface="Arial Narrow" pitchFamily="34" charset="0"/>
              </a:rPr>
              <a:t> </a:t>
            </a:r>
            <a:r>
              <a:rPr lang="en-US" b="1" dirty="0" err="1">
                <a:solidFill>
                  <a:schemeClr val="tx1"/>
                </a:solidFill>
                <a:latin typeface="Arial Narrow" pitchFamily="34" charset="0"/>
              </a:rPr>
              <a:t>kondisi</a:t>
            </a:r>
            <a:r>
              <a:rPr lang="en-US" b="1" dirty="0">
                <a:solidFill>
                  <a:schemeClr val="tx1"/>
                </a:solidFill>
                <a:latin typeface="Arial Narrow" pitchFamily="34" charset="0"/>
              </a:rPr>
              <a:t> </a:t>
            </a:r>
            <a:r>
              <a:rPr lang="en-US" b="1" dirty="0" err="1">
                <a:solidFill>
                  <a:schemeClr val="tx1"/>
                </a:solidFill>
                <a:latin typeface="Arial Narrow" pitchFamily="34" charset="0"/>
              </a:rPr>
              <a:t>pasien</a:t>
            </a:r>
            <a:r>
              <a:rPr lang="en-US" b="1" dirty="0">
                <a:solidFill>
                  <a:schemeClr val="tx1"/>
                </a:solidFill>
                <a:latin typeface="Arial Narrow" pitchFamily="34" charset="0"/>
              </a:rPr>
              <a:t> </a:t>
            </a:r>
            <a:r>
              <a:rPr lang="en-US" b="1" dirty="0" err="1">
                <a:solidFill>
                  <a:schemeClr val="tx1"/>
                </a:solidFill>
                <a:latin typeface="Arial Narrow" pitchFamily="34" charset="0"/>
              </a:rPr>
              <a:t>berorientasi</a:t>
            </a:r>
            <a:r>
              <a:rPr lang="en-US" b="1" dirty="0">
                <a:solidFill>
                  <a:schemeClr val="tx1"/>
                </a:solidFill>
                <a:latin typeface="Arial Narrow" pitchFamily="34" charset="0"/>
              </a:rPr>
              <a:t> </a:t>
            </a:r>
            <a:r>
              <a:rPr lang="en-US" b="1" dirty="0" err="1">
                <a:solidFill>
                  <a:schemeClr val="tx1"/>
                </a:solidFill>
                <a:latin typeface="Arial Narrow" pitchFamily="34" charset="0"/>
              </a:rPr>
              <a:t>pada</a:t>
            </a:r>
            <a:r>
              <a:rPr lang="en-US" b="1" dirty="0">
                <a:solidFill>
                  <a:schemeClr val="tx1"/>
                </a:solidFill>
                <a:latin typeface="Arial Narrow" pitchFamily="34" charset="0"/>
              </a:rPr>
              <a:t> </a:t>
            </a:r>
            <a:r>
              <a:rPr lang="en-US" b="1" dirty="0" err="1">
                <a:solidFill>
                  <a:schemeClr val="tx1"/>
                </a:solidFill>
                <a:latin typeface="Arial Narrow" pitchFamily="34" charset="0"/>
              </a:rPr>
              <a:t>nomenklatur</a:t>
            </a:r>
            <a:r>
              <a:rPr lang="en-US" b="1" dirty="0">
                <a:solidFill>
                  <a:schemeClr val="tx1"/>
                </a:solidFill>
                <a:latin typeface="Arial Narrow" pitchFamily="34" charset="0"/>
              </a:rPr>
              <a:t> diagnosis </a:t>
            </a:r>
            <a:r>
              <a:rPr lang="en-US" b="1" dirty="0" err="1">
                <a:solidFill>
                  <a:schemeClr val="tx1"/>
                </a:solidFill>
                <a:latin typeface="Arial Narrow" pitchFamily="34" charset="0"/>
              </a:rPr>
              <a:t>kebidanan</a:t>
            </a:r>
            <a:r>
              <a:rPr lang="en-US" b="1" dirty="0">
                <a:solidFill>
                  <a:schemeClr val="tx1"/>
                </a:solidFill>
                <a:latin typeface="Arial Narrow" pitchFamily="34" charset="0"/>
              </a:rPr>
              <a:t> yang </a:t>
            </a:r>
            <a:r>
              <a:rPr lang="en-US" b="1" dirty="0" err="1">
                <a:solidFill>
                  <a:schemeClr val="tx1"/>
                </a:solidFill>
                <a:latin typeface="Arial Narrow" pitchFamily="34" charset="0"/>
              </a:rPr>
              <a:t>umum</a:t>
            </a:r>
            <a:r>
              <a:rPr lang="en-US" b="1" dirty="0">
                <a:solidFill>
                  <a:schemeClr val="tx1"/>
                </a:solidFill>
                <a:latin typeface="Arial Narrow" pitchFamily="34" charset="0"/>
              </a:rPr>
              <a:t>, yang </a:t>
            </a:r>
            <a:r>
              <a:rPr lang="en-US" b="1" dirty="0" err="1">
                <a:solidFill>
                  <a:schemeClr val="tx1"/>
                </a:solidFill>
                <a:latin typeface="Arial Narrow" pitchFamily="34" charset="0"/>
              </a:rPr>
              <a:t>mengacu</a:t>
            </a:r>
            <a:r>
              <a:rPr lang="en-US" b="1" dirty="0">
                <a:solidFill>
                  <a:schemeClr val="tx1"/>
                </a:solidFill>
                <a:latin typeface="Arial Narrow" pitchFamily="34" charset="0"/>
              </a:rPr>
              <a:t> </a:t>
            </a:r>
            <a:r>
              <a:rPr lang="en-US" b="1" dirty="0" err="1">
                <a:solidFill>
                  <a:schemeClr val="tx1"/>
                </a:solidFill>
                <a:latin typeface="Arial Narrow" pitchFamily="34" charset="0"/>
              </a:rPr>
              <a:t>pada</a:t>
            </a:r>
            <a:r>
              <a:rPr lang="en-US" b="1" dirty="0">
                <a:solidFill>
                  <a:schemeClr val="tx1"/>
                </a:solidFill>
                <a:latin typeface="Arial Narrow" pitchFamily="34" charset="0"/>
              </a:rPr>
              <a:t> </a:t>
            </a:r>
            <a:r>
              <a:rPr lang="en-US" b="1" i="1" dirty="0">
                <a:solidFill>
                  <a:schemeClr val="tx1"/>
                </a:solidFill>
                <a:latin typeface="Arial Narrow" pitchFamily="34" charset="0"/>
              </a:rPr>
              <a:t>normality</a:t>
            </a:r>
            <a:r>
              <a:rPr lang="en-US" b="1" dirty="0">
                <a:solidFill>
                  <a:schemeClr val="tx1"/>
                </a:solidFill>
                <a:latin typeface="Arial Narrow" pitchFamily="34" charset="0"/>
              </a:rPr>
              <a:t> </a:t>
            </a:r>
            <a:r>
              <a:rPr lang="en-US" b="1" dirty="0" err="1">
                <a:solidFill>
                  <a:schemeClr val="tx1"/>
                </a:solidFill>
                <a:latin typeface="Arial Narrow" pitchFamily="34" charset="0"/>
              </a:rPr>
              <a:t>dan</a:t>
            </a:r>
            <a:r>
              <a:rPr lang="en-US" b="1" dirty="0">
                <a:solidFill>
                  <a:schemeClr val="tx1"/>
                </a:solidFill>
                <a:latin typeface="Arial Narrow" pitchFamily="34" charset="0"/>
              </a:rPr>
              <a:t> </a:t>
            </a:r>
            <a:r>
              <a:rPr lang="en-US" b="1" dirty="0" err="1">
                <a:solidFill>
                  <a:schemeClr val="tx1"/>
                </a:solidFill>
                <a:latin typeface="Arial Narrow" pitchFamily="34" charset="0"/>
              </a:rPr>
              <a:t>apabila</a:t>
            </a:r>
            <a:r>
              <a:rPr lang="en-US" b="1" dirty="0">
                <a:solidFill>
                  <a:schemeClr val="tx1"/>
                </a:solidFill>
                <a:latin typeface="Arial Narrow" pitchFamily="34" charset="0"/>
              </a:rPr>
              <a:t> </a:t>
            </a:r>
            <a:r>
              <a:rPr lang="en-US" b="1" dirty="0" err="1">
                <a:solidFill>
                  <a:schemeClr val="tx1"/>
                </a:solidFill>
                <a:latin typeface="Arial Narrow" pitchFamily="34" charset="0"/>
              </a:rPr>
              <a:t>menemukan</a:t>
            </a:r>
            <a:r>
              <a:rPr lang="en-US" b="1" dirty="0">
                <a:solidFill>
                  <a:schemeClr val="tx1"/>
                </a:solidFill>
                <a:latin typeface="Arial Narrow" pitchFamily="34" charset="0"/>
              </a:rPr>
              <a:t> </a:t>
            </a:r>
            <a:r>
              <a:rPr lang="en-US" b="1" dirty="0" err="1">
                <a:solidFill>
                  <a:schemeClr val="tx1"/>
                </a:solidFill>
                <a:latin typeface="Arial Narrow" pitchFamily="34" charset="0"/>
              </a:rPr>
              <a:t>penyulit</a:t>
            </a:r>
            <a:r>
              <a:rPr lang="en-US" b="1" dirty="0">
                <a:solidFill>
                  <a:schemeClr val="tx1"/>
                </a:solidFill>
                <a:latin typeface="Arial Narrow" pitchFamily="34" charset="0"/>
              </a:rPr>
              <a:t>, </a:t>
            </a:r>
            <a:r>
              <a:rPr lang="en-US" b="1" dirty="0" err="1">
                <a:solidFill>
                  <a:schemeClr val="tx1"/>
                </a:solidFill>
                <a:latin typeface="Arial Narrow" pitchFamily="34" charset="0"/>
              </a:rPr>
              <a:t>lebih</a:t>
            </a:r>
            <a:r>
              <a:rPr lang="en-US" b="1" dirty="0">
                <a:solidFill>
                  <a:schemeClr val="tx1"/>
                </a:solidFill>
                <a:latin typeface="Arial Narrow" pitchFamily="34" charset="0"/>
              </a:rPr>
              <a:t> </a:t>
            </a:r>
            <a:r>
              <a:rPr lang="en-US" b="1" dirty="0" err="1">
                <a:solidFill>
                  <a:schemeClr val="tx1"/>
                </a:solidFill>
                <a:latin typeface="Arial Narrow" pitchFamily="34" charset="0"/>
              </a:rPr>
              <a:t>baik</a:t>
            </a:r>
            <a:r>
              <a:rPr lang="en-US" b="1" dirty="0">
                <a:solidFill>
                  <a:schemeClr val="tx1"/>
                </a:solidFill>
                <a:latin typeface="Arial Narrow" pitchFamily="34" charset="0"/>
              </a:rPr>
              <a:t> </a:t>
            </a:r>
            <a:r>
              <a:rPr lang="en-US" b="1" dirty="0" err="1">
                <a:solidFill>
                  <a:schemeClr val="tx1"/>
                </a:solidFill>
                <a:latin typeface="Arial Narrow" pitchFamily="34" charset="0"/>
              </a:rPr>
              <a:t>bidan</a:t>
            </a:r>
            <a:r>
              <a:rPr lang="en-US" b="1" dirty="0">
                <a:solidFill>
                  <a:schemeClr val="tx1"/>
                </a:solidFill>
                <a:latin typeface="Arial Narrow" pitchFamily="34" charset="0"/>
              </a:rPr>
              <a:t> </a:t>
            </a:r>
            <a:r>
              <a:rPr lang="en-US" b="1" dirty="0" err="1">
                <a:solidFill>
                  <a:schemeClr val="tx1"/>
                </a:solidFill>
                <a:latin typeface="Arial Narrow" pitchFamily="34" charset="0"/>
              </a:rPr>
              <a:t>cukup</a:t>
            </a:r>
            <a:r>
              <a:rPr lang="en-US" b="1" dirty="0">
                <a:solidFill>
                  <a:schemeClr val="tx1"/>
                </a:solidFill>
                <a:latin typeface="Arial Narrow" pitchFamily="34" charset="0"/>
              </a:rPr>
              <a:t> </a:t>
            </a:r>
            <a:r>
              <a:rPr lang="en-US" b="1" dirty="0" err="1">
                <a:solidFill>
                  <a:schemeClr val="tx1"/>
                </a:solidFill>
                <a:latin typeface="Arial Narrow" pitchFamily="34" charset="0"/>
              </a:rPr>
              <a:t>menyajikan</a:t>
            </a:r>
            <a:r>
              <a:rPr lang="en-US" b="1" dirty="0">
                <a:solidFill>
                  <a:schemeClr val="tx1"/>
                </a:solidFill>
                <a:latin typeface="Arial Narrow" pitchFamily="34" charset="0"/>
              </a:rPr>
              <a:t> data </a:t>
            </a:r>
            <a:r>
              <a:rPr lang="en-US" b="1" dirty="0" err="1">
                <a:solidFill>
                  <a:schemeClr val="tx1"/>
                </a:solidFill>
                <a:latin typeface="Arial Narrow" pitchFamily="34" charset="0"/>
              </a:rPr>
              <a:t>daripada</a:t>
            </a:r>
            <a:r>
              <a:rPr lang="en-US" b="1" dirty="0">
                <a:solidFill>
                  <a:schemeClr val="tx1"/>
                </a:solidFill>
                <a:latin typeface="Arial Narrow" pitchFamily="34" charset="0"/>
              </a:rPr>
              <a:t> </a:t>
            </a:r>
            <a:r>
              <a:rPr lang="en-US" b="1" dirty="0" err="1">
                <a:solidFill>
                  <a:schemeClr val="tx1"/>
                </a:solidFill>
                <a:latin typeface="Arial Narrow" pitchFamily="34" charset="0"/>
              </a:rPr>
              <a:t>menyimpulkan</a:t>
            </a:r>
            <a:r>
              <a:rPr lang="en-US" b="1" dirty="0">
                <a:solidFill>
                  <a:schemeClr val="tx1"/>
                </a:solidFill>
                <a:latin typeface="Arial Narrow" pitchFamily="34" charset="0"/>
              </a:rPr>
              <a:t> </a:t>
            </a:r>
            <a:r>
              <a:rPr lang="en-US" b="1" dirty="0" err="1">
                <a:solidFill>
                  <a:schemeClr val="tx1"/>
                </a:solidFill>
                <a:latin typeface="Arial Narrow" pitchFamily="34" charset="0"/>
              </a:rPr>
              <a:t>menjadi</a:t>
            </a:r>
            <a:r>
              <a:rPr lang="en-US" b="1" dirty="0">
                <a:solidFill>
                  <a:schemeClr val="tx1"/>
                </a:solidFill>
                <a:latin typeface="Arial Narrow" pitchFamily="34" charset="0"/>
              </a:rPr>
              <a:t> diagnosis</a:t>
            </a:r>
            <a:endParaRPr lang="id-ID" dirty="0">
              <a:latin typeface="Arial Narrow" pitchFamily="34" charset="0"/>
            </a:endParaRPr>
          </a:p>
        </p:txBody>
      </p:sp>
    </p:spTree>
  </p:cSld>
  <p:clrMapOvr>
    <a:masterClrMapping/>
  </p:clrMapOvr>
  <p:transition spd="med">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ounded Rectangle 8"/>
          <p:cNvSpPr>
            <a:spLocks noChangeArrowheads="1"/>
          </p:cNvSpPr>
          <p:nvPr/>
        </p:nvSpPr>
        <p:spPr bwMode="auto">
          <a:xfrm>
            <a:off x="642910" y="428604"/>
            <a:ext cx="7286676" cy="3143272"/>
          </a:xfrm>
          <a:prstGeom prst="roundRect">
            <a:avLst>
              <a:gd name="adj" fmla="val 16667"/>
            </a:avLst>
          </a:prstGeom>
          <a:solidFill>
            <a:schemeClr val="bg2"/>
          </a:solidFill>
          <a:ln w="9525" algn="ctr">
            <a:solidFill>
              <a:schemeClr val="tx1"/>
            </a:solidFill>
            <a:round/>
            <a:headEnd/>
            <a:tailEnd/>
          </a:ln>
        </p:spPr>
        <p:txBody>
          <a:bodyPr/>
          <a:lstStyle/>
          <a:p>
            <a:pPr algn="just" eaLnBrk="0" hangingPunct="0"/>
            <a:r>
              <a:rPr lang="id-ID" sz="2800" dirty="0">
                <a:solidFill>
                  <a:schemeClr val="accent1"/>
                </a:solidFill>
                <a:latin typeface="Arial Narrow" pitchFamily="34" charset="0"/>
              </a:rPr>
              <a:t>DOKUMENTASI</a:t>
            </a:r>
            <a:r>
              <a:rPr lang="id-ID" sz="2800" dirty="0">
                <a:solidFill>
                  <a:schemeClr val="accent1"/>
                </a:solidFill>
                <a:latin typeface="Arial Narrow" pitchFamily="34" charset="0"/>
                <a:sym typeface="Wingdings" pitchFamily="2" charset="2"/>
              </a:rPr>
              <a:t></a:t>
            </a:r>
            <a:endParaRPr lang="id-ID" sz="2800" dirty="0">
              <a:solidFill>
                <a:schemeClr val="accent1"/>
              </a:solidFill>
              <a:latin typeface="Arial Narrow" pitchFamily="34" charset="0"/>
            </a:endParaRPr>
          </a:p>
          <a:p>
            <a:pPr algn="just" eaLnBrk="0" hangingPunct="0"/>
            <a:r>
              <a:rPr lang="en-US" sz="2800" u="sng" dirty="0" err="1">
                <a:latin typeface="Arial Narrow" pitchFamily="34" charset="0"/>
              </a:rPr>
              <a:t>Pengumpulan</a:t>
            </a:r>
            <a:r>
              <a:rPr lang="en-US" sz="2800" dirty="0">
                <a:latin typeface="Arial Narrow" pitchFamily="34" charset="0"/>
              </a:rPr>
              <a:t>, </a:t>
            </a:r>
            <a:r>
              <a:rPr lang="id-ID" sz="2800" u="sng" dirty="0" err="1">
                <a:latin typeface="Arial Narrow" pitchFamily="34" charset="0"/>
              </a:rPr>
              <a:t>P</a:t>
            </a:r>
            <a:r>
              <a:rPr lang="en-US" sz="2800" u="sng" dirty="0" err="1">
                <a:latin typeface="Arial Narrow" pitchFamily="34" charset="0"/>
              </a:rPr>
              <a:t>engolahan</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id-ID" sz="2800" u="sng" dirty="0" err="1">
                <a:latin typeface="Arial Narrow" pitchFamily="34" charset="0"/>
              </a:rPr>
              <a:t>P</a:t>
            </a:r>
            <a:r>
              <a:rPr lang="en-US" sz="2800" u="sng" dirty="0" err="1">
                <a:latin typeface="Arial Narrow" pitchFamily="34" charset="0"/>
              </a:rPr>
              <a:t>enyimpanan</a:t>
            </a:r>
            <a:r>
              <a:rPr lang="en-US" sz="2800" u="sng" dirty="0">
                <a:latin typeface="Arial Narrow" pitchFamily="34" charset="0"/>
              </a:rPr>
              <a:t> </a:t>
            </a:r>
            <a:r>
              <a:rPr lang="id-ID" sz="2800" u="sng" dirty="0" err="1">
                <a:latin typeface="Arial Narrow" pitchFamily="34" charset="0"/>
              </a:rPr>
              <a:t>I</a:t>
            </a:r>
            <a:r>
              <a:rPr lang="en-US" sz="2800" u="sng" dirty="0" err="1">
                <a:latin typeface="Arial Narrow" pitchFamily="34" charset="0"/>
              </a:rPr>
              <a:t>nformasi</a:t>
            </a:r>
            <a:r>
              <a:rPr lang="en-US" sz="2800" u="sng" dirty="0">
                <a:latin typeface="Arial Narrow" pitchFamily="34" charset="0"/>
              </a:rPr>
              <a:t> </a:t>
            </a:r>
            <a:r>
              <a:rPr lang="id-ID" sz="2800" u="sng" dirty="0" err="1">
                <a:latin typeface="Arial Narrow" pitchFamily="34" charset="0"/>
              </a:rPr>
              <a:t>d</a:t>
            </a:r>
            <a:r>
              <a:rPr lang="en-US" sz="2800" u="sng" dirty="0" err="1">
                <a:latin typeface="Arial Narrow" pitchFamily="34" charset="0"/>
              </a:rPr>
              <a:t>alam</a:t>
            </a:r>
            <a:r>
              <a:rPr lang="en-US" sz="2800" u="sng" dirty="0">
                <a:latin typeface="Arial Narrow" pitchFamily="34" charset="0"/>
              </a:rPr>
              <a:t> </a:t>
            </a:r>
            <a:r>
              <a:rPr lang="id-ID" sz="2800" u="sng" dirty="0" err="1">
                <a:latin typeface="Arial Narrow" pitchFamily="34" charset="0"/>
              </a:rPr>
              <a:t>B</a:t>
            </a:r>
            <a:r>
              <a:rPr lang="en-US" sz="2800" u="sng" dirty="0" err="1">
                <a:latin typeface="Arial Narrow" pitchFamily="34" charset="0"/>
              </a:rPr>
              <a:t>idang</a:t>
            </a:r>
            <a:r>
              <a:rPr lang="en-US" sz="2800" u="sng" dirty="0">
                <a:latin typeface="Arial Narrow" pitchFamily="34" charset="0"/>
              </a:rPr>
              <a:t> </a:t>
            </a:r>
            <a:r>
              <a:rPr lang="id-ID" sz="2800" u="sng" dirty="0" err="1">
                <a:latin typeface="Arial Narrow" pitchFamily="34" charset="0"/>
              </a:rPr>
              <a:t>P</a:t>
            </a:r>
            <a:r>
              <a:rPr lang="en-US" sz="2800" u="sng" dirty="0" err="1">
                <a:latin typeface="Arial Narrow" pitchFamily="34" charset="0"/>
              </a:rPr>
              <a:t>engetahuan</a:t>
            </a:r>
            <a:r>
              <a:rPr lang="en-US" sz="2800" u="sng" dirty="0">
                <a:latin typeface="Arial Narrow" pitchFamily="34" charset="0"/>
              </a:rPr>
              <a:t>. </a:t>
            </a:r>
            <a:endParaRPr lang="id-ID" sz="2800" u="sng" dirty="0">
              <a:latin typeface="Arial Narrow" pitchFamily="34" charset="0"/>
            </a:endParaRPr>
          </a:p>
          <a:p>
            <a:pPr algn="just" eaLnBrk="0" hangingPunct="0"/>
            <a:endParaRPr lang="id-ID" sz="2800" dirty="0">
              <a:latin typeface="Arial Narrow" pitchFamily="34" charset="0"/>
            </a:endParaRPr>
          </a:p>
          <a:p>
            <a:pPr algn="just" eaLnBrk="0" hangingPunct="0"/>
            <a:r>
              <a:rPr lang="id-ID" sz="2800" dirty="0">
                <a:solidFill>
                  <a:schemeClr val="accent1"/>
                </a:solidFill>
                <a:latin typeface="Arial Narrow" pitchFamily="34" charset="0"/>
              </a:rPr>
              <a:t>PENDOKUMENTASIAN</a:t>
            </a:r>
            <a:r>
              <a:rPr lang="id-ID" sz="2800" dirty="0">
                <a:solidFill>
                  <a:schemeClr val="accent1"/>
                </a:solidFill>
                <a:latin typeface="Arial Narrow" pitchFamily="34" charset="0"/>
                <a:sym typeface="Wingdings" pitchFamily="2" charset="2"/>
              </a:rPr>
              <a:t></a:t>
            </a:r>
            <a:r>
              <a:rPr lang="en-US" sz="2800" dirty="0">
                <a:latin typeface="Arial Narrow" pitchFamily="34" charset="0"/>
              </a:rPr>
              <a:t> </a:t>
            </a:r>
            <a:endParaRPr lang="id-ID" sz="2800" dirty="0">
              <a:latin typeface="Arial Narrow" pitchFamily="34" charset="0"/>
            </a:endParaRPr>
          </a:p>
          <a:p>
            <a:pPr algn="just" eaLnBrk="0" hangingPunct="0"/>
            <a:r>
              <a:rPr lang="id-ID" sz="2800" u="sng" dirty="0">
                <a:latin typeface="Arial Narrow" pitchFamily="34" charset="0"/>
              </a:rPr>
              <a:t>P</a:t>
            </a:r>
            <a:r>
              <a:rPr lang="en-US" sz="2800" u="sng" dirty="0">
                <a:latin typeface="Arial Narrow" pitchFamily="34" charset="0"/>
              </a:rPr>
              <a:t>roses</a:t>
            </a:r>
            <a:r>
              <a:rPr lang="en-US" sz="2800" dirty="0">
                <a:latin typeface="Arial Narrow" pitchFamily="34" charset="0"/>
              </a:rPr>
              <a:t>, </a:t>
            </a:r>
            <a:r>
              <a:rPr lang="id-ID" sz="2800" u="sng" dirty="0" err="1">
                <a:latin typeface="Arial Narrow" pitchFamily="34" charset="0"/>
              </a:rPr>
              <a:t>C</a:t>
            </a:r>
            <a:r>
              <a:rPr lang="en-US" sz="2800" u="sng" dirty="0" err="1">
                <a:latin typeface="Arial Narrow" pitchFamily="34" charset="0"/>
              </a:rPr>
              <a:t>ara</a:t>
            </a:r>
            <a:r>
              <a:rPr lang="en-US" sz="2800" dirty="0">
                <a:latin typeface="Arial Narrow" pitchFamily="34" charset="0"/>
              </a:rPr>
              <a:t>, </a:t>
            </a:r>
            <a:r>
              <a:rPr lang="id-ID" sz="2800" u="sng" dirty="0" err="1">
                <a:latin typeface="Arial Narrow" pitchFamily="34" charset="0"/>
              </a:rPr>
              <a:t>P</a:t>
            </a:r>
            <a:r>
              <a:rPr lang="en-US" sz="2800" u="sng" dirty="0" err="1">
                <a:latin typeface="Arial Narrow" pitchFamily="34" charset="0"/>
              </a:rPr>
              <a:t>erbuatan</a:t>
            </a:r>
            <a:r>
              <a:rPr lang="en-US" sz="2800" u="sng" dirty="0">
                <a:latin typeface="Arial Narrow" pitchFamily="34" charset="0"/>
              </a:rPr>
              <a:t> </a:t>
            </a:r>
            <a:r>
              <a:rPr lang="en-US" sz="2800" u="sng" dirty="0" err="1">
                <a:latin typeface="Arial Narrow" pitchFamily="34" charset="0"/>
              </a:rPr>
              <a:t>dokumentasi</a:t>
            </a:r>
            <a:endParaRPr lang="en-US" sz="2800" u="sng" dirty="0">
              <a:latin typeface="Arial Narrow" pitchFamily="34" charset="0"/>
            </a:endParaRPr>
          </a:p>
        </p:txBody>
      </p:sp>
      <p:sp>
        <p:nvSpPr>
          <p:cNvPr id="6" name="Up Arrow Callout 6"/>
          <p:cNvSpPr>
            <a:spLocks noChangeArrowheads="1"/>
          </p:cNvSpPr>
          <p:nvPr/>
        </p:nvSpPr>
        <p:spPr bwMode="auto">
          <a:xfrm>
            <a:off x="785786" y="3643314"/>
            <a:ext cx="7143800" cy="2000264"/>
          </a:xfrm>
          <a:prstGeom prst="upArrowCallout">
            <a:avLst>
              <a:gd name="adj1" fmla="val 24987"/>
              <a:gd name="adj2" fmla="val 25004"/>
              <a:gd name="adj3" fmla="val 25000"/>
              <a:gd name="adj4" fmla="val 64977"/>
            </a:avLst>
          </a:prstGeom>
          <a:solidFill>
            <a:schemeClr val="bg2"/>
          </a:solidFill>
          <a:ln w="9525" algn="ctr">
            <a:solidFill>
              <a:schemeClr val="tx1"/>
            </a:solidFill>
            <a:round/>
            <a:headEnd/>
            <a:tailEnd/>
          </a:ln>
        </p:spPr>
        <p:txBody>
          <a:bodyPr/>
          <a:lstStyle/>
          <a:p>
            <a:pPr algn="ctr" eaLnBrk="0" hangingPunct="0"/>
            <a:r>
              <a:rPr lang="id-ID" sz="3200" dirty="0">
                <a:latin typeface="Arial Narrow" pitchFamily="34" charset="0"/>
              </a:rPr>
              <a:t>7</a:t>
            </a:r>
            <a:r>
              <a:rPr lang="en-US" sz="3200" dirty="0">
                <a:latin typeface="Arial Narrow" pitchFamily="34" charset="0"/>
              </a:rPr>
              <a:t> </a:t>
            </a:r>
            <a:r>
              <a:rPr lang="id-ID" sz="3200" dirty="0" err="1">
                <a:latin typeface="Arial Narrow" pitchFamily="34" charset="0"/>
              </a:rPr>
              <a:t>L</a:t>
            </a:r>
            <a:r>
              <a:rPr lang="en-US" sz="3200" dirty="0" err="1">
                <a:latin typeface="Arial Narrow" pitchFamily="34" charset="0"/>
              </a:rPr>
              <a:t>angkah</a:t>
            </a:r>
            <a:r>
              <a:rPr lang="en-US" sz="3200" dirty="0">
                <a:latin typeface="Arial Narrow" pitchFamily="34" charset="0"/>
              </a:rPr>
              <a:t> </a:t>
            </a:r>
            <a:r>
              <a:rPr lang="id-ID" sz="3200" dirty="0" err="1">
                <a:latin typeface="Arial Narrow" pitchFamily="34" charset="0"/>
              </a:rPr>
              <a:t>V</a:t>
            </a:r>
            <a:r>
              <a:rPr lang="en-US" sz="3200" dirty="0" err="1">
                <a:latin typeface="Arial Narrow" pitchFamily="34" charset="0"/>
              </a:rPr>
              <a:t>arney</a:t>
            </a:r>
            <a:endParaRPr lang="id-ID" sz="3200" dirty="0">
              <a:latin typeface="Arial Narrow" pitchFamily="34" charset="0"/>
            </a:endParaRPr>
          </a:p>
          <a:p>
            <a:pPr algn="ctr" eaLnBrk="0" hangingPunct="0"/>
            <a:r>
              <a:rPr lang="id-ID" sz="3200" dirty="0">
                <a:latin typeface="Arial Narrow" pitchFamily="34" charset="0"/>
              </a:rPr>
              <a:t>Diwujudkan dengan SOAP</a:t>
            </a:r>
            <a:endParaRPr lang="en-US" sz="3200" dirty="0">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101"/>
                                        </p:tgtEl>
                                        <p:attrNameLst>
                                          <p:attrName>style.visibility</p:attrName>
                                        </p:attrNameLst>
                                      </p:cBhvr>
                                      <p:to>
                                        <p:strVal val="visible"/>
                                      </p:to>
                                    </p:set>
                                    <p:anim calcmode="lin" valueType="num">
                                      <p:cBhvr additive="base">
                                        <p:cTn id="7" dur="500" fill="hold"/>
                                        <p:tgtEl>
                                          <p:spTgt spid="4101"/>
                                        </p:tgtEl>
                                        <p:attrNameLst>
                                          <p:attrName>ppt_x</p:attrName>
                                        </p:attrNameLst>
                                      </p:cBhvr>
                                      <p:tavLst>
                                        <p:tav tm="0">
                                          <p:val>
                                            <p:strVal val="#ppt_x"/>
                                          </p:val>
                                        </p:tav>
                                        <p:tav tm="100000">
                                          <p:val>
                                            <p:strVal val="#ppt_x"/>
                                          </p:val>
                                        </p:tav>
                                      </p:tavLst>
                                    </p:anim>
                                    <p:anim calcmode="lin" valueType="num">
                                      <p:cBhvr additive="base">
                                        <p:cTn id="8" dur="500" fill="hold"/>
                                        <p:tgtEl>
                                          <p:spTgt spid="410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nimBg="1"/>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a:t>
            </a:r>
          </a:p>
        </p:txBody>
      </p:sp>
      <p:sp>
        <p:nvSpPr>
          <p:cNvPr id="3" name="Content Placeholder 2"/>
          <p:cNvSpPr>
            <a:spLocks noGrp="1"/>
          </p:cNvSpPr>
          <p:nvPr>
            <p:ph idx="1"/>
          </p:nvPr>
        </p:nvSpPr>
        <p:spPr>
          <a:solidFill>
            <a:schemeClr val="bg2"/>
          </a:solidFill>
        </p:spPr>
        <p:txBody>
          <a:bodyPr/>
          <a:lstStyle/>
          <a:p>
            <a:pPr algn="just">
              <a:buNone/>
            </a:pPr>
            <a:r>
              <a:rPr lang="id-ID" dirty="0"/>
              <a:t>	P1A0 dengan puting susu lecet</a:t>
            </a:r>
            <a:endParaRPr lang="id-ID" b="1" dirty="0"/>
          </a:p>
          <a:p>
            <a:pPr algn="just">
              <a:buNone/>
            </a:pPr>
            <a:endParaRPr lang="id-ID" b="1" dirty="0"/>
          </a:p>
          <a:p>
            <a:pPr algn="just">
              <a:buNone/>
            </a:pPr>
            <a:r>
              <a:rPr lang="id-ID" b="1" dirty="0"/>
              <a:t>	Jadi tuliskan saja yang menjadi permasalahannya, karena normalnya selama hamil tidak ada perdarahan.</a:t>
            </a:r>
            <a:endParaRPr lang="id-ID" dirty="0"/>
          </a:p>
        </p:txBody>
      </p:sp>
    </p:spTree>
  </p:cSld>
  <p:clrMapOvr>
    <a:masterClrMapping/>
  </p:clrMapOvr>
  <p:transition spd="med">
    <p:newsflash/>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7915301" cy="682606"/>
          </a:xfrm>
        </p:spPr>
        <p:txBody>
          <a:bodyPr>
            <a:normAutofit fontScale="90000"/>
          </a:bodyPr>
          <a:lstStyle/>
          <a:p>
            <a:r>
              <a:rPr lang="id-ID" dirty="0"/>
              <a:t>Masalah dan Kebutuhan</a:t>
            </a:r>
          </a:p>
        </p:txBody>
      </p:sp>
      <p:sp>
        <p:nvSpPr>
          <p:cNvPr id="3" name="Content Placeholder 2"/>
          <p:cNvSpPr>
            <a:spLocks noGrp="1"/>
          </p:cNvSpPr>
          <p:nvPr>
            <p:ph idx="1"/>
          </p:nvPr>
        </p:nvSpPr>
        <p:spPr>
          <a:xfrm>
            <a:off x="611560" y="1196752"/>
            <a:ext cx="7572428" cy="5072098"/>
          </a:xfrm>
          <a:solidFill>
            <a:schemeClr val="bg2"/>
          </a:solidFill>
        </p:spPr>
        <p:txBody>
          <a:bodyPr/>
          <a:lstStyle/>
          <a:p>
            <a:pPr algn="just"/>
            <a:r>
              <a:rPr lang="en-US" b="1" dirty="0" err="1">
                <a:solidFill>
                  <a:schemeClr val="tx1"/>
                </a:solidFill>
                <a:latin typeface="Arial Narrow" pitchFamily="34" charset="0"/>
              </a:rPr>
              <a:t>Masalah</a:t>
            </a:r>
            <a:r>
              <a:rPr lang="en-US" b="1" dirty="0">
                <a:solidFill>
                  <a:schemeClr val="tx1"/>
                </a:solidFill>
                <a:latin typeface="Arial Narrow" pitchFamily="34" charset="0"/>
              </a:rPr>
              <a:t> </a:t>
            </a:r>
            <a:r>
              <a:rPr lang="en-US" dirty="0" err="1">
                <a:solidFill>
                  <a:schemeClr val="tx1"/>
                </a:solidFill>
                <a:latin typeface="Arial Narrow" pitchFamily="34" charset="0"/>
              </a:rPr>
              <a:t>adalah</a:t>
            </a:r>
            <a:r>
              <a:rPr lang="en-US" dirty="0">
                <a:solidFill>
                  <a:schemeClr val="tx1"/>
                </a:solidFill>
                <a:latin typeface="Arial Narrow" pitchFamily="34" charset="0"/>
              </a:rPr>
              <a:t> </a:t>
            </a:r>
            <a:r>
              <a:rPr lang="en-US" dirty="0" err="1">
                <a:solidFill>
                  <a:schemeClr val="tx1"/>
                </a:solidFill>
                <a:latin typeface="Arial Narrow" pitchFamily="34" charset="0"/>
              </a:rPr>
              <a:t>lebih</a:t>
            </a:r>
            <a:r>
              <a:rPr lang="en-US" dirty="0">
                <a:solidFill>
                  <a:schemeClr val="tx1"/>
                </a:solidFill>
                <a:latin typeface="Arial Narrow" pitchFamily="34" charset="0"/>
              </a:rPr>
              <a:t> </a:t>
            </a:r>
            <a:r>
              <a:rPr lang="en-US" dirty="0" err="1">
                <a:solidFill>
                  <a:schemeClr val="tx1"/>
                </a:solidFill>
                <a:latin typeface="Arial Narrow" pitchFamily="34" charset="0"/>
              </a:rPr>
              <a:t>identik</a:t>
            </a:r>
            <a:r>
              <a:rPr lang="en-US" dirty="0">
                <a:solidFill>
                  <a:schemeClr val="tx1"/>
                </a:solidFill>
                <a:latin typeface="Arial Narrow" pitchFamily="34" charset="0"/>
              </a:rPr>
              <a:t> </a:t>
            </a:r>
            <a:r>
              <a:rPr lang="en-US" dirty="0" err="1">
                <a:solidFill>
                  <a:schemeClr val="tx1"/>
                </a:solidFill>
                <a:latin typeface="Arial Narrow" pitchFamily="34" charset="0"/>
              </a:rPr>
              <a:t>dengan</a:t>
            </a:r>
            <a:r>
              <a:rPr lang="en-US" dirty="0">
                <a:solidFill>
                  <a:schemeClr val="tx1"/>
                </a:solidFill>
                <a:latin typeface="Arial Narrow" pitchFamily="34" charset="0"/>
              </a:rPr>
              <a:t> </a:t>
            </a:r>
            <a:r>
              <a:rPr lang="en-US" dirty="0" err="1">
                <a:solidFill>
                  <a:schemeClr val="tx1"/>
                </a:solidFill>
                <a:latin typeface="Arial Narrow" pitchFamily="34" charset="0"/>
              </a:rPr>
              <a:t>keluhan</a:t>
            </a:r>
            <a:r>
              <a:rPr lang="en-US" dirty="0">
                <a:solidFill>
                  <a:schemeClr val="tx1"/>
                </a:solidFill>
                <a:latin typeface="Arial Narrow" pitchFamily="34" charset="0"/>
              </a:rPr>
              <a:t> yang </a:t>
            </a:r>
            <a:r>
              <a:rPr lang="en-US" dirty="0" err="1">
                <a:solidFill>
                  <a:schemeClr val="tx1"/>
                </a:solidFill>
                <a:latin typeface="Arial Narrow" pitchFamily="34" charset="0"/>
              </a:rPr>
              <a:t>belum</a:t>
            </a:r>
            <a:r>
              <a:rPr lang="en-US" dirty="0">
                <a:solidFill>
                  <a:schemeClr val="tx1"/>
                </a:solidFill>
                <a:latin typeface="Arial Narrow" pitchFamily="34" charset="0"/>
              </a:rPr>
              <a:t> </a:t>
            </a:r>
            <a:r>
              <a:rPr lang="en-US" dirty="0" err="1">
                <a:solidFill>
                  <a:schemeClr val="tx1"/>
                </a:solidFill>
                <a:latin typeface="Arial Narrow" pitchFamily="34" charset="0"/>
              </a:rPr>
              <a:t>ditemukan</a:t>
            </a:r>
            <a:r>
              <a:rPr lang="en-US" dirty="0">
                <a:solidFill>
                  <a:schemeClr val="tx1"/>
                </a:solidFill>
                <a:latin typeface="Arial Narrow" pitchFamily="34" charset="0"/>
              </a:rPr>
              <a:t> data </a:t>
            </a:r>
            <a:r>
              <a:rPr lang="en-US" dirty="0" err="1">
                <a:solidFill>
                  <a:schemeClr val="tx1"/>
                </a:solidFill>
                <a:latin typeface="Arial Narrow" pitchFamily="34" charset="0"/>
              </a:rPr>
              <a:t>objektifnya</a:t>
            </a:r>
            <a:endParaRPr lang="id-ID" dirty="0">
              <a:solidFill>
                <a:schemeClr val="tx1"/>
              </a:solidFill>
              <a:latin typeface="Arial Narrow" pitchFamily="34" charset="0"/>
            </a:endParaRPr>
          </a:p>
          <a:p>
            <a:pPr algn="just"/>
            <a:r>
              <a:rPr lang="en-US" b="1" dirty="0" err="1">
                <a:solidFill>
                  <a:schemeClr val="tx1"/>
                </a:solidFill>
                <a:latin typeface="Arial Narrow" pitchFamily="34" charset="0"/>
              </a:rPr>
              <a:t>Kebutuhan</a:t>
            </a:r>
            <a:r>
              <a:rPr lang="en-US" b="1" dirty="0">
                <a:solidFill>
                  <a:schemeClr val="tx1"/>
                </a:solidFill>
                <a:latin typeface="Arial Narrow" pitchFamily="34" charset="0"/>
              </a:rPr>
              <a:t> </a:t>
            </a:r>
            <a:r>
              <a:rPr lang="en-US" dirty="0" err="1">
                <a:solidFill>
                  <a:schemeClr val="tx1"/>
                </a:solidFill>
                <a:latin typeface="Arial Narrow" pitchFamily="34" charset="0"/>
              </a:rPr>
              <a:t>itu</a:t>
            </a:r>
            <a:r>
              <a:rPr lang="en-US" dirty="0">
                <a:solidFill>
                  <a:schemeClr val="tx1"/>
                </a:solidFill>
                <a:latin typeface="Arial Narrow" pitchFamily="34" charset="0"/>
              </a:rPr>
              <a:t> </a:t>
            </a:r>
            <a:r>
              <a:rPr lang="en-US" dirty="0" err="1">
                <a:solidFill>
                  <a:schemeClr val="tx1"/>
                </a:solidFill>
                <a:latin typeface="Arial Narrow" pitchFamily="34" charset="0"/>
              </a:rPr>
              <a:t>berasal</a:t>
            </a:r>
            <a:r>
              <a:rPr lang="en-US" dirty="0">
                <a:solidFill>
                  <a:schemeClr val="tx1"/>
                </a:solidFill>
                <a:latin typeface="Arial Narrow" pitchFamily="34" charset="0"/>
              </a:rPr>
              <a:t> </a:t>
            </a:r>
            <a:r>
              <a:rPr lang="en-US" dirty="0" err="1">
                <a:solidFill>
                  <a:schemeClr val="tx1"/>
                </a:solidFill>
                <a:latin typeface="Arial Narrow" pitchFamily="34" charset="0"/>
              </a:rPr>
              <a:t>dari</a:t>
            </a:r>
            <a:r>
              <a:rPr lang="en-US" dirty="0">
                <a:solidFill>
                  <a:schemeClr val="tx1"/>
                </a:solidFill>
                <a:latin typeface="Arial Narrow" pitchFamily="34" charset="0"/>
              </a:rPr>
              <a:t> </a:t>
            </a:r>
            <a:r>
              <a:rPr lang="en-US" dirty="0" err="1">
                <a:solidFill>
                  <a:schemeClr val="tx1"/>
                </a:solidFill>
                <a:latin typeface="Arial Narrow" pitchFamily="34" charset="0"/>
              </a:rPr>
              <a:t>hasil</a:t>
            </a:r>
            <a:r>
              <a:rPr lang="en-US" dirty="0">
                <a:solidFill>
                  <a:schemeClr val="tx1"/>
                </a:solidFill>
                <a:latin typeface="Arial Narrow" pitchFamily="34" charset="0"/>
              </a:rPr>
              <a:t> data yang </a:t>
            </a:r>
            <a:r>
              <a:rPr lang="en-US" dirty="0" err="1">
                <a:solidFill>
                  <a:schemeClr val="tx1"/>
                </a:solidFill>
                <a:latin typeface="Arial Narrow" pitchFamily="34" charset="0"/>
              </a:rPr>
              <a:t>ditemukan</a:t>
            </a:r>
            <a:r>
              <a:rPr lang="en-US" dirty="0">
                <a:solidFill>
                  <a:schemeClr val="tx1"/>
                </a:solidFill>
                <a:latin typeface="Arial Narrow" pitchFamily="34" charset="0"/>
              </a:rPr>
              <a:t> </a:t>
            </a:r>
            <a:r>
              <a:rPr lang="en-US" dirty="0" err="1">
                <a:solidFill>
                  <a:schemeClr val="tx1"/>
                </a:solidFill>
                <a:latin typeface="Arial Narrow" pitchFamily="34" charset="0"/>
              </a:rPr>
              <a:t>dan</a:t>
            </a:r>
            <a:r>
              <a:rPr lang="en-US" dirty="0">
                <a:solidFill>
                  <a:schemeClr val="tx1"/>
                </a:solidFill>
                <a:latin typeface="Arial Narrow" pitchFamily="34" charset="0"/>
              </a:rPr>
              <a:t> </a:t>
            </a:r>
            <a:r>
              <a:rPr lang="en-US" dirty="0" err="1">
                <a:solidFill>
                  <a:schemeClr val="tx1"/>
                </a:solidFill>
                <a:latin typeface="Arial Narrow" pitchFamily="34" charset="0"/>
              </a:rPr>
              <a:t>dari</a:t>
            </a:r>
            <a:r>
              <a:rPr lang="en-US" dirty="0">
                <a:solidFill>
                  <a:schemeClr val="tx1"/>
                </a:solidFill>
                <a:latin typeface="Arial Narrow" pitchFamily="34" charset="0"/>
              </a:rPr>
              <a:t> </a:t>
            </a:r>
            <a:r>
              <a:rPr lang="en-US" dirty="0" err="1">
                <a:solidFill>
                  <a:schemeClr val="tx1"/>
                </a:solidFill>
                <a:latin typeface="Arial Narrow" pitchFamily="34" charset="0"/>
              </a:rPr>
              <a:t>kesepakatan</a:t>
            </a:r>
            <a:r>
              <a:rPr lang="en-US" dirty="0">
                <a:solidFill>
                  <a:schemeClr val="tx1"/>
                </a:solidFill>
                <a:latin typeface="Arial Narrow" pitchFamily="34" charset="0"/>
              </a:rPr>
              <a:t> </a:t>
            </a:r>
            <a:r>
              <a:rPr lang="en-US" dirty="0" err="1">
                <a:solidFill>
                  <a:schemeClr val="tx1"/>
                </a:solidFill>
                <a:latin typeface="Arial Narrow" pitchFamily="34" charset="0"/>
              </a:rPr>
              <a:t>pasien</a:t>
            </a:r>
            <a:r>
              <a:rPr lang="en-US" dirty="0">
                <a:solidFill>
                  <a:schemeClr val="tx1"/>
                </a:solidFill>
                <a:latin typeface="Arial Narrow" pitchFamily="34" charset="0"/>
              </a:rPr>
              <a:t> yang </a:t>
            </a:r>
            <a:r>
              <a:rPr lang="en-US" dirty="0" err="1">
                <a:solidFill>
                  <a:schemeClr val="tx1"/>
                </a:solidFill>
                <a:latin typeface="Arial Narrow" pitchFamily="34" charset="0"/>
              </a:rPr>
              <a:t>mau</a:t>
            </a:r>
            <a:r>
              <a:rPr lang="en-US" dirty="0">
                <a:solidFill>
                  <a:schemeClr val="tx1"/>
                </a:solidFill>
                <a:latin typeface="Arial Narrow" pitchFamily="34" charset="0"/>
              </a:rPr>
              <a:t> </a:t>
            </a:r>
            <a:r>
              <a:rPr lang="en-US" dirty="0" err="1">
                <a:solidFill>
                  <a:schemeClr val="tx1"/>
                </a:solidFill>
                <a:latin typeface="Arial Narrow" pitchFamily="34" charset="0"/>
              </a:rPr>
              <a:t>menerima</a:t>
            </a:r>
            <a:r>
              <a:rPr lang="en-US" dirty="0">
                <a:solidFill>
                  <a:schemeClr val="tx1"/>
                </a:solidFill>
                <a:latin typeface="Arial Narrow" pitchFamily="34" charset="0"/>
              </a:rPr>
              <a:t> </a:t>
            </a:r>
            <a:r>
              <a:rPr lang="en-US" dirty="0" err="1">
                <a:solidFill>
                  <a:schemeClr val="tx1"/>
                </a:solidFill>
                <a:latin typeface="Arial Narrow" pitchFamily="34" charset="0"/>
              </a:rPr>
              <a:t>intervensi</a:t>
            </a:r>
            <a:r>
              <a:rPr lang="en-US" dirty="0">
                <a:solidFill>
                  <a:schemeClr val="tx1"/>
                </a:solidFill>
                <a:latin typeface="Arial Narrow" pitchFamily="34" charset="0"/>
              </a:rPr>
              <a:t> </a:t>
            </a:r>
            <a:r>
              <a:rPr lang="en-US" dirty="0" err="1">
                <a:solidFill>
                  <a:schemeClr val="tx1"/>
                </a:solidFill>
                <a:latin typeface="Arial Narrow" pitchFamily="34" charset="0"/>
              </a:rPr>
              <a:t>dari</a:t>
            </a:r>
            <a:r>
              <a:rPr lang="en-US" dirty="0">
                <a:solidFill>
                  <a:schemeClr val="tx1"/>
                </a:solidFill>
                <a:latin typeface="Arial Narrow" pitchFamily="34" charset="0"/>
              </a:rPr>
              <a:t> </a:t>
            </a:r>
            <a:r>
              <a:rPr lang="en-US" dirty="0" err="1">
                <a:solidFill>
                  <a:schemeClr val="tx1"/>
                </a:solidFill>
                <a:latin typeface="Arial Narrow" pitchFamily="34" charset="0"/>
              </a:rPr>
              <a:t>bidan</a:t>
            </a:r>
            <a:endParaRPr lang="id-ID" dirty="0">
              <a:solidFill>
                <a:schemeClr val="tx1"/>
              </a:solidFill>
              <a:latin typeface="Arial Narrow" pitchFamily="34" charset="0"/>
            </a:endParaRPr>
          </a:p>
          <a:p>
            <a:pPr algn="just">
              <a:buNone/>
            </a:pPr>
            <a:endParaRPr lang="id-ID" dirty="0">
              <a:solidFill>
                <a:schemeClr val="tx1"/>
              </a:solidFill>
              <a:latin typeface="Arial Narrow" pitchFamily="34" charset="0"/>
            </a:endParaRPr>
          </a:p>
          <a:p>
            <a:pPr marL="0" indent="0" algn="just">
              <a:buNone/>
            </a:pPr>
            <a:r>
              <a:rPr lang="en-US" b="1" dirty="0" err="1">
                <a:solidFill>
                  <a:schemeClr val="tx1"/>
                </a:solidFill>
                <a:latin typeface="Arial Narrow" pitchFamily="34" charset="0"/>
              </a:rPr>
              <a:t>Kebutuhan</a:t>
            </a:r>
            <a:r>
              <a:rPr lang="en-US" b="1" dirty="0">
                <a:solidFill>
                  <a:schemeClr val="tx1"/>
                </a:solidFill>
                <a:latin typeface="Arial Narrow" pitchFamily="34" charset="0"/>
              </a:rPr>
              <a:t> yang </a:t>
            </a:r>
            <a:r>
              <a:rPr lang="en-US" b="1" dirty="0" err="1">
                <a:solidFill>
                  <a:schemeClr val="tx1"/>
                </a:solidFill>
                <a:latin typeface="Arial Narrow" pitchFamily="34" charset="0"/>
              </a:rPr>
              <a:t>ditulis</a:t>
            </a:r>
            <a:r>
              <a:rPr lang="en-US" b="1" dirty="0">
                <a:solidFill>
                  <a:schemeClr val="tx1"/>
                </a:solidFill>
                <a:latin typeface="Arial Narrow" pitchFamily="34" charset="0"/>
              </a:rPr>
              <a:t> </a:t>
            </a:r>
            <a:r>
              <a:rPr lang="en-US" b="1" dirty="0" err="1">
                <a:solidFill>
                  <a:schemeClr val="tx1"/>
                </a:solidFill>
                <a:latin typeface="Arial Narrow" pitchFamily="34" charset="0"/>
              </a:rPr>
              <a:t>di</a:t>
            </a:r>
            <a:r>
              <a:rPr lang="en-US" b="1" dirty="0">
                <a:solidFill>
                  <a:schemeClr val="tx1"/>
                </a:solidFill>
                <a:latin typeface="Arial Narrow" pitchFamily="34" charset="0"/>
              </a:rPr>
              <a:t> assessment </a:t>
            </a:r>
            <a:r>
              <a:rPr lang="en-US" b="1" dirty="0" err="1">
                <a:solidFill>
                  <a:schemeClr val="tx1"/>
                </a:solidFill>
                <a:latin typeface="Arial Narrow" pitchFamily="34" charset="0"/>
              </a:rPr>
              <a:t>sangat</a:t>
            </a:r>
            <a:r>
              <a:rPr lang="en-US" b="1" dirty="0">
                <a:solidFill>
                  <a:schemeClr val="tx1"/>
                </a:solidFill>
                <a:latin typeface="Arial Narrow" pitchFamily="34" charset="0"/>
              </a:rPr>
              <a:t> </a:t>
            </a:r>
            <a:r>
              <a:rPr lang="en-US" b="1" dirty="0" err="1">
                <a:solidFill>
                  <a:schemeClr val="tx1"/>
                </a:solidFill>
                <a:latin typeface="Arial Narrow" pitchFamily="34" charset="0"/>
              </a:rPr>
              <a:t>tergantung</a:t>
            </a:r>
            <a:r>
              <a:rPr lang="en-US" b="1" dirty="0">
                <a:solidFill>
                  <a:schemeClr val="tx1"/>
                </a:solidFill>
                <a:latin typeface="Arial Narrow" pitchFamily="34" charset="0"/>
              </a:rPr>
              <a:t> </a:t>
            </a:r>
            <a:r>
              <a:rPr lang="en-US" b="1" dirty="0" err="1">
                <a:solidFill>
                  <a:schemeClr val="tx1"/>
                </a:solidFill>
                <a:latin typeface="Arial Narrow" pitchFamily="34" charset="0"/>
              </a:rPr>
              <a:t>dari</a:t>
            </a:r>
            <a:r>
              <a:rPr lang="en-US" b="1" dirty="0">
                <a:solidFill>
                  <a:schemeClr val="tx1"/>
                </a:solidFill>
                <a:latin typeface="Arial Narrow" pitchFamily="34" charset="0"/>
              </a:rPr>
              <a:t> </a:t>
            </a:r>
            <a:r>
              <a:rPr lang="en-US" b="1" dirty="0" err="1">
                <a:solidFill>
                  <a:schemeClr val="tx1"/>
                </a:solidFill>
                <a:latin typeface="Arial Narrow" pitchFamily="34" charset="0"/>
              </a:rPr>
              <a:t>kesediaan</a:t>
            </a:r>
            <a:r>
              <a:rPr lang="en-US" b="1" dirty="0">
                <a:solidFill>
                  <a:schemeClr val="tx1"/>
                </a:solidFill>
                <a:latin typeface="Arial Narrow" pitchFamily="34" charset="0"/>
              </a:rPr>
              <a:t> </a:t>
            </a:r>
            <a:r>
              <a:rPr lang="en-US" b="1" dirty="0" err="1">
                <a:solidFill>
                  <a:schemeClr val="tx1"/>
                </a:solidFill>
                <a:latin typeface="Arial Narrow" pitchFamily="34" charset="0"/>
              </a:rPr>
              <a:t>pasien</a:t>
            </a:r>
            <a:r>
              <a:rPr lang="en-US" b="1" dirty="0">
                <a:solidFill>
                  <a:schemeClr val="tx1"/>
                </a:solidFill>
                <a:latin typeface="Arial Narrow" pitchFamily="34" charset="0"/>
              </a:rPr>
              <a:t> </a:t>
            </a:r>
            <a:r>
              <a:rPr lang="en-US" b="1" dirty="0" err="1">
                <a:solidFill>
                  <a:schemeClr val="tx1"/>
                </a:solidFill>
                <a:latin typeface="Arial Narrow" pitchFamily="34" charset="0"/>
              </a:rPr>
              <a:t>dan</a:t>
            </a:r>
            <a:r>
              <a:rPr lang="en-US" b="1" dirty="0">
                <a:solidFill>
                  <a:schemeClr val="tx1"/>
                </a:solidFill>
                <a:latin typeface="Arial Narrow" pitchFamily="34" charset="0"/>
              </a:rPr>
              <a:t> </a:t>
            </a:r>
            <a:r>
              <a:rPr lang="en-US" b="1" dirty="0" err="1">
                <a:solidFill>
                  <a:schemeClr val="tx1"/>
                </a:solidFill>
                <a:latin typeface="Arial Narrow" pitchFamily="34" charset="0"/>
              </a:rPr>
              <a:t>bukan</a:t>
            </a:r>
            <a:r>
              <a:rPr lang="en-US" b="1" dirty="0">
                <a:solidFill>
                  <a:schemeClr val="tx1"/>
                </a:solidFill>
                <a:latin typeface="Arial Narrow" pitchFamily="34" charset="0"/>
              </a:rPr>
              <a:t> </a:t>
            </a:r>
            <a:r>
              <a:rPr lang="en-US" b="1" dirty="0" err="1">
                <a:solidFill>
                  <a:schemeClr val="tx1"/>
                </a:solidFill>
                <a:latin typeface="Arial Narrow" pitchFamily="34" charset="0"/>
              </a:rPr>
              <a:t>bidan</a:t>
            </a:r>
            <a:r>
              <a:rPr lang="en-US" b="1" dirty="0">
                <a:solidFill>
                  <a:schemeClr val="tx1"/>
                </a:solidFill>
                <a:latin typeface="Arial Narrow" pitchFamily="34" charset="0"/>
              </a:rPr>
              <a:t> yang </a:t>
            </a:r>
            <a:r>
              <a:rPr lang="en-US" b="1" dirty="0" err="1">
                <a:solidFill>
                  <a:schemeClr val="tx1"/>
                </a:solidFill>
                <a:latin typeface="Arial Narrow" pitchFamily="34" charset="0"/>
              </a:rPr>
              <a:t>menetukan</a:t>
            </a:r>
            <a:r>
              <a:rPr lang="en-US" b="1" dirty="0">
                <a:solidFill>
                  <a:schemeClr val="tx1"/>
                </a:solidFill>
                <a:latin typeface="Arial Narrow" pitchFamily="34" charset="0"/>
              </a:rPr>
              <a:t> </a:t>
            </a:r>
            <a:r>
              <a:rPr lang="en-US" b="1" dirty="0" err="1">
                <a:solidFill>
                  <a:schemeClr val="tx1"/>
                </a:solidFill>
                <a:latin typeface="Arial Narrow" pitchFamily="34" charset="0"/>
              </a:rPr>
              <a:t>apalagi</a:t>
            </a:r>
            <a:r>
              <a:rPr lang="en-US" b="1" dirty="0">
                <a:solidFill>
                  <a:schemeClr val="tx1"/>
                </a:solidFill>
                <a:latin typeface="Arial Narrow" pitchFamily="34" charset="0"/>
              </a:rPr>
              <a:t> </a:t>
            </a:r>
            <a:r>
              <a:rPr lang="en-US" b="1" dirty="0" err="1">
                <a:solidFill>
                  <a:schemeClr val="tx1"/>
                </a:solidFill>
                <a:latin typeface="Arial Narrow" pitchFamily="34" charset="0"/>
              </a:rPr>
              <a:t>bila</a:t>
            </a:r>
            <a:r>
              <a:rPr lang="en-US" b="1" dirty="0">
                <a:solidFill>
                  <a:schemeClr val="tx1"/>
                </a:solidFill>
                <a:latin typeface="Arial Narrow" pitchFamily="34" charset="0"/>
              </a:rPr>
              <a:t> </a:t>
            </a:r>
            <a:r>
              <a:rPr lang="en-US" b="1" dirty="0" err="1">
                <a:solidFill>
                  <a:schemeClr val="tx1"/>
                </a:solidFill>
                <a:latin typeface="Arial Narrow" pitchFamily="34" charset="0"/>
              </a:rPr>
              <a:t>kebutuhan</a:t>
            </a:r>
            <a:r>
              <a:rPr lang="en-US" b="1" dirty="0">
                <a:solidFill>
                  <a:schemeClr val="tx1"/>
                </a:solidFill>
                <a:latin typeface="Arial Narrow" pitchFamily="34" charset="0"/>
              </a:rPr>
              <a:t> </a:t>
            </a:r>
            <a:r>
              <a:rPr lang="en-US" b="1" dirty="0" err="1">
                <a:solidFill>
                  <a:schemeClr val="tx1"/>
                </a:solidFill>
                <a:latin typeface="Arial Narrow" pitchFamily="34" charset="0"/>
              </a:rPr>
              <a:t>ini</a:t>
            </a:r>
            <a:r>
              <a:rPr lang="en-US" b="1" dirty="0">
                <a:solidFill>
                  <a:schemeClr val="tx1"/>
                </a:solidFill>
                <a:latin typeface="Arial Narrow" pitchFamily="34" charset="0"/>
              </a:rPr>
              <a:t> </a:t>
            </a:r>
            <a:r>
              <a:rPr lang="en-US" b="1" dirty="0" err="1">
                <a:solidFill>
                  <a:schemeClr val="tx1"/>
                </a:solidFill>
                <a:latin typeface="Arial Narrow" pitchFamily="34" charset="0"/>
              </a:rPr>
              <a:t>sifatnya</a:t>
            </a:r>
            <a:r>
              <a:rPr lang="en-US" b="1" dirty="0">
                <a:solidFill>
                  <a:schemeClr val="tx1"/>
                </a:solidFill>
                <a:latin typeface="Arial Narrow" pitchFamily="34" charset="0"/>
              </a:rPr>
              <a:t> </a:t>
            </a:r>
            <a:r>
              <a:rPr lang="en-US" b="1" dirty="0" err="1">
                <a:solidFill>
                  <a:schemeClr val="tx1"/>
                </a:solidFill>
                <a:latin typeface="Arial Narrow" pitchFamily="34" charset="0"/>
              </a:rPr>
              <a:t>tidak</a:t>
            </a:r>
            <a:r>
              <a:rPr lang="en-US" b="1" dirty="0">
                <a:solidFill>
                  <a:schemeClr val="tx1"/>
                </a:solidFill>
                <a:latin typeface="Arial Narrow" pitchFamily="34" charset="0"/>
              </a:rPr>
              <a:t> </a:t>
            </a:r>
            <a:r>
              <a:rPr lang="en-US" b="1" dirty="0" err="1">
                <a:solidFill>
                  <a:schemeClr val="tx1"/>
                </a:solidFill>
                <a:latin typeface="Arial Narrow" pitchFamily="34" charset="0"/>
              </a:rPr>
              <a:t>urgensi</a:t>
            </a:r>
            <a:endParaRPr lang="id-ID" dirty="0">
              <a:latin typeface="Arial Narrow" pitchFamily="34" charset="0"/>
            </a:endParaRPr>
          </a:p>
        </p:txBody>
      </p:sp>
    </p:spTree>
  </p:cSld>
  <p:clrMapOvr>
    <a:masterClrMapping/>
  </p:clrMapOvr>
  <p:transition spd="med">
    <p:wheel spokes="3"/>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500063"/>
            <a:ext cx="8243888" cy="754062"/>
          </a:xfrm>
        </p:spPr>
        <p:txBody>
          <a:bodyPr/>
          <a:lstStyle/>
          <a:p>
            <a:pPr algn="l">
              <a:defRPr/>
            </a:pPr>
            <a:r>
              <a:rPr lang="en-US" dirty="0"/>
              <a:t>P (Planning)</a:t>
            </a:r>
          </a:p>
        </p:txBody>
      </p:sp>
      <p:sp>
        <p:nvSpPr>
          <p:cNvPr id="29699" name="Content Placeholder 2"/>
          <p:cNvSpPr>
            <a:spLocks noGrp="1"/>
          </p:cNvSpPr>
          <p:nvPr>
            <p:ph idx="1"/>
          </p:nvPr>
        </p:nvSpPr>
        <p:spPr>
          <a:xfrm>
            <a:off x="755576" y="1412776"/>
            <a:ext cx="7472386" cy="4627577"/>
          </a:xfrm>
          <a:solidFill>
            <a:schemeClr val="bg2"/>
          </a:solidFill>
        </p:spPr>
        <p:txBody>
          <a:bodyPr/>
          <a:lstStyle/>
          <a:p>
            <a:pPr algn="just"/>
            <a:r>
              <a:rPr lang="en-US" sz="2400" dirty="0" err="1">
                <a:latin typeface="Arial Narrow" pitchFamily="34" charset="0"/>
              </a:rPr>
              <a:t>Merupakan</a:t>
            </a:r>
            <a:r>
              <a:rPr lang="en-US" sz="2400" dirty="0">
                <a:latin typeface="Arial Narrow" pitchFamily="34" charset="0"/>
              </a:rPr>
              <a:t> </a:t>
            </a:r>
            <a:r>
              <a:rPr lang="en-US" sz="2400" dirty="0" err="1">
                <a:latin typeface="Arial Narrow" pitchFamily="34" charset="0"/>
              </a:rPr>
              <a:t>lembar</a:t>
            </a:r>
            <a:r>
              <a:rPr lang="en-US" sz="2400" dirty="0">
                <a:latin typeface="Arial Narrow" pitchFamily="34" charset="0"/>
              </a:rPr>
              <a:t> </a:t>
            </a:r>
            <a:r>
              <a:rPr lang="en-US" sz="2400" dirty="0" err="1">
                <a:latin typeface="Arial Narrow" pitchFamily="34" charset="0"/>
              </a:rPr>
              <a:t>rencana</a:t>
            </a:r>
            <a:r>
              <a:rPr lang="en-US" sz="2400" dirty="0">
                <a:latin typeface="Arial Narrow" pitchFamily="34" charset="0"/>
              </a:rPr>
              <a:t> </a:t>
            </a:r>
            <a:r>
              <a:rPr lang="en-US" sz="2400" dirty="0" err="1">
                <a:latin typeface="Arial Narrow" pitchFamily="34" charset="0"/>
              </a:rPr>
              <a:t>asuhan</a:t>
            </a:r>
            <a:r>
              <a:rPr lang="en-US" sz="2400" dirty="0">
                <a:latin typeface="Arial Narrow" pitchFamily="34" charset="0"/>
              </a:rPr>
              <a:t> </a:t>
            </a:r>
            <a:r>
              <a:rPr lang="en-US" sz="2400" dirty="0" err="1">
                <a:latin typeface="Arial Narrow" pitchFamily="34" charset="0"/>
              </a:rPr>
              <a:t>klinis</a:t>
            </a:r>
            <a:r>
              <a:rPr lang="en-US" sz="2400" dirty="0">
                <a:latin typeface="Arial Narrow" pitchFamily="34" charset="0"/>
              </a:rPr>
              <a:t>.</a:t>
            </a:r>
          </a:p>
          <a:p>
            <a:pPr algn="just"/>
            <a:r>
              <a:rPr lang="en-US" sz="2400" dirty="0" err="1">
                <a:latin typeface="Arial Narrow" pitchFamily="34" charset="0"/>
              </a:rPr>
              <a:t>Mengingat</a:t>
            </a:r>
            <a:r>
              <a:rPr lang="en-US" sz="2400" dirty="0">
                <a:latin typeface="Arial Narrow" pitchFamily="34" charset="0"/>
              </a:rPr>
              <a:t> “P” </a:t>
            </a:r>
            <a:r>
              <a:rPr lang="en-US" sz="2400" dirty="0" err="1">
                <a:latin typeface="Arial Narrow" pitchFamily="34" charset="0"/>
              </a:rPr>
              <a:t>merupakan</a:t>
            </a:r>
            <a:r>
              <a:rPr lang="en-US" sz="2400" dirty="0">
                <a:latin typeface="Arial Narrow" pitchFamily="34" charset="0"/>
              </a:rPr>
              <a:t> </a:t>
            </a:r>
            <a:r>
              <a:rPr lang="en-US" sz="2400" dirty="0" err="1">
                <a:latin typeface="Arial Narrow" pitchFamily="34" charset="0"/>
              </a:rPr>
              <a:t>bagian</a:t>
            </a:r>
            <a:r>
              <a:rPr lang="en-US" sz="2400" dirty="0">
                <a:latin typeface="Arial Narrow" pitchFamily="34" charset="0"/>
              </a:rPr>
              <a:t> yang </a:t>
            </a:r>
            <a:r>
              <a:rPr lang="en-US" sz="2400" dirty="0" err="1">
                <a:latin typeface="Arial Narrow" pitchFamily="34" charset="0"/>
              </a:rPr>
              <a:t>menjadi</a:t>
            </a:r>
            <a:r>
              <a:rPr lang="en-US" sz="2400" dirty="0">
                <a:latin typeface="Arial Narrow" pitchFamily="34" charset="0"/>
              </a:rPr>
              <a:t> </a:t>
            </a:r>
            <a:r>
              <a:rPr lang="en-US" sz="2400" dirty="0" err="1">
                <a:latin typeface="Arial Narrow" pitchFamily="34" charset="0"/>
              </a:rPr>
              <a:t>tanggung</a:t>
            </a:r>
            <a:r>
              <a:rPr lang="en-US" sz="2400" dirty="0">
                <a:latin typeface="Arial Narrow" pitchFamily="34" charset="0"/>
              </a:rPr>
              <a:t> </a:t>
            </a:r>
            <a:r>
              <a:rPr lang="en-US" sz="2400" dirty="0" err="1">
                <a:latin typeface="Arial Narrow" pitchFamily="34" charset="0"/>
              </a:rPr>
              <a:t>jawab</a:t>
            </a:r>
            <a:r>
              <a:rPr lang="en-US" sz="2400" dirty="0">
                <a:latin typeface="Arial Narrow" pitchFamily="34" charset="0"/>
              </a:rPr>
              <a:t> </a:t>
            </a:r>
            <a:r>
              <a:rPr lang="en-US" sz="2400" dirty="0" err="1">
                <a:latin typeface="Arial Narrow" pitchFamily="34" charset="0"/>
              </a:rPr>
              <a:t>bidan</a:t>
            </a:r>
            <a:r>
              <a:rPr lang="en-US" sz="2400" dirty="0">
                <a:latin typeface="Arial Narrow" pitchFamily="34" charset="0"/>
              </a:rPr>
              <a:t> </a:t>
            </a:r>
            <a:r>
              <a:rPr lang="en-US" sz="2400" dirty="0" err="1">
                <a:latin typeface="Arial Narrow" pitchFamily="34" charset="0"/>
              </a:rPr>
              <a:t>untuk</a:t>
            </a:r>
            <a:r>
              <a:rPr lang="en-US" sz="2400" dirty="0">
                <a:latin typeface="Arial Narrow" pitchFamily="34" charset="0"/>
              </a:rPr>
              <a:t> </a:t>
            </a:r>
            <a:r>
              <a:rPr lang="en-US" sz="2400" dirty="0" err="1">
                <a:latin typeface="Arial Narrow" pitchFamily="34" charset="0"/>
              </a:rPr>
              <a:t>membantu</a:t>
            </a:r>
            <a:r>
              <a:rPr lang="en-US" sz="2400" dirty="0">
                <a:latin typeface="Arial Narrow" pitchFamily="34" charset="0"/>
              </a:rPr>
              <a:t> </a:t>
            </a:r>
            <a:r>
              <a:rPr lang="en-US" sz="2400" dirty="0" err="1">
                <a:latin typeface="Arial Narrow" pitchFamily="34" charset="0"/>
              </a:rPr>
              <a:t>pemecahan</a:t>
            </a:r>
            <a:r>
              <a:rPr lang="en-US" sz="2400" dirty="0">
                <a:latin typeface="Arial Narrow" pitchFamily="34" charset="0"/>
              </a:rPr>
              <a:t> </a:t>
            </a:r>
            <a:r>
              <a:rPr lang="en-US" sz="2400" dirty="0" err="1">
                <a:latin typeface="Arial Narrow" pitchFamily="34" charset="0"/>
              </a:rPr>
              <a:t>masalah</a:t>
            </a:r>
            <a:r>
              <a:rPr lang="en-US" sz="2400" dirty="0">
                <a:latin typeface="Arial Narrow" pitchFamily="34" charset="0"/>
              </a:rPr>
              <a:t> </a:t>
            </a:r>
            <a:r>
              <a:rPr lang="en-US" sz="2400" dirty="0" err="1">
                <a:latin typeface="Arial Narrow" pitchFamily="34" charset="0"/>
              </a:rPr>
              <a:t>pasien</a:t>
            </a:r>
            <a:r>
              <a:rPr lang="en-US" sz="2400" dirty="0">
                <a:latin typeface="Arial Narrow" pitchFamily="34" charset="0"/>
              </a:rPr>
              <a:t>, </a:t>
            </a:r>
            <a:r>
              <a:rPr lang="en-US" sz="2400" dirty="0" err="1">
                <a:latin typeface="Arial Narrow" pitchFamily="34" charset="0"/>
              </a:rPr>
              <a:t>kita</a:t>
            </a:r>
            <a:r>
              <a:rPr lang="en-US" sz="2400" dirty="0">
                <a:latin typeface="Arial Narrow" pitchFamily="34" charset="0"/>
              </a:rPr>
              <a:t> </a:t>
            </a:r>
            <a:r>
              <a:rPr lang="en-US" sz="2400" dirty="0" err="1">
                <a:latin typeface="Arial Narrow" pitchFamily="34" charset="0"/>
              </a:rPr>
              <a:t>dapat</a:t>
            </a:r>
            <a:r>
              <a:rPr lang="en-US" sz="2400" dirty="0">
                <a:latin typeface="Arial Narrow" pitchFamily="34" charset="0"/>
              </a:rPr>
              <a:t> </a:t>
            </a:r>
            <a:r>
              <a:rPr lang="en-US" sz="2400" dirty="0" err="1">
                <a:latin typeface="Arial Narrow" pitchFamily="34" charset="0"/>
              </a:rPr>
              <a:t>menyimpulkan</a:t>
            </a:r>
            <a:r>
              <a:rPr lang="en-US" sz="2400" dirty="0">
                <a:latin typeface="Arial Narrow" pitchFamily="34" charset="0"/>
              </a:rPr>
              <a:t> </a:t>
            </a:r>
            <a:r>
              <a:rPr lang="en-US" sz="2400" dirty="0" err="1">
                <a:latin typeface="Arial Narrow" pitchFamily="34" charset="0"/>
              </a:rPr>
              <a:t>bahwa</a:t>
            </a:r>
            <a:r>
              <a:rPr lang="en-US" sz="2400" dirty="0">
                <a:latin typeface="Arial Narrow" pitchFamily="34" charset="0"/>
              </a:rPr>
              <a:t> “</a:t>
            </a:r>
            <a:r>
              <a:rPr lang="id-ID" sz="2400" dirty="0">
                <a:latin typeface="Arial Narrow" pitchFamily="34" charset="0"/>
              </a:rPr>
              <a:t>P</a:t>
            </a:r>
            <a:r>
              <a:rPr lang="en-US" sz="2400" dirty="0">
                <a:latin typeface="Arial Narrow" pitchFamily="34" charset="0"/>
              </a:rPr>
              <a:t>” </a:t>
            </a:r>
            <a:r>
              <a:rPr lang="en-US" sz="2400" dirty="0" err="1">
                <a:latin typeface="Arial Narrow" pitchFamily="34" charset="0"/>
              </a:rPr>
              <a:t>harus</a:t>
            </a:r>
            <a:r>
              <a:rPr lang="en-US" sz="2400" dirty="0">
                <a:latin typeface="Arial Narrow" pitchFamily="34" charset="0"/>
              </a:rPr>
              <a:t> ideal </a:t>
            </a:r>
            <a:r>
              <a:rPr lang="en-US" sz="2400" dirty="0" err="1">
                <a:latin typeface="Arial Narrow" pitchFamily="34" charset="0"/>
              </a:rPr>
              <a:t>mengandung</a:t>
            </a:r>
            <a:r>
              <a:rPr lang="en-US" sz="2400" dirty="0">
                <a:latin typeface="Arial Narrow" pitchFamily="34" charset="0"/>
              </a:rPr>
              <a:t> </a:t>
            </a:r>
            <a:r>
              <a:rPr lang="en-US" sz="2400" dirty="0" err="1">
                <a:latin typeface="Arial Narrow" pitchFamily="34" charset="0"/>
              </a:rPr>
              <a:t>unsur</a:t>
            </a:r>
            <a:r>
              <a:rPr lang="en-US" sz="2400" dirty="0">
                <a:latin typeface="Arial Narrow" pitchFamily="34" charset="0"/>
              </a:rPr>
              <a:t> :</a:t>
            </a:r>
          </a:p>
          <a:p>
            <a:pPr algn="just">
              <a:buFontTx/>
              <a:buNone/>
            </a:pPr>
            <a:r>
              <a:rPr lang="en-US" sz="2400" dirty="0">
                <a:latin typeface="Arial Narrow" pitchFamily="34" charset="0"/>
              </a:rPr>
              <a:t>	1. </a:t>
            </a:r>
            <a:r>
              <a:rPr lang="en-US" sz="2400" dirty="0" err="1">
                <a:latin typeface="Arial Narrow" pitchFamily="34" charset="0"/>
              </a:rPr>
              <a:t>Informasi</a:t>
            </a:r>
            <a:endParaRPr lang="en-US" sz="2400" dirty="0">
              <a:latin typeface="Arial Narrow" pitchFamily="34" charset="0"/>
            </a:endParaRPr>
          </a:p>
          <a:p>
            <a:pPr algn="just">
              <a:buFontTx/>
              <a:buNone/>
            </a:pPr>
            <a:r>
              <a:rPr lang="en-US" sz="2400" dirty="0">
                <a:latin typeface="Arial Narrow" pitchFamily="34" charset="0"/>
              </a:rPr>
              <a:t>	2. </a:t>
            </a:r>
            <a:r>
              <a:rPr lang="en-US" sz="2400" dirty="0" err="1">
                <a:latin typeface="Arial Narrow" pitchFamily="34" charset="0"/>
              </a:rPr>
              <a:t>Perihal</a:t>
            </a:r>
            <a:r>
              <a:rPr lang="en-US" sz="2400" dirty="0">
                <a:latin typeface="Arial Narrow" pitchFamily="34" charset="0"/>
              </a:rPr>
              <a:t> </a:t>
            </a:r>
            <a:r>
              <a:rPr lang="en-US" sz="2400" dirty="0" err="1">
                <a:latin typeface="Arial Narrow" pitchFamily="34" charset="0"/>
              </a:rPr>
              <a:t>untuk</a:t>
            </a:r>
            <a:r>
              <a:rPr lang="en-US" sz="2400" dirty="0">
                <a:latin typeface="Arial Narrow" pitchFamily="34" charset="0"/>
              </a:rPr>
              <a:t> </a:t>
            </a:r>
            <a:r>
              <a:rPr lang="en-US" sz="2400" dirty="0" err="1">
                <a:latin typeface="Arial Narrow" pitchFamily="34" charset="0"/>
              </a:rPr>
              <a:t>mendapatkan</a:t>
            </a:r>
            <a:r>
              <a:rPr lang="en-US" sz="2400" dirty="0">
                <a:latin typeface="Arial Narrow" pitchFamily="34" charset="0"/>
              </a:rPr>
              <a:t> data </a:t>
            </a:r>
            <a:r>
              <a:rPr lang="en-US" sz="2400" dirty="0" err="1">
                <a:latin typeface="Arial Narrow" pitchFamily="34" charset="0"/>
              </a:rPr>
              <a:t>tambahan</a:t>
            </a:r>
            <a:endParaRPr lang="en-US" sz="2400" dirty="0">
              <a:latin typeface="Arial Narrow" pitchFamily="34" charset="0"/>
            </a:endParaRPr>
          </a:p>
          <a:p>
            <a:pPr algn="just">
              <a:buFontTx/>
              <a:buNone/>
            </a:pPr>
            <a:r>
              <a:rPr lang="en-US" sz="2400" dirty="0">
                <a:latin typeface="Arial Narrow" pitchFamily="34" charset="0"/>
              </a:rPr>
              <a:t>	3. </a:t>
            </a:r>
            <a:r>
              <a:rPr lang="en-US" sz="2400" dirty="0" err="1">
                <a:latin typeface="Arial Narrow" pitchFamily="34" charset="0"/>
              </a:rPr>
              <a:t>Edukasi</a:t>
            </a:r>
            <a:endParaRPr lang="en-US" sz="2400" dirty="0">
              <a:latin typeface="Arial Narrow" pitchFamily="34" charset="0"/>
            </a:endParaRPr>
          </a:p>
          <a:p>
            <a:pPr algn="just">
              <a:buFontTx/>
              <a:buNone/>
            </a:pPr>
            <a:r>
              <a:rPr lang="en-US" sz="2400" dirty="0">
                <a:latin typeface="Arial Narrow" pitchFamily="34" charset="0"/>
              </a:rPr>
              <a:t>	4. </a:t>
            </a:r>
            <a:r>
              <a:rPr lang="en-US" sz="2400" dirty="0" err="1">
                <a:latin typeface="Arial Narrow" pitchFamily="34" charset="0"/>
              </a:rPr>
              <a:t>Tindakan</a:t>
            </a:r>
            <a:endParaRPr lang="en-US" sz="2400" dirty="0">
              <a:latin typeface="Arial Narrow" pitchFamily="34" charset="0"/>
            </a:endParaRPr>
          </a:p>
          <a:p>
            <a:pPr algn="just"/>
            <a:endParaRPr lang="en-US" dirty="0">
              <a:latin typeface="Arial Narrow" pitchFamily="34" charset="0"/>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968375"/>
          </a:xfrm>
        </p:spPr>
        <p:txBody>
          <a:bodyPr/>
          <a:lstStyle/>
          <a:p>
            <a:pPr algn="l">
              <a:defRPr/>
            </a:pPr>
            <a:r>
              <a:rPr lang="en-US" dirty="0" err="1"/>
              <a:t>Lembar</a:t>
            </a:r>
            <a:r>
              <a:rPr lang="en-US" dirty="0"/>
              <a:t> </a:t>
            </a:r>
            <a:r>
              <a:rPr lang="id-ID" dirty="0" err="1"/>
              <a:t>I</a:t>
            </a:r>
            <a:r>
              <a:rPr lang="en-US" dirty="0" err="1"/>
              <a:t>mplementasi</a:t>
            </a:r>
            <a:endParaRPr lang="en-US" dirty="0"/>
          </a:p>
        </p:txBody>
      </p:sp>
      <p:sp>
        <p:nvSpPr>
          <p:cNvPr id="30723" name="Content Placeholder 2"/>
          <p:cNvSpPr>
            <a:spLocks noGrp="1"/>
          </p:cNvSpPr>
          <p:nvPr>
            <p:ph idx="1"/>
          </p:nvPr>
        </p:nvSpPr>
        <p:spPr>
          <a:xfrm>
            <a:off x="1043492" y="1844824"/>
            <a:ext cx="6777317" cy="3987805"/>
          </a:xfrm>
          <a:solidFill>
            <a:schemeClr val="bg2"/>
          </a:solidFill>
        </p:spPr>
        <p:txBody>
          <a:bodyPr>
            <a:normAutofit fontScale="92500"/>
          </a:bodyPr>
          <a:lstStyle/>
          <a:p>
            <a:pPr algn="just"/>
            <a:r>
              <a:rPr lang="en-US" sz="2800" dirty="0" err="1">
                <a:latin typeface="Arial Narrow" pitchFamily="34" charset="0"/>
              </a:rPr>
              <a:t>Setelah</a:t>
            </a:r>
            <a:r>
              <a:rPr lang="en-US" sz="2800" dirty="0">
                <a:latin typeface="Arial Narrow" pitchFamily="34" charset="0"/>
              </a:rPr>
              <a:t> SOAP </a:t>
            </a:r>
            <a:r>
              <a:rPr lang="en-US" sz="2800" dirty="0" err="1">
                <a:latin typeface="Arial Narrow" pitchFamily="34" charset="0"/>
              </a:rPr>
              <a:t>tertulis</a:t>
            </a:r>
            <a:r>
              <a:rPr lang="en-US" sz="2800" dirty="0">
                <a:latin typeface="Arial Narrow" pitchFamily="34" charset="0"/>
              </a:rPr>
              <a:t>, </a:t>
            </a:r>
            <a:r>
              <a:rPr lang="en-US" sz="2800" dirty="0" err="1">
                <a:latin typeface="Arial Narrow" pitchFamily="34" charset="0"/>
              </a:rPr>
              <a:t>langkah</a:t>
            </a:r>
            <a:r>
              <a:rPr lang="en-US" sz="2800" dirty="0">
                <a:latin typeface="Arial Narrow" pitchFamily="34" charset="0"/>
              </a:rPr>
              <a:t> </a:t>
            </a:r>
            <a:r>
              <a:rPr lang="en-US" sz="2800" dirty="0" err="1">
                <a:latin typeface="Arial Narrow" pitchFamily="34" charset="0"/>
              </a:rPr>
              <a:t>selanjutnya</a:t>
            </a:r>
            <a:r>
              <a:rPr lang="en-US" sz="2800" dirty="0">
                <a:latin typeface="Arial Narrow" pitchFamily="34" charset="0"/>
              </a:rPr>
              <a:t> </a:t>
            </a:r>
            <a:r>
              <a:rPr lang="en-US" sz="2800" dirty="0" err="1">
                <a:latin typeface="Arial Narrow" pitchFamily="34" charset="0"/>
              </a:rPr>
              <a:t>adalah</a:t>
            </a:r>
            <a:r>
              <a:rPr lang="en-US" sz="2800" dirty="0">
                <a:latin typeface="Arial Narrow" pitchFamily="34" charset="0"/>
              </a:rPr>
              <a:t> </a:t>
            </a:r>
            <a:r>
              <a:rPr lang="en-US" sz="2800" dirty="0" err="1">
                <a:latin typeface="Arial Narrow" pitchFamily="34" charset="0"/>
              </a:rPr>
              <a:t>menulis</a:t>
            </a:r>
            <a:r>
              <a:rPr lang="en-US" sz="2800" dirty="0">
                <a:latin typeface="Arial Narrow" pitchFamily="34" charset="0"/>
              </a:rPr>
              <a:t> </a:t>
            </a:r>
            <a:r>
              <a:rPr lang="en-US" sz="2800" dirty="0" err="1">
                <a:latin typeface="Arial Narrow" pitchFamily="34" charset="0"/>
              </a:rPr>
              <a:t>lembar</a:t>
            </a:r>
            <a:r>
              <a:rPr lang="en-US" sz="2800" dirty="0">
                <a:latin typeface="Arial Narrow" pitchFamily="34" charset="0"/>
              </a:rPr>
              <a:t> </a:t>
            </a:r>
            <a:r>
              <a:rPr lang="en-US" sz="2800" dirty="0" err="1">
                <a:latin typeface="Arial Narrow" pitchFamily="34" charset="0"/>
              </a:rPr>
              <a:t>implementasi</a:t>
            </a:r>
            <a:r>
              <a:rPr lang="en-US" sz="2800" dirty="0">
                <a:latin typeface="Arial Narrow" pitchFamily="34" charset="0"/>
              </a:rPr>
              <a:t>. </a:t>
            </a:r>
            <a:r>
              <a:rPr lang="en-US" sz="2800" dirty="0" err="1">
                <a:latin typeface="Arial Narrow" pitchFamily="34" charset="0"/>
              </a:rPr>
              <a:t>Lembar</a:t>
            </a:r>
            <a:r>
              <a:rPr lang="en-US" sz="2800" dirty="0">
                <a:latin typeface="Arial Narrow" pitchFamily="34" charset="0"/>
              </a:rPr>
              <a:t> </a:t>
            </a:r>
            <a:r>
              <a:rPr lang="en-US" sz="2800" dirty="0" err="1">
                <a:latin typeface="Arial Narrow" pitchFamily="34" charset="0"/>
              </a:rPr>
              <a:t>ini</a:t>
            </a:r>
            <a:r>
              <a:rPr lang="en-US" sz="2800" dirty="0">
                <a:latin typeface="Arial Narrow" pitchFamily="34" charset="0"/>
              </a:rPr>
              <a:t> </a:t>
            </a:r>
            <a:r>
              <a:rPr lang="en-US" sz="2800" dirty="0" err="1">
                <a:latin typeface="Arial Narrow" pitchFamily="34" charset="0"/>
              </a:rPr>
              <a:t>diperlukan</a:t>
            </a:r>
            <a:r>
              <a:rPr lang="en-US" sz="2800" dirty="0">
                <a:latin typeface="Arial Narrow" pitchFamily="34" charset="0"/>
              </a:rPr>
              <a:t> </a:t>
            </a:r>
            <a:r>
              <a:rPr lang="en-US" sz="2800" dirty="0" err="1">
                <a:latin typeface="Arial Narrow" pitchFamily="34" charset="0"/>
              </a:rPr>
              <a:t>karena</a:t>
            </a:r>
            <a:r>
              <a:rPr lang="en-US" sz="2800" dirty="0">
                <a:latin typeface="Arial Narrow" pitchFamily="34" charset="0"/>
              </a:rPr>
              <a:t> </a:t>
            </a:r>
            <a:r>
              <a:rPr lang="en-US" sz="2800" dirty="0" err="1">
                <a:latin typeface="Arial Narrow" pitchFamily="34" charset="0"/>
              </a:rPr>
              <a:t>lembar</a:t>
            </a:r>
            <a:r>
              <a:rPr lang="en-US" sz="2800" dirty="0">
                <a:latin typeface="Arial Narrow" pitchFamily="34" charset="0"/>
              </a:rPr>
              <a:t> SOAP yang </a:t>
            </a:r>
            <a:r>
              <a:rPr lang="en-US" sz="2800" dirty="0" err="1">
                <a:latin typeface="Arial Narrow" pitchFamily="34" charset="0"/>
              </a:rPr>
              <a:t>merupakan</a:t>
            </a:r>
            <a:r>
              <a:rPr lang="en-US" sz="2800" dirty="0">
                <a:latin typeface="Arial Narrow" pitchFamily="34" charset="0"/>
              </a:rPr>
              <a:t> </a:t>
            </a:r>
            <a:r>
              <a:rPr lang="en-US" sz="2800" dirty="0" err="1">
                <a:latin typeface="Arial Narrow" pitchFamily="34" charset="0"/>
              </a:rPr>
              <a:t>catatan</a:t>
            </a:r>
            <a:r>
              <a:rPr lang="en-US" sz="2800" dirty="0">
                <a:latin typeface="Arial Narrow" pitchFamily="34" charset="0"/>
              </a:rPr>
              <a:t> </a:t>
            </a:r>
            <a:r>
              <a:rPr lang="en-US" sz="2800" dirty="0" err="1">
                <a:latin typeface="Arial Narrow" pitchFamily="34" charset="0"/>
              </a:rPr>
              <a:t>rencana</a:t>
            </a:r>
            <a:r>
              <a:rPr lang="en-US" sz="2800" dirty="0">
                <a:latin typeface="Arial Narrow" pitchFamily="34" charset="0"/>
              </a:rPr>
              <a:t> </a:t>
            </a:r>
            <a:r>
              <a:rPr lang="en-US" sz="2800" dirty="0" err="1">
                <a:latin typeface="Arial Narrow" pitchFamily="34" charset="0"/>
              </a:rPr>
              <a:t>asuhan</a:t>
            </a:r>
            <a:r>
              <a:rPr lang="en-US" sz="2800" dirty="0">
                <a:latin typeface="Arial Narrow" pitchFamily="34" charset="0"/>
              </a:rPr>
              <a:t> </a:t>
            </a:r>
            <a:r>
              <a:rPr lang="en-US" sz="2800" dirty="0" err="1">
                <a:latin typeface="Arial Narrow" pitchFamily="34" charset="0"/>
              </a:rPr>
              <a:t>pasien</a:t>
            </a:r>
            <a:r>
              <a:rPr lang="en-US" sz="2800" dirty="0">
                <a:latin typeface="Arial Narrow" pitchFamily="34" charset="0"/>
              </a:rPr>
              <a:t> </a:t>
            </a:r>
            <a:r>
              <a:rPr lang="en-US" sz="2800" dirty="0" err="1">
                <a:latin typeface="Arial Narrow" pitchFamily="34" charset="0"/>
              </a:rPr>
              <a:t>harus</a:t>
            </a:r>
            <a:r>
              <a:rPr lang="en-US" sz="2800" dirty="0">
                <a:latin typeface="Arial Narrow" pitchFamily="34" charset="0"/>
              </a:rPr>
              <a:t> </a:t>
            </a:r>
            <a:r>
              <a:rPr lang="en-US" sz="2800" dirty="0" err="1">
                <a:latin typeface="Arial Narrow" pitchFamily="34" charset="0"/>
              </a:rPr>
              <a:t>diimplementasikan</a:t>
            </a:r>
            <a:r>
              <a:rPr lang="en-US" sz="2800" dirty="0">
                <a:latin typeface="Arial Narrow" pitchFamily="34" charset="0"/>
              </a:rPr>
              <a:t> </a:t>
            </a:r>
            <a:r>
              <a:rPr lang="en-US" sz="2800" dirty="0" err="1">
                <a:latin typeface="Arial Narrow" pitchFamily="34" charset="0"/>
              </a:rPr>
              <a:t>dalam</a:t>
            </a:r>
            <a:r>
              <a:rPr lang="en-US" sz="2800" dirty="0">
                <a:latin typeface="Arial Narrow" pitchFamily="34" charset="0"/>
              </a:rPr>
              <a:t> </a:t>
            </a:r>
            <a:r>
              <a:rPr lang="en-US" sz="2800" dirty="0" err="1">
                <a:latin typeface="Arial Narrow" pitchFamily="34" charset="0"/>
              </a:rPr>
              <a:t>tindakan</a:t>
            </a:r>
            <a:r>
              <a:rPr lang="en-US" sz="2800" dirty="0">
                <a:latin typeface="Arial Narrow" pitchFamily="34" charset="0"/>
              </a:rPr>
              <a:t> </a:t>
            </a:r>
            <a:r>
              <a:rPr lang="en-US" sz="2800" dirty="0" err="1">
                <a:latin typeface="Arial Narrow" pitchFamily="34" charset="0"/>
              </a:rPr>
              <a:t>nyata</a:t>
            </a:r>
            <a:r>
              <a:rPr lang="en-US" sz="2800" dirty="0">
                <a:latin typeface="Arial Narrow" pitchFamily="34" charset="0"/>
              </a:rPr>
              <a:t> yang </a:t>
            </a:r>
            <a:r>
              <a:rPr lang="en-US" sz="2800" dirty="0" err="1">
                <a:latin typeface="Arial Narrow" pitchFamily="34" charset="0"/>
              </a:rPr>
              <a:t>mengacu</a:t>
            </a:r>
            <a:r>
              <a:rPr lang="en-US" sz="2800" dirty="0">
                <a:latin typeface="Arial Narrow" pitchFamily="34" charset="0"/>
              </a:rPr>
              <a:t> </a:t>
            </a:r>
            <a:r>
              <a:rPr lang="en-US" sz="2800" dirty="0" err="1">
                <a:latin typeface="Arial Narrow" pitchFamily="34" charset="0"/>
              </a:rPr>
              <a:t>pada</a:t>
            </a:r>
            <a:r>
              <a:rPr lang="en-US" sz="2800" dirty="0">
                <a:latin typeface="Arial Narrow" pitchFamily="34" charset="0"/>
              </a:rPr>
              <a:t> SOP. </a:t>
            </a:r>
            <a:r>
              <a:rPr lang="en-US" sz="2800" dirty="0" err="1">
                <a:latin typeface="Arial Narrow" pitchFamily="34" charset="0"/>
              </a:rPr>
              <a:t>Implementasi</a:t>
            </a:r>
            <a:r>
              <a:rPr lang="en-US" sz="2800" dirty="0">
                <a:latin typeface="Arial Narrow" pitchFamily="34" charset="0"/>
              </a:rPr>
              <a:t> </a:t>
            </a:r>
            <a:r>
              <a:rPr lang="en-US" sz="2800" dirty="0" err="1">
                <a:latin typeface="Arial Narrow" pitchFamily="34" charset="0"/>
              </a:rPr>
              <a:t>setiap</a:t>
            </a:r>
            <a:r>
              <a:rPr lang="en-US" sz="2800" dirty="0">
                <a:latin typeface="Arial Narrow" pitchFamily="34" charset="0"/>
              </a:rPr>
              <a:t> </a:t>
            </a:r>
            <a:r>
              <a:rPr lang="en-US" sz="2800" dirty="0" err="1">
                <a:latin typeface="Arial Narrow" pitchFamily="34" charset="0"/>
              </a:rPr>
              <a:t>tindakan</a:t>
            </a:r>
            <a:r>
              <a:rPr lang="en-US" sz="2800" dirty="0">
                <a:latin typeface="Arial Narrow" pitchFamily="34" charset="0"/>
              </a:rPr>
              <a:t> </a:t>
            </a:r>
            <a:r>
              <a:rPr lang="en-US" sz="2800" dirty="0" err="1">
                <a:latin typeface="Arial Narrow" pitchFamily="34" charset="0"/>
              </a:rPr>
              <a:t>harus</a:t>
            </a:r>
            <a:r>
              <a:rPr lang="en-US" sz="2800" dirty="0">
                <a:latin typeface="Arial Narrow" pitchFamily="34" charset="0"/>
              </a:rPr>
              <a:t> </a:t>
            </a:r>
            <a:r>
              <a:rPr lang="en-US" sz="2800" dirty="0" err="1">
                <a:latin typeface="Arial Narrow" pitchFamily="34" charset="0"/>
              </a:rPr>
              <a:t>disertai</a:t>
            </a:r>
            <a:r>
              <a:rPr lang="en-US" sz="2800" dirty="0">
                <a:latin typeface="Arial Narrow" pitchFamily="34" charset="0"/>
              </a:rPr>
              <a:t> </a:t>
            </a:r>
            <a:r>
              <a:rPr lang="en-US" sz="2800" dirty="0" err="1">
                <a:latin typeface="Arial Narrow" pitchFamily="34" charset="0"/>
              </a:rPr>
              <a:t>indikator</a:t>
            </a:r>
            <a:r>
              <a:rPr lang="en-US" sz="2800" dirty="0">
                <a:latin typeface="Arial Narrow" pitchFamily="34" charset="0"/>
              </a:rPr>
              <a:t> </a:t>
            </a:r>
            <a:r>
              <a:rPr lang="en-US" sz="2800" dirty="0" err="1">
                <a:latin typeface="Arial Narrow" pitchFamily="34" charset="0"/>
              </a:rPr>
              <a:t>waktu</a:t>
            </a:r>
            <a:r>
              <a:rPr lang="en-US" sz="2800" dirty="0">
                <a:latin typeface="Arial Narrow" pitchFamily="34" charset="0"/>
              </a:rPr>
              <a:t> (</a:t>
            </a:r>
            <a:r>
              <a:rPr lang="en-US" sz="2800" dirty="0" err="1">
                <a:latin typeface="Arial Narrow" pitchFamily="34" charset="0"/>
              </a:rPr>
              <a:t>pukul</a:t>
            </a:r>
            <a:r>
              <a:rPr lang="en-US" sz="2800" dirty="0">
                <a:latin typeface="Arial Narrow" pitchFamily="34" charset="0"/>
              </a:rPr>
              <a:t>/jam) </a:t>
            </a:r>
            <a:r>
              <a:rPr lang="en-US" sz="2800" dirty="0" err="1">
                <a:latin typeface="Arial Narrow" pitchFamily="34" charset="0"/>
              </a:rPr>
              <a:t>saat</a:t>
            </a:r>
            <a:r>
              <a:rPr lang="en-US" sz="2800" dirty="0">
                <a:latin typeface="Arial Narrow" pitchFamily="34" charset="0"/>
              </a:rPr>
              <a:t> </a:t>
            </a:r>
            <a:r>
              <a:rPr lang="en-US" sz="2800" dirty="0" err="1">
                <a:latin typeface="Arial Narrow" pitchFamily="34" charset="0"/>
              </a:rPr>
              <a:t>dikerjakan</a:t>
            </a:r>
            <a:r>
              <a:rPr lang="en-US" sz="2800" dirty="0">
                <a:latin typeface="Arial Narrow" pitchFamily="34" charset="0"/>
              </a:rPr>
              <a:t>, </a:t>
            </a:r>
            <a:r>
              <a:rPr lang="en-US" sz="2800" dirty="0" err="1">
                <a:latin typeface="Arial Narrow" pitchFamily="34" charset="0"/>
              </a:rPr>
              <a:t>kegiatan</a:t>
            </a:r>
            <a:r>
              <a:rPr lang="en-US" sz="2800" dirty="0">
                <a:latin typeface="Arial Narrow" pitchFamily="34" charset="0"/>
              </a:rPr>
              <a:t> yang </a:t>
            </a:r>
            <a:r>
              <a:rPr lang="en-US" sz="2800" dirty="0" err="1">
                <a:latin typeface="Arial Narrow" pitchFamily="34" charset="0"/>
              </a:rPr>
              <a:t>dilakukan</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en-US" sz="2800" dirty="0" err="1">
                <a:latin typeface="Arial Narrow" pitchFamily="34" charset="0"/>
              </a:rPr>
              <a:t>paraf</a:t>
            </a:r>
            <a:r>
              <a:rPr lang="en-US" sz="2800" dirty="0">
                <a:latin typeface="Arial Narrow" pitchFamily="34" charset="0"/>
              </a:rPr>
              <a:t> &amp; </a:t>
            </a:r>
            <a:r>
              <a:rPr lang="en-US" sz="2800" dirty="0" err="1">
                <a:latin typeface="Arial Narrow" pitchFamily="34" charset="0"/>
              </a:rPr>
              <a:t>nama</a:t>
            </a:r>
            <a:r>
              <a:rPr lang="en-US" sz="2800" dirty="0">
                <a:latin typeface="Arial Narrow" pitchFamily="34" charset="0"/>
              </a:rPr>
              <a:t> yang </a:t>
            </a:r>
            <a:r>
              <a:rPr lang="en-US" sz="2800" dirty="0" err="1">
                <a:latin typeface="Arial Narrow" pitchFamily="34" charset="0"/>
              </a:rPr>
              <a:t>melakukannya</a:t>
            </a:r>
            <a:r>
              <a:rPr lang="en-US" sz="2800" dirty="0">
                <a:latin typeface="Arial Narrow" pitchFamily="34" charset="0"/>
              </a:rPr>
              <a:t>.</a:t>
            </a:r>
            <a:r>
              <a:rPr lang="en-US" sz="3600" dirty="0">
                <a:latin typeface="Arial Narrow" pitchFamily="34" charset="0"/>
              </a:rPr>
              <a:t> </a:t>
            </a:r>
          </a:p>
        </p:txBody>
      </p:sp>
    </p:spTree>
  </p:cSld>
  <p:clrMapOvr>
    <a:masterClrMapping/>
  </p:clrMapOvr>
  <p:transition spd="med">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88640"/>
            <a:ext cx="7972452" cy="682606"/>
          </a:xfrm>
        </p:spPr>
        <p:txBody>
          <a:bodyPr>
            <a:normAutofit/>
          </a:bodyPr>
          <a:lstStyle/>
          <a:p>
            <a:pPr algn="l"/>
            <a:r>
              <a:rPr lang="id-ID" sz="3600" dirty="0"/>
              <a:t>Contoh Kasus</a:t>
            </a:r>
          </a:p>
        </p:txBody>
      </p:sp>
      <p:sp>
        <p:nvSpPr>
          <p:cNvPr id="3" name="Content Placeholder 2"/>
          <p:cNvSpPr>
            <a:spLocks noGrp="1"/>
          </p:cNvSpPr>
          <p:nvPr>
            <p:ph idx="1"/>
          </p:nvPr>
        </p:nvSpPr>
        <p:spPr>
          <a:xfrm>
            <a:off x="611560" y="764704"/>
            <a:ext cx="7572364" cy="5643602"/>
          </a:xfrm>
          <a:solidFill>
            <a:schemeClr val="bg2"/>
          </a:solidFill>
        </p:spPr>
        <p:txBody>
          <a:bodyPr>
            <a:normAutofit fontScale="92500"/>
          </a:bodyPr>
          <a:lstStyle/>
          <a:p>
            <a:pPr marL="0" indent="0" algn="just">
              <a:lnSpc>
                <a:spcPct val="150000"/>
              </a:lnSpc>
              <a:buNone/>
            </a:pPr>
            <a:r>
              <a:rPr lang="en-US" sz="2800" dirty="0" err="1">
                <a:latin typeface="Arial Narrow" pitchFamily="34" charset="0"/>
              </a:rPr>
              <a:t>Seorang</a:t>
            </a:r>
            <a:r>
              <a:rPr lang="en-US" sz="2800" dirty="0">
                <a:latin typeface="Arial Narrow" pitchFamily="34" charset="0"/>
              </a:rPr>
              <a:t> </a:t>
            </a:r>
            <a:r>
              <a:rPr lang="en-US" sz="2800" dirty="0" err="1">
                <a:latin typeface="Arial Narrow" pitchFamily="34" charset="0"/>
              </a:rPr>
              <a:t>perempuan</a:t>
            </a:r>
            <a:r>
              <a:rPr lang="en-US" sz="2800" dirty="0">
                <a:latin typeface="Arial Narrow" pitchFamily="34" charset="0"/>
              </a:rPr>
              <a:t>, </a:t>
            </a:r>
            <a:r>
              <a:rPr lang="en-US" sz="2800" dirty="0" err="1">
                <a:latin typeface="Arial Narrow" pitchFamily="34" charset="0"/>
              </a:rPr>
              <a:t>umur</a:t>
            </a:r>
            <a:r>
              <a:rPr lang="en-US" sz="2800" dirty="0">
                <a:latin typeface="Arial Narrow" pitchFamily="34" charset="0"/>
              </a:rPr>
              <a:t> 35 </a:t>
            </a:r>
            <a:r>
              <a:rPr lang="en-US" sz="2800" dirty="0" err="1">
                <a:latin typeface="Arial Narrow" pitchFamily="34" charset="0"/>
              </a:rPr>
              <a:t>tahun</a:t>
            </a:r>
            <a:r>
              <a:rPr lang="en-US" sz="2800" dirty="0">
                <a:latin typeface="Arial Narrow" pitchFamily="34" charset="0"/>
              </a:rPr>
              <a:t>, P</a:t>
            </a:r>
            <a:r>
              <a:rPr lang="id-ID" sz="2800" dirty="0">
                <a:latin typeface="Arial Narrow" pitchFamily="34" charset="0"/>
              </a:rPr>
              <a:t>1</a:t>
            </a:r>
            <a:r>
              <a:rPr lang="en-US" sz="2800" dirty="0">
                <a:latin typeface="Arial Narrow" pitchFamily="34" charset="0"/>
              </a:rPr>
              <a:t>A0 </a:t>
            </a:r>
            <a:r>
              <a:rPr lang="id-ID" sz="2800" dirty="0">
                <a:latin typeface="Arial Narrow" pitchFamily="34" charset="0"/>
              </a:rPr>
              <a:t>baru melahirkan anaknya 6 jam yang lalu  di PMB. Hasil anamnesis (s): Ibu mengatakan senang sudah bisa BAK dan bayi menyusu walau ASI belum lancar. Ingin pulang sore nanti. Mohon bantuan bidan untuk memandikan bayi kerena ibu belum percaya diri dan agak riskan kerana tali pusat belum puput. Hasil Pemeriksaan (o): TD 115/80 nnHg, N 78x/menit, S 37,1°, TFU 1 jari bawah pusat, kandung kemih tidak penuh, kontraksi kuat, luka perineum rapat, lokia rubra.</a:t>
            </a:r>
          </a:p>
          <a:p>
            <a:pPr marL="0" indent="0" algn="just">
              <a:lnSpc>
                <a:spcPct val="150000"/>
              </a:lnSpc>
              <a:buNone/>
            </a:pPr>
            <a:endParaRPr lang="id-ID" sz="2000" dirty="0">
              <a:latin typeface="Arial Narrow" pitchFamily="34" charset="0"/>
            </a:endParaRPr>
          </a:p>
          <a:p>
            <a:pPr marL="0" indent="0" algn="just">
              <a:lnSpc>
                <a:spcPct val="150000"/>
              </a:lnSpc>
              <a:buNone/>
            </a:pPr>
            <a:endParaRPr lang="id-ID" sz="2000" dirty="0">
              <a:solidFill>
                <a:schemeClr val="tx1"/>
              </a:solidFill>
              <a:latin typeface="Arial Narrow" pitchFamily="34" charset="0"/>
            </a:endParaRPr>
          </a:p>
          <a:p>
            <a:pPr algn="just">
              <a:lnSpc>
                <a:spcPct val="150000"/>
              </a:lnSpc>
              <a:buNone/>
            </a:pPr>
            <a:endParaRPr lang="id-ID" sz="2000" dirty="0">
              <a:latin typeface="Arial Narrow" pitchFamily="34" charset="0"/>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69904468"/>
              </p:ext>
            </p:extLst>
          </p:nvPr>
        </p:nvGraphicFramePr>
        <p:xfrm>
          <a:off x="179512" y="214290"/>
          <a:ext cx="8712968" cy="6383062"/>
        </p:xfrm>
        <a:graphic>
          <a:graphicData uri="http://schemas.openxmlformats.org/drawingml/2006/table">
            <a:tbl>
              <a:tblPr firstRow="1" bandRow="1">
                <a:tableStyleId>{5C22544A-7EE6-4342-B048-85BDC9FD1C3A}</a:tableStyleId>
              </a:tblPr>
              <a:tblGrid>
                <a:gridCol w="650421">
                  <a:extLst>
                    <a:ext uri="{9D8B030D-6E8A-4147-A177-3AD203B41FA5}">
                      <a16:colId xmlns:a16="http://schemas.microsoft.com/office/drawing/2014/main" val="20000"/>
                    </a:ext>
                  </a:extLst>
                </a:gridCol>
                <a:gridCol w="8062547">
                  <a:extLst>
                    <a:ext uri="{9D8B030D-6E8A-4147-A177-3AD203B41FA5}">
                      <a16:colId xmlns:a16="http://schemas.microsoft.com/office/drawing/2014/main" val="20001"/>
                    </a:ext>
                  </a:extLst>
                </a:gridCol>
              </a:tblGrid>
              <a:tr h="6383062">
                <a:tc>
                  <a:txBody>
                    <a:bodyPr/>
                    <a:lstStyle/>
                    <a:p>
                      <a:r>
                        <a:rPr lang="id-ID" sz="2000" dirty="0"/>
                        <a:t>S</a:t>
                      </a:r>
                      <a:r>
                        <a:rPr lang="id-ID" sz="2000" baseline="0" dirty="0"/>
                        <a:t> :</a:t>
                      </a:r>
                    </a:p>
                    <a:p>
                      <a:endParaRPr lang="id-ID" sz="2000" baseline="0" dirty="0"/>
                    </a:p>
                    <a:p>
                      <a:endParaRPr lang="id-ID" sz="2000" baseline="0" dirty="0"/>
                    </a:p>
                    <a:p>
                      <a:endParaRPr lang="id-ID" sz="2000" baseline="0" dirty="0"/>
                    </a:p>
                    <a:p>
                      <a:endParaRPr lang="id-ID" sz="2000" baseline="0" dirty="0"/>
                    </a:p>
                    <a:p>
                      <a:r>
                        <a:rPr lang="id-ID" sz="2000" baseline="0" dirty="0"/>
                        <a:t>O :</a:t>
                      </a:r>
                    </a:p>
                    <a:p>
                      <a:endParaRPr lang="id-ID" sz="2000" baseline="0" dirty="0"/>
                    </a:p>
                    <a:p>
                      <a:endParaRPr lang="id-ID" sz="2000" baseline="0" dirty="0"/>
                    </a:p>
                    <a:p>
                      <a:endParaRPr lang="id-ID" sz="2000" baseline="0" dirty="0"/>
                    </a:p>
                    <a:p>
                      <a:r>
                        <a:rPr lang="id-ID" sz="2000" baseline="0" dirty="0"/>
                        <a:t>A :</a:t>
                      </a:r>
                    </a:p>
                    <a:p>
                      <a:endParaRPr lang="id-ID" sz="2000" baseline="0" dirty="0"/>
                    </a:p>
                    <a:p>
                      <a:endParaRPr lang="id-ID" sz="2000" baseline="0" dirty="0"/>
                    </a:p>
                    <a:p>
                      <a:r>
                        <a:rPr lang="id-ID" sz="2000" baseline="0" dirty="0"/>
                        <a:t>P :</a:t>
                      </a:r>
                      <a:endParaRPr lang="id-ID" sz="2000" dirty="0"/>
                    </a:p>
                  </a:txBody>
                  <a:tcPr/>
                </a:tc>
                <a:tc>
                  <a:txBody>
                    <a:bodyPr/>
                    <a:lstStyle/>
                    <a:p>
                      <a:r>
                        <a:rPr lang="id-ID" sz="2000" dirty="0"/>
                        <a:t>Senang</a:t>
                      </a:r>
                      <a:r>
                        <a:rPr lang="id-ID" sz="2000" baseline="0" dirty="0"/>
                        <a:t> sudah bisa BAK dan bayi menyusu walau ASI belum lancar. Ingin pulang sore nanti. Mohon bantuan bidan untuk memandikan bayi kerena ibu belum percaya diri dan agak riskan kerana tali pusat belum puput.</a:t>
                      </a:r>
                    </a:p>
                    <a:p>
                      <a:endParaRPr lang="id-ID" sz="2000" baseline="0" dirty="0"/>
                    </a:p>
                    <a:p>
                      <a:r>
                        <a:rPr lang="id-ID" sz="2000" dirty="0"/>
                        <a:t>TD 115/80 nnHg, N 78x/menit, S 37,1°, TFU 1 jari bawah pusat, kandung kemih tidak</a:t>
                      </a:r>
                      <a:r>
                        <a:rPr lang="id-ID" sz="2000" baseline="0" dirty="0"/>
                        <a:t> penuh, kontraksi kuat, luka perineum rapat, lokia rubra</a:t>
                      </a:r>
                    </a:p>
                    <a:p>
                      <a:endParaRPr lang="id-ID" sz="2000" baseline="0" dirty="0"/>
                    </a:p>
                    <a:p>
                      <a:r>
                        <a:rPr lang="id-ID" sz="2000" dirty="0"/>
                        <a:t>P1A0</a:t>
                      </a:r>
                      <a:r>
                        <a:rPr lang="id-ID" sz="2000" baseline="0" dirty="0"/>
                        <a:t> </a:t>
                      </a:r>
                      <a:r>
                        <a:rPr lang="id-ID" sz="2000" dirty="0"/>
                        <a:t>6 jam yang lalu, kondisi jahitan luka perineum rapat, menyusui </a:t>
                      </a:r>
                    </a:p>
                    <a:p>
                      <a:endParaRPr lang="id-ID" sz="2000" dirty="0"/>
                    </a:p>
                    <a:p>
                      <a:r>
                        <a:rPr lang="id-ID" sz="2000" dirty="0"/>
                        <a:t>Informasi, edukasi, dan tindakan</a:t>
                      </a:r>
                    </a:p>
                    <a:p>
                      <a:pPr marL="269875" indent="-269875">
                        <a:buFontTx/>
                        <a:buChar char="-"/>
                      </a:pPr>
                      <a:r>
                        <a:rPr lang="id-ID" sz="2000" dirty="0"/>
                        <a:t>Kepulangan</a:t>
                      </a:r>
                    </a:p>
                    <a:p>
                      <a:pPr marL="269875" indent="-269875">
                        <a:buFontTx/>
                        <a:buChar char="-"/>
                      </a:pPr>
                      <a:r>
                        <a:rPr lang="id-ID" sz="2000" dirty="0"/>
                        <a:t>Kesedian untuk membantu memandikan bayi</a:t>
                      </a:r>
                    </a:p>
                    <a:p>
                      <a:pPr marL="269875" indent="-269875">
                        <a:buFontTx/>
                        <a:buChar char="-"/>
                      </a:pPr>
                      <a:r>
                        <a:rPr lang="id-ID" sz="2000" dirty="0"/>
                        <a:t>Tanda</a:t>
                      </a:r>
                      <a:r>
                        <a:rPr lang="id-ID" sz="2000" baseline="0" dirty="0"/>
                        <a:t> bahaya nifas</a:t>
                      </a:r>
                    </a:p>
                    <a:p>
                      <a:pPr marL="269875" indent="-269875">
                        <a:buFontTx/>
                        <a:buChar char="-"/>
                      </a:pPr>
                      <a:r>
                        <a:rPr lang="id-ID" sz="2000" baseline="0" dirty="0"/>
                        <a:t>Tanda bahaya neonatus</a:t>
                      </a:r>
                    </a:p>
                    <a:p>
                      <a:pPr marL="269875" indent="-269875">
                        <a:buFontTx/>
                        <a:buChar char="-"/>
                      </a:pPr>
                      <a:r>
                        <a:rPr lang="id-ID" sz="2000" baseline="0" dirty="0"/>
                        <a:t>Perwatan bayi secara umum</a:t>
                      </a:r>
                    </a:p>
                    <a:p>
                      <a:pPr marL="269875" indent="-269875">
                        <a:buFontTx/>
                        <a:buChar char="-"/>
                      </a:pPr>
                      <a:r>
                        <a:rPr lang="id-ID" sz="2000" baseline="0" dirty="0"/>
                        <a:t>Memandikan bayi</a:t>
                      </a:r>
                      <a:endParaRPr lang="id-ID" sz="2000" dirty="0"/>
                    </a:p>
                    <a:p>
                      <a:pPr>
                        <a:buFontTx/>
                        <a:buChar char="-"/>
                      </a:pPr>
                      <a:endParaRPr lang="id-ID" sz="2000" dirty="0"/>
                    </a:p>
                  </a:txBody>
                  <a:tcPr/>
                </a:tc>
                <a:extLst>
                  <a:ext uri="{0D108BD9-81ED-4DB2-BD59-A6C34878D82A}">
                    <a16:rowId xmlns:a16="http://schemas.microsoft.com/office/drawing/2014/main" val="10000"/>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913" y="-325440"/>
            <a:ext cx="8058177" cy="968358"/>
          </a:xfrm>
        </p:spPr>
        <p:txBody>
          <a:bodyPr/>
          <a:lstStyle/>
          <a:p>
            <a:pPr lvl="0"/>
            <a:r>
              <a:rPr lang="en-US" b="1" dirty="0" err="1"/>
              <a:t>Lembar</a:t>
            </a:r>
            <a:r>
              <a:rPr lang="en-US" b="1" dirty="0"/>
              <a:t> </a:t>
            </a:r>
            <a:r>
              <a:rPr lang="en-US" b="1" dirty="0" err="1"/>
              <a:t>Implementasi</a:t>
            </a:r>
            <a:endParaRPr lang="id-ID" dirty="0"/>
          </a:p>
        </p:txBody>
      </p:sp>
      <p:graphicFrame>
        <p:nvGraphicFramePr>
          <p:cNvPr id="4" name="Table 3"/>
          <p:cNvGraphicFramePr>
            <a:graphicFrameLocks noGrp="1"/>
          </p:cNvGraphicFramePr>
          <p:nvPr>
            <p:extLst>
              <p:ext uri="{D42A27DB-BD31-4B8C-83A1-F6EECF244321}">
                <p14:modId xmlns:p14="http://schemas.microsoft.com/office/powerpoint/2010/main" val="2088093642"/>
              </p:ext>
            </p:extLst>
          </p:nvPr>
        </p:nvGraphicFramePr>
        <p:xfrm>
          <a:off x="0" y="764704"/>
          <a:ext cx="9144000" cy="5772520"/>
        </p:xfrm>
        <a:graphic>
          <a:graphicData uri="http://schemas.openxmlformats.org/drawingml/2006/table">
            <a:tbl>
              <a:tblPr>
                <a:tableStyleId>{22838BEF-8BB2-4498-84A7-C5851F593DF1}</a:tableStyleId>
              </a:tblPr>
              <a:tblGrid>
                <a:gridCol w="1500198">
                  <a:extLst>
                    <a:ext uri="{9D8B030D-6E8A-4147-A177-3AD203B41FA5}">
                      <a16:colId xmlns:a16="http://schemas.microsoft.com/office/drawing/2014/main" val="20000"/>
                    </a:ext>
                  </a:extLst>
                </a:gridCol>
                <a:gridCol w="6000792">
                  <a:extLst>
                    <a:ext uri="{9D8B030D-6E8A-4147-A177-3AD203B41FA5}">
                      <a16:colId xmlns:a16="http://schemas.microsoft.com/office/drawing/2014/main" val="20001"/>
                    </a:ext>
                  </a:extLst>
                </a:gridCol>
                <a:gridCol w="1643010">
                  <a:extLst>
                    <a:ext uri="{9D8B030D-6E8A-4147-A177-3AD203B41FA5}">
                      <a16:colId xmlns:a16="http://schemas.microsoft.com/office/drawing/2014/main" val="20002"/>
                    </a:ext>
                  </a:extLst>
                </a:gridCol>
              </a:tblGrid>
              <a:tr h="286120">
                <a:tc>
                  <a:txBody>
                    <a:bodyPr/>
                    <a:lstStyle/>
                    <a:p>
                      <a:pPr marL="11113" indent="0" algn="ctr">
                        <a:lnSpc>
                          <a:spcPct val="100000"/>
                        </a:lnSpc>
                        <a:spcAft>
                          <a:spcPts val="0"/>
                        </a:spcAft>
                        <a:tabLst/>
                      </a:pPr>
                      <a:r>
                        <a:rPr lang="id-ID" sz="1800" dirty="0">
                          <a:latin typeface="Arial Narrow" pitchFamily="34" charset="0"/>
                          <a:ea typeface="Calibri"/>
                          <a:cs typeface="Times New Roman"/>
                        </a:rPr>
                        <a:t>Waktu</a:t>
                      </a:r>
                      <a:r>
                        <a:rPr lang="id-ID" sz="1800" baseline="0" dirty="0">
                          <a:latin typeface="Arial Narrow" pitchFamily="34" charset="0"/>
                          <a:ea typeface="Calibri"/>
                          <a:cs typeface="Times New Roman"/>
                        </a:rPr>
                        <a:t> (tgl/pukul)</a:t>
                      </a:r>
                      <a:endParaRPr lang="id-ID" sz="1800" dirty="0">
                        <a:latin typeface="Arial Narrow" pitchFamily="34" charset="0"/>
                        <a:ea typeface="Calibri"/>
                        <a:cs typeface="Times New Roman"/>
                      </a:endParaRPr>
                    </a:p>
                  </a:txBody>
                  <a:tcPr marL="35754" marR="35754" marT="0" marB="0"/>
                </a:tc>
                <a:tc>
                  <a:txBody>
                    <a:bodyPr/>
                    <a:lstStyle/>
                    <a:p>
                      <a:pPr marL="457200" algn="ctr">
                        <a:lnSpc>
                          <a:spcPct val="100000"/>
                        </a:lnSpc>
                        <a:spcAft>
                          <a:spcPts val="0"/>
                        </a:spcAft>
                      </a:pPr>
                      <a:r>
                        <a:rPr lang="id-ID" sz="1800" dirty="0">
                          <a:latin typeface="Arial Narrow" pitchFamily="34" charset="0"/>
                          <a:ea typeface="Calibri"/>
                          <a:cs typeface="Times New Roman"/>
                        </a:rPr>
                        <a:t>Kegiatan</a:t>
                      </a:r>
                    </a:p>
                  </a:txBody>
                  <a:tcPr marL="35754" marR="35754" marT="0" marB="0"/>
                </a:tc>
                <a:tc>
                  <a:txBody>
                    <a:bodyPr/>
                    <a:lstStyle/>
                    <a:p>
                      <a:pPr marL="6350" indent="0" algn="ctr">
                        <a:lnSpc>
                          <a:spcPct val="100000"/>
                        </a:lnSpc>
                        <a:spcAft>
                          <a:spcPts val="0"/>
                        </a:spcAft>
                      </a:pPr>
                      <a:r>
                        <a:rPr lang="en-US" sz="1800" dirty="0">
                          <a:latin typeface="Arial Narrow" pitchFamily="34" charset="0"/>
                        </a:rPr>
                        <a:t>P</a:t>
                      </a:r>
                      <a:r>
                        <a:rPr lang="id-ID" sz="1800" dirty="0">
                          <a:latin typeface="Arial Narrow" pitchFamily="34" charset="0"/>
                        </a:rPr>
                        <a:t>araf</a:t>
                      </a:r>
                      <a:endParaRPr lang="id-ID" sz="1800" dirty="0">
                        <a:latin typeface="Arial Narrow" pitchFamily="34" charset="0"/>
                        <a:ea typeface="Calibri"/>
                        <a:cs typeface="Times New Roman"/>
                      </a:endParaRPr>
                    </a:p>
                  </a:txBody>
                  <a:tcPr marL="35754" marR="35754" marT="0" marB="0"/>
                </a:tc>
                <a:extLst>
                  <a:ext uri="{0D108BD9-81ED-4DB2-BD59-A6C34878D82A}">
                    <a16:rowId xmlns:a16="http://schemas.microsoft.com/office/drawing/2014/main" val="10000"/>
                  </a:ext>
                </a:extLst>
              </a:tr>
              <a:tr h="5445914">
                <a:tc>
                  <a:txBody>
                    <a:bodyPr/>
                    <a:lstStyle/>
                    <a:p>
                      <a:pPr marL="104775" indent="0">
                        <a:lnSpc>
                          <a:spcPct val="100000"/>
                        </a:lnSpc>
                        <a:spcAft>
                          <a:spcPts val="0"/>
                        </a:spcAft>
                      </a:pPr>
                      <a:r>
                        <a:rPr lang="id-ID" sz="1800" dirty="0">
                          <a:latin typeface="Arial Narrow" pitchFamily="34" charset="0"/>
                          <a:ea typeface="Calibri"/>
                          <a:cs typeface="Times New Roman"/>
                        </a:rPr>
                        <a:t>12.40-17.00</a:t>
                      </a:r>
                    </a:p>
                  </a:txBody>
                  <a:tcPr marL="35754" marR="35754" marT="0" marB="0"/>
                </a:tc>
                <a:tc>
                  <a:txBody>
                    <a:bodyPr/>
                    <a:lstStyle/>
                    <a:p>
                      <a:pPr marL="11113" indent="0">
                        <a:lnSpc>
                          <a:spcPct val="100000"/>
                        </a:lnSpc>
                        <a:spcAft>
                          <a:spcPts val="0"/>
                        </a:spcAft>
                      </a:pPr>
                      <a:r>
                        <a:rPr lang="id-ID" sz="1800" dirty="0">
                          <a:latin typeface="Arial Narrow" pitchFamily="34" charset="0"/>
                          <a:ea typeface="Calibri"/>
                          <a:cs typeface="Times New Roman"/>
                        </a:rPr>
                        <a:t>Informasi,</a:t>
                      </a:r>
                      <a:r>
                        <a:rPr lang="id-ID" sz="1800" baseline="0" dirty="0">
                          <a:latin typeface="Arial Narrow" pitchFamily="34" charset="0"/>
                          <a:ea typeface="Calibri"/>
                          <a:cs typeface="Times New Roman"/>
                        </a:rPr>
                        <a:t> edukasi, dan tindakan</a:t>
                      </a:r>
                    </a:p>
                    <a:p>
                      <a:pPr marL="468313" indent="-457200">
                        <a:lnSpc>
                          <a:spcPct val="100000"/>
                        </a:lnSpc>
                        <a:spcAft>
                          <a:spcPts val="0"/>
                        </a:spcAft>
                        <a:buAutoNum type="arabicPeriod"/>
                      </a:pPr>
                      <a:r>
                        <a:rPr lang="id-ID" sz="1800" baseline="0" dirty="0">
                          <a:latin typeface="Arial Narrow" pitchFamily="34" charset="0"/>
                          <a:ea typeface="Calibri"/>
                          <a:cs typeface="Times New Roman"/>
                        </a:rPr>
                        <a:t>Memberi tahu ibu tentang hasil ‘assesment’</a:t>
                      </a:r>
                    </a:p>
                    <a:p>
                      <a:pPr marL="468313" indent="-457200">
                        <a:lnSpc>
                          <a:spcPct val="100000"/>
                        </a:lnSpc>
                        <a:spcAft>
                          <a:spcPts val="0"/>
                        </a:spcAft>
                        <a:buAutoNum type="arabicPeriod"/>
                      </a:pPr>
                      <a:r>
                        <a:rPr lang="id-ID" sz="1800" baseline="0" dirty="0">
                          <a:latin typeface="Arial Narrow" pitchFamily="34" charset="0"/>
                          <a:ea typeface="Calibri"/>
                          <a:cs typeface="Times New Roman"/>
                        </a:rPr>
                        <a:t>Mengijinkan ibu untuk pulang nanti sore sekitar pukul 17.00</a:t>
                      </a:r>
                    </a:p>
                    <a:p>
                      <a:pPr marL="468313" indent="-457200">
                        <a:lnSpc>
                          <a:spcPct val="100000"/>
                        </a:lnSpc>
                        <a:spcAft>
                          <a:spcPts val="0"/>
                        </a:spcAft>
                        <a:buAutoNum type="arabicPeriod"/>
                      </a:pPr>
                      <a:r>
                        <a:rPr lang="id-ID" sz="1800" baseline="0" dirty="0">
                          <a:latin typeface="Arial Narrow" pitchFamily="34" charset="0"/>
                          <a:ea typeface="Calibri"/>
                          <a:cs typeface="Times New Roman"/>
                        </a:rPr>
                        <a:t>Bersedia membantu untuk memandikan bayi sampai puput tali pusat dan ibu percaya diri untuk memandikan bayinya sendiri</a:t>
                      </a:r>
                    </a:p>
                    <a:p>
                      <a:pPr marL="468313" indent="-457200">
                        <a:lnSpc>
                          <a:spcPct val="100000"/>
                        </a:lnSpc>
                        <a:spcAft>
                          <a:spcPts val="0"/>
                        </a:spcAft>
                        <a:buAutoNum type="arabicPeriod"/>
                      </a:pPr>
                      <a:r>
                        <a:rPr lang="id-ID" sz="1800" baseline="0" dirty="0">
                          <a:latin typeface="Arial Narrow" pitchFamily="34" charset="0"/>
                          <a:ea typeface="Calibri"/>
                          <a:cs typeface="Times New Roman"/>
                        </a:rPr>
                        <a:t>Mendiskusikan tentang :</a:t>
                      </a:r>
                    </a:p>
                    <a:p>
                      <a:pPr marL="719138" indent="-282575">
                        <a:lnSpc>
                          <a:spcPct val="100000"/>
                        </a:lnSpc>
                        <a:spcAft>
                          <a:spcPts val="0"/>
                        </a:spcAft>
                        <a:buFontTx/>
                        <a:buChar char="-"/>
                      </a:pPr>
                      <a:r>
                        <a:rPr lang="id-ID" sz="1800" baseline="0" dirty="0">
                          <a:latin typeface="Arial Narrow" pitchFamily="34" charset="0"/>
                          <a:ea typeface="Calibri"/>
                          <a:cs typeface="Times New Roman"/>
                        </a:rPr>
                        <a:t>Perawatan ibu, seperti membersihkan diri, luka jahitan perineum, payudara dan menyusui bayinya dengan tepat dan sesuai kebutuhan bayi.</a:t>
                      </a:r>
                    </a:p>
                    <a:p>
                      <a:pPr marL="719138" indent="-282575">
                        <a:lnSpc>
                          <a:spcPct val="100000"/>
                        </a:lnSpc>
                        <a:spcAft>
                          <a:spcPts val="0"/>
                        </a:spcAft>
                        <a:buFontTx/>
                        <a:buChar char="-"/>
                      </a:pPr>
                      <a:r>
                        <a:rPr lang="id-ID" sz="1800" baseline="0" dirty="0">
                          <a:latin typeface="Arial Narrow" pitchFamily="34" charset="0"/>
                          <a:ea typeface="Calibri"/>
                          <a:cs typeface="Times New Roman"/>
                        </a:rPr>
                        <a:t>Perawatan bayi, menjaga tali pusat, area bokong, lipatan leher, lipatan paha, dan genetalia tetap bersih dan kering, membersihkan mulut bayi setelah selesai menyusui.</a:t>
                      </a:r>
                    </a:p>
                    <a:p>
                      <a:pPr marL="468313" indent="-457200">
                        <a:lnSpc>
                          <a:spcPct val="100000"/>
                        </a:lnSpc>
                        <a:spcAft>
                          <a:spcPts val="0"/>
                        </a:spcAft>
                        <a:buFontTx/>
                        <a:buAutoNum type="arabicPeriod" startAt="5"/>
                      </a:pPr>
                      <a:r>
                        <a:rPr lang="id-ID" sz="1800" baseline="0" dirty="0">
                          <a:latin typeface="Arial Narrow" pitchFamily="34" charset="0"/>
                          <a:ea typeface="Calibri"/>
                          <a:cs typeface="Times New Roman"/>
                        </a:rPr>
                        <a:t>Menjelaskan tentang tanda-tanda bahaya nifas dan neonatus dengan menggunakan buku KIA atau leaflet.</a:t>
                      </a:r>
                    </a:p>
                    <a:p>
                      <a:pPr marL="468313" indent="-457200">
                        <a:lnSpc>
                          <a:spcPct val="100000"/>
                        </a:lnSpc>
                        <a:spcAft>
                          <a:spcPts val="0"/>
                        </a:spcAft>
                        <a:buFontTx/>
                        <a:buAutoNum type="arabicPeriod" startAt="5"/>
                      </a:pPr>
                      <a:r>
                        <a:rPr lang="id-ID" sz="1800" baseline="0" dirty="0">
                          <a:latin typeface="Arial Narrow" pitchFamily="34" charset="0"/>
                          <a:ea typeface="Calibri"/>
                          <a:cs typeface="Times New Roman"/>
                        </a:rPr>
                        <a:t>Meminta bantuan bagian administrasi untuk menyelesaikan administrasi ibu</a:t>
                      </a:r>
                    </a:p>
                    <a:p>
                      <a:pPr marL="468313" indent="-457200">
                        <a:lnSpc>
                          <a:spcPct val="100000"/>
                        </a:lnSpc>
                        <a:spcAft>
                          <a:spcPts val="0"/>
                        </a:spcAft>
                        <a:buFontTx/>
                        <a:buAutoNum type="arabicPeriod" startAt="5"/>
                      </a:pPr>
                      <a:r>
                        <a:rPr lang="id-ID" sz="1800" baseline="0" dirty="0">
                          <a:latin typeface="Arial Narrow" pitchFamily="34" charset="0"/>
                          <a:ea typeface="Calibri"/>
                          <a:cs typeface="Times New Roman"/>
                        </a:rPr>
                        <a:t>Mengantar ibu yang didampingi suami sampai masuk mobil yang akan memabawa pulang</a:t>
                      </a:r>
                    </a:p>
                    <a:p>
                      <a:pPr marL="468313" indent="-457200">
                        <a:lnSpc>
                          <a:spcPct val="100000"/>
                        </a:lnSpc>
                        <a:spcAft>
                          <a:spcPts val="0"/>
                        </a:spcAft>
                        <a:buFontTx/>
                        <a:buAutoNum type="arabicPeriod" startAt="5"/>
                      </a:pPr>
                      <a:r>
                        <a:rPr lang="id-ID" sz="1800" baseline="0" dirty="0">
                          <a:latin typeface="Arial Narrow" pitchFamily="34" charset="0"/>
                          <a:ea typeface="Calibri"/>
                          <a:cs typeface="Times New Roman"/>
                        </a:rPr>
                        <a:t>Menyepakati besok akan memantau ibu dan memandikan bayi pada sekitar pukul 09.00. </a:t>
                      </a:r>
                    </a:p>
                  </a:txBody>
                  <a:tcPr marL="35754" marR="35754" marT="0" marB="0"/>
                </a:tc>
                <a:tc>
                  <a:txBody>
                    <a:bodyPr/>
                    <a:lstStyle/>
                    <a:p>
                      <a:pPr marL="11113" indent="0" algn="ctr">
                        <a:lnSpc>
                          <a:spcPct val="100000"/>
                        </a:lnSpc>
                        <a:spcAft>
                          <a:spcPts val="0"/>
                        </a:spcAft>
                      </a:pPr>
                      <a:r>
                        <a:rPr lang="en-US" sz="1800" dirty="0" err="1">
                          <a:latin typeface="Arial Narrow" pitchFamily="34" charset="0"/>
                        </a:rPr>
                        <a:t>Bidan</a:t>
                      </a:r>
                      <a:r>
                        <a:rPr lang="en-US" sz="1800" dirty="0">
                          <a:latin typeface="Arial Narrow" pitchFamily="34" charset="0"/>
                        </a:rPr>
                        <a:t> A</a:t>
                      </a:r>
                      <a:endParaRPr lang="id-ID" sz="1800" dirty="0">
                        <a:latin typeface="Arial Narrow" pitchFamily="34" charset="0"/>
                        <a:ea typeface="Calibri"/>
                        <a:cs typeface="Times New Roman"/>
                      </a:endParaRPr>
                    </a:p>
                  </a:txBody>
                  <a:tcPr marL="35754" marR="35754" marT="0" marB="0"/>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745152"/>
          </a:xfrm>
        </p:spPr>
        <p:txBody>
          <a:bodyPr/>
          <a:lstStyle/>
          <a:p>
            <a:r>
              <a:rPr lang="id-ID" dirty="0"/>
              <a:t>Latihan</a:t>
            </a:r>
          </a:p>
        </p:txBody>
      </p:sp>
      <p:sp>
        <p:nvSpPr>
          <p:cNvPr id="3" name="Content Placeholder 2"/>
          <p:cNvSpPr>
            <a:spLocks noGrp="1"/>
          </p:cNvSpPr>
          <p:nvPr>
            <p:ph idx="1"/>
          </p:nvPr>
        </p:nvSpPr>
        <p:spPr>
          <a:solidFill>
            <a:schemeClr val="bg2"/>
          </a:solidFill>
        </p:spPr>
        <p:txBody>
          <a:bodyPr>
            <a:normAutofit fontScale="92500" lnSpcReduction="10000"/>
          </a:bodyPr>
          <a:lstStyle/>
          <a:p>
            <a:pPr algn="just"/>
            <a:r>
              <a:rPr lang="en-US" dirty="0" err="1"/>
              <a:t>Seorang</a:t>
            </a:r>
            <a:r>
              <a:rPr lang="en-US" dirty="0"/>
              <a:t> </a:t>
            </a:r>
            <a:r>
              <a:rPr lang="en-US" dirty="0" err="1"/>
              <a:t>perempuan</a:t>
            </a:r>
            <a:r>
              <a:rPr lang="en-US" dirty="0"/>
              <a:t> </a:t>
            </a:r>
            <a:r>
              <a:rPr lang="en-US" dirty="0" err="1"/>
              <a:t>berusia</a:t>
            </a:r>
            <a:r>
              <a:rPr lang="en-US" dirty="0"/>
              <a:t> 21 </a:t>
            </a:r>
            <a:r>
              <a:rPr lang="en-US" dirty="0" err="1"/>
              <a:t>tahun</a:t>
            </a:r>
            <a:r>
              <a:rPr lang="en-US" dirty="0"/>
              <a:t>, 2 </a:t>
            </a:r>
            <a:r>
              <a:rPr lang="en-US" dirty="0" err="1"/>
              <a:t>minggu</a:t>
            </a:r>
            <a:r>
              <a:rPr lang="en-US" dirty="0"/>
              <a:t> yang </a:t>
            </a:r>
            <a:r>
              <a:rPr lang="en-US" dirty="0" err="1"/>
              <a:t>lalu</a:t>
            </a:r>
            <a:r>
              <a:rPr lang="en-US" dirty="0"/>
              <a:t> </a:t>
            </a:r>
            <a:r>
              <a:rPr lang="en-US" dirty="0" err="1"/>
              <a:t>melahirkan</a:t>
            </a:r>
            <a:r>
              <a:rPr lang="en-US" dirty="0"/>
              <a:t> </a:t>
            </a:r>
            <a:r>
              <a:rPr lang="en-US" dirty="0" err="1"/>
              <a:t>anak</a:t>
            </a:r>
            <a:r>
              <a:rPr lang="en-US" dirty="0"/>
              <a:t> </a:t>
            </a:r>
            <a:r>
              <a:rPr lang="en-US" dirty="0" err="1"/>
              <a:t>ke</a:t>
            </a:r>
            <a:r>
              <a:rPr lang="en-US" dirty="0"/>
              <a:t> lima </a:t>
            </a:r>
            <a:r>
              <a:rPr lang="en-US" dirty="0" err="1"/>
              <a:t>di</a:t>
            </a:r>
            <a:r>
              <a:rPr lang="en-US" dirty="0"/>
              <a:t> RS. </a:t>
            </a:r>
            <a:r>
              <a:rPr lang="en-US" dirty="0" err="1"/>
              <a:t>Ibu</a:t>
            </a:r>
            <a:r>
              <a:rPr lang="en-US" dirty="0"/>
              <a:t> </a:t>
            </a:r>
            <a:r>
              <a:rPr lang="en-US" dirty="0" err="1"/>
              <a:t>pernah</a:t>
            </a:r>
            <a:r>
              <a:rPr lang="en-US" dirty="0"/>
              <a:t> </a:t>
            </a:r>
            <a:r>
              <a:rPr lang="en-US" dirty="0" err="1"/>
              <a:t>mengalami</a:t>
            </a:r>
            <a:r>
              <a:rPr lang="en-US" dirty="0"/>
              <a:t> </a:t>
            </a:r>
            <a:r>
              <a:rPr lang="en-US" dirty="0" err="1"/>
              <a:t>keguguran</a:t>
            </a:r>
            <a:r>
              <a:rPr lang="en-US" dirty="0"/>
              <a:t> </a:t>
            </a:r>
            <a:r>
              <a:rPr lang="en-US" dirty="0" err="1"/>
              <a:t>satu</a:t>
            </a:r>
            <a:r>
              <a:rPr lang="en-US" dirty="0"/>
              <a:t> kali. </a:t>
            </a:r>
            <a:r>
              <a:rPr lang="en-US" dirty="0" err="1"/>
              <a:t>Persalinannya</a:t>
            </a:r>
            <a:r>
              <a:rPr lang="en-US" dirty="0"/>
              <a:t> </a:t>
            </a:r>
            <a:r>
              <a:rPr lang="en-US" dirty="0" err="1"/>
              <a:t>berjalan</a:t>
            </a:r>
            <a:r>
              <a:rPr lang="en-US" dirty="0"/>
              <a:t> normal </a:t>
            </a:r>
            <a:r>
              <a:rPr lang="en-US" dirty="0" err="1"/>
              <a:t>dengan</a:t>
            </a:r>
            <a:r>
              <a:rPr lang="en-US" dirty="0"/>
              <a:t> </a:t>
            </a:r>
            <a:r>
              <a:rPr lang="en-US" dirty="0" err="1"/>
              <a:t>berat</a:t>
            </a:r>
            <a:r>
              <a:rPr lang="en-US" dirty="0"/>
              <a:t> </a:t>
            </a:r>
            <a:r>
              <a:rPr lang="en-US" dirty="0" err="1"/>
              <a:t>bayi</a:t>
            </a:r>
            <a:r>
              <a:rPr lang="en-US" dirty="0"/>
              <a:t> 3000 gram. </a:t>
            </a:r>
            <a:r>
              <a:rPr lang="en-US" dirty="0" err="1"/>
              <a:t>Ibu</a:t>
            </a:r>
            <a:r>
              <a:rPr lang="en-US" dirty="0"/>
              <a:t> </a:t>
            </a:r>
            <a:r>
              <a:rPr lang="en-US" dirty="0" err="1"/>
              <a:t>mengeluh</a:t>
            </a:r>
            <a:r>
              <a:rPr lang="en-US" dirty="0"/>
              <a:t> </a:t>
            </a:r>
            <a:r>
              <a:rPr lang="en-US" dirty="0" err="1"/>
              <a:t>payudara</a:t>
            </a:r>
            <a:r>
              <a:rPr lang="en-US" dirty="0"/>
              <a:t> </a:t>
            </a:r>
            <a:r>
              <a:rPr lang="en-US" dirty="0" err="1"/>
              <a:t>terasa</a:t>
            </a:r>
            <a:r>
              <a:rPr lang="en-US" dirty="0"/>
              <a:t> </a:t>
            </a:r>
            <a:r>
              <a:rPr lang="en-US" dirty="0" err="1"/>
              <a:t>tegang</a:t>
            </a:r>
            <a:r>
              <a:rPr lang="en-US" dirty="0"/>
              <a:t>, </a:t>
            </a:r>
            <a:r>
              <a:rPr lang="en-US" dirty="0" err="1"/>
              <a:t>bengkak</a:t>
            </a:r>
            <a:r>
              <a:rPr lang="en-US" dirty="0"/>
              <a:t> </a:t>
            </a:r>
            <a:r>
              <a:rPr lang="en-US" dirty="0" err="1"/>
              <a:t>dan</a:t>
            </a:r>
            <a:r>
              <a:rPr lang="en-US" dirty="0"/>
              <a:t> </a:t>
            </a:r>
            <a:r>
              <a:rPr lang="en-US" dirty="0" err="1"/>
              <a:t>kemerahan</a:t>
            </a:r>
            <a:r>
              <a:rPr lang="en-US" dirty="0"/>
              <a:t> </a:t>
            </a:r>
            <a:r>
              <a:rPr lang="en-US" dirty="0" err="1"/>
              <a:t>sehingga</a:t>
            </a:r>
            <a:r>
              <a:rPr lang="en-US" dirty="0"/>
              <a:t> </a:t>
            </a:r>
            <a:r>
              <a:rPr lang="en-US" dirty="0" err="1"/>
              <a:t>ia</a:t>
            </a:r>
            <a:r>
              <a:rPr lang="en-US" dirty="0"/>
              <a:t> </a:t>
            </a:r>
            <a:r>
              <a:rPr lang="en-US" dirty="0" err="1"/>
              <a:t>tidak</a:t>
            </a:r>
            <a:r>
              <a:rPr lang="en-US" dirty="0"/>
              <a:t> </a:t>
            </a:r>
            <a:r>
              <a:rPr lang="en-US" dirty="0" err="1"/>
              <a:t>mau</a:t>
            </a:r>
            <a:r>
              <a:rPr lang="en-US" dirty="0"/>
              <a:t> </a:t>
            </a:r>
            <a:r>
              <a:rPr lang="en-US" dirty="0" err="1"/>
              <a:t>menyusui</a:t>
            </a:r>
            <a:r>
              <a:rPr lang="en-US" dirty="0"/>
              <a:t> </a:t>
            </a:r>
            <a:r>
              <a:rPr lang="en-US" dirty="0" err="1"/>
              <a:t>bayinya</a:t>
            </a:r>
            <a:r>
              <a:rPr lang="en-US" dirty="0"/>
              <a:t>. Dari </a:t>
            </a:r>
            <a:r>
              <a:rPr lang="en-US" dirty="0" err="1"/>
              <a:t>hasil</a:t>
            </a:r>
            <a:r>
              <a:rPr lang="en-US" dirty="0"/>
              <a:t> </a:t>
            </a:r>
            <a:r>
              <a:rPr lang="en-US" dirty="0" err="1"/>
              <a:t>pemeriksaan</a:t>
            </a:r>
            <a:r>
              <a:rPr lang="en-US" dirty="0"/>
              <a:t> </a:t>
            </a:r>
            <a:r>
              <a:rPr lang="en-US" dirty="0" err="1"/>
              <a:t>didapatkan</a:t>
            </a:r>
            <a:r>
              <a:rPr lang="en-US" dirty="0"/>
              <a:t> </a:t>
            </a:r>
            <a:r>
              <a:rPr lang="en-US" dirty="0" err="1"/>
              <a:t>hasil</a:t>
            </a:r>
            <a:r>
              <a:rPr lang="en-US" dirty="0"/>
              <a:t> TD : 110/70 mmHg, </a:t>
            </a:r>
            <a:r>
              <a:rPr lang="en-US" dirty="0" err="1"/>
              <a:t>Suhu</a:t>
            </a:r>
            <a:r>
              <a:rPr lang="en-US" dirty="0"/>
              <a:t> : 37,8 °C, </a:t>
            </a:r>
            <a:r>
              <a:rPr lang="en-US" dirty="0" err="1"/>
              <a:t>Nadi</a:t>
            </a:r>
            <a:r>
              <a:rPr lang="en-US" dirty="0"/>
              <a:t> : 95 kali/</a:t>
            </a:r>
            <a:r>
              <a:rPr lang="en-US" dirty="0" err="1"/>
              <a:t>menit</a:t>
            </a:r>
            <a:r>
              <a:rPr lang="en-US" dirty="0"/>
              <a:t>, </a:t>
            </a:r>
            <a:r>
              <a:rPr lang="en-US" dirty="0" err="1"/>
              <a:t>Pernafasan</a:t>
            </a:r>
            <a:r>
              <a:rPr lang="en-US" dirty="0"/>
              <a:t> 24 kali/</a:t>
            </a:r>
            <a:r>
              <a:rPr lang="en-US" dirty="0" err="1"/>
              <a:t>menit</a:t>
            </a:r>
            <a:r>
              <a:rPr lang="en-US" dirty="0"/>
              <a:t>, TFU </a:t>
            </a:r>
            <a:r>
              <a:rPr lang="en-US" dirty="0" err="1"/>
              <a:t>tidak</a:t>
            </a:r>
            <a:r>
              <a:rPr lang="en-US" dirty="0"/>
              <a:t> </a:t>
            </a:r>
            <a:r>
              <a:rPr lang="en-US" dirty="0" err="1"/>
              <a:t>teraba</a:t>
            </a:r>
            <a:r>
              <a:rPr lang="en-US" dirty="0"/>
              <a:t>. </a:t>
            </a:r>
            <a:endParaRPr lang="id-ID"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6" name="Picture 2" descr="C:\Users\User\Downloads\download (3).jpg"/>
          <p:cNvPicPr>
            <a:picLocks noChangeAspect="1" noChangeArrowheads="1"/>
          </p:cNvPicPr>
          <p:nvPr/>
        </p:nvPicPr>
        <p:blipFill>
          <a:blip r:embed="rId2"/>
          <a:srcRect/>
          <a:stretch>
            <a:fillRect/>
          </a:stretch>
        </p:blipFill>
        <p:spPr bwMode="auto">
          <a:xfrm>
            <a:off x="428596" y="357166"/>
            <a:ext cx="7500990" cy="6215106"/>
          </a:xfrm>
          <a:prstGeom prst="rect">
            <a:avLst/>
          </a:prstGeom>
          <a:noFill/>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Up Arrow Callout 6"/>
          <p:cNvSpPr>
            <a:spLocks noChangeArrowheads="1"/>
          </p:cNvSpPr>
          <p:nvPr/>
        </p:nvSpPr>
        <p:spPr bwMode="auto">
          <a:xfrm>
            <a:off x="1571638" y="2000240"/>
            <a:ext cx="4786312" cy="1214446"/>
          </a:xfrm>
          <a:prstGeom prst="upArrowCallout">
            <a:avLst>
              <a:gd name="adj1" fmla="val 24987"/>
              <a:gd name="adj2" fmla="val 25004"/>
              <a:gd name="adj3" fmla="val 25000"/>
              <a:gd name="adj4" fmla="val 64977"/>
            </a:avLst>
          </a:prstGeom>
          <a:solidFill>
            <a:schemeClr val="bg2"/>
          </a:solidFill>
          <a:ln w="9525" algn="ctr">
            <a:solidFill>
              <a:schemeClr val="tx1"/>
            </a:solidFill>
            <a:round/>
            <a:headEnd/>
            <a:tailEnd/>
          </a:ln>
        </p:spPr>
        <p:txBody>
          <a:bodyPr/>
          <a:lstStyle/>
          <a:p>
            <a:pPr algn="ctr" eaLnBrk="0" hangingPunct="0"/>
            <a:r>
              <a:rPr lang="id-ID" sz="3200" dirty="0">
                <a:latin typeface="Arial Narrow" pitchFamily="34" charset="0"/>
              </a:rPr>
              <a:t>7 L</a:t>
            </a:r>
            <a:r>
              <a:rPr lang="en-US" sz="3200" dirty="0" err="1">
                <a:latin typeface="Arial Narrow" pitchFamily="34" charset="0"/>
              </a:rPr>
              <a:t>angkah</a:t>
            </a:r>
            <a:r>
              <a:rPr lang="en-US" sz="3200" dirty="0">
                <a:latin typeface="Arial Narrow" pitchFamily="34" charset="0"/>
              </a:rPr>
              <a:t> </a:t>
            </a:r>
            <a:r>
              <a:rPr lang="id-ID" sz="3200" dirty="0" err="1">
                <a:latin typeface="Arial Narrow" pitchFamily="34" charset="0"/>
              </a:rPr>
              <a:t>V</a:t>
            </a:r>
            <a:r>
              <a:rPr lang="en-US" sz="3200" dirty="0" err="1">
                <a:latin typeface="Arial Narrow" pitchFamily="34" charset="0"/>
              </a:rPr>
              <a:t>arney</a:t>
            </a:r>
            <a:endParaRPr lang="en-US" sz="3200" dirty="0">
              <a:latin typeface="Arial Narrow" pitchFamily="34" charset="0"/>
            </a:endParaRPr>
          </a:p>
        </p:txBody>
      </p:sp>
      <p:sp>
        <p:nvSpPr>
          <p:cNvPr id="4100" name="Curved Right Arrow 7"/>
          <p:cNvSpPr>
            <a:spLocks noChangeArrowheads="1"/>
          </p:cNvSpPr>
          <p:nvPr/>
        </p:nvSpPr>
        <p:spPr bwMode="auto">
          <a:xfrm rot="-1522092">
            <a:off x="895492" y="2930779"/>
            <a:ext cx="1017588" cy="2356613"/>
          </a:xfrm>
          <a:prstGeom prst="curvedRightArrow">
            <a:avLst>
              <a:gd name="adj1" fmla="val 24985"/>
              <a:gd name="adj2" fmla="val 49980"/>
              <a:gd name="adj3" fmla="val 25000"/>
            </a:avLst>
          </a:prstGeom>
          <a:solidFill>
            <a:schemeClr val="accent1"/>
          </a:solidFill>
          <a:ln w="9525" algn="ctr">
            <a:solidFill>
              <a:schemeClr val="tx1"/>
            </a:solidFill>
            <a:round/>
            <a:headEnd/>
            <a:tailEnd/>
          </a:ln>
        </p:spPr>
        <p:txBody>
          <a:bodyPr/>
          <a:lstStyle/>
          <a:p>
            <a:pPr eaLnBrk="0" hangingPunct="0"/>
            <a:endParaRPr lang="id-ID"/>
          </a:p>
        </p:txBody>
      </p:sp>
      <p:sp>
        <p:nvSpPr>
          <p:cNvPr id="4101" name="Rounded Rectangle 8"/>
          <p:cNvSpPr>
            <a:spLocks noChangeArrowheads="1"/>
          </p:cNvSpPr>
          <p:nvPr/>
        </p:nvSpPr>
        <p:spPr bwMode="auto">
          <a:xfrm>
            <a:off x="2571750" y="3857629"/>
            <a:ext cx="5500712" cy="1785950"/>
          </a:xfrm>
          <a:prstGeom prst="roundRect">
            <a:avLst>
              <a:gd name="adj" fmla="val 16667"/>
            </a:avLst>
          </a:prstGeom>
          <a:solidFill>
            <a:schemeClr val="bg2"/>
          </a:solidFill>
          <a:ln w="9525" algn="ctr">
            <a:solidFill>
              <a:schemeClr val="tx1"/>
            </a:solidFill>
            <a:round/>
            <a:headEnd/>
            <a:tailEnd/>
          </a:ln>
        </p:spPr>
        <p:txBody>
          <a:bodyPr/>
          <a:lstStyle/>
          <a:p>
            <a:pPr algn="ctr" eaLnBrk="0" hangingPunct="0"/>
            <a:r>
              <a:rPr lang="en-US" sz="2800" dirty="0" err="1">
                <a:latin typeface="Arial Narrow" pitchFamily="34" charset="0"/>
              </a:rPr>
              <a:t>Kerangka</a:t>
            </a:r>
            <a:r>
              <a:rPr lang="en-US" sz="2800" dirty="0">
                <a:latin typeface="Arial Narrow" pitchFamily="34" charset="0"/>
              </a:rPr>
              <a:t> </a:t>
            </a:r>
            <a:r>
              <a:rPr lang="en-US" sz="2800" dirty="0" err="1">
                <a:latin typeface="Arial Narrow" pitchFamily="34" charset="0"/>
              </a:rPr>
              <a:t>berpikir</a:t>
            </a:r>
            <a:r>
              <a:rPr lang="en-US" sz="2800" dirty="0">
                <a:latin typeface="Arial Narrow" pitchFamily="34" charset="0"/>
              </a:rPr>
              <a:t> </a:t>
            </a:r>
            <a:r>
              <a:rPr lang="en-US" sz="2800" dirty="0" err="1">
                <a:latin typeface="Arial Narrow" pitchFamily="34" charset="0"/>
              </a:rPr>
              <a:t>bidan</a:t>
            </a:r>
            <a:r>
              <a:rPr lang="en-US" sz="2800" dirty="0">
                <a:latin typeface="Arial Narrow" pitchFamily="34" charset="0"/>
              </a:rPr>
              <a:t> </a:t>
            </a:r>
            <a:r>
              <a:rPr lang="en-US" sz="2800" dirty="0" err="1">
                <a:latin typeface="Arial Narrow" pitchFamily="34" charset="0"/>
              </a:rPr>
              <a:t>dalam</a:t>
            </a:r>
            <a:r>
              <a:rPr lang="en-US" sz="2800" dirty="0">
                <a:latin typeface="Arial Narrow" pitchFamily="34" charset="0"/>
              </a:rPr>
              <a:t> </a:t>
            </a:r>
            <a:r>
              <a:rPr lang="en-US" sz="2800" dirty="0" err="1">
                <a:latin typeface="Arial Narrow" pitchFamily="34" charset="0"/>
              </a:rPr>
              <a:t>menegakkan</a:t>
            </a:r>
            <a:r>
              <a:rPr lang="en-US" sz="2800" dirty="0">
                <a:latin typeface="Arial Narrow" pitchFamily="34" charset="0"/>
              </a:rPr>
              <a:t> </a:t>
            </a:r>
            <a:r>
              <a:rPr lang="en-US" sz="2800" dirty="0" err="1">
                <a:latin typeface="Arial Narrow" pitchFamily="34" charset="0"/>
              </a:rPr>
              <a:t>asuhan</a:t>
            </a:r>
            <a:r>
              <a:rPr lang="en-US" sz="2800" dirty="0">
                <a:latin typeface="Arial Narrow" pitchFamily="34" charset="0"/>
              </a:rPr>
              <a:t>  yang </a:t>
            </a:r>
            <a:r>
              <a:rPr lang="en-US" sz="2800" dirty="0" err="1">
                <a:latin typeface="Arial Narrow" pitchFamily="34" charset="0"/>
              </a:rPr>
              <a:t>harus</a:t>
            </a:r>
            <a:r>
              <a:rPr lang="en-US" sz="2800" dirty="0">
                <a:latin typeface="Arial Narrow" pitchFamily="34" charset="0"/>
              </a:rPr>
              <a:t> </a:t>
            </a:r>
            <a:r>
              <a:rPr lang="en-US" sz="2800" dirty="0" err="1">
                <a:latin typeface="Arial Narrow" pitchFamily="34" charset="0"/>
              </a:rPr>
              <a:t>dilakukan</a:t>
            </a:r>
            <a:r>
              <a:rPr lang="en-US" sz="2800" dirty="0">
                <a:latin typeface="Arial Narrow" pitchFamily="34" charset="0"/>
              </a:rPr>
              <a:t> </a:t>
            </a:r>
            <a:r>
              <a:rPr lang="en-US" sz="2800" dirty="0" err="1">
                <a:latin typeface="Arial Narrow" pitchFamily="34" charset="0"/>
              </a:rPr>
              <a:t>dalam</a:t>
            </a:r>
            <a:r>
              <a:rPr lang="en-US" sz="2800" dirty="0">
                <a:latin typeface="Arial Narrow" pitchFamily="34" charset="0"/>
              </a:rPr>
              <a:t> </a:t>
            </a:r>
            <a:r>
              <a:rPr lang="en-US" sz="2800" dirty="0" err="1">
                <a:latin typeface="Arial Narrow" pitchFamily="34" charset="0"/>
              </a:rPr>
              <a:t>pemikiran</a:t>
            </a:r>
            <a:r>
              <a:rPr lang="en-US" sz="2800" dirty="0">
                <a:latin typeface="Arial Narrow" pitchFamily="34" charset="0"/>
              </a:rPr>
              <a:t> </a:t>
            </a:r>
            <a:r>
              <a:rPr lang="en-US" sz="2800" dirty="0" err="1">
                <a:latin typeface="Arial Narrow" pitchFamily="34" charset="0"/>
              </a:rPr>
              <a:t>bidan</a:t>
            </a:r>
            <a:endParaRPr lang="en-US" sz="2800" dirty="0">
              <a:latin typeface="Arial Narrow" pitchFamily="34" charset="0"/>
            </a:endParaRPr>
          </a:p>
        </p:txBody>
      </p:sp>
      <p:sp>
        <p:nvSpPr>
          <p:cNvPr id="6" name="Title 5"/>
          <p:cNvSpPr>
            <a:spLocks noGrp="1"/>
          </p:cNvSpPr>
          <p:nvPr>
            <p:ph type="title"/>
          </p:nvPr>
        </p:nvSpPr>
        <p:spPr>
          <a:xfrm>
            <a:off x="439726" y="620688"/>
            <a:ext cx="8361345" cy="1064072"/>
          </a:xfrm>
        </p:spPr>
        <p:txBody>
          <a:bodyPr>
            <a:normAutofit fontScale="90000"/>
          </a:bodyPr>
          <a:lstStyle/>
          <a:p>
            <a:pPr algn="ctr"/>
            <a:r>
              <a:rPr lang="id-ID" dirty="0"/>
              <a:t>MANAJEMEN ASUHAN KEBIDANAN</a:t>
            </a:r>
          </a:p>
        </p:txBody>
      </p:sp>
    </p:spTree>
  </p:cSld>
  <p:clrMapOvr>
    <a:masterClrMapping/>
  </p:clrMapOvr>
  <p:transition spd="med">
    <p:wheel spokes="3"/>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00034" y="357166"/>
            <a:ext cx="8001056" cy="1071570"/>
          </a:xfrm>
        </p:spPr>
        <p:txBody>
          <a:bodyPr>
            <a:normAutofit/>
          </a:bodyPr>
          <a:lstStyle/>
          <a:p>
            <a:pPr algn="l" eaLnBrk="1" hangingPunct="1">
              <a:defRPr/>
            </a:pPr>
            <a:r>
              <a:rPr lang="en-US" dirty="0" err="1">
                <a:latin typeface="Arial" pitchFamily="34" charset="0"/>
                <a:cs typeface="Arial" pitchFamily="34" charset="0"/>
              </a:rPr>
              <a:t>Langkah</a:t>
            </a:r>
            <a:r>
              <a:rPr lang="en-US" dirty="0">
                <a:latin typeface="Arial" pitchFamily="34" charset="0"/>
                <a:cs typeface="Arial" pitchFamily="34" charset="0"/>
              </a:rPr>
              <a:t> 1 (</a:t>
            </a:r>
            <a:r>
              <a:rPr lang="id-ID" dirty="0">
                <a:latin typeface="Arial" pitchFamily="34" charset="0"/>
                <a:cs typeface="Arial" pitchFamily="34" charset="0"/>
              </a:rPr>
              <a:t>Pengumpulan </a:t>
            </a:r>
            <a:r>
              <a:rPr lang="en-US" dirty="0">
                <a:latin typeface="Arial" pitchFamily="34" charset="0"/>
                <a:cs typeface="Arial" pitchFamily="34" charset="0"/>
              </a:rPr>
              <a:t>data)</a:t>
            </a:r>
          </a:p>
        </p:txBody>
      </p:sp>
      <p:sp>
        <p:nvSpPr>
          <p:cNvPr id="5123" name="Content Placeholder 5"/>
          <p:cNvSpPr>
            <a:spLocks noGrp="1"/>
          </p:cNvSpPr>
          <p:nvPr>
            <p:ph idx="1"/>
          </p:nvPr>
        </p:nvSpPr>
        <p:spPr>
          <a:xfrm>
            <a:off x="785787" y="1928803"/>
            <a:ext cx="7072361" cy="3857651"/>
          </a:xfrm>
          <a:solidFill>
            <a:schemeClr val="bg2"/>
          </a:solidFill>
        </p:spPr>
        <p:txBody>
          <a:bodyPr/>
          <a:lstStyle/>
          <a:p>
            <a:pPr marL="0" indent="0" eaLnBrk="1" hangingPunct="1">
              <a:buNone/>
            </a:pPr>
            <a:r>
              <a:rPr lang="en-US" sz="4800" dirty="0" err="1">
                <a:latin typeface="Arial Narrow" pitchFamily="34" charset="0"/>
              </a:rPr>
              <a:t>Langkah</a:t>
            </a:r>
            <a:r>
              <a:rPr lang="en-US" sz="4800" dirty="0">
                <a:latin typeface="Arial Narrow" pitchFamily="34" charset="0"/>
              </a:rPr>
              <a:t> 1 </a:t>
            </a:r>
            <a:r>
              <a:rPr lang="en-US" sz="4800" dirty="0" err="1">
                <a:latin typeface="Arial Narrow" pitchFamily="34" charset="0"/>
              </a:rPr>
              <a:t>merupakan</a:t>
            </a:r>
            <a:r>
              <a:rPr lang="en-US" sz="4800" dirty="0">
                <a:latin typeface="Arial Narrow" pitchFamily="34" charset="0"/>
              </a:rPr>
              <a:t> </a:t>
            </a:r>
            <a:r>
              <a:rPr lang="en-US" sz="4800" dirty="0" err="1">
                <a:latin typeface="Arial Narrow" pitchFamily="34" charset="0"/>
              </a:rPr>
              <a:t>pengumpulan</a:t>
            </a:r>
            <a:r>
              <a:rPr lang="en-US" sz="4800" dirty="0">
                <a:latin typeface="Arial Narrow" pitchFamily="34" charset="0"/>
              </a:rPr>
              <a:t> data </a:t>
            </a:r>
            <a:r>
              <a:rPr lang="en-US" sz="4800" dirty="0" err="1">
                <a:latin typeface="Arial Narrow" pitchFamily="34" charset="0"/>
              </a:rPr>
              <a:t>dasar</a:t>
            </a:r>
            <a:r>
              <a:rPr lang="en-US" sz="4800" dirty="0">
                <a:latin typeface="Arial Narrow" pitchFamily="34" charset="0"/>
              </a:rPr>
              <a:t> </a:t>
            </a:r>
            <a:r>
              <a:rPr lang="id-ID" sz="4800" b="1" dirty="0">
                <a:latin typeface="Arial Narrow" pitchFamily="34" charset="0"/>
              </a:rPr>
              <a:t>(</a:t>
            </a:r>
            <a:r>
              <a:rPr lang="id-ID" sz="4800" b="1" u="sng" dirty="0">
                <a:latin typeface="Arial Narrow" pitchFamily="34" charset="0"/>
              </a:rPr>
              <a:t>subjektif</a:t>
            </a:r>
            <a:r>
              <a:rPr lang="id-ID" sz="4800" b="1" dirty="0">
                <a:latin typeface="Arial Narrow" pitchFamily="34" charset="0"/>
              </a:rPr>
              <a:t> dan </a:t>
            </a:r>
            <a:r>
              <a:rPr lang="id-ID" sz="4800" b="1" u="sng" dirty="0">
                <a:latin typeface="Arial Narrow" pitchFamily="34" charset="0"/>
              </a:rPr>
              <a:t>objektif</a:t>
            </a:r>
            <a:r>
              <a:rPr lang="id-ID" sz="4800" b="1" dirty="0">
                <a:latin typeface="Arial Narrow" pitchFamily="34" charset="0"/>
              </a:rPr>
              <a:t>) </a:t>
            </a:r>
            <a:r>
              <a:rPr lang="en-US" sz="4800" dirty="0" err="1">
                <a:latin typeface="Arial Narrow" pitchFamily="34" charset="0"/>
              </a:rPr>
              <a:t>untuk</a:t>
            </a:r>
            <a:r>
              <a:rPr lang="en-US" sz="4800" dirty="0">
                <a:latin typeface="Arial Narrow" pitchFamily="34" charset="0"/>
              </a:rPr>
              <a:t> </a:t>
            </a:r>
            <a:r>
              <a:rPr lang="en-US" sz="4800" dirty="0" err="1">
                <a:latin typeface="Arial Narrow" pitchFamily="34" charset="0"/>
              </a:rPr>
              <a:t>evaluasi</a:t>
            </a:r>
            <a:r>
              <a:rPr lang="en-US" sz="4800" dirty="0">
                <a:latin typeface="Arial Narrow" pitchFamily="34" charset="0"/>
              </a:rPr>
              <a:t> </a:t>
            </a:r>
            <a:r>
              <a:rPr lang="en-US" sz="4800" dirty="0" err="1">
                <a:latin typeface="Arial Narrow" pitchFamily="34" charset="0"/>
              </a:rPr>
              <a:t>perempuan</a:t>
            </a:r>
            <a:r>
              <a:rPr lang="en-US" sz="4800" dirty="0">
                <a:latin typeface="Arial Narrow" pitchFamily="34" charset="0"/>
              </a:rPr>
              <a:t> (</a:t>
            </a:r>
            <a:r>
              <a:rPr lang="en-US" sz="4800" dirty="0" err="1">
                <a:latin typeface="Arial Narrow" pitchFamily="34" charset="0"/>
              </a:rPr>
              <a:t>ibu</a:t>
            </a:r>
            <a:r>
              <a:rPr lang="en-US" sz="4800" dirty="0">
                <a:latin typeface="Arial Narrow" pitchFamily="34" charset="0"/>
              </a:rPr>
              <a:t>) / BBL.</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4"/>
          <p:cNvSpPr>
            <a:spLocks noGrp="1"/>
          </p:cNvSpPr>
          <p:nvPr>
            <p:ph idx="1"/>
          </p:nvPr>
        </p:nvSpPr>
        <p:spPr>
          <a:xfrm>
            <a:off x="683568" y="764704"/>
            <a:ext cx="7560840" cy="5291609"/>
          </a:xfrm>
          <a:solidFill>
            <a:schemeClr val="bg2"/>
          </a:solidFill>
        </p:spPr>
        <p:txBody>
          <a:bodyPr>
            <a:normAutofit/>
          </a:bodyPr>
          <a:lstStyle/>
          <a:p>
            <a:pPr algn="just">
              <a:buFontTx/>
              <a:buNone/>
            </a:pPr>
            <a:r>
              <a:rPr lang="en-US" sz="2400" dirty="0" err="1">
                <a:latin typeface="Arial Narrow" pitchFamily="34" charset="0"/>
              </a:rPr>
              <a:t>Jadi</a:t>
            </a:r>
            <a:r>
              <a:rPr lang="en-US" sz="2400" dirty="0">
                <a:latin typeface="Arial Narrow" pitchFamily="34" charset="0"/>
              </a:rPr>
              <a:t>, </a:t>
            </a:r>
            <a:r>
              <a:rPr lang="en-US" sz="2400" dirty="0" err="1">
                <a:latin typeface="Arial Narrow" pitchFamily="34" charset="0"/>
              </a:rPr>
              <a:t>makna</a:t>
            </a:r>
            <a:r>
              <a:rPr lang="en-US" sz="2400" dirty="0">
                <a:latin typeface="Arial Narrow" pitchFamily="34" charset="0"/>
              </a:rPr>
              <a:t> </a:t>
            </a:r>
            <a:r>
              <a:rPr lang="en-US" sz="2400" dirty="0" err="1">
                <a:latin typeface="Arial Narrow" pitchFamily="34" charset="0"/>
              </a:rPr>
              <a:t>dari</a:t>
            </a:r>
            <a:r>
              <a:rPr lang="en-US" sz="2400" dirty="0">
                <a:latin typeface="Arial Narrow" pitchFamily="34" charset="0"/>
              </a:rPr>
              <a:t> </a:t>
            </a:r>
            <a:r>
              <a:rPr lang="en-US" sz="2400" dirty="0" err="1">
                <a:latin typeface="Arial Narrow" pitchFamily="34" charset="0"/>
              </a:rPr>
              <a:t>langkah</a:t>
            </a:r>
            <a:r>
              <a:rPr lang="en-US" sz="2400" dirty="0">
                <a:latin typeface="Arial Narrow" pitchFamily="34" charset="0"/>
              </a:rPr>
              <a:t> 1 :</a:t>
            </a:r>
          </a:p>
          <a:p>
            <a:pPr algn="just"/>
            <a:r>
              <a:rPr lang="en-US" sz="2400" dirty="0" err="1">
                <a:latin typeface="Arial Narrow" pitchFamily="34" charset="0"/>
              </a:rPr>
              <a:t>Bidan</a:t>
            </a:r>
            <a:r>
              <a:rPr lang="en-US" sz="2400" dirty="0">
                <a:latin typeface="Arial Narrow" pitchFamily="34" charset="0"/>
              </a:rPr>
              <a:t> </a:t>
            </a:r>
            <a:r>
              <a:rPr lang="en-US" sz="2400" dirty="0" err="1">
                <a:latin typeface="Arial Narrow" pitchFamily="34" charset="0"/>
              </a:rPr>
              <a:t>mengumpulkan</a:t>
            </a:r>
            <a:r>
              <a:rPr lang="en-US" sz="2400" dirty="0">
                <a:latin typeface="Arial Narrow" pitchFamily="34" charset="0"/>
              </a:rPr>
              <a:t> data </a:t>
            </a:r>
            <a:r>
              <a:rPr lang="en-US" sz="2400" dirty="0" err="1">
                <a:latin typeface="Arial Narrow" pitchFamily="34" charset="0"/>
              </a:rPr>
              <a:t>dasar</a:t>
            </a:r>
            <a:r>
              <a:rPr lang="en-US" sz="2400" dirty="0">
                <a:latin typeface="Arial Narrow" pitchFamily="34" charset="0"/>
              </a:rPr>
              <a:t> yang </a:t>
            </a:r>
            <a:r>
              <a:rPr lang="en-US" sz="2400" dirty="0" err="1">
                <a:latin typeface="Arial Narrow" pitchFamily="34" charset="0"/>
              </a:rPr>
              <a:t>lengkap</a:t>
            </a:r>
            <a:r>
              <a:rPr lang="en-US" sz="2400" dirty="0">
                <a:latin typeface="Arial Narrow" pitchFamily="34" charset="0"/>
              </a:rPr>
              <a:t> agar </a:t>
            </a:r>
            <a:r>
              <a:rPr lang="en-US" sz="2400" dirty="0" err="1">
                <a:latin typeface="Arial Narrow" pitchFamily="34" charset="0"/>
              </a:rPr>
              <a:t>kondisi</a:t>
            </a:r>
            <a:r>
              <a:rPr lang="en-US" sz="2400" dirty="0">
                <a:latin typeface="Arial Narrow" pitchFamily="34" charset="0"/>
              </a:rPr>
              <a:t> </a:t>
            </a:r>
            <a:r>
              <a:rPr lang="en-US" sz="2400" dirty="0" err="1">
                <a:latin typeface="Arial Narrow" pitchFamily="34" charset="0"/>
              </a:rPr>
              <a:t>ibu</a:t>
            </a:r>
            <a:r>
              <a:rPr lang="en-US" sz="2400" dirty="0">
                <a:latin typeface="Arial Narrow" pitchFamily="34" charset="0"/>
              </a:rPr>
              <a:t> / BBL </a:t>
            </a:r>
            <a:r>
              <a:rPr lang="en-US" sz="2400" dirty="0" err="1">
                <a:latin typeface="Arial Narrow" pitchFamily="34" charset="0"/>
              </a:rPr>
              <a:t>dapat</a:t>
            </a:r>
            <a:r>
              <a:rPr lang="en-US" sz="2400" dirty="0">
                <a:latin typeface="Arial Narrow" pitchFamily="34" charset="0"/>
              </a:rPr>
              <a:t> </a:t>
            </a:r>
            <a:r>
              <a:rPr lang="en-US" sz="2400" dirty="0" err="1">
                <a:latin typeface="Arial Narrow" pitchFamily="34" charset="0"/>
              </a:rPr>
              <a:t>dinilai</a:t>
            </a:r>
            <a:endParaRPr lang="en-US" sz="2400" dirty="0">
              <a:latin typeface="Arial Narrow" pitchFamily="34" charset="0"/>
            </a:endParaRPr>
          </a:p>
          <a:p>
            <a:pPr algn="just"/>
            <a:r>
              <a:rPr lang="en-US" sz="2400" dirty="0" err="1">
                <a:latin typeface="Arial Narrow" pitchFamily="34" charset="0"/>
              </a:rPr>
              <a:t>Pada</a:t>
            </a:r>
            <a:r>
              <a:rPr lang="en-US" sz="2400" dirty="0">
                <a:latin typeface="Arial Narrow" pitchFamily="34" charset="0"/>
              </a:rPr>
              <a:t> </a:t>
            </a:r>
            <a:r>
              <a:rPr lang="en-US" sz="2400" dirty="0" err="1">
                <a:latin typeface="Arial Narrow" pitchFamily="34" charset="0"/>
              </a:rPr>
              <a:t>kasus</a:t>
            </a:r>
            <a:r>
              <a:rPr lang="en-US" sz="2400" dirty="0">
                <a:latin typeface="Arial Narrow" pitchFamily="34" charset="0"/>
              </a:rPr>
              <a:t> normal, </a:t>
            </a:r>
            <a:r>
              <a:rPr lang="en-US" sz="2400" dirty="0" err="1">
                <a:latin typeface="Arial Narrow" pitchFamily="34" charset="0"/>
              </a:rPr>
              <a:t>menggali</a:t>
            </a:r>
            <a:r>
              <a:rPr lang="en-US" sz="2400" dirty="0">
                <a:latin typeface="Arial Narrow" pitchFamily="34" charset="0"/>
              </a:rPr>
              <a:t> data </a:t>
            </a:r>
            <a:r>
              <a:rPr lang="en-US" sz="2400" dirty="0" err="1">
                <a:latin typeface="Arial Narrow" pitchFamily="34" charset="0"/>
              </a:rPr>
              <a:t>dasar</a:t>
            </a:r>
            <a:r>
              <a:rPr lang="en-US" sz="2400" dirty="0">
                <a:latin typeface="Arial Narrow" pitchFamily="34" charset="0"/>
              </a:rPr>
              <a:t> </a:t>
            </a:r>
            <a:r>
              <a:rPr lang="en-US" sz="2400" dirty="0" err="1">
                <a:latin typeface="Arial Narrow" pitchFamily="34" charset="0"/>
              </a:rPr>
              <a:t>dapat</a:t>
            </a:r>
            <a:r>
              <a:rPr lang="en-US" sz="2400" dirty="0">
                <a:latin typeface="Arial Narrow" pitchFamily="34" charset="0"/>
              </a:rPr>
              <a:t> </a:t>
            </a:r>
            <a:r>
              <a:rPr lang="en-US" sz="2400" dirty="0" err="1">
                <a:latin typeface="Arial Narrow" pitchFamily="34" charset="0"/>
              </a:rPr>
              <a:t>dimulai</a:t>
            </a:r>
            <a:r>
              <a:rPr lang="en-US" sz="2400" dirty="0">
                <a:latin typeface="Arial Narrow" pitchFamily="34" charset="0"/>
              </a:rPr>
              <a:t> </a:t>
            </a:r>
            <a:r>
              <a:rPr lang="en-US" sz="2400" dirty="0" err="1">
                <a:latin typeface="Arial Narrow" pitchFamily="34" charset="0"/>
              </a:rPr>
              <a:t>dari</a:t>
            </a:r>
            <a:r>
              <a:rPr lang="en-US" sz="2400" dirty="0">
                <a:latin typeface="Arial Narrow" pitchFamily="34" charset="0"/>
              </a:rPr>
              <a:t> anamnesis, </a:t>
            </a:r>
            <a:r>
              <a:rPr lang="en-US" sz="2400" dirty="0" err="1">
                <a:latin typeface="Arial Narrow" pitchFamily="34" charset="0"/>
              </a:rPr>
              <a:t>seperti</a:t>
            </a:r>
            <a:r>
              <a:rPr lang="en-US" sz="2400" dirty="0">
                <a:latin typeface="Arial Narrow" pitchFamily="34" charset="0"/>
              </a:rPr>
              <a:t> </a:t>
            </a:r>
            <a:r>
              <a:rPr lang="en-US" sz="2400" dirty="0" err="1">
                <a:latin typeface="Arial Narrow" pitchFamily="34" charset="0"/>
              </a:rPr>
              <a:t>menanyakan</a:t>
            </a:r>
            <a:r>
              <a:rPr lang="en-US" sz="2400" dirty="0">
                <a:latin typeface="Arial Narrow" pitchFamily="34" charset="0"/>
              </a:rPr>
              <a:t> :</a:t>
            </a:r>
          </a:p>
          <a:p>
            <a:pPr marL="1073150" indent="-457200" algn="just">
              <a:buFont typeface="+mj-lt"/>
              <a:buAutoNum type="arabicPeriod"/>
            </a:pPr>
            <a:r>
              <a:rPr lang="en-US" sz="2400" dirty="0" err="1">
                <a:latin typeface="Arial Narrow" pitchFamily="34" charset="0"/>
              </a:rPr>
              <a:t>Alasan</a:t>
            </a:r>
            <a:r>
              <a:rPr lang="en-US" sz="2400" dirty="0">
                <a:latin typeface="Arial Narrow" pitchFamily="34" charset="0"/>
              </a:rPr>
              <a:t> </a:t>
            </a:r>
            <a:r>
              <a:rPr lang="en-US" sz="2400" dirty="0" err="1">
                <a:latin typeface="Arial Narrow" pitchFamily="34" charset="0"/>
              </a:rPr>
              <a:t>kunjungan</a:t>
            </a:r>
            <a:endParaRPr lang="id-ID" sz="2400" dirty="0">
              <a:latin typeface="Arial Narrow" pitchFamily="34" charset="0"/>
            </a:endParaRPr>
          </a:p>
          <a:p>
            <a:pPr marL="1073150" indent="-457200" algn="just">
              <a:buFont typeface="+mj-lt"/>
              <a:buAutoNum type="arabicPeriod"/>
            </a:pPr>
            <a:r>
              <a:rPr lang="en-US" sz="2400" dirty="0">
                <a:latin typeface="Arial Narrow" pitchFamily="34" charset="0"/>
              </a:rPr>
              <a:t>Data lain yang </a:t>
            </a:r>
            <a:r>
              <a:rPr lang="en-US" sz="2400" dirty="0" err="1">
                <a:latin typeface="Arial Narrow" pitchFamily="34" charset="0"/>
              </a:rPr>
              <a:t>dpt</a:t>
            </a:r>
            <a:r>
              <a:rPr lang="en-US" sz="2400" dirty="0">
                <a:latin typeface="Arial Narrow" pitchFamily="34" charset="0"/>
              </a:rPr>
              <a:t> </a:t>
            </a:r>
            <a:r>
              <a:rPr lang="en-US" sz="2400" dirty="0" err="1">
                <a:latin typeface="Arial Narrow" pitchFamily="34" charset="0"/>
              </a:rPr>
              <a:t>dikembangkan</a:t>
            </a:r>
            <a:r>
              <a:rPr lang="en-US" sz="2400" dirty="0">
                <a:latin typeface="Arial Narrow" pitchFamily="34" charset="0"/>
              </a:rPr>
              <a:t> / </a:t>
            </a:r>
            <a:r>
              <a:rPr lang="en-US" sz="2400" dirty="0" err="1">
                <a:latin typeface="Arial Narrow" pitchFamily="34" charset="0"/>
              </a:rPr>
              <a:t>dikaitkan</a:t>
            </a:r>
            <a:r>
              <a:rPr lang="en-US" sz="2400" dirty="0">
                <a:latin typeface="Arial Narrow" pitchFamily="34" charset="0"/>
              </a:rPr>
              <a:t> </a:t>
            </a:r>
            <a:r>
              <a:rPr lang="en-US" sz="2400" dirty="0" err="1">
                <a:latin typeface="Arial Narrow" pitchFamily="34" charset="0"/>
              </a:rPr>
              <a:t>dengan</a:t>
            </a:r>
            <a:r>
              <a:rPr lang="en-US" sz="2400" dirty="0">
                <a:latin typeface="Arial Narrow" pitchFamily="34" charset="0"/>
              </a:rPr>
              <a:t> </a:t>
            </a:r>
            <a:r>
              <a:rPr lang="en-US" sz="2400" dirty="0" err="1">
                <a:latin typeface="Arial Narrow" pitchFamily="34" charset="0"/>
              </a:rPr>
              <a:t>alasan</a:t>
            </a:r>
            <a:r>
              <a:rPr lang="en-US" sz="2400" dirty="0">
                <a:latin typeface="Arial Narrow" pitchFamily="34" charset="0"/>
              </a:rPr>
              <a:t> </a:t>
            </a:r>
            <a:r>
              <a:rPr lang="en-US" sz="2400" dirty="0" err="1">
                <a:latin typeface="Arial Narrow" pitchFamily="34" charset="0"/>
              </a:rPr>
              <a:t>kunjungan</a:t>
            </a:r>
            <a:endParaRPr lang="id-ID" sz="2400" dirty="0">
              <a:latin typeface="Arial Narrow" pitchFamily="34" charset="0"/>
            </a:endParaRPr>
          </a:p>
          <a:p>
            <a:pPr marL="1073150" indent="-457200" algn="just">
              <a:buFont typeface="+mj-lt"/>
              <a:buAutoNum type="arabicPeriod"/>
            </a:pPr>
            <a:r>
              <a:rPr lang="en-US" sz="2400" dirty="0">
                <a:latin typeface="Arial Narrow" pitchFamily="34" charset="0"/>
              </a:rPr>
              <a:t>Data </a:t>
            </a:r>
            <a:r>
              <a:rPr lang="en-US" sz="2400" dirty="0" err="1">
                <a:latin typeface="Arial Narrow" pitchFamily="34" charset="0"/>
              </a:rPr>
              <a:t>objektif</a:t>
            </a:r>
            <a:r>
              <a:rPr lang="en-US" sz="2400" dirty="0">
                <a:latin typeface="Arial Narrow" pitchFamily="34" charset="0"/>
              </a:rPr>
              <a:t> yang </a:t>
            </a:r>
            <a:r>
              <a:rPr lang="en-US" sz="2400" dirty="0" err="1">
                <a:latin typeface="Arial Narrow" pitchFamily="34" charset="0"/>
              </a:rPr>
              <a:t>didapatkan</a:t>
            </a:r>
            <a:r>
              <a:rPr lang="en-US" sz="2400" dirty="0">
                <a:latin typeface="Arial Narrow" pitchFamily="34" charset="0"/>
              </a:rPr>
              <a:t> </a:t>
            </a:r>
            <a:r>
              <a:rPr lang="en-US" sz="2400" dirty="0" err="1">
                <a:latin typeface="Arial Narrow" pitchFamily="34" charset="0"/>
              </a:rPr>
              <a:t>dari</a:t>
            </a:r>
            <a:r>
              <a:rPr lang="en-US" sz="2400" dirty="0">
                <a:latin typeface="Arial Narrow" pitchFamily="34" charset="0"/>
              </a:rPr>
              <a:t> </a:t>
            </a:r>
            <a:r>
              <a:rPr lang="en-US" sz="2400" dirty="0" err="1">
                <a:latin typeface="Arial Narrow" pitchFamily="34" charset="0"/>
              </a:rPr>
              <a:t>hasil</a:t>
            </a:r>
            <a:r>
              <a:rPr lang="en-US" sz="2400" dirty="0">
                <a:latin typeface="Arial Narrow" pitchFamily="34" charset="0"/>
              </a:rPr>
              <a:t> </a:t>
            </a:r>
            <a:r>
              <a:rPr lang="en-US" sz="2400" dirty="0" err="1">
                <a:latin typeface="Arial Narrow" pitchFamily="34" charset="0"/>
              </a:rPr>
              <a:t>pemeriksaan</a:t>
            </a:r>
            <a:r>
              <a:rPr lang="en-US" sz="2400" dirty="0">
                <a:latin typeface="Arial Narrow" pitchFamily="34" charset="0"/>
              </a:rPr>
              <a:t> &amp; </a:t>
            </a:r>
            <a:r>
              <a:rPr lang="en-US" sz="2400" dirty="0" err="1">
                <a:latin typeface="Arial Narrow" pitchFamily="34" charset="0"/>
              </a:rPr>
              <a:t>pengembangan</a:t>
            </a:r>
            <a:r>
              <a:rPr lang="en-US" sz="2400" dirty="0">
                <a:latin typeface="Arial Narrow" pitchFamily="34" charset="0"/>
              </a:rPr>
              <a:t> </a:t>
            </a:r>
            <a:r>
              <a:rPr lang="en-US" sz="2400" dirty="0" err="1">
                <a:latin typeface="Arial Narrow" pitchFamily="34" charset="0"/>
              </a:rPr>
              <a:t>dari</a:t>
            </a:r>
            <a:r>
              <a:rPr lang="en-US" sz="2400" dirty="0">
                <a:latin typeface="Arial Narrow" pitchFamily="34" charset="0"/>
              </a:rPr>
              <a:t> </a:t>
            </a:r>
            <a:r>
              <a:rPr lang="en-US" sz="2400" dirty="0" err="1">
                <a:latin typeface="Arial Narrow" pitchFamily="34" charset="0"/>
              </a:rPr>
              <a:t>hasil</a:t>
            </a:r>
            <a:r>
              <a:rPr lang="en-US" sz="2400" dirty="0">
                <a:latin typeface="Arial Narrow" pitchFamily="34" charset="0"/>
              </a:rPr>
              <a:t> anamnesis</a:t>
            </a:r>
            <a:endParaRPr lang="id-ID" sz="2400" dirty="0">
              <a:latin typeface="Arial Narrow" pitchFamily="34" charset="0"/>
            </a:endParaRPr>
          </a:p>
          <a:p>
            <a:pPr marL="1073150" indent="-457200" algn="just">
              <a:buFont typeface="+mj-lt"/>
              <a:buAutoNum type="arabicPeriod"/>
            </a:pPr>
            <a:r>
              <a:rPr lang="en-US" sz="2400" dirty="0" err="1">
                <a:latin typeface="Arial Narrow" pitchFamily="34" charset="0"/>
              </a:rPr>
              <a:t>Pada</a:t>
            </a:r>
            <a:r>
              <a:rPr lang="en-US" sz="2400" dirty="0">
                <a:latin typeface="Arial Narrow" pitchFamily="34" charset="0"/>
              </a:rPr>
              <a:t> </a:t>
            </a:r>
            <a:r>
              <a:rPr lang="en-US" sz="2400" dirty="0" err="1">
                <a:latin typeface="Arial Narrow" pitchFamily="34" charset="0"/>
              </a:rPr>
              <a:t>kasus</a:t>
            </a:r>
            <a:r>
              <a:rPr lang="en-US" sz="2400" dirty="0">
                <a:latin typeface="Arial Narrow" pitchFamily="34" charset="0"/>
              </a:rPr>
              <a:t> </a:t>
            </a:r>
            <a:r>
              <a:rPr lang="en-US" sz="2400" dirty="0" err="1">
                <a:latin typeface="Arial Narrow" pitchFamily="34" charset="0"/>
              </a:rPr>
              <a:t>emergensi</a:t>
            </a:r>
            <a:r>
              <a:rPr lang="en-US" sz="2400" dirty="0">
                <a:latin typeface="Arial Narrow" pitchFamily="34" charset="0"/>
              </a:rPr>
              <a:t>, </a:t>
            </a:r>
            <a:r>
              <a:rPr lang="en-US" sz="2400" dirty="0" err="1">
                <a:latin typeface="Arial Narrow" pitchFamily="34" charset="0"/>
              </a:rPr>
              <a:t>bidan</a:t>
            </a:r>
            <a:r>
              <a:rPr lang="en-US" sz="2400" dirty="0">
                <a:latin typeface="Arial Narrow" pitchFamily="34" charset="0"/>
              </a:rPr>
              <a:t> </a:t>
            </a:r>
            <a:r>
              <a:rPr lang="en-US" sz="2400" dirty="0" err="1">
                <a:latin typeface="Arial Narrow" pitchFamily="34" charset="0"/>
              </a:rPr>
              <a:t>mungkin</a:t>
            </a:r>
            <a:r>
              <a:rPr lang="en-US" sz="2400" dirty="0">
                <a:latin typeface="Arial Narrow" pitchFamily="34" charset="0"/>
              </a:rPr>
              <a:t> </a:t>
            </a:r>
            <a:r>
              <a:rPr lang="en-US" sz="2400" dirty="0" err="1">
                <a:latin typeface="Arial Narrow" pitchFamily="34" charset="0"/>
              </a:rPr>
              <a:t>hanya</a:t>
            </a:r>
            <a:r>
              <a:rPr lang="en-US" sz="2400" dirty="0">
                <a:latin typeface="Arial Narrow" pitchFamily="34" charset="0"/>
              </a:rPr>
              <a:t> </a:t>
            </a:r>
            <a:r>
              <a:rPr lang="en-US" sz="2400" dirty="0" err="1">
                <a:latin typeface="Arial Narrow" pitchFamily="34" charset="0"/>
              </a:rPr>
              <a:t>bisa</a:t>
            </a:r>
            <a:r>
              <a:rPr lang="en-US" sz="2400" dirty="0">
                <a:latin typeface="Arial Narrow" pitchFamily="34" charset="0"/>
              </a:rPr>
              <a:t> </a:t>
            </a:r>
            <a:r>
              <a:rPr lang="en-US" sz="2400" dirty="0" err="1">
                <a:latin typeface="Arial Narrow" pitchFamily="34" charset="0"/>
              </a:rPr>
              <a:t>melakukan</a:t>
            </a:r>
            <a:r>
              <a:rPr lang="en-US" sz="2400" dirty="0">
                <a:latin typeface="Arial Narrow" pitchFamily="34" charset="0"/>
              </a:rPr>
              <a:t> anamnesis </a:t>
            </a:r>
            <a:r>
              <a:rPr lang="en-US" sz="2400" dirty="0" err="1">
                <a:latin typeface="Arial Narrow" pitchFamily="34" charset="0"/>
              </a:rPr>
              <a:t>singkat</a:t>
            </a:r>
            <a:r>
              <a:rPr lang="en-US" sz="2400" dirty="0">
                <a:latin typeface="Arial Narrow" pitchFamily="34" charset="0"/>
              </a:rPr>
              <a:t> </a:t>
            </a:r>
            <a:r>
              <a:rPr lang="en-US" sz="2400" dirty="0" err="1">
                <a:latin typeface="Arial Narrow" pitchFamily="34" charset="0"/>
              </a:rPr>
              <a:t>ke</a:t>
            </a:r>
            <a:r>
              <a:rPr lang="en-US" sz="2400" dirty="0">
                <a:latin typeface="Arial Narrow" pitchFamily="34" charset="0"/>
              </a:rPr>
              <a:t> </a:t>
            </a:r>
            <a:r>
              <a:rPr lang="en-US" sz="2400" dirty="0" err="1">
                <a:latin typeface="Arial Narrow" pitchFamily="34" charset="0"/>
              </a:rPr>
              <a:t>keluarga</a:t>
            </a:r>
            <a:r>
              <a:rPr lang="en-US" sz="2400" dirty="0">
                <a:latin typeface="Arial Narrow" pitchFamily="34" charset="0"/>
              </a:rPr>
              <a:t> </a:t>
            </a:r>
            <a:r>
              <a:rPr lang="en-US" sz="2400" dirty="0" err="1">
                <a:latin typeface="Arial Narrow" pitchFamily="34" charset="0"/>
              </a:rPr>
              <a:t>pasien</a:t>
            </a:r>
            <a:r>
              <a:rPr lang="en-US" sz="2400" dirty="0">
                <a:latin typeface="Arial Narrow" pitchFamily="34" charset="0"/>
              </a:rPr>
              <a:t> </a:t>
            </a:r>
            <a:r>
              <a:rPr lang="en-US" sz="2400" dirty="0" err="1">
                <a:latin typeface="Arial Narrow" pitchFamily="34" charset="0"/>
              </a:rPr>
              <a:t>untuk</a:t>
            </a:r>
            <a:r>
              <a:rPr lang="en-US" sz="2400" dirty="0">
                <a:latin typeface="Arial Narrow" pitchFamily="34" charset="0"/>
              </a:rPr>
              <a:t> </a:t>
            </a:r>
            <a:r>
              <a:rPr lang="en-US" sz="2400" dirty="0" err="1">
                <a:latin typeface="Arial Narrow" pitchFamily="34" charset="0"/>
              </a:rPr>
              <a:t>mendapatkan</a:t>
            </a:r>
            <a:r>
              <a:rPr lang="en-US" sz="2400" dirty="0">
                <a:latin typeface="Arial Narrow" pitchFamily="34" charset="0"/>
              </a:rPr>
              <a:t> data </a:t>
            </a:r>
            <a:r>
              <a:rPr lang="en-US" sz="2400" dirty="0" err="1">
                <a:latin typeface="Arial Narrow" pitchFamily="34" charset="0"/>
              </a:rPr>
              <a:t>fokus</a:t>
            </a:r>
            <a:r>
              <a:rPr lang="en-US" sz="2400" dirty="0">
                <a:latin typeface="Arial Narrow"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146">
                                            <p:bg/>
                                          </p:spTgt>
                                        </p:tgtEl>
                                        <p:attrNameLst>
                                          <p:attrName>style.visibility</p:attrName>
                                        </p:attrNameLst>
                                      </p:cBhvr>
                                      <p:to>
                                        <p:strVal val="visible"/>
                                      </p:to>
                                    </p:set>
                                    <p:animEffect transition="in" filter="wipe(down)">
                                      <p:cBhvr>
                                        <p:cTn id="7" dur="500"/>
                                        <p:tgtEl>
                                          <p:spTgt spid="6146">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146">
                                            <p:txEl>
                                              <p:pRg st="0" end="0"/>
                                            </p:txEl>
                                          </p:spTgt>
                                        </p:tgtEl>
                                        <p:attrNameLst>
                                          <p:attrName>style.visibility</p:attrName>
                                        </p:attrNameLst>
                                      </p:cBhvr>
                                      <p:to>
                                        <p:strVal val="visible"/>
                                      </p:to>
                                    </p:set>
                                    <p:animEffect transition="in" filter="wipe(down)">
                                      <p:cBhvr>
                                        <p:cTn id="12" dur="500"/>
                                        <p:tgtEl>
                                          <p:spTgt spid="614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146">
                                            <p:txEl>
                                              <p:pRg st="1" end="1"/>
                                            </p:txEl>
                                          </p:spTgt>
                                        </p:tgtEl>
                                        <p:attrNameLst>
                                          <p:attrName>style.visibility</p:attrName>
                                        </p:attrNameLst>
                                      </p:cBhvr>
                                      <p:to>
                                        <p:strVal val="visible"/>
                                      </p:to>
                                    </p:set>
                                    <p:animEffect transition="in" filter="wipe(down)">
                                      <p:cBhvr>
                                        <p:cTn id="17" dur="500"/>
                                        <p:tgtEl>
                                          <p:spTgt spid="614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146">
                                            <p:txEl>
                                              <p:pRg st="2" end="2"/>
                                            </p:txEl>
                                          </p:spTgt>
                                        </p:tgtEl>
                                        <p:attrNameLst>
                                          <p:attrName>style.visibility</p:attrName>
                                        </p:attrNameLst>
                                      </p:cBhvr>
                                      <p:to>
                                        <p:strVal val="visible"/>
                                      </p:to>
                                    </p:set>
                                    <p:animEffect transition="in" filter="wipe(down)">
                                      <p:cBhvr>
                                        <p:cTn id="22" dur="500"/>
                                        <p:tgtEl>
                                          <p:spTgt spid="614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146">
                                            <p:txEl>
                                              <p:pRg st="3" end="3"/>
                                            </p:txEl>
                                          </p:spTgt>
                                        </p:tgtEl>
                                        <p:attrNameLst>
                                          <p:attrName>style.visibility</p:attrName>
                                        </p:attrNameLst>
                                      </p:cBhvr>
                                      <p:to>
                                        <p:strVal val="visible"/>
                                      </p:to>
                                    </p:set>
                                    <p:animEffect transition="in" filter="wipe(down)">
                                      <p:cBhvr>
                                        <p:cTn id="27" dur="500"/>
                                        <p:tgtEl>
                                          <p:spTgt spid="614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146">
                                            <p:txEl>
                                              <p:pRg st="4" end="4"/>
                                            </p:txEl>
                                          </p:spTgt>
                                        </p:tgtEl>
                                        <p:attrNameLst>
                                          <p:attrName>style.visibility</p:attrName>
                                        </p:attrNameLst>
                                      </p:cBhvr>
                                      <p:to>
                                        <p:strVal val="visible"/>
                                      </p:to>
                                    </p:set>
                                    <p:animEffect transition="in" filter="wipe(down)">
                                      <p:cBhvr>
                                        <p:cTn id="32" dur="500"/>
                                        <p:tgtEl>
                                          <p:spTgt spid="6146">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6146">
                                            <p:txEl>
                                              <p:pRg st="5" end="5"/>
                                            </p:txEl>
                                          </p:spTgt>
                                        </p:tgtEl>
                                        <p:attrNameLst>
                                          <p:attrName>style.visibility</p:attrName>
                                        </p:attrNameLst>
                                      </p:cBhvr>
                                      <p:to>
                                        <p:strVal val="visible"/>
                                      </p:to>
                                    </p:set>
                                    <p:animEffect transition="in" filter="wipe(down)">
                                      <p:cBhvr>
                                        <p:cTn id="37" dur="500"/>
                                        <p:tgtEl>
                                          <p:spTgt spid="6146">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146">
                                            <p:txEl>
                                              <p:pRg st="6" end="6"/>
                                            </p:txEl>
                                          </p:spTgt>
                                        </p:tgtEl>
                                        <p:attrNameLst>
                                          <p:attrName>style.visibility</p:attrName>
                                        </p:attrNameLst>
                                      </p:cBhvr>
                                      <p:to>
                                        <p:strVal val="visible"/>
                                      </p:to>
                                    </p:set>
                                    <p:animEffect transition="in" filter="wipe(down)">
                                      <p:cBhvr>
                                        <p:cTn id="42" dur="500"/>
                                        <p:tgtEl>
                                          <p:spTgt spid="614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611560" y="785813"/>
            <a:ext cx="7632848" cy="3714757"/>
          </a:xfrm>
          <a:solidFill>
            <a:schemeClr val="bg2"/>
          </a:solidFill>
        </p:spPr>
        <p:txBody>
          <a:bodyPr/>
          <a:lstStyle/>
          <a:p>
            <a:pPr marL="0" indent="0" algn="just" eaLnBrk="1" hangingPunct="1">
              <a:buFontTx/>
              <a:buNone/>
              <a:defRPr/>
            </a:pPr>
            <a:r>
              <a:rPr lang="en-US" dirty="0" err="1">
                <a:latin typeface="Arial Narrow" pitchFamily="34" charset="0"/>
              </a:rPr>
              <a:t>Karena</a:t>
            </a:r>
            <a:r>
              <a:rPr lang="en-US" dirty="0">
                <a:latin typeface="Arial Narrow" pitchFamily="34" charset="0"/>
              </a:rPr>
              <a:t> data </a:t>
            </a:r>
            <a:r>
              <a:rPr lang="en-US" dirty="0" err="1">
                <a:latin typeface="Arial Narrow" pitchFamily="34" charset="0"/>
              </a:rPr>
              <a:t>awal</a:t>
            </a:r>
            <a:r>
              <a:rPr lang="en-US" dirty="0">
                <a:latin typeface="Arial Narrow" pitchFamily="34" charset="0"/>
              </a:rPr>
              <a:t> </a:t>
            </a:r>
            <a:r>
              <a:rPr lang="en-US" dirty="0" err="1">
                <a:latin typeface="Arial Narrow" pitchFamily="34" charset="0"/>
              </a:rPr>
              <a:t>yg</a:t>
            </a:r>
            <a:r>
              <a:rPr lang="en-US" dirty="0">
                <a:latin typeface="Arial Narrow" pitchFamily="34" charset="0"/>
              </a:rPr>
              <a:t> </a:t>
            </a:r>
            <a:r>
              <a:rPr lang="en-US" dirty="0" err="1">
                <a:latin typeface="Arial Narrow" pitchFamily="34" charset="0"/>
              </a:rPr>
              <a:t>didapat</a:t>
            </a:r>
            <a:r>
              <a:rPr lang="en-US" dirty="0">
                <a:latin typeface="Arial Narrow" pitchFamily="34" charset="0"/>
              </a:rPr>
              <a:t> </a:t>
            </a:r>
            <a:r>
              <a:rPr lang="en-US" dirty="0" err="1">
                <a:latin typeface="Arial Narrow" pitchFamily="34" charset="0"/>
              </a:rPr>
              <a:t>dari</a:t>
            </a:r>
            <a:r>
              <a:rPr lang="en-US" dirty="0">
                <a:latin typeface="Arial Narrow" pitchFamily="34" charset="0"/>
              </a:rPr>
              <a:t> </a:t>
            </a:r>
            <a:r>
              <a:rPr lang="en-US" dirty="0" err="1">
                <a:latin typeface="Arial Narrow" pitchFamily="34" charset="0"/>
              </a:rPr>
              <a:t>hasil</a:t>
            </a:r>
            <a:r>
              <a:rPr lang="en-US" dirty="0">
                <a:latin typeface="Arial Narrow" pitchFamily="34" charset="0"/>
              </a:rPr>
              <a:t> anamnesis </a:t>
            </a:r>
            <a:r>
              <a:rPr lang="en-US" dirty="0" err="1">
                <a:latin typeface="Arial Narrow" pitchFamily="34" charset="0"/>
              </a:rPr>
              <a:t>lebih</a:t>
            </a:r>
            <a:r>
              <a:rPr lang="en-US" dirty="0">
                <a:latin typeface="Arial Narrow" pitchFamily="34" charset="0"/>
              </a:rPr>
              <a:t> </a:t>
            </a:r>
            <a:r>
              <a:rPr lang="en-US" dirty="0" err="1">
                <a:latin typeface="Arial Narrow" pitchFamily="34" charset="0"/>
              </a:rPr>
              <a:t>bersifat</a:t>
            </a:r>
            <a:r>
              <a:rPr lang="en-US" dirty="0">
                <a:latin typeface="Arial Narrow" pitchFamily="34" charset="0"/>
              </a:rPr>
              <a:t> </a:t>
            </a:r>
            <a:r>
              <a:rPr lang="en-US" dirty="0" err="1">
                <a:latin typeface="Arial Narrow" pitchFamily="34" charset="0"/>
              </a:rPr>
              <a:t>subjektif</a:t>
            </a:r>
            <a:r>
              <a:rPr lang="en-US" dirty="0">
                <a:latin typeface="Arial Narrow" pitchFamily="34" charset="0"/>
              </a:rPr>
              <a:t>, </a:t>
            </a:r>
            <a:r>
              <a:rPr lang="en-US" dirty="0" err="1">
                <a:latin typeface="Arial Narrow" pitchFamily="34" charset="0"/>
              </a:rPr>
              <a:t>bidan</a:t>
            </a:r>
            <a:r>
              <a:rPr lang="en-US" dirty="0">
                <a:latin typeface="Arial Narrow" pitchFamily="34" charset="0"/>
              </a:rPr>
              <a:t> </a:t>
            </a:r>
            <a:r>
              <a:rPr lang="en-US" dirty="0" err="1">
                <a:latin typeface="Arial Narrow" pitchFamily="34" charset="0"/>
              </a:rPr>
              <a:t>memerlukan</a:t>
            </a:r>
            <a:r>
              <a:rPr lang="en-US" dirty="0">
                <a:latin typeface="Arial Narrow" pitchFamily="34" charset="0"/>
              </a:rPr>
              <a:t> data </a:t>
            </a:r>
            <a:r>
              <a:rPr lang="en-US" dirty="0" err="1">
                <a:latin typeface="Arial Narrow" pitchFamily="34" charset="0"/>
              </a:rPr>
              <a:t>objektif</a:t>
            </a:r>
            <a:r>
              <a:rPr lang="en-US" dirty="0">
                <a:latin typeface="Arial Narrow" pitchFamily="34" charset="0"/>
              </a:rPr>
              <a:t> </a:t>
            </a:r>
            <a:r>
              <a:rPr lang="en-US" dirty="0" err="1">
                <a:latin typeface="Arial Narrow" pitchFamily="34" charset="0"/>
              </a:rPr>
              <a:t>untuk</a:t>
            </a:r>
            <a:r>
              <a:rPr lang="en-US" dirty="0">
                <a:latin typeface="Arial Narrow" pitchFamily="34" charset="0"/>
              </a:rPr>
              <a:t> </a:t>
            </a:r>
            <a:r>
              <a:rPr lang="en-US" dirty="0" err="1">
                <a:latin typeface="Arial Narrow" pitchFamily="34" charset="0"/>
              </a:rPr>
              <a:t>menilai</a:t>
            </a:r>
            <a:r>
              <a:rPr lang="en-US" dirty="0">
                <a:latin typeface="Arial Narrow" pitchFamily="34" charset="0"/>
              </a:rPr>
              <a:t> </a:t>
            </a:r>
            <a:r>
              <a:rPr lang="en-US" dirty="0" err="1">
                <a:latin typeface="Arial Narrow" pitchFamily="34" charset="0"/>
              </a:rPr>
              <a:t>kondisi</a:t>
            </a:r>
            <a:r>
              <a:rPr lang="en-US" dirty="0">
                <a:latin typeface="Arial Narrow" pitchFamily="34" charset="0"/>
              </a:rPr>
              <a:t> </a:t>
            </a:r>
            <a:r>
              <a:rPr lang="en-US" dirty="0" err="1">
                <a:latin typeface="Arial Narrow" pitchFamily="34" charset="0"/>
              </a:rPr>
              <a:t>ibu</a:t>
            </a:r>
            <a:r>
              <a:rPr lang="en-US" dirty="0">
                <a:latin typeface="Arial Narrow" pitchFamily="34" charset="0"/>
              </a:rPr>
              <a:t> / BBL, data </a:t>
            </a:r>
            <a:r>
              <a:rPr lang="en-US" dirty="0" err="1">
                <a:latin typeface="Arial Narrow" pitchFamily="34" charset="0"/>
              </a:rPr>
              <a:t>objektif</a:t>
            </a:r>
            <a:r>
              <a:rPr lang="en-US" dirty="0">
                <a:latin typeface="Arial Narrow" pitchFamily="34" charset="0"/>
              </a:rPr>
              <a:t> </a:t>
            </a:r>
            <a:r>
              <a:rPr lang="en-US" dirty="0" err="1">
                <a:latin typeface="Arial Narrow" pitchFamily="34" charset="0"/>
              </a:rPr>
              <a:t>dapat</a:t>
            </a:r>
            <a:r>
              <a:rPr lang="en-US" dirty="0">
                <a:latin typeface="Arial Narrow" pitchFamily="34" charset="0"/>
              </a:rPr>
              <a:t> </a:t>
            </a:r>
            <a:r>
              <a:rPr lang="en-US" dirty="0" err="1">
                <a:latin typeface="Arial Narrow" pitchFamily="34" charset="0"/>
              </a:rPr>
              <a:t>diperoleh</a:t>
            </a:r>
            <a:r>
              <a:rPr lang="en-US" dirty="0">
                <a:latin typeface="Arial Narrow" pitchFamily="34" charset="0"/>
              </a:rPr>
              <a:t> </a:t>
            </a:r>
            <a:r>
              <a:rPr lang="en-US" dirty="0" err="1">
                <a:latin typeface="Arial Narrow" pitchFamily="34" charset="0"/>
              </a:rPr>
              <a:t>melalui</a:t>
            </a:r>
            <a:r>
              <a:rPr lang="en-US" dirty="0">
                <a:latin typeface="Arial Narrow" pitchFamily="34" charset="0"/>
              </a:rPr>
              <a:t> :</a:t>
            </a:r>
            <a:endParaRPr lang="id-ID" dirty="0">
              <a:latin typeface="Arial Narrow" pitchFamily="34" charset="0"/>
            </a:endParaRPr>
          </a:p>
          <a:p>
            <a:pPr marL="0" indent="0" algn="just" eaLnBrk="1" hangingPunct="1">
              <a:buFontTx/>
              <a:buNone/>
              <a:defRPr/>
            </a:pPr>
            <a:endParaRPr lang="en-US" dirty="0">
              <a:latin typeface="Arial Narrow" pitchFamily="34" charset="0"/>
            </a:endParaRPr>
          </a:p>
          <a:p>
            <a:pPr marL="514350" indent="-514350" algn="just" eaLnBrk="1" hangingPunct="1">
              <a:buFontTx/>
              <a:buAutoNum type="arabicPeriod"/>
              <a:defRPr/>
            </a:pPr>
            <a:r>
              <a:rPr lang="en-US" dirty="0" err="1">
                <a:latin typeface="Arial Narrow" pitchFamily="34" charset="0"/>
              </a:rPr>
              <a:t>Pemeriksaan</a:t>
            </a:r>
            <a:r>
              <a:rPr lang="en-US" dirty="0">
                <a:latin typeface="Arial Narrow" pitchFamily="34" charset="0"/>
              </a:rPr>
              <a:t> </a:t>
            </a:r>
            <a:r>
              <a:rPr lang="en-US" dirty="0" err="1">
                <a:latin typeface="Arial Narrow" pitchFamily="34" charset="0"/>
              </a:rPr>
              <a:t>fisik</a:t>
            </a:r>
            <a:r>
              <a:rPr lang="en-US" dirty="0">
                <a:latin typeface="Arial Narrow" pitchFamily="34" charset="0"/>
              </a:rPr>
              <a:t> (</a:t>
            </a:r>
            <a:r>
              <a:rPr lang="en-US" dirty="0" err="1">
                <a:latin typeface="Arial Narrow" pitchFamily="34" charset="0"/>
              </a:rPr>
              <a:t>px</a:t>
            </a:r>
            <a:r>
              <a:rPr lang="en-US" dirty="0">
                <a:latin typeface="Arial Narrow" pitchFamily="34" charset="0"/>
              </a:rPr>
              <a:t> </a:t>
            </a:r>
            <a:r>
              <a:rPr lang="en-US" dirty="0" err="1">
                <a:latin typeface="Arial Narrow" pitchFamily="34" charset="0"/>
              </a:rPr>
              <a:t>umum</a:t>
            </a:r>
            <a:r>
              <a:rPr lang="en-US" dirty="0">
                <a:latin typeface="Arial Narrow" pitchFamily="34" charset="0"/>
              </a:rPr>
              <a:t>, </a:t>
            </a:r>
            <a:r>
              <a:rPr lang="en-US" dirty="0" err="1">
                <a:latin typeface="Arial Narrow" pitchFamily="34" charset="0"/>
              </a:rPr>
              <a:t>px</a:t>
            </a:r>
            <a:r>
              <a:rPr lang="en-US" dirty="0">
                <a:latin typeface="Arial Narrow" pitchFamily="34" charset="0"/>
              </a:rPr>
              <a:t> </a:t>
            </a:r>
            <a:r>
              <a:rPr lang="en-US" dirty="0" err="1">
                <a:latin typeface="Arial Narrow" pitchFamily="34" charset="0"/>
              </a:rPr>
              <a:t>khusus</a:t>
            </a:r>
            <a:r>
              <a:rPr lang="en-US" dirty="0">
                <a:latin typeface="Arial Narrow" pitchFamily="34" charset="0"/>
              </a:rPr>
              <a:t> / </a:t>
            </a:r>
            <a:r>
              <a:rPr lang="en-US" dirty="0" err="1">
                <a:latin typeface="Arial Narrow" pitchFamily="34" charset="0"/>
              </a:rPr>
              <a:t>kebidanan</a:t>
            </a:r>
            <a:r>
              <a:rPr lang="en-US" dirty="0">
                <a:latin typeface="Arial Narrow" pitchFamily="34" charset="0"/>
              </a:rPr>
              <a:t>)</a:t>
            </a:r>
          </a:p>
          <a:p>
            <a:pPr marL="514350" indent="-514350" algn="just" eaLnBrk="1" hangingPunct="1">
              <a:buFontTx/>
              <a:buAutoNum type="arabicPeriod"/>
              <a:defRPr/>
            </a:pPr>
            <a:r>
              <a:rPr lang="en-US" dirty="0" err="1">
                <a:latin typeface="Arial Narrow" pitchFamily="34" charset="0"/>
              </a:rPr>
              <a:t>Pemeriksaan</a:t>
            </a:r>
            <a:r>
              <a:rPr lang="en-US" dirty="0">
                <a:latin typeface="Arial Narrow" pitchFamily="34" charset="0"/>
              </a:rPr>
              <a:t> </a:t>
            </a:r>
            <a:r>
              <a:rPr lang="en-US" dirty="0" err="1">
                <a:latin typeface="Arial Narrow" pitchFamily="34" charset="0"/>
              </a:rPr>
              <a:t>penunjang</a:t>
            </a:r>
            <a:r>
              <a:rPr lang="en-US" dirty="0">
                <a:latin typeface="Arial Narrow" pitchFamily="34" charset="0"/>
              </a:rPr>
              <a:t> (lab, </a:t>
            </a:r>
            <a:r>
              <a:rPr lang="en-US" dirty="0" err="1">
                <a:latin typeface="Arial Narrow" pitchFamily="34" charset="0"/>
              </a:rPr>
              <a:t>pemeriksaan</a:t>
            </a:r>
            <a:r>
              <a:rPr lang="en-US" dirty="0">
                <a:latin typeface="Arial Narrow" pitchFamily="34" charset="0"/>
              </a:rPr>
              <a:t> </a:t>
            </a:r>
            <a:r>
              <a:rPr lang="en-US" dirty="0" err="1">
                <a:latin typeface="Arial Narrow" pitchFamily="34" charset="0"/>
              </a:rPr>
              <a:t>diagnostik</a:t>
            </a:r>
            <a:r>
              <a:rPr lang="en-US" dirty="0">
                <a:latin typeface="Arial Narrow" pitchFamily="34" charset="0"/>
              </a:rPr>
              <a:t> </a:t>
            </a:r>
            <a:r>
              <a:rPr lang="en-US" dirty="0" err="1">
                <a:latin typeface="Arial Narrow" pitchFamily="34" charset="0"/>
              </a:rPr>
              <a:t>lainnya</a:t>
            </a:r>
            <a:r>
              <a:rPr lang="en-US" dirty="0">
                <a:latin typeface="Arial Narrow"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170">
                                            <p:bg/>
                                          </p:spTgt>
                                        </p:tgtEl>
                                        <p:attrNameLst>
                                          <p:attrName>style.visibility</p:attrName>
                                        </p:attrNameLst>
                                      </p:cBhvr>
                                      <p:to>
                                        <p:strVal val="visible"/>
                                      </p:to>
                                    </p:set>
                                    <p:animEffect transition="in" filter="wipe(down)">
                                      <p:cBhvr>
                                        <p:cTn id="7" dur="500"/>
                                        <p:tgtEl>
                                          <p:spTgt spid="7170">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170">
                                            <p:txEl>
                                              <p:pRg st="0" end="0"/>
                                            </p:txEl>
                                          </p:spTgt>
                                        </p:tgtEl>
                                        <p:attrNameLst>
                                          <p:attrName>style.visibility</p:attrName>
                                        </p:attrNameLst>
                                      </p:cBhvr>
                                      <p:to>
                                        <p:strVal val="visible"/>
                                      </p:to>
                                    </p:set>
                                    <p:animEffect transition="in" filter="wipe(down)">
                                      <p:cBhvr>
                                        <p:cTn id="12" dur="500"/>
                                        <p:tgtEl>
                                          <p:spTgt spid="717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170">
                                            <p:txEl>
                                              <p:pRg st="2" end="2"/>
                                            </p:txEl>
                                          </p:spTgt>
                                        </p:tgtEl>
                                        <p:attrNameLst>
                                          <p:attrName>style.visibility</p:attrName>
                                        </p:attrNameLst>
                                      </p:cBhvr>
                                      <p:to>
                                        <p:strVal val="visible"/>
                                      </p:to>
                                    </p:set>
                                    <p:animEffect transition="in" filter="wipe(down)">
                                      <p:cBhvr>
                                        <p:cTn id="17" dur="500"/>
                                        <p:tgtEl>
                                          <p:spTgt spid="717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170">
                                            <p:txEl>
                                              <p:pRg st="3" end="3"/>
                                            </p:txEl>
                                          </p:spTgt>
                                        </p:tgtEl>
                                        <p:attrNameLst>
                                          <p:attrName>style.visibility</p:attrName>
                                        </p:attrNameLst>
                                      </p:cBhvr>
                                      <p:to>
                                        <p:strVal val="visible"/>
                                      </p:to>
                                    </p:set>
                                    <p:animEffect transition="in" filter="wipe(down)">
                                      <p:cBhvr>
                                        <p:cTn id="22" dur="500"/>
                                        <p:tgtEl>
                                          <p:spTgt spid="717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683568" y="764704"/>
            <a:ext cx="7560840" cy="5220150"/>
          </a:xfrm>
          <a:solidFill>
            <a:schemeClr val="bg2"/>
          </a:solidFill>
        </p:spPr>
        <p:txBody>
          <a:bodyPr>
            <a:normAutofit fontScale="92500" lnSpcReduction="10000"/>
          </a:bodyPr>
          <a:lstStyle/>
          <a:p>
            <a:pPr marL="0" indent="0">
              <a:buFontTx/>
              <a:buNone/>
            </a:pPr>
            <a:r>
              <a:rPr lang="en-US" sz="2800" dirty="0" err="1">
                <a:latin typeface="Arial Narrow" pitchFamily="34" charset="0"/>
              </a:rPr>
              <a:t>Tahapan-tahapan</a:t>
            </a:r>
            <a:r>
              <a:rPr lang="en-US" sz="2800" dirty="0">
                <a:latin typeface="Arial Narrow" pitchFamily="34" charset="0"/>
              </a:rPr>
              <a:t> yang </a:t>
            </a:r>
            <a:r>
              <a:rPr lang="en-US" sz="2800" dirty="0" err="1">
                <a:latin typeface="Arial Narrow" pitchFamily="34" charset="0"/>
              </a:rPr>
              <a:t>harus</a:t>
            </a:r>
            <a:r>
              <a:rPr lang="en-US" sz="2800" dirty="0">
                <a:latin typeface="Arial Narrow" pitchFamily="34" charset="0"/>
              </a:rPr>
              <a:t> </a:t>
            </a:r>
            <a:r>
              <a:rPr lang="en-US" sz="2800" dirty="0" err="1">
                <a:latin typeface="Arial Narrow" pitchFamily="34" charset="0"/>
              </a:rPr>
              <a:t>dilalui</a:t>
            </a:r>
            <a:r>
              <a:rPr lang="en-US" sz="2800" dirty="0">
                <a:latin typeface="Arial Narrow" pitchFamily="34" charset="0"/>
              </a:rPr>
              <a:t> </a:t>
            </a:r>
            <a:r>
              <a:rPr lang="en-US" sz="2800" dirty="0" err="1">
                <a:latin typeface="Arial Narrow" pitchFamily="34" charset="0"/>
              </a:rPr>
              <a:t>untuk</a:t>
            </a:r>
            <a:r>
              <a:rPr lang="en-US" sz="2800" dirty="0">
                <a:latin typeface="Arial Narrow" pitchFamily="34" charset="0"/>
              </a:rPr>
              <a:t> </a:t>
            </a:r>
            <a:r>
              <a:rPr lang="en-US" sz="2800" dirty="0" err="1">
                <a:latin typeface="Arial Narrow" pitchFamily="34" charset="0"/>
              </a:rPr>
              <a:t>mendapatkan</a:t>
            </a:r>
            <a:r>
              <a:rPr lang="en-US" sz="2800" dirty="0">
                <a:latin typeface="Arial Narrow" pitchFamily="34" charset="0"/>
              </a:rPr>
              <a:t> data </a:t>
            </a:r>
            <a:r>
              <a:rPr lang="en-US" sz="2800" dirty="0" err="1">
                <a:latin typeface="Arial Narrow" pitchFamily="34" charset="0"/>
              </a:rPr>
              <a:t>dasar</a:t>
            </a:r>
            <a:r>
              <a:rPr lang="en-US" sz="2800" dirty="0">
                <a:latin typeface="Arial Narrow" pitchFamily="34" charset="0"/>
              </a:rPr>
              <a:t> :</a:t>
            </a:r>
          </a:p>
          <a:p>
            <a:r>
              <a:rPr lang="en-US" sz="2800" dirty="0" err="1">
                <a:latin typeface="Arial Narrow" pitchFamily="34" charset="0"/>
              </a:rPr>
              <a:t>Alasan</a:t>
            </a:r>
            <a:r>
              <a:rPr lang="en-US" sz="2800" dirty="0">
                <a:latin typeface="Arial Narrow" pitchFamily="34" charset="0"/>
              </a:rPr>
              <a:t> </a:t>
            </a:r>
            <a:r>
              <a:rPr lang="en-US" sz="2800" dirty="0" err="1">
                <a:latin typeface="Arial Narrow" pitchFamily="34" charset="0"/>
              </a:rPr>
              <a:t>kunjungan</a:t>
            </a:r>
            <a:r>
              <a:rPr lang="en-US" sz="2800" dirty="0">
                <a:latin typeface="Arial Narrow" pitchFamily="34" charset="0"/>
              </a:rPr>
              <a:t> </a:t>
            </a:r>
          </a:p>
          <a:p>
            <a:r>
              <a:rPr lang="en-US" sz="2800" dirty="0" err="1">
                <a:latin typeface="Arial Narrow" pitchFamily="34" charset="0"/>
              </a:rPr>
              <a:t>Riwayat</a:t>
            </a:r>
            <a:r>
              <a:rPr lang="en-US" sz="2800" dirty="0">
                <a:latin typeface="Arial Narrow" pitchFamily="34" charset="0"/>
              </a:rPr>
              <a:t> </a:t>
            </a:r>
            <a:r>
              <a:rPr lang="en-US" sz="2800" dirty="0" err="1">
                <a:latin typeface="Arial Narrow" pitchFamily="34" charset="0"/>
              </a:rPr>
              <a:t>kesehatan</a:t>
            </a:r>
            <a:endParaRPr lang="en-US" sz="2800" dirty="0">
              <a:latin typeface="Arial Narrow" pitchFamily="34" charset="0"/>
            </a:endParaRPr>
          </a:p>
          <a:p>
            <a:r>
              <a:rPr lang="en-US" sz="2800" dirty="0" err="1">
                <a:latin typeface="Arial Narrow" pitchFamily="34" charset="0"/>
              </a:rPr>
              <a:t>Pemeriksaan</a:t>
            </a:r>
            <a:r>
              <a:rPr lang="en-US" sz="2800" dirty="0">
                <a:latin typeface="Arial Narrow" pitchFamily="34" charset="0"/>
              </a:rPr>
              <a:t> </a:t>
            </a:r>
            <a:r>
              <a:rPr lang="en-US" sz="2800" dirty="0" err="1">
                <a:latin typeface="Arial Narrow" pitchFamily="34" charset="0"/>
              </a:rPr>
              <a:t>fisik</a:t>
            </a:r>
            <a:endParaRPr lang="en-US" sz="2800" dirty="0">
              <a:latin typeface="Arial Narrow" pitchFamily="34" charset="0"/>
            </a:endParaRPr>
          </a:p>
          <a:p>
            <a:pPr marL="1085850" indent="-514350">
              <a:buFont typeface="+mj-lt"/>
              <a:buAutoNum type="arabicPeriod"/>
            </a:pPr>
            <a:r>
              <a:rPr lang="en-US" sz="2800" dirty="0" err="1">
                <a:latin typeface="Arial Narrow" pitchFamily="34" charset="0"/>
              </a:rPr>
              <a:t>Pemeriksaan</a:t>
            </a:r>
            <a:r>
              <a:rPr lang="en-US" sz="2800" dirty="0">
                <a:latin typeface="Arial Narrow" pitchFamily="34" charset="0"/>
              </a:rPr>
              <a:t> </a:t>
            </a:r>
            <a:r>
              <a:rPr lang="en-US" sz="2800" dirty="0" err="1">
                <a:latin typeface="Arial Narrow" pitchFamily="34" charset="0"/>
              </a:rPr>
              <a:t>fisik</a:t>
            </a:r>
            <a:r>
              <a:rPr lang="en-US" sz="2800" dirty="0">
                <a:latin typeface="Arial Narrow" pitchFamily="34" charset="0"/>
              </a:rPr>
              <a:t> </a:t>
            </a:r>
            <a:r>
              <a:rPr lang="en-US" sz="2800" dirty="0" err="1">
                <a:latin typeface="Arial Narrow" pitchFamily="34" charset="0"/>
              </a:rPr>
              <a:t>secara</a:t>
            </a:r>
            <a:r>
              <a:rPr lang="en-US" sz="2800" dirty="0">
                <a:latin typeface="Arial Narrow" pitchFamily="34" charset="0"/>
              </a:rPr>
              <a:t> </a:t>
            </a:r>
            <a:r>
              <a:rPr lang="en-US" sz="2800" dirty="0" err="1">
                <a:latin typeface="Arial Narrow" pitchFamily="34" charset="0"/>
              </a:rPr>
              <a:t>umum</a:t>
            </a:r>
            <a:endParaRPr lang="id-ID" dirty="0">
              <a:latin typeface="Arial Narrow" pitchFamily="34" charset="0"/>
            </a:endParaRPr>
          </a:p>
          <a:p>
            <a:pPr marL="1085850" indent="-514350">
              <a:buFont typeface="+mj-lt"/>
              <a:buAutoNum type="arabicPeriod"/>
            </a:pPr>
            <a:r>
              <a:rPr lang="en-US" sz="2800" dirty="0" err="1">
                <a:latin typeface="Arial Narrow" pitchFamily="34" charset="0"/>
              </a:rPr>
              <a:t>Pemeriksaan</a:t>
            </a:r>
            <a:r>
              <a:rPr lang="en-US" sz="2800" dirty="0">
                <a:latin typeface="Arial Narrow" pitchFamily="34" charset="0"/>
              </a:rPr>
              <a:t> yang </a:t>
            </a:r>
            <a:r>
              <a:rPr lang="en-US" sz="2800" dirty="0" err="1">
                <a:latin typeface="Arial Narrow" pitchFamily="34" charset="0"/>
              </a:rPr>
              <a:t>terfokus</a:t>
            </a:r>
            <a:r>
              <a:rPr lang="en-US" sz="2800" dirty="0">
                <a:latin typeface="Arial Narrow" pitchFamily="34" charset="0"/>
              </a:rPr>
              <a:t> </a:t>
            </a:r>
            <a:r>
              <a:rPr lang="en-US" sz="2800" dirty="0" err="1">
                <a:latin typeface="Arial Narrow" pitchFamily="34" charset="0"/>
              </a:rPr>
              <a:t>pada</a:t>
            </a:r>
            <a:r>
              <a:rPr lang="en-US" sz="2800" dirty="0">
                <a:latin typeface="Arial Narrow" pitchFamily="34" charset="0"/>
              </a:rPr>
              <a:t> </a:t>
            </a:r>
            <a:r>
              <a:rPr lang="en-US" sz="2800" dirty="0" err="1">
                <a:latin typeface="Arial Narrow" pitchFamily="34" charset="0"/>
              </a:rPr>
              <a:t>kebidanan</a:t>
            </a:r>
            <a:endParaRPr lang="id-ID" dirty="0">
              <a:latin typeface="Arial Narrow" pitchFamily="34" charset="0"/>
            </a:endParaRPr>
          </a:p>
          <a:p>
            <a:pPr marL="1085850" indent="-514350">
              <a:buFont typeface="+mj-lt"/>
              <a:buAutoNum type="arabicPeriod"/>
            </a:pPr>
            <a:r>
              <a:rPr lang="en-US" sz="2800" dirty="0" err="1">
                <a:latin typeface="Arial Narrow" pitchFamily="34" charset="0"/>
              </a:rPr>
              <a:t>Pemeriksaan</a:t>
            </a:r>
            <a:r>
              <a:rPr lang="en-US" sz="2800" dirty="0">
                <a:latin typeface="Arial Narrow" pitchFamily="34" charset="0"/>
              </a:rPr>
              <a:t> </a:t>
            </a:r>
            <a:r>
              <a:rPr lang="en-US" sz="2800" dirty="0" err="1">
                <a:latin typeface="Arial Narrow" pitchFamily="34" charset="0"/>
              </a:rPr>
              <a:t>kebidanan</a:t>
            </a:r>
            <a:endParaRPr lang="id-ID" dirty="0">
              <a:latin typeface="Arial Narrow" pitchFamily="34" charset="0"/>
            </a:endParaRPr>
          </a:p>
          <a:p>
            <a:pPr marL="1085850" indent="-514350">
              <a:buFont typeface="+mj-lt"/>
              <a:buAutoNum type="arabicPeriod"/>
            </a:pPr>
            <a:r>
              <a:rPr lang="en-US" sz="2800" dirty="0" err="1">
                <a:latin typeface="Arial Narrow" pitchFamily="34" charset="0"/>
              </a:rPr>
              <a:t>Pemeriksaan</a:t>
            </a:r>
            <a:r>
              <a:rPr lang="en-US" sz="2800" dirty="0">
                <a:latin typeface="Arial Narrow" pitchFamily="34" charset="0"/>
              </a:rPr>
              <a:t> yang </a:t>
            </a:r>
            <a:r>
              <a:rPr lang="en-US" sz="2800" dirty="0" err="1">
                <a:latin typeface="Arial Narrow" pitchFamily="34" charset="0"/>
              </a:rPr>
              <a:t>terkait</a:t>
            </a:r>
            <a:r>
              <a:rPr lang="en-US" sz="2800" dirty="0">
                <a:latin typeface="Arial Narrow" pitchFamily="34" charset="0"/>
              </a:rPr>
              <a:t> </a:t>
            </a:r>
            <a:r>
              <a:rPr lang="en-US" sz="2800" dirty="0" err="1">
                <a:latin typeface="Arial Narrow" pitchFamily="34" charset="0"/>
              </a:rPr>
              <a:t>dengan</a:t>
            </a:r>
            <a:r>
              <a:rPr lang="en-US" sz="2800" dirty="0">
                <a:latin typeface="Arial Narrow" pitchFamily="34" charset="0"/>
              </a:rPr>
              <a:t> </a:t>
            </a:r>
            <a:r>
              <a:rPr lang="en-US" sz="2800" dirty="0" err="1">
                <a:latin typeface="Arial Narrow" pitchFamily="34" charset="0"/>
              </a:rPr>
              <a:t>kesehatan</a:t>
            </a:r>
            <a:r>
              <a:rPr lang="en-US" sz="2800" dirty="0">
                <a:latin typeface="Arial Narrow" pitchFamily="34" charset="0"/>
              </a:rPr>
              <a:t> </a:t>
            </a:r>
            <a:r>
              <a:rPr lang="en-US" sz="2800" dirty="0" err="1">
                <a:latin typeface="Arial Narrow" pitchFamily="34" charset="0"/>
              </a:rPr>
              <a:t>reproduksi</a:t>
            </a:r>
            <a:endParaRPr lang="en-US" sz="2800" dirty="0">
              <a:latin typeface="Arial Narrow" pitchFamily="34" charset="0"/>
            </a:endParaRPr>
          </a:p>
          <a:p>
            <a:r>
              <a:rPr lang="en-US" sz="2800" dirty="0" err="1">
                <a:latin typeface="Arial Narrow" pitchFamily="34" charset="0"/>
              </a:rPr>
              <a:t>Pemeriksaan</a:t>
            </a:r>
            <a:r>
              <a:rPr lang="en-US" sz="2800" dirty="0">
                <a:latin typeface="Arial Narrow" pitchFamily="34" charset="0"/>
              </a:rPr>
              <a:t> </a:t>
            </a:r>
            <a:r>
              <a:rPr lang="en-US" sz="2800" dirty="0" err="1">
                <a:latin typeface="Arial Narrow" pitchFamily="34" charset="0"/>
              </a:rPr>
              <a:t>penunjang</a:t>
            </a:r>
            <a:endParaRPr lang="en-US" sz="2800" dirty="0">
              <a:latin typeface="Arial Narrow" pitchFamily="34" charset="0"/>
            </a:endParaRPr>
          </a:p>
          <a:p>
            <a:pPr>
              <a:buFontTx/>
              <a:buNone/>
            </a:pPr>
            <a:r>
              <a:rPr lang="en-US" sz="2800" dirty="0">
                <a:latin typeface="Arial Narrow"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194">
                                            <p:bg/>
                                          </p:spTgt>
                                        </p:tgtEl>
                                        <p:attrNameLst>
                                          <p:attrName>style.visibility</p:attrName>
                                        </p:attrNameLst>
                                      </p:cBhvr>
                                      <p:to>
                                        <p:strVal val="visible"/>
                                      </p:to>
                                    </p:set>
                                    <p:animEffect transition="in" filter="wipe(down)">
                                      <p:cBhvr>
                                        <p:cTn id="7" dur="500"/>
                                        <p:tgtEl>
                                          <p:spTgt spid="8194">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194">
                                            <p:txEl>
                                              <p:pRg st="0" end="0"/>
                                            </p:txEl>
                                          </p:spTgt>
                                        </p:tgtEl>
                                        <p:attrNameLst>
                                          <p:attrName>style.visibility</p:attrName>
                                        </p:attrNameLst>
                                      </p:cBhvr>
                                      <p:to>
                                        <p:strVal val="visible"/>
                                      </p:to>
                                    </p:set>
                                    <p:animEffect transition="in" filter="wipe(down)">
                                      <p:cBhvr>
                                        <p:cTn id="12" dur="500"/>
                                        <p:tgtEl>
                                          <p:spTgt spid="819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194">
                                            <p:txEl>
                                              <p:pRg st="1" end="1"/>
                                            </p:txEl>
                                          </p:spTgt>
                                        </p:tgtEl>
                                        <p:attrNameLst>
                                          <p:attrName>style.visibility</p:attrName>
                                        </p:attrNameLst>
                                      </p:cBhvr>
                                      <p:to>
                                        <p:strVal val="visible"/>
                                      </p:to>
                                    </p:set>
                                    <p:animEffect transition="in" filter="wipe(down)">
                                      <p:cBhvr>
                                        <p:cTn id="17" dur="500"/>
                                        <p:tgtEl>
                                          <p:spTgt spid="819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194">
                                            <p:txEl>
                                              <p:pRg st="2" end="2"/>
                                            </p:txEl>
                                          </p:spTgt>
                                        </p:tgtEl>
                                        <p:attrNameLst>
                                          <p:attrName>style.visibility</p:attrName>
                                        </p:attrNameLst>
                                      </p:cBhvr>
                                      <p:to>
                                        <p:strVal val="visible"/>
                                      </p:to>
                                    </p:set>
                                    <p:animEffect transition="in" filter="wipe(down)">
                                      <p:cBhvr>
                                        <p:cTn id="22" dur="500"/>
                                        <p:tgtEl>
                                          <p:spTgt spid="819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194">
                                            <p:txEl>
                                              <p:pRg st="3" end="3"/>
                                            </p:txEl>
                                          </p:spTgt>
                                        </p:tgtEl>
                                        <p:attrNameLst>
                                          <p:attrName>style.visibility</p:attrName>
                                        </p:attrNameLst>
                                      </p:cBhvr>
                                      <p:to>
                                        <p:strVal val="visible"/>
                                      </p:to>
                                    </p:set>
                                    <p:animEffect transition="in" filter="wipe(down)">
                                      <p:cBhvr>
                                        <p:cTn id="27" dur="500"/>
                                        <p:tgtEl>
                                          <p:spTgt spid="819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8194">
                                            <p:txEl>
                                              <p:pRg st="4" end="4"/>
                                            </p:txEl>
                                          </p:spTgt>
                                        </p:tgtEl>
                                        <p:attrNameLst>
                                          <p:attrName>style.visibility</p:attrName>
                                        </p:attrNameLst>
                                      </p:cBhvr>
                                      <p:to>
                                        <p:strVal val="visible"/>
                                      </p:to>
                                    </p:set>
                                    <p:animEffect transition="in" filter="wipe(down)">
                                      <p:cBhvr>
                                        <p:cTn id="32" dur="500"/>
                                        <p:tgtEl>
                                          <p:spTgt spid="819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8194">
                                            <p:txEl>
                                              <p:pRg st="5" end="5"/>
                                            </p:txEl>
                                          </p:spTgt>
                                        </p:tgtEl>
                                        <p:attrNameLst>
                                          <p:attrName>style.visibility</p:attrName>
                                        </p:attrNameLst>
                                      </p:cBhvr>
                                      <p:to>
                                        <p:strVal val="visible"/>
                                      </p:to>
                                    </p:set>
                                    <p:animEffect transition="in" filter="wipe(down)">
                                      <p:cBhvr>
                                        <p:cTn id="37" dur="500"/>
                                        <p:tgtEl>
                                          <p:spTgt spid="819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8194">
                                            <p:txEl>
                                              <p:pRg st="6" end="6"/>
                                            </p:txEl>
                                          </p:spTgt>
                                        </p:tgtEl>
                                        <p:attrNameLst>
                                          <p:attrName>style.visibility</p:attrName>
                                        </p:attrNameLst>
                                      </p:cBhvr>
                                      <p:to>
                                        <p:strVal val="visible"/>
                                      </p:to>
                                    </p:set>
                                    <p:animEffect transition="in" filter="wipe(down)">
                                      <p:cBhvr>
                                        <p:cTn id="42" dur="500"/>
                                        <p:tgtEl>
                                          <p:spTgt spid="819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8194">
                                            <p:txEl>
                                              <p:pRg st="7" end="7"/>
                                            </p:txEl>
                                          </p:spTgt>
                                        </p:tgtEl>
                                        <p:attrNameLst>
                                          <p:attrName>style.visibility</p:attrName>
                                        </p:attrNameLst>
                                      </p:cBhvr>
                                      <p:to>
                                        <p:strVal val="visible"/>
                                      </p:to>
                                    </p:set>
                                    <p:animEffect transition="in" filter="wipe(down)">
                                      <p:cBhvr>
                                        <p:cTn id="47" dur="500"/>
                                        <p:tgtEl>
                                          <p:spTgt spid="8194">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8194">
                                            <p:txEl>
                                              <p:pRg st="8" end="8"/>
                                            </p:txEl>
                                          </p:spTgt>
                                        </p:tgtEl>
                                        <p:attrNameLst>
                                          <p:attrName>style.visibility</p:attrName>
                                        </p:attrNameLst>
                                      </p:cBhvr>
                                      <p:to>
                                        <p:strVal val="visible"/>
                                      </p:to>
                                    </p:set>
                                    <p:animEffect transition="in" filter="wipe(down)">
                                      <p:cBhvr>
                                        <p:cTn id="52" dur="500"/>
                                        <p:tgtEl>
                                          <p:spTgt spid="8194">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8194">
                                            <p:txEl>
                                              <p:pRg st="9" end="9"/>
                                            </p:txEl>
                                          </p:spTgt>
                                        </p:tgtEl>
                                        <p:attrNameLst>
                                          <p:attrName>style.visibility</p:attrName>
                                        </p:attrNameLst>
                                      </p:cBhvr>
                                      <p:to>
                                        <p:strVal val="visible"/>
                                      </p:to>
                                    </p:set>
                                    <p:animEffect transition="in" filter="wipe(down)">
                                      <p:cBhvr>
                                        <p:cTn id="57" dur="500"/>
                                        <p:tgtEl>
                                          <p:spTgt spid="819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755576" y="764704"/>
            <a:ext cx="7543824" cy="4984750"/>
          </a:xfrm>
          <a:solidFill>
            <a:schemeClr val="bg2"/>
          </a:solidFill>
        </p:spPr>
        <p:txBody>
          <a:bodyPr/>
          <a:lstStyle/>
          <a:p>
            <a:r>
              <a:rPr lang="en-US" dirty="0" err="1">
                <a:latin typeface="Arial Narrow" pitchFamily="34" charset="0"/>
              </a:rPr>
              <a:t>Kesimpulan</a:t>
            </a:r>
            <a:r>
              <a:rPr lang="en-US" dirty="0">
                <a:latin typeface="Arial Narrow" pitchFamily="34" charset="0"/>
              </a:rPr>
              <a:t> </a:t>
            </a:r>
            <a:r>
              <a:rPr lang="en-US" dirty="0" err="1">
                <a:latin typeface="Arial Narrow" pitchFamily="34" charset="0"/>
              </a:rPr>
              <a:t>langkah</a:t>
            </a:r>
            <a:r>
              <a:rPr lang="en-US" dirty="0">
                <a:latin typeface="Arial Narrow" pitchFamily="34" charset="0"/>
              </a:rPr>
              <a:t> 1</a:t>
            </a:r>
          </a:p>
          <a:p>
            <a:pPr algn="just">
              <a:buFontTx/>
              <a:buNone/>
            </a:pPr>
            <a:r>
              <a:rPr lang="en-US" dirty="0">
                <a:latin typeface="Arial Narrow" pitchFamily="34" charset="0"/>
              </a:rPr>
              <a:t> “ </a:t>
            </a:r>
            <a:r>
              <a:rPr lang="en-US" dirty="0" err="1">
                <a:latin typeface="Arial Narrow" pitchFamily="34" charset="0"/>
              </a:rPr>
              <a:t>Langkah</a:t>
            </a:r>
            <a:r>
              <a:rPr lang="en-US" dirty="0">
                <a:latin typeface="Arial Narrow" pitchFamily="34" charset="0"/>
              </a:rPr>
              <a:t> 1 </a:t>
            </a:r>
            <a:r>
              <a:rPr lang="en-US" dirty="0" err="1">
                <a:latin typeface="Arial Narrow" pitchFamily="34" charset="0"/>
              </a:rPr>
              <a:t>untuk</a:t>
            </a:r>
            <a:r>
              <a:rPr lang="en-US" dirty="0">
                <a:latin typeface="Arial Narrow" pitchFamily="34" charset="0"/>
              </a:rPr>
              <a:t> </a:t>
            </a:r>
            <a:r>
              <a:rPr lang="en-US" dirty="0" err="1">
                <a:latin typeface="Arial Narrow" pitchFamily="34" charset="0"/>
              </a:rPr>
              <a:t>mendapatkan</a:t>
            </a:r>
            <a:r>
              <a:rPr lang="en-US" dirty="0">
                <a:latin typeface="Arial Narrow" pitchFamily="34" charset="0"/>
              </a:rPr>
              <a:t> </a:t>
            </a:r>
            <a:r>
              <a:rPr lang="en-US" dirty="0" err="1">
                <a:latin typeface="Arial Narrow" pitchFamily="34" charset="0"/>
              </a:rPr>
              <a:t>semua</a:t>
            </a:r>
            <a:r>
              <a:rPr lang="en-US" dirty="0">
                <a:latin typeface="Arial Narrow" pitchFamily="34" charset="0"/>
              </a:rPr>
              <a:t> </a:t>
            </a:r>
            <a:r>
              <a:rPr lang="en-US" dirty="0" err="1">
                <a:latin typeface="Arial Narrow" pitchFamily="34" charset="0"/>
              </a:rPr>
              <a:t>informasi</a:t>
            </a:r>
            <a:r>
              <a:rPr lang="en-US" dirty="0">
                <a:latin typeface="Arial Narrow" pitchFamily="34" charset="0"/>
              </a:rPr>
              <a:t> </a:t>
            </a:r>
            <a:r>
              <a:rPr lang="en-US" dirty="0" err="1">
                <a:latin typeface="Arial Narrow" pitchFamily="34" charset="0"/>
              </a:rPr>
              <a:t>terkait</a:t>
            </a:r>
            <a:r>
              <a:rPr lang="en-US" dirty="0">
                <a:latin typeface="Arial Narrow" pitchFamily="34" charset="0"/>
              </a:rPr>
              <a:t> </a:t>
            </a:r>
            <a:r>
              <a:rPr lang="en-US" dirty="0" err="1">
                <a:latin typeface="Arial Narrow" pitchFamily="34" charset="0"/>
              </a:rPr>
              <a:t>dari</a:t>
            </a:r>
            <a:r>
              <a:rPr lang="en-US" dirty="0">
                <a:latin typeface="Arial Narrow" pitchFamily="34" charset="0"/>
              </a:rPr>
              <a:t> </a:t>
            </a:r>
            <a:r>
              <a:rPr lang="en-US" dirty="0" err="1">
                <a:latin typeface="Arial Narrow" pitchFamily="34" charset="0"/>
              </a:rPr>
              <a:t>semua</a:t>
            </a:r>
            <a:r>
              <a:rPr lang="en-US" dirty="0">
                <a:latin typeface="Arial Narrow" pitchFamily="34" charset="0"/>
              </a:rPr>
              <a:t> </a:t>
            </a:r>
            <a:r>
              <a:rPr lang="en-US" dirty="0" err="1">
                <a:latin typeface="Arial Narrow" pitchFamily="34" charset="0"/>
              </a:rPr>
              <a:t>sumber</a:t>
            </a:r>
            <a:r>
              <a:rPr lang="en-US" dirty="0">
                <a:latin typeface="Arial Narrow" pitchFamily="34" charset="0"/>
              </a:rPr>
              <a:t> yang </a:t>
            </a:r>
            <a:r>
              <a:rPr lang="en-US" dirty="0" err="1">
                <a:latin typeface="Arial Narrow" pitchFamily="34" charset="0"/>
              </a:rPr>
              <a:t>menunjang</a:t>
            </a:r>
            <a:r>
              <a:rPr lang="en-US" dirty="0">
                <a:latin typeface="Arial Narrow" pitchFamily="34" charset="0"/>
              </a:rPr>
              <a:t> </a:t>
            </a:r>
            <a:r>
              <a:rPr lang="en-US" dirty="0" err="1">
                <a:latin typeface="Arial Narrow" pitchFamily="34" charset="0"/>
              </a:rPr>
              <a:t>kondisi</a:t>
            </a:r>
            <a:r>
              <a:rPr lang="en-US" dirty="0">
                <a:latin typeface="Arial Narrow" pitchFamily="34" charset="0"/>
              </a:rPr>
              <a:t> </a:t>
            </a:r>
            <a:r>
              <a:rPr lang="en-US" dirty="0" err="1">
                <a:latin typeface="Arial Narrow" pitchFamily="34" charset="0"/>
              </a:rPr>
              <a:t>ibu</a:t>
            </a:r>
            <a:r>
              <a:rPr lang="en-US" dirty="0">
                <a:latin typeface="Arial Narrow" pitchFamily="34" charset="0"/>
              </a:rPr>
              <a:t> / </a:t>
            </a:r>
            <a:r>
              <a:rPr lang="en-US" dirty="0" err="1">
                <a:latin typeface="Arial Narrow" pitchFamily="34" charset="0"/>
              </a:rPr>
              <a:t>perempuan</a:t>
            </a:r>
            <a:r>
              <a:rPr lang="en-US" dirty="0">
                <a:latin typeface="Arial Narrow" pitchFamily="34" charset="0"/>
              </a:rPr>
              <a:t> / BBL. </a:t>
            </a:r>
            <a:r>
              <a:rPr lang="en-US" dirty="0" err="1">
                <a:latin typeface="Arial Narrow" pitchFamily="34" charset="0"/>
              </a:rPr>
              <a:t>Bidan</a:t>
            </a:r>
            <a:r>
              <a:rPr lang="en-US" dirty="0">
                <a:latin typeface="Arial Narrow" pitchFamily="34" charset="0"/>
              </a:rPr>
              <a:t> </a:t>
            </a:r>
            <a:r>
              <a:rPr lang="en-US" dirty="0" err="1">
                <a:latin typeface="Arial Narrow" pitchFamily="34" charset="0"/>
              </a:rPr>
              <a:t>sedapat</a:t>
            </a:r>
            <a:r>
              <a:rPr lang="en-US" dirty="0">
                <a:latin typeface="Arial Narrow" pitchFamily="34" charset="0"/>
              </a:rPr>
              <a:t> </a:t>
            </a:r>
            <a:r>
              <a:rPr lang="en-US" dirty="0" err="1">
                <a:latin typeface="Arial Narrow" pitchFamily="34" charset="0"/>
              </a:rPr>
              <a:t>mungkin</a:t>
            </a:r>
            <a:r>
              <a:rPr lang="en-US" dirty="0">
                <a:latin typeface="Arial Narrow" pitchFamily="34" charset="0"/>
              </a:rPr>
              <a:t> </a:t>
            </a:r>
            <a:r>
              <a:rPr lang="en-US" dirty="0" err="1">
                <a:latin typeface="Arial Narrow" pitchFamily="34" charset="0"/>
              </a:rPr>
              <a:t>mengumpulkan</a:t>
            </a:r>
            <a:r>
              <a:rPr lang="en-US" dirty="0">
                <a:latin typeface="Arial Narrow" pitchFamily="34" charset="0"/>
              </a:rPr>
              <a:t> data </a:t>
            </a:r>
            <a:r>
              <a:rPr lang="en-US" dirty="0" err="1">
                <a:latin typeface="Arial Narrow" pitchFamily="34" charset="0"/>
              </a:rPr>
              <a:t>dasar</a:t>
            </a:r>
            <a:r>
              <a:rPr lang="en-US" dirty="0">
                <a:latin typeface="Arial Narrow" pitchFamily="34" charset="0"/>
              </a:rPr>
              <a:t> yang </a:t>
            </a:r>
            <a:r>
              <a:rPr lang="en-US" dirty="0" err="1">
                <a:latin typeface="Arial Narrow" pitchFamily="34" charset="0"/>
              </a:rPr>
              <a:t>lengkap</a:t>
            </a:r>
            <a:r>
              <a:rPr lang="en-US" dirty="0">
                <a:latin typeface="Arial Narrow" pitchFamily="34" charset="0"/>
              </a:rPr>
              <a:t> </a:t>
            </a:r>
            <a:r>
              <a:rPr lang="en-US" dirty="0" err="1">
                <a:latin typeface="Arial Narrow" pitchFamily="34" charset="0"/>
              </a:rPr>
              <a:t>bahkan</a:t>
            </a:r>
            <a:r>
              <a:rPr lang="en-US" dirty="0">
                <a:latin typeface="Arial Narrow" pitchFamily="34" charset="0"/>
              </a:rPr>
              <a:t> </a:t>
            </a:r>
            <a:r>
              <a:rPr lang="en-US" dirty="0" err="1">
                <a:latin typeface="Arial Narrow" pitchFamily="34" charset="0"/>
              </a:rPr>
              <a:t>jika</a:t>
            </a:r>
            <a:r>
              <a:rPr lang="en-US" dirty="0">
                <a:latin typeface="Arial Narrow" pitchFamily="34" charset="0"/>
              </a:rPr>
              <a:t> </a:t>
            </a:r>
            <a:r>
              <a:rPr lang="en-US" dirty="0" err="1">
                <a:latin typeface="Arial Narrow" pitchFamily="34" charset="0"/>
              </a:rPr>
              <a:t>ibu</a:t>
            </a:r>
            <a:r>
              <a:rPr lang="en-US" dirty="0">
                <a:latin typeface="Arial Narrow" pitchFamily="34" charset="0"/>
              </a:rPr>
              <a:t> / </a:t>
            </a:r>
            <a:r>
              <a:rPr lang="en-US" dirty="0" err="1">
                <a:latin typeface="Arial Narrow" pitchFamily="34" charset="0"/>
              </a:rPr>
              <a:t>perempuan</a:t>
            </a:r>
            <a:r>
              <a:rPr lang="en-US" dirty="0">
                <a:latin typeface="Arial Narrow" pitchFamily="34" charset="0"/>
              </a:rPr>
              <a:t> / BBL </a:t>
            </a:r>
            <a:r>
              <a:rPr lang="en-US" dirty="0" err="1">
                <a:latin typeface="Arial Narrow" pitchFamily="34" charset="0"/>
              </a:rPr>
              <a:t>mengalami</a:t>
            </a:r>
            <a:r>
              <a:rPr lang="en-US" dirty="0">
                <a:latin typeface="Arial Narrow" pitchFamily="34" charset="0"/>
              </a:rPr>
              <a:t> </a:t>
            </a:r>
            <a:r>
              <a:rPr lang="en-US" dirty="0" err="1">
                <a:latin typeface="Arial Narrow" pitchFamily="34" charset="0"/>
              </a:rPr>
              <a:t>komplikasi</a:t>
            </a:r>
            <a:r>
              <a:rPr lang="en-US" dirty="0">
                <a:latin typeface="Arial Narrow" pitchFamily="34" charset="0"/>
              </a:rPr>
              <a:t>”.</a:t>
            </a:r>
          </a:p>
        </p:txBody>
      </p:sp>
    </p:spTree>
  </p:cSld>
  <p:clrMapOvr>
    <a:masterClrMapping/>
  </p:clrMapOvr>
  <p:transition spd="med">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2527</TotalTime>
  <Words>1909</Words>
  <Application>Microsoft Office PowerPoint</Application>
  <PresentationFormat>On-screen Show (4:3)</PresentationFormat>
  <Paragraphs>207</Paragraphs>
  <Slides>38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Arial Narrow</vt:lpstr>
      <vt:lpstr>Calibri</vt:lpstr>
      <vt:lpstr>Century Gothic</vt:lpstr>
      <vt:lpstr>Tw Cen MT</vt:lpstr>
      <vt:lpstr>Verdana</vt:lpstr>
      <vt:lpstr>Wingdings 2</vt:lpstr>
      <vt:lpstr>Austin</vt:lpstr>
      <vt:lpstr>PowerPoint Presentation</vt:lpstr>
      <vt:lpstr>Pendokumentasian</vt:lpstr>
      <vt:lpstr>PowerPoint Presentation</vt:lpstr>
      <vt:lpstr>MANAJEMEN ASUHAN KEBIDANAN</vt:lpstr>
      <vt:lpstr>Langkah 1 (Pengumpulan data)</vt:lpstr>
      <vt:lpstr>PowerPoint Presentation</vt:lpstr>
      <vt:lpstr>PowerPoint Presentation</vt:lpstr>
      <vt:lpstr>PowerPoint Presentation</vt:lpstr>
      <vt:lpstr>PowerPoint Presentation</vt:lpstr>
      <vt:lpstr>Langkah 2 (Interpretasi data)</vt:lpstr>
      <vt:lpstr>Langkah 3 (antisipasi)</vt:lpstr>
      <vt:lpstr>PowerPoint Presentation</vt:lpstr>
      <vt:lpstr> Langkah 4 (Tindakan kuratif segera, rujukan, kolaborasi, konsultasi)</vt:lpstr>
      <vt:lpstr>PowerPoint Presentation</vt:lpstr>
      <vt:lpstr>Langkah 5 (asuhan yang komprehensif)</vt:lpstr>
      <vt:lpstr>Langkah 6 (Implementasi)</vt:lpstr>
      <vt:lpstr>PowerPoint Presentation</vt:lpstr>
      <vt:lpstr>Langkah 7 (Evaluasi)</vt:lpstr>
      <vt:lpstr>PowerPoint Presentation</vt:lpstr>
      <vt:lpstr>PowerPoint Presentation</vt:lpstr>
      <vt:lpstr>PowerPoint Presentation</vt:lpstr>
      <vt:lpstr>SOAP</vt:lpstr>
      <vt:lpstr>S (subjektive)</vt:lpstr>
      <vt:lpstr>PowerPoint Presentation</vt:lpstr>
      <vt:lpstr>O (objective)</vt:lpstr>
      <vt:lpstr>PowerPoint Presentation</vt:lpstr>
      <vt:lpstr>A (asesmen)</vt:lpstr>
      <vt:lpstr>PowerPoint Presentation</vt:lpstr>
      <vt:lpstr>Kesimpulan </vt:lpstr>
      <vt:lpstr>Contoh:</vt:lpstr>
      <vt:lpstr>Masalah dan Kebutuhan</vt:lpstr>
      <vt:lpstr>P (Planning)</vt:lpstr>
      <vt:lpstr>Lembar Implementasi</vt:lpstr>
      <vt:lpstr>Contoh Kasus</vt:lpstr>
      <vt:lpstr>PowerPoint Presentation</vt:lpstr>
      <vt:lpstr>Lembar Implementasi</vt:lpstr>
      <vt:lpstr>Latihan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Ch@os</dc:creator>
  <cp:lastModifiedBy>revanarmanda69@gmail.com</cp:lastModifiedBy>
  <cp:revision>113</cp:revision>
  <cp:lastPrinted>1601-01-01T00:00:00Z</cp:lastPrinted>
  <dcterms:created xsi:type="dcterms:W3CDTF">2007-05-22T05:11:05Z</dcterms:created>
  <dcterms:modified xsi:type="dcterms:W3CDTF">2022-04-25T07:46:54Z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7</vt:i4>
  </property>
</Properties>
</file>