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91"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83750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0C9361-8A12-4F36-8F2B-8DFDFA50BF6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91877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244182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294250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08265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92324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57335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112387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10797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68743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C9361-8A12-4F36-8F2B-8DFDFA50BF6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69310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C9361-8A12-4F36-8F2B-8DFDFA50BF6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7471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0C9361-8A12-4F36-8F2B-8DFDFA50BF6A}"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164154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0C9361-8A12-4F36-8F2B-8DFDFA50BF6A}"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273789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C9361-8A12-4F36-8F2B-8DFDFA50BF6A}"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9176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0C9361-8A12-4F36-8F2B-8DFDFA50BF6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175280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0C9361-8A12-4F36-8F2B-8DFDFA50BF6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A5782-E548-4054-998A-81E0AB55160F}" type="slidenum">
              <a:rPr lang="en-US" smtClean="0"/>
              <a:t>‹#›</a:t>
            </a:fld>
            <a:endParaRPr lang="en-US"/>
          </a:p>
        </p:txBody>
      </p:sp>
    </p:spTree>
    <p:extLst>
      <p:ext uri="{BB962C8B-B14F-4D97-AF65-F5344CB8AC3E}">
        <p14:creationId xmlns:p14="http://schemas.microsoft.com/office/powerpoint/2010/main" val="320786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0C9361-8A12-4F36-8F2B-8DFDFA50BF6A}" type="datetimeFigureOut">
              <a:rPr lang="en-US" smtClean="0"/>
              <a:t>4/26/2020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DA5782-E548-4054-998A-81E0AB55160F}" type="slidenum">
              <a:rPr lang="en-US" smtClean="0"/>
              <a:t>‹#›</a:t>
            </a:fld>
            <a:endParaRPr lang="en-US"/>
          </a:p>
        </p:txBody>
      </p:sp>
    </p:spTree>
    <p:extLst>
      <p:ext uri="{BB962C8B-B14F-4D97-AF65-F5344CB8AC3E}">
        <p14:creationId xmlns:p14="http://schemas.microsoft.com/office/powerpoint/2010/main" val="29231730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70" y="125226"/>
            <a:ext cx="3917575" cy="4460221"/>
          </a:xfrm>
          <a:prstGeom prst="rect">
            <a:avLst/>
          </a:prstGeom>
        </p:spPr>
      </p:pic>
      <p:sp>
        <p:nvSpPr>
          <p:cNvPr id="2" name="Title 1"/>
          <p:cNvSpPr>
            <a:spLocks noGrp="1"/>
          </p:cNvSpPr>
          <p:nvPr>
            <p:ph type="ctrTitle"/>
          </p:nvPr>
        </p:nvSpPr>
        <p:spPr/>
        <p:txBody>
          <a:bodyPr>
            <a:normAutofit fontScale="90000"/>
          </a:bodyPr>
          <a:lstStyle/>
          <a:p>
            <a:r>
              <a:rPr lang="en-US" sz="4900" b="1" dirty="0" err="1" smtClean="0"/>
              <a:t>Pertemuan</a:t>
            </a:r>
            <a:r>
              <a:rPr lang="en-US" sz="4900" b="1" dirty="0" smtClean="0"/>
              <a:t> 1</a:t>
            </a:r>
            <a:r>
              <a:rPr lang="en-US" dirty="0" smtClean="0"/>
              <a:t/>
            </a:r>
            <a:br>
              <a:rPr lang="en-US" dirty="0" smtClean="0"/>
            </a:br>
            <a:r>
              <a:rPr lang="en-US" dirty="0" smtClean="0">
                <a:latin typeface="Algerian" panose="04020705040A02060702" pitchFamily="82" charset="0"/>
              </a:rPr>
              <a:t>KONSEP PENGENDALIAN INFEKSI</a:t>
            </a:r>
            <a:endParaRPr lang="en-US" dirty="0">
              <a:latin typeface="Algerian" panose="04020705040A02060702" pitchFamily="82" charset="0"/>
            </a:endParaRPr>
          </a:p>
        </p:txBody>
      </p:sp>
      <p:sp>
        <p:nvSpPr>
          <p:cNvPr id="3" name="Subtitle 2"/>
          <p:cNvSpPr>
            <a:spLocks noGrp="1"/>
          </p:cNvSpPr>
          <p:nvPr>
            <p:ph type="subTitle" idx="1"/>
          </p:nvPr>
        </p:nvSpPr>
        <p:spPr>
          <a:xfrm>
            <a:off x="1523999" y="4138863"/>
            <a:ext cx="9979023" cy="1989221"/>
          </a:xfrm>
        </p:spPr>
        <p:txBody>
          <a:bodyPr>
            <a:normAutofit/>
          </a:bodyPr>
          <a:lstStyle/>
          <a:p>
            <a:r>
              <a:rPr lang="en-US" sz="3200" dirty="0" smtClean="0">
                <a:latin typeface="Baskerville Old Face" panose="02020602080505020303" pitchFamily="18" charset="0"/>
              </a:rPr>
              <a:t>By:</a:t>
            </a:r>
          </a:p>
          <a:p>
            <a:r>
              <a:rPr lang="en-US" sz="3200" dirty="0" smtClean="0">
                <a:latin typeface="Baskerville Old Face" panose="02020602080505020303" pitchFamily="18" charset="0"/>
              </a:rPr>
              <a:t>Ns. </a:t>
            </a:r>
            <a:r>
              <a:rPr lang="id-ID" sz="3200" smtClean="0">
                <a:latin typeface="Baskerville Old Face" panose="02020602080505020303" pitchFamily="18" charset="0"/>
              </a:rPr>
              <a:t>Yecy anggreny</a:t>
            </a:r>
            <a:r>
              <a:rPr lang="en-US" sz="3200" smtClean="0">
                <a:latin typeface="Baskerville Old Face" panose="02020602080505020303" pitchFamily="18" charset="0"/>
              </a:rPr>
              <a:t>, </a:t>
            </a:r>
            <a:r>
              <a:rPr lang="en-US" sz="3200" dirty="0" err="1" smtClean="0">
                <a:latin typeface="Baskerville Old Face" panose="02020602080505020303" pitchFamily="18" charset="0"/>
              </a:rPr>
              <a:t>M.Kep</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TIM </a:t>
            </a:r>
            <a:r>
              <a:rPr lang="en-US" sz="3200" dirty="0" err="1" smtClean="0">
                <a:latin typeface="Baskerville Old Face" panose="02020602080505020303" pitchFamily="18" charset="0"/>
              </a:rPr>
              <a:t>Keperawatan</a:t>
            </a:r>
            <a:r>
              <a:rPr lang="en-US" sz="3200" dirty="0" smtClean="0">
                <a:latin typeface="Baskerville Old Face" panose="02020602080505020303" pitchFamily="18" charset="0"/>
              </a:rPr>
              <a:t> </a:t>
            </a:r>
            <a:r>
              <a:rPr lang="en-US" sz="3200" dirty="0" err="1" smtClean="0">
                <a:latin typeface="Baskerville Old Face" panose="02020602080505020303" pitchFamily="18" charset="0"/>
              </a:rPr>
              <a:t>Dasar</a:t>
            </a:r>
            <a:r>
              <a:rPr lang="en-US" sz="3200" dirty="0" smtClean="0">
                <a:latin typeface="Baskerville Old Face" panose="02020602080505020303" pitchFamily="18" charset="0"/>
              </a:rPr>
              <a:t> PSIK HTP</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167814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Reservoar</a:t>
            </a:r>
            <a:endParaRPr lang="en-US" dirty="0"/>
          </a:p>
        </p:txBody>
      </p:sp>
      <p:sp>
        <p:nvSpPr>
          <p:cNvPr id="3" name="Content Placeholder 2"/>
          <p:cNvSpPr>
            <a:spLocks noGrp="1"/>
          </p:cNvSpPr>
          <p:nvPr>
            <p:ph sz="half" idx="1"/>
          </p:nvPr>
        </p:nvSpPr>
        <p:spPr>
          <a:xfrm>
            <a:off x="1484312" y="2111189"/>
            <a:ext cx="4297923" cy="3680012"/>
          </a:xfrm>
        </p:spPr>
        <p:txBody>
          <a:bodyPr>
            <a:normAutofit fontScale="85000" lnSpcReduction="10000"/>
          </a:bodyPr>
          <a:lstStyle/>
          <a:p>
            <a:r>
              <a:rPr lang="en-US" dirty="0" err="1" smtClean="0"/>
              <a:t>Pada</a:t>
            </a:r>
            <a:r>
              <a:rPr lang="en-US" dirty="0" smtClean="0"/>
              <a:t> </a:t>
            </a:r>
            <a:r>
              <a:rPr lang="en-US" dirty="0" err="1" smtClean="0"/>
              <a:t>manusia</a:t>
            </a:r>
            <a:r>
              <a:rPr lang="en-US" dirty="0" smtClean="0"/>
              <a:t>, </a:t>
            </a:r>
            <a:r>
              <a:rPr lang="en-US" dirty="0" err="1" smtClean="0"/>
              <a:t>tanaman</a:t>
            </a:r>
            <a:r>
              <a:rPr lang="en-US" dirty="0" smtClean="0"/>
              <a:t>, </a:t>
            </a:r>
            <a:r>
              <a:rPr lang="en-US" dirty="0" err="1" smtClean="0"/>
              <a:t>binatang</a:t>
            </a:r>
            <a:r>
              <a:rPr lang="en-US" dirty="0" smtClean="0"/>
              <a:t>, </a:t>
            </a:r>
            <a:r>
              <a:rPr lang="en-US" dirty="0" err="1" smtClean="0"/>
              <a:t>substansi</a:t>
            </a:r>
            <a:r>
              <a:rPr lang="en-US" dirty="0" smtClean="0"/>
              <a:t> </a:t>
            </a:r>
            <a:r>
              <a:rPr lang="en-US" dirty="0" err="1" smtClean="0"/>
              <a:t>dll</a:t>
            </a:r>
            <a:r>
              <a:rPr lang="en-US" dirty="0" smtClean="0"/>
              <a:t> </a:t>
            </a:r>
            <a:r>
              <a:rPr lang="en-US" dirty="0" err="1" smtClean="0"/>
              <a:t>atau</a:t>
            </a:r>
            <a:r>
              <a:rPr lang="en-US" dirty="0" smtClean="0"/>
              <a:t> </a:t>
            </a:r>
            <a:r>
              <a:rPr lang="en-US" dirty="0" err="1" smtClean="0"/>
              <a:t>lokasi</a:t>
            </a:r>
            <a:r>
              <a:rPr lang="en-US" dirty="0" smtClean="0"/>
              <a:t> </a:t>
            </a:r>
            <a:r>
              <a:rPr lang="en-US" dirty="0" err="1" smtClean="0"/>
              <a:t>yg</a:t>
            </a:r>
            <a:r>
              <a:rPr lang="en-US" dirty="0" smtClean="0"/>
              <a:t> </a:t>
            </a:r>
            <a:r>
              <a:rPr lang="en-US" dirty="0" err="1" smtClean="0"/>
              <a:t>memberikan</a:t>
            </a:r>
            <a:r>
              <a:rPr lang="en-US" dirty="0" smtClean="0"/>
              <a:t> </a:t>
            </a:r>
            <a:r>
              <a:rPr lang="en-US" dirty="0" err="1" smtClean="0"/>
              <a:t>kehidupan</a:t>
            </a:r>
            <a:r>
              <a:rPr lang="en-US" dirty="0" smtClean="0"/>
              <a:t> </a:t>
            </a:r>
            <a:r>
              <a:rPr lang="en-US" dirty="0" err="1" smtClean="0"/>
              <a:t>pada</a:t>
            </a:r>
            <a:r>
              <a:rPr lang="en-US" dirty="0" smtClean="0"/>
              <a:t> </a:t>
            </a:r>
            <a:r>
              <a:rPr lang="en-US" dirty="0" err="1" smtClean="0"/>
              <a:t>mikroorganisme</a:t>
            </a:r>
            <a:endParaRPr lang="en-US" dirty="0" smtClean="0"/>
          </a:p>
          <a:p>
            <a:pPr>
              <a:buFont typeface="Arial" panose="020B0604020202020204" pitchFamily="34" charset="0"/>
              <a:buChar char="•"/>
            </a:pPr>
            <a:r>
              <a:rPr lang="id-ID" altLang="en-US" dirty="0"/>
              <a:t>Organisme penyabab dan reservoar </a:t>
            </a:r>
            <a:r>
              <a:rPr lang="id-ID" altLang="en-US" dirty="0" smtClean="0"/>
              <a:t>menjadi sumber </a:t>
            </a:r>
            <a:r>
              <a:rPr lang="id-ID" altLang="en-US" dirty="0"/>
              <a:t>dari </a:t>
            </a:r>
            <a:r>
              <a:rPr lang="id-ID" altLang="en-US" dirty="0" smtClean="0"/>
              <a:t>infeksi</a:t>
            </a:r>
            <a:endParaRPr lang="en-US" altLang="en-US" dirty="0" smtClean="0"/>
          </a:p>
          <a:p>
            <a:pPr>
              <a:buFont typeface="Arial" panose="020B0604020202020204" pitchFamily="34" charset="0"/>
              <a:buChar char="•"/>
            </a:pPr>
            <a:r>
              <a:rPr lang="en-US" altLang="en-US" b="1" dirty="0" smtClean="0">
                <a:solidFill>
                  <a:srgbClr val="FF0000"/>
                </a:solidFill>
              </a:rPr>
              <a:t>Carrier </a:t>
            </a:r>
            <a:r>
              <a:rPr lang="en-US" altLang="en-US" dirty="0" err="1" smtClean="0"/>
              <a:t>adalah</a:t>
            </a:r>
            <a:r>
              <a:rPr lang="en-US" altLang="en-US" dirty="0" smtClean="0"/>
              <a:t> </a:t>
            </a:r>
            <a:r>
              <a:rPr lang="en-US" altLang="en-US" dirty="0" err="1" smtClean="0"/>
              <a:t>manusia</a:t>
            </a:r>
            <a:r>
              <a:rPr lang="en-US" altLang="en-US" dirty="0" smtClean="0"/>
              <a:t> </a:t>
            </a:r>
            <a:r>
              <a:rPr lang="en-US" altLang="en-US" dirty="0" err="1" smtClean="0"/>
              <a:t>atau</a:t>
            </a:r>
            <a:r>
              <a:rPr lang="en-US" altLang="en-US" dirty="0" smtClean="0"/>
              <a:t> </a:t>
            </a:r>
            <a:r>
              <a:rPr lang="en-US" altLang="en-US" dirty="0" err="1" smtClean="0"/>
              <a:t>binatang</a:t>
            </a:r>
            <a:r>
              <a:rPr lang="en-US" altLang="en-US" dirty="0" smtClean="0"/>
              <a:t> </a:t>
            </a:r>
            <a:r>
              <a:rPr lang="en-US" altLang="en-US" dirty="0" err="1" smtClean="0"/>
              <a:t>yg</a:t>
            </a:r>
            <a:r>
              <a:rPr lang="en-US" altLang="en-US" dirty="0" smtClean="0"/>
              <a:t> </a:t>
            </a:r>
            <a:r>
              <a:rPr lang="en-US" altLang="en-US" dirty="0" err="1" smtClean="0"/>
              <a:t>tdk</a:t>
            </a:r>
            <a:r>
              <a:rPr lang="en-US" altLang="en-US" dirty="0" smtClean="0"/>
              <a:t> </a:t>
            </a:r>
            <a:r>
              <a:rPr lang="en-US" altLang="en-US" dirty="0" err="1" smtClean="0"/>
              <a:t>menunjukkan</a:t>
            </a:r>
            <a:r>
              <a:rPr lang="en-US" altLang="en-US" dirty="0" smtClean="0"/>
              <a:t> </a:t>
            </a:r>
            <a:r>
              <a:rPr lang="en-US" altLang="en-US" dirty="0" err="1" smtClean="0"/>
              <a:t>gejala</a:t>
            </a:r>
            <a:r>
              <a:rPr lang="en-US" altLang="en-US" dirty="0" smtClean="0"/>
              <a:t> </a:t>
            </a:r>
            <a:r>
              <a:rPr lang="en-US" altLang="en-US" dirty="0" err="1" smtClean="0"/>
              <a:t>penyakit</a:t>
            </a:r>
            <a:r>
              <a:rPr lang="en-US" altLang="en-US" dirty="0" smtClean="0"/>
              <a:t> </a:t>
            </a:r>
            <a:r>
              <a:rPr lang="en-US" altLang="en-US" dirty="0" err="1" smtClean="0"/>
              <a:t>ttp</a:t>
            </a:r>
            <a:r>
              <a:rPr lang="en-US" altLang="en-US" dirty="0" smtClean="0"/>
              <a:t> </a:t>
            </a:r>
            <a:r>
              <a:rPr lang="en-US" altLang="en-US" dirty="0" err="1" smtClean="0"/>
              <a:t>ada</a:t>
            </a:r>
            <a:r>
              <a:rPr lang="en-US" altLang="en-US" dirty="0" smtClean="0"/>
              <a:t> </a:t>
            </a:r>
            <a:r>
              <a:rPr lang="en-US" altLang="en-US" dirty="0" err="1" smtClean="0"/>
              <a:t>patogen</a:t>
            </a:r>
            <a:r>
              <a:rPr lang="en-US" altLang="en-US" dirty="0" smtClean="0"/>
              <a:t> </a:t>
            </a:r>
            <a:r>
              <a:rPr lang="en-US" altLang="en-US" dirty="0" err="1" smtClean="0"/>
              <a:t>dlm</a:t>
            </a:r>
            <a:r>
              <a:rPr lang="en-US" altLang="en-US" dirty="0" smtClean="0"/>
              <a:t> </a:t>
            </a:r>
            <a:r>
              <a:rPr lang="en-US" altLang="en-US" dirty="0" err="1" smtClean="0"/>
              <a:t>tbh</a:t>
            </a:r>
            <a:r>
              <a:rPr lang="en-US" altLang="en-US" dirty="0" smtClean="0"/>
              <a:t> </a:t>
            </a:r>
            <a:r>
              <a:rPr lang="en-US" altLang="en-US" dirty="0" err="1" smtClean="0"/>
              <a:t>mereka</a:t>
            </a:r>
            <a:r>
              <a:rPr lang="en-US" altLang="en-US" dirty="0" smtClean="0"/>
              <a:t> </a:t>
            </a:r>
            <a:r>
              <a:rPr lang="en-US" altLang="en-US" dirty="0" err="1" smtClean="0"/>
              <a:t>yg</a:t>
            </a:r>
            <a:r>
              <a:rPr lang="en-US" altLang="en-US" dirty="0" smtClean="0"/>
              <a:t> </a:t>
            </a:r>
            <a:r>
              <a:rPr lang="en-US" altLang="en-US" dirty="0" err="1" smtClean="0"/>
              <a:t>dpt</a:t>
            </a:r>
            <a:r>
              <a:rPr lang="en-US" altLang="en-US" dirty="0" smtClean="0"/>
              <a:t> </a:t>
            </a:r>
            <a:r>
              <a:rPr lang="en-US" altLang="en-US" dirty="0" err="1" smtClean="0"/>
              <a:t>ditularkan</a:t>
            </a:r>
            <a:r>
              <a:rPr lang="en-US" altLang="en-US" dirty="0" smtClean="0"/>
              <a:t> </a:t>
            </a:r>
            <a:r>
              <a:rPr lang="en-US" altLang="en-US" dirty="0" err="1" smtClean="0"/>
              <a:t>kpd</a:t>
            </a:r>
            <a:r>
              <a:rPr lang="en-US" altLang="en-US" dirty="0" smtClean="0"/>
              <a:t> org lain. </a:t>
            </a:r>
            <a:r>
              <a:rPr lang="en-US" altLang="en-US" dirty="0" err="1" smtClean="0"/>
              <a:t>Misal</a:t>
            </a:r>
            <a:r>
              <a:rPr lang="en-US" altLang="en-US" dirty="0" smtClean="0"/>
              <a:t> </a:t>
            </a:r>
            <a:r>
              <a:rPr lang="en-US" altLang="en-US" dirty="0" err="1" smtClean="0"/>
              <a:t>pd</a:t>
            </a:r>
            <a:r>
              <a:rPr lang="en-US" altLang="en-US" dirty="0" smtClean="0"/>
              <a:t> </a:t>
            </a:r>
            <a:r>
              <a:rPr lang="en-US" altLang="en-US" dirty="0" err="1" smtClean="0"/>
              <a:t>penyakit</a:t>
            </a:r>
            <a:r>
              <a:rPr lang="en-US" altLang="en-US" dirty="0" smtClean="0"/>
              <a:t> Hepatitis B	</a:t>
            </a:r>
          </a:p>
          <a:p>
            <a:pPr marL="0" indent="0">
              <a:buNone/>
            </a:pPr>
            <a:endParaRPr lang="id-ID" altLang="en-US" b="1" dirty="0">
              <a:solidFill>
                <a:srgbClr val="FF0000"/>
              </a:solidFill>
            </a:endParaRPr>
          </a:p>
          <a:p>
            <a:endParaRPr lang="en-US" dirty="0"/>
          </a:p>
        </p:txBody>
      </p:sp>
      <p:sp>
        <p:nvSpPr>
          <p:cNvPr id="4" name="Content Placeholder 3"/>
          <p:cNvSpPr>
            <a:spLocks noGrp="1"/>
          </p:cNvSpPr>
          <p:nvPr>
            <p:ph sz="half" idx="2"/>
          </p:nvPr>
        </p:nvSpPr>
        <p:spPr>
          <a:xfrm>
            <a:off x="5983941" y="2111189"/>
            <a:ext cx="5889812" cy="4034117"/>
          </a:xfrm>
        </p:spPr>
        <p:txBody>
          <a:bodyPr>
            <a:normAutofit fontScale="85000" lnSpcReduction="10000"/>
          </a:bodyPr>
          <a:lstStyle/>
          <a:p>
            <a:r>
              <a:rPr lang="en-US" b="1" dirty="0" err="1" smtClean="0"/>
              <a:t>Makanan</a:t>
            </a:r>
            <a:r>
              <a:rPr lang="en-US" dirty="0" smtClean="0"/>
              <a:t>: E. coli </a:t>
            </a:r>
          </a:p>
          <a:p>
            <a:r>
              <a:rPr lang="en-US" b="1" dirty="0" err="1" smtClean="0"/>
              <a:t>Oksigen</a:t>
            </a:r>
            <a:r>
              <a:rPr lang="en-US" dirty="0" smtClean="0"/>
              <a:t>: </a:t>
            </a:r>
            <a:r>
              <a:rPr lang="en-US" dirty="0" err="1" smtClean="0"/>
              <a:t>Bakteri</a:t>
            </a:r>
            <a:r>
              <a:rPr lang="en-US" dirty="0" smtClean="0"/>
              <a:t> </a:t>
            </a:r>
            <a:r>
              <a:rPr lang="en-US" dirty="0" err="1" smtClean="0"/>
              <a:t>aerob</a:t>
            </a:r>
            <a:r>
              <a:rPr lang="en-US" dirty="0" smtClean="0"/>
              <a:t>, </a:t>
            </a:r>
            <a:r>
              <a:rPr lang="en-US" dirty="0" err="1" smtClean="0"/>
              <a:t>spt</a:t>
            </a:r>
            <a:r>
              <a:rPr lang="en-US" dirty="0" smtClean="0"/>
              <a:t> Staphylococcus aureus &amp; </a:t>
            </a:r>
            <a:r>
              <a:rPr lang="en-US" dirty="0" err="1" smtClean="0"/>
              <a:t>turunan</a:t>
            </a:r>
            <a:r>
              <a:rPr lang="en-US" dirty="0" smtClean="0"/>
              <a:t> Streptococcus. </a:t>
            </a:r>
            <a:r>
              <a:rPr lang="en-US" dirty="0" err="1" smtClean="0"/>
              <a:t>Sdgkn</a:t>
            </a:r>
            <a:r>
              <a:rPr lang="en-US" dirty="0" smtClean="0"/>
              <a:t> </a:t>
            </a:r>
            <a:r>
              <a:rPr lang="en-US" dirty="0" err="1" smtClean="0"/>
              <a:t>bakteri</a:t>
            </a:r>
            <a:r>
              <a:rPr lang="en-US" dirty="0" smtClean="0"/>
              <a:t> </a:t>
            </a:r>
            <a:r>
              <a:rPr lang="en-US" dirty="0" err="1" smtClean="0"/>
              <a:t>anaerod</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menyebabkan</a:t>
            </a:r>
            <a:r>
              <a:rPr lang="en-US" dirty="0" smtClean="0">
                <a:sym typeface="Wingdings" panose="05000000000000000000" pitchFamily="2" charset="2"/>
              </a:rPr>
              <a:t> </a:t>
            </a:r>
            <a:r>
              <a:rPr lang="en-US" dirty="0" err="1" smtClean="0">
                <a:sym typeface="Wingdings" panose="05000000000000000000" pitchFamily="2" charset="2"/>
              </a:rPr>
              <a:t>infeksi</a:t>
            </a:r>
            <a:r>
              <a:rPr lang="en-US" dirty="0" smtClean="0">
                <a:sym typeface="Wingdings" panose="05000000000000000000" pitchFamily="2" charset="2"/>
              </a:rPr>
              <a:t> </a:t>
            </a:r>
            <a:r>
              <a:rPr lang="en-US" dirty="0" err="1" smtClean="0">
                <a:sym typeface="Wingdings" panose="05000000000000000000" pitchFamily="2" charset="2"/>
              </a:rPr>
              <a:t>pd</a:t>
            </a:r>
            <a:r>
              <a:rPr lang="en-US" dirty="0" smtClean="0">
                <a:sym typeface="Wingdings" panose="05000000000000000000" pitchFamily="2" charset="2"/>
              </a:rPr>
              <a:t> </a:t>
            </a:r>
            <a:r>
              <a:rPr lang="en-US" dirty="0" err="1" smtClean="0">
                <a:sym typeface="Wingdings" panose="05000000000000000000" pitchFamily="2" charset="2"/>
              </a:rPr>
              <a:t>rongga</a:t>
            </a:r>
            <a:r>
              <a:rPr lang="en-US" dirty="0" smtClean="0">
                <a:sym typeface="Wingdings" panose="05000000000000000000" pitchFamily="2" charset="2"/>
              </a:rPr>
              <a:t> pleural, </a:t>
            </a:r>
            <a:r>
              <a:rPr lang="en-US" dirty="0" err="1" smtClean="0">
                <a:sym typeface="Wingdings" panose="05000000000000000000" pitchFamily="2" charset="2"/>
              </a:rPr>
              <a:t>sendi</a:t>
            </a:r>
            <a:r>
              <a:rPr lang="en-US" dirty="0" smtClean="0">
                <a:sym typeface="Wingdings" panose="05000000000000000000" pitchFamily="2" charset="2"/>
              </a:rPr>
              <a:t>. </a:t>
            </a:r>
            <a:r>
              <a:rPr lang="en-US" dirty="0" err="1" smtClean="0">
                <a:sym typeface="Wingdings" panose="05000000000000000000" pitchFamily="2" charset="2"/>
              </a:rPr>
              <a:t>Dpt</a:t>
            </a:r>
            <a:r>
              <a:rPr lang="en-US" dirty="0" smtClean="0">
                <a:sym typeface="Wingdings" panose="05000000000000000000" pitchFamily="2" charset="2"/>
              </a:rPr>
              <a:t> </a:t>
            </a:r>
            <a:r>
              <a:rPr lang="en-US" dirty="0" err="1" smtClean="0">
                <a:sym typeface="Wingdings" panose="05000000000000000000" pitchFamily="2" charset="2"/>
              </a:rPr>
              <a:t>menyebabkan</a:t>
            </a:r>
            <a:r>
              <a:rPr lang="en-US" dirty="0" smtClean="0">
                <a:sym typeface="Wingdings" panose="05000000000000000000" pitchFamily="2" charset="2"/>
              </a:rPr>
              <a:t> tetanus </a:t>
            </a:r>
            <a:r>
              <a:rPr lang="en-US" dirty="0" err="1" smtClean="0">
                <a:sym typeface="Wingdings" panose="05000000000000000000" pitchFamily="2" charset="2"/>
              </a:rPr>
              <a:t>dan</a:t>
            </a:r>
            <a:r>
              <a:rPr lang="en-US" dirty="0" smtClean="0">
                <a:sym typeface="Wingdings" panose="05000000000000000000" pitchFamily="2" charset="2"/>
              </a:rPr>
              <a:t> gangrene.</a:t>
            </a:r>
          </a:p>
          <a:p>
            <a:r>
              <a:rPr lang="en-US" b="1" dirty="0" smtClean="0">
                <a:sym typeface="Wingdings" panose="05000000000000000000" pitchFamily="2" charset="2"/>
              </a:rPr>
              <a:t>Air</a:t>
            </a:r>
            <a:r>
              <a:rPr lang="en-US" dirty="0" smtClean="0">
                <a:sym typeface="Wingdings" panose="05000000000000000000" pitchFamily="2" charset="2"/>
              </a:rPr>
              <a:t> : </a:t>
            </a:r>
            <a:r>
              <a:rPr lang="en-US" dirty="0" err="1" smtClean="0">
                <a:sym typeface="Wingdings" panose="05000000000000000000" pitchFamily="2" charset="2"/>
              </a:rPr>
              <a:t>bakteri</a:t>
            </a:r>
            <a:r>
              <a:rPr lang="en-US" dirty="0" smtClean="0">
                <a:sym typeface="Wingdings" panose="05000000000000000000" pitchFamily="2" charset="2"/>
              </a:rPr>
              <a:t> </a:t>
            </a:r>
            <a:r>
              <a:rPr lang="en-US" dirty="0" err="1" smtClean="0">
                <a:sym typeface="Wingdings" panose="05000000000000000000" pitchFamily="2" charset="2"/>
              </a:rPr>
              <a:t>suka</a:t>
            </a:r>
            <a:r>
              <a:rPr lang="en-US" dirty="0" smtClean="0">
                <a:sym typeface="Wingdings" panose="05000000000000000000" pitchFamily="2" charset="2"/>
              </a:rPr>
              <a:t> </a:t>
            </a:r>
            <a:r>
              <a:rPr lang="en-US" dirty="0" err="1" smtClean="0">
                <a:sym typeface="Wingdings" panose="05000000000000000000" pitchFamily="2" charset="2"/>
              </a:rPr>
              <a:t>pd</a:t>
            </a:r>
            <a:r>
              <a:rPr lang="en-US" dirty="0" smtClean="0">
                <a:sym typeface="Wingdings" panose="05000000000000000000" pitchFamily="2" charset="2"/>
              </a:rPr>
              <a:t> </a:t>
            </a:r>
            <a:r>
              <a:rPr lang="en-US" dirty="0" err="1" smtClean="0">
                <a:sym typeface="Wingdings" panose="05000000000000000000" pitchFamily="2" charset="2"/>
              </a:rPr>
              <a:t>daerah</a:t>
            </a:r>
            <a:r>
              <a:rPr lang="en-US" dirty="0" smtClean="0">
                <a:sym typeface="Wingdings" panose="05000000000000000000" pitchFamily="2" charset="2"/>
              </a:rPr>
              <a:t> </a:t>
            </a:r>
            <a:r>
              <a:rPr lang="en-US" dirty="0" err="1" smtClean="0">
                <a:sym typeface="Wingdings" panose="05000000000000000000" pitchFamily="2" charset="2"/>
              </a:rPr>
              <a:t>lembab</a:t>
            </a:r>
            <a:r>
              <a:rPr lang="en-US" dirty="0" smtClean="0">
                <a:sym typeface="Wingdings" panose="05000000000000000000" pitchFamily="2" charset="2"/>
              </a:rPr>
              <a:t>. </a:t>
            </a:r>
            <a:r>
              <a:rPr lang="en-US" dirty="0" err="1" smtClean="0">
                <a:sym typeface="Wingdings" panose="05000000000000000000" pitchFamily="2" charset="2"/>
              </a:rPr>
              <a:t>Spt</a:t>
            </a:r>
            <a:r>
              <a:rPr lang="en-US" dirty="0" smtClean="0">
                <a:sym typeface="Wingdings" panose="05000000000000000000" pitchFamily="2" charset="2"/>
              </a:rPr>
              <a:t> </a:t>
            </a:r>
            <a:r>
              <a:rPr lang="en-US" dirty="0" err="1" smtClean="0">
                <a:sym typeface="Wingdings" panose="05000000000000000000" pitchFamily="2" charset="2"/>
              </a:rPr>
              <a:t>Spirokaeta</a:t>
            </a:r>
            <a:r>
              <a:rPr lang="en-US" dirty="0" smtClean="0">
                <a:sym typeface="Wingdings" panose="05000000000000000000" pitchFamily="2" charset="2"/>
              </a:rPr>
              <a:t> </a:t>
            </a:r>
            <a:r>
              <a:rPr lang="en-US" dirty="0" err="1" smtClean="0">
                <a:sym typeface="Wingdings" panose="05000000000000000000" pitchFamily="2" charset="2"/>
              </a:rPr>
              <a:t>menyebabkan</a:t>
            </a:r>
            <a:r>
              <a:rPr lang="en-US" dirty="0" smtClean="0">
                <a:sym typeface="Wingdings" panose="05000000000000000000" pitchFamily="2" charset="2"/>
              </a:rPr>
              <a:t> </a:t>
            </a:r>
            <a:r>
              <a:rPr lang="en-US" dirty="0" err="1" smtClean="0">
                <a:sym typeface="Wingdings" panose="05000000000000000000" pitchFamily="2" charset="2"/>
              </a:rPr>
              <a:t>sifilis</a:t>
            </a:r>
            <a:r>
              <a:rPr lang="en-US" dirty="0" smtClean="0">
                <a:sym typeface="Wingdings" panose="05000000000000000000" pitchFamily="2" charset="2"/>
              </a:rPr>
              <a:t>. </a:t>
            </a:r>
            <a:r>
              <a:rPr lang="en-US" dirty="0" err="1" smtClean="0">
                <a:sym typeface="Wingdings" panose="05000000000000000000" pitchFamily="2" charset="2"/>
              </a:rPr>
              <a:t>Beberapa</a:t>
            </a:r>
            <a:r>
              <a:rPr lang="en-US" dirty="0" smtClean="0">
                <a:sym typeface="Wingdings" panose="05000000000000000000" pitchFamily="2" charset="2"/>
              </a:rPr>
              <a:t> </a:t>
            </a:r>
            <a:r>
              <a:rPr lang="en-US" dirty="0" err="1" smtClean="0">
                <a:sym typeface="Wingdings" panose="05000000000000000000" pitchFamily="2" charset="2"/>
              </a:rPr>
              <a:t>bakteri</a:t>
            </a:r>
            <a:r>
              <a:rPr lang="en-US" dirty="0" smtClean="0">
                <a:sym typeface="Wingdings" panose="05000000000000000000" pitchFamily="2" charset="2"/>
              </a:rPr>
              <a:t> </a:t>
            </a:r>
            <a:r>
              <a:rPr lang="en-US" dirty="0" err="1" smtClean="0">
                <a:sym typeface="Wingdings" panose="05000000000000000000" pitchFamily="2" charset="2"/>
              </a:rPr>
              <a:t>yg</a:t>
            </a:r>
            <a:r>
              <a:rPr lang="en-US" dirty="0" smtClean="0">
                <a:sym typeface="Wingdings" panose="05000000000000000000" pitchFamily="2" charset="2"/>
              </a:rPr>
              <a:t> </a:t>
            </a:r>
            <a:r>
              <a:rPr lang="en-US" dirty="0" err="1" smtClean="0">
                <a:sym typeface="Wingdings" panose="05000000000000000000" pitchFamily="2" charset="2"/>
              </a:rPr>
              <a:t>berubah</a:t>
            </a:r>
            <a:r>
              <a:rPr lang="en-US" dirty="0" smtClean="0">
                <a:sym typeface="Wingdings" panose="05000000000000000000" pitchFamily="2" charset="2"/>
              </a:rPr>
              <a:t> </a:t>
            </a:r>
            <a:r>
              <a:rPr lang="en-US" dirty="0" err="1" smtClean="0">
                <a:sym typeface="Wingdings" panose="05000000000000000000" pitchFamily="2" charset="2"/>
              </a:rPr>
              <a:t>bentuk</a:t>
            </a:r>
            <a:r>
              <a:rPr lang="en-US" dirty="0" smtClean="0">
                <a:sym typeface="Wingdings" panose="05000000000000000000" pitchFamily="2" charset="2"/>
              </a:rPr>
              <a:t> </a:t>
            </a:r>
            <a:r>
              <a:rPr lang="en-US" dirty="0" err="1" smtClean="0">
                <a:sym typeface="Wingdings" panose="05000000000000000000" pitchFamily="2" charset="2"/>
              </a:rPr>
              <a:t>disebut</a:t>
            </a:r>
            <a:r>
              <a:rPr lang="en-US" dirty="0" smtClean="0">
                <a:sym typeface="Wingdings" panose="05000000000000000000" pitchFamily="2" charset="2"/>
              </a:rPr>
              <a:t> </a:t>
            </a:r>
            <a:r>
              <a:rPr lang="en-US" dirty="0" err="1" smtClean="0">
                <a:sym typeface="Wingdings" panose="05000000000000000000" pitchFamily="2" charset="2"/>
              </a:rPr>
              <a:t>spora</a:t>
            </a:r>
            <a:r>
              <a:rPr lang="en-US" dirty="0" smtClean="0">
                <a:sym typeface="Wingdings" panose="05000000000000000000" pitchFamily="2" charset="2"/>
              </a:rPr>
              <a:t>.</a:t>
            </a:r>
          </a:p>
          <a:p>
            <a:r>
              <a:rPr lang="en-US" b="1" dirty="0" err="1" smtClean="0">
                <a:sym typeface="Wingdings" panose="05000000000000000000" pitchFamily="2" charset="2"/>
              </a:rPr>
              <a:t>Suhu</a:t>
            </a:r>
            <a:r>
              <a:rPr lang="en-US" dirty="0" smtClean="0">
                <a:sym typeface="Wingdings" panose="05000000000000000000" pitchFamily="2" charset="2"/>
              </a:rPr>
              <a:t>: Virus AIDS </a:t>
            </a:r>
            <a:r>
              <a:rPr lang="en-US" dirty="0" err="1" smtClean="0">
                <a:sym typeface="Wingdings" panose="05000000000000000000" pitchFamily="2" charset="2"/>
              </a:rPr>
              <a:t>resisten</a:t>
            </a:r>
            <a:r>
              <a:rPr lang="en-US" dirty="0" smtClean="0">
                <a:sym typeface="Wingdings" panose="05000000000000000000" pitchFamily="2" charset="2"/>
              </a:rPr>
              <a:t> </a:t>
            </a:r>
            <a:r>
              <a:rPr lang="en-US" dirty="0" err="1" smtClean="0">
                <a:sym typeface="Wingdings" panose="05000000000000000000" pitchFamily="2" charset="2"/>
              </a:rPr>
              <a:t>thd</a:t>
            </a:r>
            <a:r>
              <a:rPr lang="en-US" dirty="0" smtClean="0">
                <a:sym typeface="Wingdings" panose="05000000000000000000" pitchFamily="2" charset="2"/>
              </a:rPr>
              <a:t> </a:t>
            </a:r>
            <a:r>
              <a:rPr lang="en-US" dirty="0" err="1" smtClean="0">
                <a:sym typeface="Wingdings" panose="05000000000000000000" pitchFamily="2" charset="2"/>
              </a:rPr>
              <a:t>suhu</a:t>
            </a:r>
            <a:r>
              <a:rPr lang="en-US" dirty="0" smtClean="0">
                <a:sym typeface="Wingdings" panose="05000000000000000000" pitchFamily="2" charset="2"/>
              </a:rPr>
              <a:t> </a:t>
            </a:r>
            <a:r>
              <a:rPr lang="en-US" dirty="0" err="1" smtClean="0">
                <a:sym typeface="Wingdings" panose="05000000000000000000" pitchFamily="2" charset="2"/>
              </a:rPr>
              <a:t>mendidih</a:t>
            </a:r>
            <a:r>
              <a:rPr lang="en-US" dirty="0" smtClean="0">
                <a:sym typeface="Wingdings" panose="05000000000000000000" pitchFamily="2" charset="2"/>
              </a:rPr>
              <a:t>. </a:t>
            </a:r>
            <a:r>
              <a:rPr lang="en-US" dirty="0" err="1" smtClean="0">
                <a:sym typeface="Wingdings" panose="05000000000000000000" pitchFamily="2" charset="2"/>
              </a:rPr>
              <a:t>Suhu</a:t>
            </a:r>
            <a:r>
              <a:rPr lang="en-US" dirty="0" smtClean="0">
                <a:sym typeface="Wingdings" panose="05000000000000000000" pitchFamily="2" charset="2"/>
              </a:rPr>
              <a:t> </a:t>
            </a:r>
            <a:r>
              <a:rPr lang="en-US" dirty="0" err="1" smtClean="0">
                <a:sym typeface="Wingdings" panose="05000000000000000000" pitchFamily="2" charset="2"/>
              </a:rPr>
              <a:t>yh</a:t>
            </a:r>
            <a:r>
              <a:rPr lang="en-US" dirty="0" smtClean="0">
                <a:sym typeface="Wingdings" panose="05000000000000000000" pitchFamily="2" charset="2"/>
              </a:rPr>
              <a:t> </a:t>
            </a:r>
            <a:r>
              <a:rPr lang="en-US" dirty="0" err="1" smtClean="0">
                <a:sym typeface="Wingdings" panose="05000000000000000000" pitchFamily="2" charset="2"/>
              </a:rPr>
              <a:t>dingin</a:t>
            </a:r>
            <a:r>
              <a:rPr lang="en-US" dirty="0" smtClean="0">
                <a:sym typeface="Wingdings" panose="05000000000000000000" pitchFamily="2" charset="2"/>
              </a:rPr>
              <a:t> </a:t>
            </a:r>
            <a:r>
              <a:rPr lang="en-US" dirty="0" err="1" smtClean="0">
                <a:sym typeface="Wingdings" panose="05000000000000000000" pitchFamily="2" charset="2"/>
              </a:rPr>
              <a:t>cenderung</a:t>
            </a:r>
            <a:r>
              <a:rPr lang="en-US" dirty="0" smtClean="0">
                <a:sym typeface="Wingdings" panose="05000000000000000000" pitchFamily="2" charset="2"/>
              </a:rPr>
              <a:t> </a:t>
            </a:r>
            <a:r>
              <a:rPr lang="en-US" dirty="0" err="1" smtClean="0">
                <a:sym typeface="Wingdings" panose="05000000000000000000" pitchFamily="2" charset="2"/>
              </a:rPr>
              <a:t>mcegah</a:t>
            </a:r>
            <a:r>
              <a:rPr lang="en-US" dirty="0" smtClean="0">
                <a:sym typeface="Wingdings" panose="05000000000000000000" pitchFamily="2" charset="2"/>
              </a:rPr>
              <a:t> </a:t>
            </a:r>
            <a:r>
              <a:rPr lang="en-US" dirty="0" err="1" smtClean="0">
                <a:sym typeface="Wingdings" panose="05000000000000000000" pitchFamily="2" charset="2"/>
              </a:rPr>
              <a:t>ptumbuhan</a:t>
            </a:r>
            <a:r>
              <a:rPr lang="en-US" dirty="0" smtClean="0">
                <a:sym typeface="Wingdings" panose="05000000000000000000" pitchFamily="2" charset="2"/>
              </a:rPr>
              <a:t> &amp; </a:t>
            </a:r>
            <a:r>
              <a:rPr lang="en-US" dirty="0" err="1" smtClean="0">
                <a:sym typeface="Wingdings" panose="05000000000000000000" pitchFamily="2" charset="2"/>
              </a:rPr>
              <a:t>reproduksi</a:t>
            </a:r>
            <a:r>
              <a:rPr lang="en-US" dirty="0" smtClean="0">
                <a:sym typeface="Wingdings" panose="05000000000000000000" pitchFamily="2" charset="2"/>
              </a:rPr>
              <a:t> </a:t>
            </a:r>
            <a:r>
              <a:rPr lang="en-US" dirty="0" err="1" smtClean="0">
                <a:sym typeface="Wingdings" panose="05000000000000000000" pitchFamily="2" charset="2"/>
              </a:rPr>
              <a:t>bakteri</a:t>
            </a:r>
            <a:r>
              <a:rPr lang="en-US" dirty="0" smtClean="0">
                <a:sym typeface="Wingdings" panose="05000000000000000000" pitchFamily="2" charset="2"/>
              </a:rPr>
              <a:t> (</a:t>
            </a:r>
            <a:r>
              <a:rPr lang="en-US" b="1" dirty="0" err="1" smtClean="0">
                <a:sym typeface="Wingdings" panose="05000000000000000000" pitchFamily="2" charset="2"/>
              </a:rPr>
              <a:t>bakteriostatis</a:t>
            </a:r>
            <a:r>
              <a:rPr lang="en-US" b="1" dirty="0" smtClean="0">
                <a:sym typeface="Wingdings" panose="05000000000000000000" pitchFamily="2" charset="2"/>
              </a:rPr>
              <a:t>). </a:t>
            </a:r>
            <a:r>
              <a:rPr lang="en-US" dirty="0" err="1" smtClean="0">
                <a:sym typeface="Wingdings" panose="05000000000000000000" pitchFamily="2" charset="2"/>
              </a:rPr>
              <a:t>Suhu</a:t>
            </a:r>
            <a:r>
              <a:rPr lang="en-US" dirty="0" smtClean="0">
                <a:sym typeface="Wingdings" panose="05000000000000000000" pitchFamily="2" charset="2"/>
              </a:rPr>
              <a:t> </a:t>
            </a:r>
            <a:r>
              <a:rPr lang="en-US" dirty="0" err="1" smtClean="0">
                <a:sym typeface="Wingdings" panose="05000000000000000000" pitchFamily="2" charset="2"/>
              </a:rPr>
              <a:t>yg</a:t>
            </a:r>
            <a:r>
              <a:rPr lang="en-US" dirty="0" smtClean="0">
                <a:sym typeface="Wingdings" panose="05000000000000000000" pitchFamily="2" charset="2"/>
              </a:rPr>
              <a:t> </a:t>
            </a:r>
            <a:r>
              <a:rPr lang="en-US" dirty="0" err="1" smtClean="0">
                <a:sym typeface="Wingdings" panose="05000000000000000000" pitchFamily="2" charset="2"/>
              </a:rPr>
              <a:t>merusak</a:t>
            </a:r>
            <a:r>
              <a:rPr lang="en-US" dirty="0" smtClean="0">
                <a:sym typeface="Wingdings" panose="05000000000000000000" pitchFamily="2" charset="2"/>
              </a:rPr>
              <a:t> </a:t>
            </a:r>
            <a:r>
              <a:rPr lang="en-US" dirty="0" err="1" smtClean="0">
                <a:sym typeface="Wingdings" panose="05000000000000000000" pitchFamily="2" charset="2"/>
              </a:rPr>
              <a:t>bakteri</a:t>
            </a:r>
            <a:r>
              <a:rPr lang="en-US" dirty="0" smtClean="0">
                <a:sym typeface="Wingdings" panose="05000000000000000000" pitchFamily="2" charset="2"/>
              </a:rPr>
              <a:t> </a:t>
            </a:r>
            <a:r>
              <a:rPr lang="en-US" dirty="0" err="1" smtClean="0">
                <a:sym typeface="Wingdings" panose="05000000000000000000" pitchFamily="2" charset="2"/>
              </a:rPr>
              <a:t>adalah</a:t>
            </a:r>
            <a:r>
              <a:rPr lang="en-US" dirty="0" smtClean="0">
                <a:sym typeface="Wingdings" panose="05000000000000000000" pitchFamily="2" charset="2"/>
              </a:rPr>
              <a:t> </a:t>
            </a:r>
            <a:r>
              <a:rPr lang="en-US" b="1" dirty="0" err="1" smtClean="0">
                <a:sym typeface="Wingdings" panose="05000000000000000000" pitchFamily="2" charset="2"/>
              </a:rPr>
              <a:t>bakteriosid</a:t>
            </a:r>
            <a:endParaRPr lang="en-US" b="1" dirty="0" smtClean="0">
              <a:sym typeface="Wingdings" panose="05000000000000000000" pitchFamily="2" charset="2"/>
            </a:endParaRPr>
          </a:p>
          <a:p>
            <a:r>
              <a:rPr lang="en-US" b="1" dirty="0" err="1" smtClean="0">
                <a:sym typeface="Wingdings" panose="05000000000000000000" pitchFamily="2" charset="2"/>
              </a:rPr>
              <a:t>Ph</a:t>
            </a:r>
            <a:r>
              <a:rPr lang="en-US" b="1" dirty="0" smtClean="0">
                <a:sym typeface="Wingdings" panose="05000000000000000000" pitchFamily="2" charset="2"/>
              </a:rPr>
              <a:t>: </a:t>
            </a:r>
            <a:r>
              <a:rPr lang="en-US" dirty="0" err="1" smtClean="0">
                <a:sym typeface="Wingdings" panose="05000000000000000000" pitchFamily="2" charset="2"/>
              </a:rPr>
              <a:t>umumnya</a:t>
            </a:r>
            <a:r>
              <a:rPr lang="en-US" dirty="0" smtClean="0">
                <a:sym typeface="Wingdings" panose="05000000000000000000" pitchFamily="2" charset="2"/>
              </a:rPr>
              <a:t> </a:t>
            </a:r>
            <a:r>
              <a:rPr lang="en-US" dirty="0" err="1" smtClean="0">
                <a:sym typeface="Wingdings" panose="05000000000000000000" pitchFamily="2" charset="2"/>
              </a:rPr>
              <a:t>mikroorganisme</a:t>
            </a:r>
            <a:r>
              <a:rPr lang="en-US" dirty="0" smtClean="0">
                <a:sym typeface="Wingdings" panose="05000000000000000000" pitchFamily="2" charset="2"/>
              </a:rPr>
              <a:t> </a:t>
            </a:r>
            <a:r>
              <a:rPr lang="en-US" dirty="0" err="1" smtClean="0">
                <a:sym typeface="Wingdings" panose="05000000000000000000" pitchFamily="2" charset="2"/>
              </a:rPr>
              <a:t>menyukai</a:t>
            </a:r>
            <a:r>
              <a:rPr lang="en-US" dirty="0" smtClean="0">
                <a:sym typeface="Wingdings" panose="05000000000000000000" pitchFamily="2" charset="2"/>
              </a:rPr>
              <a:t> </a:t>
            </a:r>
            <a:r>
              <a:rPr lang="en-US" dirty="0" err="1" smtClean="0">
                <a:sym typeface="Wingdings" panose="05000000000000000000" pitchFamily="2" charset="2"/>
              </a:rPr>
              <a:t>lingkungan</a:t>
            </a:r>
            <a:r>
              <a:rPr lang="en-US" dirty="0" smtClean="0">
                <a:sym typeface="Wingdings" panose="05000000000000000000" pitchFamily="2" charset="2"/>
              </a:rPr>
              <a:t> </a:t>
            </a:r>
            <a:r>
              <a:rPr lang="en-US" dirty="0" err="1" smtClean="0">
                <a:sym typeface="Wingdings" panose="05000000000000000000" pitchFamily="2" charset="2"/>
              </a:rPr>
              <a:t>dlm</a:t>
            </a:r>
            <a:r>
              <a:rPr lang="en-US" dirty="0" smtClean="0">
                <a:sym typeface="Wingdings" panose="05000000000000000000" pitchFamily="2" charset="2"/>
              </a:rPr>
              <a:t> pH 5 – 8 . </a:t>
            </a:r>
            <a:r>
              <a:rPr lang="en-US" dirty="0" err="1" smtClean="0">
                <a:sym typeface="Wingdings" panose="05000000000000000000" pitchFamily="2" charset="2"/>
              </a:rPr>
              <a:t>Byk</a:t>
            </a:r>
            <a:r>
              <a:rPr lang="en-US" dirty="0" smtClean="0">
                <a:sym typeface="Wingdings" panose="05000000000000000000" pitchFamily="2" charset="2"/>
              </a:rPr>
              <a:t> </a:t>
            </a:r>
            <a:r>
              <a:rPr lang="en-US" dirty="0" err="1" smtClean="0">
                <a:sym typeface="Wingdings" panose="05000000000000000000" pitchFamily="2" charset="2"/>
              </a:rPr>
              <a:t>yg</a:t>
            </a:r>
            <a:r>
              <a:rPr lang="en-US" dirty="0" smtClean="0">
                <a:sym typeface="Wingdings" panose="05000000000000000000" pitchFamily="2" charset="2"/>
              </a:rPr>
              <a:t> </a:t>
            </a:r>
            <a:r>
              <a:rPr lang="en-US" dirty="0" err="1" smtClean="0">
                <a:sym typeface="Wingdings" panose="05000000000000000000" pitchFamily="2" charset="2"/>
              </a:rPr>
              <a:t>tdk</a:t>
            </a:r>
            <a:r>
              <a:rPr lang="en-US" dirty="0" smtClean="0">
                <a:sym typeface="Wingdings" panose="05000000000000000000" pitchFamily="2" charset="2"/>
              </a:rPr>
              <a:t> </a:t>
            </a:r>
            <a:r>
              <a:rPr lang="en-US" dirty="0" err="1" smtClean="0">
                <a:sym typeface="Wingdings" panose="05000000000000000000" pitchFamily="2" charset="2"/>
              </a:rPr>
              <a:t>thn</a:t>
            </a:r>
            <a:r>
              <a:rPr lang="en-US" dirty="0" smtClean="0">
                <a:sym typeface="Wingdings" panose="05000000000000000000" pitchFamily="2" charset="2"/>
              </a:rPr>
              <a:t> </a:t>
            </a:r>
            <a:r>
              <a:rPr lang="en-US" dirty="0" err="1" smtClean="0">
                <a:sym typeface="Wingdings" panose="05000000000000000000" pitchFamily="2" charset="2"/>
              </a:rPr>
              <a:t>hidup</a:t>
            </a:r>
            <a:r>
              <a:rPr lang="en-US" dirty="0" smtClean="0">
                <a:sym typeface="Wingdings" panose="05000000000000000000" pitchFamily="2" charset="2"/>
              </a:rPr>
              <a:t> </a:t>
            </a:r>
            <a:r>
              <a:rPr lang="en-US" dirty="0" err="1" smtClean="0">
                <a:sym typeface="Wingdings" panose="05000000000000000000" pitchFamily="2" charset="2"/>
              </a:rPr>
              <a:t>dlmkeadaan</a:t>
            </a:r>
            <a:r>
              <a:rPr lang="en-US" dirty="0" smtClean="0">
                <a:sym typeface="Wingdings" panose="05000000000000000000" pitchFamily="2" charset="2"/>
              </a:rPr>
              <a:t> </a:t>
            </a:r>
            <a:r>
              <a:rPr lang="en-US" dirty="0" err="1" smtClean="0">
                <a:sym typeface="Wingdings" panose="05000000000000000000" pitchFamily="2" charset="2"/>
              </a:rPr>
              <a:t>asam</a:t>
            </a:r>
            <a:endParaRPr lang="en-US" dirty="0" smtClean="0">
              <a:sym typeface="Wingdings" panose="05000000000000000000" pitchFamily="2" charset="2"/>
            </a:endParaRPr>
          </a:p>
          <a:p>
            <a:r>
              <a:rPr lang="en-US" b="1" dirty="0" err="1" smtClean="0">
                <a:sym typeface="Wingdings" panose="05000000000000000000" pitchFamily="2" charset="2"/>
              </a:rPr>
              <a:t>Cahaya</a:t>
            </a:r>
            <a:r>
              <a:rPr lang="en-US" b="1" dirty="0" smtClean="0">
                <a:sym typeface="Wingdings" panose="05000000000000000000" pitchFamily="2" charset="2"/>
              </a:rPr>
              <a:t> : </a:t>
            </a:r>
            <a:r>
              <a:rPr lang="en-US" dirty="0" err="1" smtClean="0">
                <a:sym typeface="Wingdings" panose="05000000000000000000" pitchFamily="2" charset="2"/>
              </a:rPr>
              <a:t>mikroorganisme</a:t>
            </a:r>
            <a:r>
              <a:rPr lang="en-US" dirty="0" smtClean="0">
                <a:sym typeface="Wingdings" panose="05000000000000000000" pitchFamily="2" charset="2"/>
              </a:rPr>
              <a:t> </a:t>
            </a:r>
            <a:r>
              <a:rPr lang="en-US" dirty="0" err="1" smtClean="0">
                <a:sym typeface="Wingdings" panose="05000000000000000000" pitchFamily="2" charset="2"/>
              </a:rPr>
              <a:t>suka</a:t>
            </a:r>
            <a:r>
              <a:rPr lang="en-US" dirty="0" smtClean="0">
                <a:sym typeface="Wingdings" panose="05000000000000000000" pitchFamily="2" charset="2"/>
              </a:rPr>
              <a:t> </a:t>
            </a:r>
            <a:r>
              <a:rPr lang="en-US" dirty="0" err="1" smtClean="0">
                <a:sym typeface="Wingdings" panose="05000000000000000000" pitchFamily="2" charset="2"/>
              </a:rPr>
              <a:t>hidup</a:t>
            </a:r>
            <a:r>
              <a:rPr lang="en-US" dirty="0" smtClean="0">
                <a:sym typeface="Wingdings" panose="05000000000000000000" pitchFamily="2" charset="2"/>
              </a:rPr>
              <a:t> </a:t>
            </a:r>
            <a:r>
              <a:rPr lang="en-US" dirty="0" err="1" smtClean="0">
                <a:sym typeface="Wingdings" panose="05000000000000000000" pitchFamily="2" charset="2"/>
              </a:rPr>
              <a:t>dlm</a:t>
            </a:r>
            <a:r>
              <a:rPr lang="en-US" dirty="0" smtClean="0">
                <a:sym typeface="Wingdings" panose="05000000000000000000" pitchFamily="2" charset="2"/>
              </a:rPr>
              <a:t> </a:t>
            </a:r>
            <a:r>
              <a:rPr lang="en-US" dirty="0" err="1" smtClean="0">
                <a:sym typeface="Wingdings" panose="05000000000000000000" pitchFamily="2" charset="2"/>
              </a:rPr>
              <a:t>keadaan</a:t>
            </a:r>
            <a:r>
              <a:rPr lang="en-US" dirty="0" smtClean="0">
                <a:sym typeface="Wingdings" panose="05000000000000000000" pitchFamily="2" charset="2"/>
              </a:rPr>
              <a:t> </a:t>
            </a:r>
            <a:r>
              <a:rPr lang="en-US" dirty="0" err="1" smtClean="0">
                <a:sym typeface="Wingdings" panose="05000000000000000000" pitchFamily="2" charset="2"/>
              </a:rPr>
              <a:t>gelap</a:t>
            </a:r>
            <a:r>
              <a:rPr lang="en-US" dirty="0" smtClean="0">
                <a:sym typeface="Wingdings" panose="05000000000000000000" pitchFamily="2" charset="2"/>
              </a:rPr>
              <a:t>. </a:t>
            </a:r>
            <a:r>
              <a:rPr lang="en-US" dirty="0" err="1" smtClean="0">
                <a:sym typeface="Wingdings" panose="05000000000000000000" pitchFamily="2" charset="2"/>
              </a:rPr>
              <a:t>Sinar</a:t>
            </a:r>
            <a:r>
              <a:rPr lang="en-US" dirty="0" smtClean="0">
                <a:sym typeface="Wingdings" panose="05000000000000000000" pitchFamily="2" charset="2"/>
              </a:rPr>
              <a:t> UV </a:t>
            </a:r>
            <a:r>
              <a:rPr lang="en-US" dirty="0" err="1" smtClean="0">
                <a:sym typeface="Wingdings" panose="05000000000000000000" pitchFamily="2" charset="2"/>
              </a:rPr>
              <a:t>efektif</a:t>
            </a:r>
            <a:r>
              <a:rPr lang="en-US" dirty="0" smtClean="0">
                <a:sym typeface="Wingdings" panose="05000000000000000000" pitchFamily="2" charset="2"/>
              </a:rPr>
              <a:t> </a:t>
            </a:r>
            <a:r>
              <a:rPr lang="en-US" dirty="0" err="1" smtClean="0">
                <a:sym typeface="Wingdings" panose="05000000000000000000" pitchFamily="2" charset="2"/>
              </a:rPr>
              <a:t>mbunuh</a:t>
            </a:r>
            <a:r>
              <a:rPr lang="en-US" dirty="0" smtClean="0">
                <a:sym typeface="Wingdings" panose="05000000000000000000" pitchFamily="2" charset="2"/>
              </a:rPr>
              <a:t> </a:t>
            </a:r>
            <a:r>
              <a:rPr lang="en-US" dirty="0" err="1" smtClean="0">
                <a:sym typeface="Wingdings" panose="05000000000000000000" pitchFamily="2" charset="2"/>
              </a:rPr>
              <a:t>beberapa</a:t>
            </a:r>
            <a:r>
              <a:rPr lang="en-US" dirty="0" smtClean="0">
                <a:sym typeface="Wingdings" panose="05000000000000000000" pitchFamily="2" charset="2"/>
              </a:rPr>
              <a:t> </a:t>
            </a:r>
            <a:r>
              <a:rPr lang="en-US" dirty="0" err="1" smtClean="0">
                <a:sym typeface="Wingdings" panose="05000000000000000000" pitchFamily="2" charset="2"/>
              </a:rPr>
              <a:t>bentuk</a:t>
            </a:r>
            <a:r>
              <a:rPr lang="en-US" dirty="0" smtClean="0">
                <a:sym typeface="Wingdings" panose="05000000000000000000" pitchFamily="2" charset="2"/>
              </a:rPr>
              <a:t> </a:t>
            </a:r>
            <a:r>
              <a:rPr lang="en-US" dirty="0" err="1" smtClean="0">
                <a:sym typeface="Wingdings" panose="05000000000000000000" pitchFamily="2" charset="2"/>
              </a:rPr>
              <a:t>bakteri</a:t>
            </a:r>
            <a:endParaRPr lang="en-US" dirty="0" smtClean="0"/>
          </a:p>
          <a:p>
            <a:endParaRPr lang="en-US" dirty="0"/>
          </a:p>
        </p:txBody>
      </p:sp>
    </p:spTree>
    <p:extLst>
      <p:ext uri="{BB962C8B-B14F-4D97-AF65-F5344CB8AC3E}">
        <p14:creationId xmlns:p14="http://schemas.microsoft.com/office/powerpoint/2010/main" val="3076684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36775" y="228600"/>
            <a:ext cx="8153400" cy="990600"/>
          </a:xfrm>
        </p:spPr>
        <p:txBody>
          <a:bodyPr/>
          <a:lstStyle/>
          <a:p>
            <a:pPr eaLnBrk="1" hangingPunct="1"/>
            <a:r>
              <a:rPr lang="en-US" altLang="en-US" dirty="0" smtClean="0"/>
              <a:t>3. Portal </a:t>
            </a:r>
            <a:r>
              <a:rPr lang="en-US" altLang="en-US" dirty="0" err="1" smtClean="0"/>
              <a:t>keluar</a:t>
            </a:r>
            <a:r>
              <a:rPr lang="en-US" altLang="en-US" dirty="0" smtClean="0"/>
              <a:t>/ </a:t>
            </a:r>
            <a:r>
              <a:rPr lang="en-US" altLang="en-US" dirty="0" err="1" smtClean="0"/>
              <a:t>cara</a:t>
            </a:r>
            <a:r>
              <a:rPr lang="en-US" altLang="en-US" dirty="0" smtClean="0"/>
              <a:t> </a:t>
            </a:r>
            <a:r>
              <a:rPr lang="en-US" altLang="en-US" dirty="0" err="1" smtClean="0"/>
              <a:t>keluar</a:t>
            </a:r>
            <a:endParaRPr lang="id-ID" altLang="en-US" dirty="0" smtClean="0"/>
          </a:p>
        </p:txBody>
      </p:sp>
      <p:sp>
        <p:nvSpPr>
          <p:cNvPr id="16387" name="Content Placeholder 2"/>
          <p:cNvSpPr>
            <a:spLocks noGrp="1"/>
          </p:cNvSpPr>
          <p:nvPr>
            <p:ph sz="quarter" idx="1"/>
          </p:nvPr>
        </p:nvSpPr>
        <p:spPr>
          <a:xfrm>
            <a:off x="2136775" y="1600200"/>
            <a:ext cx="8153400" cy="4495800"/>
          </a:xfrm>
        </p:spPr>
        <p:txBody>
          <a:bodyPr/>
          <a:lstStyle/>
          <a:p>
            <a:pPr eaLnBrk="1" hangingPunct="1"/>
            <a:r>
              <a:rPr lang="id-ID" altLang="en-US" dirty="0" smtClean="0"/>
              <a:t>Organisme harus  mempunyai cara untuk keluar dari reservoar.</a:t>
            </a:r>
          </a:p>
          <a:p>
            <a:pPr eaLnBrk="1" hangingPunct="1"/>
            <a:r>
              <a:rPr lang="id-ID" altLang="en-US" dirty="0" smtClean="0"/>
              <a:t>Penjamu yang terinfeksi harus memindahkan organisme pada penjamu lain atau pada lingkuangan agar terjadi penularan.</a:t>
            </a:r>
          </a:p>
          <a:p>
            <a:r>
              <a:rPr lang="id-ID" altLang="en-US" dirty="0" smtClean="0"/>
              <a:t>Organisme keluar melaui</a:t>
            </a:r>
            <a:r>
              <a:rPr lang="en-US" altLang="en-US" dirty="0" smtClean="0"/>
              <a:t> </a:t>
            </a:r>
            <a:r>
              <a:rPr lang="en-US" altLang="en-US" dirty="0" err="1" smtClean="0"/>
              <a:t>kulit</a:t>
            </a:r>
            <a:r>
              <a:rPr lang="en-US" altLang="en-US" dirty="0" smtClean="0"/>
              <a:t> </a:t>
            </a:r>
            <a:r>
              <a:rPr lang="en-US" altLang="en-US" dirty="0" err="1" smtClean="0"/>
              <a:t>dan</a:t>
            </a:r>
            <a:r>
              <a:rPr lang="en-US" altLang="en-US" dirty="0" smtClean="0"/>
              <a:t> membrane </a:t>
            </a:r>
            <a:r>
              <a:rPr lang="en-US" altLang="en-US" dirty="0" err="1" smtClean="0"/>
              <a:t>mukosa</a:t>
            </a:r>
            <a:r>
              <a:rPr lang="en-US" altLang="en-US" dirty="0" smtClean="0"/>
              <a:t>, </a:t>
            </a:r>
            <a:r>
              <a:rPr lang="id-ID" altLang="en-US" dirty="0" smtClean="0"/>
              <a:t> saluran pernafasan, pencernaan</a:t>
            </a:r>
            <a:r>
              <a:rPr lang="en-US" altLang="en-US" dirty="0" smtClean="0"/>
              <a:t>, </a:t>
            </a:r>
            <a:r>
              <a:rPr lang="en-US" altLang="en-US" dirty="0" err="1" smtClean="0"/>
              <a:t>reproduksi</a:t>
            </a:r>
            <a:r>
              <a:rPr lang="en-US" altLang="en-US" dirty="0" smtClean="0"/>
              <a:t>, </a:t>
            </a:r>
            <a:r>
              <a:rPr lang="id-ID" altLang="en-US" dirty="0" smtClean="0"/>
              <a:t>perkemihan</a:t>
            </a:r>
            <a:r>
              <a:rPr lang="en-US" altLang="en-US" dirty="0" smtClean="0"/>
              <a:t> </a:t>
            </a:r>
            <a:r>
              <a:rPr lang="id-ID" altLang="en-US" dirty="0" smtClean="0"/>
              <a:t>dan</a:t>
            </a:r>
            <a:r>
              <a:rPr lang="en-US" altLang="en-US" dirty="0" smtClean="0"/>
              <a:t> </a:t>
            </a:r>
            <a:r>
              <a:rPr lang="en-US" altLang="en-US" dirty="0" err="1" smtClean="0"/>
              <a:t>darah</a:t>
            </a:r>
            <a:r>
              <a:rPr lang="id-ID" altLang="en-US" dirty="0" smtClean="0"/>
              <a:t>.</a:t>
            </a:r>
          </a:p>
        </p:txBody>
      </p:sp>
    </p:spTree>
    <p:extLst>
      <p:ext uri="{BB962C8B-B14F-4D97-AF65-F5344CB8AC3E}">
        <p14:creationId xmlns:p14="http://schemas.microsoft.com/office/powerpoint/2010/main" val="1990412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36775" y="228600"/>
            <a:ext cx="8153400" cy="990600"/>
          </a:xfrm>
        </p:spPr>
        <p:txBody>
          <a:bodyPr/>
          <a:lstStyle/>
          <a:p>
            <a:pPr eaLnBrk="1" hangingPunct="1"/>
            <a:r>
              <a:rPr lang="en-US" altLang="en-US" dirty="0" smtClean="0"/>
              <a:t>4. </a:t>
            </a:r>
            <a:r>
              <a:rPr lang="id-ID" altLang="en-US" dirty="0" smtClean="0"/>
              <a:t>Rute dari penularan</a:t>
            </a:r>
            <a:r>
              <a:rPr lang="en-US" altLang="en-US" dirty="0" smtClean="0"/>
              <a:t>/ </a:t>
            </a:r>
            <a:r>
              <a:rPr lang="en-US" altLang="en-US" dirty="0" err="1" smtClean="0"/>
              <a:t>cara</a:t>
            </a:r>
            <a:r>
              <a:rPr lang="en-US" altLang="en-US" dirty="0" smtClean="0"/>
              <a:t> </a:t>
            </a:r>
            <a:r>
              <a:rPr lang="en-US" altLang="en-US" dirty="0" err="1" smtClean="0"/>
              <a:t>penularan</a:t>
            </a:r>
            <a:endParaRPr lang="id-ID"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495" y="1331259"/>
            <a:ext cx="2952750" cy="2312894"/>
          </a:xfrm>
          <a:prstGeom prst="rect">
            <a:avLst/>
          </a:prstGeom>
        </p:spPr>
      </p:pic>
      <p:sp>
        <p:nvSpPr>
          <p:cNvPr id="3" name="Content Placeholder 2"/>
          <p:cNvSpPr>
            <a:spLocks noGrp="1"/>
          </p:cNvSpPr>
          <p:nvPr>
            <p:ph sz="quarter" idx="1"/>
          </p:nvPr>
        </p:nvSpPr>
        <p:spPr>
          <a:xfrm>
            <a:off x="1398494" y="1219200"/>
            <a:ext cx="10233212" cy="5517776"/>
          </a:xfrm>
        </p:spPr>
        <p:txBody>
          <a:bodyPr>
            <a:normAutofit fontScale="85000" lnSpcReduction="20000"/>
          </a:bodyPr>
          <a:lstStyle/>
          <a:p>
            <a:pPr>
              <a:spcAft>
                <a:spcPts val="0"/>
              </a:spcAft>
              <a:buFont typeface="Arial" panose="020B0604020202020204" pitchFamily="34" charset="0"/>
              <a:buChar char="•"/>
              <a:defRPr/>
            </a:pPr>
            <a:r>
              <a:rPr lang="id-ID" dirty="0" smtClean="0"/>
              <a:t>Rute penularan dibutuhkan untuk dapat menghubungkan sumber infeksi dengan penjamu baru. </a:t>
            </a:r>
          </a:p>
          <a:p>
            <a:pPr>
              <a:spcAft>
                <a:spcPts val="0"/>
              </a:spcAft>
              <a:buFont typeface="Arial" panose="020B0604020202020204" pitchFamily="34" charset="0"/>
              <a:buChar char="•"/>
              <a:defRPr/>
            </a:pPr>
            <a:r>
              <a:rPr lang="id-ID" dirty="0" smtClean="0"/>
              <a:t>Organisme mungkin ditularkan melaui </a:t>
            </a:r>
            <a:r>
              <a:rPr lang="en-US" dirty="0" smtClean="0"/>
              <a:t>: </a:t>
            </a:r>
          </a:p>
          <a:p>
            <a:pPr lvl="1">
              <a:spcAft>
                <a:spcPts val="0"/>
              </a:spcAft>
              <a:buFont typeface="Arial" panose="020B0604020202020204" pitchFamily="34" charset="0"/>
              <a:buChar char="•"/>
              <a:defRPr/>
            </a:pPr>
            <a:r>
              <a:rPr lang="en-US" b="1" dirty="0" err="1" smtClean="0"/>
              <a:t>Kontak</a:t>
            </a:r>
            <a:r>
              <a:rPr lang="en-US" dirty="0" smtClean="0"/>
              <a:t>; </a:t>
            </a:r>
          </a:p>
          <a:p>
            <a:pPr lvl="2">
              <a:spcAft>
                <a:spcPts val="0"/>
              </a:spcAft>
              <a:buFont typeface="Arial" panose="020B0604020202020204" pitchFamily="34" charset="0"/>
              <a:buChar char="•"/>
              <a:defRPr/>
            </a:pPr>
            <a:r>
              <a:rPr lang="en-US" sz="2100" dirty="0" err="1" smtClean="0"/>
              <a:t>Langsung</a:t>
            </a:r>
            <a:r>
              <a:rPr lang="en-US" sz="2100" dirty="0" smtClean="0"/>
              <a:t> : </a:t>
            </a:r>
            <a:r>
              <a:rPr lang="en-US" sz="2100" dirty="0" err="1" smtClean="0"/>
              <a:t>dr</a:t>
            </a:r>
            <a:r>
              <a:rPr lang="en-US" sz="2100" dirty="0" smtClean="0"/>
              <a:t> org </a:t>
            </a:r>
            <a:r>
              <a:rPr lang="en-US" sz="2100" dirty="0" err="1" smtClean="0"/>
              <a:t>ke</a:t>
            </a:r>
            <a:r>
              <a:rPr lang="en-US" sz="2100" dirty="0" smtClean="0"/>
              <a:t> org (</a:t>
            </a:r>
            <a:r>
              <a:rPr lang="en-US" sz="2100" dirty="0" err="1" smtClean="0"/>
              <a:t>fekal</a:t>
            </a:r>
            <a:r>
              <a:rPr lang="en-US" sz="2100" dirty="0" smtClean="0"/>
              <a:t>, oral), </a:t>
            </a:r>
            <a:r>
              <a:rPr lang="en-US" sz="2100" dirty="0" err="1" smtClean="0"/>
              <a:t>sentuhan</a:t>
            </a:r>
            <a:r>
              <a:rPr lang="en-US" sz="2100" dirty="0" smtClean="0"/>
              <a:t> </a:t>
            </a:r>
            <a:r>
              <a:rPr lang="en-US" sz="2100" dirty="0" smtClean="0">
                <a:sym typeface="Wingdings" panose="05000000000000000000" pitchFamily="2" charset="2"/>
              </a:rPr>
              <a:t> </a:t>
            </a:r>
            <a:r>
              <a:rPr lang="en-US" sz="2100" dirty="0" err="1" smtClean="0">
                <a:sym typeface="Wingdings" panose="05000000000000000000" pitchFamily="2" charset="2"/>
              </a:rPr>
              <a:t>Hep</a:t>
            </a:r>
            <a:r>
              <a:rPr lang="en-US" sz="2100" dirty="0" smtClean="0">
                <a:sym typeface="Wingdings" panose="05000000000000000000" pitchFamily="2" charset="2"/>
              </a:rPr>
              <a:t>. A, Herpes </a:t>
            </a:r>
            <a:r>
              <a:rPr lang="en-US" sz="2100" dirty="0" err="1" smtClean="0">
                <a:sym typeface="Wingdings" panose="05000000000000000000" pitchFamily="2" charset="2"/>
              </a:rPr>
              <a:t>Simpleks</a:t>
            </a:r>
            <a:endParaRPr lang="en-US" sz="2100" dirty="0" smtClean="0">
              <a:sym typeface="Wingdings" panose="05000000000000000000" pitchFamily="2" charset="2"/>
            </a:endParaRPr>
          </a:p>
          <a:p>
            <a:pPr lvl="2">
              <a:spcAft>
                <a:spcPts val="0"/>
              </a:spcAft>
              <a:buFont typeface="Arial" panose="020B0604020202020204" pitchFamily="34" charset="0"/>
              <a:buChar char="•"/>
              <a:defRPr/>
            </a:pPr>
            <a:r>
              <a:rPr lang="en-US" sz="2100" dirty="0" err="1" smtClean="0">
                <a:sym typeface="Wingdings" panose="05000000000000000000" pitchFamily="2" charset="2"/>
              </a:rPr>
              <a:t>Tdk</a:t>
            </a:r>
            <a:r>
              <a:rPr lang="en-US" sz="2100" dirty="0" smtClean="0">
                <a:sym typeface="Wingdings" panose="05000000000000000000" pitchFamily="2" charset="2"/>
              </a:rPr>
              <a:t> </a:t>
            </a:r>
            <a:r>
              <a:rPr lang="en-US" sz="2100" dirty="0" err="1" smtClean="0">
                <a:sym typeface="Wingdings" panose="05000000000000000000" pitchFamily="2" charset="2"/>
              </a:rPr>
              <a:t>langsung</a:t>
            </a:r>
            <a:r>
              <a:rPr lang="en-US" sz="2100" dirty="0" smtClean="0">
                <a:sym typeface="Wingdings" panose="05000000000000000000" pitchFamily="2" charset="2"/>
              </a:rPr>
              <a:t> : </a:t>
            </a:r>
            <a:r>
              <a:rPr lang="en-US" sz="2100" dirty="0" err="1" smtClean="0">
                <a:sym typeface="Wingdings" panose="05000000000000000000" pitchFamily="2" charset="2"/>
              </a:rPr>
              <a:t>mis</a:t>
            </a:r>
            <a:r>
              <a:rPr lang="en-US" sz="2100" dirty="0" smtClean="0">
                <a:sym typeface="Wingdings" panose="05000000000000000000" pitchFamily="2" charset="2"/>
              </a:rPr>
              <a:t>. </a:t>
            </a:r>
            <a:r>
              <a:rPr lang="en-US" sz="2100" dirty="0" err="1" smtClean="0">
                <a:sym typeface="Wingdings" panose="05000000000000000000" pitchFamily="2" charset="2"/>
              </a:rPr>
              <a:t>Jarum</a:t>
            </a:r>
            <a:r>
              <a:rPr lang="en-US" sz="2100" dirty="0" smtClean="0">
                <a:sym typeface="Wingdings" panose="05000000000000000000" pitchFamily="2" charset="2"/>
              </a:rPr>
              <a:t> </a:t>
            </a:r>
            <a:r>
              <a:rPr lang="en-US" sz="2100" dirty="0" err="1" smtClean="0">
                <a:sym typeface="Wingdings" panose="05000000000000000000" pitchFamily="2" charset="2"/>
              </a:rPr>
              <a:t>suntik</a:t>
            </a:r>
            <a:r>
              <a:rPr lang="en-US" sz="2100" dirty="0" smtClean="0">
                <a:sym typeface="Wingdings" panose="05000000000000000000" pitchFamily="2" charset="2"/>
              </a:rPr>
              <a:t>, </a:t>
            </a:r>
            <a:r>
              <a:rPr lang="en-US" sz="2100" dirty="0" err="1" smtClean="0">
                <a:sym typeface="Wingdings" panose="05000000000000000000" pitchFamily="2" charset="2"/>
              </a:rPr>
              <a:t>benda</a:t>
            </a:r>
            <a:r>
              <a:rPr lang="en-US" sz="2100" dirty="0" smtClean="0">
                <a:sym typeface="Wingdings" panose="05000000000000000000" pitchFamily="2" charset="2"/>
              </a:rPr>
              <a:t> </a:t>
            </a:r>
            <a:r>
              <a:rPr lang="en-US" sz="2100" dirty="0" err="1" smtClean="0">
                <a:sym typeface="Wingdings" panose="05000000000000000000" pitchFamily="2" charset="2"/>
              </a:rPr>
              <a:t>runcing</a:t>
            </a:r>
            <a:r>
              <a:rPr lang="en-US" sz="2100" dirty="0" smtClean="0">
                <a:sym typeface="Wingdings" panose="05000000000000000000" pitchFamily="2" charset="2"/>
              </a:rPr>
              <a:t>, </a:t>
            </a:r>
            <a:r>
              <a:rPr lang="en-US" sz="2100" dirty="0" err="1" smtClean="0">
                <a:sym typeface="Wingdings" panose="05000000000000000000" pitchFamily="2" charset="2"/>
              </a:rPr>
              <a:t>dan</a:t>
            </a:r>
            <a:r>
              <a:rPr lang="en-US" sz="2100" dirty="0" smtClean="0">
                <a:sym typeface="Wingdings" panose="05000000000000000000" pitchFamily="2" charset="2"/>
              </a:rPr>
              <a:t> </a:t>
            </a:r>
            <a:r>
              <a:rPr lang="en-US" sz="2100" dirty="0" err="1" smtClean="0">
                <a:sym typeface="Wingdings" panose="05000000000000000000" pitchFamily="2" charset="2"/>
              </a:rPr>
              <a:t>balutan</a:t>
            </a:r>
            <a:r>
              <a:rPr lang="en-US" sz="2100" dirty="0" smtClean="0">
                <a:sym typeface="Wingdings" panose="05000000000000000000" pitchFamily="2" charset="2"/>
              </a:rPr>
              <a:t> . </a:t>
            </a:r>
            <a:r>
              <a:rPr lang="en-US" sz="2100" dirty="0" err="1" smtClean="0">
                <a:sym typeface="Wingdings" panose="05000000000000000000" pitchFamily="2" charset="2"/>
              </a:rPr>
              <a:t>Hep</a:t>
            </a:r>
            <a:r>
              <a:rPr lang="en-US" sz="2100" dirty="0" smtClean="0">
                <a:sym typeface="Wingdings" panose="05000000000000000000" pitchFamily="2" charset="2"/>
              </a:rPr>
              <a:t>. </a:t>
            </a:r>
            <a:r>
              <a:rPr lang="en-US" sz="2100" dirty="0">
                <a:sym typeface="Wingdings" panose="05000000000000000000" pitchFamily="2" charset="2"/>
              </a:rPr>
              <a:t>B</a:t>
            </a:r>
            <a:endParaRPr lang="en-US" sz="2100" dirty="0" smtClean="0">
              <a:sym typeface="Wingdings" panose="05000000000000000000" pitchFamily="2" charset="2"/>
            </a:endParaRPr>
          </a:p>
          <a:p>
            <a:pPr lvl="2">
              <a:spcAft>
                <a:spcPts val="0"/>
              </a:spcAft>
              <a:buFont typeface="Arial" panose="020B0604020202020204" pitchFamily="34" charset="0"/>
              <a:buChar char="•"/>
              <a:defRPr/>
            </a:pPr>
            <a:r>
              <a:rPr lang="en-US" sz="2100" dirty="0" smtClean="0">
                <a:sym typeface="Wingdings" panose="05000000000000000000" pitchFamily="2" charset="2"/>
              </a:rPr>
              <a:t>Droplet: </a:t>
            </a:r>
            <a:r>
              <a:rPr lang="en-US" sz="2100" dirty="0" err="1" smtClean="0">
                <a:sym typeface="Wingdings" panose="05000000000000000000" pitchFamily="2" charset="2"/>
              </a:rPr>
              <a:t>batuk</a:t>
            </a:r>
            <a:r>
              <a:rPr lang="en-US" sz="2100" dirty="0" smtClean="0">
                <a:sym typeface="Wingdings" panose="05000000000000000000" pitchFamily="2" charset="2"/>
              </a:rPr>
              <a:t>, </a:t>
            </a:r>
            <a:r>
              <a:rPr lang="en-US" sz="2100" dirty="0" err="1" smtClean="0">
                <a:sym typeface="Wingdings" panose="05000000000000000000" pitchFamily="2" charset="2"/>
              </a:rPr>
              <a:t>bersin</a:t>
            </a:r>
            <a:r>
              <a:rPr lang="en-US" sz="2100" dirty="0" smtClean="0">
                <a:sym typeface="Wingdings" panose="05000000000000000000" pitchFamily="2" charset="2"/>
              </a:rPr>
              <a:t> </a:t>
            </a:r>
            <a:r>
              <a:rPr lang="en-US" sz="2100" dirty="0" err="1" smtClean="0">
                <a:sym typeface="Wingdings" panose="05000000000000000000" pitchFamily="2" charset="2"/>
              </a:rPr>
              <a:t>atau</a:t>
            </a:r>
            <a:r>
              <a:rPr lang="en-US" sz="2100" dirty="0" smtClean="0">
                <a:sym typeface="Wingdings" panose="05000000000000000000" pitchFamily="2" charset="2"/>
              </a:rPr>
              <a:t> </a:t>
            </a:r>
            <a:r>
              <a:rPr lang="en-US" sz="2100" dirty="0" err="1" smtClean="0">
                <a:sym typeface="Wingdings" panose="05000000000000000000" pitchFamily="2" charset="2"/>
              </a:rPr>
              <a:t>berbicara</a:t>
            </a:r>
            <a:r>
              <a:rPr lang="en-US" sz="2100" dirty="0" smtClean="0">
                <a:sym typeface="Wingdings" panose="05000000000000000000" pitchFamily="2" charset="2"/>
              </a:rPr>
              <a:t>  measles, influenza, rubella</a:t>
            </a:r>
          </a:p>
          <a:p>
            <a:pPr marL="739775" lvl="2">
              <a:spcAft>
                <a:spcPts val="0"/>
              </a:spcAft>
              <a:buFont typeface="Arial" panose="020B0604020202020204" pitchFamily="34" charset="0"/>
              <a:buChar char="•"/>
              <a:defRPr/>
            </a:pPr>
            <a:r>
              <a:rPr lang="en-US" sz="2100" b="1" dirty="0" err="1" smtClean="0">
                <a:sym typeface="Wingdings" panose="05000000000000000000" pitchFamily="2" charset="2"/>
              </a:rPr>
              <a:t>Udara</a:t>
            </a:r>
            <a:r>
              <a:rPr lang="en-US" sz="2100" dirty="0" smtClean="0">
                <a:sym typeface="Wingdings" panose="05000000000000000000" pitchFamily="2" charset="2"/>
              </a:rPr>
              <a:t>; droplet nucleus </a:t>
            </a:r>
            <a:r>
              <a:rPr lang="en-US" sz="2100" dirty="0" err="1" smtClean="0">
                <a:sym typeface="Wingdings" panose="05000000000000000000" pitchFamily="2" charset="2"/>
              </a:rPr>
              <a:t>ataua</a:t>
            </a:r>
            <a:r>
              <a:rPr lang="en-US" sz="2100" dirty="0" smtClean="0">
                <a:sym typeface="Wingdings" panose="05000000000000000000" pitchFamily="2" charset="2"/>
              </a:rPr>
              <a:t> </a:t>
            </a:r>
            <a:r>
              <a:rPr lang="en-US" sz="2100" dirty="0" err="1" smtClean="0">
                <a:sym typeface="Wingdings" panose="05000000000000000000" pitchFamily="2" charset="2"/>
              </a:rPr>
              <a:t>residu</a:t>
            </a:r>
            <a:r>
              <a:rPr lang="en-US" sz="2100" dirty="0" smtClean="0">
                <a:sym typeface="Wingdings" panose="05000000000000000000" pitchFamily="2" charset="2"/>
              </a:rPr>
              <a:t> </a:t>
            </a:r>
            <a:r>
              <a:rPr lang="en-US" sz="2100" dirty="0" err="1" smtClean="0">
                <a:sym typeface="Wingdings" panose="05000000000000000000" pitchFamily="2" charset="2"/>
              </a:rPr>
              <a:t>evaporasi</a:t>
            </a:r>
            <a:r>
              <a:rPr lang="en-US" sz="2100" dirty="0" smtClean="0">
                <a:sym typeface="Wingdings" panose="05000000000000000000" pitchFamily="2" charset="2"/>
              </a:rPr>
              <a:t> di </a:t>
            </a:r>
            <a:r>
              <a:rPr lang="en-US" sz="2100" dirty="0" err="1" smtClean="0">
                <a:sym typeface="Wingdings" panose="05000000000000000000" pitchFamily="2" charset="2"/>
              </a:rPr>
              <a:t>udara</a:t>
            </a:r>
            <a:r>
              <a:rPr lang="en-US" sz="2100" dirty="0" smtClean="0">
                <a:sym typeface="Wingdings" panose="05000000000000000000" pitchFamily="2" charset="2"/>
              </a:rPr>
              <a:t> (</a:t>
            </a:r>
            <a:r>
              <a:rPr lang="en-US" sz="2100" dirty="0" err="1" smtClean="0">
                <a:sym typeface="Wingdings" panose="05000000000000000000" pitchFamily="2" charset="2"/>
              </a:rPr>
              <a:t>mis</a:t>
            </a:r>
            <a:r>
              <a:rPr lang="en-US" sz="2100" dirty="0" smtClean="0">
                <a:sym typeface="Wingdings" panose="05000000000000000000" pitchFamily="2" charset="2"/>
              </a:rPr>
              <a:t>. </a:t>
            </a:r>
            <a:r>
              <a:rPr lang="en-US" sz="2100" dirty="0" err="1" smtClean="0">
                <a:sym typeface="Wingdings" panose="05000000000000000000" pitchFamily="2" charset="2"/>
              </a:rPr>
              <a:t>Batuk</a:t>
            </a:r>
            <a:r>
              <a:rPr lang="en-US" sz="2100" dirty="0" smtClean="0">
                <a:sym typeface="Wingdings" panose="05000000000000000000" pitchFamily="2" charset="2"/>
              </a:rPr>
              <a:t>, </a:t>
            </a:r>
            <a:r>
              <a:rPr lang="en-US" sz="2100" dirty="0" err="1" smtClean="0">
                <a:sym typeface="Wingdings" panose="05000000000000000000" pitchFamily="2" charset="2"/>
              </a:rPr>
              <a:t>bersin</a:t>
            </a:r>
            <a:r>
              <a:rPr lang="en-US" sz="2100" dirty="0" smtClean="0">
                <a:sym typeface="Wingdings" panose="05000000000000000000" pitchFamily="2" charset="2"/>
              </a:rPr>
              <a:t>) </a:t>
            </a:r>
            <a:r>
              <a:rPr lang="en-US" sz="2100" dirty="0" err="1" smtClean="0">
                <a:sym typeface="Wingdings" panose="05000000000000000000" pitchFamily="2" charset="2"/>
              </a:rPr>
              <a:t>atau</a:t>
            </a:r>
            <a:r>
              <a:rPr lang="en-US" sz="2100" dirty="0" smtClean="0">
                <a:sym typeface="Wingdings" panose="05000000000000000000" pitchFamily="2" charset="2"/>
              </a:rPr>
              <a:t> </a:t>
            </a:r>
            <a:r>
              <a:rPr lang="en-US" sz="2100" dirty="0" err="1" smtClean="0">
                <a:sym typeface="Wingdings" panose="05000000000000000000" pitchFamily="2" charset="2"/>
              </a:rPr>
              <a:t>dibawa</a:t>
            </a:r>
            <a:r>
              <a:rPr lang="en-US" sz="2100" dirty="0" smtClean="0">
                <a:sym typeface="Wingdings" panose="05000000000000000000" pitchFamily="2" charset="2"/>
              </a:rPr>
              <a:t> </a:t>
            </a:r>
            <a:r>
              <a:rPr lang="en-US" sz="2100" dirty="0" err="1" smtClean="0">
                <a:sym typeface="Wingdings" panose="05000000000000000000" pitchFamily="2" charset="2"/>
              </a:rPr>
              <a:t>melalui</a:t>
            </a:r>
            <a:r>
              <a:rPr lang="en-US" sz="2100" dirty="0" smtClean="0">
                <a:sym typeface="Wingdings" panose="05000000000000000000" pitchFamily="2" charset="2"/>
              </a:rPr>
              <a:t> </a:t>
            </a:r>
            <a:r>
              <a:rPr lang="en-US" sz="2100" dirty="0" err="1" smtClean="0">
                <a:sym typeface="Wingdings" panose="05000000000000000000" pitchFamily="2" charset="2"/>
              </a:rPr>
              <a:t>partikel</a:t>
            </a:r>
            <a:r>
              <a:rPr lang="en-US" sz="2100" dirty="0" smtClean="0">
                <a:sym typeface="Wingdings" panose="05000000000000000000" pitchFamily="2" charset="2"/>
              </a:rPr>
              <a:t> </a:t>
            </a:r>
            <a:r>
              <a:rPr lang="en-US" sz="2100" dirty="0" err="1" smtClean="0">
                <a:sym typeface="Wingdings" panose="05000000000000000000" pitchFamily="2" charset="2"/>
              </a:rPr>
              <a:t>debu</a:t>
            </a:r>
            <a:r>
              <a:rPr lang="en-US" sz="2100" dirty="0" smtClean="0">
                <a:sym typeface="Wingdings" panose="05000000000000000000" pitchFamily="2" charset="2"/>
              </a:rPr>
              <a:t>.  TB , </a:t>
            </a:r>
            <a:r>
              <a:rPr lang="en-US" sz="2100" dirty="0" err="1" smtClean="0">
                <a:sym typeface="Wingdings" panose="05000000000000000000" pitchFamily="2" charset="2"/>
              </a:rPr>
              <a:t>varisella</a:t>
            </a:r>
            <a:r>
              <a:rPr lang="en-US" sz="2100" dirty="0" smtClean="0">
                <a:sym typeface="Wingdings" panose="05000000000000000000" pitchFamily="2" charset="2"/>
              </a:rPr>
              <a:t> zoster</a:t>
            </a:r>
          </a:p>
          <a:p>
            <a:pPr marL="739775" lvl="2">
              <a:spcAft>
                <a:spcPts val="0"/>
              </a:spcAft>
              <a:buFont typeface="Arial" panose="020B0604020202020204" pitchFamily="34" charset="0"/>
              <a:buChar char="•"/>
              <a:defRPr/>
            </a:pPr>
            <a:r>
              <a:rPr lang="en-US" sz="2100" b="1" dirty="0" err="1" smtClean="0">
                <a:sym typeface="Wingdings" panose="05000000000000000000" pitchFamily="2" charset="2"/>
              </a:rPr>
              <a:t>Peralatan</a:t>
            </a:r>
            <a:r>
              <a:rPr lang="en-US" sz="2100" dirty="0" smtClean="0">
                <a:sym typeface="Wingdings" panose="05000000000000000000" pitchFamily="2" charset="2"/>
              </a:rPr>
              <a:t> : </a:t>
            </a:r>
          </a:p>
          <a:p>
            <a:pPr marL="1082675" lvl="3">
              <a:spcAft>
                <a:spcPts val="0"/>
              </a:spcAft>
              <a:buFont typeface="Arial" panose="020B0604020202020204" pitchFamily="34" charset="0"/>
              <a:buChar char="•"/>
              <a:defRPr/>
            </a:pPr>
            <a:r>
              <a:rPr lang="en-US" sz="2100" dirty="0" err="1" smtClean="0">
                <a:sym typeface="Wingdings" panose="05000000000000000000" pitchFamily="2" charset="2"/>
              </a:rPr>
              <a:t>alat-alat</a:t>
            </a:r>
            <a:r>
              <a:rPr lang="en-US" sz="2100" dirty="0" smtClean="0">
                <a:sym typeface="Wingdings" panose="05000000000000000000" pitchFamily="2" charset="2"/>
              </a:rPr>
              <a:t> </a:t>
            </a:r>
            <a:r>
              <a:rPr lang="en-US" sz="2100" dirty="0" err="1" smtClean="0">
                <a:sym typeface="Wingdings" panose="05000000000000000000" pitchFamily="2" charset="2"/>
              </a:rPr>
              <a:t>yg</a:t>
            </a:r>
            <a:r>
              <a:rPr lang="en-US" sz="2100" dirty="0" smtClean="0">
                <a:sym typeface="Wingdings" panose="05000000000000000000" pitchFamily="2" charset="2"/>
              </a:rPr>
              <a:t> </a:t>
            </a:r>
            <a:r>
              <a:rPr lang="en-US" sz="2100" dirty="0" err="1" smtClean="0">
                <a:sym typeface="Wingdings" panose="05000000000000000000" pitchFamily="2" charset="2"/>
              </a:rPr>
              <a:t>terkontaminasi</a:t>
            </a:r>
            <a:r>
              <a:rPr lang="en-US" sz="2100" dirty="0" smtClean="0">
                <a:sym typeface="Wingdings" panose="05000000000000000000" pitchFamily="2" charset="2"/>
              </a:rPr>
              <a:t>, air, </a:t>
            </a:r>
            <a:r>
              <a:rPr lang="en-US" sz="2100" dirty="0" err="1" smtClean="0">
                <a:sym typeface="Wingdings" panose="05000000000000000000" pitchFamily="2" charset="2"/>
              </a:rPr>
              <a:t>obat</a:t>
            </a:r>
            <a:r>
              <a:rPr lang="en-US" sz="2100" dirty="0" smtClean="0">
                <a:sym typeface="Wingdings" panose="05000000000000000000" pitchFamily="2" charset="2"/>
              </a:rPr>
              <a:t>, </a:t>
            </a:r>
            <a:r>
              <a:rPr lang="en-US" sz="2100" dirty="0" err="1" smtClean="0">
                <a:sym typeface="Wingdings" panose="05000000000000000000" pitchFamily="2" charset="2"/>
              </a:rPr>
              <a:t>larutan</a:t>
            </a:r>
            <a:r>
              <a:rPr lang="en-US" sz="2100" dirty="0" smtClean="0">
                <a:sym typeface="Wingdings" panose="05000000000000000000" pitchFamily="2" charset="2"/>
              </a:rPr>
              <a:t>, </a:t>
            </a:r>
            <a:r>
              <a:rPr lang="en-US" sz="2100" dirty="0" err="1" smtClean="0">
                <a:sym typeface="Wingdings" panose="05000000000000000000" pitchFamily="2" charset="2"/>
              </a:rPr>
              <a:t>darah</a:t>
            </a:r>
            <a:r>
              <a:rPr lang="en-US" sz="2100" dirty="0" smtClean="0">
                <a:sym typeface="Wingdings" panose="05000000000000000000" pitchFamily="2" charset="2"/>
              </a:rPr>
              <a:t>.  vibrio cholera, pseudomonas, virus </a:t>
            </a:r>
            <a:r>
              <a:rPr lang="en-US" sz="2100" dirty="0" err="1" smtClean="0">
                <a:sym typeface="Wingdings" panose="05000000000000000000" pitchFamily="2" charset="2"/>
              </a:rPr>
              <a:t>hep</a:t>
            </a:r>
            <a:r>
              <a:rPr lang="en-US" sz="2100" dirty="0" smtClean="0">
                <a:sym typeface="Wingdings" panose="05000000000000000000" pitchFamily="2" charset="2"/>
              </a:rPr>
              <a:t>. C</a:t>
            </a:r>
          </a:p>
          <a:p>
            <a:pPr marL="1082675" lvl="3">
              <a:spcAft>
                <a:spcPts val="0"/>
              </a:spcAft>
              <a:buFont typeface="Arial" panose="020B0604020202020204" pitchFamily="34" charset="0"/>
              <a:buChar char="•"/>
              <a:defRPr/>
            </a:pPr>
            <a:r>
              <a:rPr lang="en-US" sz="2100" dirty="0" err="1" smtClean="0">
                <a:sym typeface="Wingdings" panose="05000000000000000000" pitchFamily="2" charset="2"/>
              </a:rPr>
              <a:t>Makanan</a:t>
            </a:r>
            <a:r>
              <a:rPr lang="en-US" sz="2100" dirty="0" smtClean="0">
                <a:sym typeface="Wingdings" panose="05000000000000000000" pitchFamily="2" charset="2"/>
              </a:rPr>
              <a:t> (</a:t>
            </a:r>
            <a:r>
              <a:rPr lang="en-US" sz="2100" dirty="0" err="1" smtClean="0">
                <a:sym typeface="Wingdings" panose="05000000000000000000" pitchFamily="2" charset="2"/>
              </a:rPr>
              <a:t>daging</a:t>
            </a:r>
            <a:r>
              <a:rPr lang="en-US" sz="2100" dirty="0" smtClean="0">
                <a:sym typeface="Wingdings" panose="05000000000000000000" pitchFamily="2" charset="2"/>
              </a:rPr>
              <a:t> </a:t>
            </a:r>
            <a:r>
              <a:rPr lang="en-US" sz="2100" dirty="0" err="1" smtClean="0">
                <a:sym typeface="Wingdings" panose="05000000000000000000" pitchFamily="2" charset="2"/>
              </a:rPr>
              <a:t>yg</a:t>
            </a:r>
            <a:r>
              <a:rPr lang="en-US" sz="2100" dirty="0" smtClean="0">
                <a:sym typeface="Wingdings" panose="05000000000000000000" pitchFamily="2" charset="2"/>
              </a:rPr>
              <a:t> </a:t>
            </a:r>
            <a:r>
              <a:rPr lang="en-US" sz="2100" dirty="0" err="1" smtClean="0">
                <a:sym typeface="Wingdings" panose="05000000000000000000" pitchFamily="2" charset="2"/>
              </a:rPr>
              <a:t>diolah</a:t>
            </a:r>
            <a:r>
              <a:rPr lang="en-US" sz="2100" dirty="0" smtClean="0">
                <a:sym typeface="Wingdings" panose="05000000000000000000" pitchFamily="2" charset="2"/>
              </a:rPr>
              <a:t>, </a:t>
            </a:r>
            <a:r>
              <a:rPr lang="en-US" sz="2100" dirty="0" err="1" smtClean="0">
                <a:sym typeface="Wingdings" panose="05000000000000000000" pitchFamily="2" charset="2"/>
              </a:rPr>
              <a:t>disimpan</a:t>
            </a:r>
            <a:r>
              <a:rPr lang="en-US" sz="2100" dirty="0" smtClean="0">
                <a:sym typeface="Wingdings" panose="05000000000000000000" pitchFamily="2" charset="2"/>
              </a:rPr>
              <a:t> </a:t>
            </a:r>
            <a:r>
              <a:rPr lang="en-US" sz="2100" dirty="0" err="1" smtClean="0">
                <a:sym typeface="Wingdings" panose="05000000000000000000" pitchFamily="2" charset="2"/>
              </a:rPr>
              <a:t>atau</a:t>
            </a:r>
            <a:r>
              <a:rPr lang="en-US" sz="2100" dirty="0" smtClean="0">
                <a:sym typeface="Wingdings" panose="05000000000000000000" pitchFamily="2" charset="2"/>
              </a:rPr>
              <a:t> </a:t>
            </a:r>
            <a:r>
              <a:rPr lang="en-US" sz="2100" dirty="0" err="1" smtClean="0">
                <a:sym typeface="Wingdings" panose="05000000000000000000" pitchFamily="2" charset="2"/>
              </a:rPr>
              <a:t>dimasak</a:t>
            </a:r>
            <a:r>
              <a:rPr lang="en-US" sz="2100" dirty="0" smtClean="0">
                <a:sym typeface="Wingdings" panose="05000000000000000000" pitchFamily="2" charset="2"/>
              </a:rPr>
              <a:t> dg </a:t>
            </a:r>
            <a:r>
              <a:rPr lang="en-US" sz="2100" dirty="0" err="1" smtClean="0">
                <a:sym typeface="Wingdings" panose="05000000000000000000" pitchFamily="2" charset="2"/>
              </a:rPr>
              <a:t>tdk</a:t>
            </a:r>
            <a:r>
              <a:rPr lang="en-US" sz="2100" dirty="0" smtClean="0">
                <a:sym typeface="Wingdings" panose="05000000000000000000" pitchFamily="2" charset="2"/>
              </a:rPr>
              <a:t> </a:t>
            </a:r>
            <a:r>
              <a:rPr lang="en-US" sz="2100" dirty="0" err="1" smtClean="0">
                <a:sym typeface="Wingdings" panose="05000000000000000000" pitchFamily="2" charset="2"/>
              </a:rPr>
              <a:t>tepat</a:t>
            </a:r>
            <a:r>
              <a:rPr lang="en-US" sz="2100" dirty="0" smtClean="0">
                <a:sym typeface="Wingdings" panose="05000000000000000000" pitchFamily="2" charset="2"/>
              </a:rPr>
              <a:t>).  Salmonella, </a:t>
            </a:r>
            <a:r>
              <a:rPr lang="en-US" sz="2100" dirty="0" err="1" smtClean="0">
                <a:sym typeface="Wingdings" panose="05000000000000000000" pitchFamily="2" charset="2"/>
              </a:rPr>
              <a:t>Ecsheria</a:t>
            </a:r>
            <a:r>
              <a:rPr lang="en-US" sz="2100" dirty="0" smtClean="0">
                <a:sym typeface="Wingdings" panose="05000000000000000000" pitchFamily="2" charset="2"/>
              </a:rPr>
              <a:t> coli, Clostridium botulinum</a:t>
            </a:r>
          </a:p>
          <a:p>
            <a:pPr marL="739775" lvl="3">
              <a:spcAft>
                <a:spcPts val="0"/>
              </a:spcAft>
              <a:buFont typeface="Arial" panose="020B0604020202020204" pitchFamily="34" charset="0"/>
              <a:buChar char="•"/>
              <a:defRPr/>
            </a:pPr>
            <a:r>
              <a:rPr lang="en-US" sz="2100" b="1" dirty="0" err="1" smtClean="0"/>
              <a:t>Vektor</a:t>
            </a:r>
            <a:r>
              <a:rPr lang="en-US" sz="2100" dirty="0" smtClean="0"/>
              <a:t> :</a:t>
            </a:r>
          </a:p>
          <a:p>
            <a:pPr marL="1196975" lvl="4">
              <a:spcAft>
                <a:spcPts val="0"/>
              </a:spcAft>
              <a:buFont typeface="Arial" panose="020B0604020202020204" pitchFamily="34" charset="0"/>
              <a:buChar char="•"/>
              <a:defRPr/>
            </a:pPr>
            <a:r>
              <a:rPr lang="en-US" sz="2100" dirty="0" err="1" smtClean="0"/>
              <a:t>Perpindahan</a:t>
            </a:r>
            <a:r>
              <a:rPr lang="en-US" sz="2100" dirty="0" smtClean="0"/>
              <a:t> </a:t>
            </a:r>
            <a:r>
              <a:rPr lang="en-US" sz="2100" dirty="0" err="1" smtClean="0"/>
              <a:t>mekanis</a:t>
            </a:r>
            <a:r>
              <a:rPr lang="en-US" sz="2100" dirty="0" smtClean="0"/>
              <a:t> </a:t>
            </a:r>
            <a:r>
              <a:rPr lang="en-US" sz="2100" dirty="0" err="1" smtClean="0"/>
              <a:t>ekternal</a:t>
            </a:r>
            <a:r>
              <a:rPr lang="en-US" sz="2100" dirty="0" smtClean="0"/>
              <a:t> (</a:t>
            </a:r>
            <a:r>
              <a:rPr lang="en-US" sz="2100" dirty="0" err="1" smtClean="0"/>
              <a:t>lalat</a:t>
            </a:r>
            <a:r>
              <a:rPr lang="en-US" sz="2100" dirty="0" smtClean="0"/>
              <a:t>). </a:t>
            </a:r>
            <a:r>
              <a:rPr lang="en-US" sz="2100" dirty="0" smtClean="0">
                <a:sym typeface="Wingdings" panose="05000000000000000000" pitchFamily="2" charset="2"/>
              </a:rPr>
              <a:t> Vibrio cholera</a:t>
            </a:r>
          </a:p>
          <a:p>
            <a:pPr marL="1196975" lvl="4">
              <a:spcAft>
                <a:spcPts val="0"/>
              </a:spcAft>
              <a:buFont typeface="Arial" panose="020B0604020202020204" pitchFamily="34" charset="0"/>
              <a:buChar char="•"/>
              <a:defRPr/>
            </a:pPr>
            <a:r>
              <a:rPr lang="en-US" sz="2100" dirty="0" err="1" smtClean="0">
                <a:sym typeface="Wingdings" panose="05000000000000000000" pitchFamily="2" charset="2"/>
              </a:rPr>
              <a:t>Penularan</a:t>
            </a:r>
            <a:r>
              <a:rPr lang="en-US" sz="2100" dirty="0" smtClean="0">
                <a:sym typeface="Wingdings" panose="05000000000000000000" pitchFamily="2" charset="2"/>
              </a:rPr>
              <a:t> internal </a:t>
            </a:r>
            <a:r>
              <a:rPr lang="en-US" sz="2100" dirty="0" err="1" smtClean="0">
                <a:sym typeface="Wingdings" panose="05000000000000000000" pitchFamily="2" charset="2"/>
              </a:rPr>
              <a:t>spt</a:t>
            </a:r>
            <a:r>
              <a:rPr lang="en-US" sz="2100" dirty="0" smtClean="0">
                <a:sym typeface="Wingdings" panose="05000000000000000000" pitchFamily="2" charset="2"/>
              </a:rPr>
              <a:t> </a:t>
            </a:r>
            <a:r>
              <a:rPr lang="en-US" sz="2100" dirty="0" err="1" smtClean="0">
                <a:sym typeface="Wingdings" panose="05000000000000000000" pitchFamily="2" charset="2"/>
              </a:rPr>
              <a:t>kondisi</a:t>
            </a:r>
            <a:r>
              <a:rPr lang="en-US" sz="2100" dirty="0" smtClean="0">
                <a:sym typeface="Wingdings" panose="05000000000000000000" pitchFamily="2" charset="2"/>
              </a:rPr>
              <a:t> </a:t>
            </a:r>
            <a:r>
              <a:rPr lang="en-US" sz="2100" dirty="0" err="1" smtClean="0">
                <a:sym typeface="Wingdings" panose="05000000000000000000" pitchFamily="2" charset="2"/>
              </a:rPr>
              <a:t>parastik</a:t>
            </a:r>
            <a:r>
              <a:rPr lang="en-US" sz="2100" dirty="0" smtClean="0">
                <a:sym typeface="Wingdings" panose="05000000000000000000" pitchFamily="2" charset="2"/>
              </a:rPr>
              <a:t> </a:t>
            </a:r>
            <a:r>
              <a:rPr lang="en-US" sz="2100" dirty="0" err="1" smtClean="0">
                <a:sym typeface="Wingdings" panose="05000000000000000000" pitchFamily="2" charset="2"/>
              </a:rPr>
              <a:t>antara</a:t>
            </a:r>
            <a:r>
              <a:rPr lang="en-US" sz="2100" dirty="0" smtClean="0">
                <a:sym typeface="Wingdings" panose="05000000000000000000" pitchFamily="2" charset="2"/>
              </a:rPr>
              <a:t> vector </a:t>
            </a:r>
            <a:r>
              <a:rPr lang="en-US" sz="2100" dirty="0" err="1" smtClean="0">
                <a:sym typeface="Wingdings" panose="05000000000000000000" pitchFamily="2" charset="2"/>
              </a:rPr>
              <a:t>dan</a:t>
            </a:r>
            <a:r>
              <a:rPr lang="en-US" sz="2100" dirty="0" smtClean="0">
                <a:sym typeface="Wingdings" panose="05000000000000000000" pitchFamily="2" charset="2"/>
              </a:rPr>
              <a:t> </a:t>
            </a:r>
            <a:r>
              <a:rPr lang="en-US" sz="2100" dirty="0" err="1" smtClean="0">
                <a:sym typeface="Wingdings" panose="05000000000000000000" pitchFamily="2" charset="2"/>
              </a:rPr>
              <a:t>penjamu</a:t>
            </a:r>
            <a:r>
              <a:rPr lang="en-US" sz="2100" dirty="0" smtClean="0">
                <a:sym typeface="Wingdings" panose="05000000000000000000" pitchFamily="2" charset="2"/>
              </a:rPr>
              <a:t> </a:t>
            </a:r>
            <a:r>
              <a:rPr lang="en-US" sz="2100" dirty="0" err="1" smtClean="0">
                <a:sym typeface="Wingdings" panose="05000000000000000000" pitchFamily="2" charset="2"/>
              </a:rPr>
              <a:t>spt</a:t>
            </a:r>
            <a:r>
              <a:rPr lang="en-US" sz="2100" dirty="0" smtClean="0">
                <a:sym typeface="Wingdings" panose="05000000000000000000" pitchFamily="2" charset="2"/>
              </a:rPr>
              <a:t>; </a:t>
            </a:r>
            <a:r>
              <a:rPr lang="en-US" sz="2100" dirty="0" err="1" smtClean="0">
                <a:sym typeface="Wingdings" panose="05000000000000000000" pitchFamily="2" charset="2"/>
              </a:rPr>
              <a:t>nyamuk</a:t>
            </a:r>
            <a:r>
              <a:rPr lang="en-US" sz="2100" dirty="0" smtClean="0">
                <a:sym typeface="Wingdings" panose="05000000000000000000" pitchFamily="2" charset="2"/>
              </a:rPr>
              <a:t>, </a:t>
            </a:r>
            <a:r>
              <a:rPr lang="en-US" sz="2100" dirty="0" err="1" smtClean="0">
                <a:sym typeface="Wingdings" panose="05000000000000000000" pitchFamily="2" charset="2"/>
              </a:rPr>
              <a:t>kutu</a:t>
            </a:r>
            <a:r>
              <a:rPr lang="en-US" sz="2100" dirty="0" smtClean="0">
                <a:sym typeface="Wingdings" panose="05000000000000000000" pitchFamily="2" charset="2"/>
              </a:rPr>
              <a:t> </a:t>
            </a:r>
            <a:r>
              <a:rPr lang="en-US" sz="2100" dirty="0" err="1" smtClean="0">
                <a:sym typeface="Wingdings" panose="05000000000000000000" pitchFamily="2" charset="2"/>
              </a:rPr>
              <a:t>dan</a:t>
            </a:r>
            <a:r>
              <a:rPr lang="en-US" sz="2100" dirty="0" smtClean="0">
                <a:sym typeface="Wingdings" panose="05000000000000000000" pitchFamily="2" charset="2"/>
              </a:rPr>
              <a:t> </a:t>
            </a:r>
            <a:r>
              <a:rPr lang="en-US" sz="2100" dirty="0" err="1" smtClean="0">
                <a:sym typeface="Wingdings" panose="05000000000000000000" pitchFamily="2" charset="2"/>
              </a:rPr>
              <a:t>lalat</a:t>
            </a:r>
            <a:r>
              <a:rPr lang="en-US" sz="2100" dirty="0" smtClean="0">
                <a:sym typeface="Wingdings" panose="05000000000000000000" pitchFamily="2" charset="2"/>
              </a:rPr>
              <a:t>.  malaria, Rickettsia </a:t>
            </a:r>
            <a:r>
              <a:rPr lang="en-US" sz="2100" dirty="0" err="1" smtClean="0">
                <a:sym typeface="Wingdings" panose="05000000000000000000" pitchFamily="2" charset="2"/>
              </a:rPr>
              <a:t>typhi</a:t>
            </a:r>
            <a:endParaRPr lang="en-US" sz="2100" dirty="0" smtClean="0">
              <a:sym typeface="Wingdings" panose="05000000000000000000" pitchFamily="2" charset="2"/>
            </a:endParaRPr>
          </a:p>
          <a:p>
            <a:pPr>
              <a:spcAft>
                <a:spcPts val="0"/>
              </a:spcAft>
              <a:buFont typeface="Arial" panose="020B0604020202020204" pitchFamily="34" charset="0"/>
              <a:buChar char="•"/>
              <a:defRPr/>
            </a:pPr>
            <a:r>
              <a:rPr lang="id-ID" dirty="0" smtClean="0"/>
              <a:t>Penting untuk mengenal perbedaan mikroorganisme yang membutuhkan rute spesifik dari penularan agar infeksi terjadi.</a:t>
            </a:r>
            <a:endParaRPr lang="id-ID" dirty="0"/>
          </a:p>
        </p:txBody>
      </p:sp>
    </p:spTree>
    <p:extLst>
      <p:ext uri="{BB962C8B-B14F-4D97-AF65-F5344CB8AC3E}">
        <p14:creationId xmlns:p14="http://schemas.microsoft.com/office/powerpoint/2010/main" val="379708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Portal </a:t>
            </a:r>
            <a:r>
              <a:rPr lang="en-US" dirty="0" err="1" smtClean="0"/>
              <a:t>Masuk</a:t>
            </a:r>
            <a:endParaRPr lang="en-US" dirty="0"/>
          </a:p>
        </p:txBody>
      </p:sp>
      <p:sp>
        <p:nvSpPr>
          <p:cNvPr id="3" name="Content Placeholder 2"/>
          <p:cNvSpPr>
            <a:spLocks noGrp="1"/>
          </p:cNvSpPr>
          <p:nvPr>
            <p:ph idx="1"/>
          </p:nvPr>
        </p:nvSpPr>
        <p:spPr>
          <a:xfrm>
            <a:off x="1484310" y="2326341"/>
            <a:ext cx="10018713" cy="3464859"/>
          </a:xfrm>
        </p:spPr>
        <p:txBody>
          <a:bodyPr>
            <a:normAutofit fontScale="92500" lnSpcReduction="10000"/>
          </a:bodyPr>
          <a:lstStyle/>
          <a:p>
            <a:r>
              <a:rPr lang="en-US" dirty="0" err="1" smtClean="0"/>
              <a:t>Organisme</a:t>
            </a:r>
            <a:r>
              <a:rPr lang="en-US" dirty="0" smtClean="0"/>
              <a:t> </a:t>
            </a:r>
            <a:r>
              <a:rPr lang="en-US" dirty="0" err="1" smtClean="0"/>
              <a:t>dpt</a:t>
            </a:r>
            <a:r>
              <a:rPr lang="en-US" dirty="0" smtClean="0"/>
              <a:t> </a:t>
            </a:r>
            <a:r>
              <a:rPr lang="en-US" dirty="0" err="1" smtClean="0"/>
              <a:t>masuk</a:t>
            </a:r>
            <a:r>
              <a:rPr lang="en-US" dirty="0" smtClean="0"/>
              <a:t> </a:t>
            </a:r>
            <a:r>
              <a:rPr lang="en-US" dirty="0" err="1" smtClean="0"/>
              <a:t>kdlm</a:t>
            </a:r>
            <a:r>
              <a:rPr lang="en-US" dirty="0" smtClean="0"/>
              <a:t> </a:t>
            </a:r>
            <a:r>
              <a:rPr lang="en-US" dirty="0" err="1" smtClean="0"/>
              <a:t>tubuh</a:t>
            </a:r>
            <a:r>
              <a:rPr lang="en-US" dirty="0" smtClean="0"/>
              <a:t> </a:t>
            </a:r>
            <a:r>
              <a:rPr lang="en-US" dirty="0" err="1" smtClean="0"/>
              <a:t>melalui</a:t>
            </a:r>
            <a:r>
              <a:rPr lang="en-US" dirty="0" smtClean="0"/>
              <a:t> </a:t>
            </a:r>
            <a:r>
              <a:rPr lang="en-US" dirty="0" err="1" smtClean="0"/>
              <a:t>rute</a:t>
            </a:r>
            <a:r>
              <a:rPr lang="en-US" dirty="0" smtClean="0"/>
              <a:t> </a:t>
            </a:r>
            <a:r>
              <a:rPr lang="en-US" dirty="0" err="1" smtClean="0"/>
              <a:t>yg</a:t>
            </a:r>
            <a:r>
              <a:rPr lang="en-US" dirty="0" smtClean="0"/>
              <a:t> </a:t>
            </a:r>
            <a:r>
              <a:rPr lang="en-US" dirty="0" err="1" smtClean="0"/>
              <a:t>sama</a:t>
            </a:r>
            <a:r>
              <a:rPr lang="en-US" dirty="0" smtClean="0"/>
              <a:t> dg </a:t>
            </a:r>
            <a:r>
              <a:rPr lang="en-US" dirty="0" err="1" smtClean="0"/>
              <a:t>yg</a:t>
            </a:r>
            <a:r>
              <a:rPr lang="en-US" dirty="0" smtClean="0"/>
              <a:t> </a:t>
            </a:r>
            <a:r>
              <a:rPr lang="en-US" dirty="0" err="1" smtClean="0"/>
              <a:t>digunakan</a:t>
            </a:r>
            <a:r>
              <a:rPr lang="en-US" dirty="0" smtClean="0"/>
              <a:t> </a:t>
            </a:r>
            <a:r>
              <a:rPr lang="en-US" dirty="0" err="1" smtClean="0"/>
              <a:t>utk</a:t>
            </a:r>
            <a:r>
              <a:rPr lang="en-US" dirty="0" smtClean="0"/>
              <a:t> </a:t>
            </a:r>
            <a:r>
              <a:rPr lang="en-US" dirty="0" err="1" smtClean="0"/>
              <a:t>keluar</a:t>
            </a:r>
            <a:r>
              <a:rPr lang="en-US" dirty="0" smtClean="0"/>
              <a:t>.</a:t>
            </a:r>
          </a:p>
          <a:p>
            <a:r>
              <a:rPr lang="en-US" dirty="0" err="1" smtClean="0"/>
              <a:t>Misal</a:t>
            </a:r>
            <a:r>
              <a:rPr lang="en-US" dirty="0" smtClean="0"/>
              <a:t> </a:t>
            </a:r>
            <a:r>
              <a:rPr lang="en-US" dirty="0" err="1" smtClean="0"/>
              <a:t>saat</a:t>
            </a:r>
            <a:r>
              <a:rPr lang="en-US" dirty="0" smtClean="0"/>
              <a:t> </a:t>
            </a:r>
            <a:r>
              <a:rPr lang="en-US" dirty="0" err="1" smtClean="0"/>
              <a:t>jarum</a:t>
            </a:r>
            <a:r>
              <a:rPr lang="en-US" dirty="0" smtClean="0"/>
              <a:t> </a:t>
            </a:r>
            <a:r>
              <a:rPr lang="en-US" dirty="0" err="1" smtClean="0"/>
              <a:t>yg</a:t>
            </a:r>
            <a:r>
              <a:rPr lang="en-US" dirty="0" smtClean="0"/>
              <a:t> </a:t>
            </a:r>
            <a:r>
              <a:rPr lang="en-US" dirty="0" err="1" smtClean="0"/>
              <a:t>terkontaminasi</a:t>
            </a:r>
            <a:r>
              <a:rPr lang="en-US" dirty="0" smtClean="0"/>
              <a:t> </a:t>
            </a:r>
            <a:r>
              <a:rPr lang="en-US" dirty="0" err="1" smtClean="0"/>
              <a:t>mengenai</a:t>
            </a:r>
            <a:r>
              <a:rPr lang="en-US" dirty="0" smtClean="0"/>
              <a:t> </a:t>
            </a:r>
            <a:r>
              <a:rPr lang="en-US" dirty="0" err="1" smtClean="0"/>
              <a:t>kulit</a:t>
            </a:r>
            <a:r>
              <a:rPr lang="en-US" dirty="0" smtClean="0"/>
              <a:t> </a:t>
            </a:r>
            <a:r>
              <a:rPr lang="en-US" dirty="0" err="1" smtClean="0"/>
              <a:t>klien</a:t>
            </a:r>
            <a:r>
              <a:rPr lang="en-US" dirty="0" smtClean="0"/>
              <a:t>, </a:t>
            </a:r>
            <a:r>
              <a:rPr lang="en-US" dirty="0" err="1" smtClean="0"/>
              <a:t>organisme</a:t>
            </a:r>
            <a:r>
              <a:rPr lang="en-US" dirty="0" smtClean="0"/>
              <a:t> </a:t>
            </a:r>
            <a:r>
              <a:rPr lang="en-US" dirty="0" err="1" smtClean="0"/>
              <a:t>masuk</a:t>
            </a:r>
            <a:r>
              <a:rPr lang="en-US" dirty="0" smtClean="0"/>
              <a:t> </a:t>
            </a:r>
            <a:r>
              <a:rPr lang="en-US" dirty="0" err="1" smtClean="0"/>
              <a:t>kedlm</a:t>
            </a:r>
            <a:r>
              <a:rPr lang="en-US" dirty="0" smtClean="0"/>
              <a:t> </a:t>
            </a:r>
            <a:r>
              <a:rPr lang="en-US" dirty="0" err="1" smtClean="0"/>
              <a:t>tubuh</a:t>
            </a:r>
            <a:r>
              <a:rPr lang="en-US" dirty="0" smtClean="0"/>
              <a:t>.</a:t>
            </a:r>
          </a:p>
          <a:p>
            <a:r>
              <a:rPr lang="en-US" dirty="0" err="1" smtClean="0"/>
              <a:t>Setiap</a:t>
            </a:r>
            <a:r>
              <a:rPr lang="en-US" dirty="0" smtClean="0"/>
              <a:t> </a:t>
            </a:r>
            <a:r>
              <a:rPr lang="en-US" dirty="0" err="1" smtClean="0"/>
              <a:t>obstruksi</a:t>
            </a:r>
            <a:r>
              <a:rPr lang="en-US" dirty="0" smtClean="0"/>
              <a:t> </a:t>
            </a:r>
            <a:r>
              <a:rPr lang="en-US" dirty="0" err="1" smtClean="0"/>
              <a:t>aliran</a:t>
            </a:r>
            <a:r>
              <a:rPr lang="en-US" dirty="0" smtClean="0"/>
              <a:t> urine </a:t>
            </a:r>
            <a:r>
              <a:rPr lang="en-US" dirty="0" err="1" smtClean="0"/>
              <a:t>dari</a:t>
            </a:r>
            <a:r>
              <a:rPr lang="en-US" dirty="0" smtClean="0"/>
              <a:t> </a:t>
            </a:r>
            <a:r>
              <a:rPr lang="en-US" dirty="0" err="1" smtClean="0"/>
              <a:t>kateter</a:t>
            </a:r>
            <a:r>
              <a:rPr lang="en-US" dirty="0" smtClean="0"/>
              <a:t> </a:t>
            </a:r>
            <a:r>
              <a:rPr lang="en-US" dirty="0" err="1" smtClean="0"/>
              <a:t>urinr</a:t>
            </a:r>
            <a:r>
              <a:rPr lang="en-US" dirty="0" smtClean="0"/>
              <a:t> </a:t>
            </a:r>
            <a:r>
              <a:rPr lang="en-US" dirty="0" err="1" smtClean="0"/>
              <a:t>memungkinkan</a:t>
            </a:r>
            <a:r>
              <a:rPr lang="en-US" dirty="0" smtClean="0"/>
              <a:t> </a:t>
            </a:r>
            <a:r>
              <a:rPr lang="en-US" dirty="0" err="1" smtClean="0"/>
              <a:t>organisme</a:t>
            </a:r>
            <a:r>
              <a:rPr lang="en-US" dirty="0" smtClean="0"/>
              <a:t> </a:t>
            </a:r>
            <a:r>
              <a:rPr lang="en-US" dirty="0" err="1" smtClean="0"/>
              <a:t>utk</a:t>
            </a:r>
            <a:r>
              <a:rPr lang="en-US" dirty="0" smtClean="0"/>
              <a:t> </a:t>
            </a:r>
            <a:r>
              <a:rPr lang="en-US" dirty="0" err="1" smtClean="0"/>
              <a:t>bpindah</a:t>
            </a:r>
            <a:r>
              <a:rPr lang="en-US" dirty="0" smtClean="0"/>
              <a:t> </a:t>
            </a:r>
            <a:r>
              <a:rPr lang="en-US" dirty="0" err="1" smtClean="0"/>
              <a:t>ke</a:t>
            </a:r>
            <a:r>
              <a:rPr lang="en-US" dirty="0" smtClean="0"/>
              <a:t> </a:t>
            </a:r>
            <a:r>
              <a:rPr lang="en-US" dirty="0" err="1" smtClean="0"/>
              <a:t>uretra</a:t>
            </a:r>
            <a:endParaRPr lang="en-US" dirty="0" smtClean="0"/>
          </a:p>
          <a:p>
            <a:r>
              <a:rPr lang="en-US" dirty="0" err="1" smtClean="0"/>
              <a:t>Kesalahan</a:t>
            </a:r>
            <a:r>
              <a:rPr lang="en-US" dirty="0" smtClean="0"/>
              <a:t> </a:t>
            </a:r>
            <a:r>
              <a:rPr lang="en-US" dirty="0" err="1" smtClean="0"/>
              <a:t>pemakaian</a:t>
            </a:r>
            <a:r>
              <a:rPr lang="en-US" dirty="0" smtClean="0"/>
              <a:t> </a:t>
            </a:r>
            <a:r>
              <a:rPr lang="en-US" dirty="0" err="1" smtClean="0"/>
              <a:t>balutan</a:t>
            </a:r>
            <a:r>
              <a:rPr lang="en-US" dirty="0" smtClean="0"/>
              <a:t> </a:t>
            </a:r>
            <a:r>
              <a:rPr lang="en-US" dirty="0" err="1" smtClean="0"/>
              <a:t>steril</a:t>
            </a:r>
            <a:r>
              <a:rPr lang="en-US" dirty="0" smtClean="0"/>
              <a:t> </a:t>
            </a:r>
            <a:r>
              <a:rPr lang="en-US" dirty="0" err="1" smtClean="0"/>
              <a:t>pada</a:t>
            </a:r>
            <a:r>
              <a:rPr lang="en-US" dirty="0" smtClean="0"/>
              <a:t> </a:t>
            </a:r>
            <a:r>
              <a:rPr lang="en-US" dirty="0" err="1" smtClean="0"/>
              <a:t>luka</a:t>
            </a:r>
            <a:r>
              <a:rPr lang="en-US" dirty="0" smtClean="0"/>
              <a:t> </a:t>
            </a:r>
            <a:r>
              <a:rPr lang="en-US" dirty="0" err="1" smtClean="0"/>
              <a:t>yg</a:t>
            </a:r>
            <a:r>
              <a:rPr lang="en-US" dirty="0" smtClean="0"/>
              <a:t> </a:t>
            </a:r>
            <a:r>
              <a:rPr lang="en-US" dirty="0" err="1" smtClean="0"/>
              <a:t>terbuka</a:t>
            </a:r>
            <a:r>
              <a:rPr lang="en-US" dirty="0" smtClean="0"/>
              <a:t> </a:t>
            </a:r>
            <a:r>
              <a:rPr lang="en-US" dirty="0" err="1" smtClean="0"/>
              <a:t>memungkinkan</a:t>
            </a:r>
            <a:r>
              <a:rPr lang="en-US" dirty="0" smtClean="0"/>
              <a:t> </a:t>
            </a:r>
            <a:r>
              <a:rPr lang="en-US" dirty="0" err="1" smtClean="0"/>
              <a:t>paogrn</a:t>
            </a:r>
            <a:r>
              <a:rPr lang="en-US" dirty="0" smtClean="0"/>
              <a:t> </a:t>
            </a:r>
            <a:r>
              <a:rPr lang="en-US" dirty="0" err="1" smtClean="0"/>
              <a:t>memasuki</a:t>
            </a:r>
            <a:r>
              <a:rPr lang="en-US" dirty="0" smtClean="0"/>
              <a:t> </a:t>
            </a:r>
            <a:r>
              <a:rPr lang="en-US" dirty="0" err="1" smtClean="0"/>
              <a:t>jaringan</a:t>
            </a:r>
            <a:r>
              <a:rPr lang="en-US" dirty="0" smtClean="0"/>
              <a:t> </a:t>
            </a:r>
            <a:r>
              <a:rPr lang="en-US" dirty="0" err="1" smtClean="0"/>
              <a:t>yg</a:t>
            </a:r>
            <a:r>
              <a:rPr lang="en-US" dirty="0" smtClean="0"/>
              <a:t> </a:t>
            </a:r>
            <a:r>
              <a:rPr lang="en-US" dirty="0" err="1" smtClean="0"/>
              <a:t>tdk</a:t>
            </a:r>
            <a:r>
              <a:rPr lang="en-US" dirty="0" smtClean="0"/>
              <a:t> </a:t>
            </a:r>
            <a:r>
              <a:rPr lang="en-US" dirty="0" err="1" smtClean="0"/>
              <a:t>terlindung</a:t>
            </a:r>
            <a:endParaRPr lang="en-US" dirty="0" smtClean="0"/>
          </a:p>
          <a:p>
            <a:r>
              <a:rPr lang="en-US" b="1" dirty="0" err="1" smtClean="0"/>
              <a:t>Imunitas</a:t>
            </a:r>
            <a:r>
              <a:rPr lang="en-US" b="1" dirty="0" smtClean="0"/>
              <a:t> </a:t>
            </a:r>
            <a:r>
              <a:rPr lang="en-US" b="1" dirty="0" err="1" smtClean="0"/>
              <a:t>yg</a:t>
            </a:r>
            <a:r>
              <a:rPr lang="en-US" b="1" dirty="0" smtClean="0"/>
              <a:t> </a:t>
            </a:r>
            <a:r>
              <a:rPr lang="en-US" b="1" dirty="0" err="1" smtClean="0"/>
              <a:t>kurang</a:t>
            </a:r>
            <a:r>
              <a:rPr lang="en-US" b="1" dirty="0" smtClean="0"/>
              <a:t> </a:t>
            </a:r>
            <a:r>
              <a:rPr lang="en-US" dirty="0" err="1" smtClean="0"/>
              <a:t>mjd</a:t>
            </a:r>
            <a:r>
              <a:rPr lang="en-US" dirty="0" smtClean="0"/>
              <a:t> </a:t>
            </a:r>
            <a:r>
              <a:rPr lang="en-US" dirty="0" err="1" smtClean="0"/>
              <a:t>faktor</a:t>
            </a:r>
            <a:r>
              <a:rPr lang="en-US" dirty="0" smtClean="0"/>
              <a:t> </a:t>
            </a:r>
            <a:r>
              <a:rPr lang="en-US" dirty="0" err="1" smtClean="0"/>
              <a:t>terbesar</a:t>
            </a:r>
            <a:r>
              <a:rPr lang="en-US" dirty="0" smtClean="0"/>
              <a:t> </a:t>
            </a:r>
            <a:r>
              <a:rPr lang="en-US" dirty="0" err="1" smtClean="0"/>
              <a:t>kesempatan</a:t>
            </a:r>
            <a:r>
              <a:rPr lang="en-US" dirty="0" smtClean="0"/>
              <a:t> </a:t>
            </a:r>
            <a:r>
              <a:rPr lang="en-US" dirty="0" err="1" smtClean="0"/>
              <a:t>patogen</a:t>
            </a:r>
            <a:r>
              <a:rPr lang="en-US" dirty="0" smtClean="0"/>
              <a:t> </a:t>
            </a:r>
            <a:r>
              <a:rPr lang="en-US" dirty="0" err="1" smtClean="0"/>
              <a:t>masuk</a:t>
            </a:r>
            <a:r>
              <a:rPr lang="en-US" dirty="0" smtClean="0"/>
              <a:t> </a:t>
            </a:r>
            <a:r>
              <a:rPr lang="en-US" dirty="0" err="1" smtClean="0"/>
              <a:t>kedlm</a:t>
            </a:r>
            <a:r>
              <a:rPr lang="en-US" dirty="0" smtClean="0"/>
              <a:t> </a:t>
            </a:r>
            <a:r>
              <a:rPr lang="en-US" dirty="0" err="1" smtClean="0"/>
              <a:t>tubuh</a:t>
            </a:r>
            <a:endParaRPr lang="en-US" dirty="0"/>
          </a:p>
        </p:txBody>
      </p:sp>
    </p:spTree>
    <p:extLst>
      <p:ext uri="{BB962C8B-B14F-4D97-AF65-F5344CB8AC3E}">
        <p14:creationId xmlns:p14="http://schemas.microsoft.com/office/powerpoint/2010/main" val="96338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5" y="228600"/>
            <a:ext cx="8153400" cy="990600"/>
          </a:xfrm>
        </p:spPr>
        <p:txBody>
          <a:bodyPr>
            <a:normAutofit fontScale="90000"/>
          </a:bodyPr>
          <a:lstStyle/>
          <a:p>
            <a:pPr eaLnBrk="1" hangingPunct="1"/>
            <a:r>
              <a:rPr lang="en-US" altLang="en-US" dirty="0" smtClean="0"/>
              <a:t>6. </a:t>
            </a:r>
            <a:r>
              <a:rPr lang="id-ID" altLang="en-US" dirty="0" smtClean="0"/>
              <a:t>Penjamu yang cocok</a:t>
            </a:r>
            <a:r>
              <a:rPr lang="en-US" altLang="en-US" dirty="0" smtClean="0"/>
              <a:t>/ </a:t>
            </a:r>
            <a:r>
              <a:rPr lang="en-US" altLang="en-US" dirty="0" err="1" smtClean="0"/>
              <a:t>Hospes</a:t>
            </a:r>
            <a:r>
              <a:rPr lang="en-US" altLang="en-US" dirty="0" smtClean="0"/>
              <a:t> </a:t>
            </a:r>
            <a:r>
              <a:rPr lang="en-US" altLang="en-US" dirty="0" err="1" smtClean="0"/>
              <a:t>yg</a:t>
            </a:r>
            <a:r>
              <a:rPr lang="en-US" altLang="en-US" dirty="0" smtClean="0"/>
              <a:t> </a:t>
            </a:r>
            <a:r>
              <a:rPr lang="en-US" altLang="en-US" dirty="0" err="1" smtClean="0"/>
              <a:t>rentan</a:t>
            </a:r>
            <a:endParaRPr lang="id-ID" altLang="en-US" dirty="0" smtClean="0"/>
          </a:p>
        </p:txBody>
      </p:sp>
      <p:sp>
        <p:nvSpPr>
          <p:cNvPr id="18435" name="Content Placeholder 2"/>
          <p:cNvSpPr>
            <a:spLocks noGrp="1"/>
          </p:cNvSpPr>
          <p:nvPr>
            <p:ph sz="quarter" idx="1"/>
          </p:nvPr>
        </p:nvSpPr>
        <p:spPr>
          <a:xfrm>
            <a:off x="2136775" y="1600200"/>
            <a:ext cx="8153400" cy="4495800"/>
          </a:xfrm>
        </p:spPr>
        <p:txBody>
          <a:bodyPr/>
          <a:lstStyle/>
          <a:p>
            <a:pPr eaLnBrk="1" hangingPunct="1"/>
            <a:r>
              <a:rPr lang="id-ID" altLang="en-US" dirty="0" smtClean="0"/>
              <a:t>Supaya terjadi infeksi, penjamu harus cocok.</a:t>
            </a:r>
          </a:p>
          <a:p>
            <a:pPr eaLnBrk="1" hangingPunct="1"/>
            <a:r>
              <a:rPr lang="id-ID" altLang="en-US" dirty="0" smtClean="0"/>
              <a:t>Infeksi sebelumnya atau vaksin dapat membuat penjamu kebal ( tidak cocok ) untuk infeksi lanjutan agent tersebut.</a:t>
            </a:r>
          </a:p>
          <a:p>
            <a:pPr eaLnBrk="1" hangingPunct="1"/>
            <a:r>
              <a:rPr lang="id-ID" altLang="en-US" dirty="0" smtClean="0"/>
              <a:t>Beberapa infeksi dicegah karena kekuatan pertahanan kekebalan manusia</a:t>
            </a:r>
            <a:endParaRPr lang="en-US" altLang="en-US" dirty="0" smtClean="0"/>
          </a:p>
          <a:p>
            <a:pPr eaLnBrk="1" hangingPunct="1"/>
            <a:r>
              <a:rPr lang="en-US" altLang="en-US" b="1" dirty="0" err="1" smtClean="0"/>
              <a:t>Kerentanan</a:t>
            </a:r>
            <a:r>
              <a:rPr lang="en-US" altLang="en-US" b="1" dirty="0" smtClean="0"/>
              <a:t> </a:t>
            </a:r>
            <a:r>
              <a:rPr lang="en-US" altLang="en-US" b="1" dirty="0" err="1" smtClean="0"/>
              <a:t>bergantung</a:t>
            </a:r>
            <a:r>
              <a:rPr lang="en-US" altLang="en-US" b="1" dirty="0" smtClean="0"/>
              <a:t> </a:t>
            </a:r>
            <a:r>
              <a:rPr lang="en-US" altLang="en-US" b="1" dirty="0" err="1" smtClean="0"/>
              <a:t>pd</a:t>
            </a:r>
            <a:r>
              <a:rPr lang="en-US" altLang="en-US" b="1" dirty="0" smtClean="0"/>
              <a:t> </a:t>
            </a:r>
            <a:r>
              <a:rPr lang="en-US" altLang="en-US" b="1" dirty="0" err="1" smtClean="0"/>
              <a:t>derajat</a:t>
            </a:r>
            <a:r>
              <a:rPr lang="en-US" altLang="en-US" b="1" dirty="0" smtClean="0"/>
              <a:t> </a:t>
            </a:r>
            <a:r>
              <a:rPr lang="en-US" altLang="en-US" b="1" dirty="0" err="1" smtClean="0"/>
              <a:t>imunitas</a:t>
            </a:r>
            <a:r>
              <a:rPr lang="en-US" altLang="en-US" b="1" dirty="0" smtClean="0"/>
              <a:t> </a:t>
            </a:r>
            <a:r>
              <a:rPr lang="en-US" altLang="en-US" b="1" dirty="0" err="1" smtClean="0"/>
              <a:t>tubuh</a:t>
            </a:r>
            <a:r>
              <a:rPr lang="en-US" altLang="en-US" b="1" dirty="0" smtClean="0"/>
              <a:t> </a:t>
            </a:r>
            <a:r>
              <a:rPr lang="en-US" altLang="en-US" b="1" dirty="0" err="1" smtClean="0"/>
              <a:t>thd</a:t>
            </a:r>
            <a:r>
              <a:rPr lang="en-US" altLang="en-US" b="1" dirty="0" smtClean="0"/>
              <a:t> </a:t>
            </a:r>
            <a:r>
              <a:rPr lang="en-US" altLang="en-US" b="1" dirty="0" err="1" smtClean="0"/>
              <a:t>patogen</a:t>
            </a:r>
            <a:endParaRPr lang="id-ID" altLang="en-US" b="1" dirty="0" smtClean="0"/>
          </a:p>
        </p:txBody>
      </p:sp>
    </p:spTree>
    <p:extLst>
      <p:ext uri="{BB962C8B-B14F-4D97-AF65-F5344CB8AC3E}">
        <p14:creationId xmlns:p14="http://schemas.microsoft.com/office/powerpoint/2010/main" val="1167925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36775" y="228600"/>
            <a:ext cx="8153400" cy="990600"/>
          </a:xfrm>
        </p:spPr>
        <p:txBody>
          <a:bodyPr/>
          <a:lstStyle/>
          <a:p>
            <a:pPr eaLnBrk="1" hangingPunct="1"/>
            <a:r>
              <a:rPr lang="en-US" altLang="en-US" dirty="0" err="1" smtClean="0"/>
              <a:t>Kewaspadaan</a:t>
            </a:r>
            <a:r>
              <a:rPr lang="en-US" altLang="en-US" dirty="0" smtClean="0"/>
              <a:t> </a:t>
            </a:r>
            <a:r>
              <a:rPr lang="en-US" altLang="en-US" dirty="0" err="1" smtClean="0"/>
              <a:t>thd</a:t>
            </a:r>
            <a:r>
              <a:rPr lang="en-US" altLang="en-US" dirty="0" smtClean="0"/>
              <a:t> </a:t>
            </a:r>
            <a:r>
              <a:rPr lang="en-US" altLang="en-US" dirty="0" err="1" smtClean="0"/>
              <a:t>infeksi</a:t>
            </a:r>
            <a:endParaRPr lang="en-US" altLang="en-US" dirty="0" smtClean="0"/>
          </a:p>
        </p:txBody>
      </p:sp>
      <p:sp>
        <p:nvSpPr>
          <p:cNvPr id="26627" name="Content Placeholder 2"/>
          <p:cNvSpPr>
            <a:spLocks noGrp="1"/>
          </p:cNvSpPr>
          <p:nvPr>
            <p:ph sz="quarter" idx="1"/>
          </p:nvPr>
        </p:nvSpPr>
        <p:spPr>
          <a:xfrm>
            <a:off x="2136775" y="1600200"/>
            <a:ext cx="8153400" cy="4495800"/>
          </a:xfrm>
        </p:spPr>
        <p:txBody>
          <a:bodyPr/>
          <a:lstStyle/>
          <a:p>
            <a:pPr eaLnBrk="1" hangingPunct="1"/>
            <a:r>
              <a:rPr lang="id-ID" altLang="en-US" dirty="0" smtClean="0"/>
              <a:t>Kewaspadaan standar berlaku bagi semua orang tanpa menghiraukan apakah mereka terinfeksi atau tidak.</a:t>
            </a:r>
          </a:p>
          <a:p>
            <a:pPr eaLnBrk="1" hangingPunct="1"/>
            <a:r>
              <a:rPr lang="id-ID" altLang="en-US" dirty="0" smtClean="0"/>
              <a:t>Penerapan ditujukan untuk mengurangi resiko penyebaran mikroorganisme dari sumber infeksi .</a:t>
            </a:r>
          </a:p>
          <a:p>
            <a:pPr eaLnBrk="1" hangingPunct="1"/>
            <a:r>
              <a:rPr lang="id-ID" altLang="en-US" dirty="0" smtClean="0"/>
              <a:t>Penggunaan pelindung  adalah cara yang sangat efektif untuk mencegah penyebaran infeksi.</a:t>
            </a:r>
          </a:p>
          <a:p>
            <a:pPr eaLnBrk="1" hangingPunct="1"/>
            <a:r>
              <a:rPr lang="id-ID" altLang="en-US" dirty="0" smtClean="0"/>
              <a:t>Pelindung berfungsi untuk memutus rantai penularan penyakit.</a:t>
            </a:r>
          </a:p>
        </p:txBody>
      </p:sp>
    </p:spTree>
    <p:extLst>
      <p:ext uri="{BB962C8B-B14F-4D97-AF65-F5344CB8AC3E}">
        <p14:creationId xmlns:p14="http://schemas.microsoft.com/office/powerpoint/2010/main" val="251921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lgn="l">
              <a:defRPr/>
            </a:pPr>
            <a:r>
              <a:rPr lang="id-ID" dirty="0" smtClean="0"/>
              <a:t>Komponen Utama Penerapan Kewaspadaan Standar</a:t>
            </a:r>
            <a:endParaRPr lang="id-ID" dirty="0"/>
          </a:p>
        </p:txBody>
      </p:sp>
      <p:sp>
        <p:nvSpPr>
          <p:cNvPr id="27651" name="Content Placeholder 2"/>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None/>
            </a:pPr>
            <a:r>
              <a:rPr lang="id-ID" altLang="en-US" smtClean="0"/>
              <a:t>Mencuci tangan ( menggunakan antiseptik / handrub )</a:t>
            </a:r>
          </a:p>
          <a:p>
            <a:pPr eaLnBrk="1" hangingPunct="1"/>
            <a:r>
              <a:rPr lang="id-ID" altLang="en-US" smtClean="0"/>
              <a:t>Sebelum dan setelah kontak dengan pasien.</a:t>
            </a:r>
          </a:p>
          <a:p>
            <a:pPr eaLnBrk="1" hangingPunct="1"/>
            <a:r>
              <a:rPr lang="id-ID" altLang="en-US" smtClean="0"/>
              <a:t>Segera Setelah menyentuh darah, cairan tubuh, sekreta, ekskreta dan barang-barang yang tecemar .</a:t>
            </a:r>
          </a:p>
          <a:p>
            <a:pPr eaLnBrk="1" hangingPunct="1"/>
            <a:r>
              <a:rPr lang="id-ID" altLang="en-US" smtClean="0"/>
              <a:t>Sebelum dan sesudah memakai sarung tangan.</a:t>
            </a:r>
          </a:p>
          <a:p>
            <a:pPr eaLnBrk="1" hangingPunct="1"/>
            <a:r>
              <a:rPr lang="id-ID" altLang="en-US" smtClean="0"/>
              <a:t>Sebelum dan sesudah melakukan tindakan.</a:t>
            </a:r>
          </a:p>
          <a:p>
            <a:pPr eaLnBrk="1" hangingPunct="1"/>
            <a:r>
              <a:rPr lang="id-ID" altLang="en-US" smtClean="0"/>
              <a:t>Setelah menggunakan toilet.</a:t>
            </a:r>
          </a:p>
        </p:txBody>
      </p:sp>
      <p:pic>
        <p:nvPicPr>
          <p:cNvPr id="27652" name="Picture 2" descr="C:\Users\user\Documents\cuci-tang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939" y="5214938"/>
            <a:ext cx="34686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Users\user\Documents\Nw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330" y="228600"/>
            <a:ext cx="2041690" cy="188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484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Komponen Utama Penerapan Kewaspadaan Standar</a:t>
            </a:r>
            <a:endParaRPr lang="id-ID" dirty="0"/>
          </a:p>
        </p:txBody>
      </p:sp>
      <p:sp>
        <p:nvSpPr>
          <p:cNvPr id="28675" name="Content Placeholder 2"/>
          <p:cNvSpPr>
            <a:spLocks noGrp="1"/>
          </p:cNvSpPr>
          <p:nvPr>
            <p:ph sz="quarter" idx="1"/>
          </p:nvPr>
        </p:nvSpPr>
        <p:spPr>
          <a:xfrm>
            <a:off x="2136775" y="1362075"/>
            <a:ext cx="8153400" cy="4495800"/>
          </a:xfrm>
        </p:spPr>
        <p:txBody>
          <a:bodyPr/>
          <a:lstStyle/>
          <a:p>
            <a:pPr eaLnBrk="1" hangingPunct="1">
              <a:buFont typeface="Wingdings" panose="05000000000000000000" pitchFamily="2" charset="2"/>
              <a:buNone/>
            </a:pPr>
            <a:r>
              <a:rPr lang="id-ID" altLang="en-US" dirty="0" smtClean="0"/>
              <a:t>Sarung tangan</a:t>
            </a:r>
          </a:p>
          <a:p>
            <a:pPr eaLnBrk="1" hangingPunct="1">
              <a:buFont typeface="Arial" panose="020B0604020202020204" pitchFamily="34" charset="0"/>
              <a:buChar char="•"/>
            </a:pPr>
            <a:r>
              <a:rPr lang="id-ID" altLang="en-US" dirty="0" smtClean="0"/>
              <a:t>Bila kontak dengan darah, cairan tubuh, sekreta, eksekreta dan barang yang tercemar.</a:t>
            </a:r>
          </a:p>
          <a:p>
            <a:pPr eaLnBrk="1" hangingPunct="1">
              <a:buFont typeface="Arial" panose="020B0604020202020204" pitchFamily="34" charset="0"/>
              <a:buChar char="•"/>
            </a:pPr>
            <a:r>
              <a:rPr lang="id-ID" altLang="en-US" dirty="0" smtClean="0"/>
              <a:t>Bila kontak dengan membran mukosa / selaput lendir dan kulit yang sudah tidak utuh</a:t>
            </a:r>
          </a:p>
          <a:p>
            <a:pPr eaLnBrk="1" hangingPunct="1">
              <a:buFont typeface="Arial" panose="020B0604020202020204" pitchFamily="34" charset="0"/>
              <a:buChar char="•"/>
            </a:pPr>
            <a:r>
              <a:rPr lang="id-ID" altLang="en-US" dirty="0" smtClean="0"/>
              <a:t>Sebelum melakukan tindakan invasif </a:t>
            </a:r>
          </a:p>
        </p:txBody>
      </p:sp>
      <p:pic>
        <p:nvPicPr>
          <p:cNvPr id="28676" name="Picture 2" descr="C:\Users\user\Documents\sarung tang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175" y="4929188"/>
            <a:ext cx="16160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descr="C:\Users\user\Documents\sarung tanga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285" y="5500688"/>
            <a:ext cx="21018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G:\Picture cuci tangan,apd\Picture 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210" y="5029200"/>
            <a:ext cx="2852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0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lgn="l">
              <a:defRPr/>
            </a:pPr>
            <a:r>
              <a:rPr lang="id-ID" dirty="0" smtClean="0"/>
              <a:t>Komponen Utama Penerapan Kewaspadaan Standar</a:t>
            </a:r>
            <a:endParaRPr lang="id-ID" dirty="0"/>
          </a:p>
        </p:txBody>
      </p:sp>
      <p:sp>
        <p:nvSpPr>
          <p:cNvPr id="3" name="Content Placeholder 2"/>
          <p:cNvSpPr>
            <a:spLocks noGrp="1"/>
          </p:cNvSpPr>
          <p:nvPr>
            <p:ph sz="quarter" idx="1"/>
          </p:nvPr>
        </p:nvSpPr>
        <p:spPr>
          <a:xfrm>
            <a:off x="2136775" y="1600200"/>
            <a:ext cx="8153400" cy="4495800"/>
          </a:xfrm>
        </p:spPr>
        <p:txBody>
          <a:bodyPr>
            <a:normAutofit/>
          </a:bodyPr>
          <a:lstStyle/>
          <a:p>
            <a:pPr marL="320040" indent="-320040">
              <a:spcAft>
                <a:spcPts val="0"/>
              </a:spcAft>
              <a:buNone/>
              <a:defRPr/>
            </a:pPr>
            <a:r>
              <a:rPr lang="id-ID" dirty="0" smtClean="0"/>
              <a:t>Masker, kaca mata, pelindung wajah</a:t>
            </a:r>
          </a:p>
          <a:p>
            <a:pPr>
              <a:spcAft>
                <a:spcPts val="0"/>
              </a:spcAft>
              <a:buFont typeface="Arial" panose="020B0604020202020204" pitchFamily="34" charset="0"/>
              <a:buChar char="•"/>
              <a:defRPr/>
            </a:pPr>
            <a:r>
              <a:rPr lang="id-ID" dirty="0" smtClean="0"/>
              <a:t>Melindungi membran mukosa mata, hidung dan mulut terhadap kemungkinan percikan, ketika akan kontak dengan darah dan cairan tubuh.</a:t>
            </a:r>
          </a:p>
          <a:p>
            <a:pPr marL="320040" indent="-320040">
              <a:spcAft>
                <a:spcPts val="0"/>
              </a:spcAft>
              <a:buFont typeface="Wingdings"/>
              <a:buChar char=""/>
              <a:defRPr/>
            </a:pPr>
            <a:endParaRPr lang="id-ID" dirty="0" smtClean="0"/>
          </a:p>
          <a:p>
            <a:pPr marL="320040" indent="-320040">
              <a:spcAft>
                <a:spcPts val="0"/>
              </a:spcAft>
              <a:buNone/>
              <a:defRPr/>
            </a:pPr>
            <a:r>
              <a:rPr lang="id-ID" dirty="0" smtClean="0"/>
              <a:t>Gaun / Skort</a:t>
            </a:r>
          </a:p>
          <a:p>
            <a:pPr>
              <a:spcAft>
                <a:spcPts val="0"/>
              </a:spcAft>
              <a:buFont typeface="Arial" panose="020B0604020202020204" pitchFamily="34" charset="0"/>
              <a:buChar char="•"/>
              <a:defRPr/>
            </a:pPr>
            <a:r>
              <a:rPr lang="id-ID" dirty="0" smtClean="0"/>
              <a:t>Melindungi kulit terhadap kemungkinan percikan, ketika akan kontak dengan darah dan cairan tubuh.</a:t>
            </a:r>
          </a:p>
          <a:p>
            <a:pPr>
              <a:spcAft>
                <a:spcPts val="0"/>
              </a:spcAft>
              <a:buFont typeface="Arial" panose="020B0604020202020204" pitchFamily="34" charset="0"/>
              <a:buChar char="•"/>
              <a:defRPr/>
            </a:pPr>
            <a:r>
              <a:rPr lang="id-ID" dirty="0" smtClean="0"/>
              <a:t>Mencegah kontaminasi pakaian selama melakukan tindakan yang melibatkan kontak dengan darah atau cairan tubuh.</a:t>
            </a:r>
          </a:p>
          <a:p>
            <a:pPr marL="320040" indent="-320040">
              <a:spcAft>
                <a:spcPts val="0"/>
              </a:spcAft>
              <a:buFont typeface="Wingdings"/>
              <a:buChar char=""/>
              <a:defRPr/>
            </a:pPr>
            <a:endParaRPr lang="id-ID" dirty="0"/>
          </a:p>
        </p:txBody>
      </p:sp>
      <p:pic>
        <p:nvPicPr>
          <p:cNvPr id="29700" name="Picture 2" descr="C:\Users\user\Documents\standar preca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175" y="3848100"/>
            <a:ext cx="17145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C:\Users\user\Documents\standar preca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836" y="1014203"/>
            <a:ext cx="192881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769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136775" y="228600"/>
            <a:ext cx="8153400" cy="990600"/>
          </a:xfrm>
        </p:spPr>
        <p:txBody>
          <a:bodyPr/>
          <a:lstStyle/>
          <a:p>
            <a:pPr eaLnBrk="1" hangingPunct="1"/>
            <a:endParaRPr lang="en-US" altLang="en-US" smtClean="0"/>
          </a:p>
        </p:txBody>
      </p:sp>
      <p:pic>
        <p:nvPicPr>
          <p:cNvPr id="30723" name="Picture 2" descr="G:\Picture cuci tangan,apd\Picture 00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250281" y="1828800"/>
            <a:ext cx="3651835" cy="3334871"/>
          </a:xfrm>
        </p:spPr>
      </p:pic>
      <p:pic>
        <p:nvPicPr>
          <p:cNvPr id="30724" name="Picture 3" descr="G:\Picture cuci tangan,apd\Picture 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1828800"/>
            <a:ext cx="43164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43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3" name="Content Placeholder 2"/>
          <p:cNvSpPr>
            <a:spLocks noGrp="1"/>
          </p:cNvSpPr>
          <p:nvPr>
            <p:ph idx="1"/>
          </p:nvPr>
        </p:nvSpPr>
        <p:spPr/>
        <p:txBody>
          <a:bodyPr>
            <a:normAutofit/>
          </a:bodyPr>
          <a:lstStyle/>
          <a:p>
            <a:r>
              <a:rPr lang="en-US" dirty="0" err="1" smtClean="0"/>
              <a:t>Kognitif</a:t>
            </a:r>
            <a:r>
              <a:rPr lang="en-US" dirty="0" smtClean="0"/>
              <a:t>  &amp; </a:t>
            </a:r>
            <a:r>
              <a:rPr lang="en-US" dirty="0" err="1" smtClean="0"/>
              <a:t>Afektif</a:t>
            </a:r>
            <a:r>
              <a:rPr lang="en-US" dirty="0" smtClean="0"/>
              <a:t>:</a:t>
            </a:r>
          </a:p>
          <a:p>
            <a:pPr lvl="1"/>
            <a:r>
              <a:rPr lang="en-US" dirty="0" err="1" smtClean="0"/>
              <a:t>Memahami</a:t>
            </a:r>
            <a:r>
              <a:rPr lang="en-US" dirty="0" smtClean="0"/>
              <a:t> </a:t>
            </a:r>
            <a:r>
              <a:rPr lang="en-US" dirty="0" err="1" smtClean="0"/>
              <a:t>tentang</a:t>
            </a:r>
            <a:r>
              <a:rPr lang="en-US" dirty="0" smtClean="0"/>
              <a:t> </a:t>
            </a:r>
            <a:r>
              <a:rPr lang="en-US" dirty="0" err="1" smtClean="0"/>
              <a:t>sifat</a:t>
            </a:r>
            <a:r>
              <a:rPr lang="en-US" dirty="0" smtClean="0"/>
              <a:t> </a:t>
            </a:r>
            <a:r>
              <a:rPr lang="en-US" dirty="0" err="1" smtClean="0"/>
              <a:t>infeksi</a:t>
            </a:r>
            <a:endParaRPr lang="en-US" dirty="0" smtClean="0"/>
          </a:p>
          <a:p>
            <a:pPr lvl="1"/>
            <a:r>
              <a:rPr lang="en-US" dirty="0" err="1" smtClean="0"/>
              <a:t>Menganalisa</a:t>
            </a:r>
            <a:r>
              <a:rPr lang="en-US" dirty="0" smtClean="0"/>
              <a:t> </a:t>
            </a:r>
            <a:r>
              <a:rPr lang="en-US" dirty="0" err="1" smtClean="0"/>
              <a:t>tentang</a:t>
            </a:r>
            <a:r>
              <a:rPr lang="en-US" dirty="0" smtClean="0"/>
              <a:t> </a:t>
            </a:r>
            <a:r>
              <a:rPr lang="en-US" dirty="0" err="1" smtClean="0"/>
              <a:t>Kewaspadaan</a:t>
            </a:r>
            <a:r>
              <a:rPr lang="en-US" dirty="0" smtClean="0"/>
              <a:t> </a:t>
            </a:r>
            <a:r>
              <a:rPr lang="en-US" dirty="0" err="1" smtClean="0"/>
              <a:t>thd</a:t>
            </a:r>
            <a:r>
              <a:rPr lang="en-US" dirty="0" smtClean="0"/>
              <a:t> </a:t>
            </a:r>
            <a:r>
              <a:rPr lang="en-US" dirty="0" err="1" smtClean="0"/>
              <a:t>infeksi</a:t>
            </a:r>
            <a:endParaRPr lang="en-US" dirty="0" smtClean="0"/>
          </a:p>
          <a:p>
            <a:pPr marL="457200" lvl="1" indent="0">
              <a:buNone/>
            </a:pPr>
            <a:endParaRPr lang="en-US" dirty="0" smtClean="0"/>
          </a:p>
          <a:p>
            <a:pPr marL="228600" lvl="1"/>
            <a:r>
              <a:rPr lang="en-US" dirty="0" err="1" smtClean="0"/>
              <a:t>Psikomotor</a:t>
            </a:r>
            <a:r>
              <a:rPr lang="en-US" dirty="0" smtClean="0"/>
              <a:t>/ nursing skill Lab :</a:t>
            </a:r>
          </a:p>
          <a:p>
            <a:pPr marL="685800" lvl="2"/>
            <a:r>
              <a:rPr lang="en-US" sz="2400" dirty="0" err="1" smtClean="0"/>
              <a:t>Keterampilan</a:t>
            </a:r>
            <a:r>
              <a:rPr lang="en-US" sz="2400" dirty="0" smtClean="0"/>
              <a:t> </a:t>
            </a:r>
            <a:r>
              <a:rPr lang="en-US" sz="2400" dirty="0" err="1" smtClean="0"/>
              <a:t>mencuci</a:t>
            </a:r>
            <a:r>
              <a:rPr lang="en-US" sz="2400" dirty="0" smtClean="0"/>
              <a:t> </a:t>
            </a:r>
            <a:r>
              <a:rPr lang="en-US" sz="2400" dirty="0" err="1" smtClean="0"/>
              <a:t>tangan</a:t>
            </a:r>
            <a:endParaRPr lang="en-US" sz="2400" dirty="0"/>
          </a:p>
        </p:txBody>
      </p:sp>
    </p:spTree>
    <p:extLst>
      <p:ext uri="{BB962C8B-B14F-4D97-AF65-F5344CB8AC3E}">
        <p14:creationId xmlns:p14="http://schemas.microsoft.com/office/powerpoint/2010/main" val="4027316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Komponen Utama Penerapan Kewaspadaan Standar</a:t>
            </a:r>
            <a:endParaRPr lang="id-ID" dirty="0"/>
          </a:p>
        </p:txBody>
      </p:sp>
      <p:sp>
        <p:nvSpPr>
          <p:cNvPr id="31747" name="Content Placeholder 2"/>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None/>
            </a:pPr>
            <a:r>
              <a:rPr lang="id-ID" altLang="en-US" smtClean="0"/>
              <a:t>Linen</a:t>
            </a:r>
          </a:p>
          <a:p>
            <a:pPr eaLnBrk="1" hangingPunct="1"/>
            <a:r>
              <a:rPr lang="id-ID" altLang="en-US" smtClean="0"/>
              <a:t>Tangani linen kotor dengan menjaga jangan terkena kulit atau membran mukosa.</a:t>
            </a:r>
          </a:p>
          <a:p>
            <a:pPr eaLnBrk="1" hangingPunct="1"/>
            <a:r>
              <a:rPr lang="id-ID" altLang="en-US" smtClean="0"/>
              <a:t>Jangan merendam / membilas linen kotor di wilayah ruang perawatan.</a:t>
            </a:r>
          </a:p>
          <a:p>
            <a:pPr eaLnBrk="1" hangingPunct="1"/>
            <a:r>
              <a:rPr lang="id-ID" altLang="en-US" smtClean="0"/>
              <a:t>Jangan meletakkan linen kotor dilantai dan mengibas linen kotor.</a:t>
            </a:r>
          </a:p>
          <a:p>
            <a:pPr eaLnBrk="1" hangingPunct="1"/>
            <a:r>
              <a:rPr lang="id-ID" altLang="en-US" smtClean="0"/>
              <a:t>Segera ganti linen yang tercemar / terkena darah atau cairan tubuh.</a:t>
            </a:r>
          </a:p>
        </p:txBody>
      </p:sp>
    </p:spTree>
    <p:extLst>
      <p:ext uri="{BB962C8B-B14F-4D97-AF65-F5344CB8AC3E}">
        <p14:creationId xmlns:p14="http://schemas.microsoft.com/office/powerpoint/2010/main" val="1860179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Komponen Utama Penerapan Kewaspadaan Standar</a:t>
            </a:r>
            <a:endParaRPr lang="id-ID" dirty="0"/>
          </a:p>
        </p:txBody>
      </p:sp>
      <p:sp>
        <p:nvSpPr>
          <p:cNvPr id="32771" name="Content Placeholder 2"/>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None/>
            </a:pPr>
            <a:r>
              <a:rPr lang="id-ID" altLang="en-US" smtClean="0"/>
              <a:t>Peralatan Perawatan Pasien</a:t>
            </a:r>
          </a:p>
          <a:p>
            <a:pPr eaLnBrk="1" hangingPunct="1"/>
            <a:r>
              <a:rPr lang="id-ID" altLang="en-US" smtClean="0"/>
              <a:t>Tangani peralatan yang tercemar dengan benar untuk mencegah kontak langsung dengan kulit atau membran mukosa / selaput lendir.</a:t>
            </a:r>
          </a:p>
          <a:p>
            <a:pPr eaLnBrk="1" hangingPunct="1"/>
            <a:r>
              <a:rPr lang="id-ID" altLang="en-US" smtClean="0"/>
              <a:t>Cegah terjadinya kontaminasi pada pakaian atau lingkungan.</a:t>
            </a:r>
          </a:p>
          <a:p>
            <a:pPr eaLnBrk="1" hangingPunct="1"/>
            <a:r>
              <a:rPr lang="id-ID" altLang="en-US" smtClean="0"/>
              <a:t>Cuci dan desinfeksi peralatan bekas pakai sebelum digunakan kembali.</a:t>
            </a:r>
          </a:p>
        </p:txBody>
      </p:sp>
    </p:spTree>
    <p:extLst>
      <p:ext uri="{BB962C8B-B14F-4D97-AF65-F5344CB8AC3E}">
        <p14:creationId xmlns:p14="http://schemas.microsoft.com/office/powerpoint/2010/main" val="348715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Komponen Utama Penerapan Kewaspadaan Standar</a:t>
            </a:r>
            <a:endParaRPr lang="id-ID" dirty="0"/>
          </a:p>
        </p:txBody>
      </p:sp>
      <p:sp>
        <p:nvSpPr>
          <p:cNvPr id="3" name="Content Placeholder 2"/>
          <p:cNvSpPr>
            <a:spLocks noGrp="1"/>
          </p:cNvSpPr>
          <p:nvPr>
            <p:ph sz="quarter" idx="1"/>
          </p:nvPr>
        </p:nvSpPr>
        <p:spPr>
          <a:xfrm>
            <a:off x="2108360" y="1563729"/>
            <a:ext cx="8153400" cy="4495800"/>
          </a:xfrm>
        </p:spPr>
        <p:txBody>
          <a:bodyPr>
            <a:normAutofit/>
          </a:bodyPr>
          <a:lstStyle/>
          <a:p>
            <a:pPr marL="320040" indent="-320040">
              <a:spcAft>
                <a:spcPts val="0"/>
              </a:spcAft>
              <a:buNone/>
              <a:defRPr/>
            </a:pPr>
            <a:r>
              <a:rPr lang="id-ID" b="1" dirty="0" smtClean="0"/>
              <a:t>Benda tajam</a:t>
            </a:r>
          </a:p>
          <a:p>
            <a:pPr>
              <a:spcAft>
                <a:spcPts val="0"/>
              </a:spcAft>
              <a:buFont typeface="Arial" panose="020B0604020202020204" pitchFamily="34" charset="0"/>
              <a:buChar char="•"/>
              <a:defRPr/>
            </a:pPr>
            <a:r>
              <a:rPr lang="id-ID" dirty="0" smtClean="0"/>
              <a:t>Hindari menutup kembali jarum yang sudah digunakan,  bila terpaksa lakukan dengan tehnik  satu tangan.</a:t>
            </a:r>
          </a:p>
          <a:p>
            <a:pPr>
              <a:spcAft>
                <a:spcPts val="0"/>
              </a:spcAft>
              <a:buFont typeface="Arial" panose="020B0604020202020204" pitchFamily="34" charset="0"/>
              <a:buChar char="•"/>
              <a:defRPr/>
            </a:pPr>
            <a:r>
              <a:rPr lang="id-ID" dirty="0" smtClean="0"/>
              <a:t>Hindari melepas jarum yang telah digunakan adri spuilt sekali pakai.</a:t>
            </a:r>
          </a:p>
          <a:p>
            <a:pPr>
              <a:spcAft>
                <a:spcPts val="0"/>
              </a:spcAft>
              <a:buFont typeface="Arial" panose="020B0604020202020204" pitchFamily="34" charset="0"/>
              <a:buChar char="•"/>
              <a:defRPr/>
            </a:pPr>
            <a:r>
              <a:rPr lang="id-ID" dirty="0" smtClean="0"/>
              <a:t>Hindari membengkokkan, menghancurkan atau memanipulasi jarum dengan tangan.</a:t>
            </a:r>
          </a:p>
          <a:p>
            <a:pPr>
              <a:spcAft>
                <a:spcPts val="0"/>
              </a:spcAft>
              <a:buFont typeface="Arial" panose="020B0604020202020204" pitchFamily="34" charset="0"/>
              <a:buChar char="•"/>
              <a:defRPr/>
            </a:pPr>
            <a:r>
              <a:rPr lang="id-ID" dirty="0" smtClean="0"/>
              <a:t>Masukkan instrumen tajam kedalam wadah tahan tusukan dan tahan air.</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451" y="612859"/>
            <a:ext cx="3364619" cy="1901741"/>
          </a:xfrm>
          <a:prstGeom prst="rect">
            <a:avLst/>
          </a:prstGeom>
        </p:spPr>
      </p:pic>
    </p:spTree>
    <p:extLst>
      <p:ext uri="{BB962C8B-B14F-4D97-AF65-F5344CB8AC3E}">
        <p14:creationId xmlns:p14="http://schemas.microsoft.com/office/powerpoint/2010/main" val="721272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36775" y="228600"/>
            <a:ext cx="8153400" cy="990600"/>
          </a:xfrm>
        </p:spPr>
        <p:txBody>
          <a:bodyPr/>
          <a:lstStyle/>
          <a:p>
            <a:pPr eaLnBrk="1" hangingPunct="1"/>
            <a:endParaRPr lang="en-US" altLang="en-US" smtClean="0"/>
          </a:p>
        </p:txBody>
      </p:sp>
      <p:pic>
        <p:nvPicPr>
          <p:cNvPr id="34819" name="Picture 2" descr="C:\Users\user\Documents\JarumNarkoba.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8611" y="1201661"/>
            <a:ext cx="7771564" cy="5263021"/>
          </a:xfrm>
        </p:spPr>
      </p:pic>
    </p:spTree>
    <p:extLst>
      <p:ext uri="{BB962C8B-B14F-4D97-AF65-F5344CB8AC3E}">
        <p14:creationId xmlns:p14="http://schemas.microsoft.com/office/powerpoint/2010/main" val="2510423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Komponen Utama Penerapan Kewaspadaan Standar</a:t>
            </a:r>
            <a:endParaRPr lang="id-ID" dirty="0"/>
          </a:p>
        </p:txBody>
      </p:sp>
      <p:sp>
        <p:nvSpPr>
          <p:cNvPr id="3" name="Content Placeholder 2"/>
          <p:cNvSpPr>
            <a:spLocks noGrp="1"/>
          </p:cNvSpPr>
          <p:nvPr>
            <p:ph sz="quarter" idx="1"/>
          </p:nvPr>
        </p:nvSpPr>
        <p:spPr>
          <a:xfrm>
            <a:off x="2136775" y="1600200"/>
            <a:ext cx="8153400" cy="4495800"/>
          </a:xfrm>
        </p:spPr>
        <p:txBody>
          <a:bodyPr>
            <a:normAutofit lnSpcReduction="10000"/>
          </a:bodyPr>
          <a:lstStyle/>
          <a:p>
            <a:pPr marL="320040" indent="-320040">
              <a:spcAft>
                <a:spcPts val="0"/>
              </a:spcAft>
              <a:buNone/>
              <a:defRPr/>
            </a:pPr>
            <a:r>
              <a:rPr lang="id-ID" b="1" dirty="0" smtClean="0"/>
              <a:t>Kebersihan lingkungan</a:t>
            </a:r>
          </a:p>
          <a:p>
            <a:pPr>
              <a:spcAft>
                <a:spcPts val="0"/>
              </a:spcAft>
              <a:buFont typeface="Arial" panose="020B0604020202020204" pitchFamily="34" charset="0"/>
              <a:buChar char="•"/>
              <a:defRPr/>
            </a:pPr>
            <a:r>
              <a:rPr lang="id-ID" dirty="0" smtClean="0"/>
              <a:t>Bersihkan, rawat dan desinfeksi peralatan dan perlengkapan dalam ruang perawatan pasien secara rutin setiap hari dan bilamana perlu.</a:t>
            </a:r>
          </a:p>
          <a:p>
            <a:pPr marL="320040" indent="-320040">
              <a:spcAft>
                <a:spcPts val="0"/>
              </a:spcAft>
              <a:buNone/>
              <a:defRPr/>
            </a:pPr>
            <a:r>
              <a:rPr lang="id-ID" b="1" dirty="0" smtClean="0"/>
              <a:t>Resusitasi pasien</a:t>
            </a:r>
          </a:p>
          <a:p>
            <a:pPr>
              <a:spcAft>
                <a:spcPts val="0"/>
              </a:spcAft>
              <a:buFont typeface="Arial" panose="020B0604020202020204" pitchFamily="34" charset="0"/>
              <a:buChar char="•"/>
              <a:defRPr/>
            </a:pPr>
            <a:r>
              <a:rPr lang="id-ID" dirty="0" smtClean="0"/>
              <a:t>Gunakan penghubung mulut ( mouth piece / goodel ), ambubag atau alat ventilasi lain untuk resusitasi mulut ke mulut secara langsung.</a:t>
            </a:r>
          </a:p>
          <a:p>
            <a:pPr marL="320040" indent="-320040">
              <a:spcAft>
                <a:spcPts val="0"/>
              </a:spcAft>
              <a:buNone/>
              <a:defRPr/>
            </a:pPr>
            <a:r>
              <a:rPr lang="id-ID" b="1" dirty="0" smtClean="0"/>
              <a:t>Penempatan pasien</a:t>
            </a:r>
          </a:p>
          <a:p>
            <a:pPr>
              <a:spcAft>
                <a:spcPts val="0"/>
              </a:spcAft>
              <a:buFont typeface="Arial" panose="020B0604020202020204" pitchFamily="34" charset="0"/>
              <a:buChar char="•"/>
              <a:defRPr/>
            </a:pPr>
            <a:r>
              <a:rPr lang="id-ID" dirty="0" smtClean="0"/>
              <a:t>Isolasi pasien yang tidak dapat menjaga kebersihan diri serta lingkungan dan dapat mencemari lingkungan didalam ruangan terpisah / khusus ( isolasi ).</a:t>
            </a:r>
            <a:endParaRPr lang="id-ID" dirty="0"/>
          </a:p>
        </p:txBody>
      </p:sp>
      <p:pic>
        <p:nvPicPr>
          <p:cNvPr id="35844" name="Picture 2" descr="C:\Users\user\Documents\untitled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8270" y="2873543"/>
            <a:ext cx="1928813" cy="187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906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36775" y="228600"/>
            <a:ext cx="8153400" cy="990600"/>
          </a:xfrm>
        </p:spPr>
        <p:txBody>
          <a:bodyPr/>
          <a:lstStyle/>
          <a:p>
            <a:pPr eaLnBrk="1" hangingPunct="1"/>
            <a:endParaRPr lang="en-US" altLang="en-US" smtClean="0"/>
          </a:p>
        </p:txBody>
      </p:sp>
      <p:pic>
        <p:nvPicPr>
          <p:cNvPr id="36867" name="Picture 2" descr="C:\Users\user\Documents\untitled.bmp"/>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04279" y="1643062"/>
            <a:ext cx="3228975" cy="3810000"/>
          </a:xfrm>
        </p:spPr>
      </p:pic>
      <p:pic>
        <p:nvPicPr>
          <p:cNvPr id="36868" name="Picture 3" descr="C:\Users\user\Documents\untitled 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093" y="777792"/>
            <a:ext cx="1876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C:\Users\user\Documents\untitled 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561" y="2806617"/>
            <a:ext cx="37560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310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136775" y="228600"/>
            <a:ext cx="8153400" cy="990600"/>
          </a:xfrm>
        </p:spPr>
        <p:txBody>
          <a:bodyPr/>
          <a:lstStyle/>
          <a:p>
            <a:pPr eaLnBrk="1" hangingPunct="1"/>
            <a:r>
              <a:rPr lang="id-ID" altLang="en-US" smtClean="0"/>
              <a:t>PENTING.........</a:t>
            </a:r>
          </a:p>
        </p:txBody>
      </p:sp>
      <p:sp>
        <p:nvSpPr>
          <p:cNvPr id="3" name="Content Placeholder 2"/>
          <p:cNvSpPr>
            <a:spLocks noGrp="1"/>
          </p:cNvSpPr>
          <p:nvPr>
            <p:ph sz="quarter" idx="1"/>
          </p:nvPr>
        </p:nvSpPr>
        <p:spPr>
          <a:xfrm>
            <a:off x="2136775" y="1600200"/>
            <a:ext cx="8153400" cy="4495800"/>
          </a:xfrm>
        </p:spPr>
        <p:txBody>
          <a:bodyPr>
            <a:normAutofit/>
          </a:bodyPr>
          <a:lstStyle/>
          <a:p>
            <a:pPr marL="320040" indent="-320040">
              <a:spcAft>
                <a:spcPts val="0"/>
              </a:spcAft>
              <a:buFont typeface="Wingdings" panose="05000000000000000000" pitchFamily="2" charset="2"/>
              <a:buChar char="ü"/>
              <a:defRPr/>
            </a:pPr>
            <a:r>
              <a:rPr lang="id-ID" dirty="0" smtClean="0"/>
              <a:t>Perlakukan pasien atau petugas sebagai individu yang potensial menularkan dan rentan terhadap infeksi.</a:t>
            </a:r>
          </a:p>
          <a:p>
            <a:pPr marL="320040" indent="-320040">
              <a:spcAft>
                <a:spcPts val="0"/>
              </a:spcAft>
              <a:buFont typeface="Wingdings" panose="05000000000000000000" pitchFamily="2" charset="2"/>
              <a:buChar char="ü"/>
              <a:defRPr/>
            </a:pPr>
            <a:r>
              <a:rPr lang="id-ID" dirty="0" smtClean="0"/>
              <a:t>Cuci tangan.</a:t>
            </a:r>
          </a:p>
          <a:p>
            <a:pPr marL="320040" indent="-320040">
              <a:spcAft>
                <a:spcPts val="0"/>
              </a:spcAft>
              <a:buFont typeface="Wingdings" panose="05000000000000000000" pitchFamily="2" charset="2"/>
              <a:buChar char="ü"/>
              <a:defRPr/>
            </a:pPr>
            <a:r>
              <a:rPr lang="id-ID" dirty="0" smtClean="0"/>
              <a:t>Gunakan sarung tangan.</a:t>
            </a:r>
          </a:p>
          <a:p>
            <a:pPr marL="320040" indent="-320040">
              <a:spcAft>
                <a:spcPts val="0"/>
              </a:spcAft>
              <a:buFont typeface="Wingdings" panose="05000000000000000000" pitchFamily="2" charset="2"/>
              <a:buChar char="ü"/>
              <a:defRPr/>
            </a:pPr>
            <a:r>
              <a:rPr lang="id-ID" dirty="0" smtClean="0"/>
              <a:t>Gunakan APD.</a:t>
            </a:r>
          </a:p>
          <a:p>
            <a:pPr marL="320040" indent="-320040">
              <a:spcAft>
                <a:spcPts val="0"/>
              </a:spcAft>
              <a:buFont typeface="Wingdings" panose="05000000000000000000" pitchFamily="2" charset="2"/>
              <a:buChar char="ü"/>
              <a:defRPr/>
            </a:pPr>
            <a:r>
              <a:rPr lang="id-ID" dirty="0" smtClean="0"/>
              <a:t>Gunakan antiseptik.</a:t>
            </a:r>
          </a:p>
          <a:p>
            <a:pPr marL="320040" indent="-320040">
              <a:spcAft>
                <a:spcPts val="0"/>
              </a:spcAft>
              <a:buFont typeface="Wingdings" panose="05000000000000000000" pitchFamily="2" charset="2"/>
              <a:buChar char="ü"/>
              <a:defRPr/>
            </a:pPr>
            <a:r>
              <a:rPr lang="id-ID" dirty="0" smtClean="0"/>
              <a:t>Terapkan cara kerja aman.</a:t>
            </a:r>
          </a:p>
          <a:p>
            <a:pPr marL="320040" indent="-320040">
              <a:spcAft>
                <a:spcPts val="0"/>
              </a:spcAft>
              <a:buFont typeface="Wingdings" panose="05000000000000000000" pitchFamily="2" charset="2"/>
              <a:buChar char="ü"/>
              <a:defRPr/>
            </a:pPr>
            <a:r>
              <a:rPr lang="id-ID" dirty="0" smtClean="0"/>
              <a:t>Buang sampah pada tempatnya.</a:t>
            </a:r>
          </a:p>
          <a:p>
            <a:pPr marL="320040" indent="-320040">
              <a:spcAft>
                <a:spcPts val="0"/>
              </a:spcAft>
              <a:buFont typeface="Wingdings" panose="05000000000000000000" pitchFamily="2" charset="2"/>
              <a:buChar char="ü"/>
              <a:defRPr/>
            </a:pPr>
            <a:r>
              <a:rPr lang="id-ID" dirty="0" smtClean="0"/>
              <a:t>Lakukan dekontaminasi, pencucian dansterilisasi sesuai prosedur.</a:t>
            </a:r>
            <a:endParaRPr lang="id-ID" dirty="0"/>
          </a:p>
        </p:txBody>
      </p:sp>
      <p:pic>
        <p:nvPicPr>
          <p:cNvPr id="37892" name="Picture 2" descr="C:\Users\user\Documents\plastik sampah ku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483" y="2252412"/>
            <a:ext cx="2357437"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722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Kewaspadaan berdasarkan penularan / transmisi</a:t>
            </a:r>
            <a:endParaRPr lang="id-ID" dirty="0"/>
          </a:p>
        </p:txBody>
      </p:sp>
      <p:sp>
        <p:nvSpPr>
          <p:cNvPr id="3" name="Content Placeholder 2"/>
          <p:cNvSpPr>
            <a:spLocks noGrp="1"/>
          </p:cNvSpPr>
          <p:nvPr>
            <p:ph sz="quarter" idx="1"/>
          </p:nvPr>
        </p:nvSpPr>
        <p:spPr>
          <a:xfrm>
            <a:off x="2136775" y="1600200"/>
            <a:ext cx="8153400" cy="4495800"/>
          </a:xfrm>
        </p:spPr>
        <p:txBody>
          <a:bodyPr>
            <a:normAutofit/>
          </a:bodyPr>
          <a:lstStyle/>
          <a:p>
            <a:pPr marL="320040" indent="-320040" algn="ctr">
              <a:spcAft>
                <a:spcPts val="0"/>
              </a:spcAft>
              <a:buNone/>
              <a:defRPr/>
            </a:pPr>
            <a:r>
              <a:rPr lang="id-ID" dirty="0" smtClean="0"/>
              <a:t>Kewaspadaan berdasarkan penularan / transmisi diperuntukkan bagi pasien yang menunjukkan gejala atau dicurigai terinfeksi atau mengalami kolonisasi dengan kuman yang sangat mudah menular atau sangat patogen dimana perlu upaya pencegahan tambahan selain Kewaspadaan Standar  untuk memutus rantai penyebaran infeksi.</a:t>
            </a:r>
          </a:p>
          <a:p>
            <a:pPr marL="320040" indent="-320040" algn="ctr">
              <a:spcAft>
                <a:spcPts val="0"/>
              </a:spcAft>
              <a:buNone/>
              <a:defRPr/>
            </a:pPr>
            <a:endParaRPr lang="id-ID" dirty="0" smtClean="0"/>
          </a:p>
          <a:p>
            <a:pPr>
              <a:spcAft>
                <a:spcPts val="0"/>
              </a:spcAft>
              <a:buFont typeface="Arial" panose="020B0604020202020204" pitchFamily="34" charset="0"/>
              <a:buChar char="•"/>
              <a:defRPr/>
            </a:pPr>
            <a:r>
              <a:rPr lang="id-ID" dirty="0" smtClean="0"/>
              <a:t>Kewaspadaan berdasarkan transmisi perlu dilakukan sebagai tambahan kewaspadaan standar.</a:t>
            </a:r>
            <a:endParaRPr lang="id-ID" dirty="0"/>
          </a:p>
        </p:txBody>
      </p:sp>
    </p:spTree>
    <p:extLst>
      <p:ext uri="{BB962C8B-B14F-4D97-AF65-F5344CB8AC3E}">
        <p14:creationId xmlns:p14="http://schemas.microsoft.com/office/powerpoint/2010/main" val="2531432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Kewaspadaan penularan melalui kontak</a:t>
            </a:r>
            <a:endParaRPr lang="id-ID" dirty="0"/>
          </a:p>
        </p:txBody>
      </p:sp>
      <p:sp>
        <p:nvSpPr>
          <p:cNvPr id="39939" name="Content Placeholder 2"/>
          <p:cNvSpPr>
            <a:spLocks noGrp="1"/>
          </p:cNvSpPr>
          <p:nvPr>
            <p:ph sz="quarter" idx="1"/>
          </p:nvPr>
        </p:nvSpPr>
        <p:spPr>
          <a:xfrm>
            <a:off x="2136775" y="1600200"/>
            <a:ext cx="8153400" cy="4495800"/>
          </a:xfrm>
        </p:spPr>
        <p:txBody>
          <a:bodyPr/>
          <a:lstStyle/>
          <a:p>
            <a:pPr eaLnBrk="1" hangingPunct="1"/>
            <a:r>
              <a:rPr lang="id-ID" altLang="en-US" smtClean="0"/>
              <a:t>Kewaspadaan ini untuk mengurangi resiko transmisi organisme patogen melalui kontak langsung atau tidak langsung.</a:t>
            </a:r>
          </a:p>
          <a:p>
            <a:pPr eaLnBrk="1" hangingPunct="1"/>
            <a:r>
              <a:rPr lang="id-ID" altLang="en-US" smtClean="0"/>
              <a:t>Pasien dengan infeksi kulit atau mata yang dapat menular memerlukan penerapan tindakan pencegahan kontak.</a:t>
            </a:r>
          </a:p>
        </p:txBody>
      </p:sp>
    </p:spTree>
    <p:extLst>
      <p:ext uri="{BB962C8B-B14F-4D97-AF65-F5344CB8AC3E}">
        <p14:creationId xmlns:p14="http://schemas.microsoft.com/office/powerpoint/2010/main" val="61706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Kewaspadaan penularan melalui percikan / droplet</a:t>
            </a:r>
            <a:endParaRPr lang="id-ID" dirty="0"/>
          </a:p>
        </p:txBody>
      </p:sp>
      <p:sp>
        <p:nvSpPr>
          <p:cNvPr id="40963" name="Content Placeholder 2"/>
          <p:cNvSpPr>
            <a:spLocks noGrp="1"/>
          </p:cNvSpPr>
          <p:nvPr>
            <p:ph sz="quarter" idx="1"/>
          </p:nvPr>
        </p:nvSpPr>
        <p:spPr>
          <a:xfrm>
            <a:off x="2136775" y="1600200"/>
            <a:ext cx="8153400" cy="4495800"/>
          </a:xfrm>
        </p:spPr>
        <p:txBody>
          <a:bodyPr/>
          <a:lstStyle/>
          <a:p>
            <a:pPr eaLnBrk="1" hangingPunct="1"/>
            <a:r>
              <a:rPr lang="id-ID" altLang="en-US" smtClean="0"/>
              <a:t>Untuk mengurangi resiko penularan melalui percikan bahan infeksius.</a:t>
            </a:r>
          </a:p>
          <a:p>
            <a:pPr eaLnBrk="1" hangingPunct="1"/>
            <a:r>
              <a:rPr lang="id-ID" altLang="en-US" smtClean="0"/>
              <a:t>Transmisi droplet terjadi melalui kontak dengan percikan partikel besar ( &gt; 5µm ) yang mengandung mikroorganisme.</a:t>
            </a:r>
          </a:p>
        </p:txBody>
      </p:sp>
    </p:spTree>
    <p:extLst>
      <p:ext uri="{BB962C8B-B14F-4D97-AF65-F5344CB8AC3E}">
        <p14:creationId xmlns:p14="http://schemas.microsoft.com/office/powerpoint/2010/main" val="40591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err="1" smtClean="0"/>
              <a:t>Klien</a:t>
            </a:r>
            <a:r>
              <a:rPr lang="en-US" dirty="0" smtClean="0"/>
              <a:t> </a:t>
            </a:r>
            <a:r>
              <a:rPr lang="en-US" dirty="0" err="1" smtClean="0"/>
              <a:t>dalam</a:t>
            </a:r>
            <a:r>
              <a:rPr lang="en-US" dirty="0" smtClean="0"/>
              <a:t> </a:t>
            </a:r>
            <a:r>
              <a:rPr lang="en-US" dirty="0" err="1" smtClean="0"/>
              <a:t>lingkungan</a:t>
            </a:r>
            <a:r>
              <a:rPr lang="en-US" dirty="0" smtClean="0"/>
              <a:t> </a:t>
            </a:r>
            <a:r>
              <a:rPr lang="en-US" dirty="0" err="1" smtClean="0"/>
              <a:t>perawatan</a:t>
            </a:r>
            <a:r>
              <a:rPr lang="en-US" dirty="0" smtClean="0"/>
              <a:t> </a:t>
            </a:r>
            <a:r>
              <a:rPr lang="en-US" dirty="0" err="1" smtClean="0"/>
              <a:t>kesehatan</a:t>
            </a:r>
            <a:r>
              <a:rPr lang="en-US" dirty="0" smtClean="0"/>
              <a:t> </a:t>
            </a:r>
            <a:r>
              <a:rPr lang="en-US" dirty="0" err="1" smtClean="0"/>
              <a:t>beresiko</a:t>
            </a:r>
            <a:r>
              <a:rPr lang="en-US" dirty="0" smtClean="0"/>
              <a:t> </a:t>
            </a:r>
            <a:r>
              <a:rPr lang="en-US" dirty="0" err="1" smtClean="0"/>
              <a:t>terkena</a:t>
            </a:r>
            <a:r>
              <a:rPr lang="en-US" dirty="0" smtClean="0"/>
              <a:t> </a:t>
            </a:r>
            <a:r>
              <a:rPr lang="en-US" dirty="0" err="1" smtClean="0"/>
              <a:t>infeksi</a:t>
            </a:r>
            <a:r>
              <a:rPr lang="en-US" dirty="0" smtClean="0"/>
              <a:t> </a:t>
            </a:r>
            <a:r>
              <a:rPr lang="en-US" dirty="0" err="1" smtClean="0"/>
              <a:t>karena</a:t>
            </a:r>
            <a:r>
              <a:rPr lang="en-US" dirty="0" smtClean="0"/>
              <a:t> </a:t>
            </a:r>
            <a:r>
              <a:rPr lang="en-US" dirty="0" err="1" smtClean="0"/>
              <a:t>daya</a:t>
            </a:r>
            <a:r>
              <a:rPr lang="en-US" dirty="0" smtClean="0"/>
              <a:t> </a:t>
            </a:r>
            <a:r>
              <a:rPr lang="en-US" dirty="0" err="1" smtClean="0"/>
              <a:t>tahan</a:t>
            </a:r>
            <a:r>
              <a:rPr lang="en-US" dirty="0" smtClean="0"/>
              <a:t> </a:t>
            </a:r>
            <a:r>
              <a:rPr lang="en-US" dirty="0" err="1" smtClean="0"/>
              <a:t>tubuh</a:t>
            </a:r>
            <a:r>
              <a:rPr lang="en-US" dirty="0" smtClean="0"/>
              <a:t> yang </a:t>
            </a:r>
            <a:r>
              <a:rPr lang="en-US" dirty="0" err="1" smtClean="0"/>
              <a:t>menurun</a:t>
            </a:r>
            <a:r>
              <a:rPr lang="en-US" dirty="0" smtClean="0"/>
              <a:t> </a:t>
            </a:r>
            <a:r>
              <a:rPr lang="en-US" dirty="0" err="1" smtClean="0"/>
              <a:t>thd</a:t>
            </a:r>
            <a:r>
              <a:rPr lang="en-US" dirty="0" smtClean="0"/>
              <a:t> </a:t>
            </a:r>
            <a:r>
              <a:rPr lang="en-US" dirty="0" err="1" smtClean="0"/>
              <a:t>mikroorganisme</a:t>
            </a:r>
            <a:r>
              <a:rPr lang="en-US" dirty="0" smtClean="0"/>
              <a:t> </a:t>
            </a:r>
            <a:r>
              <a:rPr lang="en-US" dirty="0" err="1" smtClean="0"/>
              <a:t>infeksius</a:t>
            </a:r>
            <a:r>
              <a:rPr lang="en-US" dirty="0" smtClean="0"/>
              <a:t>, </a:t>
            </a:r>
            <a:r>
              <a:rPr lang="en-US" dirty="0" err="1" smtClean="0"/>
              <a:t>tindakan</a:t>
            </a:r>
            <a:r>
              <a:rPr lang="en-US" dirty="0" smtClean="0"/>
              <a:t> </a:t>
            </a:r>
            <a:r>
              <a:rPr lang="en-US" dirty="0" err="1" smtClean="0"/>
              <a:t>invasif</a:t>
            </a:r>
            <a:r>
              <a:rPr lang="en-US" dirty="0" smtClean="0"/>
              <a:t> </a:t>
            </a:r>
            <a:r>
              <a:rPr lang="en-US" dirty="0" err="1" smtClean="0"/>
              <a:t>dan</a:t>
            </a:r>
            <a:r>
              <a:rPr lang="en-US" dirty="0" smtClean="0"/>
              <a:t> </a:t>
            </a:r>
            <a:r>
              <a:rPr lang="en-US" dirty="0" err="1" smtClean="0"/>
              <a:t>meningkatnya</a:t>
            </a:r>
            <a:r>
              <a:rPr lang="en-US" dirty="0" smtClean="0"/>
              <a:t> </a:t>
            </a:r>
            <a:r>
              <a:rPr lang="en-US" dirty="0" err="1" smtClean="0"/>
              <a:t>pajanan</a:t>
            </a:r>
            <a:r>
              <a:rPr lang="en-US" dirty="0" smtClean="0"/>
              <a:t> </a:t>
            </a:r>
            <a:r>
              <a:rPr lang="en-US" dirty="0" err="1" smtClean="0"/>
              <a:t>jumlah</a:t>
            </a:r>
            <a:r>
              <a:rPr lang="en-US" dirty="0" smtClean="0"/>
              <a:t> </a:t>
            </a:r>
            <a:r>
              <a:rPr lang="en-US" dirty="0" err="1" smtClean="0"/>
              <a:t>dan</a:t>
            </a:r>
            <a:r>
              <a:rPr lang="en-US" dirty="0" smtClean="0"/>
              <a:t> </a:t>
            </a:r>
            <a:r>
              <a:rPr lang="en-US" dirty="0" err="1" smtClean="0"/>
              <a:t>jenis</a:t>
            </a:r>
            <a:r>
              <a:rPr lang="en-US" dirty="0" smtClean="0"/>
              <a:t> </a:t>
            </a:r>
            <a:r>
              <a:rPr lang="en-US" dirty="0" err="1" smtClean="0"/>
              <a:t>penyakit</a:t>
            </a:r>
            <a:endParaRPr lang="en-US" dirty="0" smtClean="0"/>
          </a:p>
          <a:p>
            <a:pPr>
              <a:lnSpc>
                <a:spcPct val="110000"/>
              </a:lnSpc>
            </a:pPr>
            <a:r>
              <a:rPr lang="id-ID" altLang="en-US" dirty="0" smtClean="0"/>
              <a:t>Penyakit infeksi </a:t>
            </a:r>
            <a:r>
              <a:rPr lang="en-US" altLang="en-US" dirty="0" err="1" smtClean="0"/>
              <a:t>bisa</a:t>
            </a:r>
            <a:r>
              <a:rPr lang="id-ID" altLang="en-US" dirty="0" smtClean="0"/>
              <a:t> menular </a:t>
            </a:r>
            <a:r>
              <a:rPr lang="en-US" altLang="en-US" dirty="0" err="1" smtClean="0"/>
              <a:t>bisa</a:t>
            </a:r>
            <a:r>
              <a:rPr lang="id-ID" altLang="en-US" dirty="0" smtClean="0"/>
              <a:t>  juga tidak.</a:t>
            </a:r>
          </a:p>
          <a:p>
            <a:pPr>
              <a:lnSpc>
                <a:spcPct val="110000"/>
              </a:lnSpc>
            </a:pPr>
            <a:r>
              <a:rPr lang="id-ID" altLang="en-US" dirty="0" smtClean="0"/>
              <a:t>Peran perawat penting dalam </a:t>
            </a:r>
            <a:r>
              <a:rPr lang="en-US" altLang="en-US" dirty="0" err="1" smtClean="0"/>
              <a:t>pengontrolan</a:t>
            </a:r>
            <a:r>
              <a:rPr lang="id-ID" altLang="en-US" dirty="0" smtClean="0"/>
              <a:t> infeksi.</a:t>
            </a:r>
          </a:p>
          <a:p>
            <a:pPr>
              <a:lnSpc>
                <a:spcPct val="110000"/>
              </a:lnSpc>
            </a:pPr>
            <a:r>
              <a:rPr lang="id-ID" altLang="en-US" dirty="0" smtClean="0"/>
              <a:t>Mencuci tangan </a:t>
            </a:r>
            <a:r>
              <a:rPr lang="en-US" altLang="en-US" dirty="0" err="1" smtClean="0"/>
              <a:t>dengan</a:t>
            </a:r>
            <a:r>
              <a:rPr lang="en-US" altLang="en-US" dirty="0" smtClean="0"/>
              <a:t> </a:t>
            </a:r>
            <a:r>
              <a:rPr lang="en-US" altLang="en-US" dirty="0" err="1" smtClean="0"/>
              <a:t>prinsip</a:t>
            </a:r>
            <a:r>
              <a:rPr lang="en-US" altLang="en-US" dirty="0" smtClean="0"/>
              <a:t> </a:t>
            </a:r>
            <a:r>
              <a:rPr lang="id-ID" altLang="en-US" dirty="0" smtClean="0"/>
              <a:t>aseptic</a:t>
            </a:r>
            <a:r>
              <a:rPr lang="en-US" altLang="en-US" dirty="0" smtClean="0"/>
              <a:t> </a:t>
            </a:r>
            <a:r>
              <a:rPr lang="id-ID" altLang="en-US" dirty="0" smtClean="0"/>
              <a:t>merupakan </a:t>
            </a:r>
            <a:r>
              <a:rPr lang="en-US" altLang="en-US" dirty="0" err="1" smtClean="0"/>
              <a:t>salah</a:t>
            </a:r>
            <a:r>
              <a:rPr lang="en-US" altLang="en-US" dirty="0" smtClean="0"/>
              <a:t> </a:t>
            </a:r>
            <a:r>
              <a:rPr lang="en-US" altLang="en-US" dirty="0" err="1" smtClean="0"/>
              <a:t>satu</a:t>
            </a:r>
            <a:r>
              <a:rPr lang="en-US" altLang="en-US" dirty="0" smtClean="0"/>
              <a:t> </a:t>
            </a:r>
            <a:r>
              <a:rPr lang="id-ID" altLang="en-US" dirty="0" smtClean="0"/>
              <a:t>strategi menurunkan infeksi.</a:t>
            </a:r>
          </a:p>
          <a:p>
            <a:pPr>
              <a:lnSpc>
                <a:spcPct val="110000"/>
              </a:lnSpc>
            </a:pPr>
            <a:endParaRPr lang="id-ID" altLang="en-US" dirty="0" smtClean="0"/>
          </a:p>
          <a:p>
            <a:pPr>
              <a:lnSpc>
                <a:spcPct val="110000"/>
              </a:lnSpc>
            </a:pPr>
            <a:endParaRPr lang="en-US" dirty="0"/>
          </a:p>
        </p:txBody>
      </p:sp>
    </p:spTree>
    <p:extLst>
      <p:ext uri="{BB962C8B-B14F-4D97-AF65-F5344CB8AC3E}">
        <p14:creationId xmlns:p14="http://schemas.microsoft.com/office/powerpoint/2010/main" val="2042698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p:spPr>
        <p:txBody>
          <a:bodyPr>
            <a:normAutofit fontScale="90000"/>
          </a:bodyPr>
          <a:lstStyle/>
          <a:p>
            <a:pPr>
              <a:defRPr/>
            </a:pPr>
            <a:r>
              <a:rPr lang="id-ID" dirty="0" smtClean="0"/>
              <a:t>Kewaspadaan penularan melalui udara / airbone</a:t>
            </a:r>
            <a:endParaRPr lang="id-ID" dirty="0"/>
          </a:p>
        </p:txBody>
      </p:sp>
      <p:sp>
        <p:nvSpPr>
          <p:cNvPr id="41987" name="Content Placeholder 2"/>
          <p:cNvSpPr>
            <a:spLocks noGrp="1"/>
          </p:cNvSpPr>
          <p:nvPr>
            <p:ph sz="quarter" idx="1"/>
          </p:nvPr>
        </p:nvSpPr>
        <p:spPr>
          <a:xfrm>
            <a:off x="2136775" y="1600200"/>
            <a:ext cx="8153400" cy="4495800"/>
          </a:xfrm>
        </p:spPr>
        <p:txBody>
          <a:bodyPr/>
          <a:lstStyle/>
          <a:p>
            <a:pPr eaLnBrk="1" hangingPunct="1"/>
            <a:r>
              <a:rPr lang="id-ID" altLang="en-US" smtClean="0"/>
              <a:t>Untuk mengurangi resiko penularan melalui penyebaran partikel kecil ( &lt; 5µm ) ke udara baik secara langsung atau melalui partikel debu yang mengandung mikroorganisme infeksius.</a:t>
            </a:r>
          </a:p>
          <a:p>
            <a:pPr eaLnBrk="1" hangingPunct="1"/>
            <a:r>
              <a:rPr lang="id-ID" altLang="en-US" smtClean="0"/>
              <a:t>Pengelolaan udara secara khusus dan ventilasi diperlukan untuk mencegah transmisi udara.</a:t>
            </a:r>
          </a:p>
        </p:txBody>
      </p:sp>
    </p:spTree>
    <p:extLst>
      <p:ext uri="{BB962C8B-B14F-4D97-AF65-F5344CB8AC3E}">
        <p14:creationId xmlns:p14="http://schemas.microsoft.com/office/powerpoint/2010/main" val="3109967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36775" y="228600"/>
            <a:ext cx="8153400" cy="990600"/>
          </a:xfrm>
        </p:spPr>
        <p:txBody>
          <a:bodyPr/>
          <a:lstStyle/>
          <a:p>
            <a:pPr eaLnBrk="1" hangingPunct="1"/>
            <a:endParaRPr lang="en-US" altLang="en-US" smtClean="0"/>
          </a:p>
        </p:txBody>
      </p:sp>
      <p:sp>
        <p:nvSpPr>
          <p:cNvPr id="43011" name="Content Placeholder 2"/>
          <p:cNvSpPr>
            <a:spLocks noGrp="1"/>
          </p:cNvSpPr>
          <p:nvPr>
            <p:ph sz="quarter" idx="1"/>
          </p:nvPr>
        </p:nvSpPr>
        <p:spPr>
          <a:xfrm>
            <a:off x="2136775" y="1600200"/>
            <a:ext cx="8153400" cy="4495800"/>
          </a:xfrm>
        </p:spPr>
        <p:txBody>
          <a:bodyPr/>
          <a:lstStyle/>
          <a:p>
            <a:pPr algn="ctr" eaLnBrk="1" hangingPunct="1">
              <a:buFont typeface="Wingdings" panose="05000000000000000000" pitchFamily="2" charset="2"/>
              <a:buNone/>
            </a:pPr>
            <a:r>
              <a:rPr lang="id-ID" altLang="en-US" smtClean="0"/>
              <a:t>Menggabungkan ketiga kewaspadaan berdasarkan transmisi disamping penerapan kewaspadaan standar akan menghasilkan tingkat kewaspadaan yang memadai untuk semua penyakit menular</a:t>
            </a:r>
          </a:p>
        </p:txBody>
      </p:sp>
    </p:spTree>
    <p:extLst>
      <p:ext uri="{BB962C8B-B14F-4D97-AF65-F5344CB8AC3E}">
        <p14:creationId xmlns:p14="http://schemas.microsoft.com/office/powerpoint/2010/main" val="64845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36775" y="228600"/>
            <a:ext cx="8153400" cy="990600"/>
          </a:xfrm>
        </p:spPr>
        <p:txBody>
          <a:bodyPr/>
          <a:lstStyle/>
          <a:p>
            <a:pPr eaLnBrk="1" hangingPunct="1"/>
            <a:endParaRPr lang="en-US" altLang="en-US" smtClean="0"/>
          </a:p>
        </p:txBody>
      </p:sp>
      <p:sp>
        <p:nvSpPr>
          <p:cNvPr id="44035" name="Content Placeholder 2"/>
          <p:cNvSpPr>
            <a:spLocks noGrp="1"/>
          </p:cNvSpPr>
          <p:nvPr>
            <p:ph sz="quarter" idx="1"/>
          </p:nvPr>
        </p:nvSpPr>
        <p:spPr>
          <a:xfrm>
            <a:off x="2136775" y="1600200"/>
            <a:ext cx="8153400" cy="4495800"/>
          </a:xfrm>
        </p:spPr>
        <p:txBody>
          <a:bodyPr/>
          <a:lstStyle/>
          <a:p>
            <a:pPr eaLnBrk="1" hangingPunct="1"/>
            <a:endParaRPr lang="en-US" altLang="en-US" smtClean="0"/>
          </a:p>
        </p:txBody>
      </p:sp>
      <p:pic>
        <p:nvPicPr>
          <p:cNvPr id="44036" name="Picture 2" descr="G:\Picture cuci tangan,apd\Picture 00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95501" y="0"/>
            <a:ext cx="785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6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36775" y="228600"/>
            <a:ext cx="8153400" cy="990600"/>
          </a:xfrm>
        </p:spPr>
        <p:txBody>
          <a:bodyPr/>
          <a:lstStyle/>
          <a:p>
            <a:pPr eaLnBrk="1" hangingPunct="1"/>
            <a:endParaRPr lang="en-US" altLang="en-US" smtClean="0"/>
          </a:p>
        </p:txBody>
      </p:sp>
      <p:sp>
        <p:nvSpPr>
          <p:cNvPr id="45059" name="Content Placeholder 2"/>
          <p:cNvSpPr>
            <a:spLocks noGrp="1"/>
          </p:cNvSpPr>
          <p:nvPr>
            <p:ph sz="quarter" idx="1"/>
          </p:nvPr>
        </p:nvSpPr>
        <p:spPr>
          <a:xfrm>
            <a:off x="2136775" y="1600200"/>
            <a:ext cx="8153400" cy="4495800"/>
          </a:xfrm>
        </p:spPr>
        <p:txBody>
          <a:bodyPr/>
          <a:lstStyle/>
          <a:p>
            <a:pPr eaLnBrk="1" hangingPunct="1"/>
            <a:endParaRPr lang="en-US" altLang="en-US" smtClean="0"/>
          </a:p>
        </p:txBody>
      </p:sp>
      <p:pic>
        <p:nvPicPr>
          <p:cNvPr id="45060" name="Picture 2" descr="G:\Picture cuci tangan,apd\Picture 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714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36775" y="228600"/>
            <a:ext cx="8153400" cy="990600"/>
          </a:xfrm>
        </p:spPr>
        <p:txBody>
          <a:bodyPr/>
          <a:lstStyle/>
          <a:p>
            <a:pPr eaLnBrk="1" hangingPunct="1"/>
            <a:endParaRPr lang="en-US" altLang="en-US" smtClean="0"/>
          </a:p>
        </p:txBody>
      </p:sp>
      <p:sp>
        <p:nvSpPr>
          <p:cNvPr id="46083" name="Content Placeholder 2"/>
          <p:cNvSpPr>
            <a:spLocks noGrp="1"/>
          </p:cNvSpPr>
          <p:nvPr>
            <p:ph sz="quarter" idx="1"/>
          </p:nvPr>
        </p:nvSpPr>
        <p:spPr>
          <a:xfrm>
            <a:off x="2136775" y="1600200"/>
            <a:ext cx="8153400" cy="4495800"/>
          </a:xfrm>
        </p:spPr>
        <p:txBody>
          <a:bodyPr/>
          <a:lstStyle/>
          <a:p>
            <a:pPr eaLnBrk="1" hangingPunct="1"/>
            <a:endParaRPr lang="en-US" altLang="en-US" smtClean="0"/>
          </a:p>
        </p:txBody>
      </p:sp>
      <p:pic>
        <p:nvPicPr>
          <p:cNvPr id="46084" name="Picture 2" descr="G:\Picture cuci tangan,apd\Picture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963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0341" y="2967335"/>
            <a:ext cx="4591321"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SEKIAN</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TERIMAKASIH</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1791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Sifat</a:t>
            </a:r>
            <a:r>
              <a:rPr lang="en-US" dirty="0" smtClean="0"/>
              <a:t> </a:t>
            </a:r>
            <a:r>
              <a:rPr lang="en-US" dirty="0" err="1" smtClean="0"/>
              <a:t>Infeksi</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Infeksi</a:t>
            </a:r>
            <a:r>
              <a:rPr lang="en-US" dirty="0" smtClean="0"/>
              <a:t> : </a:t>
            </a:r>
            <a:r>
              <a:rPr lang="en-US" dirty="0" err="1" smtClean="0"/>
              <a:t>invasi</a:t>
            </a:r>
            <a:r>
              <a:rPr lang="en-US" dirty="0" smtClean="0"/>
              <a:t> </a:t>
            </a:r>
            <a:r>
              <a:rPr lang="en-US" dirty="0" err="1" smtClean="0"/>
              <a:t>tubuh</a:t>
            </a:r>
            <a:r>
              <a:rPr lang="en-US" dirty="0" smtClean="0"/>
              <a:t> </a:t>
            </a:r>
            <a:r>
              <a:rPr lang="en-US" dirty="0" err="1" smtClean="0"/>
              <a:t>oleh</a:t>
            </a:r>
            <a:r>
              <a:rPr lang="en-US" dirty="0" smtClean="0"/>
              <a:t> pathogen </a:t>
            </a:r>
            <a:r>
              <a:rPr lang="en-US" dirty="0" err="1" smtClean="0"/>
              <a:t>atau</a:t>
            </a:r>
            <a:r>
              <a:rPr lang="en-US" dirty="0" smtClean="0"/>
              <a:t> </a:t>
            </a:r>
            <a:r>
              <a:rPr lang="en-US" dirty="0" err="1" smtClean="0"/>
              <a:t>mikroorganisme</a:t>
            </a:r>
            <a:r>
              <a:rPr lang="en-US" dirty="0" smtClean="0"/>
              <a:t> yang </a:t>
            </a:r>
            <a:r>
              <a:rPr lang="en-US" dirty="0" err="1" smtClean="0"/>
              <a:t>mampu</a:t>
            </a:r>
            <a:r>
              <a:rPr lang="en-US" dirty="0" smtClean="0"/>
              <a:t> </a:t>
            </a:r>
            <a:r>
              <a:rPr lang="en-US" dirty="0" err="1" smtClean="0"/>
              <a:t>menyebabkan</a:t>
            </a:r>
            <a:r>
              <a:rPr lang="en-US" dirty="0" smtClean="0"/>
              <a:t> </a:t>
            </a:r>
            <a:r>
              <a:rPr lang="en-US" dirty="0" err="1" smtClean="0"/>
              <a:t>sakit</a:t>
            </a:r>
            <a:endParaRPr lang="en-US" dirty="0"/>
          </a:p>
          <a:p>
            <a:r>
              <a:rPr lang="en-US" dirty="0" err="1" smtClean="0"/>
              <a:t>Jika</a:t>
            </a:r>
            <a:r>
              <a:rPr lang="en-US" dirty="0" smtClean="0"/>
              <a:t> </a:t>
            </a:r>
            <a:r>
              <a:rPr lang="en-US" dirty="0" err="1" smtClean="0"/>
              <a:t>mikroorganisme</a:t>
            </a:r>
            <a:r>
              <a:rPr lang="en-US" dirty="0" smtClean="0"/>
              <a:t> </a:t>
            </a:r>
            <a:r>
              <a:rPr lang="en-US" dirty="0" err="1" smtClean="0"/>
              <a:t>gagal</a:t>
            </a:r>
            <a:r>
              <a:rPr lang="en-US" dirty="0" smtClean="0"/>
              <a:t> </a:t>
            </a:r>
            <a:r>
              <a:rPr lang="en-US" dirty="0" err="1" smtClean="0"/>
              <a:t>menyebabkan</a:t>
            </a:r>
            <a:r>
              <a:rPr lang="en-US" dirty="0" smtClean="0"/>
              <a:t> </a:t>
            </a:r>
            <a:r>
              <a:rPr lang="en-US" dirty="0" err="1" smtClean="0"/>
              <a:t>cedera</a:t>
            </a:r>
            <a:r>
              <a:rPr lang="en-US" dirty="0" smtClean="0"/>
              <a:t> </a:t>
            </a:r>
            <a:r>
              <a:rPr lang="en-US" dirty="0" err="1" smtClean="0"/>
              <a:t>yg</a:t>
            </a:r>
            <a:r>
              <a:rPr lang="en-US" dirty="0" smtClean="0"/>
              <a:t> </a:t>
            </a:r>
            <a:r>
              <a:rPr lang="en-US" dirty="0" err="1" smtClean="0"/>
              <a:t>serius</a:t>
            </a:r>
            <a:r>
              <a:rPr lang="en-US" dirty="0" smtClean="0"/>
              <a:t> </a:t>
            </a:r>
            <a:r>
              <a:rPr lang="en-US" dirty="0" err="1" smtClean="0"/>
              <a:t>thd</a:t>
            </a:r>
            <a:r>
              <a:rPr lang="en-US" dirty="0" smtClean="0"/>
              <a:t> </a:t>
            </a:r>
            <a:r>
              <a:rPr lang="en-US" dirty="0" err="1" smtClean="0"/>
              <a:t>sel</a:t>
            </a:r>
            <a:r>
              <a:rPr lang="en-US" dirty="0" smtClean="0"/>
              <a:t> </a:t>
            </a:r>
            <a:r>
              <a:rPr lang="en-US" dirty="0" err="1" smtClean="0"/>
              <a:t>atau</a:t>
            </a:r>
            <a:r>
              <a:rPr lang="en-US" dirty="0" smtClean="0"/>
              <a:t> </a:t>
            </a:r>
            <a:r>
              <a:rPr lang="en-US" dirty="0" err="1" smtClean="0"/>
              <a:t>jaringan</a:t>
            </a:r>
            <a:r>
              <a:rPr lang="en-US" dirty="0" smtClean="0"/>
              <a:t> </a:t>
            </a:r>
            <a:r>
              <a:rPr lang="en-US" dirty="0" err="1" smtClean="0"/>
              <a:t>maka</a:t>
            </a:r>
            <a:r>
              <a:rPr lang="en-US" dirty="0"/>
              <a:t> </a:t>
            </a:r>
            <a:r>
              <a:rPr lang="en-US" dirty="0" err="1" smtClean="0"/>
              <a:t>infeksi</a:t>
            </a:r>
            <a:r>
              <a:rPr lang="en-US" dirty="0" smtClean="0"/>
              <a:t> </a:t>
            </a:r>
            <a:r>
              <a:rPr lang="en-US" dirty="0" err="1" smtClean="0"/>
              <a:t>tsb</a:t>
            </a:r>
            <a:r>
              <a:rPr lang="en-US" dirty="0" smtClean="0"/>
              <a:t> </a:t>
            </a:r>
            <a:r>
              <a:rPr lang="en-US" dirty="0" err="1" smtClean="0"/>
              <a:t>disebut</a:t>
            </a:r>
            <a:r>
              <a:rPr lang="en-US" dirty="0" smtClean="0"/>
              <a:t> </a:t>
            </a:r>
            <a:r>
              <a:rPr lang="en-US" b="1" i="1" dirty="0" err="1" smtClean="0"/>
              <a:t>asimptomatik</a:t>
            </a:r>
            <a:endParaRPr lang="en-US" b="1" i="1" dirty="0" smtClean="0"/>
          </a:p>
          <a:p>
            <a:r>
              <a:rPr lang="en-US" dirty="0" err="1" smtClean="0"/>
              <a:t>Penyakit</a:t>
            </a:r>
            <a:r>
              <a:rPr lang="en-US" dirty="0" smtClean="0"/>
              <a:t> </a:t>
            </a:r>
            <a:r>
              <a:rPr lang="en-US" dirty="0" err="1" smtClean="0"/>
              <a:t>timbul</a:t>
            </a:r>
            <a:r>
              <a:rPr lang="en-US" dirty="0" smtClean="0"/>
              <a:t> </a:t>
            </a:r>
            <a:r>
              <a:rPr lang="en-US" dirty="0" err="1" smtClean="0"/>
              <a:t>jika</a:t>
            </a:r>
            <a:r>
              <a:rPr lang="en-US" dirty="0" smtClean="0"/>
              <a:t> </a:t>
            </a:r>
            <a:r>
              <a:rPr lang="en-US" dirty="0" err="1" smtClean="0"/>
              <a:t>patogen</a:t>
            </a:r>
            <a:r>
              <a:rPr lang="en-US" dirty="0" smtClean="0"/>
              <a:t> </a:t>
            </a:r>
            <a:r>
              <a:rPr lang="en-US" dirty="0" err="1" smtClean="0"/>
              <a:t>berkembangbiak</a:t>
            </a:r>
            <a:r>
              <a:rPr lang="en-US" dirty="0" smtClean="0"/>
              <a:t> &amp; </a:t>
            </a:r>
            <a:r>
              <a:rPr lang="en-US" dirty="0" err="1" smtClean="0"/>
              <a:t>menyebabkan</a:t>
            </a:r>
            <a:r>
              <a:rPr lang="en-US" dirty="0" smtClean="0"/>
              <a:t> </a:t>
            </a:r>
            <a:r>
              <a:rPr lang="en-US" dirty="0" err="1" smtClean="0"/>
              <a:t>perubahan</a:t>
            </a:r>
            <a:r>
              <a:rPr lang="en-US" dirty="0" smtClean="0"/>
              <a:t> </a:t>
            </a:r>
            <a:r>
              <a:rPr lang="en-US" dirty="0" err="1" smtClean="0"/>
              <a:t>pd</a:t>
            </a:r>
            <a:r>
              <a:rPr lang="en-US" dirty="0" smtClean="0"/>
              <a:t> </a:t>
            </a:r>
            <a:r>
              <a:rPr lang="en-US" dirty="0" err="1" smtClean="0"/>
              <a:t>jaringan</a:t>
            </a:r>
            <a:r>
              <a:rPr lang="en-US" dirty="0" smtClean="0"/>
              <a:t> normal</a:t>
            </a:r>
          </a:p>
          <a:p>
            <a:r>
              <a:rPr lang="en-US" dirty="0" err="1" smtClean="0"/>
              <a:t>Penyakit</a:t>
            </a:r>
            <a:r>
              <a:rPr lang="en-US" dirty="0" smtClean="0"/>
              <a:t> </a:t>
            </a:r>
            <a:r>
              <a:rPr lang="en-US" dirty="0" err="1" smtClean="0"/>
              <a:t>infeksi</a:t>
            </a:r>
            <a:r>
              <a:rPr lang="en-US" dirty="0" smtClean="0"/>
              <a:t> </a:t>
            </a:r>
            <a:r>
              <a:rPr lang="en-US" dirty="0" err="1" smtClean="0"/>
              <a:t>yg</a:t>
            </a:r>
            <a:r>
              <a:rPr lang="en-US" dirty="0" smtClean="0"/>
              <a:t> </a:t>
            </a:r>
            <a:r>
              <a:rPr lang="en-US" dirty="0" err="1" smtClean="0"/>
              <a:t>bisa</a:t>
            </a:r>
            <a:r>
              <a:rPr lang="en-US" dirty="0" smtClean="0"/>
              <a:t> </a:t>
            </a:r>
            <a:r>
              <a:rPr lang="en-US" dirty="0" err="1" smtClean="0"/>
              <a:t>ditularkan</a:t>
            </a:r>
            <a:r>
              <a:rPr lang="en-US" dirty="0" smtClean="0"/>
              <a:t> </a:t>
            </a:r>
            <a:r>
              <a:rPr lang="en-US" dirty="0" err="1" smtClean="0"/>
              <a:t>dari</a:t>
            </a:r>
            <a:r>
              <a:rPr lang="en-US" dirty="0" smtClean="0"/>
              <a:t> </a:t>
            </a:r>
            <a:r>
              <a:rPr lang="en-US" dirty="0" err="1" smtClean="0"/>
              <a:t>seseorang</a:t>
            </a:r>
            <a:r>
              <a:rPr lang="en-US" dirty="0" smtClean="0"/>
              <a:t> </a:t>
            </a:r>
            <a:r>
              <a:rPr lang="en-US" dirty="0" err="1" smtClean="0"/>
              <a:t>kpd</a:t>
            </a:r>
            <a:r>
              <a:rPr lang="en-US" dirty="0" smtClean="0"/>
              <a:t> </a:t>
            </a:r>
            <a:r>
              <a:rPr lang="en-US" dirty="0" err="1" smtClean="0"/>
              <a:t>yg</a:t>
            </a:r>
            <a:r>
              <a:rPr lang="en-US" dirty="0" smtClean="0"/>
              <a:t> </a:t>
            </a:r>
            <a:r>
              <a:rPr lang="en-US" dirty="0" err="1" smtClean="0"/>
              <a:t>lainnya</a:t>
            </a:r>
            <a:r>
              <a:rPr lang="en-US" dirty="0" smtClean="0"/>
              <a:t> </a:t>
            </a:r>
            <a:r>
              <a:rPr lang="en-US" dirty="0" err="1" smtClean="0"/>
              <a:t>maka</a:t>
            </a:r>
            <a:r>
              <a:rPr lang="en-US" dirty="0" smtClean="0"/>
              <a:t> </a:t>
            </a:r>
            <a:r>
              <a:rPr lang="en-US" dirty="0" err="1" smtClean="0"/>
              <a:t>disebut</a:t>
            </a:r>
            <a:r>
              <a:rPr lang="en-US" dirty="0" smtClean="0"/>
              <a:t> </a:t>
            </a:r>
            <a:r>
              <a:rPr lang="en-US" dirty="0" err="1" smtClean="0"/>
              <a:t>penyakit</a:t>
            </a:r>
            <a:r>
              <a:rPr lang="en-US" dirty="0" smtClean="0"/>
              <a:t> </a:t>
            </a:r>
            <a:r>
              <a:rPr lang="en-US" dirty="0" err="1" smtClean="0"/>
              <a:t>menular</a:t>
            </a:r>
            <a:r>
              <a:rPr lang="en-US" dirty="0" smtClean="0"/>
              <a:t> </a:t>
            </a:r>
            <a:r>
              <a:rPr lang="en-US" dirty="0" err="1" smtClean="0"/>
              <a:t>atau</a:t>
            </a:r>
            <a:r>
              <a:rPr lang="en-US" dirty="0" smtClean="0"/>
              <a:t> </a:t>
            </a:r>
            <a:r>
              <a:rPr lang="en-US" b="1" i="1" dirty="0" smtClean="0"/>
              <a:t>contagious</a:t>
            </a:r>
            <a:r>
              <a:rPr lang="en-US" dirty="0" smtClean="0"/>
              <a:t> </a:t>
            </a:r>
            <a:endParaRPr lang="en-US" dirty="0"/>
          </a:p>
        </p:txBody>
      </p:sp>
    </p:spTree>
    <p:extLst>
      <p:ext uri="{BB962C8B-B14F-4D97-AF65-F5344CB8AC3E}">
        <p14:creationId xmlns:p14="http://schemas.microsoft.com/office/powerpoint/2010/main" val="229632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4729" y="979648"/>
            <a:ext cx="7309327" cy="5474939"/>
          </a:xfrm>
        </p:spPr>
      </p:pic>
      <p:sp>
        <p:nvSpPr>
          <p:cNvPr id="2" name="Title 1"/>
          <p:cNvSpPr>
            <a:spLocks noGrp="1"/>
          </p:cNvSpPr>
          <p:nvPr>
            <p:ph type="title"/>
          </p:nvPr>
        </p:nvSpPr>
        <p:spPr>
          <a:xfrm>
            <a:off x="1484311" y="685801"/>
            <a:ext cx="4459289" cy="1479176"/>
          </a:xfrm>
        </p:spPr>
        <p:txBody>
          <a:bodyPr/>
          <a:lstStyle/>
          <a:p>
            <a:pPr algn="l"/>
            <a:r>
              <a:rPr lang="en-US" dirty="0" err="1" smtClean="0"/>
              <a:t>Rantai</a:t>
            </a:r>
            <a:r>
              <a:rPr lang="en-US" dirty="0" smtClean="0"/>
              <a:t> </a:t>
            </a:r>
            <a:r>
              <a:rPr lang="en-US" dirty="0" err="1" smtClean="0"/>
              <a:t>infeksi</a:t>
            </a:r>
            <a:r>
              <a:rPr lang="en-US" dirty="0" smtClean="0"/>
              <a:t>/ proses </a:t>
            </a:r>
            <a:r>
              <a:rPr lang="en-US" dirty="0" err="1" smtClean="0"/>
              <a:t>infeksi</a:t>
            </a:r>
            <a:endParaRPr lang="en-US" dirty="0"/>
          </a:p>
        </p:txBody>
      </p:sp>
      <p:sp>
        <p:nvSpPr>
          <p:cNvPr id="3" name="Content Placeholder 2"/>
          <p:cNvSpPr>
            <a:spLocks noGrp="1"/>
          </p:cNvSpPr>
          <p:nvPr>
            <p:ph sz="half" idx="1"/>
          </p:nvPr>
        </p:nvSpPr>
        <p:spPr/>
        <p:txBody>
          <a:bodyPr>
            <a:normAutofit fontScale="92500" lnSpcReduction="20000"/>
          </a:bodyPr>
          <a:lstStyle/>
          <a:p>
            <a:r>
              <a:rPr lang="id-ID" altLang="en-US" dirty="0" smtClean="0"/>
              <a:t>Rantai kejadian lengkap dibutuhkan untuk terjadinya infeksi</a:t>
            </a:r>
            <a:endParaRPr lang="en-US" altLang="en-US" dirty="0" smtClean="0"/>
          </a:p>
          <a:p>
            <a:r>
              <a:rPr lang="en-US" altLang="en-US" dirty="0" err="1" smtClean="0"/>
              <a:t>Elemen-elemen</a:t>
            </a:r>
            <a:r>
              <a:rPr lang="en-US" altLang="en-US" dirty="0" smtClean="0"/>
              <a:t> </a:t>
            </a:r>
            <a:r>
              <a:rPr lang="en-US" altLang="en-US" dirty="0" err="1" smtClean="0"/>
              <a:t>penting</a:t>
            </a:r>
            <a:r>
              <a:rPr lang="en-US" altLang="en-US" dirty="0" smtClean="0"/>
              <a:t> </a:t>
            </a:r>
            <a:r>
              <a:rPr lang="en-US" altLang="en-US" dirty="0" err="1" smtClean="0"/>
              <a:t>dalam</a:t>
            </a:r>
            <a:r>
              <a:rPr lang="en-US" altLang="en-US" dirty="0" smtClean="0"/>
              <a:t> </a:t>
            </a:r>
            <a:r>
              <a:rPr lang="en-US" altLang="en-US" dirty="0" err="1" smtClean="0"/>
              <a:t>rantai</a:t>
            </a:r>
            <a:r>
              <a:rPr lang="en-US" altLang="en-US" dirty="0" smtClean="0"/>
              <a:t> </a:t>
            </a:r>
            <a:r>
              <a:rPr lang="en-US" altLang="en-US" dirty="0" err="1" smtClean="0"/>
              <a:t>infeksi</a:t>
            </a:r>
            <a:r>
              <a:rPr lang="en-US" altLang="en-US" dirty="0" smtClean="0"/>
              <a:t> :</a:t>
            </a:r>
          </a:p>
          <a:p>
            <a:pPr marL="914400" lvl="1" indent="-457200">
              <a:buFont typeface="+mj-lt"/>
              <a:buAutoNum type="arabicPeriod"/>
            </a:pPr>
            <a:r>
              <a:rPr lang="en-US" altLang="en-US" dirty="0" err="1" smtClean="0"/>
              <a:t>Agens</a:t>
            </a:r>
            <a:r>
              <a:rPr lang="en-US" altLang="en-US" dirty="0" smtClean="0"/>
              <a:t> </a:t>
            </a:r>
            <a:r>
              <a:rPr lang="en-US" altLang="en-US" dirty="0" err="1" smtClean="0"/>
              <a:t>infeksius</a:t>
            </a:r>
            <a:r>
              <a:rPr lang="en-US" altLang="en-US" dirty="0" smtClean="0"/>
              <a:t> </a:t>
            </a:r>
            <a:r>
              <a:rPr lang="en-US" altLang="en-US" dirty="0" err="1" smtClean="0"/>
              <a:t>atau</a:t>
            </a:r>
            <a:r>
              <a:rPr lang="en-US" altLang="en-US" dirty="0" smtClean="0"/>
              <a:t> </a:t>
            </a:r>
            <a:r>
              <a:rPr lang="en-US" altLang="en-US" dirty="0" err="1" smtClean="0"/>
              <a:t>pertumbuhan</a:t>
            </a:r>
            <a:r>
              <a:rPr lang="en-US" altLang="en-US" dirty="0" smtClean="0"/>
              <a:t> </a:t>
            </a:r>
            <a:r>
              <a:rPr lang="en-US" altLang="en-US" dirty="0" err="1" smtClean="0"/>
              <a:t>patogen</a:t>
            </a:r>
            <a:r>
              <a:rPr lang="en-US" altLang="en-US" dirty="0" smtClean="0"/>
              <a:t>/ </a:t>
            </a:r>
            <a:r>
              <a:rPr lang="en-US" altLang="en-US" dirty="0" err="1" smtClean="0"/>
              <a:t>organisme</a:t>
            </a:r>
            <a:r>
              <a:rPr lang="en-US" altLang="en-US" dirty="0" smtClean="0"/>
              <a:t> </a:t>
            </a:r>
            <a:r>
              <a:rPr lang="en-US" altLang="en-US" dirty="0" err="1" smtClean="0"/>
              <a:t>penyebab</a:t>
            </a:r>
            <a:endParaRPr lang="en-US" altLang="en-US" dirty="0" smtClean="0"/>
          </a:p>
          <a:p>
            <a:pPr marL="914400" lvl="1" indent="-457200">
              <a:buFont typeface="+mj-lt"/>
              <a:buAutoNum type="arabicPeriod"/>
            </a:pPr>
            <a:r>
              <a:rPr lang="en-US" altLang="en-US" dirty="0" err="1" smtClean="0"/>
              <a:t>Tempat</a:t>
            </a:r>
            <a:r>
              <a:rPr lang="en-US" altLang="en-US" dirty="0" smtClean="0"/>
              <a:t> </a:t>
            </a:r>
            <a:r>
              <a:rPr lang="en-US" altLang="en-US" dirty="0" err="1" smtClean="0"/>
              <a:t>atau</a:t>
            </a:r>
            <a:r>
              <a:rPr lang="en-US" altLang="en-US" dirty="0" smtClean="0"/>
              <a:t> </a:t>
            </a:r>
            <a:r>
              <a:rPr lang="en-US" altLang="en-US" dirty="0" err="1" smtClean="0"/>
              <a:t>sumber</a:t>
            </a:r>
            <a:r>
              <a:rPr lang="en-US" altLang="en-US" dirty="0" smtClean="0"/>
              <a:t> </a:t>
            </a:r>
            <a:r>
              <a:rPr lang="en-US" altLang="en-US" dirty="0" err="1" smtClean="0"/>
              <a:t>pertumbuhan</a:t>
            </a:r>
            <a:r>
              <a:rPr lang="en-US" altLang="en-US" dirty="0" smtClean="0"/>
              <a:t> </a:t>
            </a:r>
            <a:r>
              <a:rPr lang="en-US" altLang="en-US" dirty="0" err="1" smtClean="0"/>
              <a:t>patogen</a:t>
            </a:r>
            <a:r>
              <a:rPr lang="en-US" altLang="en-US" dirty="0" smtClean="0"/>
              <a:t>/ </a:t>
            </a:r>
            <a:r>
              <a:rPr lang="en-US" altLang="en-US" dirty="0" err="1" smtClean="0"/>
              <a:t>reservoar</a:t>
            </a:r>
            <a:endParaRPr lang="en-US" altLang="en-US" dirty="0" smtClean="0"/>
          </a:p>
          <a:p>
            <a:pPr marL="914400" lvl="1" indent="-457200">
              <a:buFont typeface="+mj-lt"/>
              <a:buAutoNum type="arabicPeriod"/>
            </a:pPr>
            <a:r>
              <a:rPr lang="en-US" altLang="en-US" dirty="0" smtClean="0"/>
              <a:t>Portal </a:t>
            </a:r>
            <a:r>
              <a:rPr lang="en-US" altLang="en-US" dirty="0" err="1" smtClean="0"/>
              <a:t>keluar</a:t>
            </a:r>
            <a:r>
              <a:rPr lang="en-US" altLang="en-US" dirty="0" smtClean="0"/>
              <a:t>/ </a:t>
            </a:r>
            <a:r>
              <a:rPr lang="en-US" altLang="en-US" dirty="0" err="1" smtClean="0"/>
              <a:t>jalan</a:t>
            </a:r>
            <a:r>
              <a:rPr lang="en-US" altLang="en-US" dirty="0"/>
              <a:t> </a:t>
            </a:r>
            <a:r>
              <a:rPr lang="en-US" altLang="en-US" dirty="0" err="1" smtClean="0"/>
              <a:t>keluar</a:t>
            </a:r>
            <a:r>
              <a:rPr lang="en-US" altLang="en-US" dirty="0" smtClean="0"/>
              <a:t>  </a:t>
            </a:r>
            <a:r>
              <a:rPr lang="en-US" altLang="en-US" dirty="0" err="1" smtClean="0"/>
              <a:t>dari</a:t>
            </a:r>
            <a:r>
              <a:rPr lang="en-US" altLang="en-US" dirty="0" smtClean="0"/>
              <a:t> </a:t>
            </a:r>
            <a:r>
              <a:rPr lang="en-US" altLang="en-US" dirty="0" err="1" smtClean="0"/>
              <a:t>reservoar</a:t>
            </a:r>
            <a:endParaRPr lang="en-US" altLang="en-US" dirty="0" smtClean="0"/>
          </a:p>
          <a:p>
            <a:pPr marL="914400" lvl="1" indent="-457200">
              <a:buFont typeface="+mj-lt"/>
              <a:buAutoNum type="arabicPeriod"/>
            </a:pPr>
            <a:r>
              <a:rPr lang="en-US" altLang="en-US" dirty="0" smtClean="0"/>
              <a:t>Cara </a:t>
            </a:r>
            <a:r>
              <a:rPr lang="en-US" altLang="en-US" dirty="0" err="1" smtClean="0"/>
              <a:t>penularan</a:t>
            </a:r>
            <a:endParaRPr lang="en-US" altLang="en-US" dirty="0" smtClean="0"/>
          </a:p>
          <a:p>
            <a:pPr marL="914400" lvl="1" indent="-457200">
              <a:buFont typeface="+mj-lt"/>
              <a:buAutoNum type="arabicPeriod"/>
            </a:pPr>
            <a:r>
              <a:rPr lang="en-US" altLang="en-US" dirty="0" smtClean="0"/>
              <a:t>Portal </a:t>
            </a:r>
            <a:r>
              <a:rPr lang="en-US" altLang="en-US" dirty="0" err="1" smtClean="0"/>
              <a:t>masuk</a:t>
            </a:r>
            <a:r>
              <a:rPr lang="en-US" altLang="en-US" dirty="0" smtClean="0"/>
              <a:t>/ </a:t>
            </a:r>
            <a:r>
              <a:rPr lang="en-US" altLang="en-US" dirty="0" err="1" smtClean="0"/>
              <a:t>jalan</a:t>
            </a:r>
            <a:r>
              <a:rPr lang="en-US" altLang="en-US" dirty="0" smtClean="0"/>
              <a:t> </a:t>
            </a:r>
            <a:r>
              <a:rPr lang="en-US" altLang="en-US" dirty="0" err="1" smtClean="0"/>
              <a:t>masuk</a:t>
            </a:r>
            <a:r>
              <a:rPr lang="en-US" altLang="en-US" dirty="0" smtClean="0"/>
              <a:t> </a:t>
            </a:r>
            <a:r>
              <a:rPr lang="en-US" altLang="en-US" dirty="0" err="1" smtClean="0"/>
              <a:t>ke</a:t>
            </a:r>
            <a:r>
              <a:rPr lang="en-US" altLang="en-US" dirty="0" smtClean="0"/>
              <a:t> reservoir</a:t>
            </a:r>
          </a:p>
          <a:p>
            <a:pPr marL="914400" lvl="1" indent="-457200">
              <a:buFont typeface="+mj-lt"/>
              <a:buAutoNum type="arabicPeriod"/>
            </a:pPr>
            <a:r>
              <a:rPr lang="en-US" altLang="en-US" dirty="0" err="1" smtClean="0"/>
              <a:t>Penjamu</a:t>
            </a:r>
            <a:r>
              <a:rPr lang="en-US" altLang="en-US" dirty="0" smtClean="0"/>
              <a:t> </a:t>
            </a:r>
            <a:r>
              <a:rPr lang="en-US" altLang="en-US" dirty="0" err="1" smtClean="0"/>
              <a:t>yg</a:t>
            </a:r>
            <a:r>
              <a:rPr lang="en-US" altLang="en-US" dirty="0" smtClean="0"/>
              <a:t> </a:t>
            </a:r>
            <a:r>
              <a:rPr lang="en-US" altLang="en-US" dirty="0" err="1" smtClean="0"/>
              <a:t>cocok</a:t>
            </a:r>
            <a:endParaRPr lang="en-US" altLang="en-US" dirty="0" smtClean="0"/>
          </a:p>
          <a:p>
            <a:pPr marL="914400" lvl="1" indent="-457200">
              <a:buFont typeface="+mj-lt"/>
              <a:buAutoNum type="arabicPeriod"/>
            </a:pPr>
            <a:endParaRPr lang="id-ID" altLang="en-US" dirty="0" smtClean="0"/>
          </a:p>
        </p:txBody>
      </p:sp>
    </p:spTree>
    <p:extLst>
      <p:ext uri="{BB962C8B-B14F-4D97-AF65-F5344CB8AC3E}">
        <p14:creationId xmlns:p14="http://schemas.microsoft.com/office/powerpoint/2010/main" val="303100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a:t>
            </a:r>
            <a:r>
              <a:rPr lang="en-US" dirty="0" err="1" smtClean="0"/>
              <a:t>Agen</a:t>
            </a:r>
            <a:r>
              <a:rPr lang="en-US" dirty="0" smtClean="0"/>
              <a:t> </a:t>
            </a:r>
            <a:r>
              <a:rPr lang="en-US" dirty="0" err="1" smtClean="0"/>
              <a:t>Infeksius</a:t>
            </a:r>
            <a:r>
              <a:rPr lang="en-US" dirty="0" smtClean="0"/>
              <a:t>/ </a:t>
            </a:r>
            <a:r>
              <a:rPr lang="en-US" dirty="0" err="1" smtClean="0"/>
              <a:t>organisme</a:t>
            </a:r>
            <a:r>
              <a:rPr lang="en-US" dirty="0" smtClean="0"/>
              <a:t> </a:t>
            </a:r>
            <a:r>
              <a:rPr lang="en-US" dirty="0" err="1" smtClean="0"/>
              <a:t>penyebab</a:t>
            </a:r>
            <a:r>
              <a:rPr lang="en-US" dirty="0" smtClean="0"/>
              <a:t> </a:t>
            </a:r>
            <a:r>
              <a:rPr lang="en-US" dirty="0" err="1" smtClean="0"/>
              <a:t>infeksi</a:t>
            </a:r>
            <a:endParaRPr lang="en-US" dirty="0"/>
          </a:p>
        </p:txBody>
      </p:sp>
      <p:sp>
        <p:nvSpPr>
          <p:cNvPr id="6" name="Content Placeholder 5"/>
          <p:cNvSpPr>
            <a:spLocks noGrp="1"/>
          </p:cNvSpPr>
          <p:nvPr>
            <p:ph idx="1"/>
          </p:nvPr>
        </p:nvSpPr>
        <p:spPr/>
        <p:txBody>
          <a:bodyPr/>
          <a:lstStyle/>
          <a:p>
            <a:r>
              <a:rPr lang="en-US" dirty="0" err="1" smtClean="0"/>
              <a:t>Berupa</a:t>
            </a:r>
            <a:r>
              <a:rPr lang="en-US" dirty="0" smtClean="0"/>
              <a:t> </a:t>
            </a:r>
            <a:r>
              <a:rPr lang="en-US" dirty="0" err="1" smtClean="0"/>
              <a:t>mikroorganisme</a:t>
            </a:r>
            <a:endParaRPr lang="en-US" dirty="0" smtClean="0"/>
          </a:p>
          <a:p>
            <a:r>
              <a:rPr lang="en-US" dirty="0" err="1" smtClean="0"/>
              <a:t>Mikroorganisme</a:t>
            </a:r>
            <a:r>
              <a:rPr lang="en-US" dirty="0" smtClean="0"/>
              <a:t> </a:t>
            </a:r>
            <a:r>
              <a:rPr lang="en-US" dirty="0" err="1" smtClean="0"/>
              <a:t>penyebab</a:t>
            </a:r>
            <a:r>
              <a:rPr lang="en-US" dirty="0" smtClean="0"/>
              <a:t> </a:t>
            </a:r>
            <a:r>
              <a:rPr lang="en-US" dirty="0" err="1" smtClean="0"/>
              <a:t>infeksi</a:t>
            </a:r>
            <a:r>
              <a:rPr lang="en-US" dirty="0" smtClean="0"/>
              <a:t> </a:t>
            </a:r>
            <a:r>
              <a:rPr lang="en-US" dirty="0" err="1" smtClean="0"/>
              <a:t>dapat</a:t>
            </a:r>
            <a:r>
              <a:rPr lang="en-US" dirty="0" smtClean="0"/>
              <a:t> </a:t>
            </a:r>
            <a:r>
              <a:rPr lang="en-US" dirty="0" err="1" smtClean="0"/>
              <a:t>berupa</a:t>
            </a:r>
            <a:r>
              <a:rPr lang="en-US" dirty="0" smtClean="0"/>
              <a:t> </a:t>
            </a:r>
            <a:r>
              <a:rPr lang="en-US" dirty="0" err="1" smtClean="0"/>
              <a:t>bakteri</a:t>
            </a:r>
            <a:r>
              <a:rPr lang="en-US" dirty="0" smtClean="0"/>
              <a:t>, virus, </a:t>
            </a:r>
            <a:r>
              <a:rPr lang="en-US" dirty="0" err="1" smtClean="0"/>
              <a:t>jamur</a:t>
            </a:r>
            <a:r>
              <a:rPr lang="en-US" dirty="0" smtClean="0"/>
              <a:t> &amp; protozoa</a:t>
            </a:r>
          </a:p>
          <a:p>
            <a:r>
              <a:rPr lang="en-US" dirty="0" err="1" smtClean="0"/>
              <a:t>Mikroorganisme</a:t>
            </a:r>
            <a:r>
              <a:rPr lang="en-US" dirty="0" smtClean="0"/>
              <a:t> di </a:t>
            </a:r>
            <a:r>
              <a:rPr lang="en-US" dirty="0" err="1" smtClean="0"/>
              <a:t>kulit</a:t>
            </a:r>
            <a:r>
              <a:rPr lang="en-US" dirty="0" smtClean="0"/>
              <a:t> </a:t>
            </a:r>
            <a:r>
              <a:rPr lang="en-US" dirty="0" err="1" smtClean="0"/>
              <a:t>dapat</a:t>
            </a:r>
            <a:r>
              <a:rPr lang="en-US" dirty="0" smtClean="0"/>
              <a:t> </a:t>
            </a:r>
            <a:r>
              <a:rPr lang="en-US" dirty="0" err="1" smtClean="0"/>
              <a:t>merupakan</a:t>
            </a:r>
            <a:r>
              <a:rPr lang="en-US" dirty="0" smtClean="0"/>
              <a:t> flora </a:t>
            </a:r>
            <a:r>
              <a:rPr lang="en-US" dirty="0" err="1" smtClean="0"/>
              <a:t>residen</a:t>
            </a:r>
            <a:r>
              <a:rPr lang="en-US" dirty="0" smtClean="0"/>
              <a:t> </a:t>
            </a:r>
            <a:r>
              <a:rPr lang="en-US" dirty="0" err="1" smtClean="0"/>
              <a:t>atau</a:t>
            </a:r>
            <a:r>
              <a:rPr lang="en-US" dirty="0" smtClean="0"/>
              <a:t> </a:t>
            </a:r>
            <a:r>
              <a:rPr lang="en-US" dirty="0" err="1" smtClean="0"/>
              <a:t>transien</a:t>
            </a:r>
            <a:r>
              <a:rPr lang="en-US" dirty="0" smtClean="0"/>
              <a:t>.</a:t>
            </a:r>
          </a:p>
          <a:p>
            <a:r>
              <a:rPr lang="en-US" dirty="0" err="1" smtClean="0"/>
              <a:t>Organisme</a:t>
            </a:r>
            <a:r>
              <a:rPr lang="en-US" dirty="0" smtClean="0"/>
              <a:t> </a:t>
            </a:r>
            <a:r>
              <a:rPr lang="en-US" dirty="0" err="1" smtClean="0"/>
              <a:t>transien</a:t>
            </a:r>
            <a:r>
              <a:rPr lang="en-US" dirty="0" smtClean="0"/>
              <a:t> :</a:t>
            </a:r>
            <a:r>
              <a:rPr lang="en-US" dirty="0" err="1" smtClean="0"/>
              <a:t>normalnya</a:t>
            </a:r>
            <a:r>
              <a:rPr lang="en-US" dirty="0" smtClean="0"/>
              <a:t> </a:t>
            </a:r>
            <a:r>
              <a:rPr lang="en-US" dirty="0" err="1" smtClean="0"/>
              <a:t>ada</a:t>
            </a:r>
            <a:r>
              <a:rPr lang="en-US" dirty="0" smtClean="0"/>
              <a:t> </a:t>
            </a:r>
            <a:r>
              <a:rPr lang="en-US" dirty="0" err="1" smtClean="0"/>
              <a:t>dan</a:t>
            </a:r>
            <a:r>
              <a:rPr lang="en-US" dirty="0" smtClean="0"/>
              <a:t> </a:t>
            </a:r>
            <a:r>
              <a:rPr lang="en-US" dirty="0" err="1" smtClean="0"/>
              <a:t>jumlahnya</a:t>
            </a:r>
            <a:r>
              <a:rPr lang="en-US" dirty="0" smtClean="0"/>
              <a:t> </a:t>
            </a:r>
            <a:r>
              <a:rPr lang="en-US" dirty="0" err="1" smtClean="0"/>
              <a:t>stabil</a:t>
            </a:r>
            <a:r>
              <a:rPr lang="en-US" dirty="0" smtClean="0"/>
              <a:t>; </a:t>
            </a:r>
            <a:r>
              <a:rPr lang="en-US" dirty="0" err="1" smtClean="0"/>
              <a:t>btahan</a:t>
            </a:r>
            <a:r>
              <a:rPr lang="en-US" dirty="0" smtClean="0"/>
              <a:t> </a:t>
            </a:r>
            <a:r>
              <a:rPr lang="en-US" dirty="0" err="1" smtClean="0"/>
              <a:t>hidup</a:t>
            </a:r>
            <a:r>
              <a:rPr lang="en-US" dirty="0" smtClean="0"/>
              <a:t> </a:t>
            </a:r>
            <a:r>
              <a:rPr lang="en-US" dirty="0" err="1" smtClean="0"/>
              <a:t>dan</a:t>
            </a:r>
            <a:r>
              <a:rPr lang="en-US" dirty="0" smtClean="0"/>
              <a:t> </a:t>
            </a:r>
            <a:r>
              <a:rPr lang="en-US" dirty="0" err="1" smtClean="0"/>
              <a:t>berbiak</a:t>
            </a:r>
            <a:r>
              <a:rPr lang="en-US" dirty="0" smtClean="0"/>
              <a:t> di </a:t>
            </a:r>
            <a:r>
              <a:rPr lang="en-US" dirty="0" err="1" smtClean="0"/>
              <a:t>kulit</a:t>
            </a:r>
            <a:r>
              <a:rPr lang="en-US" dirty="0" smtClean="0"/>
              <a:t> ; </a:t>
            </a:r>
            <a:r>
              <a:rPr lang="en-US" dirty="0" err="1" smtClean="0"/>
              <a:t>umumnya</a:t>
            </a:r>
            <a:r>
              <a:rPr lang="en-US" dirty="0" smtClean="0"/>
              <a:t> di lap. </a:t>
            </a:r>
            <a:r>
              <a:rPr lang="en-US" dirty="0" err="1" smtClean="0"/>
              <a:t>Kulit</a:t>
            </a:r>
            <a:r>
              <a:rPr lang="en-US" dirty="0" smtClean="0"/>
              <a:t> superficial ; 10 – 20% di lap. Epidermal </a:t>
            </a:r>
            <a:r>
              <a:rPr lang="en-US" dirty="0" err="1" smtClean="0"/>
              <a:t>dlm</a:t>
            </a:r>
            <a:endParaRPr lang="en-US" dirty="0" smtClean="0"/>
          </a:p>
        </p:txBody>
      </p:sp>
    </p:spTree>
    <p:extLst>
      <p:ext uri="{BB962C8B-B14F-4D97-AF65-F5344CB8AC3E}">
        <p14:creationId xmlns:p14="http://schemas.microsoft.com/office/powerpoint/2010/main" val="2356618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1.lanjutan…</a:t>
            </a:r>
            <a:endParaRPr lang="en-US" dirty="0"/>
          </a:p>
        </p:txBody>
      </p:sp>
      <p:sp>
        <p:nvSpPr>
          <p:cNvPr id="3" name="Content Placeholder 2"/>
          <p:cNvSpPr>
            <a:spLocks noGrp="1"/>
          </p:cNvSpPr>
          <p:nvPr>
            <p:ph idx="1"/>
          </p:nvPr>
        </p:nvSpPr>
        <p:spPr/>
        <p:txBody>
          <a:bodyPr/>
          <a:lstStyle/>
          <a:p>
            <a:r>
              <a:rPr lang="en-US" dirty="0" err="1"/>
              <a:t>Organisme</a:t>
            </a:r>
            <a:r>
              <a:rPr lang="en-US" dirty="0"/>
              <a:t> </a:t>
            </a:r>
            <a:r>
              <a:rPr lang="en-US" dirty="0" err="1"/>
              <a:t>residen</a:t>
            </a:r>
            <a:r>
              <a:rPr lang="en-US" dirty="0"/>
              <a:t>: </a:t>
            </a:r>
            <a:r>
              <a:rPr lang="en-US" dirty="0" err="1"/>
              <a:t>melekat</a:t>
            </a:r>
            <a:r>
              <a:rPr lang="en-US" dirty="0"/>
              <a:t> </a:t>
            </a:r>
            <a:r>
              <a:rPr lang="en-US" dirty="0" err="1"/>
              <a:t>pd</a:t>
            </a:r>
            <a:r>
              <a:rPr lang="en-US" dirty="0"/>
              <a:t> </a:t>
            </a:r>
            <a:r>
              <a:rPr lang="en-US" dirty="0" err="1"/>
              <a:t>kulit</a:t>
            </a:r>
            <a:r>
              <a:rPr lang="en-US" dirty="0"/>
              <a:t> </a:t>
            </a:r>
            <a:r>
              <a:rPr lang="en-US" dirty="0" err="1"/>
              <a:t>saat</a:t>
            </a:r>
            <a:r>
              <a:rPr lang="en-US" dirty="0"/>
              <a:t> </a:t>
            </a:r>
            <a:r>
              <a:rPr lang="en-US" dirty="0" err="1"/>
              <a:t>seseorang</a:t>
            </a:r>
            <a:r>
              <a:rPr lang="en-US" dirty="0"/>
              <a:t> </a:t>
            </a:r>
            <a:r>
              <a:rPr lang="en-US" dirty="0" err="1"/>
              <a:t>kontak</a:t>
            </a:r>
            <a:r>
              <a:rPr lang="en-US" dirty="0"/>
              <a:t> dg orang </a:t>
            </a:r>
            <a:r>
              <a:rPr lang="en-US" dirty="0" err="1"/>
              <a:t>atau</a:t>
            </a:r>
            <a:r>
              <a:rPr lang="en-US" dirty="0"/>
              <a:t> </a:t>
            </a:r>
            <a:r>
              <a:rPr lang="en-US" dirty="0" err="1"/>
              <a:t>objek</a:t>
            </a:r>
            <a:r>
              <a:rPr lang="en-US" dirty="0"/>
              <a:t> lain </a:t>
            </a:r>
            <a:r>
              <a:rPr lang="en-US" dirty="0" err="1"/>
              <a:t>dlm</a:t>
            </a:r>
            <a:r>
              <a:rPr lang="en-US" dirty="0"/>
              <a:t> </a:t>
            </a:r>
            <a:r>
              <a:rPr lang="en-US" dirty="0" err="1"/>
              <a:t>aktivitas</a:t>
            </a:r>
            <a:r>
              <a:rPr lang="en-US" dirty="0"/>
              <a:t> </a:t>
            </a:r>
            <a:r>
              <a:rPr lang="en-US" dirty="0" err="1"/>
              <a:t>atau</a:t>
            </a:r>
            <a:r>
              <a:rPr lang="en-US" dirty="0"/>
              <a:t> </a:t>
            </a:r>
            <a:r>
              <a:rPr lang="en-US" dirty="0" err="1"/>
              <a:t>kehidupan</a:t>
            </a:r>
            <a:r>
              <a:rPr lang="en-US" dirty="0"/>
              <a:t> </a:t>
            </a:r>
            <a:r>
              <a:rPr lang="en-US" dirty="0" smtClean="0"/>
              <a:t>normal</a:t>
            </a:r>
          </a:p>
          <a:p>
            <a:r>
              <a:rPr lang="en-US" dirty="0" err="1" smtClean="0"/>
              <a:t>Organisme</a:t>
            </a:r>
            <a:r>
              <a:rPr lang="en-US" dirty="0" smtClean="0"/>
              <a:t> </a:t>
            </a:r>
            <a:r>
              <a:rPr lang="en-US" dirty="0" err="1" smtClean="0"/>
              <a:t>residen</a:t>
            </a:r>
            <a:r>
              <a:rPr lang="en-US" dirty="0" smtClean="0"/>
              <a:t> </a:t>
            </a:r>
            <a:r>
              <a:rPr lang="en-US" dirty="0" err="1" smtClean="0"/>
              <a:t>tdk</a:t>
            </a:r>
            <a:r>
              <a:rPr lang="en-US" dirty="0" smtClean="0"/>
              <a:t> dg </a:t>
            </a:r>
            <a:r>
              <a:rPr lang="en-US" dirty="0" err="1" smtClean="0"/>
              <a:t>mudah</a:t>
            </a:r>
            <a:r>
              <a:rPr lang="en-US" dirty="0" smtClean="0"/>
              <a:t> </a:t>
            </a:r>
            <a:r>
              <a:rPr lang="en-US" dirty="0" err="1" smtClean="0"/>
              <a:t>dpt</a:t>
            </a:r>
            <a:r>
              <a:rPr lang="en-US" dirty="0" smtClean="0"/>
              <a:t> </a:t>
            </a:r>
            <a:r>
              <a:rPr lang="en-US" dirty="0" err="1" smtClean="0"/>
              <a:t>dihilangkan</a:t>
            </a:r>
            <a:r>
              <a:rPr lang="en-US" dirty="0" smtClean="0"/>
              <a:t> </a:t>
            </a:r>
            <a:r>
              <a:rPr lang="en-US" dirty="0" err="1" smtClean="0"/>
              <a:t>melalui</a:t>
            </a:r>
            <a:r>
              <a:rPr lang="en-US" dirty="0" smtClean="0"/>
              <a:t> </a:t>
            </a:r>
            <a:r>
              <a:rPr lang="en-US" dirty="0" err="1" smtClean="0"/>
              <a:t>cuci</a:t>
            </a:r>
            <a:r>
              <a:rPr lang="en-US" dirty="0" smtClean="0"/>
              <a:t> </a:t>
            </a:r>
            <a:r>
              <a:rPr lang="en-US" dirty="0" err="1" smtClean="0"/>
              <a:t>tangan</a:t>
            </a:r>
            <a:r>
              <a:rPr lang="en-US" dirty="0" smtClean="0"/>
              <a:t> dg </a:t>
            </a:r>
            <a:r>
              <a:rPr lang="en-US" dirty="0" err="1" smtClean="0"/>
              <a:t>sabun</a:t>
            </a:r>
            <a:r>
              <a:rPr lang="en-US" dirty="0" smtClean="0"/>
              <a:t> </a:t>
            </a:r>
            <a:r>
              <a:rPr lang="en-US" dirty="0" err="1" smtClean="0"/>
              <a:t>dan</a:t>
            </a:r>
            <a:r>
              <a:rPr lang="en-US" dirty="0" smtClean="0"/>
              <a:t> </a:t>
            </a:r>
            <a:r>
              <a:rPr lang="en-US" dirty="0" err="1" smtClean="0"/>
              <a:t>detergen</a:t>
            </a:r>
            <a:r>
              <a:rPr lang="en-US" dirty="0" smtClean="0"/>
              <a:t> </a:t>
            </a:r>
            <a:r>
              <a:rPr lang="en-US" dirty="0" err="1" smtClean="0"/>
              <a:t>biasa</a:t>
            </a:r>
            <a:r>
              <a:rPr lang="en-US" dirty="0" smtClean="0"/>
              <a:t> </a:t>
            </a:r>
            <a:r>
              <a:rPr lang="en-US" dirty="0" err="1" smtClean="0"/>
              <a:t>kecuali</a:t>
            </a:r>
            <a:r>
              <a:rPr lang="en-US" dirty="0" smtClean="0"/>
              <a:t> </a:t>
            </a:r>
            <a:r>
              <a:rPr lang="en-US" dirty="0" err="1" smtClean="0"/>
              <a:t>digosokkan</a:t>
            </a:r>
            <a:r>
              <a:rPr lang="en-US" dirty="0" smtClean="0"/>
              <a:t> dg </a:t>
            </a:r>
            <a:r>
              <a:rPr lang="en-US" dirty="0" err="1" smtClean="0"/>
              <a:t>langah</a:t>
            </a:r>
            <a:r>
              <a:rPr lang="en-US" dirty="0" smtClean="0"/>
              <a:t> </a:t>
            </a:r>
            <a:r>
              <a:rPr lang="en-US" dirty="0" err="1" smtClean="0"/>
              <a:t>yg</a:t>
            </a:r>
            <a:r>
              <a:rPr lang="en-US" dirty="0" smtClean="0"/>
              <a:t> </a:t>
            </a:r>
            <a:r>
              <a:rPr lang="en-US" dirty="0" err="1" smtClean="0"/>
              <a:t>benar</a:t>
            </a:r>
            <a:r>
              <a:rPr lang="en-US" dirty="0" smtClean="0"/>
              <a:t> </a:t>
            </a:r>
            <a:r>
              <a:rPr lang="en-US" dirty="0" err="1" smtClean="0"/>
              <a:t>dan</a:t>
            </a:r>
            <a:r>
              <a:rPr lang="en-US" dirty="0" smtClean="0"/>
              <a:t> </a:t>
            </a:r>
            <a:r>
              <a:rPr lang="en-US" dirty="0" err="1" smtClean="0"/>
              <a:t>seksama</a:t>
            </a:r>
            <a:endParaRPr lang="en-US" dirty="0" smtClean="0"/>
          </a:p>
          <a:p>
            <a:r>
              <a:rPr lang="en-US" dirty="0" err="1" smtClean="0"/>
              <a:t>Organisme</a:t>
            </a:r>
            <a:r>
              <a:rPr lang="en-US" dirty="0" smtClean="0"/>
              <a:t> </a:t>
            </a:r>
            <a:r>
              <a:rPr lang="en-US" dirty="0" err="1" smtClean="0"/>
              <a:t>yg</a:t>
            </a:r>
            <a:r>
              <a:rPr lang="en-US" dirty="0" smtClean="0"/>
              <a:t> </a:t>
            </a:r>
            <a:r>
              <a:rPr lang="en-US" dirty="0" err="1" smtClean="0"/>
              <a:t>melekat</a:t>
            </a:r>
            <a:r>
              <a:rPr lang="en-US" dirty="0" smtClean="0"/>
              <a:t> di bag </a:t>
            </a:r>
            <a:r>
              <a:rPr lang="en-US" dirty="0" err="1" smtClean="0"/>
              <a:t>dalam</a:t>
            </a:r>
            <a:r>
              <a:rPr lang="en-US" dirty="0" smtClean="0"/>
              <a:t> </a:t>
            </a:r>
            <a:r>
              <a:rPr lang="en-US" dirty="0" err="1" smtClean="0"/>
              <a:t>kulit</a:t>
            </a:r>
            <a:r>
              <a:rPr lang="en-US" dirty="0" smtClean="0"/>
              <a:t> </a:t>
            </a:r>
            <a:r>
              <a:rPr lang="en-US" dirty="0" err="1" smtClean="0"/>
              <a:t>biasanya</a:t>
            </a:r>
            <a:r>
              <a:rPr lang="en-US" dirty="0" smtClean="0"/>
              <a:t> </a:t>
            </a:r>
            <a:r>
              <a:rPr lang="en-US" b="1" dirty="0" err="1" smtClean="0">
                <a:solidFill>
                  <a:srgbClr val="FF0000"/>
                </a:solidFill>
              </a:rPr>
              <a:t>dpt</a:t>
            </a:r>
            <a:r>
              <a:rPr lang="en-US" b="1" dirty="0" smtClean="0">
                <a:solidFill>
                  <a:srgbClr val="FF0000"/>
                </a:solidFill>
              </a:rPr>
              <a:t> </a:t>
            </a:r>
            <a:r>
              <a:rPr lang="en-US" b="1" dirty="0" err="1" smtClean="0">
                <a:solidFill>
                  <a:srgbClr val="FF0000"/>
                </a:solidFill>
              </a:rPr>
              <a:t>dibunuh</a:t>
            </a:r>
            <a:r>
              <a:rPr lang="en-US" b="1" dirty="0" smtClean="0">
                <a:solidFill>
                  <a:srgbClr val="FF0000"/>
                </a:solidFill>
              </a:rPr>
              <a:t> </a:t>
            </a:r>
            <a:r>
              <a:rPr lang="en-US" dirty="0" err="1" smtClean="0"/>
              <a:t>melalui</a:t>
            </a:r>
            <a:r>
              <a:rPr lang="en-US" dirty="0" smtClean="0"/>
              <a:t> </a:t>
            </a:r>
            <a:r>
              <a:rPr lang="en-US" dirty="0" err="1" smtClean="0"/>
              <a:t>mencuci</a:t>
            </a:r>
            <a:r>
              <a:rPr lang="en-US" dirty="0" smtClean="0"/>
              <a:t> </a:t>
            </a:r>
            <a:r>
              <a:rPr lang="en-US" dirty="0" err="1" smtClean="0"/>
              <a:t>tangan</a:t>
            </a:r>
            <a:r>
              <a:rPr lang="en-US" dirty="0" smtClean="0"/>
              <a:t> </a:t>
            </a:r>
            <a:r>
              <a:rPr lang="en-US" dirty="0" err="1" smtClean="0"/>
              <a:t>dengan</a:t>
            </a:r>
            <a:r>
              <a:rPr lang="en-US" dirty="0" smtClean="0"/>
              <a:t> </a:t>
            </a:r>
            <a:r>
              <a:rPr lang="en-US" b="1" dirty="0" err="1" smtClean="0">
                <a:solidFill>
                  <a:srgbClr val="FF0000"/>
                </a:solidFill>
              </a:rPr>
              <a:t>cairan</a:t>
            </a:r>
            <a:r>
              <a:rPr lang="en-US" b="1" dirty="0" smtClean="0">
                <a:solidFill>
                  <a:srgbClr val="FF0000"/>
                </a:solidFill>
              </a:rPr>
              <a:t> </a:t>
            </a:r>
            <a:r>
              <a:rPr lang="en-US" b="1" dirty="0" err="1" smtClean="0">
                <a:solidFill>
                  <a:srgbClr val="FF0000"/>
                </a:solidFill>
              </a:rPr>
              <a:t>antiseptik</a:t>
            </a:r>
            <a:r>
              <a:rPr lang="en-US" b="1" dirty="0" smtClean="0">
                <a:solidFill>
                  <a:srgbClr val="FF0000"/>
                </a:solidFill>
              </a:rPr>
              <a:t> </a:t>
            </a:r>
            <a:r>
              <a:rPr lang="en-US" dirty="0" err="1" smtClean="0"/>
              <a:t>atau</a:t>
            </a:r>
            <a:r>
              <a:rPr lang="en-US" dirty="0" smtClean="0"/>
              <a:t> </a:t>
            </a:r>
            <a:r>
              <a:rPr lang="en-US" dirty="0" err="1" smtClean="0"/>
              <a:t>antimikroba</a:t>
            </a:r>
            <a:r>
              <a:rPr lang="en-US" dirty="0" smtClean="0"/>
              <a:t> </a:t>
            </a:r>
            <a:endParaRPr lang="en-US" dirty="0"/>
          </a:p>
          <a:p>
            <a:endParaRPr lang="en-US" dirty="0"/>
          </a:p>
        </p:txBody>
      </p:sp>
    </p:spTree>
    <p:extLst>
      <p:ext uri="{BB962C8B-B14F-4D97-AF65-F5344CB8AC3E}">
        <p14:creationId xmlns:p14="http://schemas.microsoft.com/office/powerpoint/2010/main" val="1723159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lanjutan</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Faktor-faktor</a:t>
            </a:r>
            <a:r>
              <a:rPr lang="en-US" dirty="0" smtClean="0"/>
              <a:t> </a:t>
            </a:r>
            <a:r>
              <a:rPr lang="en-US" dirty="0" err="1" smtClean="0"/>
              <a:t>yg</a:t>
            </a:r>
            <a:r>
              <a:rPr lang="en-US" dirty="0" smtClean="0"/>
              <a:t> </a:t>
            </a:r>
            <a:r>
              <a:rPr lang="en-US" dirty="0" err="1" smtClean="0"/>
              <a:t>mpengaruhi</a:t>
            </a:r>
            <a:r>
              <a:rPr lang="en-US" dirty="0" smtClean="0"/>
              <a:t> </a:t>
            </a:r>
            <a:r>
              <a:rPr lang="en-US" dirty="0" err="1" smtClean="0"/>
              <a:t>kemungkinan</a:t>
            </a:r>
            <a:r>
              <a:rPr lang="en-US" dirty="0" smtClean="0"/>
              <a:t> </a:t>
            </a:r>
            <a:r>
              <a:rPr lang="en-US" dirty="0" err="1" smtClean="0"/>
              <a:t>agen</a:t>
            </a:r>
            <a:r>
              <a:rPr lang="en-US" dirty="0" smtClean="0"/>
              <a:t> </a:t>
            </a:r>
            <a:r>
              <a:rPr lang="en-US" dirty="0" err="1" smtClean="0"/>
              <a:t>infeksi</a:t>
            </a:r>
            <a:r>
              <a:rPr lang="en-US" dirty="0" smtClean="0"/>
              <a:t> </a:t>
            </a:r>
            <a:r>
              <a:rPr lang="en-US" dirty="0" err="1" smtClean="0"/>
              <a:t>menyebabkan</a:t>
            </a:r>
            <a:r>
              <a:rPr lang="en-US" dirty="0" smtClean="0"/>
              <a:t> </a:t>
            </a:r>
            <a:r>
              <a:rPr lang="en-US" dirty="0" err="1" smtClean="0"/>
              <a:t>penyakit</a:t>
            </a:r>
            <a:r>
              <a:rPr lang="en-US" dirty="0" smtClean="0"/>
              <a:t> :</a:t>
            </a:r>
          </a:p>
          <a:p>
            <a:pPr marL="914400" lvl="1" indent="-457200">
              <a:buFont typeface="+mj-lt"/>
              <a:buAutoNum type="arabicPeriod"/>
            </a:pPr>
            <a:r>
              <a:rPr lang="en-US" dirty="0" err="1" smtClean="0"/>
              <a:t>Jumlah</a:t>
            </a:r>
            <a:r>
              <a:rPr lang="en-US" dirty="0" smtClean="0"/>
              <a:t> </a:t>
            </a:r>
            <a:r>
              <a:rPr lang="en-US" dirty="0" err="1" smtClean="0"/>
              <a:t>nya</a:t>
            </a:r>
            <a:r>
              <a:rPr lang="en-US" dirty="0" smtClean="0"/>
              <a:t> </a:t>
            </a:r>
            <a:r>
              <a:rPr lang="en-US" dirty="0" err="1" smtClean="0"/>
              <a:t>adekuat</a:t>
            </a:r>
            <a:r>
              <a:rPr lang="en-US" dirty="0" smtClean="0"/>
              <a:t>/ </a:t>
            </a:r>
            <a:r>
              <a:rPr lang="en-US" dirty="0" err="1" smtClean="0"/>
              <a:t>cukup</a:t>
            </a:r>
            <a:r>
              <a:rPr lang="en-US" dirty="0" smtClean="0"/>
              <a:t> </a:t>
            </a:r>
            <a:r>
              <a:rPr lang="en-US" dirty="0" err="1" smtClean="0"/>
              <a:t>byk</a:t>
            </a:r>
            <a:r>
              <a:rPr lang="en-US" dirty="0" smtClean="0"/>
              <a:t> </a:t>
            </a:r>
            <a:r>
              <a:rPr lang="en-US" dirty="0" err="1" smtClean="0"/>
              <a:t>utk</a:t>
            </a:r>
            <a:r>
              <a:rPr lang="en-US" dirty="0" smtClean="0"/>
              <a:t> </a:t>
            </a:r>
            <a:r>
              <a:rPr lang="en-US" dirty="0" err="1" smtClean="0"/>
              <a:t>menimbulkan</a:t>
            </a:r>
            <a:r>
              <a:rPr lang="en-US" dirty="0" smtClean="0"/>
              <a:t> </a:t>
            </a:r>
            <a:r>
              <a:rPr lang="en-US" dirty="0" err="1" smtClean="0"/>
              <a:t>suatu</a:t>
            </a:r>
            <a:r>
              <a:rPr lang="en-US" dirty="0" smtClean="0"/>
              <a:t> </a:t>
            </a:r>
            <a:r>
              <a:rPr lang="en-US" dirty="0" err="1" smtClean="0"/>
              <a:t>penyakit</a:t>
            </a:r>
            <a:endParaRPr lang="en-US" dirty="0" smtClean="0"/>
          </a:p>
          <a:p>
            <a:pPr marL="914400" lvl="1" indent="-457200">
              <a:buFont typeface="+mj-lt"/>
              <a:buAutoNum type="arabicPeriod"/>
            </a:pPr>
            <a:r>
              <a:rPr lang="en-US" dirty="0" err="1" smtClean="0"/>
              <a:t>Virulensi</a:t>
            </a:r>
            <a:r>
              <a:rPr lang="en-US" dirty="0" smtClean="0"/>
              <a:t>: </a:t>
            </a:r>
            <a:r>
              <a:rPr lang="en-US" dirty="0" err="1" smtClean="0"/>
              <a:t>kemampuan</a:t>
            </a:r>
            <a:r>
              <a:rPr lang="en-US" dirty="0" smtClean="0"/>
              <a:t> </a:t>
            </a:r>
            <a:r>
              <a:rPr lang="en-US" dirty="0" err="1" smtClean="0"/>
              <a:t>utk</a:t>
            </a:r>
            <a:r>
              <a:rPr lang="en-US" dirty="0" smtClean="0"/>
              <a:t> </a:t>
            </a:r>
            <a:r>
              <a:rPr lang="en-US" dirty="0" err="1" smtClean="0"/>
              <a:t>menyebabkan</a:t>
            </a:r>
            <a:r>
              <a:rPr lang="en-US" dirty="0" smtClean="0"/>
              <a:t> </a:t>
            </a:r>
            <a:r>
              <a:rPr lang="en-US" dirty="0" err="1" smtClean="0"/>
              <a:t>penyakit</a:t>
            </a:r>
            <a:r>
              <a:rPr lang="en-US" dirty="0" smtClean="0"/>
              <a:t> (</a:t>
            </a:r>
            <a:r>
              <a:rPr lang="en-US" dirty="0" err="1" smtClean="0"/>
              <a:t>kuat-sedang-rendah</a:t>
            </a:r>
            <a:r>
              <a:rPr lang="en-US" dirty="0" smtClean="0"/>
              <a:t>)</a:t>
            </a:r>
          </a:p>
          <a:p>
            <a:pPr marL="914400" lvl="1" indent="-457200">
              <a:buFont typeface="+mj-lt"/>
              <a:buAutoNum type="arabicPeriod"/>
            </a:pPr>
            <a:r>
              <a:rPr lang="en-US" dirty="0" err="1" smtClean="0"/>
              <a:t>Kemampuan</a:t>
            </a:r>
            <a:r>
              <a:rPr lang="en-US" dirty="0" smtClean="0"/>
              <a:t> </a:t>
            </a:r>
            <a:r>
              <a:rPr lang="en-US" dirty="0" err="1" smtClean="0"/>
              <a:t>utk</a:t>
            </a:r>
            <a:r>
              <a:rPr lang="en-US" dirty="0" smtClean="0"/>
              <a:t> </a:t>
            </a:r>
            <a:r>
              <a:rPr lang="en-US" dirty="0" err="1" smtClean="0"/>
              <a:t>masuk</a:t>
            </a:r>
            <a:r>
              <a:rPr lang="en-US" dirty="0" smtClean="0"/>
              <a:t> </a:t>
            </a:r>
            <a:r>
              <a:rPr lang="en-US" dirty="0" err="1" smtClean="0"/>
              <a:t>dan</a:t>
            </a:r>
            <a:r>
              <a:rPr lang="en-US" dirty="0" smtClean="0"/>
              <a:t> </a:t>
            </a:r>
            <a:r>
              <a:rPr lang="en-US" dirty="0" err="1" smtClean="0"/>
              <a:t>bertahan</a:t>
            </a:r>
            <a:r>
              <a:rPr lang="en-US" dirty="0" smtClean="0"/>
              <a:t> </a:t>
            </a:r>
            <a:r>
              <a:rPr lang="en-US" dirty="0" err="1" smtClean="0"/>
              <a:t>hidup</a:t>
            </a:r>
            <a:r>
              <a:rPr lang="en-US" dirty="0" smtClean="0"/>
              <a:t> </a:t>
            </a:r>
            <a:r>
              <a:rPr lang="en-US" dirty="0" err="1" smtClean="0"/>
              <a:t>dlm</a:t>
            </a:r>
            <a:r>
              <a:rPr lang="en-US" dirty="0" smtClean="0"/>
              <a:t> </a:t>
            </a:r>
            <a:r>
              <a:rPr lang="en-US" dirty="0" err="1" smtClean="0"/>
              <a:t>pejamu</a:t>
            </a:r>
            <a:r>
              <a:rPr lang="en-US" dirty="0" smtClean="0"/>
              <a:t> </a:t>
            </a:r>
          </a:p>
          <a:p>
            <a:pPr marL="914400" lvl="1" indent="-457200">
              <a:buFont typeface="+mj-lt"/>
              <a:buAutoNum type="arabicPeriod"/>
            </a:pPr>
            <a:r>
              <a:rPr lang="en-US" dirty="0" err="1" smtClean="0"/>
              <a:t>Pejamu</a:t>
            </a:r>
            <a:r>
              <a:rPr lang="en-US" dirty="0" smtClean="0"/>
              <a:t> </a:t>
            </a:r>
            <a:r>
              <a:rPr lang="en-US" dirty="0" err="1" smtClean="0"/>
              <a:t>yg</a:t>
            </a:r>
            <a:r>
              <a:rPr lang="en-US" dirty="0" smtClean="0"/>
              <a:t> </a:t>
            </a:r>
            <a:r>
              <a:rPr lang="en-US" dirty="0" err="1" smtClean="0"/>
              <a:t>rentan</a:t>
            </a:r>
            <a:endParaRPr lang="en-US" dirty="0" smtClean="0"/>
          </a:p>
          <a:p>
            <a:pPr marL="457200" lvl="1" indent="0">
              <a:buNone/>
            </a:pPr>
            <a:endParaRPr lang="en-US" dirty="0" smtClean="0"/>
          </a:p>
          <a:p>
            <a:pPr marL="295275" lvl="1"/>
            <a:r>
              <a:rPr lang="en-US" dirty="0" err="1" smtClean="0"/>
              <a:t>Meskipun</a:t>
            </a:r>
            <a:r>
              <a:rPr lang="en-US" dirty="0" smtClean="0"/>
              <a:t> </a:t>
            </a:r>
            <a:r>
              <a:rPr lang="en-US" dirty="0" err="1" smtClean="0"/>
              <a:t>virulensi</a:t>
            </a:r>
            <a:r>
              <a:rPr lang="en-US" dirty="0" smtClean="0"/>
              <a:t> </a:t>
            </a:r>
            <a:r>
              <a:rPr lang="en-US" dirty="0" err="1" smtClean="0"/>
              <a:t>rendah</a:t>
            </a:r>
            <a:r>
              <a:rPr lang="en-US" dirty="0" smtClean="0"/>
              <a:t> </a:t>
            </a:r>
            <a:r>
              <a:rPr lang="en-US" dirty="0" err="1" smtClean="0"/>
              <a:t>namun</a:t>
            </a:r>
            <a:r>
              <a:rPr lang="en-US" dirty="0" smtClean="0"/>
              <a:t> </a:t>
            </a:r>
            <a:r>
              <a:rPr lang="en-US" dirty="0" err="1" smtClean="0"/>
              <a:t>jika</a:t>
            </a:r>
            <a:r>
              <a:rPr lang="en-US" dirty="0" smtClean="0"/>
              <a:t> </a:t>
            </a:r>
            <a:r>
              <a:rPr lang="en-US" dirty="0" err="1" smtClean="0"/>
              <a:t>agen</a:t>
            </a:r>
            <a:r>
              <a:rPr lang="en-US" dirty="0" smtClean="0"/>
              <a:t> </a:t>
            </a:r>
            <a:r>
              <a:rPr lang="en-US" dirty="0" err="1" smtClean="0"/>
              <a:t>infeksi</a:t>
            </a:r>
            <a:r>
              <a:rPr lang="en-US" dirty="0" smtClean="0"/>
              <a:t> </a:t>
            </a:r>
            <a:r>
              <a:rPr lang="en-US" dirty="0" err="1" smtClean="0"/>
              <a:t>masuk</a:t>
            </a:r>
            <a:r>
              <a:rPr lang="en-US" dirty="0" smtClean="0"/>
              <a:t> </a:t>
            </a:r>
            <a:r>
              <a:rPr lang="en-US" dirty="0" err="1" smtClean="0"/>
              <a:t>saat</a:t>
            </a:r>
            <a:r>
              <a:rPr lang="en-US" dirty="0" smtClean="0"/>
              <a:t> </a:t>
            </a:r>
            <a:r>
              <a:rPr lang="en-US" dirty="0" err="1" smtClean="0"/>
              <a:t>prosedur</a:t>
            </a:r>
            <a:r>
              <a:rPr lang="en-US" dirty="0" smtClean="0"/>
              <a:t> </a:t>
            </a:r>
            <a:r>
              <a:rPr lang="en-US" dirty="0" err="1" smtClean="0"/>
              <a:t>invasif</a:t>
            </a:r>
            <a:r>
              <a:rPr lang="en-US" dirty="0" smtClean="0"/>
              <a:t> </a:t>
            </a:r>
            <a:r>
              <a:rPr lang="en-US" dirty="0" err="1" smtClean="0"/>
              <a:t>dan</a:t>
            </a:r>
            <a:r>
              <a:rPr lang="en-US" dirty="0" smtClean="0"/>
              <a:t> </a:t>
            </a:r>
            <a:r>
              <a:rPr lang="en-US" b="1" dirty="0" err="1" smtClean="0">
                <a:solidFill>
                  <a:srgbClr val="FF0000"/>
                </a:solidFill>
              </a:rPr>
              <a:t>imunitas</a:t>
            </a:r>
            <a:r>
              <a:rPr lang="en-US" b="1" dirty="0" smtClean="0">
                <a:solidFill>
                  <a:srgbClr val="FF0000"/>
                </a:solidFill>
              </a:rPr>
              <a:t> </a:t>
            </a:r>
            <a:r>
              <a:rPr lang="en-US" b="1" dirty="0" err="1" smtClean="0">
                <a:solidFill>
                  <a:srgbClr val="FF0000"/>
                </a:solidFill>
              </a:rPr>
              <a:t>tubuh</a:t>
            </a:r>
            <a:r>
              <a:rPr lang="en-US" b="1" dirty="0" smtClean="0">
                <a:solidFill>
                  <a:srgbClr val="FF0000"/>
                </a:solidFill>
              </a:rPr>
              <a:t> </a:t>
            </a:r>
            <a:r>
              <a:rPr lang="en-US" b="1" dirty="0" err="1" smtClean="0">
                <a:solidFill>
                  <a:srgbClr val="FF0000"/>
                </a:solidFill>
              </a:rPr>
              <a:t>pejamu</a:t>
            </a:r>
            <a:r>
              <a:rPr lang="en-US" b="1" dirty="0" smtClean="0">
                <a:solidFill>
                  <a:srgbClr val="FF0000"/>
                </a:solidFill>
              </a:rPr>
              <a:t> </a:t>
            </a:r>
            <a:r>
              <a:rPr lang="en-US" b="1" dirty="0" err="1" smtClean="0">
                <a:solidFill>
                  <a:srgbClr val="FF0000"/>
                </a:solidFill>
              </a:rPr>
              <a:t>rendah</a:t>
            </a:r>
            <a:r>
              <a:rPr lang="en-US" b="1" dirty="0" smtClean="0">
                <a:solidFill>
                  <a:srgbClr val="FF0000"/>
                </a:solidFill>
              </a:rPr>
              <a:t> </a:t>
            </a:r>
            <a:r>
              <a:rPr lang="en-US" dirty="0" err="1" smtClean="0"/>
              <a:t>maka</a:t>
            </a:r>
            <a:r>
              <a:rPr lang="en-US" dirty="0" smtClean="0"/>
              <a:t> </a:t>
            </a:r>
            <a:r>
              <a:rPr lang="en-US" dirty="0" err="1" smtClean="0"/>
              <a:t>agen</a:t>
            </a:r>
            <a:r>
              <a:rPr lang="en-US" dirty="0" smtClean="0"/>
              <a:t> </a:t>
            </a:r>
            <a:r>
              <a:rPr lang="en-US" dirty="0" err="1" smtClean="0"/>
              <a:t>tsb</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suatu</a:t>
            </a:r>
            <a:r>
              <a:rPr lang="en-US" dirty="0" smtClean="0"/>
              <a:t> </a:t>
            </a:r>
            <a:r>
              <a:rPr lang="en-US" dirty="0" err="1" smtClean="0"/>
              <a:t>penyakit</a:t>
            </a:r>
            <a:endParaRPr lang="en-US" dirty="0"/>
          </a:p>
        </p:txBody>
      </p:sp>
    </p:spTree>
    <p:extLst>
      <p:ext uri="{BB962C8B-B14F-4D97-AF65-F5344CB8AC3E}">
        <p14:creationId xmlns:p14="http://schemas.microsoft.com/office/powerpoint/2010/main" val="255315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37883"/>
            <a:ext cx="10018713" cy="1304365"/>
          </a:xfrm>
        </p:spPr>
        <p:txBody>
          <a:bodyPr>
            <a:normAutofit fontScale="90000"/>
          </a:bodyPr>
          <a:lstStyle/>
          <a:p>
            <a:r>
              <a:rPr lang="en-US" sz="3200" dirty="0" err="1" smtClean="0"/>
              <a:t>Patogen</a:t>
            </a:r>
            <a:r>
              <a:rPr lang="en-US" sz="3200" dirty="0" smtClean="0"/>
              <a:t> </a:t>
            </a:r>
            <a:r>
              <a:rPr lang="en-US" sz="3200" dirty="0" err="1" smtClean="0"/>
              <a:t>umum</a:t>
            </a:r>
            <a:r>
              <a:rPr lang="en-US" sz="3200" dirty="0" smtClean="0"/>
              <a:t> &amp; </a:t>
            </a:r>
            <a:r>
              <a:rPr lang="en-US" sz="3200" dirty="0" err="1" smtClean="0"/>
              <a:t>beberapa</a:t>
            </a:r>
            <a:r>
              <a:rPr lang="en-US" sz="3200" dirty="0" smtClean="0"/>
              <a:t> </a:t>
            </a:r>
            <a:r>
              <a:rPr lang="en-US" sz="3200" dirty="0" err="1" smtClean="0"/>
              <a:t>infeksi</a:t>
            </a:r>
            <a:r>
              <a:rPr lang="en-US" sz="3200" dirty="0" smtClean="0"/>
              <a:t> </a:t>
            </a:r>
            <a:r>
              <a:rPr lang="en-US" sz="3200" dirty="0" err="1" smtClean="0"/>
              <a:t>atau</a:t>
            </a:r>
            <a:r>
              <a:rPr lang="en-US" sz="3200" dirty="0" smtClean="0"/>
              <a:t> </a:t>
            </a:r>
            <a:r>
              <a:rPr lang="en-US" sz="3200" dirty="0" err="1" smtClean="0"/>
              <a:t>penyakit</a:t>
            </a:r>
            <a:r>
              <a:rPr lang="en-US" sz="3200" dirty="0" smtClean="0"/>
              <a:t> </a:t>
            </a:r>
            <a:r>
              <a:rPr lang="en-US" sz="3200" dirty="0" err="1" smtClean="0"/>
              <a:t>yg</a:t>
            </a:r>
            <a:r>
              <a:rPr lang="en-US" sz="3200" dirty="0" smtClean="0"/>
              <a:t> </a:t>
            </a:r>
            <a:r>
              <a:rPr lang="en-US" sz="3200" dirty="0" err="1" smtClean="0"/>
              <a:t>diakibatkan</a:t>
            </a:r>
            <a:r>
              <a:rPr lang="en-US" sz="3200" dirty="0" smtClean="0"/>
              <a:t/>
            </a:r>
            <a:br>
              <a:rPr lang="en-US" sz="3200" dirty="0" smtClean="0"/>
            </a:br>
            <a:r>
              <a:rPr lang="en-US" sz="3200" dirty="0" err="1" smtClean="0"/>
              <a:t>hal</a:t>
            </a:r>
            <a:r>
              <a:rPr lang="en-US" sz="3200" dirty="0" smtClean="0"/>
              <a:t>. 934 </a:t>
            </a:r>
            <a:r>
              <a:rPr lang="en-US" sz="3200" dirty="0" err="1" smtClean="0"/>
              <a:t>buku</a:t>
            </a:r>
            <a:r>
              <a:rPr lang="en-US" sz="3200" dirty="0" smtClean="0"/>
              <a:t> Fundamental </a:t>
            </a:r>
            <a:r>
              <a:rPr lang="en-US" sz="3200" dirty="0" err="1" smtClean="0"/>
              <a:t>keperawatan</a:t>
            </a:r>
            <a:r>
              <a:rPr lang="en-US" sz="3200" dirty="0" smtClean="0"/>
              <a:t> Potter &amp; </a:t>
            </a:r>
            <a:r>
              <a:rPr lang="en-US" sz="3200" dirty="0" err="1" smtClean="0"/>
              <a:t>perry</a:t>
            </a:r>
            <a:r>
              <a:rPr lang="en-US" sz="3200" dirty="0" smtClean="0"/>
              <a:t> </a:t>
            </a:r>
            <a:r>
              <a:rPr lang="en-US" sz="3200" dirty="0" err="1" smtClean="0"/>
              <a:t>vol</a:t>
            </a:r>
            <a:r>
              <a:rPr lang="en-US" sz="3200" dirty="0" smtClean="0"/>
              <a:t> 1. EGC.</a:t>
            </a:r>
            <a:endParaRPr lang="en-US" sz="3200"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949824" y="1871518"/>
            <a:ext cx="9372599" cy="4862990"/>
          </a:xfrm>
          <a:ln>
            <a:solidFill>
              <a:srgbClr val="002060"/>
            </a:solidFill>
          </a:ln>
        </p:spPr>
      </p:pic>
    </p:spTree>
    <p:extLst>
      <p:ext uri="{BB962C8B-B14F-4D97-AF65-F5344CB8AC3E}">
        <p14:creationId xmlns:p14="http://schemas.microsoft.com/office/powerpoint/2010/main" val="1656665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732</TotalTime>
  <Words>1614</Words>
  <Application>Microsoft Office PowerPoint</Application>
  <PresentationFormat>Custom</PresentationFormat>
  <Paragraphs>161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Parallax</vt:lpstr>
      <vt:lpstr>Pertemuan 1 KONSEP PENGENDALIAN INFEKSI</vt:lpstr>
      <vt:lpstr>Tujuan Pembelajaran</vt:lpstr>
      <vt:lpstr>Pendahuluan</vt:lpstr>
      <vt:lpstr>Sifat Infeksi</vt:lpstr>
      <vt:lpstr>Rantai infeksi/ proses infeksi</vt:lpstr>
      <vt:lpstr>1. Agen Infeksius/ organisme penyebab infeksi</vt:lpstr>
      <vt:lpstr>1.lanjutan…</vt:lpstr>
      <vt:lpstr>1. lanjutan…</vt:lpstr>
      <vt:lpstr>Patogen umum &amp; beberapa infeksi atau penyakit yg diakibatkan hal. 934 buku Fundamental keperawatan Potter &amp; perry vol 1. EGC.</vt:lpstr>
      <vt:lpstr>2. Reservoar</vt:lpstr>
      <vt:lpstr>3. Portal keluar/ cara keluar</vt:lpstr>
      <vt:lpstr>4. Rute dari penularan/ cara penularan</vt:lpstr>
      <vt:lpstr>5. Portal Masuk</vt:lpstr>
      <vt:lpstr>6. Penjamu yang cocok/ Hospes yg rentan</vt:lpstr>
      <vt:lpstr>Kewaspadaan thd infeksi</vt:lpstr>
      <vt:lpstr>Komponen Utama Penerapan Kewaspadaan Standar</vt:lpstr>
      <vt:lpstr>Komponen Utama Penerapan Kewaspadaan Standar</vt:lpstr>
      <vt:lpstr>Komponen Utama Penerapan Kewaspadaan Standar</vt:lpstr>
      <vt:lpstr>PowerPoint Presentation</vt:lpstr>
      <vt:lpstr>Komponen Utama Penerapan Kewaspadaan Standar</vt:lpstr>
      <vt:lpstr>Komponen Utama Penerapan Kewaspadaan Standar</vt:lpstr>
      <vt:lpstr>Komponen Utama Penerapan Kewaspadaan Standar</vt:lpstr>
      <vt:lpstr>PowerPoint Presentation</vt:lpstr>
      <vt:lpstr>Komponen Utama Penerapan Kewaspadaan Standar</vt:lpstr>
      <vt:lpstr>PowerPoint Presentation</vt:lpstr>
      <vt:lpstr>PENTING.........</vt:lpstr>
      <vt:lpstr>Kewaspadaan berdasarkan penularan / transmisi</vt:lpstr>
      <vt:lpstr>Kewaspadaan penularan melalui kontak</vt:lpstr>
      <vt:lpstr>Kewaspadaan penularan melalui percikan / droplet</vt:lpstr>
      <vt:lpstr>Kewaspadaan penularan melalui udara / airbone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1 KONSEP PENGENDALIAN INFEKSI</dc:title>
  <dc:creator>Windows User</dc:creator>
  <cp:lastModifiedBy>Windows</cp:lastModifiedBy>
  <cp:revision>38</cp:revision>
  <dcterms:created xsi:type="dcterms:W3CDTF">2018-03-16T01:40:18Z</dcterms:created>
  <dcterms:modified xsi:type="dcterms:W3CDTF">2020-04-26T08:23:22Z</dcterms:modified>
</cp:coreProperties>
</file>