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0" r:id="rId7"/>
    <p:sldId id="293" r:id="rId8"/>
    <p:sldId id="261" r:id="rId9"/>
    <p:sldId id="262" r:id="rId10"/>
    <p:sldId id="263" r:id="rId11"/>
    <p:sldId id="264" r:id="rId12"/>
    <p:sldId id="265" r:id="rId13"/>
    <p:sldId id="271" r:id="rId14"/>
    <p:sldId id="283" r:id="rId15"/>
    <p:sldId id="284" r:id="rId16"/>
    <p:sldId id="285" r:id="rId17"/>
    <p:sldId id="286" r:id="rId18"/>
    <p:sldId id="288" r:id="rId19"/>
    <p:sldId id="289" r:id="rId20"/>
    <p:sldId id="296" r:id="rId21"/>
    <p:sldId id="278" r:id="rId22"/>
    <p:sldId id="294" r:id="rId23"/>
    <p:sldId id="298"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07"/>
        <p:cNvGrpSpPr/>
        <p:nvPr/>
      </p:nvGrpSpPr>
      <p:grpSpPr>
        <a:xfrm>
          <a:off x="0" y="0"/>
          <a:ext cx="0" cy="0"/>
          <a:chOff x="0" y="0"/>
          <a:chExt cx="0" cy="0"/>
        </a:xfrm>
      </p:grpSpPr>
      <p:sp>
        <p:nvSpPr>
          <p:cNvPr id="608" name="Google Shape;608;g1369be8a97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369be8a97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704020202020204" pitchFamily="34" charset="0"/>
          <a:ea typeface="SimSun" pitchFamily="2" charset="-122"/>
        </a:defRPr>
      </a:lvl2pPr>
      <a:lvl3pPr algn="l" rtl="0" fontAlgn="base">
        <a:spcBef>
          <a:spcPct val="0"/>
        </a:spcBef>
        <a:spcAft>
          <a:spcPct val="0"/>
        </a:spcAft>
        <a:defRPr sz="3600">
          <a:solidFill>
            <a:schemeClr val="tx1"/>
          </a:solidFill>
          <a:latin typeface="Arial" panose="020B0704020202020204" pitchFamily="34" charset="0"/>
          <a:ea typeface="SimSun" pitchFamily="2" charset="-122"/>
        </a:defRPr>
      </a:lvl3pPr>
      <a:lvl4pPr algn="l" rtl="0" fontAlgn="base">
        <a:spcBef>
          <a:spcPct val="0"/>
        </a:spcBef>
        <a:spcAft>
          <a:spcPct val="0"/>
        </a:spcAft>
        <a:defRPr sz="3600">
          <a:solidFill>
            <a:schemeClr val="tx1"/>
          </a:solidFill>
          <a:latin typeface="Arial" panose="020B0704020202020204" pitchFamily="34" charset="0"/>
          <a:ea typeface="SimSun" pitchFamily="2" charset="-122"/>
        </a:defRPr>
      </a:lvl4pPr>
      <a:lvl5pPr algn="l" rtl="0" fontAlgn="base">
        <a:spcBef>
          <a:spcPct val="0"/>
        </a:spcBef>
        <a:spcAft>
          <a:spcPct val="0"/>
        </a:spcAft>
        <a:defRPr sz="3600">
          <a:solidFill>
            <a:schemeClr val="tx1"/>
          </a:solidFill>
          <a:latin typeface="Arial" panose="020B07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7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7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7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7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465" y="861695"/>
            <a:ext cx="7430135" cy="1329055"/>
          </a:xfrm>
        </p:spPr>
        <p:txBody>
          <a:bodyPr>
            <a:normAutofit/>
          </a:bodyPr>
          <a:lstStyle/>
          <a:p>
            <a:r>
              <a:rPr lang="id-ID" altLang="en-US" sz="2800" b="1" dirty="0">
                <a:latin typeface="Arial Narrow" panose="020B0706020202030204" charset="0"/>
                <a:cs typeface="Arial Narrow" panose="020B0706020202030204" charset="0"/>
              </a:rPr>
              <a:t>ASUHAN KEBIDANAN PADA PERSALINAN DAN BAYI BARU LAHIR </a:t>
            </a:r>
            <a:endParaRPr lang="id-ID" altLang="en-US" sz="2800" b="1" dirty="0">
              <a:latin typeface="Arial Narrow" panose="020B0706020202030204" charset="0"/>
              <a:cs typeface="Arial Narrow" panose="020B0706020202030204" charset="0"/>
            </a:endParaRPr>
          </a:p>
        </p:txBody>
      </p:sp>
      <p:sp>
        <p:nvSpPr>
          <p:cNvPr id="3" name="Subtitle 2"/>
          <p:cNvSpPr>
            <a:spLocks noGrp="1"/>
          </p:cNvSpPr>
          <p:nvPr>
            <p:ph type="subTitle" idx="1"/>
          </p:nvPr>
        </p:nvSpPr>
        <p:spPr>
          <a:xfrm>
            <a:off x="4950460" y="4788535"/>
            <a:ext cx="7949565" cy="1655445"/>
          </a:xfrm>
        </p:spPr>
        <p:txBody>
          <a:bodyPr/>
          <a:lstStyle/>
          <a:p>
            <a:endParaRPr lang="en-US" dirty="0"/>
          </a:p>
          <a:p>
            <a:endParaRPr lang="id-ID" altLang="en-US" sz="2800" b="1" dirty="0">
              <a:latin typeface="Arial Narrow" panose="020B0706020202030204" charset="0"/>
              <a:cs typeface="Arial Narrow" panose="020B0706020202030204" charset="0"/>
            </a:endParaRPr>
          </a:p>
          <a:p>
            <a:r>
              <a:rPr lang="en-US" altLang="en-US" sz="2800" b="1" dirty="0">
                <a:latin typeface="Arial Narrow" panose="020B0706020202030204" charset="0"/>
                <a:cs typeface="Arial Narrow" panose="020B0706020202030204" charset="0"/>
              </a:rPr>
              <a:t>Bd. </a:t>
            </a:r>
            <a:r>
              <a:rPr lang="id-ID" altLang="en-US" sz="2800" b="1" dirty="0">
                <a:latin typeface="Arial Narrow" panose="020B0706020202030204" charset="0"/>
                <a:cs typeface="Arial Narrow" panose="020B0706020202030204" charset="0"/>
              </a:rPr>
              <a:t>Cecen Suci Hakameri, S.Tr.Keb, M.Keb</a:t>
            </a:r>
            <a:endParaRPr lang="id-ID" altLang="en-US" sz="2800" b="1" dirty="0">
              <a:latin typeface="Arial Narrow" panose="020B0706020202030204" charset="0"/>
              <a:cs typeface="Arial Narrow" panose="020B0706020202030204" charset="0"/>
            </a:endParaRPr>
          </a:p>
        </p:txBody>
      </p:sp>
      <p:pic>
        <p:nvPicPr>
          <p:cNvPr id="5" name="Picture 4" descr="620561"/>
          <p:cNvPicPr>
            <a:picLocks noChangeAspect="1"/>
          </p:cNvPicPr>
          <p:nvPr/>
        </p:nvPicPr>
        <p:blipFill>
          <a:blip r:embed="rId1"/>
          <a:stretch>
            <a:fillRect/>
          </a:stretch>
        </p:blipFill>
        <p:spPr>
          <a:xfrm>
            <a:off x="5436870" y="2851785"/>
            <a:ext cx="6000115" cy="2213610"/>
          </a:xfrm>
          <a:prstGeom prst="rect">
            <a:avLst/>
          </a:prstGeom>
        </p:spPr>
      </p:pic>
      <p:pic>
        <p:nvPicPr>
          <p:cNvPr id="6" name="Picture 5" descr="WhatsApp Image 2021-08-28 at 13.11.18 (9)"/>
          <p:cNvPicPr>
            <a:picLocks noChangeAspect="1"/>
          </p:cNvPicPr>
          <p:nvPr/>
        </p:nvPicPr>
        <p:blipFill>
          <a:blip r:embed="rId2"/>
          <a:stretch>
            <a:fillRect/>
          </a:stretch>
        </p:blipFill>
        <p:spPr>
          <a:xfrm>
            <a:off x="608965" y="595312"/>
            <a:ext cx="3554095" cy="5667375"/>
          </a:xfrm>
          <a:prstGeom prst="rect">
            <a:avLst/>
          </a:prstGeom>
        </p:spPr>
      </p:pic>
      <p:sp>
        <p:nvSpPr>
          <p:cNvPr id="7" name="Notched Right Arrow 6"/>
          <p:cNvSpPr/>
          <p:nvPr/>
        </p:nvSpPr>
        <p:spPr>
          <a:xfrm>
            <a:off x="4263390" y="2946400"/>
            <a:ext cx="1113155" cy="2226945"/>
          </a:xfrm>
          <a:prstGeom prst="notchedRightArrow">
            <a:avLst/>
          </a:prstGeom>
          <a:gradFill>
            <a:gsLst>
              <a:gs pos="0">
                <a:srgbClr val="14CD68"/>
              </a:gs>
              <a:gs pos="100000">
                <a:srgbClr val="035C7D"/>
              </a:gs>
            </a:gsLst>
            <a:lin scaled="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12205" cy="1325880"/>
          </a:xfrm>
        </p:spPr>
        <p:txBody>
          <a:bodyPr>
            <a:normAutofit fontScale="90000"/>
          </a:bodyPr>
          <a:lstStyle/>
          <a:p>
            <a:r>
              <a:rPr lang="en-US"/>
              <a:t>Tanda-tanda persalinan dimulai</a:t>
            </a:r>
            <a:endParaRPr lang="en-US"/>
          </a:p>
        </p:txBody>
      </p:sp>
      <p:sp>
        <p:nvSpPr>
          <p:cNvPr id="3" name="Content Placeholder 2"/>
          <p:cNvSpPr>
            <a:spLocks noGrp="1"/>
          </p:cNvSpPr>
          <p:nvPr>
            <p:ph idx="1"/>
          </p:nvPr>
        </p:nvSpPr>
        <p:spPr>
          <a:xfrm>
            <a:off x="474980" y="2025650"/>
            <a:ext cx="6575425" cy="4351655"/>
          </a:xfrm>
        </p:spPr>
        <p:txBody>
          <a:bodyPr/>
          <a:lstStyle/>
          <a:p>
            <a:pPr>
              <a:buFont typeface="Wingdings" panose="05000000000000000000" charset="0"/>
              <a:buChar char=""/>
            </a:pPr>
            <a:r>
              <a:rPr lang="en-US" altLang="en-US"/>
              <a:t>His/kontraksi uterus yang teratur dan intensitas meningkat.</a:t>
            </a:r>
            <a:endParaRPr lang="en-US" altLang="en-US"/>
          </a:p>
          <a:p>
            <a:pPr>
              <a:buFont typeface="Wingdings" panose="05000000000000000000" charset="0"/>
              <a:buChar char=""/>
            </a:pPr>
            <a:r>
              <a:rPr lang="en-US" altLang="en-US"/>
              <a:t>Keluar lendir bercampur darah (bloody show).</a:t>
            </a:r>
            <a:endParaRPr lang="en-US" altLang="en-US"/>
          </a:p>
          <a:p>
            <a:pPr>
              <a:buFont typeface="Wingdings" panose="05000000000000000000" charset="0"/>
              <a:buChar char=""/>
            </a:pPr>
            <a:r>
              <a:rPr lang="en-US" altLang="en-US"/>
              <a:t>Pecahnya ketuban (spontan atau buatan).</a:t>
            </a:r>
            <a:endParaRPr lang="en-US" altLang="en-US"/>
          </a:p>
          <a:p>
            <a:pPr>
              <a:buFont typeface="Wingdings" panose="05000000000000000000" charset="0"/>
              <a:buChar char=""/>
            </a:pPr>
            <a:r>
              <a:rPr lang="en-US" altLang="en-US"/>
              <a:t>Penurunan kepala janin ke jalan lahir.</a:t>
            </a:r>
            <a:endParaRPr lang="en-US" altLang="en-US"/>
          </a:p>
          <a:p>
            <a:pPr>
              <a:buFont typeface="Wingdings" panose="05000000000000000000" charset="0"/>
              <a:buChar char=""/>
            </a:pPr>
            <a:endParaRPr lang="en-US" altLang="en-US"/>
          </a:p>
        </p:txBody>
      </p:sp>
      <p:pic>
        <p:nvPicPr>
          <p:cNvPr id="4" name="Picture 3"/>
          <p:cNvPicPr>
            <a:picLocks noChangeAspect="1"/>
          </p:cNvPicPr>
          <p:nvPr/>
        </p:nvPicPr>
        <p:blipFill>
          <a:blip r:embed="rId1"/>
          <a:stretch>
            <a:fillRect/>
          </a:stretch>
        </p:blipFill>
        <p:spPr>
          <a:xfrm>
            <a:off x="7412990" y="295275"/>
            <a:ext cx="4591050" cy="62674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9640" y="773430"/>
            <a:ext cx="10972800" cy="582613"/>
          </a:xfrm>
        </p:spPr>
        <p:txBody>
          <a:bodyPr>
            <a:normAutofit fontScale="90000"/>
          </a:bodyPr>
          <a:p>
            <a:r>
              <a:rPr lang="en-US" altLang="en-US">
                <a:sym typeface="+mn-ea"/>
              </a:rPr>
              <a:t>Asuhan dan Pendekatan pada Persalinan Normal</a:t>
            </a:r>
            <a:endParaRPr lang="en-US"/>
          </a:p>
        </p:txBody>
      </p:sp>
      <p:sp>
        <p:nvSpPr>
          <p:cNvPr id="3" name="Content Placeholder 2"/>
          <p:cNvSpPr>
            <a:spLocks noGrp="1"/>
          </p:cNvSpPr>
          <p:nvPr>
            <p:ph sz="half" idx="1"/>
          </p:nvPr>
        </p:nvSpPr>
        <p:spPr>
          <a:xfrm>
            <a:off x="838200" y="2191385"/>
            <a:ext cx="4528820" cy="2774315"/>
          </a:xfrm>
          <a:solidFill>
            <a:schemeClr val="accent1">
              <a:lumMod val="20000"/>
              <a:lumOff val="80000"/>
            </a:schemeClr>
          </a:solidFill>
        </p:spPr>
        <p:txBody>
          <a:bodyPr>
            <a:normAutofit/>
          </a:bodyPr>
          <a:p>
            <a:pPr marL="0" indent="0">
              <a:buNone/>
            </a:pPr>
            <a:endParaRPr lang="en-US" altLang="en-US" sz="2000"/>
          </a:p>
          <a:p>
            <a:pPr marL="0" indent="0">
              <a:buNone/>
            </a:pPr>
            <a:r>
              <a:rPr lang="en-US" altLang="en-US" sz="2000"/>
              <a:t>Pendekatan holistik: memperhatikan aspek fisik, emosional, psikologis, dan spiritual ibu.</a:t>
            </a:r>
            <a:endParaRPr lang="en-US" altLang="en-US" sz="2000"/>
          </a:p>
          <a:p>
            <a:pPr marL="0" indent="0">
              <a:buNone/>
            </a:pPr>
            <a:r>
              <a:rPr lang="en-US" altLang="en-US" sz="2000"/>
              <a:t>Pendekatan woman-centered care: fokus pada kebutuhan, preferensi, dan pengalaman ibu.</a:t>
            </a:r>
            <a:endParaRPr lang="en-US" altLang="en-US" sz="2000"/>
          </a:p>
          <a:p>
            <a:pPr marL="0" indent="0">
              <a:buNone/>
            </a:pPr>
            <a:endParaRPr lang="en-US" altLang="en-US" sz="2000"/>
          </a:p>
          <a:p>
            <a:endParaRPr lang="en-US" altLang="en-US" sz="2000"/>
          </a:p>
        </p:txBody>
      </p:sp>
      <p:sp>
        <p:nvSpPr>
          <p:cNvPr id="4" name="Content Placeholder 3"/>
          <p:cNvSpPr>
            <a:spLocks noGrp="1"/>
          </p:cNvSpPr>
          <p:nvPr>
            <p:ph sz="half" idx="2"/>
          </p:nvPr>
        </p:nvSpPr>
        <p:spPr>
          <a:xfrm>
            <a:off x="6172200" y="2191385"/>
            <a:ext cx="5181600" cy="2774950"/>
          </a:xfrm>
          <a:solidFill>
            <a:schemeClr val="accent5"/>
          </a:solidFill>
        </p:spPr>
        <p:txBody>
          <a:bodyPr>
            <a:normAutofit/>
          </a:bodyPr>
          <a:p>
            <a:pPr marL="0" indent="0">
              <a:buNone/>
            </a:pPr>
            <a:r>
              <a:rPr lang="en-US" altLang="en-US" sz="1780">
                <a:sym typeface="+mn-ea"/>
              </a:rPr>
              <a:t>Kala I: Observasi kontraksi, pembukaan serviks, DJJ, posisi ibu, manajemen nyeri (napas dalam, posisi nyaman).</a:t>
            </a:r>
            <a:endParaRPr lang="en-US" altLang="en-US" sz="1780"/>
          </a:p>
          <a:p>
            <a:pPr marL="0" indent="0">
              <a:buNone/>
            </a:pPr>
            <a:r>
              <a:rPr lang="en-US" altLang="en-US" sz="1780">
                <a:sym typeface="+mn-ea"/>
              </a:rPr>
              <a:t>Kala II: Membantu ibu mengejan saat waktu tepat, memastikan keamanan janin dan ibu.</a:t>
            </a:r>
            <a:endParaRPr lang="en-US" altLang="en-US" sz="1780"/>
          </a:p>
          <a:p>
            <a:pPr marL="0" indent="0">
              <a:buNone/>
            </a:pPr>
            <a:r>
              <a:rPr lang="en-US" altLang="en-US" sz="1780">
                <a:sym typeface="+mn-ea"/>
              </a:rPr>
              <a:t>Kala III: Pemantauan pelepasan plasenta secara aktif, kontrol perdarahan.</a:t>
            </a:r>
            <a:endParaRPr lang="en-US" altLang="en-US" sz="1780"/>
          </a:p>
          <a:p>
            <a:pPr marL="0" indent="0">
              <a:buNone/>
            </a:pPr>
            <a:r>
              <a:rPr lang="en-US" altLang="en-US" sz="1780">
                <a:sym typeface="+mn-ea"/>
              </a:rPr>
              <a:t>Kala IV: Pemantauan tanda vital, kontraksi uterus, dan bonding bayi-ibu (IMD, menyusui dini).</a:t>
            </a:r>
            <a:endParaRPr lang="en-US" altLang="en-US" sz="1780"/>
          </a:p>
          <a:p>
            <a:pPr marL="0" indent="0">
              <a:buNone/>
            </a:pPr>
            <a:endParaRPr lang="en-US" sz="1780"/>
          </a:p>
        </p:txBody>
      </p:sp>
      <p:sp>
        <p:nvSpPr>
          <p:cNvPr id="5" name="Text Box 4"/>
          <p:cNvSpPr txBox="1"/>
          <p:nvPr/>
        </p:nvSpPr>
        <p:spPr>
          <a:xfrm>
            <a:off x="3556000" y="2644775"/>
            <a:ext cx="5080000" cy="337185"/>
          </a:xfrm>
          <a:prstGeom prst="rect">
            <a:avLst/>
          </a:prstGeom>
        </p:spPr>
        <p:txBody>
          <a:bodyPr>
            <a:spAutoFit/>
          </a:bodyPr>
          <a:p>
            <a:pPr marL="0" indent="0"/>
            <a:endParaRPr sz="1600" b="0" i="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07670"/>
            <a:ext cx="10972800" cy="582613"/>
          </a:xfrm>
        </p:spPr>
        <p:txBody>
          <a:bodyPr>
            <a:normAutofit fontScale="90000"/>
          </a:bodyPr>
          <a:p>
            <a:pPr algn="ctr"/>
            <a:r>
              <a:rPr lang="en-US" altLang="en-US">
                <a:sym typeface="+mn-ea"/>
              </a:rPr>
              <a:t>Peran Bidan sebagai Pendamping dan Pelindung dalam Persalinan dan Kelahiran (Advocate)</a:t>
            </a:r>
            <a:endParaRPr lang="en-US"/>
          </a:p>
        </p:txBody>
      </p:sp>
      <p:sp>
        <p:nvSpPr>
          <p:cNvPr id="3" name="Content Placeholder 2"/>
          <p:cNvSpPr>
            <a:spLocks noGrp="1"/>
          </p:cNvSpPr>
          <p:nvPr>
            <p:ph idx="1"/>
          </p:nvPr>
        </p:nvSpPr>
        <p:spPr/>
        <p:txBody>
          <a:bodyPr>
            <a:normAutofit/>
          </a:bodyPr>
          <a:p>
            <a:pPr marL="457200" indent="-457200">
              <a:buAutoNum type="arabicPeriod"/>
            </a:pPr>
            <a:endParaRPr lang="en-US" altLang="en-US" sz="2400"/>
          </a:p>
          <a:p>
            <a:pPr marL="457200" indent="-457200">
              <a:buAutoNum type="arabicPeriod"/>
            </a:pPr>
            <a:r>
              <a:rPr lang="en-US" altLang="en-US" sz="2400"/>
              <a:t>Pendamping emosional: memberikan dukungan mental, menenangkan ibu.</a:t>
            </a:r>
            <a:endParaRPr lang="en-US" altLang="en-US" sz="2400"/>
          </a:p>
          <a:p>
            <a:pPr marL="457200" indent="-457200">
              <a:buAutoNum type="arabicPeriod"/>
            </a:pPr>
            <a:r>
              <a:rPr lang="en-US" altLang="en-US" sz="2400"/>
              <a:t>Pemberi informasi: menjelaskan proses persalinan dan intervensi secara jujur dan jelas.</a:t>
            </a:r>
            <a:endParaRPr lang="en-US" altLang="en-US" sz="2400"/>
          </a:p>
          <a:p>
            <a:pPr marL="457200" indent="-457200">
              <a:buAutoNum type="arabicPeriod"/>
            </a:pPr>
            <a:r>
              <a:rPr lang="en-US" altLang="en-US" sz="2400"/>
              <a:t>Pelindung hak-hak ibu: mencegah tindakan kekerasan obstetrik (verbal, fisik, prosedur medis tanpa persetujuan).</a:t>
            </a:r>
            <a:endParaRPr lang="en-US" altLang="en-US" sz="2400"/>
          </a:p>
          <a:p>
            <a:pPr marL="457200" indent="-457200">
              <a:buAutoNum type="arabicPeriod"/>
            </a:pPr>
            <a:r>
              <a:rPr lang="en-US" altLang="en-US" sz="2400"/>
              <a:t>Advokat dalam keputusan klinis: membantu ibu terlibat dalam pengambilan keputusan yang menyangkut tubuhnya.</a:t>
            </a: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25"/>
            <a:ext cx="10972800" cy="582613"/>
          </a:xfrm>
        </p:spPr>
        <p:txBody>
          <a:bodyPr>
            <a:normAutofit/>
          </a:bodyPr>
          <a:lstStyle/>
          <a:p>
            <a:pPr algn="ctr"/>
            <a:r>
              <a:rPr lang="en-US" sz="3110" b="1" dirty="0">
                <a:latin typeface="Arial Narrow" panose="020B0706020202030204" charset="0"/>
                <a:cs typeface="Arial Narrow" panose="020B0706020202030204" charset="0"/>
              </a:rPr>
              <a:t>ASUHAN SAYANG IBU DAN PELAYANAN KEBIDANAN YANG RESPONSIVE</a:t>
            </a:r>
            <a:endParaRPr lang="en-US" sz="3110" b="1" dirty="0">
              <a:latin typeface="Arial Narrow" panose="020B0706020202030204" charset="0"/>
              <a:cs typeface="Arial Narrow" panose="020B0706020202030204" charset="0"/>
            </a:endParaRPr>
          </a:p>
        </p:txBody>
      </p:sp>
      <p:sp>
        <p:nvSpPr>
          <p:cNvPr id="3" name="Content Placeholder 2"/>
          <p:cNvSpPr>
            <a:spLocks noGrp="1"/>
          </p:cNvSpPr>
          <p:nvPr>
            <p:ph idx="1"/>
          </p:nvPr>
        </p:nvSpPr>
        <p:spPr>
          <a:xfrm>
            <a:off x="838200" y="2167255"/>
            <a:ext cx="10515600" cy="4010025"/>
          </a:xfrm>
        </p:spPr>
        <p:txBody>
          <a:bodyPr/>
          <a:lstStyle/>
          <a:p>
            <a:pPr marL="0" indent="0">
              <a:buNone/>
            </a:pPr>
            <a:endParaRPr lang="id-ID" altLang="en-US"/>
          </a:p>
        </p:txBody>
      </p:sp>
      <p:sp>
        <p:nvSpPr>
          <p:cNvPr id="4" name="Cloud Callout 3"/>
          <p:cNvSpPr/>
          <p:nvPr/>
        </p:nvSpPr>
        <p:spPr>
          <a:xfrm>
            <a:off x="976630" y="1857375"/>
            <a:ext cx="9717405" cy="3874135"/>
          </a:xfrm>
          <a:prstGeom prst="cloudCallout">
            <a:avLst/>
          </a:prstGeom>
          <a:solidFill>
            <a:schemeClr val="accent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en-US" sz="2400">
                <a:sym typeface="+mn-ea"/>
              </a:rPr>
              <a:t>Konsep Sayang Ibu (Mother Friendly Care) bertujuan untuk menurunkan angka kematian ibu dan bayi dengan pendekatan humanistik dan empatik.</a:t>
            </a:r>
            <a:endParaRPr lang="en-US" altLang="en-US" sz="2400"/>
          </a:p>
          <a:p>
            <a:pPr algn="ct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a:bodyPr>
          <a:p>
            <a:pPr marL="0" indent="0">
              <a:buNone/>
            </a:pPr>
            <a:endParaRPr lang="en-US" altLang="en-US"/>
          </a:p>
          <a:p>
            <a:pPr marL="514350" indent="-514350">
              <a:buAutoNum type="arabicPeriod"/>
            </a:pPr>
            <a:r>
              <a:rPr lang="en-US" altLang="en-US"/>
              <a:t>Kebebasan memilih posisi persalinan.</a:t>
            </a:r>
            <a:endParaRPr lang="en-US" altLang="en-US"/>
          </a:p>
          <a:p>
            <a:pPr marL="514350" indent="-514350">
              <a:buAutoNum type="arabicPeriod"/>
            </a:pPr>
            <a:r>
              <a:rPr lang="en-US" altLang="en-US"/>
              <a:t>Tidak melakukan intervensi rutin tanpa indikasi.</a:t>
            </a:r>
            <a:endParaRPr lang="en-US" altLang="en-US"/>
          </a:p>
          <a:p>
            <a:pPr marL="514350" indent="-514350">
              <a:buAutoNum type="arabicPeriod"/>
            </a:pPr>
            <a:r>
              <a:rPr lang="en-US" altLang="en-US"/>
              <a:t>Memberikan dukungan berkelanjutan.</a:t>
            </a:r>
            <a:endParaRPr lang="en-US" altLang="en-US"/>
          </a:p>
          <a:p>
            <a:pPr marL="514350" indent="-514350">
              <a:buAutoNum type="arabicPeriod"/>
            </a:pPr>
            <a:r>
              <a:rPr lang="en-US" altLang="en-US"/>
              <a:t>Menghindari kekerasan obstetri (verbal, emosional, fisik).</a:t>
            </a:r>
            <a:endParaRPr lang="en-US" altLang="en-US"/>
          </a:p>
          <a:p>
            <a:pPr marL="514350" indent="-514350">
              <a:buAutoNum type="arabicPeriod"/>
            </a:pPr>
            <a:r>
              <a:rPr lang="en-US" altLang="en-US"/>
              <a:t>Mengutamakan IMD dan rawat gabung.</a:t>
            </a:r>
            <a:endParaRPr lang="en-US" altLang="en-US"/>
          </a:p>
          <a:p>
            <a:pPr marL="514350" indent="-514350">
              <a:buAutoNum type="arabicPeriod"/>
            </a:pPr>
            <a:r>
              <a:rPr lang="en-US" altLang="en-US"/>
              <a:t>Pelayanan cepat, tanggap, dan penuh empati.</a:t>
            </a:r>
            <a:endParaRPr lang="en-US" altLang="en-US"/>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05" y="365125"/>
            <a:ext cx="11034395" cy="1325880"/>
          </a:xfrm>
        </p:spPr>
        <p:txBody>
          <a:bodyPr>
            <a:normAutofit/>
          </a:bodyPr>
          <a:lstStyle/>
          <a:p>
            <a:pPr algn="ctr"/>
            <a:r>
              <a:rPr lang="en-US" sz="3555" b="1">
                <a:latin typeface="Arial Narrow" panose="020B0706020202030204" charset="0"/>
                <a:cs typeface="Arial Narrow" panose="020B0706020202030204" charset="0"/>
              </a:rPr>
              <a:t>KESIAPAN DAN KETAHANAN EMOSI DALAM PERSALINAN</a:t>
            </a:r>
            <a:endParaRPr lang="en-US" sz="3555" b="1">
              <a:latin typeface="Arial Narrow" panose="020B0706020202030204" charset="0"/>
              <a:cs typeface="Arial Narrow" panose="020B0706020202030204" charset="0"/>
            </a:endParaRPr>
          </a:p>
        </p:txBody>
      </p:sp>
      <p:sp>
        <p:nvSpPr>
          <p:cNvPr id="3" name="Content Placeholder 2"/>
          <p:cNvSpPr>
            <a:spLocks noGrp="1"/>
          </p:cNvSpPr>
          <p:nvPr>
            <p:ph idx="1"/>
          </p:nvPr>
        </p:nvSpPr>
        <p:spPr>
          <a:xfrm>
            <a:off x="609600" y="1621155"/>
            <a:ext cx="5803265" cy="4506595"/>
          </a:xfrm>
          <a:solidFill>
            <a:schemeClr val="bg1">
              <a:lumMod val="85000"/>
            </a:schemeClr>
          </a:solidFill>
        </p:spPr>
        <p:txBody>
          <a:bodyPr>
            <a:normAutofit/>
          </a:bodyPr>
          <a:lstStyle/>
          <a:p>
            <a:pPr marL="0" indent="0">
              <a:buNone/>
            </a:pPr>
            <a:endParaRPr lang="en-US" sz="2400"/>
          </a:p>
          <a:p>
            <a:pPr marL="0" indent="0">
              <a:buNone/>
            </a:pPr>
            <a:endParaRPr lang="en-US" sz="2400"/>
          </a:p>
          <a:p>
            <a:pPr marL="0" indent="0">
              <a:buNone/>
            </a:pPr>
            <a:r>
              <a:rPr lang="en-US" sz="2400"/>
              <a:t>Kesiapan fisik lain yang perlu diperhatikan adalah dengan melakukan olahraga misalnya senam hamil, karena seorang ibu hamil memerlukan fisik yang fit untuk melahirkan. Kondisi fit ini ada hubungannya juga dengan ada atau tidaknya penyakit berat</a:t>
            </a:r>
            <a:endParaRPr lang="en-US" sz="2400"/>
          </a:p>
        </p:txBody>
      </p:sp>
      <p:pic>
        <p:nvPicPr>
          <p:cNvPr id="1026" name="Picture 2"/>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8145" y="1564640"/>
            <a:ext cx="4511675" cy="4686300"/>
          </a:xfrm>
          <a:prstGeom prst="rect">
            <a:avLst/>
          </a:prstGeom>
          <a:noFill/>
          <a:ln w="9525">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Yoga..</a:t>
            </a:r>
            <a:endParaRPr lang="en-US"/>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382151" y="1690688"/>
            <a:ext cx="290497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039" y="1822450"/>
            <a:ext cx="4514850" cy="4219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ym typeface="+mn-ea"/>
              </a:rPr>
              <a:t>Kesiapan Psikologis (Mental)</a:t>
            </a:r>
            <a:endParaRPr lang="en-US"/>
          </a:p>
        </p:txBody>
      </p:sp>
      <p:sp>
        <p:nvSpPr>
          <p:cNvPr id="3" name="Content Placeholder 2"/>
          <p:cNvSpPr>
            <a:spLocks noGrp="1"/>
          </p:cNvSpPr>
          <p:nvPr>
            <p:ph idx="1"/>
          </p:nvPr>
        </p:nvSpPr>
        <p:spPr>
          <a:xfrm>
            <a:off x="609600" y="1174750"/>
            <a:ext cx="5996940" cy="4953000"/>
          </a:xfrm>
        </p:spPr>
        <p:txBody>
          <a:bodyPr/>
          <a:lstStyle/>
          <a:p>
            <a:pPr marL="0" indent="0">
              <a:buNone/>
            </a:pPr>
            <a:r>
              <a:rPr lang="en-US" sz="2400"/>
              <a:t>Salah satu yang harus dipersiapkan ibu menjelang persalinan yaitu hindari kepanikan dan ketakutan dan bersikap tenang, dimana ibu hamil dapat melalui saat-saat persalinan dengan baik dan lebih siap serta meminta dukungan dari orang-orang terdekat, perhatian dan kasih sayang tentu akan membantu memberikan semangat untuk ibu yang akan melahirkan.</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91820"/>
            <a:ext cx="10972800" cy="582613"/>
          </a:xfrm>
        </p:spPr>
        <p:txBody>
          <a:bodyPr/>
          <a:p>
            <a:r>
              <a:rPr b="1">
                <a:solidFill>
                  <a:srgbClr val="000000"/>
                </a:solidFill>
                <a:sym typeface="+mn-ea"/>
              </a:rPr>
              <a:t>FAKTOR YANG MEMPENGARUHI EMOSI IBU SAAT PERSALINAN</a:t>
            </a:r>
            <a:endParaRPr lang="en-US"/>
          </a:p>
        </p:txBody>
      </p:sp>
      <p:sp>
        <p:nvSpPr>
          <p:cNvPr id="4" name="Text Box 3"/>
          <p:cNvSpPr txBox="1"/>
          <p:nvPr/>
        </p:nvSpPr>
        <p:spPr>
          <a:xfrm>
            <a:off x="979805" y="1891030"/>
            <a:ext cx="10099675" cy="4236720"/>
          </a:xfrm>
          <a:prstGeom prst="rect">
            <a:avLst/>
          </a:prstGeom>
        </p:spPr>
        <p:txBody>
          <a:bodyPr>
            <a:noAutofit/>
          </a:bodyPr>
          <a:p>
            <a:pPr marL="342900" indent="-342900">
              <a:buFont typeface="Arial" panose="020B0704020202020204"/>
              <a:buAutoNum type="arabicPeriod"/>
            </a:pPr>
            <a:r>
              <a:rPr sz="2800" b="0" i="0">
                <a:solidFill>
                  <a:srgbClr val="000000"/>
                </a:solidFill>
              </a:rPr>
              <a:t>Pengalaman sebelumnya (jika pernah melahirkan)</a:t>
            </a:r>
            <a:endParaRPr sz="2800" b="0" i="0">
              <a:solidFill>
                <a:srgbClr val="000000"/>
              </a:solidFill>
            </a:endParaRPr>
          </a:p>
          <a:p>
            <a:pPr marL="342900" indent="-342900">
              <a:buFont typeface="Arial" panose="020B0704020202020204"/>
              <a:buAutoNum type="arabicPeriod"/>
            </a:pPr>
            <a:r>
              <a:rPr sz="2800" b="0" i="0">
                <a:solidFill>
                  <a:srgbClr val="000000"/>
                </a:solidFill>
              </a:rPr>
              <a:t>Dukungan dari suami/keluarga</a:t>
            </a:r>
            <a:endParaRPr sz="2800" b="0" i="0">
              <a:solidFill>
                <a:srgbClr val="000000"/>
              </a:solidFill>
            </a:endParaRPr>
          </a:p>
          <a:p>
            <a:pPr marL="342900" indent="-342900">
              <a:buFont typeface="Arial" panose="020B0704020202020204"/>
              <a:buAutoNum type="arabicPeriod"/>
            </a:pPr>
            <a:r>
              <a:rPr sz="2800" b="0" i="0">
                <a:solidFill>
                  <a:srgbClr val="000000"/>
                </a:solidFill>
              </a:rPr>
              <a:t>Pengetahuan tentang persalinan</a:t>
            </a:r>
            <a:endParaRPr sz="2800" b="0" i="0">
              <a:solidFill>
                <a:srgbClr val="000000"/>
              </a:solidFill>
            </a:endParaRPr>
          </a:p>
          <a:p>
            <a:pPr marL="342900" indent="-342900">
              <a:buFont typeface="Arial" panose="020B0704020202020204"/>
              <a:buAutoNum type="arabicPeriod"/>
            </a:pPr>
            <a:r>
              <a:rPr sz="2800" b="0" i="0">
                <a:solidFill>
                  <a:srgbClr val="000000"/>
                </a:solidFill>
              </a:rPr>
              <a:t>Rasa percaya terh</a:t>
            </a:r>
            <a:r>
              <a:rPr lang="en-US" sz="2800" b="0" i="0">
                <a:solidFill>
                  <a:srgbClr val="000000"/>
                </a:solidFill>
              </a:rPr>
              <a:t>åå</a:t>
            </a:r>
            <a:r>
              <a:rPr sz="2800" b="0" i="0">
                <a:solidFill>
                  <a:srgbClr val="000000"/>
                </a:solidFill>
              </a:rPr>
              <a:t>adap tenaga kesehatan</a:t>
            </a:r>
            <a:endParaRPr sz="2800" b="0" i="0">
              <a:solidFill>
                <a:srgbClr val="000000"/>
              </a:solidFill>
            </a:endParaRPr>
          </a:p>
          <a:p>
            <a:pPr marL="342900" indent="-342900">
              <a:buFont typeface="Arial" panose="020B0704020202020204"/>
              <a:buAutoNum type="arabicPeriod"/>
            </a:pPr>
            <a:r>
              <a:rPr sz="2800" b="0" i="0">
                <a:solidFill>
                  <a:srgbClr val="000000"/>
                </a:solidFill>
              </a:rPr>
              <a:t>Lingkungan tempat bersali</a:t>
            </a:r>
            <a:r>
              <a:rPr lang="en-US" sz="2800" b="0" i="0">
                <a:solidFill>
                  <a:srgbClr val="000000"/>
                </a:solidFill>
              </a:rPr>
              <a:t>å</a:t>
            </a:r>
            <a:r>
              <a:rPr sz="2800" b="0" i="0">
                <a:solidFill>
                  <a:srgbClr val="000000"/>
                </a:solidFill>
              </a:rPr>
              <a:t>n</a:t>
            </a:r>
            <a:endParaRPr sz="2800" b="0" i="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73380"/>
            <a:ext cx="10972800" cy="834390"/>
          </a:xfrm>
          <a:solidFill>
            <a:srgbClr val="92D050"/>
          </a:solidFill>
        </p:spPr>
        <p:txBody>
          <a:bodyPr>
            <a:normAutofit fontScale="90000"/>
          </a:bodyPr>
          <a:p>
            <a:pPr algn="ctr"/>
            <a:r>
              <a:rPr lang="en-US" altLang="en-US" sz="2220">
                <a:ln>
                  <a:solidFill>
                    <a:sysClr val="windowText" lastClr="000000"/>
                  </a:solidFill>
                </a:ln>
                <a:solidFill>
                  <a:schemeClr val="tx1"/>
                </a:solidFill>
                <a:sym typeface="+mn-ea"/>
              </a:rPr>
              <a:t>Pengetahuan dan Keterampilan Klinik Kebidanan dalam Persalinan dan Kelahiran Normal dan Kondisi Kompleks</a:t>
            </a:r>
            <a:br>
              <a:rPr lang="en-US" altLang="en-US" sz="2220">
                <a:ln>
                  <a:solidFill>
                    <a:sysClr val="windowText" lastClr="000000"/>
                  </a:solidFill>
                </a:ln>
                <a:solidFill>
                  <a:schemeClr val="tx1"/>
                </a:solidFill>
              </a:rPr>
            </a:br>
            <a:endParaRPr lang="en-US" altLang="en-US" sz="2220">
              <a:ln>
                <a:solidFill>
                  <a:sysClr val="windowText" lastClr="000000"/>
                </a:solidFill>
              </a:ln>
              <a:solidFill>
                <a:schemeClr val="tx1"/>
              </a:solidFill>
            </a:endParaRPr>
          </a:p>
        </p:txBody>
      </p:sp>
      <p:sp>
        <p:nvSpPr>
          <p:cNvPr id="3" name="Content Placeholder 2"/>
          <p:cNvSpPr>
            <a:spLocks noGrp="1"/>
          </p:cNvSpPr>
          <p:nvPr>
            <p:ph idx="1"/>
          </p:nvPr>
        </p:nvSpPr>
        <p:spPr>
          <a:xfrm>
            <a:off x="838200" y="1825625"/>
            <a:ext cx="5257800" cy="4351655"/>
          </a:xfrm>
          <a:solidFill>
            <a:schemeClr val="accent2">
              <a:lumMod val="20000"/>
              <a:lumOff val="80000"/>
            </a:schemeClr>
          </a:solidFill>
        </p:spPr>
        <p:txBody>
          <a:bodyPr>
            <a:normAutofit/>
          </a:bodyPr>
          <a:p>
            <a:pPr marL="0" indent="0">
              <a:buNone/>
            </a:pPr>
            <a:r>
              <a:rPr lang="en-US" altLang="en-US" sz="2400"/>
              <a:t>A. Pengetahuan Dasar:</a:t>
            </a:r>
            <a:endParaRPr lang="en-US" altLang="en-US" sz="2400"/>
          </a:p>
          <a:p>
            <a:pPr marL="0" indent="0">
              <a:buNone/>
            </a:pPr>
            <a:endParaRPr lang="en-US" altLang="en-US" sz="2400"/>
          </a:p>
          <a:p>
            <a:pPr marL="457200" indent="-457200">
              <a:buAutoNum type="arabicPeriod"/>
            </a:pPr>
            <a:r>
              <a:rPr lang="en-US" altLang="en-US" sz="2400"/>
              <a:t>Anatomi dan fisiologi persalinan.</a:t>
            </a:r>
            <a:endParaRPr lang="en-US" altLang="en-US" sz="2400"/>
          </a:p>
          <a:p>
            <a:pPr marL="457200" indent="-457200">
              <a:buAutoNum type="arabicPeriod"/>
            </a:pPr>
            <a:r>
              <a:rPr lang="en-US" altLang="en-US" sz="2400"/>
              <a:t>Tanda-tanda dan fase persalinan.</a:t>
            </a:r>
            <a:endParaRPr lang="en-US" altLang="en-US" sz="2400"/>
          </a:p>
          <a:p>
            <a:pPr marL="457200" indent="-457200">
              <a:buAutoNum type="arabicPeriod"/>
            </a:pPr>
            <a:r>
              <a:rPr lang="en-US" altLang="en-US" sz="2400"/>
              <a:t>Parameter kemajuan persalinan (partograf).</a:t>
            </a:r>
            <a:endParaRPr lang="en-US" altLang="en-US" sz="2400"/>
          </a:p>
          <a:p>
            <a:pPr marL="457200" indent="-457200">
              <a:buAutoNum type="arabicPeriod"/>
            </a:pPr>
            <a:r>
              <a:rPr lang="en-US" altLang="en-US" sz="2400"/>
              <a:t>Penanganan kala demi kala secara fisiologis.</a:t>
            </a:r>
            <a:endParaRPr lang="en-US" altLang="en-US" sz="2400"/>
          </a:p>
          <a:p>
            <a:endParaRPr lang="en-US" altLang="en-US" sz="2400"/>
          </a:p>
          <a:p>
            <a:pPr marL="0" indent="0">
              <a:buNone/>
            </a:pPr>
            <a:endParaRPr lang="en-US" altLang="en-US" sz="2400"/>
          </a:p>
        </p:txBody>
      </p:sp>
      <p:sp>
        <p:nvSpPr>
          <p:cNvPr id="4" name="Text Box 3"/>
          <p:cNvSpPr txBox="1"/>
          <p:nvPr/>
        </p:nvSpPr>
        <p:spPr>
          <a:xfrm>
            <a:off x="6492875" y="1824990"/>
            <a:ext cx="5257800" cy="4351655"/>
          </a:xfrm>
          <a:prstGeom prst="rect">
            <a:avLst/>
          </a:prstGeom>
          <a:solidFill>
            <a:schemeClr val="accent1">
              <a:lumMod val="20000"/>
              <a:lumOff val="80000"/>
            </a:schemeClr>
          </a:solidFill>
        </p:spPr>
        <p:txBody>
          <a:bodyPr wrap="square" rtlCol="0" anchor="t">
            <a:noAutofit/>
          </a:bodyPr>
          <a:p>
            <a:pPr marL="0" indent="0">
              <a:buNone/>
            </a:pPr>
            <a:r>
              <a:rPr lang="en-US" altLang="en-US" sz="2400">
                <a:sym typeface="+mn-ea"/>
              </a:rPr>
              <a:t>B. Keterampilan Klinik:</a:t>
            </a:r>
            <a:endParaRPr lang="en-US" altLang="en-US" sz="2400">
              <a:sym typeface="+mn-ea"/>
            </a:endParaRPr>
          </a:p>
          <a:p>
            <a:pPr marL="0" indent="0">
              <a:buNone/>
            </a:pPr>
            <a:endParaRPr lang="en-US" altLang="en-US" sz="2400"/>
          </a:p>
          <a:p>
            <a:r>
              <a:rPr lang="en-US" altLang="en-US" sz="2400">
                <a:sym typeface="+mn-ea"/>
              </a:rPr>
              <a:t>Melakukan pemeriksaan dalam.</a:t>
            </a:r>
            <a:endParaRPr lang="en-US" altLang="en-US" sz="2400"/>
          </a:p>
          <a:p>
            <a:r>
              <a:rPr lang="en-US" altLang="en-US" sz="2400">
                <a:sym typeface="+mn-ea"/>
              </a:rPr>
              <a:t>Menilai DJJ dan kontraksi.</a:t>
            </a:r>
            <a:endParaRPr lang="en-US" altLang="en-US" sz="2400"/>
          </a:p>
          <a:p>
            <a:r>
              <a:rPr lang="en-US" altLang="en-US" sz="2400">
                <a:sym typeface="+mn-ea"/>
              </a:rPr>
              <a:t>Memberikan teknik manajemen nyeri.</a:t>
            </a:r>
            <a:endParaRPr lang="en-US" altLang="en-US" sz="2400"/>
          </a:p>
          <a:p>
            <a:r>
              <a:rPr lang="en-US" altLang="en-US" sz="2400">
                <a:sym typeface="+mn-ea"/>
              </a:rPr>
              <a:t>Menangani komplikasi (perdarahan, distosia bahu, preeklamsia, dll).</a:t>
            </a:r>
            <a:endParaRPr lang="en-US" altLang="en-US" sz="2400"/>
          </a:p>
          <a:p>
            <a:r>
              <a:rPr lang="en-US" altLang="en-US" sz="2400">
                <a:sym typeface="+mn-ea"/>
              </a:rPr>
              <a:t>Dokumentasi (SOAP, partograf, informed consent).</a:t>
            </a:r>
            <a:endParaRPr lang="en-US" altLang="en-US" sz="2400"/>
          </a:p>
          <a:p>
            <a:pPr marL="0" indent="0">
              <a:buNone/>
            </a:pP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sz="half" idx="1"/>
          </p:nvPr>
        </p:nvSpPr>
        <p:spPr>
          <a:xfrm>
            <a:off x="686165" y="3646716"/>
            <a:ext cx="5758815" cy="1550761"/>
          </a:xfrm>
        </p:spPr>
        <p:txBody>
          <a:bodyPr>
            <a:normAutofit fontScale="92500" lnSpcReduction="20000"/>
          </a:bodyPr>
          <a:lstStyle/>
          <a:p>
            <a:pPr marL="0" indent="0" algn="ctr">
              <a:buNone/>
            </a:pPr>
            <a:r>
              <a:rPr lang="en-US" altLang="en-US" b="1" dirty="0" err="1">
                <a:latin typeface="Arial Narrow" panose="020B0706020202030204" charset="0"/>
                <a:cs typeface="Arial Narrow" panose="020B0706020202030204" charset="0"/>
                <a:sym typeface="+mn-ea"/>
              </a:rPr>
              <a:t>Mahasiswa</a:t>
            </a:r>
            <a:r>
              <a:rPr lang="en-US" altLang="en-US" b="1" dirty="0">
                <a:latin typeface="Arial Narrow" panose="020B0706020202030204" charset="0"/>
                <a:cs typeface="Arial Narrow" panose="020B0706020202030204" charset="0"/>
                <a:sym typeface="+mn-ea"/>
              </a:rPr>
              <a:t> </a:t>
            </a:r>
            <a:r>
              <a:rPr lang="en-US" altLang="en-US" b="1" dirty="0" err="1">
                <a:latin typeface="Arial Narrow" panose="020B0706020202030204" charset="0"/>
                <a:cs typeface="Arial Narrow" panose="020B0706020202030204" charset="0"/>
                <a:sym typeface="+mn-ea"/>
              </a:rPr>
              <a:t>mampu</a:t>
            </a:r>
            <a:r>
              <a:rPr lang="en-US" altLang="en-US" b="1" dirty="0">
                <a:latin typeface="Arial Narrow" panose="020B0706020202030204" charset="0"/>
                <a:cs typeface="Arial Narrow" panose="020B0706020202030204" charset="0"/>
                <a:sym typeface="+mn-ea"/>
              </a:rPr>
              <a:t> </a:t>
            </a:r>
            <a:r>
              <a:rPr lang="en-US" altLang="en-US" b="1" dirty="0" err="1">
                <a:latin typeface="Arial Narrow" panose="020B0706020202030204" charset="0"/>
                <a:cs typeface="Arial Narrow" panose="020B0706020202030204" charset="0"/>
                <a:sym typeface="+mn-ea"/>
              </a:rPr>
              <a:t>melakukan</a:t>
            </a:r>
            <a:r>
              <a:rPr lang="en-US" altLang="en-US" b="1" dirty="0">
                <a:latin typeface="Arial Narrow" panose="020B0706020202030204" charset="0"/>
                <a:cs typeface="Arial Narrow" panose="020B0706020202030204" charset="0"/>
                <a:sym typeface="+mn-ea"/>
              </a:rPr>
              <a:t> </a:t>
            </a:r>
            <a:r>
              <a:rPr lang="id-ID" altLang="en-US" b="1" dirty="0">
                <a:latin typeface="Arial Narrow" panose="020B0706020202030204" charset="0"/>
                <a:cs typeface="Arial Narrow" panose="020B0706020202030204" charset="0"/>
                <a:sym typeface="+mn-ea"/>
              </a:rPr>
              <a:t>A</a:t>
            </a:r>
            <a:r>
              <a:rPr lang="en-US" b="1" dirty="0">
                <a:latin typeface="Arial Narrow" panose="020B0706020202030204" charset="0"/>
                <a:cs typeface="Arial Narrow" panose="020B0706020202030204" charset="0"/>
                <a:sym typeface="+mn-ea"/>
              </a:rPr>
              <a:t>suhan </a:t>
            </a:r>
            <a:r>
              <a:rPr lang="id-ID" altLang="en-US" b="1" dirty="0">
                <a:latin typeface="Arial Narrow" panose="020B0706020202030204" charset="0"/>
                <a:cs typeface="Arial Narrow" panose="020B0706020202030204" charset="0"/>
                <a:sym typeface="+mn-ea"/>
              </a:rPr>
              <a:t>K</a:t>
            </a:r>
            <a:r>
              <a:rPr lang="en-US" b="1" dirty="0">
                <a:latin typeface="Arial Narrow" panose="020B0706020202030204" charset="0"/>
                <a:cs typeface="Arial Narrow" panose="020B0706020202030204" charset="0"/>
                <a:sym typeface="+mn-ea"/>
              </a:rPr>
              <a:t>ebidanan </a:t>
            </a:r>
            <a:r>
              <a:rPr lang="id-ID" altLang="en-US" b="1" dirty="0">
                <a:latin typeface="Arial Narrow" panose="020B0706020202030204" charset="0"/>
                <a:cs typeface="Arial Narrow" panose="020B0706020202030204" charset="0"/>
                <a:sym typeface="+mn-ea"/>
              </a:rPr>
              <a:t>P</a:t>
            </a:r>
            <a:r>
              <a:rPr lang="en-US" b="1" dirty="0">
                <a:latin typeface="Arial Narrow" panose="020B0706020202030204" charset="0"/>
                <a:cs typeface="Arial Narrow" panose="020B0706020202030204" charset="0"/>
                <a:sym typeface="+mn-ea"/>
              </a:rPr>
              <a:t>ada </a:t>
            </a:r>
            <a:r>
              <a:rPr lang="id-ID" altLang="en-US" b="1" dirty="0">
                <a:latin typeface="Arial Narrow" panose="020B0706020202030204" charset="0"/>
                <a:cs typeface="Arial Narrow" panose="020B0706020202030204" charset="0"/>
                <a:sym typeface="+mn-ea"/>
              </a:rPr>
              <a:t>P</a:t>
            </a:r>
            <a:r>
              <a:rPr lang="en-US" b="1" dirty="0">
                <a:latin typeface="Arial Narrow" panose="020B0706020202030204" charset="0"/>
                <a:cs typeface="Arial Narrow" panose="020B0706020202030204" charset="0"/>
                <a:sym typeface="+mn-ea"/>
              </a:rPr>
              <a:t>ersalinan </a:t>
            </a:r>
            <a:r>
              <a:rPr lang="id-ID" altLang="en-US" b="1" dirty="0">
                <a:latin typeface="Arial Narrow" panose="020B0706020202030204" charset="0"/>
                <a:cs typeface="Arial Narrow" panose="020B0706020202030204" charset="0"/>
                <a:sym typeface="+mn-ea"/>
              </a:rPr>
              <a:t>S</a:t>
            </a:r>
            <a:r>
              <a:rPr lang="en-US" b="1" dirty="0">
                <a:latin typeface="Arial Narrow" panose="020B0706020202030204" charset="0"/>
                <a:cs typeface="Arial Narrow" panose="020B0706020202030204" charset="0"/>
                <a:sym typeface="+mn-ea"/>
              </a:rPr>
              <a:t>ecara </a:t>
            </a:r>
            <a:r>
              <a:rPr lang="id-ID" altLang="en-US" b="1" dirty="0">
                <a:latin typeface="Arial Narrow" panose="020B0706020202030204" charset="0"/>
                <a:cs typeface="Arial Narrow" panose="020B0706020202030204" charset="0"/>
                <a:sym typeface="+mn-ea"/>
              </a:rPr>
              <a:t>H</a:t>
            </a:r>
            <a:r>
              <a:rPr lang="en-US" b="1" dirty="0">
                <a:latin typeface="Arial Narrow" panose="020B0706020202030204" charset="0"/>
                <a:cs typeface="Arial Narrow" panose="020B0706020202030204" charset="0"/>
                <a:sym typeface="+mn-ea"/>
              </a:rPr>
              <a:t>olistik, </a:t>
            </a:r>
            <a:r>
              <a:rPr lang="id-ID" altLang="en-US" b="1" dirty="0">
                <a:latin typeface="Arial Narrow" panose="020B0706020202030204" charset="0"/>
                <a:cs typeface="Arial Narrow" panose="020B0706020202030204" charset="0"/>
                <a:sym typeface="+mn-ea"/>
              </a:rPr>
              <a:t>K</a:t>
            </a:r>
            <a:r>
              <a:rPr lang="en-US" b="1" dirty="0">
                <a:latin typeface="Arial Narrow" panose="020B0706020202030204" charset="0"/>
                <a:cs typeface="Arial Narrow" panose="020B0706020202030204" charset="0"/>
                <a:sym typeface="+mn-ea"/>
              </a:rPr>
              <a:t>omprehensif dan </a:t>
            </a:r>
            <a:r>
              <a:rPr lang="id-ID" altLang="en-US" b="1" dirty="0">
                <a:latin typeface="Arial Narrow" panose="020B0706020202030204" charset="0"/>
                <a:cs typeface="Arial Narrow" panose="020B0706020202030204" charset="0"/>
                <a:sym typeface="+mn-ea"/>
              </a:rPr>
              <a:t>B</a:t>
            </a:r>
            <a:r>
              <a:rPr lang="en-US" b="1" dirty="0">
                <a:latin typeface="Arial Narrow" panose="020B0706020202030204" charset="0"/>
                <a:cs typeface="Arial Narrow" panose="020B0706020202030204" charset="0"/>
                <a:sym typeface="+mn-ea"/>
              </a:rPr>
              <a:t>erkesinambungan yang </a:t>
            </a:r>
            <a:r>
              <a:rPr lang="id-ID" altLang="en-US" b="1" dirty="0">
                <a:latin typeface="Arial Narrow" panose="020B0706020202030204" charset="0"/>
                <a:cs typeface="Arial Narrow" panose="020B0706020202030204" charset="0"/>
                <a:sym typeface="+mn-ea"/>
              </a:rPr>
              <a:t>D</a:t>
            </a:r>
            <a:r>
              <a:rPr lang="en-US" b="1" dirty="0">
                <a:latin typeface="Arial Narrow" panose="020B0706020202030204" charset="0"/>
                <a:cs typeface="Arial Narrow" panose="020B0706020202030204" charset="0"/>
                <a:sym typeface="+mn-ea"/>
              </a:rPr>
              <a:t>idukung </a:t>
            </a:r>
            <a:r>
              <a:rPr lang="id-ID" altLang="en-US" b="1" dirty="0">
                <a:latin typeface="Arial Narrow" panose="020B0706020202030204" charset="0"/>
                <a:cs typeface="Arial Narrow" panose="020B0706020202030204" charset="0"/>
                <a:sym typeface="+mn-ea"/>
              </a:rPr>
              <a:t>K</a:t>
            </a:r>
            <a:r>
              <a:rPr lang="en-US" b="1" dirty="0">
                <a:latin typeface="Arial Narrow" panose="020B0706020202030204" charset="0"/>
                <a:cs typeface="Arial Narrow" panose="020B0706020202030204" charset="0"/>
                <a:sym typeface="+mn-ea"/>
              </a:rPr>
              <a:t>emampuan </a:t>
            </a:r>
            <a:r>
              <a:rPr lang="id-ID" altLang="en-US" b="1" dirty="0">
                <a:latin typeface="Arial Narrow" panose="020B0706020202030204" charset="0"/>
                <a:cs typeface="Arial Narrow" panose="020B0706020202030204" charset="0"/>
                <a:sym typeface="+mn-ea"/>
              </a:rPr>
              <a:t>B</a:t>
            </a:r>
            <a:r>
              <a:rPr lang="en-US" b="1" dirty="0">
                <a:latin typeface="Arial Narrow" panose="020B0706020202030204" charset="0"/>
                <a:cs typeface="Arial Narrow" panose="020B0706020202030204" charset="0"/>
                <a:sym typeface="+mn-ea"/>
              </a:rPr>
              <a:t>erpikir </a:t>
            </a:r>
            <a:r>
              <a:rPr lang="id-ID" altLang="en-US" b="1" dirty="0">
                <a:latin typeface="Arial Narrow" panose="020B0706020202030204" charset="0"/>
                <a:cs typeface="Arial Narrow" panose="020B0706020202030204" charset="0"/>
                <a:sym typeface="+mn-ea"/>
              </a:rPr>
              <a:t>K</a:t>
            </a:r>
            <a:r>
              <a:rPr lang="en-US" b="1" dirty="0">
                <a:latin typeface="Arial Narrow" panose="020B0706020202030204" charset="0"/>
                <a:cs typeface="Arial Narrow" panose="020B0706020202030204" charset="0"/>
                <a:sym typeface="+mn-ea"/>
              </a:rPr>
              <a:t>linis dan </a:t>
            </a:r>
            <a:r>
              <a:rPr lang="id-ID" altLang="en-US" b="1" dirty="0">
                <a:latin typeface="Arial Narrow" panose="020B0706020202030204" charset="0"/>
                <a:cs typeface="Arial Narrow" panose="020B0706020202030204" charset="0"/>
                <a:sym typeface="+mn-ea"/>
              </a:rPr>
              <a:t>R</a:t>
            </a:r>
            <a:r>
              <a:rPr lang="en-US" b="1" dirty="0">
                <a:latin typeface="Arial Narrow" panose="020B0706020202030204" charset="0"/>
                <a:cs typeface="Arial Narrow" panose="020B0706020202030204" charset="0"/>
                <a:sym typeface="+mn-ea"/>
              </a:rPr>
              <a:t>eflektif</a:t>
            </a:r>
            <a:endParaRPr lang="en-US" b="1" dirty="0">
              <a:latin typeface="Arial Narrow" panose="020B0706020202030204" charset="0"/>
              <a:cs typeface="Arial Narrow" panose="020B0706020202030204" charset="0"/>
            </a:endParaRPr>
          </a:p>
          <a:p>
            <a:pPr marL="0" indent="0">
              <a:buNone/>
            </a:pPr>
            <a:endParaRPr lang="en-US" dirty="0"/>
          </a:p>
        </p:txBody>
      </p:sp>
      <p:sp>
        <p:nvSpPr>
          <p:cNvPr id="4" name="Down Arrow 3"/>
          <p:cNvSpPr/>
          <p:nvPr/>
        </p:nvSpPr>
        <p:spPr>
          <a:xfrm>
            <a:off x="2297068" y="2031733"/>
            <a:ext cx="2350225" cy="952500"/>
          </a:xfrm>
          <a:prstGeom prst="downArrow">
            <a:avLst/>
          </a:prstGeom>
          <a:solidFill>
            <a:srgbClr val="92D050"/>
          </a:solidFill>
        </p:spPr>
        <p:style>
          <a:lnRef idx="2">
            <a:schemeClr val="lt1"/>
          </a:lnRef>
          <a:fillRef idx="1">
            <a:schemeClr val="accent1"/>
          </a:fillRef>
          <a:effectRef idx="1">
            <a:schemeClr val="accent1"/>
          </a:effectRef>
          <a:fontRef idx="minor">
            <a:schemeClr val="lt1"/>
          </a:fontRef>
        </p:style>
        <p:txBody>
          <a:bodyPr rtlCol="0" anchor="ctr"/>
          <a:lstStyle/>
          <a:p>
            <a:pPr algn="ctr"/>
            <a:endParaRPr lang="en-US" sz="1400"/>
          </a:p>
        </p:txBody>
      </p:sp>
      <p:pic>
        <p:nvPicPr>
          <p:cNvPr id="5" name="Content Placeholder 4" descr="WhatsApp Image 2021-08-28 at 13.11.18 (3)"/>
          <p:cNvPicPr>
            <a:picLocks noGrp="1" noChangeAspect="1"/>
          </p:cNvPicPr>
          <p:nvPr>
            <p:ph sz="half" idx="2"/>
          </p:nvPr>
        </p:nvPicPr>
        <p:blipFill>
          <a:blip r:embed="rId1"/>
          <a:stretch>
            <a:fillRect/>
          </a:stretch>
        </p:blipFill>
        <p:spPr>
          <a:xfrm>
            <a:off x="6481446" y="854711"/>
            <a:ext cx="4345305" cy="5765165"/>
          </a:xfrm>
          <a:prstGeom prst="rect">
            <a:avLst/>
          </a:prstGeom>
        </p:spPr>
      </p:pic>
      <p:sp>
        <p:nvSpPr>
          <p:cNvPr id="2" name="Rectangle 1"/>
          <p:cNvSpPr/>
          <p:nvPr/>
        </p:nvSpPr>
        <p:spPr>
          <a:xfrm>
            <a:off x="805180" y="714034"/>
            <a:ext cx="5334000" cy="1103881"/>
          </a:xfrm>
          <a:prstGeom prst="rect">
            <a:avLst/>
          </a:prstGeom>
          <a:solidFill>
            <a:schemeClr val="accent6">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a:solidFill>
                  <a:sysClr val="windowText" lastClr="000000"/>
                </a:solidFill>
              </a:rPr>
              <a:t>Capaian</a:t>
            </a:r>
            <a:r>
              <a:rPr lang="en-US" sz="2400" dirty="0">
                <a:solidFill>
                  <a:sysClr val="windowText" lastClr="000000"/>
                </a:solidFill>
              </a:rPr>
              <a:t> </a:t>
            </a:r>
            <a:r>
              <a:rPr lang="en-US" sz="2400" dirty="0" err="1">
                <a:solidFill>
                  <a:sysClr val="windowText" lastClr="000000"/>
                </a:solidFill>
              </a:rPr>
              <a:t>Pembelajaran</a:t>
            </a:r>
            <a:r>
              <a:rPr lang="en-US" sz="2400" dirty="0">
                <a:solidFill>
                  <a:sysClr val="windowText" lastClr="000000"/>
                </a:solidFill>
              </a:rPr>
              <a:t> Mata </a:t>
            </a:r>
            <a:r>
              <a:rPr lang="en-US" sz="2400" dirty="0" err="1">
                <a:solidFill>
                  <a:sysClr val="windowText" lastClr="000000"/>
                </a:solidFill>
              </a:rPr>
              <a:t>Kuliah</a:t>
            </a:r>
            <a:r>
              <a:rPr lang="en-US" sz="2400" dirty="0">
                <a:solidFill>
                  <a:sysClr val="windowText" lastClr="000000"/>
                </a:solidFill>
              </a:rPr>
              <a:t> (CMPK)</a:t>
            </a:r>
            <a:endParaRPr lang="en-US" sz="2400" dirty="0">
              <a:solidFill>
                <a:sysClr val="windowText" lastClr="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altLang="en-US">
                <a:sym typeface="+mn-ea"/>
              </a:rPr>
            </a:br>
            <a:br>
              <a:rPr lang="en-US" altLang="en-US">
                <a:sym typeface="+mn-ea"/>
              </a:rPr>
            </a:br>
            <a:r>
              <a:rPr lang="en-US" altLang="en-US">
                <a:sym typeface="+mn-ea"/>
              </a:rPr>
              <a:t>PERAN BIDAN DAN TENAGA KESEHATAN</a:t>
            </a:r>
            <a:br>
              <a:rPr lang="en-US" altLang="en-US">
                <a:sym typeface="+mn-ea"/>
              </a:rPr>
            </a:br>
            <a:br>
              <a:rPr lang="en-US" altLang="en-US">
                <a:sym typeface="+mn-ea"/>
              </a:rPr>
            </a:br>
            <a:endParaRPr lang="en-US" altLang="en-US">
              <a:sym typeface="+mn-ea"/>
            </a:endParaRPr>
          </a:p>
        </p:txBody>
      </p:sp>
      <p:sp>
        <p:nvSpPr>
          <p:cNvPr id="3" name="Content Placeholder 2"/>
          <p:cNvSpPr>
            <a:spLocks noGrp="1"/>
          </p:cNvSpPr>
          <p:nvPr>
            <p:ph idx="1"/>
          </p:nvPr>
        </p:nvSpPr>
        <p:spPr/>
        <p:txBody>
          <a:bodyPr/>
          <a:p>
            <a:pPr>
              <a:buFont typeface="Wingdings" panose="05000000000000000000" charset="0"/>
              <a:buChar char=""/>
            </a:pPr>
            <a:r>
              <a:rPr lang="en-US" altLang="en-US"/>
              <a:t>Memberikan edukasi antenatal</a:t>
            </a:r>
            <a:endParaRPr lang="en-US" altLang="en-US"/>
          </a:p>
          <a:p>
            <a:pPr>
              <a:buFont typeface="Wingdings" panose="05000000000000000000" charset="0"/>
              <a:buChar char=""/>
            </a:pPr>
            <a:r>
              <a:rPr lang="en-US" altLang="en-US"/>
              <a:t>Menciptakan lingkungan bersalin yang nyaman</a:t>
            </a:r>
            <a:endParaRPr lang="en-US" altLang="en-US"/>
          </a:p>
          <a:p>
            <a:pPr>
              <a:buFont typeface="Wingdings" panose="05000000000000000000" charset="0"/>
              <a:buChar char=""/>
            </a:pPr>
            <a:r>
              <a:rPr lang="en-US" altLang="en-US"/>
              <a:t>Membangun kepercayaan dan komunikasi efektif</a:t>
            </a:r>
            <a:endParaRPr lang="en-US" altLang="en-US"/>
          </a:p>
          <a:p>
            <a:pPr>
              <a:buFont typeface="Wingdings" panose="05000000000000000000" charset="0"/>
              <a:buChar char=""/>
            </a:pPr>
            <a:r>
              <a:rPr lang="en-US" altLang="en-US"/>
              <a:t>Mendorong partisipasi keluarga</a:t>
            </a:r>
            <a:endParaRPr lang="en-US" altLang="en-US"/>
          </a:p>
        </p:txBody>
      </p:sp>
      <p:pic>
        <p:nvPicPr>
          <p:cNvPr id="4" name="Picture 3"/>
          <p:cNvPicPr/>
          <p:nvPr/>
        </p:nvPicPr>
        <p:blipFill>
          <a:blip r:embed="rId1"/>
          <a:stretch>
            <a:fillRect/>
          </a:stretch>
        </p:blipFill>
        <p:spPr>
          <a:xfrm>
            <a:off x="7043420" y="3429000"/>
            <a:ext cx="5149215" cy="31007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latin typeface="Arial Bold" panose="020B0704020202020204" charset="0"/>
                <a:cs typeface="Arial Bold" panose="020B0704020202020204" charset="0"/>
              </a:rPr>
              <a:t>TUGAS </a:t>
            </a:r>
            <a:endParaRPr lang="en-US" b="1">
              <a:latin typeface="Arial Bold" panose="020B0704020202020204" charset="0"/>
              <a:cs typeface="Arial Bold" panose="020B0704020202020204" charset="0"/>
            </a:endParaRPr>
          </a:p>
        </p:txBody>
      </p:sp>
      <p:sp>
        <p:nvSpPr>
          <p:cNvPr id="3" name="Content Placeholder 2"/>
          <p:cNvSpPr>
            <a:spLocks noGrp="1"/>
          </p:cNvSpPr>
          <p:nvPr>
            <p:ph idx="1"/>
          </p:nvPr>
        </p:nvSpPr>
        <p:spPr/>
        <p:txBody>
          <a:bodyPr/>
          <a:p>
            <a:pPr marL="0" marR="86360" indent="0">
              <a:lnSpc>
                <a:spcPct val="115000"/>
              </a:lnSpc>
              <a:buFont typeface="Times New Roman" panose="02020603050405020304" pitchFamily="18" charset="0"/>
              <a:buNone/>
              <a:tabLst>
                <a:tab pos="359410" algn="l"/>
              </a:tabLst>
            </a:pPr>
            <a:r>
              <a:rPr lang="en-US" altLang="en-US" sz="2000"/>
              <a:t>Ringkasan Kesimpulan &amp; Kajian Jurnal:</a:t>
            </a:r>
            <a:endParaRPr lang="en-US" altLang="en-US" sz="2000"/>
          </a:p>
          <a:p>
            <a:pPr marL="0" marR="86360" indent="0">
              <a:lnSpc>
                <a:spcPct val="115000"/>
              </a:lnSpc>
              <a:buFont typeface="Times New Roman" panose="02020603050405020304" pitchFamily="18" charset="0"/>
              <a:buNone/>
              <a:tabLst>
                <a:tab pos="359410" algn="l"/>
              </a:tabLst>
            </a:pPr>
            <a:r>
              <a:rPr lang="en-US" altLang="en-US" sz="2000"/>
              <a:t>a. Buatlah ringkasan kesimpulan dari materi yang telah dipelajari hari ini, khususnya mengenai:</a:t>
            </a:r>
            <a:endParaRPr lang="en-US" altLang="en-US" sz="2000"/>
          </a:p>
          <a:p>
            <a:pPr marL="0" marR="86360" indent="0">
              <a:lnSpc>
                <a:spcPct val="115000"/>
              </a:lnSpc>
              <a:buFont typeface="Times New Roman" panose="02020603050405020304" pitchFamily="18" charset="0"/>
              <a:buNone/>
              <a:tabLst>
                <a:tab pos="359410" algn="l"/>
              </a:tabLst>
            </a:pPr>
            <a:r>
              <a:rPr lang="en-US" altLang="en-US" sz="2000"/>
              <a:t>“Peran Bidan sebagai Pendamping dan Pelindung dalam Persalinan dan Kelahiran (Advocate)”</a:t>
            </a:r>
            <a:endParaRPr lang="en-US" altLang="en-US" sz="2000"/>
          </a:p>
          <a:p>
            <a:pPr marL="0" marR="86360" indent="0">
              <a:lnSpc>
                <a:spcPct val="115000"/>
              </a:lnSpc>
              <a:buFont typeface="Times New Roman" panose="02020603050405020304" pitchFamily="18" charset="0"/>
              <a:buNone/>
              <a:tabLst>
                <a:tab pos="359410" algn="l"/>
              </a:tabLst>
            </a:pPr>
            <a:endParaRPr lang="en-US" altLang="en-US" sz="2000"/>
          </a:p>
          <a:p>
            <a:pPr marL="0" marR="86360" indent="0">
              <a:lnSpc>
                <a:spcPct val="115000"/>
              </a:lnSpc>
              <a:buFont typeface="Times New Roman" panose="02020603050405020304" pitchFamily="18" charset="0"/>
              <a:buNone/>
              <a:tabLst>
                <a:tab pos="359410" algn="l"/>
              </a:tabLst>
            </a:pPr>
            <a:r>
              <a:rPr lang="en-US" altLang="en-US" sz="2000"/>
              <a:t>b. Lampirkan 1 (satu) jurnal ilmiah terbaru (maksimal 5 tahun terakhir) yang relevan dan mendukung penjelasan mengenai peran advocate bidan dalam proses persalinan dan kelahiran.</a:t>
            </a:r>
            <a:endParaRPr lang="en-US" altLang="en-US" sz="2000"/>
          </a:p>
          <a:p>
            <a:pPr marL="457200" marR="86360" indent="-457200">
              <a:lnSpc>
                <a:spcPct val="115000"/>
              </a:lnSpc>
              <a:buFont typeface="Times New Roman" panose="02020603050405020304" pitchFamily="18" charset="0"/>
              <a:buAutoNum type="arabicPeriod"/>
              <a:tabLst>
                <a:tab pos="359410" algn="l"/>
              </a:tabLst>
            </a:pPr>
            <a:endParaRPr lang="en-US" altLang="en-US" sz="2000"/>
          </a:p>
          <a:p>
            <a:pPr marL="0" marR="86360" indent="0">
              <a:lnSpc>
                <a:spcPct val="115000"/>
              </a:lnSpc>
              <a:buFont typeface="Times New Roman" panose="02020603050405020304" pitchFamily="18" charset="0"/>
              <a:buNone/>
              <a:tabLst>
                <a:tab pos="359410" algn="l"/>
              </a:tabLst>
            </a:pPr>
            <a:r>
              <a:rPr lang="en-US" altLang="en-US" sz="2000"/>
              <a:t>✅ Jurnal boleh dalam bahasa Indonesia atau Inggris</a:t>
            </a:r>
            <a:endParaRPr lang="en-US" altLang="en-US" sz="2000"/>
          </a:p>
          <a:p>
            <a:pPr marL="0" marR="86360" indent="0">
              <a:lnSpc>
                <a:spcPct val="115000"/>
              </a:lnSpc>
              <a:buFont typeface="Times New Roman" panose="02020603050405020304" pitchFamily="18" charset="0"/>
              <a:buNone/>
              <a:tabLst>
                <a:tab pos="359410" algn="l"/>
              </a:tabLst>
            </a:pPr>
            <a:r>
              <a:rPr lang="en-US" altLang="en-US" sz="2000"/>
              <a:t>✅ Sertakan kutipan singkat dari jurnal tersebut dan analisis keterkaitannya dengan peran bidan</a:t>
            </a:r>
            <a:endParaRPr lang="en-US"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p:cNvPicPr/>
          <p:nvPr/>
        </p:nvPicPr>
        <p:blipFill>
          <a:blip r:embed="rId1"/>
          <a:stretch>
            <a:fillRect/>
          </a:stretch>
        </p:blipFill>
        <p:spPr>
          <a:xfrm>
            <a:off x="424815" y="773430"/>
            <a:ext cx="11343640" cy="50755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46"/>
          <p:cNvPicPr preferRelativeResize="0"/>
          <p:nvPr/>
        </p:nvPicPr>
        <p:blipFill rotWithShape="1">
          <a:blip r:embed="rId1">
            <a:alphaModFix amt="58999"/>
          </a:blip>
          <a:srcRect l="43760" t="1616" r="-5780" b="1606"/>
          <a:stretch>
            <a:fillRect/>
          </a:stretch>
        </p:blipFill>
        <p:spPr>
          <a:xfrm rot="5400000">
            <a:off x="8790333" y="-291593"/>
            <a:ext cx="1732135" cy="3165200"/>
          </a:xfrm>
          <a:prstGeom prst="rect">
            <a:avLst/>
          </a:prstGeom>
          <a:noFill/>
          <a:ln>
            <a:noFill/>
          </a:ln>
        </p:spPr>
      </p:pic>
      <p:sp>
        <p:nvSpPr>
          <p:cNvPr id="612" name="Google Shape;612;p46"/>
          <p:cNvSpPr txBox="1">
            <a:spLocks noGrp="1"/>
          </p:cNvSpPr>
          <p:nvPr>
            <p:ph type="title"/>
          </p:nvPr>
        </p:nvSpPr>
        <p:spPr>
          <a:xfrm>
            <a:off x="950967" y="714033"/>
            <a:ext cx="10290000" cy="639600"/>
          </a:xfrm>
          <a:prstGeom prst="rect">
            <a:avLst/>
          </a:prstGeom>
        </p:spPr>
        <p:txBody>
          <a:bodyPr spcFirstLastPara="1" vert="horz" wrap="square" lIns="121900" tIns="121900" rIns="121900" bIns="121900" rtlCol="0" anchor="t" anchorCtr="0">
            <a:noAutofit/>
          </a:bodyPr>
          <a:lstStyle/>
          <a:p>
            <a:pPr>
              <a:spcBef>
                <a:spcPts val="0"/>
              </a:spcBef>
              <a:buClr>
                <a:schemeClr val="dk1"/>
              </a:buClr>
              <a:buSzPts val="1100"/>
            </a:pPr>
            <a:r>
              <a:rPr lang="en-US" dirty="0" err="1">
                <a:solidFill>
                  <a:schemeClr val="dk1"/>
                </a:solidFill>
              </a:rPr>
              <a:t>Materi</a:t>
            </a:r>
            <a:r>
              <a:rPr lang="en-US" dirty="0">
                <a:solidFill>
                  <a:schemeClr val="dk1"/>
                </a:solidFill>
              </a:rPr>
              <a:t> </a:t>
            </a:r>
            <a:r>
              <a:rPr lang="en-US" dirty="0" err="1">
                <a:solidFill>
                  <a:schemeClr val="dk1"/>
                </a:solidFill>
              </a:rPr>
              <a:t>Pembelajaran</a:t>
            </a:r>
            <a:r>
              <a:rPr lang="en-US" dirty="0">
                <a:solidFill>
                  <a:schemeClr val="dk1"/>
                </a:solidFill>
              </a:rPr>
              <a:t> </a:t>
            </a:r>
            <a:endParaRPr dirty="0">
              <a:solidFill>
                <a:schemeClr val="dk1"/>
              </a:solidFill>
            </a:endParaRPr>
          </a:p>
        </p:txBody>
      </p:sp>
      <p:sp>
        <p:nvSpPr>
          <p:cNvPr id="614" name="Google Shape;614;p46"/>
          <p:cNvSpPr txBox="1"/>
          <p:nvPr/>
        </p:nvSpPr>
        <p:spPr>
          <a:xfrm>
            <a:off x="960000" y="1497067"/>
            <a:ext cx="10272000" cy="639600"/>
          </a:xfrm>
          <a:prstGeom prst="rect">
            <a:avLst/>
          </a:prstGeom>
          <a:noFill/>
          <a:ln>
            <a:noFill/>
          </a:ln>
        </p:spPr>
        <p:txBody>
          <a:bodyPr spcFirstLastPara="1" wrap="square" lIns="121900" tIns="121900" rIns="0" bIns="121900" anchor="t" anchorCtr="0">
            <a:noAutofit/>
          </a:bodyPr>
          <a:lstStyle/>
          <a:p>
            <a:endParaRPr sz="1600" dirty="0">
              <a:solidFill>
                <a:schemeClr val="dk1"/>
              </a:solidFill>
              <a:latin typeface="Karla"/>
              <a:ea typeface="Karla"/>
              <a:cs typeface="Karla"/>
              <a:sym typeface="Karla"/>
            </a:endParaRPr>
          </a:p>
        </p:txBody>
      </p:sp>
      <p:sp>
        <p:nvSpPr>
          <p:cNvPr id="2" name="Rectangle: Rounded Corners 1"/>
          <p:cNvSpPr/>
          <p:nvPr/>
        </p:nvSpPr>
        <p:spPr>
          <a:xfrm>
            <a:off x="1295401" y="1937658"/>
            <a:ext cx="9100457" cy="36249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marR="86360" indent="-457200" algn="just">
              <a:lnSpc>
                <a:spcPct val="115000"/>
              </a:lnSpc>
              <a:buFont typeface="Times New Roman" panose="02020603050405020304" pitchFamily="18" charset="0"/>
              <a:buAutoNum type="arabicPeriod"/>
              <a:tabLst>
                <a:tab pos="359410" algn="l"/>
              </a:tabLst>
            </a:pPr>
            <a:r>
              <a:rPr lang="en-US" sz="2400" dirty="0" err="1">
                <a:solidFill>
                  <a:schemeClr val="tx1"/>
                </a:solidFill>
                <a:latin typeface="Times New Roman" panose="02020603050405020304" pitchFamily="18" charset="0"/>
                <a:ea typeface="Times New Roman" panose="02020603050405020304" pitchFamily="18" charset="0"/>
                <a:cs typeface="DejaVu Serif"/>
              </a:rPr>
              <a:t>Konsep</a:t>
            </a:r>
            <a:r>
              <a:rPr lang="en-US" sz="2400" dirty="0">
                <a:solidFill>
                  <a:schemeClr val="tx1"/>
                </a:solidFill>
                <a:latin typeface="Times New Roman" panose="02020603050405020304" pitchFamily="18" charset="0"/>
                <a:ea typeface="Times New Roman" panose="02020603050405020304" pitchFamily="18" charset="0"/>
                <a:cs typeface="DejaVu Serif"/>
              </a:rPr>
              <a:t> normal</a:t>
            </a:r>
            <a:r>
              <a:rPr lang="id-ID" sz="2400" dirty="0">
                <a:solidFill>
                  <a:schemeClr val="tx1"/>
                </a:solidFill>
                <a:latin typeface="Times New Roman" panose="02020603050405020304" pitchFamily="18" charset="0"/>
                <a:ea typeface="Times New Roman" panose="02020603050405020304" pitchFamily="18" charset="0"/>
                <a:cs typeface="DejaVu Serif"/>
              </a:rPr>
              <a:t> dalam persalinan</a:t>
            </a:r>
            <a:endParaRPr lang="en-US" sz="2400" dirty="0">
              <a:solidFill>
                <a:schemeClr val="tx1"/>
              </a:solidFill>
              <a:latin typeface="DejaVu Serif"/>
              <a:ea typeface="Times New Roman" panose="02020603050405020304" pitchFamily="18" charset="0"/>
              <a:cs typeface="DejaVu Serif"/>
            </a:endParaRPr>
          </a:p>
          <a:p>
            <a:pPr marL="457200" marR="86360" indent="-457200">
              <a:lnSpc>
                <a:spcPct val="115000"/>
              </a:lnSpc>
              <a:buFont typeface="Times New Roman" panose="02020603050405020304" pitchFamily="18" charset="0"/>
              <a:buAutoNum type="arabicPeriod"/>
              <a:tabLst>
                <a:tab pos="359410" algn="l"/>
              </a:tabLst>
            </a:pPr>
            <a:r>
              <a:rPr lang="id-ID" sz="2400" dirty="0">
                <a:solidFill>
                  <a:schemeClr val="tx1"/>
                </a:solidFill>
                <a:latin typeface="Times New Roman" panose="02020603050405020304" pitchFamily="18" charset="0"/>
                <a:ea typeface="Times New Roman" panose="02020603050405020304" pitchFamily="18" charset="0"/>
                <a:cs typeface="DejaVu Serif"/>
              </a:rPr>
              <a:t>A</a:t>
            </a:r>
            <a:r>
              <a:rPr lang="en-US" sz="2400" dirty="0" err="1">
                <a:solidFill>
                  <a:schemeClr val="tx1"/>
                </a:solidFill>
                <a:latin typeface="Times New Roman" panose="02020603050405020304" pitchFamily="18" charset="0"/>
                <a:ea typeface="Times New Roman" panose="02020603050405020304" pitchFamily="18" charset="0"/>
                <a:cs typeface="DejaVu Serif"/>
              </a:rPr>
              <a:t>suhan</a:t>
            </a:r>
            <a:r>
              <a:rPr lang="en-US" sz="2400" dirty="0">
                <a:solidFill>
                  <a:schemeClr val="tx1"/>
                </a:solidFill>
                <a:latin typeface="Times New Roman" panose="02020603050405020304" pitchFamily="18" charset="0"/>
                <a:ea typeface="Times New Roman" panose="02020603050405020304" pitchFamily="18" charset="0"/>
                <a:cs typeface="DejaVu Serif"/>
              </a:rPr>
              <a:t> dan </a:t>
            </a:r>
            <a:r>
              <a:rPr lang="en-US" sz="2400" dirty="0" err="1">
                <a:solidFill>
                  <a:schemeClr val="tx1"/>
                </a:solidFill>
                <a:latin typeface="Times New Roman" panose="02020603050405020304" pitchFamily="18" charset="0"/>
                <a:ea typeface="Times New Roman" panose="02020603050405020304" pitchFamily="18" charset="0"/>
                <a:cs typeface="DejaVu Serif"/>
              </a:rPr>
              <a:t>pendekatan</a:t>
            </a:r>
            <a:r>
              <a:rPr lang="en-US" sz="2400" dirty="0">
                <a:solidFill>
                  <a:schemeClr val="tx1"/>
                </a:solidFill>
                <a:latin typeface="Times New Roman" panose="02020603050405020304" pitchFamily="18" charset="0"/>
                <a:ea typeface="Times New Roman" panose="02020603050405020304" pitchFamily="18" charset="0"/>
                <a:cs typeface="DejaVu Serif"/>
              </a:rPr>
              <a:t> pada </a:t>
            </a:r>
            <a:r>
              <a:rPr lang="en-US" sz="2400" dirty="0" err="1">
                <a:solidFill>
                  <a:schemeClr val="tx1"/>
                </a:solidFill>
                <a:latin typeface="Times New Roman" panose="02020603050405020304" pitchFamily="18" charset="0"/>
                <a:ea typeface="Times New Roman" panose="02020603050405020304" pitchFamily="18" charset="0"/>
                <a:cs typeface="DejaVu Serif"/>
              </a:rPr>
              <a:t>persalinan</a:t>
            </a:r>
            <a:r>
              <a:rPr lang="en-US" sz="2400" spc="-40" dirty="0">
                <a:solidFill>
                  <a:schemeClr val="tx1"/>
                </a:solidFill>
                <a:latin typeface="Times New Roman" panose="02020603050405020304" pitchFamily="18" charset="0"/>
                <a:ea typeface="Times New Roman" panose="02020603050405020304" pitchFamily="18" charset="0"/>
                <a:cs typeface="DejaVu Serif"/>
              </a:rPr>
              <a:t> </a:t>
            </a:r>
            <a:r>
              <a:rPr lang="en-US" sz="2400" dirty="0">
                <a:solidFill>
                  <a:schemeClr val="tx1"/>
                </a:solidFill>
                <a:latin typeface="Times New Roman" panose="02020603050405020304" pitchFamily="18" charset="0"/>
                <a:ea typeface="Times New Roman" panose="02020603050405020304" pitchFamily="18" charset="0"/>
                <a:cs typeface="DejaVu Serif"/>
              </a:rPr>
              <a:t>normal</a:t>
            </a:r>
            <a:endParaRPr lang="en-US" sz="2400" dirty="0">
              <a:solidFill>
                <a:schemeClr val="tx1"/>
              </a:solidFill>
              <a:latin typeface="DejaVu Serif"/>
              <a:ea typeface="Times New Roman" panose="02020603050405020304" pitchFamily="18" charset="0"/>
              <a:cs typeface="DejaVu Serif"/>
            </a:endParaRPr>
          </a:p>
          <a:p>
            <a:pPr marL="457200" marR="86360" indent="-457200">
              <a:lnSpc>
                <a:spcPct val="115000"/>
              </a:lnSpc>
              <a:buFont typeface="Times New Roman" panose="02020603050405020304" pitchFamily="18" charset="0"/>
              <a:buAutoNum type="arabicPeriod"/>
              <a:tabLst>
                <a:tab pos="359410" algn="l"/>
              </a:tabLst>
            </a:pPr>
            <a:r>
              <a:rPr lang="id-ID" sz="2400" dirty="0">
                <a:solidFill>
                  <a:schemeClr val="tx1"/>
                </a:solidFill>
                <a:latin typeface="Times New Roman" panose="02020603050405020304" pitchFamily="18" charset="0"/>
                <a:ea typeface="Times New Roman" panose="02020603050405020304" pitchFamily="18" charset="0"/>
                <a:cs typeface="DejaVu Serif"/>
              </a:rPr>
              <a:t>Pengetahuan dan </a:t>
            </a:r>
            <a:r>
              <a:rPr lang="en-US" sz="2400" dirty="0" err="1">
                <a:solidFill>
                  <a:schemeClr val="tx1"/>
                </a:solidFill>
                <a:latin typeface="Times New Roman" panose="02020603050405020304" pitchFamily="18" charset="0"/>
                <a:ea typeface="Times New Roman" panose="02020603050405020304" pitchFamily="18" charset="0"/>
                <a:cs typeface="DejaVu Serif"/>
              </a:rPr>
              <a:t>keterampilan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klini</a:t>
            </a:r>
            <a:r>
              <a:rPr lang="id-ID" sz="2400" dirty="0">
                <a:solidFill>
                  <a:schemeClr val="tx1"/>
                </a:solidFill>
                <a:latin typeface="Times New Roman" panose="02020603050405020304" pitchFamily="18" charset="0"/>
                <a:ea typeface="Times New Roman" panose="02020603050405020304" pitchFamily="18" charset="0"/>
                <a:cs typeface="DejaVu Serif"/>
              </a:rPr>
              <a:t>k</a:t>
            </a:r>
            <a:endParaRPr lang="en-US" sz="2400" dirty="0">
              <a:solidFill>
                <a:schemeClr val="tx1"/>
              </a:solidFill>
              <a:latin typeface="DejaVu Serif"/>
              <a:ea typeface="Times New Roman" panose="02020603050405020304" pitchFamily="18" charset="0"/>
              <a:cs typeface="DejaVu Serif"/>
            </a:endParaRPr>
          </a:p>
          <a:p>
            <a:pPr marL="457200" marR="86360" indent="-457200">
              <a:lnSpc>
                <a:spcPct val="115000"/>
              </a:lnSpc>
              <a:buFont typeface="Times New Roman" panose="02020603050405020304" pitchFamily="18" charset="0"/>
              <a:buAutoNum type="arabicPeriod"/>
              <a:tabLst>
                <a:tab pos="359410" algn="l"/>
              </a:tabLst>
            </a:pPr>
            <a:r>
              <a:rPr lang="en-US" sz="2400" dirty="0" err="1">
                <a:solidFill>
                  <a:schemeClr val="tx1"/>
                </a:solidFill>
                <a:latin typeface="Times New Roman" panose="02020603050405020304" pitchFamily="18" charset="0"/>
                <a:ea typeface="Times New Roman" panose="02020603050405020304" pitchFamily="18" charset="0"/>
                <a:cs typeface="DejaVu Serif"/>
              </a:rPr>
              <a:t>Kebidanan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spc="-27" dirty="0" err="1">
                <a:solidFill>
                  <a:schemeClr val="tx1"/>
                </a:solidFill>
                <a:latin typeface="Times New Roman" panose="02020603050405020304" pitchFamily="18" charset="0"/>
                <a:ea typeface="Times New Roman" panose="02020603050405020304" pitchFamily="18" charset="0"/>
                <a:cs typeface="DejaVu Serif"/>
              </a:rPr>
              <a:t>dalam</a:t>
            </a:r>
            <a:r>
              <a:rPr lang="en-US" sz="2400" spc="-27"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persalinan</a:t>
            </a:r>
            <a:r>
              <a:rPr lang="en-US" sz="2400" dirty="0">
                <a:solidFill>
                  <a:schemeClr val="tx1"/>
                </a:solidFill>
                <a:latin typeface="Times New Roman" panose="02020603050405020304" pitchFamily="18" charset="0"/>
                <a:ea typeface="Times New Roman" panose="02020603050405020304" pitchFamily="18" charset="0"/>
                <a:cs typeface="DejaVu Serif"/>
              </a:rPr>
              <a:t> dan </a:t>
            </a:r>
            <a:r>
              <a:rPr lang="en-US" sz="2400" dirty="0" err="1">
                <a:solidFill>
                  <a:schemeClr val="tx1"/>
                </a:solidFill>
                <a:latin typeface="Times New Roman" panose="02020603050405020304" pitchFamily="18" charset="0"/>
                <a:ea typeface="Times New Roman" panose="02020603050405020304" pitchFamily="18" charset="0"/>
                <a:cs typeface="DejaVu Serif"/>
              </a:rPr>
              <a:t>kelahiran</a:t>
            </a:r>
            <a:r>
              <a:rPr lang="en-US" sz="2400" dirty="0">
                <a:solidFill>
                  <a:schemeClr val="tx1"/>
                </a:solidFill>
                <a:latin typeface="Times New Roman" panose="02020603050405020304" pitchFamily="18" charset="0"/>
                <a:ea typeface="Times New Roman" panose="02020603050405020304" pitchFamily="18" charset="0"/>
                <a:cs typeface="DejaVu Serif"/>
              </a:rPr>
              <a:t> normal dan </a:t>
            </a:r>
            <a:r>
              <a:rPr lang="en-US" sz="2400" dirty="0" err="1">
                <a:solidFill>
                  <a:schemeClr val="tx1"/>
                </a:solidFill>
                <a:latin typeface="Times New Roman" panose="02020603050405020304" pitchFamily="18" charset="0"/>
                <a:ea typeface="Times New Roman" panose="02020603050405020304" pitchFamily="18" charset="0"/>
                <a:cs typeface="DejaVu Serif"/>
              </a:rPr>
              <a:t>kondisi</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kompleks</a:t>
            </a:r>
            <a:endParaRPr lang="en-US" sz="2400" dirty="0">
              <a:solidFill>
                <a:schemeClr val="tx1"/>
              </a:solidFill>
              <a:latin typeface="DejaVu Serif"/>
              <a:ea typeface="Times New Roman" panose="02020603050405020304" pitchFamily="18" charset="0"/>
              <a:cs typeface="DejaVu Serif"/>
            </a:endParaRPr>
          </a:p>
          <a:p>
            <a:pPr marL="457200" marR="86360" indent="-457200">
              <a:lnSpc>
                <a:spcPct val="115000"/>
              </a:lnSpc>
              <a:buFont typeface="Times New Roman" panose="02020603050405020304" pitchFamily="18" charset="0"/>
              <a:buAutoNum type="arabicPeriod"/>
              <a:tabLst>
                <a:tab pos="359410" algn="l"/>
              </a:tabLst>
            </a:pPr>
            <a:r>
              <a:rPr lang="en-US" sz="2400" dirty="0">
                <a:solidFill>
                  <a:schemeClr val="tx1"/>
                </a:solidFill>
                <a:latin typeface="Times New Roman" panose="02020603050405020304" pitchFamily="18" charset="0"/>
                <a:ea typeface="Times New Roman" panose="02020603050405020304" pitchFamily="18" charset="0"/>
                <a:cs typeface="DejaVu Serif"/>
              </a:rPr>
              <a:t>Peran </a:t>
            </a:r>
            <a:r>
              <a:rPr lang="en-US" sz="2400" dirty="0" err="1">
                <a:solidFill>
                  <a:schemeClr val="tx1"/>
                </a:solidFill>
                <a:latin typeface="Times New Roman" panose="02020603050405020304" pitchFamily="18" charset="0"/>
                <a:ea typeface="Times New Roman" panose="02020603050405020304" pitchFamily="18" charset="0"/>
                <a:cs typeface="DejaVu Serif"/>
              </a:rPr>
              <a:t>bidan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sebagai</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pendamping</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spc="-33" dirty="0">
                <a:solidFill>
                  <a:schemeClr val="tx1"/>
                </a:solidFill>
                <a:latin typeface="Times New Roman" panose="02020603050405020304" pitchFamily="18" charset="0"/>
                <a:ea typeface="Times New Roman" panose="02020603050405020304" pitchFamily="18" charset="0"/>
                <a:cs typeface="DejaVu Serif"/>
              </a:rPr>
              <a:t>dan </a:t>
            </a:r>
            <a:r>
              <a:rPr lang="en-US" sz="2400" dirty="0" err="1">
                <a:solidFill>
                  <a:schemeClr val="tx1"/>
                </a:solidFill>
                <a:latin typeface="Times New Roman" panose="02020603050405020304" pitchFamily="18" charset="0"/>
                <a:ea typeface="Times New Roman" panose="02020603050405020304" pitchFamily="18" charset="0"/>
                <a:cs typeface="DejaVu Serif"/>
              </a:rPr>
              <a:t>pelindung</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spc="-27" dirty="0" err="1">
                <a:solidFill>
                  <a:schemeClr val="tx1"/>
                </a:solidFill>
                <a:latin typeface="Times New Roman" panose="02020603050405020304" pitchFamily="18" charset="0"/>
                <a:ea typeface="Times New Roman" panose="02020603050405020304" pitchFamily="18" charset="0"/>
                <a:cs typeface="DejaVu Serif"/>
              </a:rPr>
              <a:t>dalam</a:t>
            </a:r>
            <a:r>
              <a:rPr lang="en-US" sz="2400" spc="-27"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persalinan</a:t>
            </a:r>
            <a:r>
              <a:rPr lang="en-US" sz="2400" dirty="0">
                <a:solidFill>
                  <a:schemeClr val="tx1"/>
                </a:solidFill>
                <a:latin typeface="Times New Roman" panose="02020603050405020304" pitchFamily="18" charset="0"/>
                <a:ea typeface="Times New Roman" panose="02020603050405020304" pitchFamily="18" charset="0"/>
                <a:cs typeface="DejaVu Serif"/>
              </a:rPr>
              <a:t> dan </a:t>
            </a:r>
            <a:r>
              <a:rPr lang="en-US" sz="2400" dirty="0" err="1">
                <a:solidFill>
                  <a:schemeClr val="tx1"/>
                </a:solidFill>
                <a:latin typeface="Times New Roman" panose="02020603050405020304" pitchFamily="18" charset="0"/>
                <a:ea typeface="Times New Roman" panose="02020603050405020304" pitchFamily="18" charset="0"/>
                <a:cs typeface="DejaVu Serif"/>
              </a:rPr>
              <a:t>kelahiran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i="1" dirty="0">
                <a:solidFill>
                  <a:schemeClr val="tx1"/>
                </a:solidFill>
                <a:latin typeface="Times New Roman" panose="02020603050405020304" pitchFamily="18" charset="0"/>
                <a:ea typeface="Times New Roman" panose="02020603050405020304" pitchFamily="18" charset="0"/>
                <a:cs typeface="DejaVu Serif"/>
              </a:rPr>
              <a:t>advocate</a:t>
            </a:r>
            <a:r>
              <a:rPr lang="en-US" sz="2400" dirty="0">
                <a:solidFill>
                  <a:schemeClr val="tx1"/>
                </a:solidFill>
                <a:latin typeface="Times New Roman" panose="02020603050405020304" pitchFamily="18" charset="0"/>
                <a:ea typeface="Times New Roman" panose="02020603050405020304" pitchFamily="18" charset="0"/>
                <a:cs typeface="DejaVu Serif"/>
              </a:rPr>
              <a:t>)</a:t>
            </a:r>
            <a:endParaRPr lang="en-US" sz="2400" dirty="0">
              <a:solidFill>
                <a:schemeClr val="tx1"/>
              </a:solidFill>
              <a:latin typeface="DejaVu Serif"/>
              <a:ea typeface="Times New Roman" panose="02020603050405020304" pitchFamily="18" charset="0"/>
              <a:cs typeface="DejaVu Serif"/>
            </a:endParaRPr>
          </a:p>
          <a:p>
            <a:pPr marL="457200" marR="86360" indent="-457200">
              <a:lnSpc>
                <a:spcPct val="115000"/>
              </a:lnSpc>
              <a:buFont typeface="Times New Roman" panose="02020603050405020304" pitchFamily="18" charset="0"/>
              <a:buAutoNum type="arabicPeriod"/>
              <a:tabLst>
                <a:tab pos="359410" algn="l"/>
              </a:tabLst>
            </a:pPr>
            <a:r>
              <a:rPr lang="en-US" sz="2400" dirty="0" err="1">
                <a:solidFill>
                  <a:schemeClr val="tx1"/>
                </a:solidFill>
                <a:latin typeface="Times New Roman" panose="02020603050405020304" pitchFamily="18" charset="0"/>
                <a:ea typeface="Times New Roman" panose="02020603050405020304" pitchFamily="18" charset="0"/>
                <a:cs typeface="DejaVu Serif"/>
              </a:rPr>
              <a:t>Asuhan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sayang</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ibu</a:t>
            </a:r>
            <a:r>
              <a:rPr lang="en-US" sz="2400" dirty="0">
                <a:solidFill>
                  <a:schemeClr val="tx1"/>
                </a:solidFill>
                <a:latin typeface="Times New Roman" panose="02020603050405020304" pitchFamily="18" charset="0"/>
                <a:ea typeface="Times New Roman" panose="02020603050405020304" pitchFamily="18" charset="0"/>
                <a:cs typeface="DejaVu Serif"/>
              </a:rPr>
              <a:t> dan </a:t>
            </a:r>
            <a:r>
              <a:rPr lang="en-US" sz="2400" dirty="0" err="1">
                <a:solidFill>
                  <a:schemeClr val="tx1"/>
                </a:solidFill>
                <a:latin typeface="Times New Roman" panose="02020603050405020304" pitchFamily="18" charset="0"/>
                <a:ea typeface="Times New Roman" panose="02020603050405020304" pitchFamily="18" charset="0"/>
                <a:cs typeface="DejaVu Serif"/>
              </a:rPr>
              <a:t>pelayanan</a:t>
            </a:r>
            <a:r>
              <a:rPr lang="en-US" sz="2400" dirty="0">
                <a:solidFill>
                  <a:schemeClr val="tx1"/>
                </a:solidFill>
                <a:latin typeface="Times New Roman" panose="02020603050405020304" pitchFamily="18" charset="0"/>
                <a:ea typeface="Times New Roman" panose="02020603050405020304" pitchFamily="18" charset="0"/>
                <a:cs typeface="DejaVu Serif"/>
              </a:rPr>
              <a:t> </a:t>
            </a:r>
            <a:r>
              <a:rPr lang="en-US" sz="2400" dirty="0" err="1">
                <a:solidFill>
                  <a:schemeClr val="tx1"/>
                </a:solidFill>
                <a:latin typeface="Times New Roman" panose="02020603050405020304" pitchFamily="18" charset="0"/>
                <a:ea typeface="Times New Roman" panose="02020603050405020304" pitchFamily="18" charset="0"/>
                <a:cs typeface="DejaVu Serif"/>
              </a:rPr>
              <a:t>kebidanan</a:t>
            </a:r>
            <a:r>
              <a:rPr lang="en-US" sz="2400" dirty="0">
                <a:solidFill>
                  <a:schemeClr val="tx1"/>
                </a:solidFill>
                <a:latin typeface="Times New Roman" panose="02020603050405020304" pitchFamily="18" charset="0"/>
                <a:ea typeface="Times New Roman" panose="02020603050405020304" pitchFamily="18" charset="0"/>
                <a:cs typeface="DejaVu Serif"/>
              </a:rPr>
              <a:t> yang responsive</a:t>
            </a:r>
            <a:endParaRPr lang="en-US" sz="2400" dirty="0">
              <a:solidFill>
                <a:schemeClr val="tx1"/>
              </a:solidFill>
              <a:latin typeface="DejaVu Serif"/>
              <a:ea typeface="Times New Roman" panose="02020603050405020304" pitchFamily="18" charset="0"/>
              <a:cs typeface="DejaVu Serif"/>
            </a:endParaRPr>
          </a:p>
          <a:p>
            <a:pPr algn="ctr"/>
            <a:endParaRPr lang="en-US" sz="2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045"/>
            <a:ext cx="10972800" cy="582613"/>
          </a:xfrm>
        </p:spPr>
        <p:txBody>
          <a:bodyPr>
            <a:normAutofit/>
          </a:bodyPr>
          <a:lstStyle/>
          <a:p>
            <a:r>
              <a:rPr lang="en-US" b="1">
                <a:latin typeface="Arial Narrow" panose="020B0706020202030204" charset="0"/>
                <a:cs typeface="Arial Narrow" panose="020B0706020202030204" charset="0"/>
                <a:sym typeface="+mn-ea"/>
              </a:rPr>
              <a:t>Konsep normal dalam persalinan</a:t>
            </a:r>
            <a:br>
              <a:rPr lang="en-US" b="1">
                <a:latin typeface="Arial Narrow" panose="020B0706020202030204" charset="0"/>
                <a:cs typeface="Arial Narrow" panose="020B0706020202030204" charset="0"/>
              </a:rPr>
            </a:br>
            <a:endParaRPr lang="en-US" b="1">
              <a:latin typeface="Arial Narrow" panose="020B0706020202030204" charset="0"/>
              <a:cs typeface="Arial Narrow" panose="020B0706020202030204" charset="0"/>
            </a:endParaRPr>
          </a:p>
        </p:txBody>
      </p:sp>
      <p:sp>
        <p:nvSpPr>
          <p:cNvPr id="3" name="Content Placeholder 2"/>
          <p:cNvSpPr>
            <a:spLocks noGrp="1"/>
          </p:cNvSpPr>
          <p:nvPr>
            <p:ph sz="half" idx="1"/>
          </p:nvPr>
        </p:nvSpPr>
        <p:spPr>
          <a:xfrm>
            <a:off x="7159625" y="1473200"/>
            <a:ext cx="4729480" cy="3993515"/>
          </a:xfrm>
        </p:spPr>
        <p:txBody>
          <a:bodyPr>
            <a:normAutofit fontScale="80000"/>
          </a:bodyPr>
          <a:lstStyle/>
          <a:p>
            <a:pPr marL="0" indent="0" algn="just">
              <a:lnSpc>
                <a:spcPct val="200000"/>
              </a:lnSpc>
              <a:buNone/>
            </a:pPr>
            <a:r>
              <a:rPr lang="en-US" altLang="en-US" sz="2500">
                <a:latin typeface="Times New Roman Regular" panose="02020603050405020304" charset="0"/>
                <a:cs typeface="Times New Roman Regular" panose="02020603050405020304" charset="0"/>
              </a:rPr>
              <a:t>Proses fisiologis pengeluaran janin, plasenta, dan selaput ketuban dari rahim melalui jalan lahir yang berlangsung </a:t>
            </a:r>
            <a:r>
              <a:rPr lang="en-US" altLang="en-US" sz="2500" b="1">
                <a:latin typeface="Times New Roman Bold" panose="02020603050405020304" charset="0"/>
                <a:cs typeface="Times New Roman Bold" panose="02020603050405020304" charset="0"/>
              </a:rPr>
              <a:t>secara spontan tanpa intervensi medis</a:t>
            </a:r>
            <a:r>
              <a:rPr lang="en-US" altLang="en-US" sz="2500">
                <a:latin typeface="Times New Roman Regular" panose="02020603050405020304" charset="0"/>
                <a:cs typeface="Times New Roman Regular" panose="02020603050405020304" charset="0"/>
              </a:rPr>
              <a:t>, dengan ibu dan bayi dalam keadaan sehat sebelum, selama, dan sesudah persalinan.</a:t>
            </a:r>
            <a:endParaRPr lang="en-US" altLang="en-US" sz="2500">
              <a:latin typeface="Times New Roman Regular" panose="02020603050405020304" charset="0"/>
              <a:cs typeface="Times New Roman Regular" panose="02020603050405020304" charset="0"/>
            </a:endParaRPr>
          </a:p>
          <a:p>
            <a:pPr marL="0" indent="0" algn="just">
              <a:lnSpc>
                <a:spcPct val="200000"/>
              </a:lnSpc>
              <a:buNone/>
            </a:pPr>
            <a:endParaRPr lang="en-US" altLang="en-US" sz="2500">
              <a:latin typeface="Times New Roman Regular" panose="02020603050405020304" charset="0"/>
              <a:cs typeface="Times New Roman Regular" panose="02020603050405020304" charset="0"/>
            </a:endParaRPr>
          </a:p>
          <a:p>
            <a:pPr marL="0" indent="0" algn="just">
              <a:lnSpc>
                <a:spcPct val="200000"/>
              </a:lnSpc>
              <a:buNone/>
            </a:pPr>
            <a:endParaRPr lang="en-US" altLang="en-US" sz="2500">
              <a:latin typeface="Times New Roman Regular" panose="02020603050405020304" charset="0"/>
              <a:cs typeface="Times New Roman Regular" panose="02020603050405020304" charset="0"/>
            </a:endParaRPr>
          </a:p>
        </p:txBody>
      </p:sp>
      <p:pic>
        <p:nvPicPr>
          <p:cNvPr id="8" name="Content Placeholder 7"/>
          <p:cNvPicPr>
            <a:picLocks noGrp="1" noChangeAspect="1"/>
          </p:cNvPicPr>
          <p:nvPr>
            <p:ph sz="half" idx="2"/>
          </p:nvPr>
        </p:nvPicPr>
        <p:blipFill>
          <a:blip r:embed="rId1"/>
          <a:stretch>
            <a:fillRect/>
          </a:stretch>
        </p:blipFill>
        <p:spPr>
          <a:xfrm>
            <a:off x="838200" y="1691005"/>
            <a:ext cx="5943600" cy="37763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Kriteria Persalinan Normal:</a:t>
            </a:r>
            <a:endParaRPr lang="en-US"/>
          </a:p>
        </p:txBody>
      </p:sp>
      <p:sp>
        <p:nvSpPr>
          <p:cNvPr id="3" name="Content Placeholder 2"/>
          <p:cNvSpPr>
            <a:spLocks noGrp="1"/>
          </p:cNvSpPr>
          <p:nvPr>
            <p:ph sz="half" idx="1"/>
          </p:nvPr>
        </p:nvSpPr>
        <p:spPr>
          <a:xfrm>
            <a:off x="838200" y="1379220"/>
            <a:ext cx="10515600" cy="4351655"/>
          </a:xfrm>
        </p:spPr>
        <p:txBody>
          <a:bodyPr/>
          <a:p>
            <a:pPr marL="514350" indent="-514350">
              <a:buAutoNum type="arabicPeriod"/>
            </a:pPr>
            <a:r>
              <a:rPr lang="en-US" altLang="en-US"/>
              <a:t>Usia kehamilan antara 37–42 minggu (cukup bulan).</a:t>
            </a:r>
            <a:endParaRPr lang="en-US" altLang="en-US"/>
          </a:p>
          <a:p>
            <a:pPr marL="514350" indent="-514350">
              <a:buAutoNum type="arabicPeriod"/>
            </a:pPr>
            <a:r>
              <a:rPr lang="en-US" altLang="en-US"/>
              <a:t>Presentasi janin normal (kepala / verteks).</a:t>
            </a:r>
            <a:endParaRPr lang="en-US" altLang="en-US"/>
          </a:p>
          <a:p>
            <a:pPr marL="514350" indent="-514350">
              <a:buAutoNum type="arabicPeriod"/>
            </a:pPr>
            <a:r>
              <a:rPr lang="en-US" altLang="en-US"/>
              <a:t>Jumlah janin tunggal.</a:t>
            </a:r>
            <a:endParaRPr lang="en-US" altLang="en-US"/>
          </a:p>
          <a:p>
            <a:pPr marL="514350" indent="-514350">
              <a:buAutoNum type="arabicPeriod"/>
            </a:pPr>
            <a:r>
              <a:rPr lang="en-US" altLang="en-US"/>
              <a:t>Persalinan berlangsung spontan tanpa alat bantu (misalnya vakum/forsep).</a:t>
            </a:r>
            <a:endParaRPr lang="en-US" altLang="en-US"/>
          </a:p>
          <a:p>
            <a:pPr marL="514350" indent="-514350">
              <a:buAutoNum type="arabicPeriod"/>
            </a:pPr>
            <a:r>
              <a:rPr lang="en-US" altLang="en-US"/>
              <a:t>Tidak terdapat komplikasi obstetri maupun penyakit penyerta.</a:t>
            </a:r>
            <a:endParaRPr lang="en-US" altLang="en-US"/>
          </a:p>
          <a:p>
            <a:pPr marL="514350" indent="-514350">
              <a:buAutoNum type="arabicPeriod"/>
            </a:pPr>
            <a:r>
              <a:rPr lang="en-US" altLang="en-US"/>
              <a:t>Ibu dan bayi dalam kondisi baik setelah persalinan.</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415" y="219710"/>
            <a:ext cx="6121400" cy="1325880"/>
          </a:xfrm>
        </p:spPr>
        <p:txBody>
          <a:bodyPr/>
          <a:lstStyle/>
          <a:p>
            <a:r>
              <a:rPr lang="en-US" b="1">
                <a:latin typeface="Pristina" panose="03060402040406080204" charset="0"/>
                <a:cs typeface="Pristina" panose="03060402040406080204" charset="0"/>
                <a:sym typeface="+mn-ea"/>
              </a:rPr>
              <a:t>Jenis-jenis Persalinan</a:t>
            </a:r>
            <a:endParaRPr lang="en-US" b="1">
              <a:latin typeface="Pristina" panose="03060402040406080204" charset="0"/>
              <a:cs typeface="Pristina" panose="03060402040406080204" charset="0"/>
            </a:endParaRPr>
          </a:p>
        </p:txBody>
      </p:sp>
      <p:sp>
        <p:nvSpPr>
          <p:cNvPr id="4" name="Rounded Rectangle 3"/>
          <p:cNvSpPr/>
          <p:nvPr/>
        </p:nvSpPr>
        <p:spPr>
          <a:xfrm>
            <a:off x="1548130" y="1823085"/>
            <a:ext cx="2539365" cy="732155"/>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sym typeface="+mn-ea"/>
              </a:rPr>
              <a:t>Persalinan prematurus</a:t>
            </a:r>
            <a:endParaRPr lang="en-US" b="1"/>
          </a:p>
        </p:txBody>
      </p:sp>
      <p:sp>
        <p:nvSpPr>
          <p:cNvPr id="5" name="Rounded Rectangle 4"/>
          <p:cNvSpPr/>
          <p:nvPr/>
        </p:nvSpPr>
        <p:spPr>
          <a:xfrm>
            <a:off x="1548130" y="2948940"/>
            <a:ext cx="2539365" cy="699770"/>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sym typeface="+mn-ea"/>
              </a:rPr>
              <a:t>Persalinan matur</a:t>
            </a:r>
            <a:endParaRPr lang="en-US" b="1"/>
          </a:p>
        </p:txBody>
      </p:sp>
      <p:sp>
        <p:nvSpPr>
          <p:cNvPr id="6" name="Rounded Rectangle 5"/>
          <p:cNvSpPr/>
          <p:nvPr/>
        </p:nvSpPr>
        <p:spPr>
          <a:xfrm>
            <a:off x="1548130" y="4244975"/>
            <a:ext cx="2539365" cy="667385"/>
          </a:xfrm>
          <a:prstGeom prst="round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sym typeface="+mn-ea"/>
              </a:rPr>
              <a:t>Persalinan Serotinus </a:t>
            </a:r>
            <a:endParaRPr lang="en-US" b="1"/>
          </a:p>
        </p:txBody>
      </p:sp>
      <p:sp>
        <p:nvSpPr>
          <p:cNvPr id="7" name="Rounded Rectangle 6"/>
          <p:cNvSpPr/>
          <p:nvPr/>
        </p:nvSpPr>
        <p:spPr>
          <a:xfrm>
            <a:off x="1548130" y="5364480"/>
            <a:ext cx="2539365" cy="699770"/>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sym typeface="+mn-ea"/>
              </a:rPr>
              <a:t>Persalinan presipitatus</a:t>
            </a:r>
            <a:endParaRPr lang="en-US" b="1"/>
          </a:p>
        </p:txBody>
      </p:sp>
      <p:sp>
        <p:nvSpPr>
          <p:cNvPr id="8" name="Rounded Rectangle 7"/>
          <p:cNvSpPr/>
          <p:nvPr/>
        </p:nvSpPr>
        <p:spPr>
          <a:xfrm>
            <a:off x="5762625" y="1822450"/>
            <a:ext cx="5794375" cy="732790"/>
          </a:xfrm>
          <a:prstGeom prst="round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a:sym typeface="+mn-ea"/>
              </a:rPr>
              <a:t>Persalinan sebelum umur hamil 28 – 36 minggu, berat janin kurang dari 2.499 gr.</a:t>
            </a:r>
            <a:endParaRPr lang="en-US"/>
          </a:p>
          <a:p>
            <a:pPr algn="ctr"/>
            <a:endParaRPr lang="en-US"/>
          </a:p>
        </p:txBody>
      </p:sp>
      <p:sp>
        <p:nvSpPr>
          <p:cNvPr id="9" name="Rounded Rectangle 8"/>
          <p:cNvSpPr/>
          <p:nvPr/>
        </p:nvSpPr>
        <p:spPr>
          <a:xfrm>
            <a:off x="5762625" y="2948940"/>
            <a:ext cx="5794375" cy="652145"/>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pPr marL="0" indent="0">
              <a:buNone/>
            </a:pPr>
            <a:r>
              <a:rPr lang="en-US">
                <a:sym typeface="+mn-ea"/>
              </a:rPr>
              <a:t>Persalinan antara umur hamil 37 – 42 minggu, berat janin di atas 2.500 gr.</a:t>
            </a:r>
            <a:endParaRPr lang="en-US"/>
          </a:p>
        </p:txBody>
      </p:sp>
      <p:sp>
        <p:nvSpPr>
          <p:cNvPr id="10" name="Rounded Rectangle 9"/>
          <p:cNvSpPr/>
          <p:nvPr/>
        </p:nvSpPr>
        <p:spPr>
          <a:xfrm>
            <a:off x="5762625" y="4188460"/>
            <a:ext cx="5794375" cy="781050"/>
          </a:xfrm>
          <a:prstGeom prst="roundRect">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marL="0" indent="0">
              <a:buNone/>
            </a:pPr>
            <a:r>
              <a:rPr lang="en-US">
                <a:sym typeface="+mn-ea"/>
              </a:rPr>
              <a:t>Persalinan melampaui umur hamil 42 minggu, Pada janin terdapat tanda postmaturitas.</a:t>
            </a:r>
            <a:endParaRPr lang="en-US"/>
          </a:p>
          <a:p>
            <a:pPr marL="0" indent="0">
              <a:buNone/>
            </a:pPr>
            <a:endParaRPr lang="en-US"/>
          </a:p>
        </p:txBody>
      </p:sp>
      <p:sp>
        <p:nvSpPr>
          <p:cNvPr id="11" name="Rounded Rectangle 10"/>
          <p:cNvSpPr/>
          <p:nvPr/>
        </p:nvSpPr>
        <p:spPr>
          <a:xfrm>
            <a:off x="5762625" y="5438140"/>
            <a:ext cx="5794375" cy="700405"/>
          </a:xfrm>
          <a:prstGeom prst="round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marL="0" indent="0">
              <a:buNone/>
            </a:pPr>
            <a:r>
              <a:rPr lang="en-US">
                <a:sym typeface="+mn-ea"/>
              </a:rPr>
              <a:t>Persalinan berlangsung cepat kurang dari 3 jam.</a:t>
            </a:r>
            <a:endParaRPr lang="en-US"/>
          </a:p>
          <a:p>
            <a:pPr marL="0" indent="0">
              <a:buNone/>
            </a:pPr>
            <a:endParaRPr lang="en-US"/>
          </a:p>
        </p:txBody>
      </p:sp>
      <p:sp>
        <p:nvSpPr>
          <p:cNvPr id="13" name="Right Arrow 12"/>
          <p:cNvSpPr/>
          <p:nvPr/>
        </p:nvSpPr>
        <p:spPr>
          <a:xfrm>
            <a:off x="4655185" y="1993265"/>
            <a:ext cx="797560" cy="390525"/>
          </a:xfrm>
          <a:prstGeom prst="right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Arrow 13"/>
          <p:cNvSpPr/>
          <p:nvPr/>
        </p:nvSpPr>
        <p:spPr>
          <a:xfrm>
            <a:off x="4655185" y="3079115"/>
            <a:ext cx="798195" cy="390525"/>
          </a:xfrm>
          <a:prstGeom prst="right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ight Arrow 14"/>
          <p:cNvSpPr/>
          <p:nvPr/>
        </p:nvSpPr>
        <p:spPr>
          <a:xfrm>
            <a:off x="4655185" y="4578985"/>
            <a:ext cx="798195" cy="390525"/>
          </a:xfrm>
          <a:prstGeom prst="right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ight Arrow 15"/>
          <p:cNvSpPr/>
          <p:nvPr/>
        </p:nvSpPr>
        <p:spPr>
          <a:xfrm>
            <a:off x="4654550" y="5748020"/>
            <a:ext cx="798195" cy="390525"/>
          </a:xfrm>
          <a:prstGeom prst="right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40" y="169545"/>
            <a:ext cx="11654790" cy="1325880"/>
          </a:xfrm>
        </p:spPr>
        <p:txBody>
          <a:bodyPr>
            <a:normAutofit fontScale="90000"/>
          </a:bodyPr>
          <a:lstStyle/>
          <a:p>
            <a:br>
              <a:rPr lang="en-US" sz="4000" b="1">
                <a:latin typeface="Pristina" panose="03060402040406080204" charset="0"/>
                <a:cs typeface="Pristina" panose="03060402040406080204" charset="0"/>
                <a:sym typeface="+mn-ea"/>
              </a:rPr>
            </a:br>
            <a:r>
              <a:rPr lang="en-US" sz="4000" b="1">
                <a:latin typeface="Pristina" panose="03060402040406080204" charset="0"/>
                <a:cs typeface="Pristina" panose="03060402040406080204" charset="0"/>
                <a:sym typeface="+mn-ea"/>
              </a:rPr>
              <a:t>Berdasarkan proses berlangsungnya persalinan dibedakan sebagai berikut:</a:t>
            </a:r>
            <a:br>
              <a:rPr lang="en-US" sz="4000" b="1">
                <a:latin typeface="Pristina" panose="03060402040406080204" charset="0"/>
                <a:cs typeface="Pristina" panose="03060402040406080204" charset="0"/>
              </a:rPr>
            </a:br>
            <a:endParaRPr lang="en-US" sz="4000" b="1">
              <a:latin typeface="Pristina" panose="03060402040406080204" charset="0"/>
              <a:cs typeface="Pristina" panose="03060402040406080204" charset="0"/>
            </a:endParaRPr>
          </a:p>
        </p:txBody>
      </p:sp>
      <p:sp>
        <p:nvSpPr>
          <p:cNvPr id="3" name="Content Placeholder 2"/>
          <p:cNvSpPr>
            <a:spLocks noGrp="1"/>
          </p:cNvSpPr>
          <p:nvPr>
            <p:ph sz="half" idx="1"/>
          </p:nvPr>
        </p:nvSpPr>
        <p:spPr>
          <a:xfrm>
            <a:off x="333375" y="1691005"/>
            <a:ext cx="3538220" cy="4351655"/>
          </a:xfrm>
        </p:spPr>
        <p:txBody>
          <a:bodyPr>
            <a:normAutofit/>
          </a:bodyPr>
          <a:lstStyle/>
          <a:p>
            <a:pPr marL="0" indent="0">
              <a:buNone/>
            </a:pPr>
            <a:r>
              <a:rPr lang="en-US" b="1" i="1"/>
              <a:t>a.Persalinan Spontan</a:t>
            </a:r>
            <a:r>
              <a:rPr lang="id-ID" altLang="en-US" b="1" i="1"/>
              <a:t> </a:t>
            </a:r>
            <a:endParaRPr lang="id-ID" altLang="en-US" b="1" i="1"/>
          </a:p>
          <a:p>
            <a:pPr marL="0" indent="0">
              <a:buNone/>
            </a:pPr>
            <a:endParaRPr lang="id-ID" altLang="en-US"/>
          </a:p>
          <a:p>
            <a:pPr marL="0" indent="0">
              <a:buNone/>
            </a:pPr>
            <a:endParaRPr lang="id-ID" altLang="en-US"/>
          </a:p>
          <a:p>
            <a:pPr marL="0" indent="0">
              <a:buNone/>
            </a:pPr>
            <a:endParaRPr lang="id-ID" altLang="en-US"/>
          </a:p>
          <a:p>
            <a:pPr marL="0" indent="0">
              <a:buNone/>
            </a:pPr>
            <a:endParaRPr lang="id-ID" altLang="en-US"/>
          </a:p>
          <a:p>
            <a:pPr marL="0" indent="0">
              <a:buNone/>
            </a:pPr>
            <a:endParaRPr lang="en-US"/>
          </a:p>
        </p:txBody>
      </p:sp>
      <p:pic>
        <p:nvPicPr>
          <p:cNvPr id="4" name="Content Placeholder 3"/>
          <p:cNvPicPr>
            <a:picLocks noGrp="1" noChangeAspect="1"/>
          </p:cNvPicPr>
          <p:nvPr>
            <p:ph sz="half" idx="2"/>
          </p:nvPr>
        </p:nvPicPr>
        <p:blipFill>
          <a:blip r:embed="rId1"/>
          <a:stretch>
            <a:fillRect/>
          </a:stretch>
        </p:blipFill>
        <p:spPr>
          <a:xfrm>
            <a:off x="1474470" y="2528570"/>
            <a:ext cx="9185275" cy="38468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a:sym typeface="+mn-ea"/>
              </a:rPr>
              <a:t>b.Persalinan Buatan</a:t>
            </a:r>
            <a:br>
              <a:rPr lang="en-US" b="1" i="1"/>
            </a:br>
            <a:endParaRPr lang="en-US"/>
          </a:p>
        </p:txBody>
      </p:sp>
      <p:sp>
        <p:nvSpPr>
          <p:cNvPr id="7" name="Content Placeholder 2"/>
          <p:cNvSpPr>
            <a:spLocks noGrp="1"/>
          </p:cNvSpPr>
          <p:nvPr/>
        </p:nvSpPr>
        <p:spPr>
          <a:xfrm>
            <a:off x="1290955" y="1691005"/>
            <a:ext cx="9577070"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endParaRPr lang="en-US" b="1" i="1"/>
          </a:p>
          <a:p>
            <a:pPr marL="0" indent="0">
              <a:buNone/>
            </a:pPr>
            <a:endParaRPr lang="en-US" b="1" i="1"/>
          </a:p>
          <a:p>
            <a:pPr marL="0" indent="0">
              <a:buNone/>
            </a:pPr>
            <a:endParaRPr lang="en-US" b="1" i="1"/>
          </a:p>
        </p:txBody>
      </p:sp>
      <p:pic>
        <p:nvPicPr>
          <p:cNvPr id="5" name="Picture 4"/>
          <p:cNvPicPr>
            <a:picLocks noChangeAspect="1"/>
          </p:cNvPicPr>
          <p:nvPr/>
        </p:nvPicPr>
        <p:blipFill>
          <a:blip r:embed="rId1"/>
          <a:stretch>
            <a:fillRect/>
          </a:stretch>
        </p:blipFill>
        <p:spPr>
          <a:xfrm>
            <a:off x="541020" y="1326515"/>
            <a:ext cx="6817360" cy="5077460"/>
          </a:xfrm>
          <a:prstGeom prst="rect">
            <a:avLst/>
          </a:prstGeom>
        </p:spPr>
      </p:pic>
      <p:pic>
        <p:nvPicPr>
          <p:cNvPr id="6" name="Picture 5"/>
          <p:cNvPicPr>
            <a:picLocks noChangeAspect="1"/>
          </p:cNvPicPr>
          <p:nvPr/>
        </p:nvPicPr>
        <p:blipFill>
          <a:blip r:embed="rId2"/>
          <a:stretch>
            <a:fillRect/>
          </a:stretch>
        </p:blipFill>
        <p:spPr>
          <a:xfrm>
            <a:off x="7685405" y="1517650"/>
            <a:ext cx="3986530" cy="4788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755"/>
            <a:ext cx="10972800" cy="582613"/>
          </a:xfrm>
        </p:spPr>
        <p:txBody>
          <a:bodyPr>
            <a:normAutofit fontScale="90000"/>
          </a:bodyPr>
          <a:lstStyle/>
          <a:p>
            <a:br>
              <a:rPr lang="en-US" b="1" i="1">
                <a:sym typeface="+mn-ea"/>
              </a:rPr>
            </a:br>
            <a:br>
              <a:rPr lang="en-US" b="1" i="1">
                <a:sym typeface="+mn-ea"/>
              </a:rPr>
            </a:br>
            <a:r>
              <a:rPr lang="en-US" b="1" i="1">
                <a:sym typeface="+mn-ea"/>
              </a:rPr>
              <a:t>c.Persalinan Anjuran</a:t>
            </a:r>
            <a:br>
              <a:rPr lang="en-US" b="1" i="1"/>
            </a:br>
            <a:br>
              <a:rPr lang="en-US" b="1" i="1"/>
            </a:br>
            <a:br>
              <a:rPr lang="en-US" b="1" i="1"/>
            </a:br>
            <a:endParaRPr lang="en-US"/>
          </a:p>
        </p:txBody>
      </p:sp>
      <p:sp>
        <p:nvSpPr>
          <p:cNvPr id="8" name="Content Placeholder 2"/>
          <p:cNvSpPr>
            <a:spLocks noGrp="1"/>
          </p:cNvSpPr>
          <p:nvPr/>
        </p:nvSpPr>
        <p:spPr>
          <a:xfrm>
            <a:off x="8458835" y="1793240"/>
            <a:ext cx="3538220"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endParaRPr lang="en-US" b="1" i="1"/>
          </a:p>
        </p:txBody>
      </p:sp>
      <p:pic>
        <p:nvPicPr>
          <p:cNvPr id="9" name="Content Placeholder 8"/>
          <p:cNvPicPr>
            <a:picLocks noGrp="1" noChangeAspect="1"/>
          </p:cNvPicPr>
          <p:nvPr>
            <p:ph sz="half" idx="1"/>
          </p:nvPr>
        </p:nvPicPr>
        <p:blipFill>
          <a:blip r:embed="rId1"/>
          <a:stretch>
            <a:fillRect/>
          </a:stretch>
        </p:blipFill>
        <p:spPr>
          <a:xfrm>
            <a:off x="506095" y="1792605"/>
            <a:ext cx="5633085" cy="4591685"/>
          </a:xfrm>
          <a:prstGeom prst="rect">
            <a:avLst/>
          </a:prstGeom>
        </p:spPr>
      </p:pic>
      <p:pic>
        <p:nvPicPr>
          <p:cNvPr id="5" name="Content Placeholder 4"/>
          <p:cNvPicPr>
            <a:picLocks noGrp="1" noChangeAspect="1"/>
          </p:cNvPicPr>
          <p:nvPr>
            <p:ph sz="half" idx="2"/>
          </p:nvPr>
        </p:nvPicPr>
        <p:blipFill>
          <a:blip r:embed="rId2"/>
          <a:stretch>
            <a:fillRect/>
          </a:stretch>
        </p:blipFill>
        <p:spPr>
          <a:xfrm>
            <a:off x="6334125" y="1571625"/>
            <a:ext cx="5019675" cy="4813300"/>
          </a:xfrm>
          <a:prstGeom prst="rect">
            <a:avLst/>
          </a:prstGeom>
        </p:spPr>
      </p:pic>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5567</Words>
  <Application>WPS Writer</Application>
  <PresentationFormat>Widescreen</PresentationFormat>
  <Paragraphs>170</Paragraphs>
  <Slides>22</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22</vt:i4>
      </vt:variant>
    </vt:vector>
  </HeadingPairs>
  <TitlesOfParts>
    <vt:vector size="46" baseType="lpstr">
      <vt:lpstr>Arial</vt:lpstr>
      <vt:lpstr>SimSun</vt:lpstr>
      <vt:lpstr>Wingdings</vt:lpstr>
      <vt:lpstr>Arial Unicode MS</vt:lpstr>
      <vt:lpstr>Calibri Light</vt:lpstr>
      <vt:lpstr>Helvetica Neue</vt:lpstr>
      <vt:lpstr>Calibri</vt:lpstr>
      <vt:lpstr>Microsoft YaHei</vt:lpstr>
      <vt:lpstr>汉仪旗黑</vt:lpstr>
      <vt:lpstr>Arial Narrow</vt:lpstr>
      <vt:lpstr>Karla</vt:lpstr>
      <vt:lpstr>Times New Roman</vt:lpstr>
      <vt:lpstr>DejaVu Serif</vt:lpstr>
      <vt:lpstr>Thonburi</vt:lpstr>
      <vt:lpstr>Pristina</vt:lpstr>
      <vt:lpstr>苹方-简</vt:lpstr>
      <vt:lpstr>宋体-简</vt:lpstr>
      <vt:lpstr>Times New Roman Regular</vt:lpstr>
      <vt:lpstr>Times New Roman Bold</vt:lpstr>
      <vt:lpstr>Wingdings</vt:lpstr>
      <vt:lpstr>Arial</vt:lpstr>
      <vt:lpstr>Apple Color Emoji</vt:lpstr>
      <vt:lpstr>Arial Bold</vt:lpstr>
      <vt:lpstr>Orange Waves</vt:lpstr>
      <vt:lpstr>ASUHAN KEBIDANAN PADA PERSALINAN DAN BAYI BARU LAHIR </vt:lpstr>
      <vt:lpstr>PowerPoint 演示文稿</vt:lpstr>
      <vt:lpstr>Materi Pembelajaran </vt:lpstr>
      <vt:lpstr>Konsep normal dalam persalinan </vt:lpstr>
      <vt:lpstr>PowerPoint 演示文稿</vt:lpstr>
      <vt:lpstr>Macam-macam Persalinan</vt:lpstr>
      <vt:lpstr> Berdasarkan proses berlangsungnya persalinan dibedakan sebagai berikut: </vt:lpstr>
      <vt:lpstr>b.Persalinan Buatan </vt:lpstr>
      <vt:lpstr>  c.Persalinan Anjuran   </vt:lpstr>
      <vt:lpstr>PowerPoint 演示文稿</vt:lpstr>
      <vt:lpstr>PowerPoint 演示文稿</vt:lpstr>
      <vt:lpstr>PowerPoint 演示文稿</vt:lpstr>
      <vt:lpstr>ASUHAN SAYANG IBU DAN PELAYANAN KEBIDANAN YANG RESPONSIVE</vt:lpstr>
      <vt:lpstr>PowerPoint 演示文稿</vt:lpstr>
      <vt:lpstr>KESIAPAN DAN KETAHANAN EMOSI DALAM PERSALINAN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ASUHAN KEBIDANAN PADA PERSALINAN DAN BAYI BARU LAHIR </dc:title>
  <dc:creator>user</dc:creator>
  <cp:lastModifiedBy>user</cp:lastModifiedBy>
  <cp:revision>4</cp:revision>
  <dcterms:created xsi:type="dcterms:W3CDTF">2025-07-10T00:51:16Z</dcterms:created>
  <dcterms:modified xsi:type="dcterms:W3CDTF">2025-07-10T00:51:16Z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39A344D5AA8E3BA264496D6814FED01F_41</vt:lpwstr>
  </property>
  <property fmtid="{D5CDD505-2E9C-101B-9397-08002B2CF9AE}" pid="3" name="KSOProductBuildVer">
    <vt:lpwstr>1033-6.15.0.8733</vt:lpwstr>
  </property>
</Properties>
</file>