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657" r:id="rId1"/>
  </p:sldMasterIdLst>
  <p:notesMasterIdLst>
    <p:notesMasterId r:id="rId10"/>
  </p:notesMasterIdLst>
  <p:sldIdLst>
    <p:sldId id="256" r:id="rId2"/>
    <p:sldId id="259" r:id="rId3"/>
    <p:sldId id="296" r:id="rId4"/>
    <p:sldId id="297" r:id="rId5"/>
    <p:sldId id="295" r:id="rId6"/>
    <p:sldId id="298" r:id="rId7"/>
    <p:sldId id="299" r:id="rId8"/>
    <p:sldId id="262" r:id="rId9"/>
  </p:sldIdLst>
  <p:sldSz cx="9144000" cy="5143500" type="screen16x9"/>
  <p:notesSz cx="6858000" cy="9144000"/>
  <p:embeddedFontLst>
    <p:embeddedFont>
      <p:font typeface="Montserrat" panose="00000500000000000000" pitchFamily="2" charset="0"/>
      <p:regular r:id="rId11"/>
      <p:bold r:id="rId12"/>
      <p:italic r:id="rId13"/>
      <p:boldItalic r:id="rId14"/>
    </p:embeddedFont>
    <p:embeddedFont>
      <p:font typeface="PT Serif" panose="020A0603040505020204" pitchFamily="18" charset="0"/>
      <p:regular r:id="rId15"/>
      <p:bold r:id="rId16"/>
      <p:italic r:id="rId17"/>
      <p:boldItalic r:id="rId18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4E4EEC15-A9DF-411B-84D9-FE5B546B08F0}">
  <a:tblStyle styleId="{4E4EEC15-A9DF-411B-84D9-FE5B546B08F0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76D7A6AC-8C31-4B84-A4D2-314A5D9CE931}" styleName="Table_1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3" d="100"/>
          <a:sy n="53" d="100"/>
        </p:scale>
        <p:origin x="90" y="57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3.fntdata"/><Relationship Id="rId18" Type="http://schemas.openxmlformats.org/officeDocument/2006/relationships/font" Target="fonts/font8.fntdata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font" Target="fonts/font2.fntdata"/><Relationship Id="rId17" Type="http://schemas.openxmlformats.org/officeDocument/2006/relationships/font" Target="fonts/font7.fntdata"/><Relationship Id="rId2" Type="http://schemas.openxmlformats.org/officeDocument/2006/relationships/slide" Target="slides/slide1.xml"/><Relationship Id="rId16" Type="http://schemas.openxmlformats.org/officeDocument/2006/relationships/font" Target="fonts/font6.fntdata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1.fntdata"/><Relationship Id="rId5" Type="http://schemas.openxmlformats.org/officeDocument/2006/relationships/slide" Target="slides/slide4.xml"/><Relationship Id="rId15" Type="http://schemas.openxmlformats.org/officeDocument/2006/relationships/font" Target="fonts/font5.fntdata"/><Relationship Id="rId10" Type="http://schemas.openxmlformats.org/officeDocument/2006/relationships/notesMaster" Target="notesMasters/notesMaster1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4.fntdata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g35f391192_0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6" name="Google Shape;56;g35f391192_0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g35f391192_0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9" name="Google Shape;79;g35f391192_0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">
          <a:extLst>
            <a:ext uri="{FF2B5EF4-FFF2-40B4-BE49-F238E27FC236}">
              <a16:creationId xmlns:a16="http://schemas.microsoft.com/office/drawing/2014/main" id="{8C093732-ACFF-FE34-3E6F-2C5C3B786D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g35f391192_029:notes">
            <a:extLst>
              <a:ext uri="{FF2B5EF4-FFF2-40B4-BE49-F238E27FC236}">
                <a16:creationId xmlns:a16="http://schemas.microsoft.com/office/drawing/2014/main" id="{D808DC20-9DF4-DE05-8A7E-7A4B1DDDD31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9" name="Google Shape;79;g35f391192_029:notes">
            <a:extLst>
              <a:ext uri="{FF2B5EF4-FFF2-40B4-BE49-F238E27FC236}">
                <a16:creationId xmlns:a16="http://schemas.microsoft.com/office/drawing/2014/main" id="{C7F609CB-D661-1E03-E989-F0B8D631F49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37024909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35ed75ccf_0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" name="Google Shape;98;g35ed75ccf_0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bg>
      <p:bgPr>
        <a:solidFill>
          <a:srgbClr val="000000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634275" y="1839413"/>
            <a:ext cx="7888800" cy="115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cxnSp>
        <p:nvCxnSpPr>
          <p:cNvPr id="11" name="Google Shape;11;p2"/>
          <p:cNvCxnSpPr/>
          <p:nvPr/>
        </p:nvCxnSpPr>
        <p:spPr>
          <a:xfrm rot="10800000">
            <a:off x="2588100" y="3488719"/>
            <a:ext cx="3967800" cy="0"/>
          </a:xfrm>
          <a:prstGeom prst="straightConnector1">
            <a:avLst/>
          </a:prstGeom>
          <a:noFill/>
          <a:ln w="9525" cap="flat" cmpd="sng">
            <a:solidFill>
              <a:schemeClr val="lt1"/>
            </a:solidFill>
            <a:prstDash val="solid"/>
            <a:round/>
            <a:headEnd type="oval" w="med" len="med"/>
            <a:tailEnd type="oval" w="med" len="med"/>
          </a:ln>
        </p:spPr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ubtitle">
  <p:cSld name="TITLE_1"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3"/>
          <p:cNvSpPr txBox="1">
            <a:spLocks noGrp="1"/>
          </p:cNvSpPr>
          <p:nvPr>
            <p:ph type="ctrTitle"/>
          </p:nvPr>
        </p:nvSpPr>
        <p:spPr>
          <a:xfrm>
            <a:off x="2600500" y="2040544"/>
            <a:ext cx="5857800" cy="1159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4" name="Google Shape;14;p3"/>
          <p:cNvSpPr txBox="1">
            <a:spLocks noGrp="1"/>
          </p:cNvSpPr>
          <p:nvPr>
            <p:ph type="subTitle" idx="1"/>
          </p:nvPr>
        </p:nvSpPr>
        <p:spPr>
          <a:xfrm>
            <a:off x="2600400" y="3182963"/>
            <a:ext cx="5857800" cy="78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None/>
              <a:defRPr sz="2400" i="1">
                <a:solidFill>
                  <a:schemeClr val="accen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None/>
              <a:defRPr i="1">
                <a:solidFill>
                  <a:schemeClr val="accent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None/>
              <a:defRPr i="1">
                <a:solidFill>
                  <a:schemeClr val="accent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None/>
              <a:defRPr sz="2400" i="1">
                <a:solidFill>
                  <a:schemeClr val="accent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None/>
              <a:defRPr sz="2400" i="1">
                <a:solidFill>
                  <a:schemeClr val="accent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None/>
              <a:defRPr sz="2400" i="1">
                <a:solidFill>
                  <a:schemeClr val="accent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None/>
              <a:defRPr sz="2400" i="1">
                <a:solidFill>
                  <a:schemeClr val="accent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None/>
              <a:defRPr sz="2400" i="1">
                <a:solidFill>
                  <a:schemeClr val="accent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None/>
              <a:defRPr sz="2400" i="1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cxnSp>
        <p:nvCxnSpPr>
          <p:cNvPr id="15" name="Google Shape;15;p3"/>
          <p:cNvCxnSpPr/>
          <p:nvPr/>
        </p:nvCxnSpPr>
        <p:spPr>
          <a:xfrm rot="10800000">
            <a:off x="-15990" y="2933511"/>
            <a:ext cx="2476800" cy="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oval" w="med" len="med"/>
            <a:tailEnd type="none" w="med" len="med"/>
          </a:ln>
        </p:spPr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1 column" type="tx">
  <p:cSld name="TITLE_AND_BODY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5"/>
          <p:cNvSpPr txBox="1">
            <a:spLocks noGrp="1"/>
          </p:cNvSpPr>
          <p:nvPr>
            <p:ph type="title"/>
          </p:nvPr>
        </p:nvSpPr>
        <p:spPr>
          <a:xfrm>
            <a:off x="2318100" y="113175"/>
            <a:ext cx="4507800" cy="857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1"/>
          </p:nvPr>
        </p:nvSpPr>
        <p:spPr>
          <a:xfrm>
            <a:off x="617100" y="1269863"/>
            <a:ext cx="7909800" cy="3215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81000">
              <a:spcBef>
                <a:spcPts val="600"/>
              </a:spcBef>
              <a:spcAft>
                <a:spcPts val="0"/>
              </a:spcAft>
              <a:buSzPts val="2400"/>
              <a:buChar char="○"/>
              <a:defRPr/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SzPts val="2400"/>
              <a:buChar char="□"/>
              <a:defRPr/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3pPr>
            <a:lvl4pPr marL="1828800" lvl="3" indent="-381000">
              <a:spcBef>
                <a:spcPts val="0"/>
              </a:spcBef>
              <a:spcAft>
                <a:spcPts val="0"/>
              </a:spcAft>
              <a:buSzPts val="2400"/>
              <a:buChar char="□"/>
              <a:defRPr/>
            </a:lvl4pPr>
            <a:lvl5pPr marL="2286000" lvl="4" indent="-381000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5pPr>
            <a:lvl6pPr marL="2743200" lvl="5" indent="-381000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6pPr>
            <a:lvl7pPr marL="3200400" lvl="6" indent="-381000">
              <a:spcBef>
                <a:spcPts val="0"/>
              </a:spcBef>
              <a:spcAft>
                <a:spcPts val="0"/>
              </a:spcAft>
              <a:buSzPts val="2400"/>
              <a:buChar char="●"/>
              <a:defRPr/>
            </a:lvl7pPr>
            <a:lvl8pPr marL="3657600" lvl="7" indent="-381000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8pPr>
            <a:lvl9pPr marL="4114800" lvl="8" indent="-381000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9pPr>
          </a:lstStyle>
          <a:p>
            <a:endParaRPr/>
          </a:p>
        </p:txBody>
      </p:sp>
      <p:cxnSp>
        <p:nvCxnSpPr>
          <p:cNvPr id="24" name="Google Shape;24;p5"/>
          <p:cNvCxnSpPr/>
          <p:nvPr/>
        </p:nvCxnSpPr>
        <p:spPr>
          <a:xfrm rot="10800000">
            <a:off x="-23700" y="541800"/>
            <a:ext cx="2341800" cy="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oval" w="med" len="med"/>
            <a:tailEnd type="none" w="med" len="med"/>
          </a:ln>
        </p:spPr>
      </p:cxnSp>
      <p:cxnSp>
        <p:nvCxnSpPr>
          <p:cNvPr id="25" name="Google Shape;25;p5"/>
          <p:cNvCxnSpPr/>
          <p:nvPr/>
        </p:nvCxnSpPr>
        <p:spPr>
          <a:xfrm>
            <a:off x="6825900" y="541800"/>
            <a:ext cx="2331300" cy="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oval" w="med" len="med"/>
            <a:tailEnd type="none" w="med" len="med"/>
          </a:ln>
        </p:spPr>
      </p:cxnSp>
      <p:sp>
        <p:nvSpPr>
          <p:cNvPr id="26" name="Google Shape;26;p5"/>
          <p:cNvSpPr txBox="1">
            <a:spLocks noGrp="1"/>
          </p:cNvSpPr>
          <p:nvPr>
            <p:ph type="sldNum" idx="12"/>
          </p:nvPr>
        </p:nvSpPr>
        <p:spPr>
          <a:xfrm>
            <a:off x="4297650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">
    <p:bg>
      <p:bgPr>
        <a:blipFill>
          <a:blip r:embed="rId5">
            <a:alphaModFix/>
          </a:blip>
          <a:stretch>
            <a:fillRect/>
          </a:stretch>
        </a:blip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2430350" y="206000"/>
            <a:ext cx="42834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Montserrat"/>
              <a:buNone/>
              <a:defRPr sz="1600" b="1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Montserrat"/>
              <a:buNone/>
              <a:defRPr sz="1600" b="1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Montserrat"/>
              <a:buNone/>
              <a:defRPr sz="1600" b="1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Montserrat"/>
              <a:buNone/>
              <a:defRPr sz="1600" b="1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Montserrat"/>
              <a:buNone/>
              <a:defRPr sz="1600" b="1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Montserrat"/>
              <a:buNone/>
              <a:defRPr sz="1600" b="1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Montserrat"/>
              <a:buNone/>
              <a:defRPr sz="1600" b="1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Montserrat"/>
              <a:buNone/>
              <a:defRPr sz="1600" b="1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Montserrat"/>
              <a:buNone/>
              <a:defRPr sz="1600" b="1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617100" y="1269863"/>
            <a:ext cx="7909800" cy="321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8100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chemeClr val="accent3"/>
              </a:buClr>
              <a:buSzPts val="2400"/>
              <a:buFont typeface="PT Serif"/>
              <a:buChar char="○"/>
              <a:defRPr sz="2400">
                <a:solidFill>
                  <a:schemeClr val="dk1"/>
                </a:solidFill>
                <a:latin typeface="PT Serif"/>
                <a:ea typeface="PT Serif"/>
                <a:cs typeface="PT Serif"/>
                <a:sym typeface="PT Serif"/>
              </a:defRPr>
            </a:lvl1pPr>
            <a:lvl2pPr marL="914400" lvl="1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400"/>
              <a:buFont typeface="PT Serif"/>
              <a:buChar char="□"/>
              <a:defRPr sz="2400">
                <a:solidFill>
                  <a:schemeClr val="dk1"/>
                </a:solidFill>
                <a:latin typeface="PT Serif"/>
                <a:ea typeface="PT Serif"/>
                <a:cs typeface="PT Serif"/>
                <a:sym typeface="PT Serif"/>
              </a:defRPr>
            </a:lvl2pPr>
            <a:lvl3pPr marL="1371600" lvl="2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400"/>
              <a:buFont typeface="PT Serif"/>
              <a:buChar char="○"/>
              <a:defRPr sz="2400">
                <a:solidFill>
                  <a:schemeClr val="dk1"/>
                </a:solidFill>
                <a:latin typeface="PT Serif"/>
                <a:ea typeface="PT Serif"/>
                <a:cs typeface="PT Serif"/>
                <a:sym typeface="PT Serif"/>
              </a:defRPr>
            </a:lvl3pPr>
            <a:lvl4pPr marL="1828800" lvl="3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PT Serif"/>
              <a:buChar char="□"/>
              <a:defRPr sz="2400">
                <a:solidFill>
                  <a:schemeClr val="dk1"/>
                </a:solidFill>
                <a:latin typeface="PT Serif"/>
                <a:ea typeface="PT Serif"/>
                <a:cs typeface="PT Serif"/>
                <a:sym typeface="PT Serif"/>
              </a:defRPr>
            </a:lvl4pPr>
            <a:lvl5pPr marL="2286000" lvl="4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PT Serif"/>
              <a:buChar char="○"/>
              <a:defRPr sz="2400">
                <a:solidFill>
                  <a:schemeClr val="dk1"/>
                </a:solidFill>
                <a:latin typeface="PT Serif"/>
                <a:ea typeface="PT Serif"/>
                <a:cs typeface="PT Serif"/>
                <a:sym typeface="PT Serif"/>
              </a:defRPr>
            </a:lvl5pPr>
            <a:lvl6pPr marL="2743200" lvl="5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PT Serif"/>
              <a:buChar char="■"/>
              <a:defRPr sz="2400">
                <a:solidFill>
                  <a:schemeClr val="dk1"/>
                </a:solidFill>
                <a:latin typeface="PT Serif"/>
                <a:ea typeface="PT Serif"/>
                <a:cs typeface="PT Serif"/>
                <a:sym typeface="PT Serif"/>
              </a:defRPr>
            </a:lvl6pPr>
            <a:lvl7pPr marL="3200400" lvl="6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PT Serif"/>
              <a:buChar char="●"/>
              <a:defRPr sz="2400">
                <a:solidFill>
                  <a:schemeClr val="dk1"/>
                </a:solidFill>
                <a:latin typeface="PT Serif"/>
                <a:ea typeface="PT Serif"/>
                <a:cs typeface="PT Serif"/>
                <a:sym typeface="PT Serif"/>
              </a:defRPr>
            </a:lvl7pPr>
            <a:lvl8pPr marL="3657600" lvl="7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PT Serif"/>
              <a:buChar char="○"/>
              <a:defRPr sz="2400">
                <a:solidFill>
                  <a:schemeClr val="dk1"/>
                </a:solidFill>
                <a:latin typeface="PT Serif"/>
                <a:ea typeface="PT Serif"/>
                <a:cs typeface="PT Serif"/>
                <a:sym typeface="PT Serif"/>
              </a:defRPr>
            </a:lvl8pPr>
            <a:lvl9pPr marL="4114800" lvl="8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PT Serif"/>
              <a:buChar char="■"/>
              <a:defRPr sz="2400">
                <a:solidFill>
                  <a:schemeClr val="dk1"/>
                </a:solidFill>
                <a:latin typeface="PT Serif"/>
                <a:ea typeface="PT Serif"/>
                <a:cs typeface="PT Serif"/>
                <a:sym typeface="PT Serif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4297650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buNone/>
              <a:defRPr sz="1300">
                <a:solidFill>
                  <a:schemeClr val="accent1"/>
                </a:solidFill>
                <a:latin typeface="PT Serif"/>
                <a:ea typeface="PT Serif"/>
                <a:cs typeface="PT Serif"/>
                <a:sym typeface="PT Serif"/>
              </a:defRPr>
            </a:lvl1pPr>
            <a:lvl2pPr lvl="1" algn="ctr">
              <a:buNone/>
              <a:defRPr sz="1300">
                <a:solidFill>
                  <a:schemeClr val="accent1"/>
                </a:solidFill>
                <a:latin typeface="PT Serif"/>
                <a:ea typeface="PT Serif"/>
                <a:cs typeface="PT Serif"/>
                <a:sym typeface="PT Serif"/>
              </a:defRPr>
            </a:lvl2pPr>
            <a:lvl3pPr lvl="2" algn="ctr">
              <a:buNone/>
              <a:defRPr sz="1300">
                <a:solidFill>
                  <a:schemeClr val="accent1"/>
                </a:solidFill>
                <a:latin typeface="PT Serif"/>
                <a:ea typeface="PT Serif"/>
                <a:cs typeface="PT Serif"/>
                <a:sym typeface="PT Serif"/>
              </a:defRPr>
            </a:lvl3pPr>
            <a:lvl4pPr lvl="3" algn="ctr">
              <a:buNone/>
              <a:defRPr sz="1300">
                <a:solidFill>
                  <a:schemeClr val="accent1"/>
                </a:solidFill>
                <a:latin typeface="PT Serif"/>
                <a:ea typeface="PT Serif"/>
                <a:cs typeface="PT Serif"/>
                <a:sym typeface="PT Serif"/>
              </a:defRPr>
            </a:lvl4pPr>
            <a:lvl5pPr lvl="4" algn="ctr">
              <a:buNone/>
              <a:defRPr sz="1300">
                <a:solidFill>
                  <a:schemeClr val="accent1"/>
                </a:solidFill>
                <a:latin typeface="PT Serif"/>
                <a:ea typeface="PT Serif"/>
                <a:cs typeface="PT Serif"/>
                <a:sym typeface="PT Serif"/>
              </a:defRPr>
            </a:lvl5pPr>
            <a:lvl6pPr lvl="5" algn="ctr">
              <a:buNone/>
              <a:defRPr sz="1300">
                <a:solidFill>
                  <a:schemeClr val="accent1"/>
                </a:solidFill>
                <a:latin typeface="PT Serif"/>
                <a:ea typeface="PT Serif"/>
                <a:cs typeface="PT Serif"/>
                <a:sym typeface="PT Serif"/>
              </a:defRPr>
            </a:lvl6pPr>
            <a:lvl7pPr lvl="6" algn="ctr">
              <a:buNone/>
              <a:defRPr sz="1300">
                <a:solidFill>
                  <a:schemeClr val="accent1"/>
                </a:solidFill>
                <a:latin typeface="PT Serif"/>
                <a:ea typeface="PT Serif"/>
                <a:cs typeface="PT Serif"/>
                <a:sym typeface="PT Serif"/>
              </a:defRPr>
            </a:lvl7pPr>
            <a:lvl8pPr lvl="7" algn="ctr">
              <a:buNone/>
              <a:defRPr sz="1300">
                <a:solidFill>
                  <a:schemeClr val="accent1"/>
                </a:solidFill>
                <a:latin typeface="PT Serif"/>
                <a:ea typeface="PT Serif"/>
                <a:cs typeface="PT Serif"/>
                <a:sym typeface="PT Serif"/>
              </a:defRPr>
            </a:lvl8pPr>
            <a:lvl9pPr lvl="8" algn="ctr">
              <a:buNone/>
              <a:defRPr sz="1300">
                <a:solidFill>
                  <a:schemeClr val="accent1"/>
                </a:solidFill>
                <a:latin typeface="PT Serif"/>
                <a:ea typeface="PT Serif"/>
                <a:cs typeface="PT Serif"/>
                <a:sym typeface="PT Serif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1" r:id="rId3"/>
  </p:sldLayoutIdLst>
  <p:transition>
    <p:fade thruBlk="1"/>
  </p:transition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1"/>
          <p:cNvSpPr txBox="1">
            <a:spLocks noGrp="1"/>
          </p:cNvSpPr>
          <p:nvPr>
            <p:ph type="ctrTitle"/>
          </p:nvPr>
        </p:nvSpPr>
        <p:spPr>
          <a:xfrm>
            <a:off x="634275" y="1839413"/>
            <a:ext cx="7888800" cy="115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dirty="0"/>
              <a:t>PEMERIKSAAN POSTNATAL, ASKEB ABNORMAL PADA MASA NIFAS</a:t>
            </a:r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4"/>
          <p:cNvSpPr txBox="1">
            <a:spLocks noGrp="1"/>
          </p:cNvSpPr>
          <p:nvPr>
            <p:ph type="ctrTitle"/>
          </p:nvPr>
        </p:nvSpPr>
        <p:spPr>
          <a:xfrm>
            <a:off x="2600500" y="2040544"/>
            <a:ext cx="5857800" cy="1159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lvl="0" algn="just"/>
            <a:r>
              <a:rPr lang="en-ID" sz="2800" b="1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Pemeriksaan</a:t>
            </a:r>
            <a:r>
              <a:rPr lang="en-ID" sz="28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Postnatal </a:t>
            </a:r>
            <a:r>
              <a:rPr lang="en-ID" sz="2800" b="1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Minggu</a:t>
            </a:r>
            <a:r>
              <a:rPr lang="en-ID" sz="28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</a:t>
            </a:r>
            <a:endParaRPr lang="en-ID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D3A358C-0192-81E3-6C0C-416C5B5331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18100" y="-109728"/>
            <a:ext cx="4507800" cy="857400"/>
          </a:xfrm>
        </p:spPr>
        <p:txBody>
          <a:bodyPr/>
          <a:lstStyle/>
          <a:p>
            <a:r>
              <a:rPr lang="en-US" sz="2800" dirty="0"/>
              <a:t>MINGGU I</a:t>
            </a:r>
            <a:endParaRPr lang="en-ID" sz="2800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29FCA0C-A71B-6A58-CD76-F3200BA647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8016" y="598050"/>
            <a:ext cx="9015984" cy="4545450"/>
          </a:xfrm>
        </p:spPr>
        <p:txBody>
          <a:bodyPr/>
          <a:lstStyle/>
          <a:p>
            <a:pPr marL="342900" lvl="0" indent="-342900" algn="just">
              <a:lnSpc>
                <a:spcPct val="100000"/>
              </a:lnSpc>
              <a:spcBef>
                <a:spcPts val="0"/>
              </a:spcBef>
              <a:buFont typeface="+mj-lt"/>
              <a:buAutoNum type="alphaLcPeriod"/>
            </a:pPr>
            <a:r>
              <a:rPr lang="en-ID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Pemberian</a:t>
            </a:r>
            <a:r>
              <a:rPr lang="en-ID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ASI: </a:t>
            </a:r>
            <a:r>
              <a:rPr lang="en-ID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bidan</a:t>
            </a:r>
            <a:r>
              <a:rPr lang="en-ID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mendorong</a:t>
            </a:r>
            <a:r>
              <a:rPr lang="en-ID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pasien</a:t>
            </a:r>
            <a:r>
              <a:rPr lang="en-ID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ID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memberikan</a:t>
            </a:r>
            <a:r>
              <a:rPr lang="en-ID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ASI </a:t>
            </a:r>
            <a:r>
              <a:rPr lang="en-ID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secara</a:t>
            </a:r>
            <a:r>
              <a:rPr lang="en-ID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ekslusif</a:t>
            </a:r>
            <a:r>
              <a:rPr lang="en-ID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cara</a:t>
            </a:r>
            <a:r>
              <a:rPr lang="en-ID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menyatukan</a:t>
            </a:r>
            <a:r>
              <a:rPr lang="en-ID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mulut</a:t>
            </a:r>
            <a:r>
              <a:rPr lang="en-ID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bayi</a:t>
            </a:r>
            <a:r>
              <a:rPr lang="en-ID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dengan</a:t>
            </a:r>
            <a:r>
              <a:rPr lang="en-ID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putting susu, </a:t>
            </a:r>
            <a:r>
              <a:rPr lang="en-ID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mengubah-ubah</a:t>
            </a:r>
            <a:r>
              <a:rPr lang="en-ID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posisi</a:t>
            </a:r>
            <a:r>
              <a:rPr lang="en-ID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mengetahui</a:t>
            </a:r>
            <a:r>
              <a:rPr lang="en-ID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cara</a:t>
            </a:r>
            <a:r>
              <a:rPr lang="en-ID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memeras</a:t>
            </a:r>
            <a:r>
              <a:rPr lang="en-ID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ASI </a:t>
            </a:r>
            <a:r>
              <a:rPr lang="en-ID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dengan</a:t>
            </a:r>
            <a:r>
              <a:rPr lang="en-ID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tangan</a:t>
            </a:r>
            <a:r>
              <a:rPr lang="en-ID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seperlunya</a:t>
            </a:r>
            <a:r>
              <a:rPr lang="en-ID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atau</a:t>
            </a:r>
            <a:r>
              <a:rPr lang="en-ID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dengan</a:t>
            </a:r>
            <a:r>
              <a:rPr lang="en-ID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metode-metode</a:t>
            </a:r>
            <a:r>
              <a:rPr lang="en-ID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ID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mencegah</a:t>
            </a:r>
            <a:r>
              <a:rPr lang="en-ID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nyeri</a:t>
            </a:r>
            <a:r>
              <a:rPr lang="en-ID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putting dan </a:t>
            </a:r>
            <a:r>
              <a:rPr lang="en-ID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perawatan</a:t>
            </a:r>
            <a:r>
              <a:rPr lang="en-ID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putting.</a:t>
            </a:r>
            <a:endParaRPr lang="en-ID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0000"/>
              </a:lnSpc>
              <a:spcBef>
                <a:spcPts val="0"/>
              </a:spcBef>
              <a:buFont typeface="+mj-lt"/>
              <a:buAutoNum type="alphaLcPeriod"/>
            </a:pPr>
            <a:r>
              <a:rPr lang="en-ID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Perdarahan</a:t>
            </a:r>
            <a:r>
              <a:rPr lang="en-ID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ID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bidan</a:t>
            </a:r>
            <a:r>
              <a:rPr lang="en-ID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mengkaji</a:t>
            </a:r>
            <a:r>
              <a:rPr lang="en-ID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warna</a:t>
            </a:r>
            <a:r>
              <a:rPr lang="en-ID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dan </a:t>
            </a:r>
            <a:r>
              <a:rPr lang="en-ID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banyaknya</a:t>
            </a:r>
            <a:r>
              <a:rPr lang="en-ID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jumlah</a:t>
            </a:r>
            <a:r>
              <a:rPr lang="en-ID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ID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semestinya</a:t>
            </a:r>
            <a:r>
              <a:rPr lang="en-ID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adakah</a:t>
            </a:r>
            <a:r>
              <a:rPr lang="en-ID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tanda-tanda</a:t>
            </a:r>
            <a:r>
              <a:rPr lang="en-ID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perdarahan</a:t>
            </a:r>
            <a:r>
              <a:rPr lang="en-ID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ID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berlebihan</a:t>
            </a:r>
            <a:r>
              <a:rPr lang="en-ID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yaitu</a:t>
            </a:r>
            <a:r>
              <a:rPr lang="en-ID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nadi</a:t>
            </a:r>
            <a:r>
              <a:rPr lang="en-ID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cepat</a:t>
            </a:r>
            <a:r>
              <a:rPr lang="en-ID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dan </a:t>
            </a:r>
            <a:r>
              <a:rPr lang="en-ID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suhu</a:t>
            </a:r>
            <a:r>
              <a:rPr lang="en-ID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naik. Uterus </a:t>
            </a:r>
            <a:r>
              <a:rPr lang="en-ID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tidak</a:t>
            </a:r>
            <a:r>
              <a:rPr lang="en-ID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keras</a:t>
            </a:r>
            <a:r>
              <a:rPr lang="en-ID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dan TFU </a:t>
            </a:r>
            <a:r>
              <a:rPr lang="en-ID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menaik</a:t>
            </a:r>
            <a:r>
              <a:rPr lang="en-ID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Kaji </a:t>
            </a:r>
            <a:r>
              <a:rPr lang="en-ID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pasien</a:t>
            </a:r>
            <a:r>
              <a:rPr lang="en-ID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apakah</a:t>
            </a:r>
            <a:r>
              <a:rPr lang="en-ID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bisa</a:t>
            </a:r>
            <a:r>
              <a:rPr lang="en-ID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memasase</a:t>
            </a:r>
            <a:r>
              <a:rPr lang="en-ID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uterus dan </a:t>
            </a:r>
            <a:r>
              <a:rPr lang="en-ID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ajari</a:t>
            </a:r>
            <a:r>
              <a:rPr lang="en-ID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cara</a:t>
            </a:r>
            <a:r>
              <a:rPr lang="en-ID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memasase</a:t>
            </a:r>
            <a:r>
              <a:rPr lang="en-ID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uterus agar uterus </a:t>
            </a:r>
            <a:r>
              <a:rPr lang="en-ID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bisa</a:t>
            </a:r>
            <a:r>
              <a:rPr lang="en-ID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mengeras</a:t>
            </a:r>
            <a:r>
              <a:rPr lang="en-ID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ID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Periksa</a:t>
            </a:r>
            <a:r>
              <a:rPr lang="en-ID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pembalut</a:t>
            </a:r>
            <a:r>
              <a:rPr lang="en-ID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ID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memastikan</a:t>
            </a:r>
            <a:r>
              <a:rPr lang="en-ID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tidak</a:t>
            </a:r>
            <a:r>
              <a:rPr lang="en-ID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ada</a:t>
            </a:r>
            <a:r>
              <a:rPr lang="en-ID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darah</a:t>
            </a:r>
            <a:r>
              <a:rPr lang="en-ID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berlebihan</a:t>
            </a:r>
            <a:r>
              <a:rPr lang="en-ID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ID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0000"/>
              </a:lnSpc>
              <a:spcBef>
                <a:spcPts val="0"/>
              </a:spcBef>
              <a:buFont typeface="+mj-lt"/>
              <a:buAutoNum type="alphaLcPeriod"/>
            </a:pPr>
            <a:r>
              <a:rPr lang="en-ID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Involusi</a:t>
            </a:r>
            <a:r>
              <a:rPr lang="en-ID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uterus: </a:t>
            </a:r>
            <a:r>
              <a:rPr lang="en-ID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bidan</a:t>
            </a:r>
            <a:r>
              <a:rPr lang="en-ID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mengkaji</a:t>
            </a:r>
            <a:r>
              <a:rPr lang="en-ID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involusi</a:t>
            </a:r>
            <a:r>
              <a:rPr lang="en-ID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uterus dan </a:t>
            </a:r>
            <a:r>
              <a:rPr lang="en-ID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beri</a:t>
            </a:r>
            <a:r>
              <a:rPr lang="en-ID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penjelasan</a:t>
            </a:r>
            <a:r>
              <a:rPr lang="en-ID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kepada</a:t>
            </a:r>
            <a:r>
              <a:rPr lang="en-ID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pasien</a:t>
            </a:r>
            <a:r>
              <a:rPr lang="en-ID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mengenai</a:t>
            </a:r>
            <a:r>
              <a:rPr lang="en-ID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involusi</a:t>
            </a:r>
            <a:r>
              <a:rPr lang="en-ID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uterus.</a:t>
            </a:r>
            <a:endParaRPr lang="en-ID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0000"/>
              </a:lnSpc>
              <a:spcBef>
                <a:spcPts val="0"/>
              </a:spcBef>
              <a:buFont typeface="+mj-lt"/>
              <a:buAutoNum type="alphaLcPeriod"/>
            </a:pPr>
            <a:r>
              <a:rPr lang="en-ID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Pembahasan</a:t>
            </a:r>
            <a:r>
              <a:rPr lang="en-ID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tentang</a:t>
            </a:r>
            <a:r>
              <a:rPr lang="en-ID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kelahiran</a:t>
            </a:r>
            <a:r>
              <a:rPr lang="en-ID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ID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kaji</a:t>
            </a:r>
            <a:r>
              <a:rPr lang="en-ID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perasaan</a:t>
            </a:r>
            <a:r>
              <a:rPr lang="en-ID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ibu</a:t>
            </a:r>
            <a:r>
              <a:rPr lang="en-ID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dan </a:t>
            </a:r>
            <a:r>
              <a:rPr lang="en-ID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apakah</a:t>
            </a:r>
            <a:r>
              <a:rPr lang="en-ID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pernyataan</a:t>
            </a:r>
            <a:r>
              <a:rPr lang="en-ID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tentang</a:t>
            </a:r>
            <a:r>
              <a:rPr lang="en-ID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proses </a:t>
            </a:r>
            <a:r>
              <a:rPr lang="en-ID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tersebut</a:t>
            </a:r>
            <a:r>
              <a:rPr lang="en-ID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ID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0000"/>
              </a:lnSpc>
              <a:spcBef>
                <a:spcPts val="0"/>
              </a:spcBef>
              <a:buFont typeface="+mj-lt"/>
              <a:buAutoNum type="alphaLcPeriod"/>
            </a:pPr>
            <a:r>
              <a:rPr lang="en-ID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Bidan</a:t>
            </a:r>
            <a:r>
              <a:rPr lang="en-ID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mendorong</a:t>
            </a:r>
            <a:r>
              <a:rPr lang="en-ID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ibu</a:t>
            </a:r>
            <a:r>
              <a:rPr lang="en-ID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ID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memperkuat</a:t>
            </a:r>
            <a:r>
              <a:rPr lang="en-ID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ikatan</a:t>
            </a:r>
            <a:r>
              <a:rPr lang="en-ID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batin</a:t>
            </a:r>
            <a:r>
              <a:rPr lang="en-ID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antara</a:t>
            </a:r>
            <a:r>
              <a:rPr lang="en-ID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ibu</a:t>
            </a:r>
            <a:r>
              <a:rPr lang="en-ID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dan </a:t>
            </a:r>
            <a:r>
              <a:rPr lang="en-ID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bayi</a:t>
            </a:r>
            <a:r>
              <a:rPr lang="en-ID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en-ID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keluarga</a:t>
            </a:r>
            <a:r>
              <a:rPr lang="en-ID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), </a:t>
            </a:r>
            <a:r>
              <a:rPr lang="en-ID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pentingnya</a:t>
            </a:r>
            <a:r>
              <a:rPr lang="en-ID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sentuhan</a:t>
            </a:r>
            <a:r>
              <a:rPr lang="en-ID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fisik</a:t>
            </a:r>
            <a:r>
              <a:rPr lang="en-ID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komunikasi</a:t>
            </a:r>
            <a:r>
              <a:rPr lang="en-ID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dan </a:t>
            </a:r>
            <a:r>
              <a:rPr lang="en-ID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rangsangan</a:t>
            </a:r>
            <a:r>
              <a:rPr lang="en-ID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ID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0000"/>
              </a:lnSpc>
              <a:spcBef>
                <a:spcPts val="0"/>
              </a:spcBef>
              <a:buFont typeface="+mj-lt"/>
              <a:buAutoNum type="alphaLcPeriod"/>
            </a:pPr>
            <a:r>
              <a:rPr lang="en-ID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Bidan</a:t>
            </a:r>
            <a:r>
              <a:rPr lang="en-ID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memberikan</a:t>
            </a:r>
            <a:r>
              <a:rPr lang="en-ID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penyuluhan</a:t>
            </a:r>
            <a:r>
              <a:rPr lang="en-ID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mengenai</a:t>
            </a:r>
            <a:r>
              <a:rPr lang="en-ID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tanda-tanda</a:t>
            </a:r>
            <a:r>
              <a:rPr lang="en-ID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bahaya</a:t>
            </a:r>
            <a:r>
              <a:rPr lang="en-ID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baik</a:t>
            </a:r>
            <a:r>
              <a:rPr lang="en-ID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bagi</a:t>
            </a:r>
            <a:r>
              <a:rPr lang="en-ID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ibu</a:t>
            </a:r>
            <a:r>
              <a:rPr lang="en-ID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maupun</a:t>
            </a:r>
            <a:r>
              <a:rPr lang="en-ID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bayi</a:t>
            </a:r>
            <a:r>
              <a:rPr lang="en-ID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dan </a:t>
            </a:r>
            <a:r>
              <a:rPr lang="en-ID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rencana</a:t>
            </a:r>
            <a:r>
              <a:rPr lang="en-ID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menghadapi</a:t>
            </a:r>
            <a:r>
              <a:rPr lang="en-ID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keadaan</a:t>
            </a:r>
            <a:r>
              <a:rPr lang="en-ID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darurat</a:t>
            </a:r>
            <a:r>
              <a:rPr lang="en-ID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ID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9619149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8CDB35-C01E-4675-C543-A408B12674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Asuhan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Yang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Diberikan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Pada Ibu Nifas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Saat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Minggu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I </a:t>
            </a:r>
            <a:endParaRPr lang="en-ID" sz="24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C6BED7B-E58D-615F-1B00-D59BAA37F5A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342900" lvl="0" indent="-342900" algn="just">
              <a:lnSpc>
                <a:spcPct val="150000"/>
              </a:lnSpc>
              <a:buFont typeface="+mj-lt"/>
              <a:buAutoNum type="alphaLcPeriod"/>
            </a:pPr>
            <a:r>
              <a:rPr lang="en-ID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Memastikan</a:t>
            </a:r>
            <a:r>
              <a:rPr lang="en-ID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involusi</a:t>
            </a:r>
            <a:r>
              <a:rPr lang="en-ID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uterus </a:t>
            </a:r>
            <a:r>
              <a:rPr lang="en-ID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berjalan</a:t>
            </a:r>
            <a:r>
              <a:rPr lang="en-ID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normal : uterus </a:t>
            </a:r>
            <a:r>
              <a:rPr lang="en-ID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berkontraksi</a:t>
            </a:r>
            <a:r>
              <a:rPr lang="en-ID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fundus </a:t>
            </a:r>
            <a:r>
              <a:rPr lang="en-ID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dibawah</a:t>
            </a:r>
            <a:r>
              <a:rPr lang="en-ID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umbilicus, </a:t>
            </a:r>
            <a:r>
              <a:rPr lang="en-ID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tidak</a:t>
            </a:r>
            <a:r>
              <a:rPr lang="en-ID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ada</a:t>
            </a:r>
            <a:r>
              <a:rPr lang="en-ID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perdarahan</a:t>
            </a:r>
            <a:r>
              <a:rPr lang="en-ID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abnormal, dan </a:t>
            </a:r>
            <a:r>
              <a:rPr lang="en-ID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tidak</a:t>
            </a:r>
            <a:r>
              <a:rPr lang="en-ID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ada</a:t>
            </a:r>
            <a:r>
              <a:rPr lang="en-ID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bau</a:t>
            </a:r>
            <a:r>
              <a:rPr lang="en-ID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ID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Font typeface="+mj-lt"/>
              <a:buAutoNum type="alphaLcPeriod"/>
            </a:pPr>
            <a:r>
              <a:rPr lang="en-ID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Menilai</a:t>
            </a:r>
            <a:r>
              <a:rPr lang="en-ID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adanya</a:t>
            </a:r>
            <a:r>
              <a:rPr lang="en-ID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tanda-tanda</a:t>
            </a:r>
            <a:r>
              <a:rPr lang="en-ID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demam</a:t>
            </a:r>
            <a:r>
              <a:rPr lang="en-ID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infeksi</a:t>
            </a:r>
            <a:r>
              <a:rPr lang="en-ID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atau</a:t>
            </a:r>
            <a:r>
              <a:rPr lang="en-ID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perdarahan</a:t>
            </a:r>
            <a:r>
              <a:rPr lang="en-ID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abnormal.</a:t>
            </a:r>
            <a:endParaRPr lang="en-ID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Font typeface="+mj-lt"/>
              <a:buAutoNum type="alphaLcPeriod"/>
            </a:pPr>
            <a:r>
              <a:rPr lang="en-ID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Memastikan</a:t>
            </a:r>
            <a:r>
              <a:rPr lang="en-ID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ibu</a:t>
            </a:r>
            <a:r>
              <a:rPr lang="en-ID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mendapatkan</a:t>
            </a:r>
            <a:r>
              <a:rPr lang="en-ID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cukup</a:t>
            </a:r>
            <a:r>
              <a:rPr lang="en-ID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makanan</a:t>
            </a:r>
            <a:r>
              <a:rPr lang="en-ID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cairan</a:t>
            </a:r>
            <a:r>
              <a:rPr lang="en-ID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dan </a:t>
            </a:r>
            <a:r>
              <a:rPr lang="en-ID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istirahat</a:t>
            </a:r>
            <a:r>
              <a:rPr lang="en-ID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ID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Font typeface="+mj-lt"/>
              <a:buAutoNum type="alphaLcPeriod"/>
            </a:pPr>
            <a:r>
              <a:rPr lang="en-ID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Memastikan</a:t>
            </a:r>
            <a:r>
              <a:rPr lang="en-ID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ibu</a:t>
            </a:r>
            <a:r>
              <a:rPr lang="en-ID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menyusui</a:t>
            </a:r>
            <a:r>
              <a:rPr lang="en-ID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dengan</a:t>
            </a:r>
            <a:r>
              <a:rPr lang="en-ID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baik</a:t>
            </a:r>
            <a:r>
              <a:rPr lang="en-ID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dan </a:t>
            </a:r>
            <a:r>
              <a:rPr lang="en-ID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memperhatikan</a:t>
            </a:r>
            <a:r>
              <a:rPr lang="en-ID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tanda-tanda</a:t>
            </a:r>
            <a:r>
              <a:rPr lang="en-ID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penyulit</a:t>
            </a:r>
            <a:endParaRPr lang="en-ID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1000"/>
              </a:spcAft>
              <a:buFont typeface="+mj-lt"/>
              <a:buAutoNum type="alphaLcPeriod"/>
            </a:pPr>
            <a:r>
              <a:rPr lang="en-ID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Memberikan</a:t>
            </a:r>
            <a:r>
              <a:rPr lang="en-ID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konseling</a:t>
            </a:r>
            <a:r>
              <a:rPr lang="en-ID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pada </a:t>
            </a:r>
            <a:r>
              <a:rPr lang="en-ID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ibu</a:t>
            </a:r>
            <a:r>
              <a:rPr lang="en-ID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mengenai</a:t>
            </a:r>
            <a:r>
              <a:rPr lang="en-ID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perawatan</a:t>
            </a:r>
            <a:r>
              <a:rPr lang="en-ID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bayi</a:t>
            </a:r>
            <a:r>
              <a:rPr lang="en-ID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sehari-hari</a:t>
            </a:r>
            <a:endParaRPr lang="en-ID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ID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DC99044-0841-12BC-03E9-BE0E264F956D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4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8970799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0">
          <a:extLst>
            <a:ext uri="{FF2B5EF4-FFF2-40B4-BE49-F238E27FC236}">
              <a16:creationId xmlns:a16="http://schemas.microsoft.com/office/drawing/2014/main" id="{B4A2C983-3D00-9D21-78EC-8642478110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4">
            <a:extLst>
              <a:ext uri="{FF2B5EF4-FFF2-40B4-BE49-F238E27FC236}">
                <a16:creationId xmlns:a16="http://schemas.microsoft.com/office/drawing/2014/main" id="{E2C9F4AE-012D-CCB0-B6B4-14316F869C27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2600500" y="2040544"/>
            <a:ext cx="5857800" cy="1159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lvl="0" algn="just"/>
            <a:r>
              <a:rPr lang="en-ID" sz="2800" b="1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Pemeriksaan</a:t>
            </a:r>
            <a:r>
              <a:rPr lang="en-ID" sz="28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Postnatal </a:t>
            </a:r>
            <a:r>
              <a:rPr lang="en-ID" sz="2800" b="1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Minggu</a:t>
            </a:r>
            <a:r>
              <a:rPr lang="en-ID" sz="28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II</a:t>
            </a:r>
            <a:endParaRPr lang="en-ID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60769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2B462E-3FC9-2F4A-BEEC-7A4116F73D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26E74ED-194B-D7F6-7747-21541AEE38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18100" y="-109728"/>
            <a:ext cx="4507800" cy="857400"/>
          </a:xfrm>
        </p:spPr>
        <p:txBody>
          <a:bodyPr/>
          <a:lstStyle/>
          <a:p>
            <a:r>
              <a:rPr lang="en-US" sz="2800" dirty="0"/>
              <a:t>MINGGU II</a:t>
            </a:r>
            <a:endParaRPr lang="en-ID" sz="2800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43B5554-032B-6A41-C3AD-17B3DBC9D2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8016" y="598050"/>
            <a:ext cx="9015984" cy="4545450"/>
          </a:xfrm>
        </p:spPr>
        <p:txBody>
          <a:bodyPr/>
          <a:lstStyle/>
          <a:p>
            <a:pPr marL="342900" lvl="0" indent="-342900" algn="just">
              <a:lnSpc>
                <a:spcPct val="100000"/>
              </a:lnSpc>
              <a:spcBef>
                <a:spcPts val="0"/>
              </a:spcBef>
              <a:buFont typeface="+mj-lt"/>
              <a:buAutoNum type="alphaLcPeriod"/>
            </a:pPr>
            <a:r>
              <a:rPr lang="en-ID" sz="16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Diet : </a:t>
            </a:r>
            <a:r>
              <a:rPr lang="en-ID" sz="16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bidan</a:t>
            </a:r>
            <a:r>
              <a:rPr lang="en-ID" sz="16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memberikan</a:t>
            </a:r>
            <a:r>
              <a:rPr lang="en-ID" sz="16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informasi</a:t>
            </a:r>
            <a:r>
              <a:rPr lang="en-ID" sz="16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mengenai</a:t>
            </a:r>
            <a:r>
              <a:rPr lang="en-ID" sz="16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makanan</a:t>
            </a:r>
            <a:r>
              <a:rPr lang="en-ID" sz="16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ID" sz="16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seimbang</a:t>
            </a:r>
            <a:r>
              <a:rPr lang="en-ID" sz="16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sz="16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banyak</a:t>
            </a:r>
            <a:r>
              <a:rPr lang="en-ID" sz="16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mengandung</a:t>
            </a:r>
            <a:r>
              <a:rPr lang="en-ID" sz="16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protein, </a:t>
            </a:r>
            <a:r>
              <a:rPr lang="en-ID" sz="16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makanan</a:t>
            </a:r>
            <a:r>
              <a:rPr lang="en-ID" sz="16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berserat</a:t>
            </a:r>
            <a:r>
              <a:rPr lang="en-ID" sz="16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dan air </a:t>
            </a:r>
            <a:r>
              <a:rPr lang="en-ID" sz="16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sebanyak</a:t>
            </a:r>
            <a:r>
              <a:rPr lang="en-ID" sz="16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8-10 </a:t>
            </a:r>
            <a:r>
              <a:rPr lang="en-ID" sz="16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gelas</a:t>
            </a:r>
            <a:r>
              <a:rPr lang="en-ID" sz="16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per </a:t>
            </a:r>
            <a:r>
              <a:rPr lang="en-ID" sz="16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hari</a:t>
            </a:r>
            <a:r>
              <a:rPr lang="en-ID" sz="16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ID" sz="16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mencegah</a:t>
            </a:r>
            <a:r>
              <a:rPr lang="en-ID" sz="16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komplikasi</a:t>
            </a:r>
            <a:r>
              <a:rPr lang="en-ID" sz="16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ID" sz="16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Kebutuhan</a:t>
            </a:r>
            <a:r>
              <a:rPr lang="en-ID" sz="16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akan</a:t>
            </a:r>
            <a:r>
              <a:rPr lang="en-ID" sz="16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jumlah</a:t>
            </a:r>
            <a:r>
              <a:rPr lang="en-ID" sz="16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kalori</a:t>
            </a:r>
            <a:r>
              <a:rPr lang="en-ID" sz="16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ID" sz="16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lebih</a:t>
            </a:r>
            <a:r>
              <a:rPr lang="en-ID" sz="16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besar</a:t>
            </a:r>
            <a:r>
              <a:rPr lang="en-ID" sz="16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per </a:t>
            </a:r>
            <a:r>
              <a:rPr lang="en-ID" sz="16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hari</a:t>
            </a:r>
            <a:r>
              <a:rPr lang="en-ID" sz="16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ID" sz="16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mendukung</a:t>
            </a:r>
            <a:r>
              <a:rPr lang="en-ID" sz="16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laktasi</a:t>
            </a:r>
            <a:r>
              <a:rPr lang="en-ID" sz="16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sz="16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kebutuhan</a:t>
            </a:r>
            <a:r>
              <a:rPr lang="en-ID" sz="16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akan</a:t>
            </a:r>
            <a:r>
              <a:rPr lang="en-ID" sz="16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makanan</a:t>
            </a:r>
            <a:r>
              <a:rPr lang="en-ID" sz="16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ID" sz="16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mengandung</a:t>
            </a:r>
            <a:r>
              <a:rPr lang="en-ID" sz="16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zat</a:t>
            </a:r>
            <a:r>
              <a:rPr lang="en-ID" sz="16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besi</a:t>
            </a:r>
            <a:r>
              <a:rPr lang="en-ID" sz="16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sz="16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suplemen</a:t>
            </a:r>
            <a:r>
              <a:rPr lang="en-ID" sz="16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dan </a:t>
            </a:r>
            <a:r>
              <a:rPr lang="en-ID" sz="16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folat</a:t>
            </a:r>
            <a:r>
              <a:rPr lang="en-ID" sz="16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sz="16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serta</a:t>
            </a:r>
            <a:r>
              <a:rPr lang="en-ID" sz="16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vitamin A </a:t>
            </a:r>
            <a:r>
              <a:rPr lang="en-ID" sz="16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jika</a:t>
            </a:r>
            <a:r>
              <a:rPr lang="en-ID" sz="16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diindikasikan</a:t>
            </a:r>
            <a:r>
              <a:rPr lang="en-ID" sz="16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ID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0000"/>
              </a:lnSpc>
              <a:spcBef>
                <a:spcPts val="0"/>
              </a:spcBef>
              <a:buFont typeface="+mj-lt"/>
              <a:buAutoNum type="alphaLcPeriod"/>
            </a:pPr>
            <a:r>
              <a:rPr lang="en-ID" sz="16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Kebersihan</a:t>
            </a:r>
            <a:r>
              <a:rPr lang="en-ID" sz="16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en-ID" sz="16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perawatan</a:t>
            </a:r>
            <a:r>
              <a:rPr lang="en-ID" sz="16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diri</a:t>
            </a:r>
            <a:r>
              <a:rPr lang="en-ID" sz="16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sendiri</a:t>
            </a:r>
            <a:r>
              <a:rPr lang="en-ID" sz="16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: </a:t>
            </a:r>
            <a:r>
              <a:rPr lang="en-ID" sz="16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bidan</a:t>
            </a:r>
            <a:r>
              <a:rPr lang="en-ID" sz="16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menganjurkan</a:t>
            </a:r>
            <a:r>
              <a:rPr lang="en-ID" sz="16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pasien</a:t>
            </a:r>
            <a:r>
              <a:rPr lang="en-ID" sz="16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ID" sz="16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menjaga</a:t>
            </a:r>
            <a:r>
              <a:rPr lang="en-ID" sz="16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kebersihan</a:t>
            </a:r>
            <a:r>
              <a:rPr lang="en-ID" sz="16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diri</a:t>
            </a:r>
            <a:r>
              <a:rPr lang="en-ID" sz="16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sz="16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terutama</a:t>
            </a:r>
            <a:r>
              <a:rPr lang="en-ID" sz="16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puting</a:t>
            </a:r>
            <a:r>
              <a:rPr lang="en-ID" sz="16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susu dan perineum.</a:t>
            </a:r>
            <a:endParaRPr lang="en-ID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0000"/>
              </a:lnSpc>
              <a:spcBef>
                <a:spcPts val="0"/>
              </a:spcBef>
              <a:buFont typeface="+mj-lt"/>
              <a:buAutoNum type="alphaLcPeriod"/>
            </a:pPr>
            <a:r>
              <a:rPr lang="en-ID" sz="16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Senam : </a:t>
            </a:r>
            <a:r>
              <a:rPr lang="en-ID" sz="16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bidan</a:t>
            </a:r>
            <a:r>
              <a:rPr lang="en-ID" sz="16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mengajarkan</a:t>
            </a:r>
            <a:r>
              <a:rPr lang="en-ID" sz="16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senam Kegel, </a:t>
            </a:r>
            <a:r>
              <a:rPr lang="en-ID" sz="16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serta</a:t>
            </a:r>
            <a:r>
              <a:rPr lang="en-ID" sz="16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senam </a:t>
            </a:r>
            <a:r>
              <a:rPr lang="en-ID" sz="16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perut</a:t>
            </a:r>
            <a:r>
              <a:rPr lang="en-ID" sz="16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ID" sz="16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ringan</a:t>
            </a:r>
            <a:r>
              <a:rPr lang="en-ID" sz="16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tergantung</a:t>
            </a:r>
            <a:r>
              <a:rPr lang="en-ID" sz="16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pada </a:t>
            </a:r>
            <a:r>
              <a:rPr lang="en-ID" sz="16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kondisi</a:t>
            </a:r>
            <a:r>
              <a:rPr lang="en-ID" sz="16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ibu</a:t>
            </a:r>
            <a:r>
              <a:rPr lang="en-ID" sz="16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dan </a:t>
            </a:r>
            <a:r>
              <a:rPr lang="en-ID" sz="16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tingkat</a:t>
            </a:r>
            <a:r>
              <a:rPr lang="en-ID" sz="16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diastasis.</a:t>
            </a:r>
            <a:endParaRPr lang="en-ID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0000"/>
              </a:lnSpc>
              <a:spcBef>
                <a:spcPts val="0"/>
              </a:spcBef>
              <a:buFont typeface="+mj-lt"/>
              <a:buAutoNum type="alphaLcPeriod"/>
            </a:pPr>
            <a:r>
              <a:rPr lang="en-ID" sz="16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Kebutuhan</a:t>
            </a:r>
            <a:r>
              <a:rPr lang="en-ID" sz="16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akan</a:t>
            </a:r>
            <a:r>
              <a:rPr lang="en-ID" sz="16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istirahat</a:t>
            </a:r>
            <a:r>
              <a:rPr lang="en-ID" sz="16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: </a:t>
            </a:r>
            <a:r>
              <a:rPr lang="en-ID" sz="16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bidan</a:t>
            </a:r>
            <a:r>
              <a:rPr lang="en-ID" sz="16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menganjurkan</a:t>
            </a:r>
            <a:r>
              <a:rPr lang="en-ID" sz="16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ID" sz="16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cukup</a:t>
            </a:r>
            <a:r>
              <a:rPr lang="en-ID" sz="16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tidur</a:t>
            </a:r>
            <a:r>
              <a:rPr lang="en-ID" sz="16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ketika</a:t>
            </a:r>
            <a:r>
              <a:rPr lang="en-ID" sz="16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bayi</a:t>
            </a:r>
            <a:r>
              <a:rPr lang="en-ID" sz="16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sedang</a:t>
            </a:r>
            <a:r>
              <a:rPr lang="en-ID" sz="16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tidur</a:t>
            </a:r>
            <a:r>
              <a:rPr lang="en-ID" sz="16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sz="16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meminta</a:t>
            </a:r>
            <a:r>
              <a:rPr lang="en-ID" sz="16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bantuan</a:t>
            </a:r>
            <a:r>
              <a:rPr lang="en-ID" sz="16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anggota</a:t>
            </a:r>
            <a:r>
              <a:rPr lang="en-ID" sz="16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keluarga</a:t>
            </a:r>
            <a:r>
              <a:rPr lang="en-ID" sz="16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ID" sz="16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mengurusi</a:t>
            </a:r>
            <a:r>
              <a:rPr lang="en-ID" sz="16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pekerjaan</a:t>
            </a:r>
            <a:r>
              <a:rPr lang="en-ID" sz="16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rumah</a:t>
            </a:r>
            <a:r>
              <a:rPr lang="en-ID" sz="16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tangga</a:t>
            </a:r>
            <a:r>
              <a:rPr lang="en-ID" sz="16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ID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0000"/>
              </a:lnSpc>
              <a:spcBef>
                <a:spcPts val="0"/>
              </a:spcBef>
              <a:buFont typeface="+mj-lt"/>
              <a:buAutoNum type="alphaLcPeriod"/>
            </a:pPr>
            <a:r>
              <a:rPr lang="en-ID" sz="16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Bidan</a:t>
            </a:r>
            <a:r>
              <a:rPr lang="en-ID" sz="16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mengkaji</a:t>
            </a:r>
            <a:r>
              <a:rPr lang="en-ID" sz="16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adanya</a:t>
            </a:r>
            <a:r>
              <a:rPr lang="en-ID" sz="16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tanda-tanda</a:t>
            </a:r>
            <a:r>
              <a:rPr lang="en-ID" sz="16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i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post-partum blues</a:t>
            </a:r>
            <a:r>
              <a:rPr lang="en-ID" sz="16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en-ID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0000"/>
              </a:lnSpc>
              <a:spcBef>
                <a:spcPts val="0"/>
              </a:spcBef>
              <a:buFont typeface="+mj-lt"/>
              <a:buAutoNum type="alphaLcPeriod"/>
            </a:pPr>
            <a:r>
              <a:rPr lang="en-ID" sz="16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Keluarga</a:t>
            </a:r>
            <a:r>
              <a:rPr lang="en-ID" sz="16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berencana</a:t>
            </a:r>
            <a:r>
              <a:rPr lang="en-ID" sz="16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: </a:t>
            </a:r>
            <a:r>
              <a:rPr lang="en-ID" sz="16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pembicara</a:t>
            </a:r>
            <a:r>
              <a:rPr lang="en-ID" sz="16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awal</a:t>
            </a:r>
            <a:r>
              <a:rPr lang="en-ID" sz="16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tentang</a:t>
            </a:r>
            <a:r>
              <a:rPr lang="en-ID" sz="16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kembalinya</a:t>
            </a:r>
            <a:r>
              <a:rPr lang="en-ID" sz="16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masa </a:t>
            </a:r>
            <a:r>
              <a:rPr lang="en-ID" sz="16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subur</a:t>
            </a:r>
            <a:r>
              <a:rPr lang="en-ID" sz="16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dan </a:t>
            </a:r>
            <a:r>
              <a:rPr lang="en-ID" sz="16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melanjutkan</a:t>
            </a:r>
            <a:r>
              <a:rPr lang="en-ID" sz="16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hubungan</a:t>
            </a:r>
            <a:r>
              <a:rPr lang="en-ID" sz="16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seksual</a:t>
            </a:r>
            <a:r>
              <a:rPr lang="en-ID" sz="16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setelah</a:t>
            </a:r>
            <a:r>
              <a:rPr lang="en-ID" sz="16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selesai</a:t>
            </a:r>
            <a:r>
              <a:rPr lang="en-ID" sz="16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masa </a:t>
            </a:r>
            <a:r>
              <a:rPr lang="en-ID" sz="16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nifas</a:t>
            </a:r>
            <a:r>
              <a:rPr lang="en-ID" sz="16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sz="16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kebutuhan</a:t>
            </a:r>
            <a:r>
              <a:rPr lang="en-ID" sz="16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akan</a:t>
            </a:r>
            <a:r>
              <a:rPr lang="en-ID" sz="16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pengendalian</a:t>
            </a:r>
            <a:r>
              <a:rPr lang="en-ID" sz="16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kehamilan</a:t>
            </a:r>
            <a:r>
              <a:rPr lang="en-ID" sz="16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ID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0000"/>
              </a:lnSpc>
              <a:spcBef>
                <a:spcPts val="0"/>
              </a:spcBef>
              <a:buFont typeface="+mj-lt"/>
              <a:buAutoNum type="alphaLcPeriod"/>
            </a:pPr>
            <a:r>
              <a:rPr lang="en-ID" sz="16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Tanda-</a:t>
            </a:r>
            <a:r>
              <a:rPr lang="en-ID" sz="16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tanda</a:t>
            </a:r>
            <a:r>
              <a:rPr lang="en-ID" sz="16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bahaya</a:t>
            </a:r>
            <a:r>
              <a:rPr lang="en-ID" sz="16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: </a:t>
            </a:r>
            <a:r>
              <a:rPr lang="en-ID" sz="16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bidan</a:t>
            </a:r>
            <a:r>
              <a:rPr lang="en-ID" sz="16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memberitahu</a:t>
            </a:r>
            <a:r>
              <a:rPr lang="en-ID" sz="16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kapan</a:t>
            </a:r>
            <a:r>
              <a:rPr lang="en-ID" sz="16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dan </a:t>
            </a:r>
            <a:r>
              <a:rPr lang="en-ID" sz="16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bagaimana</a:t>
            </a:r>
            <a:r>
              <a:rPr lang="en-ID" sz="16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menghubungi</a:t>
            </a:r>
            <a:r>
              <a:rPr lang="en-ID" sz="16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bidan</a:t>
            </a:r>
            <a:r>
              <a:rPr lang="en-ID" sz="16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jika</a:t>
            </a:r>
            <a:r>
              <a:rPr lang="en-ID" sz="16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ada</a:t>
            </a:r>
            <a:r>
              <a:rPr lang="en-ID" sz="16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tanda-tanda</a:t>
            </a:r>
            <a:r>
              <a:rPr lang="en-ID" sz="16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bahaya</a:t>
            </a:r>
            <a:r>
              <a:rPr lang="en-ID" sz="16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sz="16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misalnya</a:t>
            </a:r>
            <a:r>
              <a:rPr lang="en-ID" sz="16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pada </a:t>
            </a:r>
            <a:r>
              <a:rPr lang="en-ID" sz="16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ibu</a:t>
            </a:r>
            <a:r>
              <a:rPr lang="en-ID" sz="16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dengan</a:t>
            </a:r>
            <a:r>
              <a:rPr lang="en-ID" sz="16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riwayat</a:t>
            </a:r>
            <a:r>
              <a:rPr lang="en-ID" sz="16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preeklamsia</a:t>
            </a:r>
            <a:r>
              <a:rPr lang="en-ID" sz="16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atau</a:t>
            </a:r>
            <a:r>
              <a:rPr lang="en-ID" sz="16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risiko</a:t>
            </a:r>
            <a:r>
              <a:rPr lang="en-ID" sz="16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eklamsia</a:t>
            </a:r>
            <a:r>
              <a:rPr lang="en-ID" sz="16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memerlukan</a:t>
            </a:r>
            <a:r>
              <a:rPr lang="en-ID" sz="16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penekanan</a:t>
            </a:r>
            <a:r>
              <a:rPr lang="en-ID" sz="16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pada </a:t>
            </a:r>
            <a:r>
              <a:rPr lang="en-ID" sz="16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tanda-tanda</a:t>
            </a:r>
            <a:r>
              <a:rPr lang="en-ID" sz="16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bahaya</a:t>
            </a:r>
            <a:r>
              <a:rPr lang="en-ID" sz="16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dari</a:t>
            </a:r>
            <a:r>
              <a:rPr lang="en-ID" sz="16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preeklamsia</a:t>
            </a:r>
            <a:r>
              <a:rPr lang="en-ID" sz="16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en-ID" sz="16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eklamsia</a:t>
            </a:r>
            <a:r>
              <a:rPr lang="en-ID" sz="16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ID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0000"/>
              </a:lnSpc>
              <a:spcBef>
                <a:spcPts val="0"/>
              </a:spcBef>
              <a:buFont typeface="+mj-lt"/>
              <a:buAutoNum type="alphaLcPeriod"/>
            </a:pPr>
            <a:r>
              <a:rPr lang="en-ID" sz="16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Perjanjian</a:t>
            </a:r>
            <a:r>
              <a:rPr lang="en-ID" sz="16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ID" sz="16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pertemuan</a:t>
            </a:r>
            <a:r>
              <a:rPr lang="en-ID" sz="16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berikutnya</a:t>
            </a:r>
            <a:r>
              <a:rPr lang="en-ID" sz="16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ID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ID" sz="1600" dirty="0"/>
          </a:p>
        </p:txBody>
      </p:sp>
    </p:spTree>
    <p:extLst>
      <p:ext uri="{BB962C8B-B14F-4D97-AF65-F5344CB8AC3E}">
        <p14:creationId xmlns:p14="http://schemas.microsoft.com/office/powerpoint/2010/main" val="21960552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9B3983-A031-0FDD-013B-E09660DF18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9FEEAD-4CE7-E550-34B4-782B3B30ED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Asuhan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Yang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Diberikan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Pada Ibu Nifas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Saat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Minggu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II</a:t>
            </a:r>
            <a:endParaRPr lang="en-ID" sz="24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061A414-64F5-3DCF-00D4-D6FA7B311BE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342900" lvl="0" indent="-342900" algn="just">
              <a:lnSpc>
                <a:spcPct val="150000"/>
              </a:lnSpc>
              <a:buFont typeface="+mj-lt"/>
              <a:buAutoNum type="alphaLcPeriod"/>
            </a:pPr>
            <a:r>
              <a:rPr lang="en-ID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Memastikan</a:t>
            </a:r>
            <a:r>
              <a:rPr lang="en-ID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involusi</a:t>
            </a:r>
            <a:r>
              <a:rPr lang="en-ID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uterus </a:t>
            </a:r>
            <a:r>
              <a:rPr lang="en-ID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berjalan</a:t>
            </a:r>
            <a:r>
              <a:rPr lang="en-ID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normal: uterus </a:t>
            </a:r>
            <a:r>
              <a:rPr lang="en-ID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berkontraksi</a:t>
            </a:r>
            <a:r>
              <a:rPr lang="en-ID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fundus </a:t>
            </a:r>
            <a:r>
              <a:rPr lang="en-ID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dibawah</a:t>
            </a:r>
            <a:r>
              <a:rPr lang="en-ID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umbilicus, </a:t>
            </a:r>
            <a:r>
              <a:rPr lang="en-ID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tidak</a:t>
            </a:r>
            <a:r>
              <a:rPr lang="en-ID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ada</a:t>
            </a:r>
            <a:r>
              <a:rPr lang="en-ID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perdarahan</a:t>
            </a:r>
            <a:r>
              <a:rPr lang="en-ID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abnormal, dan </a:t>
            </a:r>
            <a:r>
              <a:rPr lang="en-ID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tidak</a:t>
            </a:r>
            <a:r>
              <a:rPr lang="en-ID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ada</a:t>
            </a:r>
            <a:r>
              <a:rPr lang="en-ID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bau</a:t>
            </a:r>
            <a:endParaRPr lang="en-ID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Font typeface="+mj-lt"/>
              <a:buAutoNum type="alphaLcPeriod"/>
            </a:pPr>
            <a:r>
              <a:rPr lang="en-ID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Menilai</a:t>
            </a:r>
            <a:r>
              <a:rPr lang="en-ID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adanya</a:t>
            </a:r>
            <a:r>
              <a:rPr lang="en-ID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tanda-tanda</a:t>
            </a:r>
            <a:r>
              <a:rPr lang="en-ID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demam</a:t>
            </a:r>
            <a:r>
              <a:rPr lang="en-ID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infeksi</a:t>
            </a:r>
            <a:r>
              <a:rPr lang="en-ID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atau</a:t>
            </a:r>
            <a:r>
              <a:rPr lang="en-ID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perdarahan</a:t>
            </a:r>
            <a:r>
              <a:rPr lang="en-ID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abnormal</a:t>
            </a:r>
            <a:endParaRPr lang="en-ID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Font typeface="+mj-lt"/>
              <a:buAutoNum type="alphaLcPeriod"/>
            </a:pPr>
            <a:r>
              <a:rPr lang="en-ID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Memastikan</a:t>
            </a:r>
            <a:r>
              <a:rPr lang="en-ID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ibu</a:t>
            </a:r>
            <a:r>
              <a:rPr lang="en-ID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mendapatkan</a:t>
            </a:r>
            <a:r>
              <a:rPr lang="en-ID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cukup</a:t>
            </a:r>
            <a:r>
              <a:rPr lang="en-ID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makanan</a:t>
            </a:r>
            <a:r>
              <a:rPr lang="en-ID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cairan</a:t>
            </a:r>
            <a:r>
              <a:rPr lang="en-ID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dan </a:t>
            </a:r>
            <a:r>
              <a:rPr lang="en-ID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istirahat</a:t>
            </a:r>
            <a:endParaRPr lang="en-ID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Font typeface="+mj-lt"/>
              <a:buAutoNum type="alphaLcPeriod"/>
            </a:pPr>
            <a:r>
              <a:rPr lang="en-ID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Memastikan</a:t>
            </a:r>
            <a:r>
              <a:rPr lang="en-ID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ibu</a:t>
            </a:r>
            <a:r>
              <a:rPr lang="en-ID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menyusui</a:t>
            </a:r>
            <a:r>
              <a:rPr lang="en-ID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dengan</a:t>
            </a:r>
            <a:r>
              <a:rPr lang="en-ID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baik</a:t>
            </a:r>
            <a:r>
              <a:rPr lang="en-ID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dan </a:t>
            </a:r>
            <a:r>
              <a:rPr lang="en-ID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memperhatikan</a:t>
            </a:r>
            <a:r>
              <a:rPr lang="en-ID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tanda-tanda</a:t>
            </a:r>
            <a:r>
              <a:rPr lang="en-ID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penyulit</a:t>
            </a:r>
            <a:endParaRPr lang="en-ID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1000"/>
              </a:spcAft>
              <a:buFont typeface="+mj-lt"/>
              <a:buAutoNum type="alphaLcPeriod"/>
            </a:pPr>
            <a:r>
              <a:rPr lang="en-ID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Memberikan</a:t>
            </a:r>
            <a:r>
              <a:rPr lang="en-ID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konseling</a:t>
            </a:r>
            <a:r>
              <a:rPr lang="en-ID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pada </a:t>
            </a:r>
            <a:r>
              <a:rPr lang="en-ID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ibu</a:t>
            </a:r>
            <a:r>
              <a:rPr lang="en-ID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mengenai</a:t>
            </a:r>
            <a:r>
              <a:rPr lang="en-ID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perawatan</a:t>
            </a:r>
            <a:r>
              <a:rPr lang="en-ID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bayi</a:t>
            </a:r>
            <a:r>
              <a:rPr lang="en-ID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sehari-hari</a:t>
            </a:r>
            <a:endParaRPr lang="en-ID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ID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6CB5CBE-BB73-BEE2-FC1B-B5947B7F432D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7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9138622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17"/>
          <p:cNvSpPr txBox="1">
            <a:spLocks noGrp="1"/>
          </p:cNvSpPr>
          <p:nvPr>
            <p:ph type="ctrTitle"/>
          </p:nvPr>
        </p:nvSpPr>
        <p:spPr>
          <a:xfrm>
            <a:off x="2594050" y="2449744"/>
            <a:ext cx="5864100" cy="884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 dirty="0"/>
              <a:t>TERIMA KASIH</a:t>
            </a:r>
            <a:endParaRPr sz="4800" dirty="0"/>
          </a:p>
        </p:txBody>
      </p:sp>
      <p:sp>
        <p:nvSpPr>
          <p:cNvPr id="102" name="Google Shape;102;p17"/>
          <p:cNvSpPr/>
          <p:nvPr/>
        </p:nvSpPr>
        <p:spPr>
          <a:xfrm>
            <a:off x="2594200" y="757475"/>
            <a:ext cx="1519200" cy="14772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03" name="Google Shape;103;p17"/>
          <p:cNvGrpSpPr/>
          <p:nvPr/>
        </p:nvGrpSpPr>
        <p:grpSpPr>
          <a:xfrm>
            <a:off x="2909454" y="1111064"/>
            <a:ext cx="888022" cy="770150"/>
            <a:chOff x="3927500" y="301425"/>
            <a:chExt cx="461550" cy="411625"/>
          </a:xfrm>
        </p:grpSpPr>
        <p:sp>
          <p:nvSpPr>
            <p:cNvPr id="104" name="Google Shape;104;p17"/>
            <p:cNvSpPr/>
            <p:nvPr/>
          </p:nvSpPr>
          <p:spPr>
            <a:xfrm>
              <a:off x="4080925" y="302050"/>
              <a:ext cx="154075" cy="411000"/>
            </a:xfrm>
            <a:custGeom>
              <a:avLst/>
              <a:gdLst/>
              <a:ahLst/>
              <a:cxnLst/>
              <a:rect l="l" t="t" r="r" b="b"/>
              <a:pathLst>
                <a:path w="6163" h="16440" fill="none" extrusionOk="0">
                  <a:moveTo>
                    <a:pt x="6162" y="3118"/>
                  </a:moveTo>
                  <a:lnTo>
                    <a:pt x="0" y="0"/>
                  </a:lnTo>
                  <a:lnTo>
                    <a:pt x="0" y="13322"/>
                  </a:lnTo>
                  <a:lnTo>
                    <a:pt x="6162" y="16440"/>
                  </a:lnTo>
                  <a:lnTo>
                    <a:pt x="6162" y="3118"/>
                  </a:lnTo>
                  <a:close/>
                </a:path>
              </a:pathLst>
            </a:custGeom>
            <a:noFill/>
            <a:ln w="12175" cap="rnd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" name="Google Shape;105;p17"/>
            <p:cNvSpPr/>
            <p:nvPr/>
          </p:nvSpPr>
          <p:spPr>
            <a:xfrm>
              <a:off x="3927500" y="301425"/>
              <a:ext cx="153450" cy="406150"/>
            </a:xfrm>
            <a:custGeom>
              <a:avLst/>
              <a:gdLst/>
              <a:ahLst/>
              <a:cxnLst/>
              <a:rect l="l" t="t" r="r" b="b"/>
              <a:pathLst>
                <a:path w="6138" h="16246" fill="none" extrusionOk="0">
                  <a:moveTo>
                    <a:pt x="6137" y="1"/>
                  </a:moveTo>
                  <a:lnTo>
                    <a:pt x="536" y="2850"/>
                  </a:lnTo>
                  <a:lnTo>
                    <a:pt x="536" y="2850"/>
                  </a:lnTo>
                  <a:lnTo>
                    <a:pt x="414" y="2899"/>
                  </a:lnTo>
                  <a:lnTo>
                    <a:pt x="317" y="2997"/>
                  </a:lnTo>
                  <a:lnTo>
                    <a:pt x="219" y="3094"/>
                  </a:lnTo>
                  <a:lnTo>
                    <a:pt x="146" y="3216"/>
                  </a:lnTo>
                  <a:lnTo>
                    <a:pt x="73" y="3313"/>
                  </a:lnTo>
                  <a:lnTo>
                    <a:pt x="24" y="3435"/>
                  </a:lnTo>
                  <a:lnTo>
                    <a:pt x="0" y="3557"/>
                  </a:lnTo>
                  <a:lnTo>
                    <a:pt x="0" y="3679"/>
                  </a:lnTo>
                  <a:lnTo>
                    <a:pt x="0" y="15880"/>
                  </a:lnTo>
                  <a:lnTo>
                    <a:pt x="0" y="15880"/>
                  </a:lnTo>
                  <a:lnTo>
                    <a:pt x="0" y="16002"/>
                  </a:lnTo>
                  <a:lnTo>
                    <a:pt x="49" y="16075"/>
                  </a:lnTo>
                  <a:lnTo>
                    <a:pt x="97" y="16148"/>
                  </a:lnTo>
                  <a:lnTo>
                    <a:pt x="170" y="16197"/>
                  </a:lnTo>
                  <a:lnTo>
                    <a:pt x="244" y="16221"/>
                  </a:lnTo>
                  <a:lnTo>
                    <a:pt x="341" y="16246"/>
                  </a:lnTo>
                  <a:lnTo>
                    <a:pt x="463" y="16221"/>
                  </a:lnTo>
                  <a:lnTo>
                    <a:pt x="560" y="16173"/>
                  </a:lnTo>
                  <a:lnTo>
                    <a:pt x="6137" y="13323"/>
                  </a:lnTo>
                  <a:lnTo>
                    <a:pt x="6137" y="1"/>
                  </a:lnTo>
                  <a:close/>
                </a:path>
              </a:pathLst>
            </a:custGeom>
            <a:noFill/>
            <a:ln w="12175" cap="rnd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" name="Google Shape;106;p17"/>
            <p:cNvSpPr/>
            <p:nvPr/>
          </p:nvSpPr>
          <p:spPr>
            <a:xfrm>
              <a:off x="4234975" y="306925"/>
              <a:ext cx="154075" cy="405525"/>
            </a:xfrm>
            <a:custGeom>
              <a:avLst/>
              <a:gdLst/>
              <a:ahLst/>
              <a:cxnLst/>
              <a:rect l="l" t="t" r="r" b="b"/>
              <a:pathLst>
                <a:path w="6163" h="16221" fill="none" extrusionOk="0">
                  <a:moveTo>
                    <a:pt x="5578" y="49"/>
                  </a:moveTo>
                  <a:lnTo>
                    <a:pt x="0" y="2898"/>
                  </a:lnTo>
                  <a:lnTo>
                    <a:pt x="0" y="16221"/>
                  </a:lnTo>
                  <a:lnTo>
                    <a:pt x="5626" y="13371"/>
                  </a:lnTo>
                  <a:lnTo>
                    <a:pt x="5626" y="13371"/>
                  </a:lnTo>
                  <a:lnTo>
                    <a:pt x="5724" y="13322"/>
                  </a:lnTo>
                  <a:lnTo>
                    <a:pt x="5845" y="13225"/>
                  </a:lnTo>
                  <a:lnTo>
                    <a:pt x="5918" y="13127"/>
                  </a:lnTo>
                  <a:lnTo>
                    <a:pt x="6016" y="13030"/>
                  </a:lnTo>
                  <a:lnTo>
                    <a:pt x="6065" y="12908"/>
                  </a:lnTo>
                  <a:lnTo>
                    <a:pt x="6113" y="12786"/>
                  </a:lnTo>
                  <a:lnTo>
                    <a:pt x="6138" y="12665"/>
                  </a:lnTo>
                  <a:lnTo>
                    <a:pt x="6162" y="12543"/>
                  </a:lnTo>
                  <a:lnTo>
                    <a:pt x="6162" y="341"/>
                  </a:lnTo>
                  <a:lnTo>
                    <a:pt x="6162" y="341"/>
                  </a:lnTo>
                  <a:lnTo>
                    <a:pt x="6138" y="219"/>
                  </a:lnTo>
                  <a:lnTo>
                    <a:pt x="6113" y="146"/>
                  </a:lnTo>
                  <a:lnTo>
                    <a:pt x="6065" y="73"/>
                  </a:lnTo>
                  <a:lnTo>
                    <a:pt x="5992" y="24"/>
                  </a:lnTo>
                  <a:lnTo>
                    <a:pt x="5894" y="0"/>
                  </a:lnTo>
                  <a:lnTo>
                    <a:pt x="5797" y="0"/>
                  </a:lnTo>
                  <a:lnTo>
                    <a:pt x="5699" y="0"/>
                  </a:lnTo>
                  <a:lnTo>
                    <a:pt x="5578" y="49"/>
                  </a:lnTo>
                  <a:lnTo>
                    <a:pt x="5578" y="49"/>
                  </a:lnTo>
                  <a:close/>
                </a:path>
              </a:pathLst>
            </a:custGeom>
            <a:noFill/>
            <a:ln w="12175" cap="rnd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" name="Google Shape;107;p17"/>
            <p:cNvSpPr/>
            <p:nvPr/>
          </p:nvSpPr>
          <p:spPr>
            <a:xfrm>
              <a:off x="4295850" y="442075"/>
              <a:ext cx="46300" cy="26225"/>
            </a:xfrm>
            <a:custGeom>
              <a:avLst/>
              <a:gdLst/>
              <a:ahLst/>
              <a:cxnLst/>
              <a:rect l="l" t="t" r="r" b="b"/>
              <a:pathLst>
                <a:path w="1852" h="1049" fill="none" extrusionOk="0">
                  <a:moveTo>
                    <a:pt x="1" y="1"/>
                  </a:moveTo>
                  <a:lnTo>
                    <a:pt x="1852" y="1048"/>
                  </a:lnTo>
                </a:path>
              </a:pathLst>
            </a:custGeom>
            <a:noFill/>
            <a:ln w="12175" cap="rnd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" name="Google Shape;108;p17"/>
            <p:cNvSpPr/>
            <p:nvPr/>
          </p:nvSpPr>
          <p:spPr>
            <a:xfrm>
              <a:off x="4296475" y="415900"/>
              <a:ext cx="45075" cy="78575"/>
            </a:xfrm>
            <a:custGeom>
              <a:avLst/>
              <a:gdLst/>
              <a:ahLst/>
              <a:cxnLst/>
              <a:rect l="l" t="t" r="r" b="b"/>
              <a:pathLst>
                <a:path w="1803" h="3143" fill="none" extrusionOk="0">
                  <a:moveTo>
                    <a:pt x="1802" y="1"/>
                  </a:moveTo>
                  <a:lnTo>
                    <a:pt x="0" y="3142"/>
                  </a:lnTo>
                </a:path>
              </a:pathLst>
            </a:custGeom>
            <a:noFill/>
            <a:ln w="12175" cap="rnd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" name="Google Shape;109;p17"/>
            <p:cNvSpPr/>
            <p:nvPr/>
          </p:nvSpPr>
          <p:spPr>
            <a:xfrm>
              <a:off x="3968275" y="590050"/>
              <a:ext cx="25" cy="6100"/>
            </a:xfrm>
            <a:custGeom>
              <a:avLst/>
              <a:gdLst/>
              <a:ahLst/>
              <a:cxnLst/>
              <a:rect l="l" t="t" r="r" b="b"/>
              <a:pathLst>
                <a:path w="1" h="244" fill="none" extrusionOk="0">
                  <a:moveTo>
                    <a:pt x="1" y="244"/>
                  </a:moveTo>
                  <a:lnTo>
                    <a:pt x="1" y="244"/>
                  </a:lnTo>
                  <a:lnTo>
                    <a:pt x="1" y="0"/>
                  </a:lnTo>
                </a:path>
              </a:pathLst>
            </a:custGeom>
            <a:noFill/>
            <a:ln w="12175" cap="rnd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" name="Google Shape;110;p17"/>
            <p:cNvSpPr/>
            <p:nvPr/>
          </p:nvSpPr>
          <p:spPr>
            <a:xfrm>
              <a:off x="3970725" y="558375"/>
              <a:ext cx="1850" cy="12200"/>
            </a:xfrm>
            <a:custGeom>
              <a:avLst/>
              <a:gdLst/>
              <a:ahLst/>
              <a:cxnLst/>
              <a:rect l="l" t="t" r="r" b="b"/>
              <a:pathLst>
                <a:path w="74" h="488" fill="none" extrusionOk="0">
                  <a:moveTo>
                    <a:pt x="0" y="488"/>
                  </a:moveTo>
                  <a:lnTo>
                    <a:pt x="73" y="1"/>
                  </a:lnTo>
                </a:path>
              </a:pathLst>
            </a:custGeom>
            <a:noFill/>
            <a:ln w="12175" cap="rnd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" name="Google Shape;111;p17"/>
            <p:cNvSpPr/>
            <p:nvPr/>
          </p:nvSpPr>
          <p:spPr>
            <a:xfrm>
              <a:off x="3976200" y="527325"/>
              <a:ext cx="3675" cy="12200"/>
            </a:xfrm>
            <a:custGeom>
              <a:avLst/>
              <a:gdLst/>
              <a:ahLst/>
              <a:cxnLst/>
              <a:rect l="l" t="t" r="r" b="b"/>
              <a:pathLst>
                <a:path w="147" h="488" fill="none" extrusionOk="0">
                  <a:moveTo>
                    <a:pt x="0" y="488"/>
                  </a:moveTo>
                  <a:lnTo>
                    <a:pt x="98" y="147"/>
                  </a:lnTo>
                  <a:lnTo>
                    <a:pt x="147" y="1"/>
                  </a:lnTo>
                </a:path>
              </a:pathLst>
            </a:custGeom>
            <a:noFill/>
            <a:ln w="12175" cap="rnd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" name="Google Shape;112;p17"/>
            <p:cNvSpPr/>
            <p:nvPr/>
          </p:nvSpPr>
          <p:spPr>
            <a:xfrm>
              <a:off x="3985950" y="498100"/>
              <a:ext cx="4875" cy="10975"/>
            </a:xfrm>
            <a:custGeom>
              <a:avLst/>
              <a:gdLst/>
              <a:ahLst/>
              <a:cxnLst/>
              <a:rect l="l" t="t" r="r" b="b"/>
              <a:pathLst>
                <a:path w="195" h="439" fill="none" extrusionOk="0">
                  <a:moveTo>
                    <a:pt x="0" y="439"/>
                  </a:moveTo>
                  <a:lnTo>
                    <a:pt x="195" y="25"/>
                  </a:lnTo>
                  <a:lnTo>
                    <a:pt x="195" y="1"/>
                  </a:lnTo>
                </a:path>
              </a:pathLst>
            </a:custGeom>
            <a:noFill/>
            <a:ln w="12175" cap="rnd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" name="Google Shape;113;p17"/>
            <p:cNvSpPr/>
            <p:nvPr/>
          </p:nvSpPr>
          <p:spPr>
            <a:xfrm>
              <a:off x="4000550" y="471300"/>
              <a:ext cx="7325" cy="9775"/>
            </a:xfrm>
            <a:custGeom>
              <a:avLst/>
              <a:gdLst/>
              <a:ahLst/>
              <a:cxnLst/>
              <a:rect l="l" t="t" r="r" b="b"/>
              <a:pathLst>
                <a:path w="293" h="391" fill="none" extrusionOk="0">
                  <a:moveTo>
                    <a:pt x="1" y="391"/>
                  </a:moveTo>
                  <a:lnTo>
                    <a:pt x="74" y="269"/>
                  </a:lnTo>
                  <a:lnTo>
                    <a:pt x="293" y="1"/>
                  </a:lnTo>
                </a:path>
              </a:pathLst>
            </a:custGeom>
            <a:noFill/>
            <a:ln w="12175" cap="rnd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" name="Google Shape;114;p17"/>
            <p:cNvSpPr/>
            <p:nvPr/>
          </p:nvSpPr>
          <p:spPr>
            <a:xfrm>
              <a:off x="4021250" y="450600"/>
              <a:ext cx="10375" cy="6725"/>
            </a:xfrm>
            <a:custGeom>
              <a:avLst/>
              <a:gdLst/>
              <a:ahLst/>
              <a:cxnLst/>
              <a:rect l="l" t="t" r="r" b="b"/>
              <a:pathLst>
                <a:path w="415" h="269" fill="none" extrusionOk="0">
                  <a:moveTo>
                    <a:pt x="1" y="269"/>
                  </a:moveTo>
                  <a:lnTo>
                    <a:pt x="25" y="244"/>
                  </a:lnTo>
                  <a:lnTo>
                    <a:pt x="220" y="123"/>
                  </a:lnTo>
                  <a:lnTo>
                    <a:pt x="415" y="1"/>
                  </a:lnTo>
                </a:path>
              </a:pathLst>
            </a:custGeom>
            <a:noFill/>
            <a:ln w="12175" cap="rnd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" name="Google Shape;115;p17"/>
            <p:cNvSpPr/>
            <p:nvPr/>
          </p:nvSpPr>
          <p:spPr>
            <a:xfrm>
              <a:off x="4049250" y="440250"/>
              <a:ext cx="11600" cy="2475"/>
            </a:xfrm>
            <a:custGeom>
              <a:avLst/>
              <a:gdLst/>
              <a:ahLst/>
              <a:cxnLst/>
              <a:rect l="l" t="t" r="r" b="b"/>
              <a:pathLst>
                <a:path w="464" h="99" fill="none" extrusionOk="0">
                  <a:moveTo>
                    <a:pt x="1" y="98"/>
                  </a:moveTo>
                  <a:lnTo>
                    <a:pt x="220" y="50"/>
                  </a:lnTo>
                  <a:lnTo>
                    <a:pt x="464" y="1"/>
                  </a:lnTo>
                  <a:lnTo>
                    <a:pt x="464" y="1"/>
                  </a:lnTo>
                </a:path>
              </a:pathLst>
            </a:custGeom>
            <a:noFill/>
            <a:ln w="12175" cap="rnd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" name="Google Shape;116;p17"/>
            <p:cNvSpPr/>
            <p:nvPr/>
          </p:nvSpPr>
          <p:spPr>
            <a:xfrm>
              <a:off x="4080325" y="439650"/>
              <a:ext cx="12200" cy="1850"/>
            </a:xfrm>
            <a:custGeom>
              <a:avLst/>
              <a:gdLst/>
              <a:ahLst/>
              <a:cxnLst/>
              <a:rect l="l" t="t" r="r" b="b"/>
              <a:pathLst>
                <a:path w="488" h="74" fill="none" extrusionOk="0">
                  <a:moveTo>
                    <a:pt x="0" y="0"/>
                  </a:moveTo>
                  <a:lnTo>
                    <a:pt x="146" y="0"/>
                  </a:lnTo>
                  <a:lnTo>
                    <a:pt x="463" y="74"/>
                  </a:lnTo>
                  <a:lnTo>
                    <a:pt x="487" y="74"/>
                  </a:lnTo>
                </a:path>
              </a:pathLst>
            </a:custGeom>
            <a:noFill/>
            <a:ln w="12175" cap="rnd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" name="Google Shape;117;p17"/>
            <p:cNvSpPr/>
            <p:nvPr/>
          </p:nvSpPr>
          <p:spPr>
            <a:xfrm>
              <a:off x="4110150" y="450000"/>
              <a:ext cx="9150" cy="7950"/>
            </a:xfrm>
            <a:custGeom>
              <a:avLst/>
              <a:gdLst/>
              <a:ahLst/>
              <a:cxnLst/>
              <a:rect l="l" t="t" r="r" b="b"/>
              <a:pathLst>
                <a:path w="366" h="318" fill="none" extrusionOk="0">
                  <a:moveTo>
                    <a:pt x="0" y="1"/>
                  </a:moveTo>
                  <a:lnTo>
                    <a:pt x="98" y="74"/>
                  </a:lnTo>
                  <a:lnTo>
                    <a:pt x="317" y="268"/>
                  </a:lnTo>
                  <a:lnTo>
                    <a:pt x="366" y="317"/>
                  </a:lnTo>
                </a:path>
              </a:pathLst>
            </a:custGeom>
            <a:noFill/>
            <a:ln w="12175" cap="rnd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" name="Google Shape;118;p17"/>
            <p:cNvSpPr/>
            <p:nvPr/>
          </p:nvSpPr>
          <p:spPr>
            <a:xfrm>
              <a:off x="4130250" y="473750"/>
              <a:ext cx="4900" cy="10975"/>
            </a:xfrm>
            <a:custGeom>
              <a:avLst/>
              <a:gdLst/>
              <a:ahLst/>
              <a:cxnLst/>
              <a:rect l="l" t="t" r="r" b="b"/>
              <a:pathLst>
                <a:path w="196" h="439" fill="none" extrusionOk="0">
                  <a:moveTo>
                    <a:pt x="0" y="0"/>
                  </a:moveTo>
                  <a:lnTo>
                    <a:pt x="25" y="73"/>
                  </a:lnTo>
                  <a:lnTo>
                    <a:pt x="171" y="366"/>
                  </a:lnTo>
                  <a:lnTo>
                    <a:pt x="195" y="439"/>
                  </a:lnTo>
                </a:path>
              </a:pathLst>
            </a:custGeom>
            <a:noFill/>
            <a:ln w="12175" cap="rnd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" name="Google Shape;119;p17"/>
            <p:cNvSpPr/>
            <p:nvPr/>
          </p:nvSpPr>
          <p:spPr>
            <a:xfrm>
              <a:off x="4141800" y="502975"/>
              <a:ext cx="3700" cy="11600"/>
            </a:xfrm>
            <a:custGeom>
              <a:avLst/>
              <a:gdLst/>
              <a:ahLst/>
              <a:cxnLst/>
              <a:rect l="l" t="t" r="r" b="b"/>
              <a:pathLst>
                <a:path w="148" h="464" fill="none" extrusionOk="0">
                  <a:moveTo>
                    <a:pt x="1" y="0"/>
                  </a:moveTo>
                  <a:lnTo>
                    <a:pt x="147" y="463"/>
                  </a:lnTo>
                </a:path>
              </a:pathLst>
            </a:custGeom>
            <a:noFill/>
            <a:ln w="12175" cap="rnd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" name="Google Shape;120;p17"/>
            <p:cNvSpPr/>
            <p:nvPr/>
          </p:nvSpPr>
          <p:spPr>
            <a:xfrm>
              <a:off x="4150950" y="533425"/>
              <a:ext cx="3675" cy="11575"/>
            </a:xfrm>
            <a:custGeom>
              <a:avLst/>
              <a:gdLst/>
              <a:ahLst/>
              <a:cxnLst/>
              <a:rect l="l" t="t" r="r" b="b"/>
              <a:pathLst>
                <a:path w="147" h="463" fill="none" extrusionOk="0">
                  <a:moveTo>
                    <a:pt x="0" y="0"/>
                  </a:moveTo>
                  <a:lnTo>
                    <a:pt x="146" y="463"/>
                  </a:lnTo>
                </a:path>
              </a:pathLst>
            </a:custGeom>
            <a:noFill/>
            <a:ln w="12175" cap="rnd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" name="Google Shape;121;p17"/>
            <p:cNvSpPr/>
            <p:nvPr/>
          </p:nvSpPr>
          <p:spPr>
            <a:xfrm>
              <a:off x="4160675" y="563850"/>
              <a:ext cx="4900" cy="11000"/>
            </a:xfrm>
            <a:custGeom>
              <a:avLst/>
              <a:gdLst/>
              <a:ahLst/>
              <a:cxnLst/>
              <a:rect l="l" t="t" r="r" b="b"/>
              <a:pathLst>
                <a:path w="196" h="440" fill="none" extrusionOk="0">
                  <a:moveTo>
                    <a:pt x="1" y="1"/>
                  </a:moveTo>
                  <a:lnTo>
                    <a:pt x="50" y="123"/>
                  </a:lnTo>
                  <a:lnTo>
                    <a:pt x="196" y="415"/>
                  </a:lnTo>
                  <a:lnTo>
                    <a:pt x="196" y="439"/>
                  </a:lnTo>
                </a:path>
              </a:pathLst>
            </a:custGeom>
            <a:noFill/>
            <a:ln w="12175" cap="rnd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" name="Google Shape;122;p17"/>
            <p:cNvSpPr/>
            <p:nvPr/>
          </p:nvSpPr>
          <p:spPr>
            <a:xfrm>
              <a:off x="4175300" y="591875"/>
              <a:ext cx="7325" cy="9150"/>
            </a:xfrm>
            <a:custGeom>
              <a:avLst/>
              <a:gdLst/>
              <a:ahLst/>
              <a:cxnLst/>
              <a:rect l="l" t="t" r="r" b="b"/>
              <a:pathLst>
                <a:path w="293" h="366" fill="none" extrusionOk="0">
                  <a:moveTo>
                    <a:pt x="0" y="0"/>
                  </a:moveTo>
                  <a:lnTo>
                    <a:pt x="98" y="146"/>
                  </a:lnTo>
                  <a:lnTo>
                    <a:pt x="293" y="366"/>
                  </a:lnTo>
                </a:path>
              </a:pathLst>
            </a:custGeom>
            <a:noFill/>
            <a:ln w="12175" cap="rnd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" name="Google Shape;123;p17"/>
            <p:cNvSpPr/>
            <p:nvPr/>
          </p:nvSpPr>
          <p:spPr>
            <a:xfrm>
              <a:off x="4198425" y="613175"/>
              <a:ext cx="11000" cy="4900"/>
            </a:xfrm>
            <a:custGeom>
              <a:avLst/>
              <a:gdLst/>
              <a:ahLst/>
              <a:cxnLst/>
              <a:rect l="l" t="t" r="r" b="b"/>
              <a:pathLst>
                <a:path w="440" h="196" fill="none" extrusionOk="0">
                  <a:moveTo>
                    <a:pt x="1" y="1"/>
                  </a:moveTo>
                  <a:lnTo>
                    <a:pt x="171" y="98"/>
                  </a:lnTo>
                  <a:lnTo>
                    <a:pt x="439" y="195"/>
                  </a:lnTo>
                </a:path>
              </a:pathLst>
            </a:custGeom>
            <a:noFill/>
            <a:ln w="12175" cap="rnd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" name="Google Shape;124;p17"/>
            <p:cNvSpPr/>
            <p:nvPr/>
          </p:nvSpPr>
          <p:spPr>
            <a:xfrm>
              <a:off x="4228275" y="621100"/>
              <a:ext cx="12200" cy="625"/>
            </a:xfrm>
            <a:custGeom>
              <a:avLst/>
              <a:gdLst/>
              <a:ahLst/>
              <a:cxnLst/>
              <a:rect l="l" t="t" r="r" b="b"/>
              <a:pathLst>
                <a:path w="488" h="25" fill="none" extrusionOk="0">
                  <a:moveTo>
                    <a:pt x="0" y="0"/>
                  </a:moveTo>
                  <a:lnTo>
                    <a:pt x="49" y="25"/>
                  </a:lnTo>
                  <a:lnTo>
                    <a:pt x="487" y="0"/>
                  </a:lnTo>
                  <a:lnTo>
                    <a:pt x="487" y="0"/>
                  </a:lnTo>
                </a:path>
              </a:pathLst>
            </a:custGeom>
            <a:noFill/>
            <a:ln w="12175" cap="rnd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" name="Google Shape;125;p17"/>
            <p:cNvSpPr/>
            <p:nvPr/>
          </p:nvSpPr>
          <p:spPr>
            <a:xfrm>
              <a:off x="4259925" y="616225"/>
              <a:ext cx="11600" cy="3075"/>
            </a:xfrm>
            <a:custGeom>
              <a:avLst/>
              <a:gdLst/>
              <a:ahLst/>
              <a:cxnLst/>
              <a:rect l="l" t="t" r="r" b="b"/>
              <a:pathLst>
                <a:path w="464" h="123" fill="none" extrusionOk="0">
                  <a:moveTo>
                    <a:pt x="1" y="122"/>
                  </a:moveTo>
                  <a:lnTo>
                    <a:pt x="196" y="73"/>
                  </a:lnTo>
                  <a:lnTo>
                    <a:pt x="464" y="0"/>
                  </a:lnTo>
                  <a:lnTo>
                    <a:pt x="464" y="0"/>
                  </a:lnTo>
                </a:path>
              </a:pathLst>
            </a:custGeom>
            <a:noFill/>
            <a:ln w="12175" cap="rnd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" name="Google Shape;126;p17"/>
            <p:cNvSpPr/>
            <p:nvPr/>
          </p:nvSpPr>
          <p:spPr>
            <a:xfrm>
              <a:off x="4289775" y="602225"/>
              <a:ext cx="10375" cy="6725"/>
            </a:xfrm>
            <a:custGeom>
              <a:avLst/>
              <a:gdLst/>
              <a:ahLst/>
              <a:cxnLst/>
              <a:rect l="l" t="t" r="r" b="b"/>
              <a:pathLst>
                <a:path w="415" h="269" fill="none" extrusionOk="0">
                  <a:moveTo>
                    <a:pt x="0" y="268"/>
                  </a:moveTo>
                  <a:lnTo>
                    <a:pt x="195" y="146"/>
                  </a:lnTo>
                  <a:lnTo>
                    <a:pt x="390" y="0"/>
                  </a:lnTo>
                  <a:lnTo>
                    <a:pt x="414" y="0"/>
                  </a:lnTo>
                </a:path>
              </a:pathLst>
            </a:custGeom>
            <a:noFill/>
            <a:ln w="12175" cap="rnd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" name="Google Shape;127;p17"/>
            <p:cNvSpPr/>
            <p:nvPr/>
          </p:nvSpPr>
          <p:spPr>
            <a:xfrm>
              <a:off x="4313525" y="577875"/>
              <a:ext cx="6100" cy="10375"/>
            </a:xfrm>
            <a:custGeom>
              <a:avLst/>
              <a:gdLst/>
              <a:ahLst/>
              <a:cxnLst/>
              <a:rect l="l" t="t" r="r" b="b"/>
              <a:pathLst>
                <a:path w="244" h="415" fill="none" extrusionOk="0">
                  <a:moveTo>
                    <a:pt x="0" y="414"/>
                  </a:moveTo>
                  <a:lnTo>
                    <a:pt x="24" y="365"/>
                  </a:lnTo>
                  <a:lnTo>
                    <a:pt x="146" y="195"/>
                  </a:lnTo>
                  <a:lnTo>
                    <a:pt x="244" y="0"/>
                  </a:lnTo>
                </a:path>
              </a:pathLst>
            </a:custGeom>
            <a:noFill/>
            <a:ln w="12175" cap="rnd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" name="Google Shape;128;p17"/>
            <p:cNvSpPr/>
            <p:nvPr/>
          </p:nvSpPr>
          <p:spPr>
            <a:xfrm>
              <a:off x="4326300" y="547425"/>
              <a:ext cx="2450" cy="12200"/>
            </a:xfrm>
            <a:custGeom>
              <a:avLst/>
              <a:gdLst/>
              <a:ahLst/>
              <a:cxnLst/>
              <a:rect l="l" t="t" r="r" b="b"/>
              <a:pathLst>
                <a:path w="98" h="488" fill="none" extrusionOk="0">
                  <a:moveTo>
                    <a:pt x="0" y="487"/>
                  </a:moveTo>
                  <a:lnTo>
                    <a:pt x="49" y="293"/>
                  </a:lnTo>
                  <a:lnTo>
                    <a:pt x="98" y="0"/>
                  </a:lnTo>
                </a:path>
              </a:pathLst>
            </a:custGeom>
            <a:noFill/>
            <a:ln w="12175" cap="rnd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" name="Google Shape;129;p17"/>
            <p:cNvSpPr/>
            <p:nvPr/>
          </p:nvSpPr>
          <p:spPr>
            <a:xfrm>
              <a:off x="4329350" y="515750"/>
              <a:ext cx="625" cy="12200"/>
            </a:xfrm>
            <a:custGeom>
              <a:avLst/>
              <a:gdLst/>
              <a:ahLst/>
              <a:cxnLst/>
              <a:rect l="l" t="t" r="r" b="b"/>
              <a:pathLst>
                <a:path w="25" h="488" fill="none" extrusionOk="0">
                  <a:moveTo>
                    <a:pt x="25" y="488"/>
                  </a:moveTo>
                  <a:lnTo>
                    <a:pt x="25" y="464"/>
                  </a:lnTo>
                  <a:lnTo>
                    <a:pt x="25" y="123"/>
                  </a:ln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" name="Google Shape;130;p17"/>
            <p:cNvSpPr/>
            <p:nvPr/>
          </p:nvSpPr>
          <p:spPr>
            <a:xfrm>
              <a:off x="4325075" y="488975"/>
              <a:ext cx="1250" cy="6100"/>
            </a:xfrm>
            <a:custGeom>
              <a:avLst/>
              <a:gdLst/>
              <a:ahLst/>
              <a:cxnLst/>
              <a:rect l="l" t="t" r="r" b="b"/>
              <a:pathLst>
                <a:path w="50" h="244" fill="none" extrusionOk="0">
                  <a:moveTo>
                    <a:pt x="49" y="244"/>
                  </a:moveTo>
                  <a:lnTo>
                    <a:pt x="49" y="244"/>
                  </a:lnTo>
                  <a:lnTo>
                    <a:pt x="1" y="0"/>
                  </a:lnTo>
                </a:path>
              </a:pathLst>
            </a:custGeom>
            <a:noFill/>
            <a:ln w="12175" cap="rnd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31" name="Google Shape;131;p17"/>
          <p:cNvSpPr txBox="1">
            <a:spLocks noGrp="1"/>
          </p:cNvSpPr>
          <p:nvPr>
            <p:ph type="sldNum" idx="4294967295"/>
          </p:nvPr>
        </p:nvSpPr>
        <p:spPr>
          <a:xfrm>
            <a:off x="4297650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8</a:t>
            </a:fld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eatrice template">
  <a:themeElements>
    <a:clrScheme name="Custom 347">
      <a:dk1>
        <a:srgbClr val="1D1D1B"/>
      </a:dk1>
      <a:lt1>
        <a:srgbClr val="F3EFEA"/>
      </a:lt1>
      <a:dk2>
        <a:srgbClr val="434343"/>
      </a:dk2>
      <a:lt2>
        <a:srgbClr val="FFFFFF"/>
      </a:lt2>
      <a:accent1>
        <a:srgbClr val="8F7B87"/>
      </a:accent1>
      <a:accent2>
        <a:srgbClr val="A797A1"/>
      </a:accent2>
      <a:accent3>
        <a:srgbClr val="C0B5BC"/>
      </a:accent3>
      <a:accent4>
        <a:srgbClr val="E4DDE1"/>
      </a:accent4>
      <a:accent5>
        <a:srgbClr val="EFECED"/>
      </a:accent5>
      <a:accent6>
        <a:srgbClr val="F3EFEA"/>
      </a:accent6>
      <a:hlink>
        <a:srgbClr val="1D1D1B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520</Words>
  <Application>Microsoft Office PowerPoint</Application>
  <PresentationFormat>On-screen Show (16:9)</PresentationFormat>
  <Paragraphs>35</Paragraphs>
  <Slides>8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Calibri</vt:lpstr>
      <vt:lpstr>Arial</vt:lpstr>
      <vt:lpstr>PT Serif</vt:lpstr>
      <vt:lpstr>Montserrat</vt:lpstr>
      <vt:lpstr>Times New Roman</vt:lpstr>
      <vt:lpstr>Beatrice template</vt:lpstr>
      <vt:lpstr>PEMERIKSAAN POSTNATAL, ASKEB ABNORMAL PADA MASA NIFAS</vt:lpstr>
      <vt:lpstr>Pemeriksaan Postnatal Minggu I</vt:lpstr>
      <vt:lpstr>MINGGU I</vt:lpstr>
      <vt:lpstr>Asuhan Yang Diberikan Pada Ibu Nifas Saat Minggu I </vt:lpstr>
      <vt:lpstr>Pemeriksaan Postnatal Minggu II</vt:lpstr>
      <vt:lpstr>MINGGU II</vt:lpstr>
      <vt:lpstr>Asuhan Yang Diberikan Pada Ibu Nifas Saat Minggu II</vt:lpstr>
      <vt:lpstr>TERIMA KASIH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revanarmanda69@gmail.com</cp:lastModifiedBy>
  <cp:revision>1</cp:revision>
  <dcterms:modified xsi:type="dcterms:W3CDTF">2024-11-18T15:15:33Z</dcterms:modified>
</cp:coreProperties>
</file>