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440" r:id="rId6"/>
    <p:sldId id="448" r:id="rId7"/>
    <p:sldId id="600" r:id="rId8"/>
    <p:sldId id="263" r:id="rId9"/>
    <p:sldId id="60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604" r:id="rId21"/>
    <p:sldId id="275" r:id="rId22"/>
    <p:sldId id="552" r:id="rId23"/>
    <p:sldId id="554" r:id="rId24"/>
    <p:sldId id="556" r:id="rId25"/>
    <p:sldId id="555" r:id="rId26"/>
    <p:sldId id="558" r:id="rId27"/>
    <p:sldId id="572" r:id="rId28"/>
    <p:sldId id="573" r:id="rId29"/>
    <p:sldId id="574" r:id="rId30"/>
    <p:sldId id="559" r:id="rId31"/>
    <p:sldId id="560" r:id="rId32"/>
    <p:sldId id="561" r:id="rId33"/>
    <p:sldId id="562" r:id="rId34"/>
    <p:sldId id="563" r:id="rId35"/>
    <p:sldId id="564" r:id="rId36"/>
    <p:sldId id="295" r:id="rId37"/>
    <p:sldId id="566" r:id="rId38"/>
    <p:sldId id="567" r:id="rId39"/>
    <p:sldId id="568" r:id="rId40"/>
    <p:sldId id="575" r:id="rId41"/>
    <p:sldId id="304" r:id="rId42"/>
    <p:sldId id="305" r:id="rId43"/>
    <p:sldId id="306" r:id="rId44"/>
    <p:sldId id="308" r:id="rId45"/>
    <p:sldId id="309" r:id="rId46"/>
    <p:sldId id="577" r:id="rId47"/>
    <p:sldId id="578" r:id="rId48"/>
    <p:sldId id="579" r:id="rId49"/>
    <p:sldId id="576" r:id="rId50"/>
    <p:sldId id="580" r:id="rId51"/>
    <p:sldId id="582" r:id="rId52"/>
    <p:sldId id="303" r:id="rId53"/>
    <p:sldId id="581" r:id="rId54"/>
    <p:sldId id="583" r:id="rId55"/>
    <p:sldId id="584" r:id="rId56"/>
    <p:sldId id="312" r:id="rId57"/>
    <p:sldId id="585" r:id="rId58"/>
    <p:sldId id="403" r:id="rId59"/>
    <p:sldId id="588" r:id="rId60"/>
    <p:sldId id="589" r:id="rId61"/>
    <p:sldId id="316" r:id="rId62"/>
    <p:sldId id="590" r:id="rId63"/>
    <p:sldId id="591" r:id="rId64"/>
    <p:sldId id="592" r:id="rId65"/>
    <p:sldId id="593" r:id="rId66"/>
    <p:sldId id="320" r:id="rId67"/>
    <p:sldId id="594" r:id="rId68"/>
    <p:sldId id="405" r:id="rId69"/>
    <p:sldId id="595" r:id="rId70"/>
    <p:sldId id="605" r:id="rId71"/>
    <p:sldId id="607" r:id="rId72"/>
    <p:sldId id="609" r:id="rId73"/>
    <p:sldId id="307" r:id="rId74"/>
    <p:sldId id="611" r:id="rId75"/>
    <p:sldId id="613" r:id="rId76"/>
    <p:sldId id="310" r:id="rId77"/>
    <p:sldId id="311" r:id="rId78"/>
    <p:sldId id="615" r:id="rId79"/>
    <p:sldId id="313" r:id="rId80"/>
    <p:sldId id="264" r:id="rId81"/>
    <p:sldId id="617" r:id="rId82"/>
    <p:sldId id="618" r:id="rId83"/>
    <p:sldId id="620" r:id="rId84"/>
    <p:sldId id="596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18C365-F588-4E7B-AAA0-1FC2A7641B4C}">
          <p14:sldIdLst>
            <p14:sldId id="256"/>
            <p14:sldId id="257"/>
            <p14:sldId id="258"/>
            <p14:sldId id="259"/>
            <p14:sldId id="440"/>
            <p14:sldId id="448"/>
            <p14:sldId id="600"/>
          </p14:sldIdLst>
        </p14:section>
        <p14:section name="Untitled Section" id="{F4BBD47F-0178-41E6-A814-0823DE1D0915}">
          <p14:sldIdLst>
            <p14:sldId id="263"/>
            <p14:sldId id="60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604"/>
            <p14:sldId id="275"/>
            <p14:sldId id="552"/>
            <p14:sldId id="554"/>
            <p14:sldId id="556"/>
            <p14:sldId id="555"/>
            <p14:sldId id="558"/>
            <p14:sldId id="572"/>
            <p14:sldId id="573"/>
            <p14:sldId id="574"/>
            <p14:sldId id="559"/>
            <p14:sldId id="560"/>
            <p14:sldId id="561"/>
            <p14:sldId id="562"/>
            <p14:sldId id="563"/>
            <p14:sldId id="564"/>
            <p14:sldId id="295"/>
            <p14:sldId id="566"/>
            <p14:sldId id="567"/>
            <p14:sldId id="568"/>
            <p14:sldId id="575"/>
            <p14:sldId id="304"/>
            <p14:sldId id="305"/>
            <p14:sldId id="306"/>
            <p14:sldId id="308"/>
            <p14:sldId id="309"/>
            <p14:sldId id="577"/>
            <p14:sldId id="578"/>
            <p14:sldId id="579"/>
            <p14:sldId id="576"/>
            <p14:sldId id="580"/>
            <p14:sldId id="582"/>
            <p14:sldId id="303"/>
            <p14:sldId id="581"/>
            <p14:sldId id="583"/>
            <p14:sldId id="584"/>
            <p14:sldId id="312"/>
            <p14:sldId id="585"/>
            <p14:sldId id="403"/>
            <p14:sldId id="588"/>
            <p14:sldId id="589"/>
            <p14:sldId id="316"/>
            <p14:sldId id="590"/>
            <p14:sldId id="591"/>
            <p14:sldId id="592"/>
            <p14:sldId id="593"/>
            <p14:sldId id="320"/>
            <p14:sldId id="594"/>
            <p14:sldId id="405"/>
            <p14:sldId id="595"/>
            <p14:sldId id="605"/>
            <p14:sldId id="607"/>
            <p14:sldId id="609"/>
            <p14:sldId id="307"/>
            <p14:sldId id="611"/>
            <p14:sldId id="613"/>
            <p14:sldId id="310"/>
            <p14:sldId id="311"/>
            <p14:sldId id="615"/>
            <p14:sldId id="313"/>
            <p14:sldId id="264"/>
            <p14:sldId id="617"/>
            <p14:sldId id="618"/>
            <p14:sldId id="620"/>
            <p14:sldId id="5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FAA72-B6D8-4F3B-95D7-3740A6427254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C7A4D-AE4B-4822-9391-C3912C277E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64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022189-7D48-47D0-8895-989096338068}" type="slidenum">
              <a:rPr lang="id-ID" smtClean="0">
                <a:latin typeface="Arial" charset="0"/>
              </a:rPr>
              <a:pPr/>
              <a:t>5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776CE0-FEE3-405C-9FB1-9C6AF1EF740F}" type="slidenum">
              <a:rPr lang="id-ID" smtClean="0">
                <a:latin typeface="Arial" charset="0"/>
              </a:rPr>
              <a:pPr/>
              <a:t>52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507F40-3EBE-42AA-8AAE-B089610E2688}" type="slidenum">
              <a:rPr lang="id-ID" smtClean="0">
                <a:latin typeface="Arial" charset="0"/>
              </a:rPr>
              <a:pPr/>
              <a:t>56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13DE7B-0727-4716-8BBB-A3F0C158E6F8}" type="slidenum">
              <a:rPr lang="id-ID" smtClean="0">
                <a:latin typeface="Arial" charset="0"/>
              </a:rPr>
              <a:pPr/>
              <a:t>58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92A06D-2075-4B46-B21C-B35876AAEFF5}" type="slidenum">
              <a:rPr lang="id-ID" smtClean="0">
                <a:latin typeface="Arial" charset="0"/>
              </a:rPr>
              <a:pPr/>
              <a:t>61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D15D67-8ED1-4E9D-989B-0ACB46525C59}" type="slidenum">
              <a:rPr lang="id-ID" smtClean="0">
                <a:latin typeface="Arial" charset="0"/>
              </a:rPr>
              <a:pPr/>
              <a:t>66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13C863-2A97-43D1-8892-B492B28A109F}" type="slidenum">
              <a:rPr lang="id-ID" smtClean="0">
                <a:latin typeface="Arial" charset="0"/>
              </a:rPr>
              <a:pPr/>
              <a:t>68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3BAA5D-565F-4BD5-925C-554CD2562697}" type="slidenum">
              <a:rPr lang="id-ID" smtClean="0">
                <a:latin typeface="Arial" charset="0"/>
              </a:rPr>
              <a:pPr/>
              <a:t>6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49A435-5903-4916-98FF-E24D8135D531}" type="slidenum">
              <a:rPr lang="id-ID" smtClean="0">
                <a:latin typeface="Arial" charset="0"/>
              </a:rPr>
              <a:pPr/>
              <a:t>7</a:t>
            </a:fld>
            <a:endParaRPr lang="id-ID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9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60C0B6-AB22-47F8-86F6-886B95044270}" type="slidenum">
              <a:rPr lang="id-ID" smtClean="0">
                <a:latin typeface="Arial" charset="0"/>
              </a:rPr>
              <a:pPr/>
              <a:t>36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AA9FEA-B348-4051-81A0-FA842B146D2A}" type="slidenum">
              <a:rPr lang="id-ID" smtClean="0">
                <a:latin typeface="Arial" charset="0"/>
              </a:rPr>
              <a:pPr/>
              <a:t>41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29DDAB-E521-41FE-948B-290029A8FDA5}" type="slidenum">
              <a:rPr lang="id-ID" smtClean="0">
                <a:latin typeface="Arial" charset="0"/>
              </a:rPr>
              <a:pPr/>
              <a:t>42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4B67CB-0584-4513-AFAA-031F427281E8}" type="slidenum">
              <a:rPr lang="id-ID" smtClean="0">
                <a:latin typeface="Arial" charset="0"/>
              </a:rPr>
              <a:pPr/>
              <a:t>43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C77B03-A52C-48DB-BAE0-590B6384C97E}" type="slidenum">
              <a:rPr lang="id-ID" smtClean="0">
                <a:latin typeface="Arial" charset="0"/>
              </a:rPr>
              <a:pPr/>
              <a:t>44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2A110-5CF4-4DAE-81BE-8E6244C8C4B1}" type="slidenum">
              <a:rPr lang="id-ID" smtClean="0">
                <a:latin typeface="Arial" charset="0"/>
              </a:rPr>
              <a:pPr/>
              <a:t>45</a:t>
            </a:fld>
            <a:endParaRPr lang="id-ID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067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167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995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229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050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280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407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71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354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383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94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A309-7056-4141-87E7-582ACC5AE089}" type="datetimeFigureOut">
              <a:rPr lang="en-ID" smtClean="0"/>
              <a:t>17/06/2024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A397-3141-408A-B461-E783B13082A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850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5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7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12" Type="http://schemas.openxmlformats.org/officeDocument/2006/relationships/image" Target="../media/image17.png"/><Relationship Id="rId17" Type="http://schemas.openxmlformats.org/officeDocument/2006/relationships/image" Target="../media/image84.png"/><Relationship Id="rId2" Type="http://schemas.openxmlformats.org/officeDocument/2006/relationships/image" Target="../media/image75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10" Type="http://schemas.openxmlformats.org/officeDocument/2006/relationships/image" Target="../media/image12.png"/><Relationship Id="rId4" Type="http://schemas.openxmlformats.org/officeDocument/2006/relationships/image" Target="../media/image76.png"/><Relationship Id="rId9" Type="http://schemas.openxmlformats.org/officeDocument/2006/relationships/image" Target="../media/image4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image" Target="../media/image12.png"/><Relationship Id="rId14" Type="http://schemas.openxmlformats.org/officeDocument/2006/relationships/image" Target="../media/image2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4.png"/><Relationship Id="rId10" Type="http://schemas.openxmlformats.org/officeDocument/2006/relationships/image" Target="../media/image21.png"/><Relationship Id="rId4" Type="http://schemas.openxmlformats.org/officeDocument/2006/relationships/image" Target="../media/image103.png"/><Relationship Id="rId9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3415" y="598452"/>
            <a:ext cx="7671335" cy="951116"/>
          </a:xfrm>
          <a:prstGeom prst="rect">
            <a:avLst/>
          </a:prstGeom>
        </p:spPr>
        <p:txBody>
          <a:bodyPr vert="horz" wrap="square" lIns="0" tIns="65554" rIns="0" bIns="0" rtlCol="0" anchor="ctr">
            <a:spAutoFit/>
          </a:bodyPr>
          <a:lstStyle/>
          <a:p>
            <a:pPr marL="1396888" marR="4483" indent="-234215" algn="ctr">
              <a:lnSpc>
                <a:spcPts val="3433"/>
              </a:lnSpc>
              <a:spcBef>
                <a:spcPts val="516"/>
              </a:spcBef>
            </a:pPr>
            <a:r>
              <a:rPr lang="en-ID" sz="3600" b="1" spc="-4" dirty="0">
                <a:solidFill>
                  <a:srgbClr val="FFC000"/>
                </a:solidFill>
                <a:latin typeface="Algerian" panose="04020705040A02060702" pitchFamily="82" charset="0"/>
              </a:rPr>
              <a:t>DETEKSI DAN INTERVENSI DINI  TUMBUH KEMBANG</a:t>
            </a:r>
            <a:r>
              <a:rPr lang="en-ID" sz="3600" b="1" spc="-40" dirty="0">
                <a:solidFill>
                  <a:srgbClr val="FFC000"/>
                </a:solidFill>
                <a:latin typeface="Algerian" panose="04020705040A02060702" pitchFamily="82" charset="0"/>
              </a:rPr>
              <a:t> </a:t>
            </a:r>
            <a:r>
              <a:rPr lang="en-ID" sz="3600" b="1" spc="-4" dirty="0">
                <a:solidFill>
                  <a:srgbClr val="FFC000"/>
                </a:solidFill>
                <a:latin typeface="Algerian" panose="04020705040A02060702" pitchFamily="82" charset="0"/>
              </a:rPr>
              <a:t>BALITA</a:t>
            </a:r>
            <a:endParaRPr lang="en-ID" sz="3600" b="1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60692" y="1738031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5" name="object 5"/>
          <p:cNvGrpSpPr/>
          <p:nvPr/>
        </p:nvGrpSpPr>
        <p:grpSpPr>
          <a:xfrm>
            <a:off x="1960692" y="2275737"/>
            <a:ext cx="8068235" cy="4323229"/>
            <a:chOff x="457200" y="2415539"/>
            <a:chExt cx="9144000" cy="4899660"/>
          </a:xfrm>
        </p:grpSpPr>
        <p:sp>
          <p:nvSpPr>
            <p:cNvPr id="6" name="object 6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6495795" y="2743199"/>
              <a:ext cx="570483" cy="6515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3962400" y="4191000"/>
              <a:ext cx="1904237" cy="1828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5943600" y="3886199"/>
              <a:ext cx="1602881" cy="4876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3589020" y="4166234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19" y="0"/>
                  </a:lnTo>
                </a:path>
              </a:pathLst>
            </a:custGeom>
            <a:ln w="11429">
              <a:solidFill>
                <a:srgbClr val="F9F9F9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79" y="4171949"/>
              <a:ext cx="228599" cy="800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3474720" y="4251959"/>
              <a:ext cx="251459" cy="1219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4654296" y="3493007"/>
              <a:ext cx="932688" cy="457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3983" y="3931919"/>
              <a:ext cx="1225296" cy="32918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6411975" y="3394709"/>
              <a:ext cx="674624" cy="5676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2514600" y="4648199"/>
              <a:ext cx="1373314" cy="70485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3962400" y="4373879"/>
              <a:ext cx="1904237" cy="9791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5943600" y="4373879"/>
              <a:ext cx="1601800" cy="97917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2617470" y="4373879"/>
              <a:ext cx="1131569" cy="35813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2514600" y="5353050"/>
              <a:ext cx="1376705" cy="5143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3962400" y="5353050"/>
              <a:ext cx="1904237" cy="51434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5943600" y="5353050"/>
              <a:ext cx="1601800" cy="49377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r>
                <a:rPr lang="en-US" sz="4000" dirty="0"/>
                <a:t>Nur </a:t>
              </a:r>
              <a:r>
                <a:rPr lang="en-US" sz="4000" dirty="0" err="1"/>
                <a:t>Israyati</a:t>
              </a:r>
              <a:r>
                <a:rPr lang="en-US" sz="4000" dirty="0"/>
                <a:t>, SST, </a:t>
              </a:r>
              <a:r>
                <a:rPr lang="en-US" sz="4000" dirty="0" err="1"/>
                <a:t>M.Keb</a:t>
              </a:r>
              <a:endParaRPr sz="4000" dirty="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876114" y="5219699"/>
            <a:ext cx="4506446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9566" marR="74523" algn="ctr">
              <a:spcBef>
                <a:spcPts val="88"/>
              </a:spcBef>
            </a:pPr>
            <a:endParaRPr sz="1235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562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9934" y="890886"/>
            <a:ext cx="6530228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  <a:tabLst>
                <a:tab pos="548557" algn="l"/>
                <a:tab pos="3168072" algn="l"/>
              </a:tabLst>
            </a:pPr>
            <a:r>
              <a:rPr sz="3530" spc="-4" dirty="0">
                <a:solidFill>
                  <a:srgbClr val="FFFF9A"/>
                </a:solidFill>
                <a:latin typeface="Times New Roman"/>
                <a:cs typeface="Times New Roman"/>
              </a:rPr>
              <a:t>I.	</a:t>
            </a:r>
            <a:r>
              <a:rPr sz="3530" spc="-88" dirty="0">
                <a:solidFill>
                  <a:srgbClr val="FFFF9A"/>
                </a:solidFill>
                <a:latin typeface="Times New Roman"/>
                <a:cs typeface="Times New Roman"/>
              </a:rPr>
              <a:t>OBSERVASI	</a:t>
            </a:r>
            <a:r>
              <a:rPr sz="3530" spc="-4" dirty="0">
                <a:solidFill>
                  <a:srgbClr val="FFFF9A"/>
                </a:solidFill>
                <a:latin typeface="Times New Roman"/>
                <a:cs typeface="Times New Roman"/>
              </a:rPr>
              <a:t>dan</a:t>
            </a:r>
            <a:r>
              <a:rPr sz="3530" spc="-260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3530" spc="-4" dirty="0">
                <a:solidFill>
                  <a:srgbClr val="FFFF9A"/>
                </a:solidFill>
                <a:latin typeface="Times New Roman"/>
                <a:cs typeface="Times New Roman"/>
              </a:rPr>
              <a:t>ANAMNESIS</a:t>
            </a:r>
            <a:endParaRPr sz="353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8"/>
            <a:ext cx="8068235" cy="1727946"/>
            <a:chOff x="457200" y="2415539"/>
            <a:chExt cx="9144000" cy="1958339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014222" y="2592890"/>
              <a:ext cx="834228" cy="8018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91299" y="1619922"/>
            <a:ext cx="6973981" cy="191247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57" dirty="0">
                <a:solidFill>
                  <a:srgbClr val="FFFF9A"/>
                </a:solidFill>
                <a:latin typeface="Times New Roman"/>
                <a:cs typeface="Times New Roman"/>
              </a:rPr>
              <a:t>OBSERVASI </a:t>
            </a: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: </a:t>
            </a:r>
            <a:r>
              <a:rPr sz="2471" spc="-13" dirty="0">
                <a:solidFill>
                  <a:srgbClr val="BBE0E3"/>
                </a:solidFill>
                <a:latin typeface="Tahoma"/>
                <a:cs typeface="Tahoma"/>
              </a:rPr>
              <a:t>Ketika </a:t>
            </a:r>
            <a:r>
              <a:rPr sz="2471" dirty="0">
                <a:solidFill>
                  <a:srgbClr val="BBE0E3"/>
                </a:solidFill>
                <a:latin typeface="Tahoma"/>
                <a:cs typeface="Tahoma"/>
              </a:rPr>
              <a:t>balita masuk ruang</a:t>
            </a:r>
            <a:r>
              <a:rPr sz="2471" spc="57" dirty="0">
                <a:solidFill>
                  <a:srgbClr val="BBE0E3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BBE0E3"/>
                </a:solidFill>
                <a:latin typeface="Tahoma"/>
                <a:cs typeface="Tahoma"/>
              </a:rPr>
              <a:t>periksa</a:t>
            </a:r>
            <a:endParaRPr sz="2471">
              <a:latin typeface="Tahoma"/>
              <a:cs typeface="Tahoma"/>
            </a:endParaRPr>
          </a:p>
          <a:p>
            <a:pPr marL="1705625" marR="4483" indent="-660062">
              <a:spcBef>
                <a:spcPts val="22"/>
              </a:spcBef>
            </a:pP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cara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berjalan, penampilan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wajah, bentuk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kepala,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proporsi tubuh, pandangan mata, komunikasi,  cara bicara, interaksi dgn lingkungan,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perilaku</a:t>
            </a:r>
            <a:endParaRPr sz="2471">
              <a:latin typeface="Arial Narrow"/>
              <a:cs typeface="Arial Narrow"/>
            </a:endParaRPr>
          </a:p>
          <a:p>
            <a:pPr marL="3196648"/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dll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471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61883" y="2995331"/>
            <a:ext cx="8068235" cy="3459256"/>
            <a:chOff x="457200" y="3394709"/>
            <a:chExt cx="9144000" cy="3920490"/>
          </a:xfrm>
        </p:grpSpPr>
        <p:sp>
          <p:nvSpPr>
            <p:cNvPr id="10" name="object 10"/>
            <p:cNvSpPr/>
            <p:nvPr/>
          </p:nvSpPr>
          <p:spPr>
            <a:xfrm>
              <a:off x="855933" y="3394709"/>
              <a:ext cx="18796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3340" y="3588362"/>
              <a:ext cx="1459546" cy="7855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200" y="4373879"/>
              <a:ext cx="1720850" cy="426720"/>
            </a:xfrm>
            <a:custGeom>
              <a:avLst/>
              <a:gdLst/>
              <a:ahLst/>
              <a:cxnLst/>
              <a:rect l="l" t="t" r="r" b="b"/>
              <a:pathLst>
                <a:path w="1720850" h="426720">
                  <a:moveTo>
                    <a:pt x="346031" y="130100"/>
                  </a:moveTo>
                  <a:lnTo>
                    <a:pt x="345186" y="88392"/>
                  </a:lnTo>
                  <a:lnTo>
                    <a:pt x="339085" y="48916"/>
                  </a:lnTo>
                  <a:lnTo>
                    <a:pt x="331246" y="10315"/>
                  </a:lnTo>
                  <a:lnTo>
                    <a:pt x="328647" y="0"/>
                  </a:lnTo>
                  <a:lnTo>
                    <a:pt x="17733" y="0"/>
                  </a:lnTo>
                  <a:lnTo>
                    <a:pt x="16086" y="4682"/>
                  </a:lnTo>
                  <a:lnTo>
                    <a:pt x="3844" y="55480"/>
                  </a:lnTo>
                  <a:lnTo>
                    <a:pt x="0" y="108204"/>
                  </a:lnTo>
                  <a:lnTo>
                    <a:pt x="7916" y="164487"/>
                  </a:lnTo>
                  <a:lnTo>
                    <a:pt x="26650" y="208671"/>
                  </a:lnTo>
                  <a:lnTo>
                    <a:pt x="54304" y="245898"/>
                  </a:lnTo>
                  <a:lnTo>
                    <a:pt x="88979" y="281307"/>
                  </a:lnTo>
                  <a:lnTo>
                    <a:pt x="128778" y="320040"/>
                  </a:lnTo>
                  <a:lnTo>
                    <a:pt x="142969" y="314344"/>
                  </a:lnTo>
                  <a:lnTo>
                    <a:pt x="151580" y="303533"/>
                  </a:lnTo>
                  <a:lnTo>
                    <a:pt x="161935" y="291450"/>
                  </a:lnTo>
                  <a:lnTo>
                    <a:pt x="181356" y="281940"/>
                  </a:lnTo>
                  <a:lnTo>
                    <a:pt x="222280" y="273414"/>
                  </a:lnTo>
                  <a:lnTo>
                    <a:pt x="263990" y="270362"/>
                  </a:lnTo>
                  <a:lnTo>
                    <a:pt x="306101" y="267765"/>
                  </a:lnTo>
                  <a:lnTo>
                    <a:pt x="340380" y="261938"/>
                  </a:lnTo>
                  <a:lnTo>
                    <a:pt x="340380" y="219245"/>
                  </a:lnTo>
                  <a:lnTo>
                    <a:pt x="342037" y="174731"/>
                  </a:lnTo>
                  <a:lnTo>
                    <a:pt x="346031" y="130100"/>
                  </a:lnTo>
                  <a:close/>
                </a:path>
                <a:path w="1720850" h="426720">
                  <a:moveTo>
                    <a:pt x="348234" y="260604"/>
                  </a:moveTo>
                  <a:lnTo>
                    <a:pt x="340380" y="219245"/>
                  </a:lnTo>
                  <a:lnTo>
                    <a:pt x="340380" y="261938"/>
                  </a:lnTo>
                  <a:lnTo>
                    <a:pt x="348234" y="260604"/>
                  </a:lnTo>
                  <a:close/>
                </a:path>
                <a:path w="1720850" h="426720">
                  <a:moveTo>
                    <a:pt x="573024" y="410363"/>
                  </a:moveTo>
                  <a:lnTo>
                    <a:pt x="573024" y="227837"/>
                  </a:lnTo>
                  <a:lnTo>
                    <a:pt x="572893" y="263789"/>
                  </a:lnTo>
                  <a:lnTo>
                    <a:pt x="557503" y="297537"/>
                  </a:lnTo>
                  <a:lnTo>
                    <a:pt x="532727" y="326534"/>
                  </a:lnTo>
                  <a:lnTo>
                    <a:pt x="504444" y="348234"/>
                  </a:lnTo>
                  <a:lnTo>
                    <a:pt x="497586" y="352806"/>
                  </a:lnTo>
                  <a:lnTo>
                    <a:pt x="496062" y="357378"/>
                  </a:lnTo>
                  <a:lnTo>
                    <a:pt x="493014" y="361950"/>
                  </a:lnTo>
                  <a:lnTo>
                    <a:pt x="486918" y="368808"/>
                  </a:lnTo>
                  <a:lnTo>
                    <a:pt x="473964" y="381000"/>
                  </a:lnTo>
                  <a:lnTo>
                    <a:pt x="467868" y="387858"/>
                  </a:lnTo>
                  <a:lnTo>
                    <a:pt x="463923" y="397221"/>
                  </a:lnTo>
                  <a:lnTo>
                    <a:pt x="462019" y="407165"/>
                  </a:lnTo>
                  <a:lnTo>
                    <a:pt x="461706" y="417361"/>
                  </a:lnTo>
                  <a:lnTo>
                    <a:pt x="462471" y="426720"/>
                  </a:lnTo>
                  <a:lnTo>
                    <a:pt x="469445" y="426720"/>
                  </a:lnTo>
                  <a:lnTo>
                    <a:pt x="499059" y="423455"/>
                  </a:lnTo>
                  <a:lnTo>
                    <a:pt x="536081" y="419195"/>
                  </a:lnTo>
                  <a:lnTo>
                    <a:pt x="571953" y="410887"/>
                  </a:lnTo>
                  <a:lnTo>
                    <a:pt x="573024" y="410363"/>
                  </a:lnTo>
                  <a:close/>
                </a:path>
                <a:path w="1720850" h="426720">
                  <a:moveTo>
                    <a:pt x="944771" y="0"/>
                  </a:moveTo>
                  <a:lnTo>
                    <a:pt x="486472" y="0"/>
                  </a:lnTo>
                  <a:lnTo>
                    <a:pt x="495753" y="46124"/>
                  </a:lnTo>
                  <a:lnTo>
                    <a:pt x="504596" y="102555"/>
                  </a:lnTo>
                  <a:lnTo>
                    <a:pt x="510124" y="159334"/>
                  </a:lnTo>
                  <a:lnTo>
                    <a:pt x="511302" y="215646"/>
                  </a:lnTo>
                  <a:lnTo>
                    <a:pt x="526518" y="218108"/>
                  </a:lnTo>
                  <a:lnTo>
                    <a:pt x="540515" y="222885"/>
                  </a:lnTo>
                  <a:lnTo>
                    <a:pt x="555336" y="227090"/>
                  </a:lnTo>
                  <a:lnTo>
                    <a:pt x="573024" y="227837"/>
                  </a:lnTo>
                  <a:lnTo>
                    <a:pt x="573024" y="410363"/>
                  </a:lnTo>
                  <a:lnTo>
                    <a:pt x="605028" y="394716"/>
                  </a:lnTo>
                  <a:lnTo>
                    <a:pt x="605790" y="397764"/>
                  </a:lnTo>
                  <a:lnTo>
                    <a:pt x="608838" y="400050"/>
                  </a:lnTo>
                  <a:lnTo>
                    <a:pt x="611124" y="401574"/>
                  </a:lnTo>
                  <a:lnTo>
                    <a:pt x="612648" y="404622"/>
                  </a:lnTo>
                  <a:lnTo>
                    <a:pt x="646456" y="401427"/>
                  </a:lnTo>
                  <a:lnTo>
                    <a:pt x="658368" y="394629"/>
                  </a:lnTo>
                  <a:lnTo>
                    <a:pt x="658368" y="215646"/>
                  </a:lnTo>
                  <a:lnTo>
                    <a:pt x="667187" y="213566"/>
                  </a:lnTo>
                  <a:lnTo>
                    <a:pt x="673669" y="210002"/>
                  </a:lnTo>
                  <a:lnTo>
                    <a:pt x="673955" y="209736"/>
                  </a:lnTo>
                  <a:lnTo>
                    <a:pt x="673955" y="102469"/>
                  </a:lnTo>
                  <a:lnTo>
                    <a:pt x="674370" y="82373"/>
                  </a:lnTo>
                  <a:lnTo>
                    <a:pt x="674369" y="6096"/>
                  </a:lnTo>
                  <a:lnTo>
                    <a:pt x="709422" y="6096"/>
                  </a:lnTo>
                  <a:lnTo>
                    <a:pt x="715136" y="40277"/>
                  </a:lnTo>
                  <a:lnTo>
                    <a:pt x="723018" y="73956"/>
                  </a:lnTo>
                  <a:lnTo>
                    <a:pt x="731723" y="107424"/>
                  </a:lnTo>
                  <a:lnTo>
                    <a:pt x="739902" y="140970"/>
                  </a:lnTo>
                  <a:lnTo>
                    <a:pt x="739902" y="179832"/>
                  </a:lnTo>
                  <a:lnTo>
                    <a:pt x="742188" y="185928"/>
                  </a:lnTo>
                  <a:lnTo>
                    <a:pt x="746760" y="190500"/>
                  </a:lnTo>
                  <a:lnTo>
                    <a:pt x="759714" y="190500"/>
                  </a:lnTo>
                  <a:lnTo>
                    <a:pt x="762339" y="237835"/>
                  </a:lnTo>
                  <a:lnTo>
                    <a:pt x="762339" y="370332"/>
                  </a:lnTo>
                  <a:lnTo>
                    <a:pt x="800100" y="370332"/>
                  </a:lnTo>
                  <a:lnTo>
                    <a:pt x="830622" y="395660"/>
                  </a:lnTo>
                  <a:lnTo>
                    <a:pt x="847278" y="402091"/>
                  </a:lnTo>
                  <a:lnTo>
                    <a:pt x="847278" y="201528"/>
                  </a:lnTo>
                  <a:lnTo>
                    <a:pt x="851154" y="178308"/>
                  </a:lnTo>
                  <a:lnTo>
                    <a:pt x="865117" y="175983"/>
                  </a:lnTo>
                  <a:lnTo>
                    <a:pt x="889858" y="175905"/>
                  </a:lnTo>
                  <a:lnTo>
                    <a:pt x="890658" y="175745"/>
                  </a:lnTo>
                  <a:lnTo>
                    <a:pt x="890658" y="69765"/>
                  </a:lnTo>
                  <a:lnTo>
                    <a:pt x="891834" y="41714"/>
                  </a:lnTo>
                  <a:lnTo>
                    <a:pt x="893826" y="13716"/>
                  </a:lnTo>
                  <a:lnTo>
                    <a:pt x="907570" y="14588"/>
                  </a:lnTo>
                  <a:lnTo>
                    <a:pt x="916686" y="15240"/>
                  </a:lnTo>
                  <a:lnTo>
                    <a:pt x="939546" y="18287"/>
                  </a:lnTo>
                  <a:lnTo>
                    <a:pt x="944771" y="0"/>
                  </a:lnTo>
                  <a:close/>
                </a:path>
                <a:path w="1720850" h="426720">
                  <a:moveTo>
                    <a:pt x="698754" y="323850"/>
                  </a:moveTo>
                  <a:lnTo>
                    <a:pt x="690555" y="297136"/>
                  </a:lnTo>
                  <a:lnTo>
                    <a:pt x="676956" y="270905"/>
                  </a:lnTo>
                  <a:lnTo>
                    <a:pt x="664158" y="244095"/>
                  </a:lnTo>
                  <a:lnTo>
                    <a:pt x="658368" y="215646"/>
                  </a:lnTo>
                  <a:lnTo>
                    <a:pt x="658368" y="394629"/>
                  </a:lnTo>
                  <a:lnTo>
                    <a:pt x="675222" y="385010"/>
                  </a:lnTo>
                  <a:lnTo>
                    <a:pt x="694227" y="358205"/>
                  </a:lnTo>
                  <a:lnTo>
                    <a:pt x="698754" y="323850"/>
                  </a:lnTo>
                  <a:close/>
                </a:path>
                <a:path w="1720850" h="426720">
                  <a:moveTo>
                    <a:pt x="685038" y="198120"/>
                  </a:moveTo>
                  <a:lnTo>
                    <a:pt x="675832" y="150653"/>
                  </a:lnTo>
                  <a:lnTo>
                    <a:pt x="673955" y="102469"/>
                  </a:lnTo>
                  <a:lnTo>
                    <a:pt x="673955" y="209736"/>
                  </a:lnTo>
                  <a:lnTo>
                    <a:pt x="679168" y="204878"/>
                  </a:lnTo>
                  <a:lnTo>
                    <a:pt x="685038" y="198120"/>
                  </a:lnTo>
                  <a:close/>
                </a:path>
                <a:path w="1720850" h="426720">
                  <a:moveTo>
                    <a:pt x="674952" y="54105"/>
                  </a:moveTo>
                  <a:lnTo>
                    <a:pt x="674369" y="6096"/>
                  </a:lnTo>
                  <a:lnTo>
                    <a:pt x="674370" y="82373"/>
                  </a:lnTo>
                  <a:lnTo>
                    <a:pt x="674952" y="54105"/>
                  </a:lnTo>
                  <a:close/>
                </a:path>
                <a:path w="1720850" h="426720">
                  <a:moveTo>
                    <a:pt x="739902" y="179832"/>
                  </a:moveTo>
                  <a:lnTo>
                    <a:pt x="739902" y="149352"/>
                  </a:lnTo>
                  <a:lnTo>
                    <a:pt x="739140" y="165354"/>
                  </a:lnTo>
                  <a:lnTo>
                    <a:pt x="739140" y="172974"/>
                  </a:lnTo>
                  <a:lnTo>
                    <a:pt x="739902" y="179832"/>
                  </a:lnTo>
                  <a:close/>
                </a:path>
                <a:path w="1720850" h="426720">
                  <a:moveTo>
                    <a:pt x="762339" y="370332"/>
                  </a:moveTo>
                  <a:lnTo>
                    <a:pt x="762339" y="237835"/>
                  </a:lnTo>
                  <a:lnTo>
                    <a:pt x="751570" y="283259"/>
                  </a:lnTo>
                  <a:lnTo>
                    <a:pt x="744301" y="327261"/>
                  </a:lnTo>
                  <a:lnTo>
                    <a:pt x="757428" y="370332"/>
                  </a:lnTo>
                  <a:lnTo>
                    <a:pt x="762339" y="370332"/>
                  </a:lnTo>
                  <a:close/>
                </a:path>
                <a:path w="1720850" h="426720">
                  <a:moveTo>
                    <a:pt x="944880" y="397764"/>
                  </a:moveTo>
                  <a:lnTo>
                    <a:pt x="938344" y="361012"/>
                  </a:lnTo>
                  <a:lnTo>
                    <a:pt x="921415" y="329364"/>
                  </a:lnTo>
                  <a:lnTo>
                    <a:pt x="900026" y="299340"/>
                  </a:lnTo>
                  <a:lnTo>
                    <a:pt x="880110" y="267462"/>
                  </a:lnTo>
                  <a:lnTo>
                    <a:pt x="876300" y="267462"/>
                  </a:lnTo>
                  <a:lnTo>
                    <a:pt x="874014" y="265938"/>
                  </a:lnTo>
                  <a:lnTo>
                    <a:pt x="871728" y="265175"/>
                  </a:lnTo>
                  <a:lnTo>
                    <a:pt x="867156" y="265175"/>
                  </a:lnTo>
                  <a:lnTo>
                    <a:pt x="856915" y="244184"/>
                  </a:lnTo>
                  <a:lnTo>
                    <a:pt x="849744" y="223227"/>
                  </a:lnTo>
                  <a:lnTo>
                    <a:pt x="847278" y="201528"/>
                  </a:lnTo>
                  <a:lnTo>
                    <a:pt x="847278" y="402091"/>
                  </a:lnTo>
                  <a:lnTo>
                    <a:pt x="867965" y="410079"/>
                  </a:lnTo>
                  <a:lnTo>
                    <a:pt x="907570" y="411483"/>
                  </a:lnTo>
                  <a:lnTo>
                    <a:pt x="944880" y="397764"/>
                  </a:lnTo>
                  <a:close/>
                </a:path>
                <a:path w="1720850" h="426720">
                  <a:moveTo>
                    <a:pt x="905984" y="160786"/>
                  </a:moveTo>
                  <a:lnTo>
                    <a:pt x="902474" y="149099"/>
                  </a:lnTo>
                  <a:lnTo>
                    <a:pt x="897307" y="137539"/>
                  </a:lnTo>
                  <a:lnTo>
                    <a:pt x="893826" y="125730"/>
                  </a:lnTo>
                  <a:lnTo>
                    <a:pt x="891066" y="97796"/>
                  </a:lnTo>
                  <a:lnTo>
                    <a:pt x="890658" y="69765"/>
                  </a:lnTo>
                  <a:lnTo>
                    <a:pt x="890658" y="175745"/>
                  </a:lnTo>
                  <a:lnTo>
                    <a:pt x="904494" y="172974"/>
                  </a:lnTo>
                  <a:lnTo>
                    <a:pt x="905984" y="160786"/>
                  </a:lnTo>
                  <a:close/>
                </a:path>
                <a:path w="1720850" h="426720">
                  <a:moveTo>
                    <a:pt x="1666818" y="0"/>
                  </a:moveTo>
                  <a:lnTo>
                    <a:pt x="1225659" y="0"/>
                  </a:lnTo>
                  <a:lnTo>
                    <a:pt x="1239683" y="25965"/>
                  </a:lnTo>
                  <a:lnTo>
                    <a:pt x="1271257" y="56664"/>
                  </a:lnTo>
                  <a:lnTo>
                    <a:pt x="1308354" y="68580"/>
                  </a:lnTo>
                  <a:lnTo>
                    <a:pt x="1311402" y="60960"/>
                  </a:lnTo>
                  <a:lnTo>
                    <a:pt x="1315212" y="54864"/>
                  </a:lnTo>
                  <a:lnTo>
                    <a:pt x="1338811" y="94065"/>
                  </a:lnTo>
                  <a:lnTo>
                    <a:pt x="1338834" y="125730"/>
                  </a:lnTo>
                  <a:lnTo>
                    <a:pt x="1340358" y="140970"/>
                  </a:lnTo>
                  <a:lnTo>
                    <a:pt x="1341120" y="141732"/>
                  </a:lnTo>
                  <a:lnTo>
                    <a:pt x="1341882" y="144018"/>
                  </a:lnTo>
                  <a:lnTo>
                    <a:pt x="1344930" y="151637"/>
                  </a:lnTo>
                  <a:lnTo>
                    <a:pt x="1347216" y="160020"/>
                  </a:lnTo>
                  <a:lnTo>
                    <a:pt x="1348047" y="190463"/>
                  </a:lnTo>
                  <a:lnTo>
                    <a:pt x="1348047" y="217876"/>
                  </a:lnTo>
                  <a:lnTo>
                    <a:pt x="1353382" y="237804"/>
                  </a:lnTo>
                  <a:lnTo>
                    <a:pt x="1375410" y="265175"/>
                  </a:lnTo>
                  <a:lnTo>
                    <a:pt x="1375410" y="374834"/>
                  </a:lnTo>
                  <a:lnTo>
                    <a:pt x="1392936" y="374904"/>
                  </a:lnTo>
                  <a:lnTo>
                    <a:pt x="1408176" y="374142"/>
                  </a:lnTo>
                  <a:lnTo>
                    <a:pt x="1447489" y="359931"/>
                  </a:lnTo>
                  <a:lnTo>
                    <a:pt x="1477518" y="332858"/>
                  </a:lnTo>
                  <a:lnTo>
                    <a:pt x="1477518" y="252984"/>
                  </a:lnTo>
                  <a:lnTo>
                    <a:pt x="1497842" y="229722"/>
                  </a:lnTo>
                  <a:lnTo>
                    <a:pt x="1497842" y="157231"/>
                  </a:lnTo>
                  <a:lnTo>
                    <a:pt x="1501140" y="133350"/>
                  </a:lnTo>
                  <a:lnTo>
                    <a:pt x="1514872" y="161392"/>
                  </a:lnTo>
                  <a:lnTo>
                    <a:pt x="1519261" y="193757"/>
                  </a:lnTo>
                  <a:lnTo>
                    <a:pt x="1526019" y="224493"/>
                  </a:lnTo>
                  <a:lnTo>
                    <a:pt x="1546860" y="247650"/>
                  </a:lnTo>
                  <a:lnTo>
                    <a:pt x="1546860" y="328586"/>
                  </a:lnTo>
                  <a:lnTo>
                    <a:pt x="1572131" y="346314"/>
                  </a:lnTo>
                  <a:lnTo>
                    <a:pt x="1621536" y="355092"/>
                  </a:lnTo>
                  <a:lnTo>
                    <a:pt x="1653035" y="354295"/>
                  </a:lnTo>
                  <a:lnTo>
                    <a:pt x="1653539" y="354183"/>
                  </a:lnTo>
                  <a:lnTo>
                    <a:pt x="1653539" y="245364"/>
                  </a:lnTo>
                  <a:lnTo>
                    <a:pt x="1656839" y="241675"/>
                  </a:lnTo>
                  <a:lnTo>
                    <a:pt x="1656839" y="107715"/>
                  </a:lnTo>
                  <a:lnTo>
                    <a:pt x="1657773" y="60936"/>
                  </a:lnTo>
                  <a:lnTo>
                    <a:pt x="1664401" y="14359"/>
                  </a:lnTo>
                  <a:lnTo>
                    <a:pt x="1666818" y="0"/>
                  </a:lnTo>
                  <a:close/>
                </a:path>
                <a:path w="1720850" h="426720">
                  <a:moveTo>
                    <a:pt x="1375410" y="374834"/>
                  </a:moveTo>
                  <a:lnTo>
                    <a:pt x="1375410" y="265175"/>
                  </a:lnTo>
                  <a:lnTo>
                    <a:pt x="1354836" y="285750"/>
                  </a:lnTo>
                  <a:lnTo>
                    <a:pt x="1325880" y="319278"/>
                  </a:lnTo>
                  <a:lnTo>
                    <a:pt x="1306068" y="360425"/>
                  </a:lnTo>
                  <a:lnTo>
                    <a:pt x="1310640" y="367284"/>
                  </a:lnTo>
                  <a:lnTo>
                    <a:pt x="1312926" y="370332"/>
                  </a:lnTo>
                  <a:lnTo>
                    <a:pt x="1316736" y="372618"/>
                  </a:lnTo>
                  <a:lnTo>
                    <a:pt x="1328928" y="371856"/>
                  </a:lnTo>
                  <a:lnTo>
                    <a:pt x="1348047" y="372839"/>
                  </a:lnTo>
                  <a:lnTo>
                    <a:pt x="1359408" y="373380"/>
                  </a:lnTo>
                  <a:lnTo>
                    <a:pt x="1375410" y="374834"/>
                  </a:lnTo>
                  <a:close/>
                </a:path>
                <a:path w="1720850" h="426720">
                  <a:moveTo>
                    <a:pt x="1348047" y="217876"/>
                  </a:moveTo>
                  <a:lnTo>
                    <a:pt x="1348047" y="190463"/>
                  </a:lnTo>
                  <a:lnTo>
                    <a:pt x="1347182" y="214645"/>
                  </a:lnTo>
                  <a:lnTo>
                    <a:pt x="1348047" y="217876"/>
                  </a:lnTo>
                  <a:close/>
                </a:path>
                <a:path w="1720850" h="426720">
                  <a:moveTo>
                    <a:pt x="1495826" y="291076"/>
                  </a:moveTo>
                  <a:lnTo>
                    <a:pt x="1477518" y="252984"/>
                  </a:lnTo>
                  <a:lnTo>
                    <a:pt x="1477518" y="332858"/>
                  </a:lnTo>
                  <a:lnTo>
                    <a:pt x="1481261" y="329484"/>
                  </a:lnTo>
                  <a:lnTo>
                    <a:pt x="1495826" y="291076"/>
                  </a:lnTo>
                  <a:close/>
                </a:path>
                <a:path w="1720850" h="426720">
                  <a:moveTo>
                    <a:pt x="1515715" y="191540"/>
                  </a:moveTo>
                  <a:lnTo>
                    <a:pt x="1507135" y="174374"/>
                  </a:lnTo>
                  <a:lnTo>
                    <a:pt x="1497842" y="157231"/>
                  </a:lnTo>
                  <a:lnTo>
                    <a:pt x="1497842" y="229722"/>
                  </a:lnTo>
                  <a:lnTo>
                    <a:pt x="1510277" y="215489"/>
                  </a:lnTo>
                  <a:lnTo>
                    <a:pt x="1515715" y="191540"/>
                  </a:lnTo>
                  <a:close/>
                </a:path>
                <a:path w="1720850" h="426720">
                  <a:moveTo>
                    <a:pt x="1546860" y="328586"/>
                  </a:moveTo>
                  <a:lnTo>
                    <a:pt x="1546860" y="247650"/>
                  </a:lnTo>
                  <a:lnTo>
                    <a:pt x="1538572" y="296068"/>
                  </a:lnTo>
                  <a:lnTo>
                    <a:pt x="1545736" y="327798"/>
                  </a:lnTo>
                  <a:lnTo>
                    <a:pt x="1546860" y="328586"/>
                  </a:lnTo>
                  <a:close/>
                </a:path>
                <a:path w="1720850" h="426720">
                  <a:moveTo>
                    <a:pt x="1720596" y="297942"/>
                  </a:moveTo>
                  <a:lnTo>
                    <a:pt x="1700474" y="289789"/>
                  </a:lnTo>
                  <a:lnTo>
                    <a:pt x="1682734" y="277468"/>
                  </a:lnTo>
                  <a:lnTo>
                    <a:pt x="1667160" y="262239"/>
                  </a:lnTo>
                  <a:lnTo>
                    <a:pt x="1653539" y="245364"/>
                  </a:lnTo>
                  <a:lnTo>
                    <a:pt x="1653539" y="354183"/>
                  </a:lnTo>
                  <a:lnTo>
                    <a:pt x="1688291" y="346490"/>
                  </a:lnTo>
                  <a:lnTo>
                    <a:pt x="1714935" y="328699"/>
                  </a:lnTo>
                  <a:lnTo>
                    <a:pt x="1720596" y="297942"/>
                  </a:lnTo>
                  <a:close/>
                </a:path>
                <a:path w="1720850" h="426720">
                  <a:moveTo>
                    <a:pt x="1676580" y="204287"/>
                  </a:moveTo>
                  <a:lnTo>
                    <a:pt x="1673003" y="181936"/>
                  </a:lnTo>
                  <a:lnTo>
                    <a:pt x="1665732" y="156972"/>
                  </a:lnTo>
                  <a:lnTo>
                    <a:pt x="1656839" y="107715"/>
                  </a:lnTo>
                  <a:lnTo>
                    <a:pt x="1656839" y="241675"/>
                  </a:lnTo>
                  <a:lnTo>
                    <a:pt x="1671686" y="225078"/>
                  </a:lnTo>
                  <a:lnTo>
                    <a:pt x="1676580" y="204287"/>
                  </a:lnTo>
                  <a:close/>
                </a:path>
                <a:path w="1720850" h="426720">
                  <a:moveTo>
                    <a:pt x="1717439" y="0"/>
                  </a:moveTo>
                  <a:lnTo>
                    <a:pt x="1692812" y="0"/>
                  </a:lnTo>
                  <a:lnTo>
                    <a:pt x="1699260" y="8382"/>
                  </a:lnTo>
                  <a:lnTo>
                    <a:pt x="17174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74539" y="4373879"/>
              <a:ext cx="106045" cy="59055"/>
            </a:xfrm>
            <a:custGeom>
              <a:avLst/>
              <a:gdLst/>
              <a:ahLst/>
              <a:cxnLst/>
              <a:rect l="l" t="t" r="r" b="b"/>
              <a:pathLst>
                <a:path w="106044" h="59054">
                  <a:moveTo>
                    <a:pt x="106037" y="0"/>
                  </a:moveTo>
                  <a:lnTo>
                    <a:pt x="0" y="0"/>
                  </a:lnTo>
                  <a:lnTo>
                    <a:pt x="24392" y="33831"/>
                  </a:lnTo>
                  <a:lnTo>
                    <a:pt x="56012" y="58674"/>
                  </a:lnTo>
                  <a:lnTo>
                    <a:pt x="82486" y="30559"/>
                  </a:lnTo>
                  <a:lnTo>
                    <a:pt x="106037" y="0"/>
                  </a:lnTo>
                  <a:close/>
                </a:path>
              </a:pathLst>
            </a:custGeom>
            <a:solidFill>
              <a:srgbClr val="DDCC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854202" y="4373879"/>
              <a:ext cx="320040" cy="307975"/>
            </a:xfrm>
            <a:custGeom>
              <a:avLst/>
              <a:gdLst/>
              <a:ahLst/>
              <a:cxnLst/>
              <a:rect l="l" t="t" r="r" b="b"/>
              <a:pathLst>
                <a:path w="320040" h="307975">
                  <a:moveTo>
                    <a:pt x="319577" y="133958"/>
                  </a:moveTo>
                  <a:lnTo>
                    <a:pt x="318516" y="92964"/>
                  </a:lnTo>
                  <a:lnTo>
                    <a:pt x="310464" y="46008"/>
                  </a:lnTo>
                  <a:lnTo>
                    <a:pt x="300338" y="0"/>
                  </a:lnTo>
                  <a:lnTo>
                    <a:pt x="144350" y="0"/>
                  </a:lnTo>
                  <a:lnTo>
                    <a:pt x="136555" y="54602"/>
                  </a:lnTo>
                  <a:lnTo>
                    <a:pt x="131417" y="85881"/>
                  </a:lnTo>
                  <a:lnTo>
                    <a:pt x="124967" y="117348"/>
                  </a:lnTo>
                  <a:lnTo>
                    <a:pt x="118339" y="136692"/>
                  </a:lnTo>
                  <a:lnTo>
                    <a:pt x="110018" y="149147"/>
                  </a:lnTo>
                  <a:lnTo>
                    <a:pt x="96980" y="155036"/>
                  </a:lnTo>
                  <a:lnTo>
                    <a:pt x="76200" y="154686"/>
                  </a:lnTo>
                  <a:lnTo>
                    <a:pt x="57346" y="151713"/>
                  </a:lnTo>
                  <a:lnTo>
                    <a:pt x="36480" y="145937"/>
                  </a:lnTo>
                  <a:lnTo>
                    <a:pt x="16424" y="137867"/>
                  </a:lnTo>
                  <a:lnTo>
                    <a:pt x="0" y="128016"/>
                  </a:lnTo>
                  <a:lnTo>
                    <a:pt x="11690" y="180918"/>
                  </a:lnTo>
                  <a:lnTo>
                    <a:pt x="27580" y="217966"/>
                  </a:lnTo>
                  <a:lnTo>
                    <a:pt x="49664" y="246546"/>
                  </a:lnTo>
                  <a:lnTo>
                    <a:pt x="79938" y="274044"/>
                  </a:lnTo>
                  <a:lnTo>
                    <a:pt x="120395" y="307848"/>
                  </a:lnTo>
                  <a:lnTo>
                    <a:pt x="120395" y="302514"/>
                  </a:lnTo>
                  <a:lnTo>
                    <a:pt x="127253" y="295656"/>
                  </a:lnTo>
                  <a:lnTo>
                    <a:pt x="133350" y="288798"/>
                  </a:lnTo>
                  <a:lnTo>
                    <a:pt x="140207" y="284225"/>
                  </a:lnTo>
                  <a:lnTo>
                    <a:pt x="146303" y="279654"/>
                  </a:lnTo>
                  <a:lnTo>
                    <a:pt x="160019" y="273558"/>
                  </a:lnTo>
                  <a:lnTo>
                    <a:pt x="173735" y="269748"/>
                  </a:lnTo>
                  <a:lnTo>
                    <a:pt x="188213" y="268224"/>
                  </a:lnTo>
                  <a:lnTo>
                    <a:pt x="236277" y="266101"/>
                  </a:lnTo>
                  <a:lnTo>
                    <a:pt x="287371" y="255551"/>
                  </a:lnTo>
                  <a:lnTo>
                    <a:pt x="315467" y="255270"/>
                  </a:lnTo>
                  <a:lnTo>
                    <a:pt x="311927" y="215218"/>
                  </a:lnTo>
                  <a:lnTo>
                    <a:pt x="315339" y="174745"/>
                  </a:lnTo>
                  <a:lnTo>
                    <a:pt x="319577" y="1339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1683823" y="4373879"/>
              <a:ext cx="92075" cy="6350"/>
            </a:xfrm>
            <a:custGeom>
              <a:avLst/>
              <a:gdLst/>
              <a:ahLst/>
              <a:cxnLst/>
              <a:rect l="l" t="t" r="r" b="b"/>
              <a:pathLst>
                <a:path w="92075" h="6350">
                  <a:moveTo>
                    <a:pt x="92037" y="0"/>
                  </a:moveTo>
                  <a:lnTo>
                    <a:pt x="0" y="0"/>
                  </a:lnTo>
                  <a:lnTo>
                    <a:pt x="44494" y="3851"/>
                  </a:lnTo>
                  <a:lnTo>
                    <a:pt x="90874" y="6096"/>
                  </a:lnTo>
                  <a:lnTo>
                    <a:pt x="92037" y="0"/>
                  </a:lnTo>
                  <a:close/>
                </a:path>
              </a:pathLst>
            </a:custGeom>
            <a:solidFill>
              <a:srgbClr val="0075F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849263" y="4373879"/>
              <a:ext cx="138753" cy="1445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2171700" y="4373879"/>
              <a:ext cx="332105" cy="264160"/>
            </a:xfrm>
            <a:custGeom>
              <a:avLst/>
              <a:gdLst/>
              <a:ahLst/>
              <a:cxnLst/>
              <a:rect l="l" t="t" r="r" b="b"/>
              <a:pathLst>
                <a:path w="332105" h="264160">
                  <a:moveTo>
                    <a:pt x="331603" y="195862"/>
                  </a:moveTo>
                  <a:lnTo>
                    <a:pt x="325391" y="173807"/>
                  </a:lnTo>
                  <a:lnTo>
                    <a:pt x="317754" y="150875"/>
                  </a:lnTo>
                  <a:lnTo>
                    <a:pt x="310133" y="88392"/>
                  </a:lnTo>
                  <a:lnTo>
                    <a:pt x="309795" y="74217"/>
                  </a:lnTo>
                  <a:lnTo>
                    <a:pt x="312381" y="54192"/>
                  </a:lnTo>
                  <a:lnTo>
                    <a:pt x="316320" y="34122"/>
                  </a:lnTo>
                  <a:lnTo>
                    <a:pt x="320039" y="19812"/>
                  </a:lnTo>
                  <a:lnTo>
                    <a:pt x="323850" y="2286"/>
                  </a:lnTo>
                  <a:lnTo>
                    <a:pt x="324124" y="0"/>
                  </a:lnTo>
                  <a:lnTo>
                    <a:pt x="20116" y="0"/>
                  </a:lnTo>
                  <a:lnTo>
                    <a:pt x="16001" y="4572"/>
                  </a:lnTo>
                  <a:lnTo>
                    <a:pt x="9906" y="12192"/>
                  </a:lnTo>
                  <a:lnTo>
                    <a:pt x="4572" y="18287"/>
                  </a:lnTo>
                  <a:lnTo>
                    <a:pt x="1524" y="23622"/>
                  </a:lnTo>
                  <a:lnTo>
                    <a:pt x="0" y="31242"/>
                  </a:lnTo>
                  <a:lnTo>
                    <a:pt x="2423" y="45005"/>
                  </a:lnTo>
                  <a:lnTo>
                    <a:pt x="8682" y="57883"/>
                  </a:lnTo>
                  <a:lnTo>
                    <a:pt x="15171" y="69632"/>
                  </a:lnTo>
                  <a:lnTo>
                    <a:pt x="18287" y="80010"/>
                  </a:lnTo>
                  <a:lnTo>
                    <a:pt x="20318" y="99951"/>
                  </a:lnTo>
                  <a:lnTo>
                    <a:pt x="25907" y="160020"/>
                  </a:lnTo>
                  <a:lnTo>
                    <a:pt x="25354" y="180315"/>
                  </a:lnTo>
                  <a:lnTo>
                    <a:pt x="23174" y="201510"/>
                  </a:lnTo>
                  <a:lnTo>
                    <a:pt x="24075" y="221963"/>
                  </a:lnTo>
                  <a:lnTo>
                    <a:pt x="32766" y="240030"/>
                  </a:lnTo>
                  <a:lnTo>
                    <a:pt x="67030" y="263582"/>
                  </a:lnTo>
                  <a:lnTo>
                    <a:pt x="108494" y="258694"/>
                  </a:lnTo>
                  <a:lnTo>
                    <a:pt x="146003" y="236092"/>
                  </a:lnTo>
                  <a:lnTo>
                    <a:pt x="168401" y="206502"/>
                  </a:lnTo>
                  <a:lnTo>
                    <a:pt x="166704" y="191845"/>
                  </a:lnTo>
                  <a:lnTo>
                    <a:pt x="153066" y="165404"/>
                  </a:lnTo>
                  <a:lnTo>
                    <a:pt x="150875" y="150875"/>
                  </a:lnTo>
                  <a:lnTo>
                    <a:pt x="152955" y="131727"/>
                  </a:lnTo>
                  <a:lnTo>
                    <a:pt x="158148" y="109842"/>
                  </a:lnTo>
                  <a:lnTo>
                    <a:pt x="164658" y="87900"/>
                  </a:lnTo>
                  <a:lnTo>
                    <a:pt x="170687" y="68580"/>
                  </a:lnTo>
                  <a:lnTo>
                    <a:pt x="178307" y="68580"/>
                  </a:lnTo>
                  <a:lnTo>
                    <a:pt x="173155" y="93413"/>
                  </a:lnTo>
                  <a:lnTo>
                    <a:pt x="174664" y="111599"/>
                  </a:lnTo>
                  <a:lnTo>
                    <a:pt x="181424" y="128850"/>
                  </a:lnTo>
                  <a:lnTo>
                    <a:pt x="192024" y="150875"/>
                  </a:lnTo>
                  <a:lnTo>
                    <a:pt x="195550" y="166326"/>
                  </a:lnTo>
                  <a:lnTo>
                    <a:pt x="197653" y="182503"/>
                  </a:lnTo>
                  <a:lnTo>
                    <a:pt x="199417" y="198869"/>
                  </a:lnTo>
                  <a:lnTo>
                    <a:pt x="201930" y="214884"/>
                  </a:lnTo>
                  <a:lnTo>
                    <a:pt x="204977" y="222504"/>
                  </a:lnTo>
                  <a:lnTo>
                    <a:pt x="208025" y="224790"/>
                  </a:lnTo>
                  <a:lnTo>
                    <a:pt x="211836" y="225552"/>
                  </a:lnTo>
                  <a:lnTo>
                    <a:pt x="220980" y="225552"/>
                  </a:lnTo>
                  <a:lnTo>
                    <a:pt x="221742" y="227837"/>
                  </a:lnTo>
                  <a:lnTo>
                    <a:pt x="220980" y="229362"/>
                  </a:lnTo>
                  <a:lnTo>
                    <a:pt x="216407" y="233934"/>
                  </a:lnTo>
                  <a:lnTo>
                    <a:pt x="215645" y="235458"/>
                  </a:lnTo>
                  <a:lnTo>
                    <a:pt x="215645" y="237744"/>
                  </a:lnTo>
                  <a:lnTo>
                    <a:pt x="237964" y="245080"/>
                  </a:lnTo>
                  <a:lnTo>
                    <a:pt x="265542" y="248259"/>
                  </a:lnTo>
                  <a:lnTo>
                    <a:pt x="292746" y="245609"/>
                  </a:lnTo>
                  <a:lnTo>
                    <a:pt x="313944" y="235458"/>
                  </a:lnTo>
                  <a:lnTo>
                    <a:pt x="329937" y="216569"/>
                  </a:lnTo>
                  <a:lnTo>
                    <a:pt x="331603" y="195862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5786" y="4373879"/>
              <a:ext cx="401955" cy="216535"/>
            </a:xfrm>
            <a:custGeom>
              <a:avLst/>
              <a:gdLst/>
              <a:ahLst/>
              <a:cxnLst/>
              <a:rect l="l" t="t" r="r" b="b"/>
              <a:pathLst>
                <a:path w="401955" h="216535">
                  <a:moveTo>
                    <a:pt x="173736" y="198120"/>
                  </a:moveTo>
                  <a:lnTo>
                    <a:pt x="166674" y="149098"/>
                  </a:lnTo>
                  <a:lnTo>
                    <a:pt x="166903" y="99936"/>
                  </a:lnTo>
                  <a:lnTo>
                    <a:pt x="167881" y="51282"/>
                  </a:lnTo>
                  <a:lnTo>
                    <a:pt x="163068" y="3810"/>
                  </a:lnTo>
                  <a:lnTo>
                    <a:pt x="13004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2438" y="30657"/>
                  </a:lnTo>
                  <a:lnTo>
                    <a:pt x="8547" y="55930"/>
                  </a:lnTo>
                  <a:lnTo>
                    <a:pt x="15709" y="81241"/>
                  </a:lnTo>
                  <a:lnTo>
                    <a:pt x="21336" y="105918"/>
                  </a:lnTo>
                  <a:lnTo>
                    <a:pt x="23736" y="131876"/>
                  </a:lnTo>
                  <a:lnTo>
                    <a:pt x="23393" y="157632"/>
                  </a:lnTo>
                  <a:lnTo>
                    <a:pt x="22783" y="183057"/>
                  </a:lnTo>
                  <a:lnTo>
                    <a:pt x="24384" y="208026"/>
                  </a:lnTo>
                  <a:lnTo>
                    <a:pt x="61531" y="216446"/>
                  </a:lnTo>
                  <a:lnTo>
                    <a:pt x="99479" y="215836"/>
                  </a:lnTo>
                  <a:lnTo>
                    <a:pt x="137198" y="208851"/>
                  </a:lnTo>
                  <a:lnTo>
                    <a:pt x="173736" y="198120"/>
                  </a:lnTo>
                  <a:close/>
                </a:path>
                <a:path w="401955" h="216535">
                  <a:moveTo>
                    <a:pt x="401574" y="165354"/>
                  </a:moveTo>
                  <a:lnTo>
                    <a:pt x="387667" y="129768"/>
                  </a:lnTo>
                  <a:lnTo>
                    <a:pt x="382866" y="91274"/>
                  </a:lnTo>
                  <a:lnTo>
                    <a:pt x="382524" y="13716"/>
                  </a:lnTo>
                  <a:lnTo>
                    <a:pt x="337566" y="10668"/>
                  </a:lnTo>
                  <a:lnTo>
                    <a:pt x="291846" y="8382"/>
                  </a:lnTo>
                  <a:lnTo>
                    <a:pt x="291846" y="6096"/>
                  </a:lnTo>
                  <a:lnTo>
                    <a:pt x="224790" y="6096"/>
                  </a:lnTo>
                  <a:lnTo>
                    <a:pt x="227838" y="28194"/>
                  </a:lnTo>
                  <a:lnTo>
                    <a:pt x="235013" y="65646"/>
                  </a:lnTo>
                  <a:lnTo>
                    <a:pt x="243039" y="102958"/>
                  </a:lnTo>
                  <a:lnTo>
                    <a:pt x="250126" y="140423"/>
                  </a:lnTo>
                  <a:lnTo>
                    <a:pt x="254508" y="178308"/>
                  </a:lnTo>
                  <a:lnTo>
                    <a:pt x="294894" y="175260"/>
                  </a:lnTo>
                  <a:lnTo>
                    <a:pt x="317754" y="174498"/>
                  </a:lnTo>
                  <a:lnTo>
                    <a:pt x="342900" y="172974"/>
                  </a:lnTo>
                  <a:lnTo>
                    <a:pt x="345186" y="167640"/>
                  </a:lnTo>
                  <a:lnTo>
                    <a:pt x="360375" y="166166"/>
                  </a:lnTo>
                  <a:lnTo>
                    <a:pt x="387057" y="166611"/>
                  </a:lnTo>
                  <a:lnTo>
                    <a:pt x="401574" y="165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18844" y="4556759"/>
              <a:ext cx="278130" cy="165100"/>
            </a:xfrm>
            <a:custGeom>
              <a:avLst/>
              <a:gdLst/>
              <a:ahLst/>
              <a:cxnLst/>
              <a:rect l="l" t="t" r="r" b="b"/>
              <a:pathLst>
                <a:path w="278130" h="165100">
                  <a:moveTo>
                    <a:pt x="99060" y="144780"/>
                  </a:moveTo>
                  <a:lnTo>
                    <a:pt x="97421" y="115951"/>
                  </a:lnTo>
                  <a:lnTo>
                    <a:pt x="86055" y="88950"/>
                  </a:lnTo>
                  <a:lnTo>
                    <a:pt x="72428" y="61874"/>
                  </a:lnTo>
                  <a:lnTo>
                    <a:pt x="64008" y="32766"/>
                  </a:lnTo>
                  <a:lnTo>
                    <a:pt x="64008" y="35052"/>
                  </a:lnTo>
                  <a:lnTo>
                    <a:pt x="2286" y="44958"/>
                  </a:lnTo>
                  <a:lnTo>
                    <a:pt x="3606" y="59728"/>
                  </a:lnTo>
                  <a:lnTo>
                    <a:pt x="3937" y="73647"/>
                  </a:lnTo>
                  <a:lnTo>
                    <a:pt x="2870" y="87528"/>
                  </a:lnTo>
                  <a:lnTo>
                    <a:pt x="0" y="102108"/>
                  </a:lnTo>
                  <a:lnTo>
                    <a:pt x="25031" y="111467"/>
                  </a:lnTo>
                  <a:lnTo>
                    <a:pt x="40182" y="125691"/>
                  </a:lnTo>
                  <a:lnTo>
                    <a:pt x="52006" y="143751"/>
                  </a:lnTo>
                  <a:lnTo>
                    <a:pt x="67056" y="164592"/>
                  </a:lnTo>
                  <a:lnTo>
                    <a:pt x="75438" y="160020"/>
                  </a:lnTo>
                  <a:lnTo>
                    <a:pt x="90678" y="149352"/>
                  </a:lnTo>
                  <a:lnTo>
                    <a:pt x="99060" y="144780"/>
                  </a:lnTo>
                  <a:close/>
                </a:path>
                <a:path w="278130" h="165100">
                  <a:moveTo>
                    <a:pt x="278130" y="92202"/>
                  </a:moveTo>
                  <a:lnTo>
                    <a:pt x="267385" y="70129"/>
                  </a:lnTo>
                  <a:lnTo>
                    <a:pt x="259969" y="47802"/>
                  </a:lnTo>
                  <a:lnTo>
                    <a:pt x="256298" y="24625"/>
                  </a:lnTo>
                  <a:lnTo>
                    <a:pt x="256794" y="0"/>
                  </a:lnTo>
                  <a:lnTo>
                    <a:pt x="249936" y="1524"/>
                  </a:lnTo>
                  <a:lnTo>
                    <a:pt x="236639" y="2362"/>
                  </a:lnTo>
                  <a:lnTo>
                    <a:pt x="222770" y="2425"/>
                  </a:lnTo>
                  <a:lnTo>
                    <a:pt x="208762" y="3009"/>
                  </a:lnTo>
                  <a:lnTo>
                    <a:pt x="195072" y="5334"/>
                  </a:lnTo>
                  <a:lnTo>
                    <a:pt x="198145" y="41008"/>
                  </a:lnTo>
                  <a:lnTo>
                    <a:pt x="188696" y="77508"/>
                  </a:lnTo>
                  <a:lnTo>
                    <a:pt x="179070" y="111112"/>
                  </a:lnTo>
                  <a:lnTo>
                    <a:pt x="181635" y="138087"/>
                  </a:lnTo>
                  <a:lnTo>
                    <a:pt x="208788" y="154686"/>
                  </a:lnTo>
                  <a:lnTo>
                    <a:pt x="213004" y="126784"/>
                  </a:lnTo>
                  <a:lnTo>
                    <a:pt x="227076" y="106235"/>
                  </a:lnTo>
                  <a:lnTo>
                    <a:pt x="249326" y="94297"/>
                  </a:lnTo>
                  <a:lnTo>
                    <a:pt x="278130" y="92202"/>
                  </a:lnTo>
                  <a:close/>
                </a:path>
              </a:pathLst>
            </a:custGeom>
            <a:solidFill>
              <a:srgbClr val="D6BA9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2385975" y="4624577"/>
              <a:ext cx="165214" cy="944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2154935" y="4633721"/>
              <a:ext cx="166735" cy="103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51788" y="4656962"/>
              <a:ext cx="378460" cy="114935"/>
            </a:xfrm>
            <a:custGeom>
              <a:avLst/>
              <a:gdLst/>
              <a:ahLst/>
              <a:cxnLst/>
              <a:rect l="l" t="t" r="r" b="b"/>
              <a:pathLst>
                <a:path w="378460" h="114935">
                  <a:moveTo>
                    <a:pt x="118110" y="74295"/>
                  </a:moveTo>
                  <a:lnTo>
                    <a:pt x="110959" y="49834"/>
                  </a:lnTo>
                  <a:lnTo>
                    <a:pt x="98933" y="30619"/>
                  </a:lnTo>
                  <a:lnTo>
                    <a:pt x="81064" y="17627"/>
                  </a:lnTo>
                  <a:lnTo>
                    <a:pt x="56388" y="11811"/>
                  </a:lnTo>
                  <a:lnTo>
                    <a:pt x="42672" y="28575"/>
                  </a:lnTo>
                  <a:lnTo>
                    <a:pt x="29718" y="45339"/>
                  </a:lnTo>
                  <a:lnTo>
                    <a:pt x="16002" y="62103"/>
                  </a:lnTo>
                  <a:lnTo>
                    <a:pt x="8382" y="69723"/>
                  </a:lnTo>
                  <a:lnTo>
                    <a:pt x="0" y="77343"/>
                  </a:lnTo>
                  <a:lnTo>
                    <a:pt x="15367" y="81241"/>
                  </a:lnTo>
                  <a:lnTo>
                    <a:pt x="28892" y="89484"/>
                  </a:lnTo>
                  <a:lnTo>
                    <a:pt x="39979" y="101003"/>
                  </a:lnTo>
                  <a:lnTo>
                    <a:pt x="48006" y="114681"/>
                  </a:lnTo>
                  <a:lnTo>
                    <a:pt x="66294" y="104775"/>
                  </a:lnTo>
                  <a:lnTo>
                    <a:pt x="83058" y="94107"/>
                  </a:lnTo>
                  <a:lnTo>
                    <a:pt x="99822" y="84201"/>
                  </a:lnTo>
                  <a:lnTo>
                    <a:pt x="118110" y="74295"/>
                  </a:lnTo>
                  <a:close/>
                </a:path>
                <a:path w="378460" h="114935">
                  <a:moveTo>
                    <a:pt x="377952" y="37719"/>
                  </a:moveTo>
                  <a:lnTo>
                    <a:pt x="364655" y="7975"/>
                  </a:lnTo>
                  <a:lnTo>
                    <a:pt x="337400" y="0"/>
                  </a:lnTo>
                  <a:lnTo>
                    <a:pt x="307949" y="9563"/>
                  </a:lnTo>
                  <a:lnTo>
                    <a:pt x="288086" y="32435"/>
                  </a:lnTo>
                  <a:lnTo>
                    <a:pt x="289560" y="64389"/>
                  </a:lnTo>
                  <a:lnTo>
                    <a:pt x="298513" y="68287"/>
                  </a:lnTo>
                  <a:lnTo>
                    <a:pt x="313651" y="78689"/>
                  </a:lnTo>
                  <a:lnTo>
                    <a:pt x="321564" y="81915"/>
                  </a:lnTo>
                  <a:lnTo>
                    <a:pt x="334822" y="70688"/>
                  </a:lnTo>
                  <a:lnTo>
                    <a:pt x="348475" y="61912"/>
                  </a:lnTo>
                  <a:lnTo>
                    <a:pt x="362572" y="53809"/>
                  </a:lnTo>
                  <a:lnTo>
                    <a:pt x="377190" y="44577"/>
                  </a:lnTo>
                  <a:lnTo>
                    <a:pt x="377952" y="37719"/>
                  </a:lnTo>
                  <a:close/>
                </a:path>
              </a:pathLst>
            </a:custGeom>
            <a:solidFill>
              <a:srgbClr val="996B33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1312164" y="4716017"/>
              <a:ext cx="460375" cy="63500"/>
            </a:xfrm>
            <a:custGeom>
              <a:avLst/>
              <a:gdLst/>
              <a:ahLst/>
              <a:cxnLst/>
              <a:rect l="l" t="t" r="r" b="b"/>
              <a:pathLst>
                <a:path w="460375" h="63500">
                  <a:moveTo>
                    <a:pt x="74676" y="55626"/>
                  </a:moveTo>
                  <a:lnTo>
                    <a:pt x="68249" y="43332"/>
                  </a:lnTo>
                  <a:lnTo>
                    <a:pt x="57924" y="34582"/>
                  </a:lnTo>
                  <a:lnTo>
                    <a:pt x="45300" y="28740"/>
                  </a:lnTo>
                  <a:lnTo>
                    <a:pt x="32004" y="25146"/>
                  </a:lnTo>
                  <a:lnTo>
                    <a:pt x="27432" y="29718"/>
                  </a:lnTo>
                  <a:lnTo>
                    <a:pt x="22098" y="32766"/>
                  </a:lnTo>
                  <a:lnTo>
                    <a:pt x="11430" y="39624"/>
                  </a:lnTo>
                  <a:lnTo>
                    <a:pt x="6858" y="44196"/>
                  </a:lnTo>
                  <a:lnTo>
                    <a:pt x="3048" y="48768"/>
                  </a:lnTo>
                  <a:lnTo>
                    <a:pt x="0" y="54864"/>
                  </a:lnTo>
                  <a:lnTo>
                    <a:pt x="0" y="62484"/>
                  </a:lnTo>
                  <a:lnTo>
                    <a:pt x="20574" y="63246"/>
                  </a:lnTo>
                  <a:lnTo>
                    <a:pt x="40386" y="61722"/>
                  </a:lnTo>
                  <a:lnTo>
                    <a:pt x="57912" y="59436"/>
                  </a:lnTo>
                  <a:lnTo>
                    <a:pt x="74676" y="55626"/>
                  </a:lnTo>
                  <a:close/>
                </a:path>
                <a:path w="460375" h="63500">
                  <a:moveTo>
                    <a:pt x="460248" y="35052"/>
                  </a:moveTo>
                  <a:lnTo>
                    <a:pt x="452107" y="18935"/>
                  </a:lnTo>
                  <a:lnTo>
                    <a:pt x="443484" y="3048"/>
                  </a:lnTo>
                  <a:lnTo>
                    <a:pt x="436626" y="0"/>
                  </a:lnTo>
                  <a:lnTo>
                    <a:pt x="419023" y="596"/>
                  </a:lnTo>
                  <a:lnTo>
                    <a:pt x="400151" y="4953"/>
                  </a:lnTo>
                  <a:lnTo>
                    <a:pt x="385229" y="14465"/>
                  </a:lnTo>
                  <a:lnTo>
                    <a:pt x="379476" y="30480"/>
                  </a:lnTo>
                  <a:lnTo>
                    <a:pt x="382524" y="32004"/>
                  </a:lnTo>
                  <a:lnTo>
                    <a:pt x="384810" y="33528"/>
                  </a:lnTo>
                  <a:lnTo>
                    <a:pt x="391668" y="43434"/>
                  </a:lnTo>
                  <a:lnTo>
                    <a:pt x="395478" y="48006"/>
                  </a:lnTo>
                  <a:lnTo>
                    <a:pt x="406908" y="49530"/>
                  </a:lnTo>
                  <a:lnTo>
                    <a:pt x="418338" y="50292"/>
                  </a:lnTo>
                  <a:lnTo>
                    <a:pt x="445274" y="50126"/>
                  </a:lnTo>
                  <a:lnTo>
                    <a:pt x="450049" y="45224"/>
                  </a:lnTo>
                  <a:lnTo>
                    <a:pt x="452678" y="39039"/>
                  </a:lnTo>
                  <a:lnTo>
                    <a:pt x="460248" y="35052"/>
                  </a:lnTo>
                  <a:close/>
                </a:path>
              </a:pathLst>
            </a:custGeom>
            <a:solidFill>
              <a:srgbClr val="D6BA94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7034021" y="4373879"/>
              <a:ext cx="1614677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7196871" y="5353049"/>
              <a:ext cx="179705" cy="29845"/>
            </a:xfrm>
            <a:custGeom>
              <a:avLst/>
              <a:gdLst/>
              <a:ahLst/>
              <a:cxnLst/>
              <a:rect l="l" t="t" r="r" b="b"/>
              <a:pathLst>
                <a:path w="179704" h="29845">
                  <a:moveTo>
                    <a:pt x="179441" y="0"/>
                  </a:moveTo>
                  <a:lnTo>
                    <a:pt x="0" y="0"/>
                  </a:lnTo>
                  <a:lnTo>
                    <a:pt x="9438" y="5086"/>
                  </a:lnTo>
                  <a:lnTo>
                    <a:pt x="60179" y="21757"/>
                  </a:lnTo>
                  <a:lnTo>
                    <a:pt x="113756" y="29717"/>
                  </a:lnTo>
                  <a:lnTo>
                    <a:pt x="114518" y="27432"/>
                  </a:lnTo>
                  <a:lnTo>
                    <a:pt x="116804" y="21336"/>
                  </a:lnTo>
                  <a:lnTo>
                    <a:pt x="118328" y="16001"/>
                  </a:lnTo>
                  <a:lnTo>
                    <a:pt x="120614" y="14477"/>
                  </a:lnTo>
                  <a:lnTo>
                    <a:pt x="132044" y="15239"/>
                  </a:lnTo>
                  <a:lnTo>
                    <a:pt x="144236" y="14477"/>
                  </a:lnTo>
                  <a:lnTo>
                    <a:pt x="156428" y="10667"/>
                  </a:lnTo>
                  <a:lnTo>
                    <a:pt x="167096" y="6096"/>
                  </a:lnTo>
                  <a:lnTo>
                    <a:pt x="178526" y="762"/>
                  </a:lnTo>
                  <a:lnTo>
                    <a:pt x="179441" y="0"/>
                  </a:lnTo>
                  <a:close/>
                </a:path>
              </a:pathLst>
            </a:custGeom>
            <a:solidFill>
              <a:srgbClr val="BF7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7855457" y="5353049"/>
              <a:ext cx="74930" cy="21590"/>
            </a:xfrm>
            <a:custGeom>
              <a:avLst/>
              <a:gdLst/>
              <a:ahLst/>
              <a:cxnLst/>
              <a:rect l="l" t="t" r="r" b="b"/>
              <a:pathLst>
                <a:path w="74929" h="21589">
                  <a:moveTo>
                    <a:pt x="74652" y="0"/>
                  </a:moveTo>
                  <a:lnTo>
                    <a:pt x="0" y="0"/>
                  </a:lnTo>
                  <a:lnTo>
                    <a:pt x="9144" y="16001"/>
                  </a:lnTo>
                  <a:lnTo>
                    <a:pt x="11430" y="19050"/>
                  </a:lnTo>
                  <a:lnTo>
                    <a:pt x="15240" y="20574"/>
                  </a:lnTo>
                  <a:lnTo>
                    <a:pt x="20574" y="21336"/>
                  </a:lnTo>
                  <a:lnTo>
                    <a:pt x="26670" y="21336"/>
                  </a:lnTo>
                  <a:lnTo>
                    <a:pt x="47260" y="17407"/>
                  </a:lnTo>
                  <a:lnTo>
                    <a:pt x="62579" y="10101"/>
                  </a:lnTo>
                  <a:lnTo>
                    <a:pt x="7465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19366" y="5353049"/>
              <a:ext cx="1097280" cy="147955"/>
            </a:xfrm>
            <a:custGeom>
              <a:avLst/>
              <a:gdLst/>
              <a:ahLst/>
              <a:cxnLst/>
              <a:rect l="l" t="t" r="r" b="b"/>
              <a:pathLst>
                <a:path w="1097279" h="147954">
                  <a:moveTo>
                    <a:pt x="161874" y="0"/>
                  </a:moveTo>
                  <a:lnTo>
                    <a:pt x="123024" y="0"/>
                  </a:lnTo>
                  <a:lnTo>
                    <a:pt x="92024" y="15430"/>
                  </a:lnTo>
                  <a:lnTo>
                    <a:pt x="46304" y="9144"/>
                  </a:lnTo>
                  <a:lnTo>
                    <a:pt x="36817" y="0"/>
                  </a:lnTo>
                  <a:lnTo>
                    <a:pt x="0" y="0"/>
                  </a:lnTo>
                  <a:lnTo>
                    <a:pt x="3238" y="8369"/>
                  </a:lnTo>
                  <a:lnTo>
                    <a:pt x="21031" y="37731"/>
                  </a:lnTo>
                  <a:lnTo>
                    <a:pt x="45554" y="59664"/>
                  </a:lnTo>
                  <a:lnTo>
                    <a:pt x="77546" y="67818"/>
                  </a:lnTo>
                  <a:lnTo>
                    <a:pt x="123164" y="50050"/>
                  </a:lnTo>
                  <a:lnTo>
                    <a:pt x="152984" y="16764"/>
                  </a:lnTo>
                  <a:lnTo>
                    <a:pt x="161874" y="0"/>
                  </a:lnTo>
                  <a:close/>
                </a:path>
                <a:path w="1097279" h="147954">
                  <a:moveTo>
                    <a:pt x="387794" y="0"/>
                  </a:moveTo>
                  <a:lnTo>
                    <a:pt x="340969" y="0"/>
                  </a:lnTo>
                  <a:lnTo>
                    <a:pt x="332117" y="2882"/>
                  </a:lnTo>
                  <a:lnTo>
                    <a:pt x="293954" y="19050"/>
                  </a:lnTo>
                  <a:lnTo>
                    <a:pt x="255447" y="53238"/>
                  </a:lnTo>
                  <a:lnTo>
                    <a:pt x="225933" y="84023"/>
                  </a:lnTo>
                  <a:lnTo>
                    <a:pt x="199237" y="107810"/>
                  </a:lnTo>
                  <a:lnTo>
                    <a:pt x="169202" y="121018"/>
                  </a:lnTo>
                  <a:lnTo>
                    <a:pt x="129679" y="120065"/>
                  </a:lnTo>
                  <a:lnTo>
                    <a:pt x="74498" y="101346"/>
                  </a:lnTo>
                  <a:lnTo>
                    <a:pt x="110845" y="124269"/>
                  </a:lnTo>
                  <a:lnTo>
                    <a:pt x="150507" y="140881"/>
                  </a:lnTo>
                  <a:lnTo>
                    <a:pt x="191427" y="147637"/>
                  </a:lnTo>
                  <a:lnTo>
                    <a:pt x="231546" y="140982"/>
                  </a:lnTo>
                  <a:lnTo>
                    <a:pt x="268808" y="117348"/>
                  </a:lnTo>
                  <a:lnTo>
                    <a:pt x="286410" y="93814"/>
                  </a:lnTo>
                  <a:lnTo>
                    <a:pt x="298792" y="71412"/>
                  </a:lnTo>
                  <a:lnTo>
                    <a:pt x="314071" y="48552"/>
                  </a:lnTo>
                  <a:lnTo>
                    <a:pt x="340436" y="23622"/>
                  </a:lnTo>
                  <a:lnTo>
                    <a:pt x="368096" y="7467"/>
                  </a:lnTo>
                  <a:lnTo>
                    <a:pt x="387794" y="0"/>
                  </a:lnTo>
                  <a:close/>
                </a:path>
                <a:path w="1097279" h="147954">
                  <a:moveTo>
                    <a:pt x="583514" y="21336"/>
                  </a:moveTo>
                  <a:lnTo>
                    <a:pt x="576656" y="18288"/>
                  </a:lnTo>
                  <a:lnTo>
                    <a:pt x="535406" y="10629"/>
                  </a:lnTo>
                  <a:lnTo>
                    <a:pt x="504596" y="17767"/>
                  </a:lnTo>
                  <a:lnTo>
                    <a:pt x="475132" y="28600"/>
                  </a:lnTo>
                  <a:lnTo>
                    <a:pt x="437972" y="32004"/>
                  </a:lnTo>
                  <a:lnTo>
                    <a:pt x="461149" y="40182"/>
                  </a:lnTo>
                  <a:lnTo>
                    <a:pt x="479806" y="48298"/>
                  </a:lnTo>
                  <a:lnTo>
                    <a:pt x="499249" y="51117"/>
                  </a:lnTo>
                  <a:lnTo>
                    <a:pt x="524840" y="43434"/>
                  </a:lnTo>
                  <a:lnTo>
                    <a:pt x="541693" y="29794"/>
                  </a:lnTo>
                  <a:lnTo>
                    <a:pt x="547560" y="21767"/>
                  </a:lnTo>
                  <a:lnTo>
                    <a:pt x="556742" y="19062"/>
                  </a:lnTo>
                  <a:lnTo>
                    <a:pt x="583514" y="21336"/>
                  </a:lnTo>
                  <a:close/>
                </a:path>
                <a:path w="1097279" h="147954">
                  <a:moveTo>
                    <a:pt x="632282" y="4572"/>
                  </a:moveTo>
                  <a:lnTo>
                    <a:pt x="631774" y="0"/>
                  </a:lnTo>
                  <a:lnTo>
                    <a:pt x="630656" y="0"/>
                  </a:lnTo>
                  <a:lnTo>
                    <a:pt x="632282" y="4572"/>
                  </a:lnTo>
                  <a:close/>
                </a:path>
                <a:path w="1097279" h="147954">
                  <a:moveTo>
                    <a:pt x="693864" y="0"/>
                  </a:moveTo>
                  <a:lnTo>
                    <a:pt x="649427" y="0"/>
                  </a:lnTo>
                  <a:lnTo>
                    <a:pt x="652094" y="32004"/>
                  </a:lnTo>
                  <a:lnTo>
                    <a:pt x="668655" y="18681"/>
                  </a:lnTo>
                  <a:lnTo>
                    <a:pt x="686473" y="5295"/>
                  </a:lnTo>
                  <a:lnTo>
                    <a:pt x="693864" y="0"/>
                  </a:lnTo>
                  <a:close/>
                </a:path>
                <a:path w="1097279" h="147954">
                  <a:moveTo>
                    <a:pt x="1097102" y="25908"/>
                  </a:moveTo>
                  <a:lnTo>
                    <a:pt x="1087259" y="27686"/>
                  </a:lnTo>
                  <a:lnTo>
                    <a:pt x="1077328" y="27000"/>
                  </a:lnTo>
                  <a:lnTo>
                    <a:pt x="1067371" y="25196"/>
                  </a:lnTo>
                  <a:lnTo>
                    <a:pt x="1057478" y="23622"/>
                  </a:lnTo>
                  <a:lnTo>
                    <a:pt x="1042238" y="16764"/>
                  </a:lnTo>
                  <a:lnTo>
                    <a:pt x="1005789" y="0"/>
                  </a:lnTo>
                  <a:lnTo>
                    <a:pt x="801573" y="0"/>
                  </a:lnTo>
                  <a:lnTo>
                    <a:pt x="801039" y="266"/>
                  </a:lnTo>
                  <a:lnTo>
                    <a:pt x="773493" y="21336"/>
                  </a:lnTo>
                  <a:lnTo>
                    <a:pt x="750392" y="47244"/>
                  </a:lnTo>
                  <a:lnTo>
                    <a:pt x="796175" y="36182"/>
                  </a:lnTo>
                  <a:lnTo>
                    <a:pt x="840333" y="20053"/>
                  </a:lnTo>
                  <a:lnTo>
                    <a:pt x="885050" y="7429"/>
                  </a:lnTo>
                  <a:lnTo>
                    <a:pt x="932510" y="6858"/>
                  </a:lnTo>
                  <a:lnTo>
                    <a:pt x="986434" y="16421"/>
                  </a:lnTo>
                  <a:lnTo>
                    <a:pt x="1039190" y="31242"/>
                  </a:lnTo>
                  <a:lnTo>
                    <a:pt x="1053350" y="32461"/>
                  </a:lnTo>
                  <a:lnTo>
                    <a:pt x="1069174" y="33096"/>
                  </a:lnTo>
                  <a:lnTo>
                    <a:pt x="1084478" y="31470"/>
                  </a:lnTo>
                  <a:lnTo>
                    <a:pt x="1097102" y="25908"/>
                  </a:lnTo>
                  <a:close/>
                </a:path>
              </a:pathLst>
            </a:custGeom>
            <a:solidFill>
              <a:srgbClr val="0000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505859" y="4818978"/>
            <a:ext cx="5837144" cy="154506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ANAMNESIS</a:t>
            </a:r>
            <a:r>
              <a:rPr sz="2471" spc="4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:</a:t>
            </a:r>
            <a:endParaRPr sz="2471">
              <a:latin typeface="Times New Roman"/>
              <a:cs typeface="Times New Roman"/>
            </a:endParaRPr>
          </a:p>
          <a:p>
            <a:pPr marL="443215">
              <a:spcBef>
                <a:spcPts val="9"/>
              </a:spcBef>
              <a:tabLst>
                <a:tab pos="704888" algn="l"/>
                <a:tab pos="3763136" algn="l"/>
              </a:tabLst>
            </a:pP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-	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Kecurigaan</a:t>
            </a:r>
            <a:r>
              <a:rPr sz="2471" spc="2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orangtua	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sangat</a:t>
            </a:r>
            <a:r>
              <a:rPr sz="2471" spc="-5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penting</a:t>
            </a:r>
            <a:endParaRPr sz="2471">
              <a:latin typeface="Tahoma"/>
              <a:cs typeface="Tahoma"/>
            </a:endParaRPr>
          </a:p>
          <a:p>
            <a:pPr marL="752515" indent="-309859">
              <a:spcBef>
                <a:spcPts val="62"/>
              </a:spcBef>
              <a:buChar char="-"/>
              <a:tabLst>
                <a:tab pos="752515" algn="l"/>
                <a:tab pos="753075" algn="l"/>
              </a:tabLst>
            </a:pP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Riwayat 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perkembangan</a:t>
            </a:r>
            <a:r>
              <a:rPr sz="2471" spc="3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sebelumnya</a:t>
            </a:r>
            <a:endParaRPr sz="2471">
              <a:latin typeface="Tahoma"/>
              <a:cs typeface="Tahoma"/>
            </a:endParaRPr>
          </a:p>
          <a:p>
            <a:pPr marL="752515" indent="-309859">
              <a:buChar char="-"/>
              <a:tabLst>
                <a:tab pos="752515" algn="l"/>
                <a:tab pos="753075" algn="l"/>
              </a:tabLst>
            </a:pPr>
            <a:r>
              <a:rPr sz="2471" spc="-18" dirty="0">
                <a:solidFill>
                  <a:srgbClr val="FFFFFF"/>
                </a:solidFill>
                <a:latin typeface="Tahoma"/>
                <a:cs typeface="Tahoma"/>
              </a:rPr>
              <a:t>Faktor-faktor</a:t>
            </a:r>
            <a:r>
              <a:rPr sz="2471" spc="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risiko</a:t>
            </a:r>
            <a:endParaRPr sz="2471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4499" y="889801"/>
            <a:ext cx="6352615" cy="989147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431449" marR="4483" indent="-420802">
              <a:lnSpc>
                <a:spcPct val="100000"/>
              </a:lnSpc>
              <a:spcBef>
                <a:spcPts val="88"/>
              </a:spcBef>
            </a:pPr>
            <a:r>
              <a:rPr sz="3177" spc="-4" dirty="0">
                <a:solidFill>
                  <a:srgbClr val="FFFF9A"/>
                </a:solidFill>
                <a:latin typeface="Times New Roman"/>
                <a:cs typeface="Times New Roman"/>
              </a:rPr>
              <a:t>Hubungan kecurigaan orangtua </a:t>
            </a:r>
            <a:r>
              <a:rPr sz="3177" spc="-9" dirty="0">
                <a:solidFill>
                  <a:srgbClr val="FFFF9A"/>
                </a:solidFill>
                <a:latin typeface="Times New Roman"/>
                <a:cs typeface="Times New Roman"/>
              </a:rPr>
              <a:t>dengan  </a:t>
            </a:r>
            <a:r>
              <a:rPr sz="3177" spc="-4" dirty="0">
                <a:solidFill>
                  <a:srgbClr val="FFFF9A"/>
                </a:solidFill>
                <a:latin typeface="Times New Roman"/>
                <a:cs typeface="Times New Roman"/>
              </a:rPr>
              <a:t>gangguan perkembangan </a:t>
            </a:r>
            <a:r>
              <a:rPr sz="3177" spc="-9" dirty="0">
                <a:solidFill>
                  <a:srgbClr val="FFFF9A"/>
                </a:solidFill>
                <a:latin typeface="Times New Roman"/>
                <a:cs typeface="Times New Roman"/>
              </a:rPr>
              <a:t>anaknya</a:t>
            </a:r>
            <a:endParaRPr sz="3177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9"/>
            <a:ext cx="8068235" cy="3455893"/>
            <a:chOff x="457200" y="2415539"/>
            <a:chExt cx="9144000" cy="3916679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6416179" y="3352018"/>
              <a:ext cx="174625" cy="43180"/>
            </a:xfrm>
            <a:custGeom>
              <a:avLst/>
              <a:gdLst/>
              <a:ahLst/>
              <a:cxnLst/>
              <a:rect l="l" t="t" r="r" b="b"/>
              <a:pathLst>
                <a:path w="174625" h="43179">
                  <a:moveTo>
                    <a:pt x="174007" y="42691"/>
                  </a:moveTo>
                  <a:lnTo>
                    <a:pt x="173640" y="41932"/>
                  </a:lnTo>
                  <a:lnTo>
                    <a:pt x="153796" y="17937"/>
                  </a:lnTo>
                  <a:lnTo>
                    <a:pt x="128519" y="3312"/>
                  </a:lnTo>
                  <a:lnTo>
                    <a:pt x="97005" y="0"/>
                  </a:lnTo>
                  <a:lnTo>
                    <a:pt x="58451" y="9939"/>
                  </a:lnTo>
                  <a:lnTo>
                    <a:pt x="12052" y="35071"/>
                  </a:lnTo>
                  <a:lnTo>
                    <a:pt x="0" y="42691"/>
                  </a:lnTo>
                  <a:lnTo>
                    <a:pt x="174007" y="42691"/>
                  </a:lnTo>
                  <a:close/>
                </a:path>
              </a:pathLst>
            </a:custGeom>
            <a:solidFill>
              <a:srgbClr val="F5D6B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6414720" y="3351800"/>
              <a:ext cx="174625" cy="43180"/>
            </a:xfrm>
            <a:custGeom>
              <a:avLst/>
              <a:gdLst/>
              <a:ahLst/>
              <a:cxnLst/>
              <a:rect l="l" t="t" r="r" b="b"/>
              <a:pathLst>
                <a:path w="174625" h="43179">
                  <a:moveTo>
                    <a:pt x="0" y="42909"/>
                  </a:moveTo>
                  <a:lnTo>
                    <a:pt x="1715" y="42177"/>
                  </a:lnTo>
                  <a:lnTo>
                    <a:pt x="26465" y="26907"/>
                  </a:lnTo>
                  <a:lnTo>
                    <a:pt x="72720" y="5385"/>
                  </a:lnTo>
                  <a:lnTo>
                    <a:pt x="110569" y="0"/>
                  </a:lnTo>
                  <a:lnTo>
                    <a:pt x="140935" y="8309"/>
                  </a:lnTo>
                  <a:lnTo>
                    <a:pt x="164742" y="27871"/>
                  </a:lnTo>
                  <a:lnTo>
                    <a:pt x="174373" y="429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6369303" y="3303718"/>
              <a:ext cx="294640" cy="91440"/>
            </a:xfrm>
            <a:custGeom>
              <a:avLst/>
              <a:gdLst/>
              <a:ahLst/>
              <a:cxnLst/>
              <a:rect l="l" t="t" r="r" b="b"/>
              <a:pathLst>
                <a:path w="294640" h="91439">
                  <a:moveTo>
                    <a:pt x="294340" y="90991"/>
                  </a:moveTo>
                  <a:lnTo>
                    <a:pt x="271025" y="53679"/>
                  </a:lnTo>
                  <a:lnTo>
                    <a:pt x="236730" y="25989"/>
                  </a:lnTo>
                  <a:lnTo>
                    <a:pt x="189229" y="5647"/>
                  </a:lnTo>
                  <a:lnTo>
                    <a:pt x="155534" y="0"/>
                  </a:lnTo>
                  <a:lnTo>
                    <a:pt x="123812" y="1994"/>
                  </a:lnTo>
                  <a:lnTo>
                    <a:pt x="64261" y="29269"/>
                  </a:lnTo>
                  <a:lnTo>
                    <a:pt x="19695" y="65981"/>
                  </a:lnTo>
                  <a:lnTo>
                    <a:pt x="7111" y="78799"/>
                  </a:lnTo>
                  <a:lnTo>
                    <a:pt x="253" y="84895"/>
                  </a:lnTo>
                  <a:lnTo>
                    <a:pt x="253" y="89467"/>
                  </a:lnTo>
                  <a:lnTo>
                    <a:pt x="0" y="90991"/>
                  </a:lnTo>
                  <a:lnTo>
                    <a:pt x="137237" y="90991"/>
                  </a:lnTo>
                  <a:lnTo>
                    <a:pt x="138937" y="89467"/>
                  </a:lnTo>
                  <a:lnTo>
                    <a:pt x="138937" y="90991"/>
                  </a:lnTo>
                  <a:lnTo>
                    <a:pt x="294340" y="90991"/>
                  </a:lnTo>
                  <a:close/>
                </a:path>
                <a:path w="294640" h="91439">
                  <a:moveTo>
                    <a:pt x="138937" y="90991"/>
                  </a:moveTo>
                  <a:lnTo>
                    <a:pt x="138937" y="89467"/>
                  </a:lnTo>
                  <a:lnTo>
                    <a:pt x="138546" y="90991"/>
                  </a:lnTo>
                  <a:lnTo>
                    <a:pt x="138937" y="90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369303" y="3303718"/>
              <a:ext cx="294640" cy="91440"/>
            </a:xfrm>
            <a:custGeom>
              <a:avLst/>
              <a:gdLst/>
              <a:ahLst/>
              <a:cxnLst/>
              <a:rect l="l" t="t" r="r" b="b"/>
              <a:pathLst>
                <a:path w="294640" h="91439">
                  <a:moveTo>
                    <a:pt x="294340" y="90991"/>
                  </a:moveTo>
                  <a:lnTo>
                    <a:pt x="271025" y="53679"/>
                  </a:lnTo>
                  <a:lnTo>
                    <a:pt x="236730" y="25989"/>
                  </a:lnTo>
                  <a:lnTo>
                    <a:pt x="189229" y="5647"/>
                  </a:lnTo>
                  <a:lnTo>
                    <a:pt x="155534" y="0"/>
                  </a:lnTo>
                  <a:lnTo>
                    <a:pt x="123812" y="1994"/>
                  </a:lnTo>
                  <a:lnTo>
                    <a:pt x="64261" y="29269"/>
                  </a:lnTo>
                  <a:lnTo>
                    <a:pt x="19695" y="65981"/>
                  </a:lnTo>
                  <a:lnTo>
                    <a:pt x="7111" y="78799"/>
                  </a:lnTo>
                  <a:lnTo>
                    <a:pt x="253" y="84895"/>
                  </a:lnTo>
                  <a:lnTo>
                    <a:pt x="253" y="89467"/>
                  </a:lnTo>
                  <a:lnTo>
                    <a:pt x="0" y="90991"/>
                  </a:lnTo>
                </a:path>
                <a:path w="294640" h="91439">
                  <a:moveTo>
                    <a:pt x="137237" y="90991"/>
                  </a:moveTo>
                  <a:lnTo>
                    <a:pt x="138937" y="89467"/>
                  </a:lnTo>
                  <a:lnTo>
                    <a:pt x="138546" y="909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3943" y="3277361"/>
              <a:ext cx="124421" cy="1173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5535612" y="3394290"/>
              <a:ext cx="1258697" cy="9799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5334761" y="4373562"/>
              <a:ext cx="1674876" cy="5436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03711" y="1879147"/>
            <a:ext cx="4710953" cy="3663284"/>
          </a:xfrm>
          <a:prstGeom prst="rect">
            <a:avLst/>
          </a:prstGeom>
        </p:spPr>
        <p:txBody>
          <a:bodyPr vert="horz" wrap="square" lIns="0" tIns="99732" rIns="0" bIns="0" rtlCol="0">
            <a:spAutoFit/>
          </a:bodyPr>
          <a:lstStyle/>
          <a:p>
            <a:pPr marL="11206">
              <a:spcBef>
                <a:spcPts val="785"/>
              </a:spcBef>
            </a:pPr>
            <a:r>
              <a:rPr sz="2824" spc="-9" dirty="0">
                <a:solidFill>
                  <a:srgbClr val="BBE0E3"/>
                </a:solidFill>
                <a:latin typeface="Arial"/>
                <a:cs typeface="Arial"/>
              </a:rPr>
              <a:t>Kecurigaan</a:t>
            </a:r>
            <a:r>
              <a:rPr sz="2824" spc="-13" dirty="0">
                <a:solidFill>
                  <a:srgbClr val="BBE0E3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BBE0E3"/>
                </a:solidFill>
                <a:latin typeface="Arial"/>
                <a:cs typeface="Arial"/>
              </a:rPr>
              <a:t>orangtua</a:t>
            </a:r>
            <a:endParaRPr sz="2824" dirty="0">
              <a:latin typeface="Arial"/>
              <a:cs typeface="Arial"/>
            </a:endParaRPr>
          </a:p>
          <a:p>
            <a:pPr marL="11206" marR="4483">
              <a:lnSpc>
                <a:spcPct val="120400"/>
              </a:lnSpc>
              <a:spcBef>
                <a:spcPts val="9"/>
              </a:spcBef>
            </a:pP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Umum </a:t>
            </a:r>
            <a:r>
              <a:rPr sz="2118" dirty="0">
                <a:solidFill>
                  <a:srgbClr val="FFFFFF"/>
                </a:solidFill>
                <a:latin typeface="Arial Narrow"/>
                <a:cs typeface="Arial Narrow"/>
              </a:rPr>
              <a:t>(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..anak saya ‘tertinggal’ dari anak lain.. </a:t>
            </a:r>
            <a:r>
              <a:rPr sz="2118" dirty="0">
                <a:solidFill>
                  <a:srgbClr val="FFFFFF"/>
                </a:solidFill>
                <a:latin typeface="Arial Narrow"/>
                <a:cs typeface="Arial Narrow"/>
              </a:rPr>
              <a:t>) 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Ketrampilan gerak</a:t>
            </a:r>
            <a:r>
              <a:rPr sz="2118" spc="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halus</a:t>
            </a:r>
            <a:endParaRPr sz="2118" dirty="0">
              <a:latin typeface="Arial Narrow"/>
              <a:cs typeface="Arial Narrow"/>
            </a:endParaRPr>
          </a:p>
          <a:p>
            <a:pPr marL="11206" marR="3061610">
              <a:lnSpc>
                <a:spcPct val="120000"/>
              </a:lnSpc>
            </a:pP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Berbicara 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Perilaku –</a:t>
            </a:r>
            <a:r>
              <a:rPr sz="2118" spc="-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emosi</a:t>
            </a:r>
            <a:endParaRPr sz="2118" dirty="0">
              <a:latin typeface="Arial Narrow"/>
              <a:cs typeface="Arial Narrow"/>
            </a:endParaRPr>
          </a:p>
          <a:p>
            <a:pPr marL="11206" marR="1236075">
              <a:lnSpc>
                <a:spcPct val="120000"/>
              </a:lnSpc>
            </a:pP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Ketrampilan sekolah (umur </a:t>
            </a:r>
            <a:r>
              <a:rPr sz="2118" dirty="0">
                <a:solidFill>
                  <a:srgbClr val="FFFFFF"/>
                </a:solidFill>
                <a:latin typeface="Arial Narrow"/>
                <a:cs typeface="Arial Narrow"/>
              </a:rPr>
              <a:t>&gt;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4 thn)  Ketrampilan gerak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kasar 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Ketrampilan</a:t>
            </a:r>
            <a:r>
              <a:rPr sz="2118" spc="1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sosial</a:t>
            </a:r>
            <a:endParaRPr sz="2118" dirty="0">
              <a:latin typeface="Arial Narrow"/>
              <a:cs typeface="Arial Narrow"/>
            </a:endParaRPr>
          </a:p>
          <a:p>
            <a:pPr marL="11206">
              <a:spcBef>
                <a:spcPts val="507"/>
              </a:spcBef>
            </a:pP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Kemandirian</a:t>
            </a:r>
            <a:endParaRPr sz="2118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 txBox="1"/>
          <p:nvPr/>
        </p:nvSpPr>
        <p:spPr>
          <a:xfrm>
            <a:off x="7577418" y="1905673"/>
            <a:ext cx="1739152" cy="4057020"/>
          </a:xfrm>
          <a:prstGeom prst="rect">
            <a:avLst/>
          </a:prstGeom>
        </p:spPr>
        <p:txBody>
          <a:bodyPr vert="horz" wrap="square" lIns="0" tIns="75640" rIns="0" bIns="0" rtlCol="0">
            <a:spAutoFit/>
          </a:bodyPr>
          <a:lstStyle/>
          <a:p>
            <a:pPr marL="212923">
              <a:spcBef>
                <a:spcPts val="596"/>
              </a:spcBef>
            </a:pPr>
            <a:r>
              <a:rPr sz="2118" spc="-9" dirty="0">
                <a:solidFill>
                  <a:srgbClr val="BBE0E3"/>
                </a:solidFill>
                <a:latin typeface="Arial"/>
                <a:cs typeface="Arial"/>
              </a:rPr>
              <a:t>Probabilitas</a:t>
            </a:r>
            <a:endParaRPr sz="2118">
              <a:latin typeface="Arial"/>
              <a:cs typeface="Arial"/>
            </a:endParaRPr>
          </a:p>
          <a:p>
            <a:pPr marL="665105">
              <a:spcBef>
                <a:spcPts val="507"/>
              </a:spcBef>
            </a:pP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80</a:t>
            </a:r>
            <a:r>
              <a:rPr sz="2118" spc="-88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%</a:t>
            </a:r>
            <a:endParaRPr sz="2118">
              <a:latin typeface="Arial"/>
              <a:cs typeface="Arial"/>
            </a:endParaRPr>
          </a:p>
          <a:p>
            <a:pPr marL="665105">
              <a:spcBef>
                <a:spcPts val="507"/>
              </a:spcBef>
            </a:pP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75</a:t>
            </a:r>
            <a:r>
              <a:rPr sz="2118" spc="-88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%</a:t>
            </a:r>
            <a:endParaRPr sz="2118">
              <a:latin typeface="Arial"/>
              <a:cs typeface="Arial"/>
            </a:endParaRPr>
          </a:p>
          <a:p>
            <a:pPr marL="665105">
              <a:spcBef>
                <a:spcPts val="507"/>
              </a:spcBef>
            </a:pP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55</a:t>
            </a:r>
            <a:r>
              <a:rPr sz="2118" spc="-88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%</a:t>
            </a:r>
            <a:endParaRPr sz="2118">
              <a:latin typeface="Arial"/>
              <a:cs typeface="Arial"/>
            </a:endParaRPr>
          </a:p>
          <a:p>
            <a:pPr marL="665105">
              <a:spcBef>
                <a:spcPts val="512"/>
              </a:spcBef>
            </a:pP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41</a:t>
            </a:r>
            <a:r>
              <a:rPr sz="2118" spc="-88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%</a:t>
            </a:r>
            <a:endParaRPr sz="2118">
              <a:latin typeface="Arial"/>
              <a:cs typeface="Arial"/>
            </a:endParaRPr>
          </a:p>
          <a:p>
            <a:pPr marL="665105">
              <a:spcBef>
                <a:spcPts val="507"/>
              </a:spcBef>
            </a:pP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40</a:t>
            </a:r>
            <a:r>
              <a:rPr sz="2118" spc="-88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Arial"/>
                <a:cs typeface="Arial"/>
              </a:rPr>
              <a:t>%</a:t>
            </a:r>
            <a:endParaRPr sz="2118">
              <a:latin typeface="Arial"/>
              <a:cs typeface="Arial"/>
            </a:endParaRPr>
          </a:p>
          <a:p>
            <a:pPr marL="266154" marR="55472" algn="just">
              <a:lnSpc>
                <a:spcPct val="120000"/>
              </a:lnSpc>
              <a:spcBef>
                <a:spcPts val="9"/>
              </a:spcBef>
            </a:pP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Tdk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bermakna 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Tdk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bermakna  </a:t>
            </a:r>
            <a:r>
              <a:rPr sz="2118" spc="-4" dirty="0">
                <a:solidFill>
                  <a:srgbClr val="FFFFFF"/>
                </a:solidFill>
                <a:latin typeface="Arial Narrow"/>
                <a:cs typeface="Arial Narrow"/>
              </a:rPr>
              <a:t>Tdk</a:t>
            </a:r>
            <a:r>
              <a:rPr sz="2118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 Narrow"/>
                <a:cs typeface="Arial Narrow"/>
              </a:rPr>
              <a:t>bermakna</a:t>
            </a:r>
            <a:endParaRPr sz="2118">
              <a:latin typeface="Arial Narrow"/>
              <a:cs typeface="Arial Narrow"/>
            </a:endParaRPr>
          </a:p>
          <a:p>
            <a:pPr marL="11206">
              <a:spcBef>
                <a:spcPts val="1637"/>
              </a:spcBef>
            </a:pPr>
            <a:r>
              <a:rPr sz="2118" spc="-4" dirty="0">
                <a:solidFill>
                  <a:srgbClr val="009A9A"/>
                </a:solidFill>
                <a:latin typeface="Times New Roman"/>
                <a:cs typeface="Times New Roman"/>
              </a:rPr>
              <a:t>(Glascoe,</a:t>
            </a:r>
            <a:r>
              <a:rPr sz="2118" spc="-44" dirty="0">
                <a:solidFill>
                  <a:srgbClr val="009A9A"/>
                </a:solidFill>
                <a:latin typeface="Times New Roman"/>
                <a:cs typeface="Times New Roman"/>
              </a:rPr>
              <a:t> </a:t>
            </a:r>
            <a:r>
              <a:rPr sz="2118" spc="-4" dirty="0">
                <a:solidFill>
                  <a:srgbClr val="009A9A"/>
                </a:solidFill>
                <a:latin typeface="Times New Roman"/>
                <a:cs typeface="Times New Roman"/>
              </a:rPr>
              <a:t>1996)</a:t>
            </a:r>
            <a:endParaRPr sz="211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71850" y="914928"/>
            <a:ext cx="5446619" cy="743348"/>
          </a:xfrm>
          <a:prstGeom prst="rect">
            <a:avLst/>
          </a:prstGeom>
        </p:spPr>
        <p:txBody>
          <a:bodyPr vert="horz" wrap="square" lIns="0" tIns="6163" rIns="0" bIns="0" rtlCol="0" anchor="ctr">
            <a:spAutoFit/>
          </a:bodyPr>
          <a:lstStyle/>
          <a:p>
            <a:pPr marL="681914" marR="4483" indent="-671268">
              <a:lnSpc>
                <a:spcPct val="101400"/>
              </a:lnSpc>
              <a:spcBef>
                <a:spcPts val="49"/>
              </a:spcBef>
            </a:pPr>
            <a:r>
              <a:rPr sz="2471" spc="-4" dirty="0">
                <a:solidFill>
                  <a:srgbClr val="009A9A"/>
                </a:solidFill>
                <a:latin typeface="Tahoma"/>
                <a:cs typeface="Tahoma"/>
              </a:rPr>
              <a:t>2. </a:t>
            </a:r>
            <a:r>
              <a:rPr sz="2471" spc="-18" dirty="0">
                <a:solidFill>
                  <a:srgbClr val="009A9A"/>
                </a:solidFill>
                <a:latin typeface="Tahoma"/>
                <a:cs typeface="Tahoma"/>
              </a:rPr>
              <a:t>Riwayat </a:t>
            </a:r>
            <a:r>
              <a:rPr sz="2471" spc="-4" dirty="0">
                <a:solidFill>
                  <a:srgbClr val="009A9A"/>
                </a:solidFill>
                <a:latin typeface="Tahoma"/>
                <a:cs typeface="Tahoma"/>
              </a:rPr>
              <a:t>perkembangan </a:t>
            </a:r>
            <a:r>
              <a:rPr sz="2471" spc="243" dirty="0">
                <a:solidFill>
                  <a:srgbClr val="FFFFFF"/>
                </a:solidFill>
                <a:latin typeface="Wingdings"/>
                <a:cs typeface="Wingdings"/>
              </a:rPr>
              <a:t>€</a:t>
            </a:r>
            <a:r>
              <a:rPr sz="2471" spc="2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masa</a:t>
            </a:r>
            <a:r>
              <a:rPr sz="2471" spc="-9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66" dirty="0">
                <a:solidFill>
                  <a:srgbClr val="FFFFFF"/>
                </a:solidFill>
                <a:latin typeface="Tahoma"/>
                <a:cs typeface="Tahoma"/>
              </a:rPr>
              <a:t>lalu  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yang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mudah diingat</a:t>
            </a:r>
            <a:r>
              <a:rPr sz="2471" spc="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orangtua</a:t>
            </a:r>
            <a:endParaRPr sz="2471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1883" y="2131358"/>
            <a:ext cx="806823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3207123" y="2044176"/>
            <a:ext cx="166463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Gerak</a:t>
            </a:r>
            <a:r>
              <a:rPr sz="2471" spc="-66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kasar</a:t>
            </a:r>
            <a:endParaRPr sz="2471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61883" y="2995331"/>
            <a:ext cx="8068235" cy="3459256"/>
            <a:chOff x="457200" y="3394709"/>
            <a:chExt cx="9144000" cy="3920490"/>
          </a:xfrm>
        </p:grpSpPr>
        <p:sp>
          <p:nvSpPr>
            <p:cNvPr id="7" name="object 7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5198622" y="5339206"/>
              <a:ext cx="149225" cy="13970"/>
            </a:xfrm>
            <a:custGeom>
              <a:avLst/>
              <a:gdLst/>
              <a:ahLst/>
              <a:cxnLst/>
              <a:rect l="l" t="t" r="r" b="b"/>
              <a:pathLst>
                <a:path w="149225" h="13970">
                  <a:moveTo>
                    <a:pt x="148970" y="13843"/>
                  </a:moveTo>
                  <a:lnTo>
                    <a:pt x="107612" y="2665"/>
                  </a:lnTo>
                  <a:lnTo>
                    <a:pt x="60702" y="0"/>
                  </a:lnTo>
                  <a:lnTo>
                    <a:pt x="14219" y="7747"/>
                  </a:lnTo>
                  <a:lnTo>
                    <a:pt x="0" y="13843"/>
                  </a:lnTo>
                  <a:lnTo>
                    <a:pt x="148970" y="13843"/>
                  </a:lnTo>
                  <a:close/>
                </a:path>
              </a:pathLst>
            </a:custGeom>
            <a:solidFill>
              <a:srgbClr val="F0CCB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5198630" y="5338958"/>
              <a:ext cx="146685" cy="14604"/>
            </a:xfrm>
            <a:custGeom>
              <a:avLst/>
              <a:gdLst/>
              <a:ahLst/>
              <a:cxnLst/>
              <a:rect l="l" t="t" r="r" b="b"/>
              <a:pathLst>
                <a:path w="146685" h="14604">
                  <a:moveTo>
                    <a:pt x="0" y="14091"/>
                  </a:moveTo>
                  <a:lnTo>
                    <a:pt x="30213" y="4185"/>
                  </a:lnTo>
                  <a:lnTo>
                    <a:pt x="77224" y="0"/>
                  </a:lnTo>
                  <a:lnTo>
                    <a:pt x="124003" y="6155"/>
                  </a:lnTo>
                  <a:lnTo>
                    <a:pt x="146673" y="140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9599" y="5308144"/>
              <a:ext cx="272415" cy="45085"/>
            </a:xfrm>
            <a:custGeom>
              <a:avLst/>
              <a:gdLst/>
              <a:ahLst/>
              <a:cxnLst/>
              <a:rect l="l" t="t" r="r" b="b"/>
              <a:pathLst>
                <a:path w="272414" h="45085">
                  <a:moveTo>
                    <a:pt x="272299" y="44905"/>
                  </a:moveTo>
                  <a:lnTo>
                    <a:pt x="261576" y="33537"/>
                  </a:lnTo>
                  <a:lnTo>
                    <a:pt x="225982" y="16773"/>
                  </a:lnTo>
                  <a:lnTo>
                    <a:pt x="184306" y="21283"/>
                  </a:lnTo>
                  <a:lnTo>
                    <a:pt x="157516" y="4252"/>
                  </a:lnTo>
                  <a:lnTo>
                    <a:pt x="82585" y="6616"/>
                  </a:lnTo>
                  <a:lnTo>
                    <a:pt x="40723" y="22192"/>
                  </a:lnTo>
                  <a:lnTo>
                    <a:pt x="117" y="44815"/>
                  </a:lnTo>
                  <a:lnTo>
                    <a:pt x="272299" y="44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5160040" y="5308200"/>
              <a:ext cx="272415" cy="45085"/>
            </a:xfrm>
            <a:custGeom>
              <a:avLst/>
              <a:gdLst/>
              <a:ahLst/>
              <a:cxnLst/>
              <a:rect l="l" t="t" r="r" b="b"/>
              <a:pathLst>
                <a:path w="272414" h="45085">
                  <a:moveTo>
                    <a:pt x="271858" y="44848"/>
                  </a:moveTo>
                  <a:lnTo>
                    <a:pt x="261135" y="33480"/>
                  </a:lnTo>
                  <a:lnTo>
                    <a:pt x="225541" y="16716"/>
                  </a:lnTo>
                  <a:lnTo>
                    <a:pt x="183865" y="21226"/>
                  </a:lnTo>
                  <a:lnTo>
                    <a:pt x="157333" y="4053"/>
                  </a:lnTo>
                  <a:lnTo>
                    <a:pt x="121697" y="0"/>
                  </a:lnTo>
                  <a:lnTo>
                    <a:pt x="80490" y="7152"/>
                  </a:lnTo>
                  <a:lnTo>
                    <a:pt x="37246" y="23596"/>
                  </a:lnTo>
                  <a:lnTo>
                    <a:pt x="0" y="448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4195197" y="5352675"/>
              <a:ext cx="1704873" cy="9799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07123" y="2764267"/>
            <a:ext cx="3504640" cy="30529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spcBef>
                <a:spcPts val="84"/>
              </a:spcBef>
            </a:pPr>
            <a:r>
              <a:rPr sz="2824" spc="-31" dirty="0">
                <a:solidFill>
                  <a:srgbClr val="FFFFFF"/>
                </a:solidFill>
                <a:latin typeface="Arial Narrow"/>
                <a:cs typeface="Arial Narrow"/>
              </a:rPr>
              <a:t>Tengkurap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bolak balik  Duduk tanpa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pegangan  Berdiri berpegangan 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Berdiri tanpa berpegangan 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Berdiri</a:t>
            </a:r>
            <a:r>
              <a:rPr sz="2824" spc="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sendiri</a:t>
            </a:r>
            <a:endParaRPr sz="2824">
              <a:latin typeface="Arial Narrow"/>
              <a:cs typeface="Arial Narrow"/>
            </a:endParaRPr>
          </a:p>
          <a:p>
            <a:pPr marL="11206" marR="1527443"/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Berjalan lancar  Lari</a:t>
            </a:r>
            <a:endParaRPr sz="2824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71005" y="2044849"/>
            <a:ext cx="1404657" cy="3773024"/>
          </a:xfrm>
          <a:prstGeom prst="rect">
            <a:avLst/>
          </a:prstGeom>
        </p:spPr>
        <p:txBody>
          <a:bodyPr vert="horz" wrap="square" lIns="0" tIns="25213" rIns="0" bIns="0" rtlCol="0">
            <a:spAutoFit/>
          </a:bodyPr>
          <a:lstStyle/>
          <a:p>
            <a:pPr marL="139521" marR="4483" indent="-128875">
              <a:lnSpc>
                <a:spcPts val="2506"/>
              </a:lnSpc>
              <a:spcBef>
                <a:spcPts val="199"/>
              </a:spcBef>
            </a:pPr>
            <a:r>
              <a:rPr sz="2118" spc="-9" dirty="0">
                <a:solidFill>
                  <a:srgbClr val="FF65FF"/>
                </a:solidFill>
                <a:latin typeface="Tahoma"/>
                <a:cs typeface="Tahoma"/>
              </a:rPr>
              <a:t>Persentil</a:t>
            </a:r>
            <a:r>
              <a:rPr sz="2118" spc="-79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118" spc="-4" dirty="0">
                <a:solidFill>
                  <a:srgbClr val="FF65FF"/>
                </a:solidFill>
                <a:latin typeface="Tahoma"/>
                <a:cs typeface="Tahoma"/>
              </a:rPr>
              <a:t>90  </a:t>
            </a:r>
            <a:r>
              <a:rPr sz="2118" spc="-13" dirty="0">
                <a:solidFill>
                  <a:srgbClr val="FF65FF"/>
                </a:solidFill>
                <a:latin typeface="Tahoma"/>
                <a:cs typeface="Tahoma"/>
              </a:rPr>
              <a:t>Denver</a:t>
            </a:r>
            <a:r>
              <a:rPr sz="2118" spc="-31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118" spc="-9" dirty="0">
                <a:solidFill>
                  <a:srgbClr val="FF65FF"/>
                </a:solidFill>
                <a:latin typeface="Tahoma"/>
                <a:cs typeface="Tahoma"/>
              </a:rPr>
              <a:t>II</a:t>
            </a:r>
            <a:endParaRPr sz="2118">
              <a:latin typeface="Tahoma"/>
              <a:cs typeface="Tahoma"/>
            </a:endParaRPr>
          </a:p>
          <a:p>
            <a:pPr marL="97495">
              <a:spcBef>
                <a:spcPts val="538"/>
              </a:spcBef>
            </a:pP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5.4</a:t>
            </a:r>
            <a:r>
              <a:rPr sz="2824" spc="-7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97495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6.8</a:t>
            </a:r>
            <a:r>
              <a:rPr sz="2824" spc="-6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97495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8.5</a:t>
            </a:r>
            <a:r>
              <a:rPr sz="2824" spc="-7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26335"/>
            <a:r>
              <a:rPr sz="2824" spc="-49" dirty="0">
                <a:solidFill>
                  <a:srgbClr val="FFFFFF"/>
                </a:solidFill>
                <a:latin typeface="Arial Narrow"/>
                <a:cs typeface="Arial Narrow"/>
              </a:rPr>
              <a:t>11.6</a:t>
            </a:r>
            <a:r>
              <a:rPr sz="2824" spc="-6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15689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13.7</a:t>
            </a:r>
            <a:r>
              <a:rPr sz="2824" spc="-7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15689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14.9</a:t>
            </a:r>
            <a:r>
              <a:rPr sz="2824" spc="-62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  <a:p>
            <a:pPr marL="15689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19.9</a:t>
            </a:r>
            <a:r>
              <a:rPr sz="2824" spc="-7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bulan</a:t>
            </a:r>
            <a:endParaRPr sz="2824">
              <a:latin typeface="Arial Narrow"/>
              <a:cs typeface="Arial Narro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47133" y="5586922"/>
            <a:ext cx="1670704" cy="5338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1727946"/>
            <a:chOff x="457200" y="457200"/>
            <a:chExt cx="9144000" cy="1958339"/>
          </a:xfrm>
        </p:grpSpPr>
        <p:sp>
          <p:nvSpPr>
            <p:cNvPr id="3" name="object 3"/>
            <p:cNvSpPr/>
            <p:nvPr/>
          </p:nvSpPr>
          <p:spPr>
            <a:xfrm>
              <a:off x="1586484" y="1281683"/>
              <a:ext cx="6886575" cy="154940"/>
            </a:xfrm>
            <a:custGeom>
              <a:avLst/>
              <a:gdLst/>
              <a:ahLst/>
              <a:cxnLst/>
              <a:rect l="l" t="t" r="r" b="b"/>
              <a:pathLst>
                <a:path w="6886575" h="154940">
                  <a:moveTo>
                    <a:pt x="3680650" y="120230"/>
                  </a:moveTo>
                  <a:lnTo>
                    <a:pt x="3672078" y="117348"/>
                  </a:lnTo>
                  <a:lnTo>
                    <a:pt x="3670554" y="116586"/>
                  </a:lnTo>
                  <a:lnTo>
                    <a:pt x="3669030" y="116586"/>
                  </a:lnTo>
                  <a:lnTo>
                    <a:pt x="3668268" y="115824"/>
                  </a:lnTo>
                  <a:lnTo>
                    <a:pt x="3665982" y="115824"/>
                  </a:lnTo>
                  <a:lnTo>
                    <a:pt x="3661600" y="115214"/>
                  </a:lnTo>
                  <a:lnTo>
                    <a:pt x="3662299" y="118173"/>
                  </a:lnTo>
                  <a:lnTo>
                    <a:pt x="3656076" y="115824"/>
                  </a:lnTo>
                  <a:lnTo>
                    <a:pt x="3650640" y="116763"/>
                  </a:lnTo>
                  <a:lnTo>
                    <a:pt x="3641814" y="116382"/>
                  </a:lnTo>
                  <a:lnTo>
                    <a:pt x="3637788" y="118110"/>
                  </a:lnTo>
                  <a:lnTo>
                    <a:pt x="3636264" y="118110"/>
                  </a:lnTo>
                  <a:lnTo>
                    <a:pt x="3634740" y="118872"/>
                  </a:lnTo>
                  <a:lnTo>
                    <a:pt x="3633216" y="118872"/>
                  </a:lnTo>
                  <a:lnTo>
                    <a:pt x="3631692" y="119634"/>
                  </a:lnTo>
                  <a:lnTo>
                    <a:pt x="3630168" y="119634"/>
                  </a:lnTo>
                  <a:lnTo>
                    <a:pt x="3630168" y="118872"/>
                  </a:lnTo>
                  <a:lnTo>
                    <a:pt x="3629406" y="118872"/>
                  </a:lnTo>
                  <a:lnTo>
                    <a:pt x="3636937" y="115112"/>
                  </a:lnTo>
                  <a:lnTo>
                    <a:pt x="3645560" y="111556"/>
                  </a:lnTo>
                  <a:lnTo>
                    <a:pt x="3654298" y="108038"/>
                  </a:lnTo>
                  <a:lnTo>
                    <a:pt x="3662172" y="104394"/>
                  </a:lnTo>
                  <a:lnTo>
                    <a:pt x="3662934" y="103632"/>
                  </a:lnTo>
                  <a:lnTo>
                    <a:pt x="3662934" y="99822"/>
                  </a:lnTo>
                  <a:lnTo>
                    <a:pt x="3663696" y="99060"/>
                  </a:lnTo>
                  <a:lnTo>
                    <a:pt x="3616452" y="90678"/>
                  </a:lnTo>
                  <a:lnTo>
                    <a:pt x="3614166" y="89916"/>
                  </a:lnTo>
                  <a:lnTo>
                    <a:pt x="3609594" y="89916"/>
                  </a:lnTo>
                  <a:lnTo>
                    <a:pt x="3608832" y="90678"/>
                  </a:lnTo>
                  <a:lnTo>
                    <a:pt x="3591903" y="91554"/>
                  </a:lnTo>
                  <a:lnTo>
                    <a:pt x="3575558" y="95478"/>
                  </a:lnTo>
                  <a:lnTo>
                    <a:pt x="3559657" y="101193"/>
                  </a:lnTo>
                  <a:lnTo>
                    <a:pt x="3544062" y="107442"/>
                  </a:lnTo>
                  <a:lnTo>
                    <a:pt x="3544265" y="105854"/>
                  </a:lnTo>
                  <a:lnTo>
                    <a:pt x="3543922" y="102628"/>
                  </a:lnTo>
                  <a:lnTo>
                    <a:pt x="3541776" y="102870"/>
                  </a:lnTo>
                  <a:lnTo>
                    <a:pt x="3541776" y="102108"/>
                  </a:lnTo>
                  <a:lnTo>
                    <a:pt x="3539490" y="99822"/>
                  </a:lnTo>
                  <a:lnTo>
                    <a:pt x="3534156" y="99822"/>
                  </a:lnTo>
                  <a:lnTo>
                    <a:pt x="3533394" y="100584"/>
                  </a:lnTo>
                  <a:lnTo>
                    <a:pt x="3531870" y="101346"/>
                  </a:lnTo>
                  <a:lnTo>
                    <a:pt x="3531108" y="102108"/>
                  </a:lnTo>
                  <a:lnTo>
                    <a:pt x="3525050" y="106273"/>
                  </a:lnTo>
                  <a:lnTo>
                    <a:pt x="3519157" y="110578"/>
                  </a:lnTo>
                  <a:lnTo>
                    <a:pt x="3513518" y="115227"/>
                  </a:lnTo>
                  <a:lnTo>
                    <a:pt x="3508248" y="120396"/>
                  </a:lnTo>
                  <a:lnTo>
                    <a:pt x="3507486" y="119634"/>
                  </a:lnTo>
                  <a:lnTo>
                    <a:pt x="3507486" y="117348"/>
                  </a:lnTo>
                  <a:lnTo>
                    <a:pt x="3508248" y="115062"/>
                  </a:lnTo>
                  <a:lnTo>
                    <a:pt x="3509010" y="113538"/>
                  </a:lnTo>
                  <a:lnTo>
                    <a:pt x="3509010" y="112014"/>
                  </a:lnTo>
                  <a:lnTo>
                    <a:pt x="3510534" y="110490"/>
                  </a:lnTo>
                  <a:lnTo>
                    <a:pt x="3510534" y="108966"/>
                  </a:lnTo>
                  <a:lnTo>
                    <a:pt x="3511296" y="106680"/>
                  </a:lnTo>
                  <a:lnTo>
                    <a:pt x="3509772" y="103632"/>
                  </a:lnTo>
                  <a:lnTo>
                    <a:pt x="3509772" y="102870"/>
                  </a:lnTo>
                  <a:lnTo>
                    <a:pt x="3509010" y="101346"/>
                  </a:lnTo>
                  <a:lnTo>
                    <a:pt x="3509010" y="100584"/>
                  </a:lnTo>
                  <a:lnTo>
                    <a:pt x="3508248" y="100584"/>
                  </a:lnTo>
                  <a:lnTo>
                    <a:pt x="3507486" y="99822"/>
                  </a:lnTo>
                  <a:lnTo>
                    <a:pt x="3505200" y="99822"/>
                  </a:lnTo>
                  <a:lnTo>
                    <a:pt x="3503676" y="100584"/>
                  </a:lnTo>
                  <a:lnTo>
                    <a:pt x="3476866" y="138874"/>
                  </a:lnTo>
                  <a:lnTo>
                    <a:pt x="3473958" y="148590"/>
                  </a:lnTo>
                  <a:lnTo>
                    <a:pt x="3468420" y="143637"/>
                  </a:lnTo>
                  <a:lnTo>
                    <a:pt x="3425748" y="129273"/>
                  </a:lnTo>
                  <a:lnTo>
                    <a:pt x="3402330" y="128016"/>
                  </a:lnTo>
                  <a:lnTo>
                    <a:pt x="3402330" y="133350"/>
                  </a:lnTo>
                  <a:lnTo>
                    <a:pt x="3413544" y="138379"/>
                  </a:lnTo>
                  <a:lnTo>
                    <a:pt x="3423793" y="145046"/>
                  </a:lnTo>
                  <a:lnTo>
                    <a:pt x="3433407" y="152717"/>
                  </a:lnTo>
                  <a:lnTo>
                    <a:pt x="3435680" y="154686"/>
                  </a:lnTo>
                  <a:lnTo>
                    <a:pt x="3507486" y="154686"/>
                  </a:lnTo>
                  <a:lnTo>
                    <a:pt x="3544062" y="154686"/>
                  </a:lnTo>
                  <a:lnTo>
                    <a:pt x="3629406" y="154686"/>
                  </a:lnTo>
                  <a:lnTo>
                    <a:pt x="3662299" y="154686"/>
                  </a:lnTo>
                  <a:lnTo>
                    <a:pt x="3680650" y="154686"/>
                  </a:lnTo>
                  <a:lnTo>
                    <a:pt x="3680650" y="121945"/>
                  </a:lnTo>
                  <a:lnTo>
                    <a:pt x="3680650" y="120230"/>
                  </a:lnTo>
                  <a:close/>
                </a:path>
                <a:path w="6886575" h="154940">
                  <a:moveTo>
                    <a:pt x="3758641" y="154686"/>
                  </a:moveTo>
                  <a:lnTo>
                    <a:pt x="3758184" y="153924"/>
                  </a:lnTo>
                  <a:lnTo>
                    <a:pt x="3757269" y="152082"/>
                  </a:lnTo>
                  <a:lnTo>
                    <a:pt x="3751453" y="145618"/>
                  </a:lnTo>
                  <a:lnTo>
                    <a:pt x="3749802" y="144018"/>
                  </a:lnTo>
                  <a:lnTo>
                    <a:pt x="3748278" y="143256"/>
                  </a:lnTo>
                  <a:lnTo>
                    <a:pt x="3746754" y="141732"/>
                  </a:lnTo>
                  <a:lnTo>
                    <a:pt x="3744468" y="140208"/>
                  </a:lnTo>
                  <a:lnTo>
                    <a:pt x="3742944" y="138684"/>
                  </a:lnTo>
                  <a:lnTo>
                    <a:pt x="3740658" y="137922"/>
                  </a:lnTo>
                  <a:lnTo>
                    <a:pt x="3739134" y="136398"/>
                  </a:lnTo>
                  <a:lnTo>
                    <a:pt x="3739896" y="135636"/>
                  </a:lnTo>
                  <a:lnTo>
                    <a:pt x="3732733" y="133565"/>
                  </a:lnTo>
                  <a:lnTo>
                    <a:pt x="3726357" y="131432"/>
                  </a:lnTo>
                  <a:lnTo>
                    <a:pt x="3719880" y="129298"/>
                  </a:lnTo>
                  <a:lnTo>
                    <a:pt x="3712464" y="127254"/>
                  </a:lnTo>
                  <a:lnTo>
                    <a:pt x="3703332" y="124256"/>
                  </a:lnTo>
                  <a:lnTo>
                    <a:pt x="3702177" y="125755"/>
                  </a:lnTo>
                  <a:lnTo>
                    <a:pt x="3694938" y="124206"/>
                  </a:lnTo>
                  <a:lnTo>
                    <a:pt x="3693414" y="124968"/>
                  </a:lnTo>
                  <a:lnTo>
                    <a:pt x="3691128" y="124968"/>
                  </a:lnTo>
                  <a:lnTo>
                    <a:pt x="3689604" y="124206"/>
                  </a:lnTo>
                  <a:lnTo>
                    <a:pt x="3688080" y="124206"/>
                  </a:lnTo>
                  <a:lnTo>
                    <a:pt x="3685794" y="123444"/>
                  </a:lnTo>
                  <a:lnTo>
                    <a:pt x="3680739" y="121983"/>
                  </a:lnTo>
                  <a:lnTo>
                    <a:pt x="3680739" y="154686"/>
                  </a:lnTo>
                  <a:lnTo>
                    <a:pt x="3739134" y="154686"/>
                  </a:lnTo>
                  <a:lnTo>
                    <a:pt x="3758641" y="154686"/>
                  </a:lnTo>
                  <a:close/>
                </a:path>
                <a:path w="6886575" h="154940">
                  <a:moveTo>
                    <a:pt x="6886194" y="0"/>
                  </a:moveTo>
                  <a:lnTo>
                    <a:pt x="6886194" y="0"/>
                  </a:lnTo>
                  <a:lnTo>
                    <a:pt x="0" y="0"/>
                  </a:lnTo>
                  <a:lnTo>
                    <a:pt x="0" y="28194"/>
                  </a:lnTo>
                  <a:lnTo>
                    <a:pt x="0" y="154686"/>
                  </a:lnTo>
                  <a:lnTo>
                    <a:pt x="28194" y="154686"/>
                  </a:lnTo>
                  <a:lnTo>
                    <a:pt x="28194" y="28194"/>
                  </a:lnTo>
                  <a:lnTo>
                    <a:pt x="4579620" y="28194"/>
                  </a:lnTo>
                  <a:lnTo>
                    <a:pt x="4579620" y="154686"/>
                  </a:lnTo>
                  <a:lnTo>
                    <a:pt x="4592561" y="154686"/>
                  </a:lnTo>
                  <a:lnTo>
                    <a:pt x="4592561" y="28194"/>
                  </a:lnTo>
                  <a:lnTo>
                    <a:pt x="6858000" y="28194"/>
                  </a:lnTo>
                  <a:lnTo>
                    <a:pt x="6858000" y="154686"/>
                  </a:lnTo>
                  <a:lnTo>
                    <a:pt x="6886194" y="154686"/>
                  </a:lnTo>
                  <a:lnTo>
                    <a:pt x="6886194" y="28194"/>
                  </a:lnTo>
                  <a:lnTo>
                    <a:pt x="6886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5011673" y="1379281"/>
              <a:ext cx="323215" cy="57150"/>
            </a:xfrm>
            <a:custGeom>
              <a:avLst/>
              <a:gdLst/>
              <a:ahLst/>
              <a:cxnLst/>
              <a:rect l="l" t="t" r="r" b="b"/>
              <a:pathLst>
                <a:path w="323214" h="57150">
                  <a:moveTo>
                    <a:pt x="72389" y="24322"/>
                  </a:moveTo>
                  <a:lnTo>
                    <a:pt x="72389" y="22798"/>
                  </a:lnTo>
                  <a:lnTo>
                    <a:pt x="69837" y="24753"/>
                  </a:lnTo>
                  <a:lnTo>
                    <a:pt x="65341" y="31916"/>
                  </a:lnTo>
                  <a:lnTo>
                    <a:pt x="64008" y="34990"/>
                  </a:lnTo>
                  <a:lnTo>
                    <a:pt x="62484" y="38038"/>
                  </a:lnTo>
                  <a:lnTo>
                    <a:pt x="61722" y="41848"/>
                  </a:lnTo>
                  <a:lnTo>
                    <a:pt x="60198" y="44896"/>
                  </a:lnTo>
                  <a:lnTo>
                    <a:pt x="59436" y="47944"/>
                  </a:lnTo>
                  <a:lnTo>
                    <a:pt x="57912" y="50992"/>
                  </a:lnTo>
                  <a:lnTo>
                    <a:pt x="57912" y="52516"/>
                  </a:lnTo>
                  <a:lnTo>
                    <a:pt x="56042" y="57088"/>
                  </a:lnTo>
                  <a:lnTo>
                    <a:pt x="70103" y="57088"/>
                  </a:lnTo>
                  <a:lnTo>
                    <a:pt x="70103" y="32704"/>
                  </a:lnTo>
                  <a:lnTo>
                    <a:pt x="70865" y="31942"/>
                  </a:lnTo>
                  <a:lnTo>
                    <a:pt x="70865" y="29656"/>
                  </a:lnTo>
                  <a:lnTo>
                    <a:pt x="71627" y="26608"/>
                  </a:lnTo>
                  <a:lnTo>
                    <a:pt x="71627" y="25846"/>
                  </a:lnTo>
                  <a:lnTo>
                    <a:pt x="72389" y="24322"/>
                  </a:lnTo>
                  <a:close/>
                </a:path>
                <a:path w="323214" h="57150">
                  <a:moveTo>
                    <a:pt x="108965" y="13654"/>
                  </a:moveTo>
                  <a:lnTo>
                    <a:pt x="108965" y="10606"/>
                  </a:lnTo>
                  <a:lnTo>
                    <a:pt x="102750" y="15970"/>
                  </a:lnTo>
                  <a:lnTo>
                    <a:pt x="97269" y="20888"/>
                  </a:lnTo>
                  <a:lnTo>
                    <a:pt x="91921" y="25999"/>
                  </a:lnTo>
                  <a:lnTo>
                    <a:pt x="86105" y="31942"/>
                  </a:lnTo>
                  <a:lnTo>
                    <a:pt x="83058" y="36514"/>
                  </a:lnTo>
                  <a:lnTo>
                    <a:pt x="80010" y="40324"/>
                  </a:lnTo>
                  <a:lnTo>
                    <a:pt x="74675" y="41086"/>
                  </a:lnTo>
                  <a:lnTo>
                    <a:pt x="73151" y="40324"/>
                  </a:lnTo>
                  <a:lnTo>
                    <a:pt x="72389" y="38800"/>
                  </a:lnTo>
                  <a:lnTo>
                    <a:pt x="71627" y="38038"/>
                  </a:lnTo>
                  <a:lnTo>
                    <a:pt x="70865" y="36514"/>
                  </a:lnTo>
                  <a:lnTo>
                    <a:pt x="70865" y="35752"/>
                  </a:lnTo>
                  <a:lnTo>
                    <a:pt x="70103" y="34228"/>
                  </a:lnTo>
                  <a:lnTo>
                    <a:pt x="70103" y="57088"/>
                  </a:lnTo>
                  <a:lnTo>
                    <a:pt x="102108" y="57088"/>
                  </a:lnTo>
                  <a:lnTo>
                    <a:pt x="102108" y="25846"/>
                  </a:lnTo>
                  <a:lnTo>
                    <a:pt x="102870" y="25084"/>
                  </a:lnTo>
                  <a:lnTo>
                    <a:pt x="102870" y="22798"/>
                  </a:lnTo>
                  <a:lnTo>
                    <a:pt x="104393" y="21274"/>
                  </a:lnTo>
                  <a:lnTo>
                    <a:pt x="105155" y="19750"/>
                  </a:lnTo>
                  <a:lnTo>
                    <a:pt x="106679" y="18226"/>
                  </a:lnTo>
                  <a:lnTo>
                    <a:pt x="108203" y="15940"/>
                  </a:lnTo>
                  <a:lnTo>
                    <a:pt x="108203" y="14416"/>
                  </a:lnTo>
                  <a:lnTo>
                    <a:pt x="108965" y="13654"/>
                  </a:lnTo>
                  <a:close/>
                </a:path>
                <a:path w="323214" h="57150">
                  <a:moveTo>
                    <a:pt x="220979" y="2986"/>
                  </a:moveTo>
                  <a:lnTo>
                    <a:pt x="217170" y="2224"/>
                  </a:lnTo>
                  <a:lnTo>
                    <a:pt x="190474" y="94"/>
                  </a:lnTo>
                  <a:lnTo>
                    <a:pt x="186728" y="0"/>
                  </a:lnTo>
                  <a:lnTo>
                    <a:pt x="159262" y="3214"/>
                  </a:lnTo>
                  <a:lnTo>
                    <a:pt x="133043" y="13675"/>
                  </a:lnTo>
                  <a:lnTo>
                    <a:pt x="110489" y="32704"/>
                  </a:lnTo>
                  <a:lnTo>
                    <a:pt x="102870" y="28132"/>
                  </a:lnTo>
                  <a:lnTo>
                    <a:pt x="102870" y="27370"/>
                  </a:lnTo>
                  <a:lnTo>
                    <a:pt x="102108" y="25846"/>
                  </a:lnTo>
                  <a:lnTo>
                    <a:pt x="102108" y="57088"/>
                  </a:lnTo>
                  <a:lnTo>
                    <a:pt x="172974" y="57088"/>
                  </a:lnTo>
                  <a:lnTo>
                    <a:pt x="172974" y="31180"/>
                  </a:lnTo>
                  <a:lnTo>
                    <a:pt x="173736" y="31180"/>
                  </a:lnTo>
                  <a:lnTo>
                    <a:pt x="173736" y="29656"/>
                  </a:lnTo>
                  <a:lnTo>
                    <a:pt x="177291" y="27928"/>
                  </a:lnTo>
                  <a:lnTo>
                    <a:pt x="181368" y="23699"/>
                  </a:lnTo>
                  <a:lnTo>
                    <a:pt x="184403" y="22036"/>
                  </a:lnTo>
                  <a:lnTo>
                    <a:pt x="186728" y="18949"/>
                  </a:lnTo>
                  <a:lnTo>
                    <a:pt x="192316" y="19203"/>
                  </a:lnTo>
                  <a:lnTo>
                    <a:pt x="193548" y="15178"/>
                  </a:lnTo>
                  <a:lnTo>
                    <a:pt x="193548" y="15940"/>
                  </a:lnTo>
                  <a:lnTo>
                    <a:pt x="194310" y="15940"/>
                  </a:lnTo>
                  <a:lnTo>
                    <a:pt x="194310" y="16702"/>
                  </a:lnTo>
                  <a:lnTo>
                    <a:pt x="201059" y="13490"/>
                  </a:lnTo>
                  <a:lnTo>
                    <a:pt x="214544" y="6040"/>
                  </a:lnTo>
                  <a:lnTo>
                    <a:pt x="220979" y="2986"/>
                  </a:lnTo>
                  <a:close/>
                </a:path>
                <a:path w="323214" h="57150">
                  <a:moveTo>
                    <a:pt x="322591" y="57088"/>
                  </a:moveTo>
                  <a:lnTo>
                    <a:pt x="316070" y="49656"/>
                  </a:lnTo>
                  <a:lnTo>
                    <a:pt x="297437" y="40314"/>
                  </a:lnTo>
                  <a:lnTo>
                    <a:pt x="276389" y="35930"/>
                  </a:lnTo>
                  <a:lnTo>
                    <a:pt x="255270" y="34990"/>
                  </a:lnTo>
                  <a:lnTo>
                    <a:pt x="255270" y="35752"/>
                  </a:lnTo>
                  <a:lnTo>
                    <a:pt x="254508" y="36514"/>
                  </a:lnTo>
                  <a:lnTo>
                    <a:pt x="254508" y="37276"/>
                  </a:lnTo>
                  <a:lnTo>
                    <a:pt x="243839" y="37276"/>
                  </a:lnTo>
                  <a:lnTo>
                    <a:pt x="243077" y="36514"/>
                  </a:lnTo>
                  <a:lnTo>
                    <a:pt x="242315" y="36514"/>
                  </a:lnTo>
                  <a:lnTo>
                    <a:pt x="241553" y="35752"/>
                  </a:lnTo>
                  <a:lnTo>
                    <a:pt x="241553" y="34990"/>
                  </a:lnTo>
                  <a:lnTo>
                    <a:pt x="240791" y="34228"/>
                  </a:lnTo>
                  <a:lnTo>
                    <a:pt x="240791" y="26608"/>
                  </a:lnTo>
                  <a:lnTo>
                    <a:pt x="236816" y="26963"/>
                  </a:lnTo>
                  <a:lnTo>
                    <a:pt x="229019" y="25846"/>
                  </a:lnTo>
                  <a:lnTo>
                    <a:pt x="225551" y="27370"/>
                  </a:lnTo>
                  <a:lnTo>
                    <a:pt x="220979" y="27370"/>
                  </a:lnTo>
                  <a:lnTo>
                    <a:pt x="219455" y="28132"/>
                  </a:lnTo>
                  <a:lnTo>
                    <a:pt x="217931" y="28132"/>
                  </a:lnTo>
                  <a:lnTo>
                    <a:pt x="216408" y="28894"/>
                  </a:lnTo>
                  <a:lnTo>
                    <a:pt x="210312" y="28894"/>
                  </a:lnTo>
                  <a:lnTo>
                    <a:pt x="208025" y="29656"/>
                  </a:lnTo>
                  <a:lnTo>
                    <a:pt x="204977" y="30418"/>
                  </a:lnTo>
                  <a:lnTo>
                    <a:pt x="202691" y="31942"/>
                  </a:lnTo>
                  <a:lnTo>
                    <a:pt x="199643" y="32704"/>
                  </a:lnTo>
                  <a:lnTo>
                    <a:pt x="197294" y="34532"/>
                  </a:lnTo>
                  <a:lnTo>
                    <a:pt x="190474" y="37123"/>
                  </a:lnTo>
                  <a:lnTo>
                    <a:pt x="187451" y="38038"/>
                  </a:lnTo>
                  <a:lnTo>
                    <a:pt x="185165" y="38800"/>
                  </a:lnTo>
                  <a:lnTo>
                    <a:pt x="177546" y="38800"/>
                  </a:lnTo>
                  <a:lnTo>
                    <a:pt x="176784" y="38038"/>
                  </a:lnTo>
                  <a:lnTo>
                    <a:pt x="175260" y="37276"/>
                  </a:lnTo>
                  <a:lnTo>
                    <a:pt x="174498" y="36514"/>
                  </a:lnTo>
                  <a:lnTo>
                    <a:pt x="174498" y="35752"/>
                  </a:lnTo>
                  <a:lnTo>
                    <a:pt x="173736" y="34990"/>
                  </a:lnTo>
                  <a:lnTo>
                    <a:pt x="173736" y="34228"/>
                  </a:lnTo>
                  <a:lnTo>
                    <a:pt x="172974" y="34228"/>
                  </a:lnTo>
                  <a:lnTo>
                    <a:pt x="172974" y="57088"/>
                  </a:lnTo>
                  <a:lnTo>
                    <a:pt x="322591" y="57088"/>
                  </a:lnTo>
                  <a:close/>
                </a:path>
                <a:path w="323214" h="57150">
                  <a:moveTo>
                    <a:pt x="42672" y="57088"/>
                  </a:moveTo>
                  <a:lnTo>
                    <a:pt x="42672" y="56326"/>
                  </a:lnTo>
                  <a:lnTo>
                    <a:pt x="41910" y="54802"/>
                  </a:lnTo>
                  <a:lnTo>
                    <a:pt x="38862" y="51754"/>
                  </a:lnTo>
                  <a:lnTo>
                    <a:pt x="38100" y="50230"/>
                  </a:lnTo>
                  <a:lnTo>
                    <a:pt x="35051" y="48706"/>
                  </a:lnTo>
                  <a:lnTo>
                    <a:pt x="34289" y="47944"/>
                  </a:lnTo>
                  <a:lnTo>
                    <a:pt x="31241" y="46420"/>
                  </a:lnTo>
                  <a:lnTo>
                    <a:pt x="7016" y="39730"/>
                  </a:lnTo>
                  <a:lnTo>
                    <a:pt x="0" y="38800"/>
                  </a:lnTo>
                  <a:lnTo>
                    <a:pt x="10667" y="47944"/>
                  </a:lnTo>
                  <a:lnTo>
                    <a:pt x="11429" y="47182"/>
                  </a:lnTo>
                  <a:lnTo>
                    <a:pt x="20574" y="54802"/>
                  </a:lnTo>
                  <a:lnTo>
                    <a:pt x="22859" y="57088"/>
                  </a:lnTo>
                  <a:lnTo>
                    <a:pt x="42672" y="57088"/>
                  </a:lnTo>
                  <a:close/>
                </a:path>
              </a:pathLst>
            </a:custGeom>
            <a:solidFill>
              <a:srgbClr val="7F26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586484" y="1436369"/>
              <a:ext cx="6886575" cy="979169"/>
            </a:xfrm>
            <a:custGeom>
              <a:avLst/>
              <a:gdLst/>
              <a:ahLst/>
              <a:cxnLst/>
              <a:rect l="l" t="t" r="r" b="b"/>
              <a:pathLst>
                <a:path w="6886575" h="979169">
                  <a:moveTo>
                    <a:pt x="2819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28194" y="979170"/>
                  </a:lnTo>
                  <a:lnTo>
                    <a:pt x="28194" y="0"/>
                  </a:lnTo>
                  <a:close/>
                </a:path>
                <a:path w="6886575" h="979169">
                  <a:moveTo>
                    <a:pt x="6886194" y="0"/>
                  </a:moveTo>
                  <a:lnTo>
                    <a:pt x="6858000" y="0"/>
                  </a:lnTo>
                  <a:lnTo>
                    <a:pt x="6858000" y="979170"/>
                  </a:lnTo>
                  <a:lnTo>
                    <a:pt x="6886194" y="979170"/>
                  </a:lnTo>
                  <a:lnTo>
                    <a:pt x="6886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9875" y="1172231"/>
            <a:ext cx="2382371" cy="771780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 marR="4483">
              <a:lnSpc>
                <a:spcPct val="100000"/>
              </a:lnSpc>
              <a:spcBef>
                <a:spcPts val="88"/>
              </a:spcBef>
            </a:pP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Bahasa / </a:t>
            </a:r>
            <a:r>
              <a:rPr sz="2471" spc="-13" dirty="0">
                <a:solidFill>
                  <a:srgbClr val="FF65FF"/>
                </a:solidFill>
                <a:latin typeface="Tahoma"/>
                <a:cs typeface="Tahoma"/>
              </a:rPr>
              <a:t>bicara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/  </a:t>
            </a: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komunikasi</a:t>
            </a:r>
            <a:endParaRPr sz="2471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4306" y="1170118"/>
            <a:ext cx="1337422" cy="7717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P90</a:t>
            </a:r>
            <a:endParaRPr sz="2471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Denver</a:t>
            </a:r>
            <a:r>
              <a:rPr sz="2471" spc="-75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II</a:t>
            </a:r>
            <a:endParaRPr sz="2471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61883" y="1267384"/>
            <a:ext cx="8068235" cy="4319868"/>
            <a:chOff x="457200" y="1436369"/>
            <a:chExt cx="9144000" cy="4895850"/>
          </a:xfrm>
        </p:grpSpPr>
        <p:sp>
          <p:nvSpPr>
            <p:cNvPr id="10" name="object 10"/>
            <p:cNvSpPr/>
            <p:nvPr/>
          </p:nvSpPr>
          <p:spPr>
            <a:xfrm>
              <a:off x="4724400" y="1436369"/>
              <a:ext cx="1632407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1586484" y="2415539"/>
              <a:ext cx="6886575" cy="337185"/>
            </a:xfrm>
            <a:custGeom>
              <a:avLst/>
              <a:gdLst/>
              <a:ahLst/>
              <a:cxnLst/>
              <a:rect l="l" t="t" r="r" b="b"/>
              <a:pathLst>
                <a:path w="6886575" h="337185">
                  <a:moveTo>
                    <a:pt x="28194" y="0"/>
                  </a:moveTo>
                  <a:lnTo>
                    <a:pt x="0" y="0"/>
                  </a:lnTo>
                  <a:lnTo>
                    <a:pt x="0" y="336804"/>
                  </a:lnTo>
                  <a:lnTo>
                    <a:pt x="28194" y="336804"/>
                  </a:lnTo>
                  <a:lnTo>
                    <a:pt x="28194" y="0"/>
                  </a:lnTo>
                  <a:close/>
                </a:path>
                <a:path w="6886575" h="337185">
                  <a:moveTo>
                    <a:pt x="6886194" y="0"/>
                  </a:moveTo>
                  <a:lnTo>
                    <a:pt x="6858000" y="0"/>
                  </a:lnTo>
                  <a:lnTo>
                    <a:pt x="6858000" y="336804"/>
                  </a:lnTo>
                  <a:lnTo>
                    <a:pt x="6886194" y="336804"/>
                  </a:lnTo>
                  <a:lnTo>
                    <a:pt x="6886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729657" y="2415539"/>
              <a:ext cx="1739900" cy="9372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39888" y="2449605"/>
            <a:ext cx="3174066" cy="261838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2824" spc="-44" dirty="0">
                <a:solidFill>
                  <a:srgbClr val="FFFFFF"/>
                </a:solidFill>
                <a:latin typeface="Arial Narrow"/>
                <a:cs typeface="Arial Narrow"/>
              </a:rPr>
              <a:t>Tertawa</a:t>
            </a:r>
            <a:endParaRPr sz="2824">
              <a:latin typeface="Arial Narrow"/>
              <a:cs typeface="Arial Narrow"/>
            </a:endParaRPr>
          </a:p>
          <a:p>
            <a:pPr marL="11206" marR="4483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Berteriak, mengoceh 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Memanggil mama, papa  Bicara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2824" spc="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kata</a:t>
            </a:r>
            <a:endParaRPr sz="2824">
              <a:latin typeface="Arial Narrow"/>
              <a:cs typeface="Arial Narrow"/>
            </a:endParaRPr>
          </a:p>
          <a:p>
            <a:pPr marL="11206" marR="801263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Bicara 6 kata  Menunjuk</a:t>
            </a:r>
            <a:r>
              <a:rPr sz="2824" spc="-62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gambar</a:t>
            </a:r>
            <a:endParaRPr sz="2824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78761" y="2449605"/>
            <a:ext cx="1068481" cy="261838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93014">
              <a:spcBef>
                <a:spcPts val="84"/>
              </a:spcBef>
            </a:pP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3.1</a:t>
            </a:r>
            <a:r>
              <a:rPr sz="2824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  <a:p>
            <a:pPr marL="93014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4.3</a:t>
            </a:r>
            <a:r>
              <a:rPr sz="2824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  <a:p>
            <a:pPr marL="11206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13.3</a:t>
            </a:r>
            <a:r>
              <a:rPr sz="2824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  <a:p>
            <a:pPr marL="11206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16.5</a:t>
            </a:r>
            <a:r>
              <a:rPr sz="2824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  <a:p>
            <a:pPr marL="11206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21.4</a:t>
            </a:r>
            <a:r>
              <a:rPr sz="2824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  <a:p>
            <a:pPr marL="11206"/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23.6</a:t>
            </a:r>
            <a:r>
              <a:rPr sz="2824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824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9887" y="766706"/>
            <a:ext cx="2060762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Personal-sosial</a:t>
            </a:r>
            <a:endParaRPr sz="2471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2591921"/>
            <a:chOff x="457200" y="1436369"/>
            <a:chExt cx="9144000" cy="293751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6465548" y="3278886"/>
              <a:ext cx="177316" cy="115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997357" y="3261398"/>
              <a:ext cx="330200" cy="133350"/>
            </a:xfrm>
            <a:custGeom>
              <a:avLst/>
              <a:gdLst/>
              <a:ahLst/>
              <a:cxnLst/>
              <a:rect l="l" t="t" r="r" b="b"/>
              <a:pathLst>
                <a:path w="330200" h="133350">
                  <a:moveTo>
                    <a:pt x="329806" y="133311"/>
                  </a:moveTo>
                  <a:lnTo>
                    <a:pt x="316574" y="70065"/>
                  </a:lnTo>
                  <a:lnTo>
                    <a:pt x="280909" y="29222"/>
                  </a:lnTo>
                  <a:lnTo>
                    <a:pt x="240445" y="7429"/>
                  </a:lnTo>
                  <a:lnTo>
                    <a:pt x="194421" y="0"/>
                  </a:lnTo>
                  <a:lnTo>
                    <a:pt x="142076" y="2247"/>
                  </a:lnTo>
                  <a:lnTo>
                    <a:pt x="131408" y="2247"/>
                  </a:lnTo>
                  <a:lnTo>
                    <a:pt x="91826" y="12634"/>
                  </a:lnTo>
                  <a:lnTo>
                    <a:pt x="61304" y="41109"/>
                  </a:lnTo>
                  <a:lnTo>
                    <a:pt x="12536" y="107403"/>
                  </a:lnTo>
                  <a:lnTo>
                    <a:pt x="0" y="133311"/>
                  </a:lnTo>
                  <a:lnTo>
                    <a:pt x="329806" y="133311"/>
                  </a:lnTo>
                  <a:close/>
                </a:path>
              </a:pathLst>
            </a:custGeom>
            <a:solidFill>
              <a:srgbClr val="F2992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930188" y="3224023"/>
              <a:ext cx="479425" cy="170815"/>
            </a:xfrm>
            <a:custGeom>
              <a:avLst/>
              <a:gdLst/>
              <a:ahLst/>
              <a:cxnLst/>
              <a:rect l="l" t="t" r="r" b="b"/>
              <a:pathLst>
                <a:path w="479425" h="170814">
                  <a:moveTo>
                    <a:pt x="479030" y="170686"/>
                  </a:moveTo>
                  <a:lnTo>
                    <a:pt x="464188" y="135481"/>
                  </a:lnTo>
                  <a:lnTo>
                    <a:pt x="439835" y="95048"/>
                  </a:lnTo>
                  <a:lnTo>
                    <a:pt x="409534" y="59477"/>
                  </a:lnTo>
                  <a:lnTo>
                    <a:pt x="374599" y="33526"/>
                  </a:lnTo>
                  <a:lnTo>
                    <a:pt x="328222" y="10864"/>
                  </a:lnTo>
                  <a:lnTo>
                    <a:pt x="278307" y="0"/>
                  </a:lnTo>
                  <a:lnTo>
                    <a:pt x="227121" y="313"/>
                  </a:lnTo>
                  <a:lnTo>
                    <a:pt x="176929" y="11186"/>
                  </a:lnTo>
                  <a:lnTo>
                    <a:pt x="129997" y="32002"/>
                  </a:lnTo>
                  <a:lnTo>
                    <a:pt x="95551" y="52750"/>
                  </a:lnTo>
                  <a:lnTo>
                    <a:pt x="50890" y="95260"/>
                  </a:lnTo>
                  <a:lnTo>
                    <a:pt x="25603" y="131824"/>
                  </a:lnTo>
                  <a:lnTo>
                    <a:pt x="2743" y="166114"/>
                  </a:lnTo>
                  <a:lnTo>
                    <a:pt x="0" y="170686"/>
                  </a:lnTo>
                  <a:lnTo>
                    <a:pt x="60577" y="170686"/>
                  </a:lnTo>
                  <a:lnTo>
                    <a:pt x="74609" y="151202"/>
                  </a:lnTo>
                  <a:lnTo>
                    <a:pt x="101493" y="119268"/>
                  </a:lnTo>
                  <a:lnTo>
                    <a:pt x="131521" y="93724"/>
                  </a:lnTo>
                  <a:lnTo>
                    <a:pt x="165395" y="72119"/>
                  </a:lnTo>
                  <a:lnTo>
                    <a:pt x="207295" y="58744"/>
                  </a:lnTo>
                  <a:lnTo>
                    <a:pt x="253774" y="53438"/>
                  </a:lnTo>
                  <a:lnTo>
                    <a:pt x="301384" y="56043"/>
                  </a:lnTo>
                  <a:lnTo>
                    <a:pt x="346675" y="66398"/>
                  </a:lnTo>
                  <a:lnTo>
                    <a:pt x="386199" y="84346"/>
                  </a:lnTo>
                  <a:lnTo>
                    <a:pt x="416509" y="109726"/>
                  </a:lnTo>
                  <a:lnTo>
                    <a:pt x="448002" y="151035"/>
                  </a:lnTo>
                  <a:lnTo>
                    <a:pt x="457850" y="170686"/>
                  </a:lnTo>
                  <a:lnTo>
                    <a:pt x="479030" y="170686"/>
                  </a:lnTo>
                  <a:close/>
                </a:path>
              </a:pathLst>
            </a:custGeom>
            <a:solidFill>
              <a:srgbClr val="FFF2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036018" y="3322319"/>
              <a:ext cx="202565" cy="72390"/>
            </a:xfrm>
            <a:custGeom>
              <a:avLst/>
              <a:gdLst/>
              <a:ahLst/>
              <a:cxnLst/>
              <a:rect l="l" t="t" r="r" b="b"/>
              <a:pathLst>
                <a:path w="202564" h="72389">
                  <a:moveTo>
                    <a:pt x="18237" y="72390"/>
                  </a:moveTo>
                  <a:lnTo>
                    <a:pt x="18072" y="71628"/>
                  </a:lnTo>
                  <a:lnTo>
                    <a:pt x="13500" y="56388"/>
                  </a:lnTo>
                  <a:lnTo>
                    <a:pt x="11976" y="52578"/>
                  </a:lnTo>
                  <a:lnTo>
                    <a:pt x="9690" y="51054"/>
                  </a:lnTo>
                  <a:lnTo>
                    <a:pt x="7404" y="54864"/>
                  </a:lnTo>
                  <a:lnTo>
                    <a:pt x="3594" y="60198"/>
                  </a:lnTo>
                  <a:lnTo>
                    <a:pt x="0" y="72390"/>
                  </a:lnTo>
                  <a:lnTo>
                    <a:pt x="18237" y="72390"/>
                  </a:lnTo>
                  <a:close/>
                </a:path>
                <a:path w="202564" h="72389">
                  <a:moveTo>
                    <a:pt x="202031" y="72390"/>
                  </a:moveTo>
                  <a:lnTo>
                    <a:pt x="199428" y="65532"/>
                  </a:lnTo>
                  <a:lnTo>
                    <a:pt x="193332" y="42672"/>
                  </a:lnTo>
                  <a:lnTo>
                    <a:pt x="187998" y="19050"/>
                  </a:lnTo>
                  <a:lnTo>
                    <a:pt x="184188" y="6858"/>
                  </a:lnTo>
                  <a:lnTo>
                    <a:pt x="181902" y="1524"/>
                  </a:lnTo>
                  <a:lnTo>
                    <a:pt x="178092" y="0"/>
                  </a:lnTo>
                  <a:lnTo>
                    <a:pt x="175044" y="1524"/>
                  </a:lnTo>
                  <a:lnTo>
                    <a:pt x="169710" y="6858"/>
                  </a:lnTo>
                  <a:lnTo>
                    <a:pt x="167424" y="20574"/>
                  </a:lnTo>
                  <a:lnTo>
                    <a:pt x="167424" y="43434"/>
                  </a:lnTo>
                  <a:lnTo>
                    <a:pt x="170053" y="72390"/>
                  </a:lnTo>
                  <a:lnTo>
                    <a:pt x="202031" y="72390"/>
                  </a:lnTo>
                  <a:close/>
                </a:path>
              </a:pathLst>
            </a:custGeom>
            <a:solidFill>
              <a:srgbClr val="B2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39888" y="1602710"/>
            <a:ext cx="3938307" cy="183709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1206">
              <a:spcBef>
                <a:spcPts val="679"/>
              </a:spcBef>
            </a:pPr>
            <a:r>
              <a:rPr sz="2471" spc="-31" dirty="0">
                <a:solidFill>
                  <a:srgbClr val="FFFFFF"/>
                </a:solidFill>
                <a:latin typeface="Arial Narrow"/>
                <a:cs typeface="Arial Narrow"/>
              </a:rPr>
              <a:t>Tersenyum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spontan</a:t>
            </a:r>
            <a:endParaRPr sz="2471">
              <a:latin typeface="Arial Narrow"/>
              <a:cs typeface="Arial Narrow"/>
            </a:endParaRPr>
          </a:p>
          <a:p>
            <a:pPr marL="11206" marR="4483">
              <a:lnSpc>
                <a:spcPct val="120000"/>
              </a:lnSpc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Memasukan mainan/ kue ke mulut  Bertepuk</a:t>
            </a:r>
            <a:r>
              <a:rPr sz="2471" spc="-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tangan</a:t>
            </a:r>
            <a:endParaRPr sz="2471">
              <a:latin typeface="Arial Narrow"/>
              <a:cs typeface="Arial Narrow"/>
            </a:endParaRPr>
          </a:p>
          <a:p>
            <a:pPr marL="11206">
              <a:spcBef>
                <a:spcPts val="591"/>
              </a:spcBef>
            </a:pP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Melambaikan tangan</a:t>
            </a:r>
            <a:r>
              <a:rPr sz="2471" spc="-4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(da-da)</a:t>
            </a:r>
            <a:endParaRPr sz="2471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4290" y="766706"/>
            <a:ext cx="1337982" cy="26322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P</a:t>
            </a:r>
            <a:r>
              <a:rPr sz="2471" spc="-35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90</a:t>
            </a:r>
            <a:endParaRPr sz="2471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Denver</a:t>
            </a:r>
            <a:r>
              <a:rPr sz="2471" spc="-75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II</a:t>
            </a:r>
            <a:endParaRPr sz="2471">
              <a:latin typeface="Tahoma"/>
              <a:cs typeface="Tahoma"/>
            </a:endParaRPr>
          </a:p>
          <a:p>
            <a:pPr marL="388865">
              <a:spcBef>
                <a:spcPts val="1244"/>
              </a:spcBef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2.1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  <a:p>
            <a:pPr marL="389425">
              <a:spcBef>
                <a:spcPts val="591"/>
              </a:spcBef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6.5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  <a:p>
            <a:pPr marL="282964" marR="144003" indent="7845">
              <a:lnSpc>
                <a:spcPct val="120000"/>
              </a:lnSpc>
              <a:spcBef>
                <a:spcPts val="4"/>
              </a:spcBef>
              <a:tabLst>
                <a:tab pos="711051" algn="l"/>
              </a:tabLst>
            </a:pPr>
            <a:r>
              <a:rPr sz="2471" spc="-40" dirty="0">
                <a:solidFill>
                  <a:srgbClr val="FFFFFF"/>
                </a:solidFill>
                <a:latin typeface="Arial Narrow"/>
                <a:cs typeface="Arial Narrow"/>
              </a:rPr>
              <a:t>11.4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 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14	bln</a:t>
            </a:r>
            <a:endParaRPr sz="2471"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61883" y="2995331"/>
            <a:ext cx="8068235" cy="3459256"/>
            <a:chOff x="457200" y="3394709"/>
            <a:chExt cx="9144000" cy="3920490"/>
          </a:xfrm>
        </p:grpSpPr>
        <p:sp>
          <p:nvSpPr>
            <p:cNvPr id="14" name="object 14"/>
            <p:cNvSpPr/>
            <p:nvPr/>
          </p:nvSpPr>
          <p:spPr>
            <a:xfrm>
              <a:off x="6467855" y="3647693"/>
              <a:ext cx="255270" cy="233045"/>
            </a:xfrm>
            <a:custGeom>
              <a:avLst/>
              <a:gdLst/>
              <a:ahLst/>
              <a:cxnLst/>
              <a:rect l="l" t="t" r="r" b="b"/>
              <a:pathLst>
                <a:path w="255270" h="233045">
                  <a:moveTo>
                    <a:pt x="255270" y="49393"/>
                  </a:moveTo>
                  <a:lnTo>
                    <a:pt x="255270" y="7392"/>
                  </a:lnTo>
                  <a:lnTo>
                    <a:pt x="248947" y="2235"/>
                  </a:lnTo>
                  <a:lnTo>
                    <a:pt x="213360" y="0"/>
                  </a:lnTo>
                  <a:lnTo>
                    <a:pt x="166982" y="1656"/>
                  </a:lnTo>
                  <a:lnTo>
                    <a:pt x="135697" y="18421"/>
                  </a:lnTo>
                  <a:lnTo>
                    <a:pt x="108573" y="43501"/>
                  </a:lnTo>
                  <a:lnTo>
                    <a:pt x="74675" y="70103"/>
                  </a:lnTo>
                  <a:lnTo>
                    <a:pt x="73151" y="62483"/>
                  </a:lnTo>
                  <a:lnTo>
                    <a:pt x="70103" y="54863"/>
                  </a:lnTo>
                  <a:lnTo>
                    <a:pt x="67055" y="45719"/>
                  </a:lnTo>
                  <a:lnTo>
                    <a:pt x="62484" y="38100"/>
                  </a:lnTo>
                  <a:lnTo>
                    <a:pt x="56388" y="34289"/>
                  </a:lnTo>
                  <a:lnTo>
                    <a:pt x="48768" y="32003"/>
                  </a:lnTo>
                  <a:lnTo>
                    <a:pt x="40386" y="34289"/>
                  </a:lnTo>
                  <a:lnTo>
                    <a:pt x="29718" y="41909"/>
                  </a:lnTo>
                  <a:lnTo>
                    <a:pt x="13716" y="71627"/>
                  </a:lnTo>
                  <a:lnTo>
                    <a:pt x="4572" y="111251"/>
                  </a:lnTo>
                  <a:lnTo>
                    <a:pt x="2286" y="151637"/>
                  </a:lnTo>
                  <a:lnTo>
                    <a:pt x="0" y="181355"/>
                  </a:lnTo>
                  <a:lnTo>
                    <a:pt x="8382" y="188975"/>
                  </a:lnTo>
                  <a:lnTo>
                    <a:pt x="31477" y="208676"/>
                  </a:lnTo>
                  <a:lnTo>
                    <a:pt x="50725" y="225932"/>
                  </a:lnTo>
                  <a:lnTo>
                    <a:pt x="100584" y="221741"/>
                  </a:lnTo>
                  <a:lnTo>
                    <a:pt x="140317" y="200463"/>
                  </a:lnTo>
                  <a:lnTo>
                    <a:pt x="175260" y="172211"/>
                  </a:lnTo>
                  <a:lnTo>
                    <a:pt x="212036" y="123215"/>
                  </a:lnTo>
                  <a:lnTo>
                    <a:pt x="244601" y="71627"/>
                  </a:lnTo>
                  <a:lnTo>
                    <a:pt x="255270" y="49393"/>
                  </a:lnTo>
                  <a:close/>
                </a:path>
              </a:pathLst>
            </a:custGeom>
            <a:solidFill>
              <a:srgbClr val="F2992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5602514" y="3619499"/>
              <a:ext cx="253455" cy="2461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6003207" y="4331207"/>
              <a:ext cx="84455" cy="43180"/>
            </a:xfrm>
            <a:custGeom>
              <a:avLst/>
              <a:gdLst/>
              <a:ahLst/>
              <a:cxnLst/>
              <a:rect l="l" t="t" r="r" b="b"/>
              <a:pathLst>
                <a:path w="84454" h="43179">
                  <a:moveTo>
                    <a:pt x="83853" y="42671"/>
                  </a:moveTo>
                  <a:lnTo>
                    <a:pt x="83435" y="41537"/>
                  </a:lnTo>
                  <a:lnTo>
                    <a:pt x="77075" y="25322"/>
                  </a:lnTo>
                  <a:lnTo>
                    <a:pt x="67333" y="12066"/>
                  </a:lnTo>
                  <a:lnTo>
                    <a:pt x="50881" y="3809"/>
                  </a:lnTo>
                  <a:lnTo>
                    <a:pt x="46309" y="0"/>
                  </a:lnTo>
                  <a:lnTo>
                    <a:pt x="12729" y="986"/>
                  </a:lnTo>
                  <a:lnTo>
                    <a:pt x="0" y="27242"/>
                  </a:lnTo>
                  <a:lnTo>
                    <a:pt x="669" y="42671"/>
                  </a:lnTo>
                  <a:lnTo>
                    <a:pt x="83853" y="42671"/>
                  </a:lnTo>
                  <a:close/>
                </a:path>
              </a:pathLst>
            </a:custGeom>
            <a:solidFill>
              <a:srgbClr val="F2992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5779008" y="3693413"/>
              <a:ext cx="787400" cy="680720"/>
            </a:xfrm>
            <a:custGeom>
              <a:avLst/>
              <a:gdLst/>
              <a:ahLst/>
              <a:cxnLst/>
              <a:rect l="l" t="t" r="r" b="b"/>
              <a:pathLst>
                <a:path w="787400" h="680720">
                  <a:moveTo>
                    <a:pt x="787146" y="182880"/>
                  </a:moveTo>
                  <a:lnTo>
                    <a:pt x="771182" y="151574"/>
                  </a:lnTo>
                  <a:lnTo>
                    <a:pt x="747826" y="126377"/>
                  </a:lnTo>
                  <a:lnTo>
                    <a:pt x="719556" y="106006"/>
                  </a:lnTo>
                  <a:lnTo>
                    <a:pt x="688848" y="89154"/>
                  </a:lnTo>
                  <a:lnTo>
                    <a:pt x="625817" y="171640"/>
                  </a:lnTo>
                  <a:lnTo>
                    <a:pt x="593966" y="212725"/>
                  </a:lnTo>
                  <a:lnTo>
                    <a:pt x="589153" y="218706"/>
                  </a:lnTo>
                  <a:lnTo>
                    <a:pt x="578573" y="191477"/>
                  </a:lnTo>
                  <a:lnTo>
                    <a:pt x="554621" y="141071"/>
                  </a:lnTo>
                  <a:lnTo>
                    <a:pt x="527050" y="94221"/>
                  </a:lnTo>
                  <a:lnTo>
                    <a:pt x="496227" y="53657"/>
                  </a:lnTo>
                  <a:lnTo>
                    <a:pt x="462534" y="22098"/>
                  </a:lnTo>
                  <a:lnTo>
                    <a:pt x="420624" y="7620"/>
                  </a:lnTo>
                  <a:lnTo>
                    <a:pt x="402336" y="3810"/>
                  </a:lnTo>
                  <a:lnTo>
                    <a:pt x="386334" y="1524"/>
                  </a:lnTo>
                  <a:lnTo>
                    <a:pt x="371856" y="0"/>
                  </a:lnTo>
                  <a:lnTo>
                    <a:pt x="359664" y="0"/>
                  </a:lnTo>
                  <a:lnTo>
                    <a:pt x="283679" y="44030"/>
                  </a:lnTo>
                  <a:lnTo>
                    <a:pt x="251701" y="87630"/>
                  </a:lnTo>
                  <a:lnTo>
                    <a:pt x="226834" y="136385"/>
                  </a:lnTo>
                  <a:lnTo>
                    <a:pt x="215950" y="163309"/>
                  </a:lnTo>
                  <a:lnTo>
                    <a:pt x="197408" y="146037"/>
                  </a:lnTo>
                  <a:lnTo>
                    <a:pt x="155498" y="109804"/>
                  </a:lnTo>
                  <a:lnTo>
                    <a:pt x="70866" y="39624"/>
                  </a:lnTo>
                  <a:lnTo>
                    <a:pt x="41376" y="70167"/>
                  </a:lnTo>
                  <a:lnTo>
                    <a:pt x="16090" y="111099"/>
                  </a:lnTo>
                  <a:lnTo>
                    <a:pt x="482" y="155930"/>
                  </a:lnTo>
                  <a:lnTo>
                    <a:pt x="0" y="198120"/>
                  </a:lnTo>
                  <a:lnTo>
                    <a:pt x="37973" y="219811"/>
                  </a:lnTo>
                  <a:lnTo>
                    <a:pt x="75857" y="246202"/>
                  </a:lnTo>
                  <a:lnTo>
                    <a:pt x="113728" y="274624"/>
                  </a:lnTo>
                  <a:lnTo>
                    <a:pt x="151663" y="302412"/>
                  </a:lnTo>
                  <a:lnTo>
                    <a:pt x="167220" y="312432"/>
                  </a:lnTo>
                  <a:lnTo>
                    <a:pt x="164998" y="320065"/>
                  </a:lnTo>
                  <a:lnTo>
                    <a:pt x="152730" y="365480"/>
                  </a:lnTo>
                  <a:lnTo>
                    <a:pt x="141605" y="410806"/>
                  </a:lnTo>
                  <a:lnTo>
                    <a:pt x="131826" y="455676"/>
                  </a:lnTo>
                  <a:lnTo>
                    <a:pt x="124714" y="503859"/>
                  </a:lnTo>
                  <a:lnTo>
                    <a:pt x="118821" y="548360"/>
                  </a:lnTo>
                  <a:lnTo>
                    <a:pt x="117830" y="587781"/>
                  </a:lnTo>
                  <a:lnTo>
                    <a:pt x="125437" y="620687"/>
                  </a:lnTo>
                  <a:lnTo>
                    <a:pt x="145376" y="645642"/>
                  </a:lnTo>
                  <a:lnTo>
                    <a:pt x="181317" y="661212"/>
                  </a:lnTo>
                  <a:lnTo>
                    <a:pt x="236982" y="665988"/>
                  </a:lnTo>
                  <a:lnTo>
                    <a:pt x="286804" y="672122"/>
                  </a:lnTo>
                  <a:lnTo>
                    <a:pt x="336423" y="679716"/>
                  </a:lnTo>
                  <a:lnTo>
                    <a:pt x="340601" y="680466"/>
                  </a:lnTo>
                  <a:lnTo>
                    <a:pt x="781850" y="680466"/>
                  </a:lnTo>
                  <a:lnTo>
                    <a:pt x="752551" y="624763"/>
                  </a:lnTo>
                  <a:lnTo>
                    <a:pt x="728497" y="577977"/>
                  </a:lnTo>
                  <a:lnTo>
                    <a:pt x="705154" y="530872"/>
                  </a:lnTo>
                  <a:lnTo>
                    <a:pt x="682828" y="483311"/>
                  </a:lnTo>
                  <a:lnTo>
                    <a:pt x="661797" y="435190"/>
                  </a:lnTo>
                  <a:lnTo>
                    <a:pt x="645541" y="394385"/>
                  </a:lnTo>
                  <a:lnTo>
                    <a:pt x="655739" y="378993"/>
                  </a:lnTo>
                  <a:lnTo>
                    <a:pt x="682980" y="340271"/>
                  </a:lnTo>
                  <a:lnTo>
                    <a:pt x="710831" y="301358"/>
                  </a:lnTo>
                  <a:lnTo>
                    <a:pt x="738200" y="262191"/>
                  </a:lnTo>
                  <a:lnTo>
                    <a:pt x="763993" y="222719"/>
                  </a:lnTo>
                  <a:lnTo>
                    <a:pt x="787146" y="182880"/>
                  </a:lnTo>
                  <a:close/>
                </a:path>
              </a:pathLst>
            </a:custGeom>
            <a:solidFill>
              <a:srgbClr val="FFCCE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6460125" y="3394709"/>
              <a:ext cx="182990" cy="1409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5967761" y="3394709"/>
              <a:ext cx="360680" cy="351790"/>
            </a:xfrm>
            <a:custGeom>
              <a:avLst/>
              <a:gdLst/>
              <a:ahLst/>
              <a:cxnLst/>
              <a:rect l="l" t="t" r="r" b="b"/>
              <a:pathLst>
                <a:path w="360679" h="351789">
                  <a:moveTo>
                    <a:pt x="360173" y="20328"/>
                  </a:moveTo>
                  <a:lnTo>
                    <a:pt x="359402" y="0"/>
                  </a:lnTo>
                  <a:lnTo>
                    <a:pt x="29596" y="0"/>
                  </a:lnTo>
                  <a:lnTo>
                    <a:pt x="19272" y="21336"/>
                  </a:lnTo>
                  <a:lnTo>
                    <a:pt x="4032" y="71628"/>
                  </a:lnTo>
                  <a:lnTo>
                    <a:pt x="0" y="120242"/>
                  </a:lnTo>
                  <a:lnTo>
                    <a:pt x="1272" y="171018"/>
                  </a:lnTo>
                  <a:lnTo>
                    <a:pt x="9423" y="221237"/>
                  </a:lnTo>
                  <a:lnTo>
                    <a:pt x="26028" y="268181"/>
                  </a:lnTo>
                  <a:lnTo>
                    <a:pt x="52662" y="309133"/>
                  </a:lnTo>
                  <a:lnTo>
                    <a:pt x="90900" y="341376"/>
                  </a:lnTo>
                  <a:lnTo>
                    <a:pt x="118481" y="351748"/>
                  </a:lnTo>
                  <a:lnTo>
                    <a:pt x="139868" y="350691"/>
                  </a:lnTo>
                  <a:lnTo>
                    <a:pt x="159440" y="340975"/>
                  </a:lnTo>
                  <a:lnTo>
                    <a:pt x="181578" y="325374"/>
                  </a:lnTo>
                  <a:lnTo>
                    <a:pt x="218846" y="332558"/>
                  </a:lnTo>
                  <a:lnTo>
                    <a:pt x="274464" y="294377"/>
                  </a:lnTo>
                  <a:lnTo>
                    <a:pt x="311412" y="217827"/>
                  </a:lnTo>
                  <a:lnTo>
                    <a:pt x="328960" y="170160"/>
                  </a:lnTo>
                  <a:lnTo>
                    <a:pt x="343950" y="120462"/>
                  </a:lnTo>
                  <a:lnTo>
                    <a:pt x="354862" y="70072"/>
                  </a:lnTo>
                  <a:lnTo>
                    <a:pt x="360173" y="20328"/>
                  </a:lnTo>
                  <a:close/>
                </a:path>
              </a:pathLst>
            </a:custGeom>
            <a:solidFill>
              <a:srgbClr val="F2992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5567934" y="3394709"/>
              <a:ext cx="1110615" cy="564515"/>
            </a:xfrm>
            <a:custGeom>
              <a:avLst/>
              <a:gdLst/>
              <a:ahLst/>
              <a:cxnLst/>
              <a:rect l="l" t="t" r="r" b="b"/>
              <a:pathLst>
                <a:path w="1110615" h="564514">
                  <a:moveTo>
                    <a:pt x="422832" y="0"/>
                  </a:moveTo>
                  <a:lnTo>
                    <a:pt x="362254" y="0"/>
                  </a:lnTo>
                  <a:lnTo>
                    <a:pt x="344424" y="29718"/>
                  </a:lnTo>
                  <a:lnTo>
                    <a:pt x="324612" y="61722"/>
                  </a:lnTo>
                  <a:lnTo>
                    <a:pt x="310133" y="86106"/>
                  </a:lnTo>
                  <a:lnTo>
                    <a:pt x="298703" y="101346"/>
                  </a:lnTo>
                  <a:lnTo>
                    <a:pt x="285750" y="111252"/>
                  </a:lnTo>
                  <a:lnTo>
                    <a:pt x="272033" y="122682"/>
                  </a:lnTo>
                  <a:lnTo>
                    <a:pt x="243995" y="147967"/>
                  </a:lnTo>
                  <a:lnTo>
                    <a:pt x="189318" y="199296"/>
                  </a:lnTo>
                  <a:lnTo>
                    <a:pt x="161543" y="224790"/>
                  </a:lnTo>
                  <a:lnTo>
                    <a:pt x="124504" y="252368"/>
                  </a:lnTo>
                  <a:lnTo>
                    <a:pt x="83400" y="278511"/>
                  </a:lnTo>
                  <a:lnTo>
                    <a:pt x="40982" y="302939"/>
                  </a:lnTo>
                  <a:lnTo>
                    <a:pt x="0" y="325374"/>
                  </a:lnTo>
                  <a:lnTo>
                    <a:pt x="0" y="328422"/>
                  </a:lnTo>
                  <a:lnTo>
                    <a:pt x="1524" y="334518"/>
                  </a:lnTo>
                  <a:lnTo>
                    <a:pt x="6095" y="341376"/>
                  </a:lnTo>
                  <a:lnTo>
                    <a:pt x="17525" y="342138"/>
                  </a:lnTo>
                  <a:lnTo>
                    <a:pt x="30479" y="338328"/>
                  </a:lnTo>
                  <a:lnTo>
                    <a:pt x="77660" y="316010"/>
                  </a:lnTo>
                  <a:lnTo>
                    <a:pt x="135099" y="279639"/>
                  </a:lnTo>
                  <a:lnTo>
                    <a:pt x="191520" y="240946"/>
                  </a:lnTo>
                  <a:lnTo>
                    <a:pt x="248412" y="198789"/>
                  </a:lnTo>
                  <a:lnTo>
                    <a:pt x="254507" y="194068"/>
                  </a:lnTo>
                  <a:lnTo>
                    <a:pt x="254507" y="160020"/>
                  </a:lnTo>
                  <a:lnTo>
                    <a:pt x="294082" y="136870"/>
                  </a:lnTo>
                  <a:lnTo>
                    <a:pt x="328217" y="111266"/>
                  </a:lnTo>
                  <a:lnTo>
                    <a:pt x="359215" y="81654"/>
                  </a:lnTo>
                  <a:lnTo>
                    <a:pt x="389381" y="46482"/>
                  </a:lnTo>
                  <a:lnTo>
                    <a:pt x="422832" y="0"/>
                  </a:lnTo>
                  <a:close/>
                </a:path>
                <a:path w="1110615" h="564514">
                  <a:moveTo>
                    <a:pt x="310895" y="144780"/>
                  </a:moveTo>
                  <a:lnTo>
                    <a:pt x="304800" y="141732"/>
                  </a:lnTo>
                  <a:lnTo>
                    <a:pt x="298703" y="141732"/>
                  </a:lnTo>
                  <a:lnTo>
                    <a:pt x="292607" y="143256"/>
                  </a:lnTo>
                  <a:lnTo>
                    <a:pt x="286512" y="145542"/>
                  </a:lnTo>
                  <a:lnTo>
                    <a:pt x="280415" y="150114"/>
                  </a:lnTo>
                  <a:lnTo>
                    <a:pt x="272795" y="153924"/>
                  </a:lnTo>
                  <a:lnTo>
                    <a:pt x="264413" y="157734"/>
                  </a:lnTo>
                  <a:lnTo>
                    <a:pt x="254507" y="160020"/>
                  </a:lnTo>
                  <a:lnTo>
                    <a:pt x="254507" y="194068"/>
                  </a:lnTo>
                  <a:lnTo>
                    <a:pt x="275843" y="177546"/>
                  </a:lnTo>
                  <a:lnTo>
                    <a:pt x="291845" y="165354"/>
                  </a:lnTo>
                  <a:lnTo>
                    <a:pt x="302513" y="154686"/>
                  </a:lnTo>
                  <a:lnTo>
                    <a:pt x="310133" y="148590"/>
                  </a:lnTo>
                  <a:lnTo>
                    <a:pt x="310895" y="144780"/>
                  </a:lnTo>
                  <a:close/>
                </a:path>
                <a:path w="1110615" h="564514">
                  <a:moveTo>
                    <a:pt x="1110234" y="561594"/>
                  </a:moveTo>
                  <a:lnTo>
                    <a:pt x="1070968" y="531532"/>
                  </a:lnTo>
                  <a:lnTo>
                    <a:pt x="1035738" y="500320"/>
                  </a:lnTo>
                  <a:lnTo>
                    <a:pt x="1004420" y="467020"/>
                  </a:lnTo>
                  <a:lnTo>
                    <a:pt x="976889" y="430690"/>
                  </a:lnTo>
                  <a:lnTo>
                    <a:pt x="953020" y="390392"/>
                  </a:lnTo>
                  <a:lnTo>
                    <a:pt x="932688" y="345186"/>
                  </a:lnTo>
                  <a:lnTo>
                    <a:pt x="920495" y="272034"/>
                  </a:lnTo>
                  <a:lnTo>
                    <a:pt x="918210" y="233934"/>
                  </a:lnTo>
                  <a:lnTo>
                    <a:pt x="918210" y="188976"/>
                  </a:lnTo>
                  <a:lnTo>
                    <a:pt x="916686" y="180594"/>
                  </a:lnTo>
                  <a:lnTo>
                    <a:pt x="913638" y="175260"/>
                  </a:lnTo>
                  <a:lnTo>
                    <a:pt x="903731" y="171450"/>
                  </a:lnTo>
                  <a:lnTo>
                    <a:pt x="896112" y="182880"/>
                  </a:lnTo>
                  <a:lnTo>
                    <a:pt x="893826" y="198120"/>
                  </a:lnTo>
                  <a:lnTo>
                    <a:pt x="893826" y="220980"/>
                  </a:lnTo>
                  <a:lnTo>
                    <a:pt x="891539" y="251460"/>
                  </a:lnTo>
                  <a:lnTo>
                    <a:pt x="886043" y="201649"/>
                  </a:lnTo>
                  <a:lnTo>
                    <a:pt x="878160" y="152003"/>
                  </a:lnTo>
                  <a:lnTo>
                    <a:pt x="868224" y="102650"/>
                  </a:lnTo>
                  <a:lnTo>
                    <a:pt x="856570" y="53717"/>
                  </a:lnTo>
                  <a:lnTo>
                    <a:pt x="843533" y="5334"/>
                  </a:lnTo>
                  <a:lnTo>
                    <a:pt x="841285" y="0"/>
                  </a:lnTo>
                  <a:lnTo>
                    <a:pt x="820105" y="0"/>
                  </a:lnTo>
                  <a:lnTo>
                    <a:pt x="828065" y="15882"/>
                  </a:lnTo>
                  <a:lnTo>
                    <a:pt x="837796" y="55095"/>
                  </a:lnTo>
                  <a:lnTo>
                    <a:pt x="845057" y="107442"/>
                  </a:lnTo>
                  <a:lnTo>
                    <a:pt x="851936" y="150671"/>
                  </a:lnTo>
                  <a:lnTo>
                    <a:pt x="862864" y="251650"/>
                  </a:lnTo>
                  <a:lnTo>
                    <a:pt x="870816" y="302220"/>
                  </a:lnTo>
                  <a:lnTo>
                    <a:pt x="883026" y="348057"/>
                  </a:lnTo>
                  <a:lnTo>
                    <a:pt x="901445" y="385572"/>
                  </a:lnTo>
                  <a:lnTo>
                    <a:pt x="931797" y="428424"/>
                  </a:lnTo>
                  <a:lnTo>
                    <a:pt x="964453" y="468329"/>
                  </a:lnTo>
                  <a:lnTo>
                    <a:pt x="1000086" y="505528"/>
                  </a:lnTo>
                  <a:lnTo>
                    <a:pt x="1039367" y="540258"/>
                  </a:lnTo>
                  <a:lnTo>
                    <a:pt x="1072138" y="560384"/>
                  </a:lnTo>
                  <a:lnTo>
                    <a:pt x="1088947" y="564203"/>
                  </a:lnTo>
                  <a:lnTo>
                    <a:pt x="1110234" y="561594"/>
                  </a:lnTo>
                  <a:close/>
                </a:path>
              </a:pathLst>
            </a:custGeom>
            <a:solidFill>
              <a:srgbClr val="FFF2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6035802" y="3394709"/>
              <a:ext cx="252984" cy="2011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6003874" y="4373879"/>
              <a:ext cx="524510" cy="537210"/>
            </a:xfrm>
            <a:custGeom>
              <a:avLst/>
              <a:gdLst/>
              <a:ahLst/>
              <a:cxnLst/>
              <a:rect l="l" t="t" r="r" b="b"/>
              <a:pathLst>
                <a:path w="524509" h="537210">
                  <a:moveTo>
                    <a:pt x="226237" y="432816"/>
                  </a:moveTo>
                  <a:lnTo>
                    <a:pt x="220738" y="406323"/>
                  </a:lnTo>
                  <a:lnTo>
                    <a:pt x="214236" y="390690"/>
                  </a:lnTo>
                  <a:lnTo>
                    <a:pt x="188899" y="352806"/>
                  </a:lnTo>
                  <a:lnTo>
                    <a:pt x="170649" y="309295"/>
                  </a:lnTo>
                  <a:lnTo>
                    <a:pt x="155016" y="264807"/>
                  </a:lnTo>
                  <a:lnTo>
                    <a:pt x="141490" y="219608"/>
                  </a:lnTo>
                  <a:lnTo>
                    <a:pt x="129578" y="173926"/>
                  </a:lnTo>
                  <a:lnTo>
                    <a:pt x="112331" y="99758"/>
                  </a:lnTo>
                  <a:lnTo>
                    <a:pt x="104965" y="71729"/>
                  </a:lnTo>
                  <a:lnTo>
                    <a:pt x="89077" y="16002"/>
                  </a:lnTo>
                  <a:lnTo>
                    <a:pt x="83185" y="0"/>
                  </a:lnTo>
                  <a:lnTo>
                    <a:pt x="0" y="0"/>
                  </a:lnTo>
                  <a:lnTo>
                    <a:pt x="11112" y="72174"/>
                  </a:lnTo>
                  <a:lnTo>
                    <a:pt x="30403" y="138684"/>
                  </a:lnTo>
                  <a:lnTo>
                    <a:pt x="45796" y="188696"/>
                  </a:lnTo>
                  <a:lnTo>
                    <a:pt x="63576" y="237388"/>
                  </a:lnTo>
                  <a:lnTo>
                    <a:pt x="82867" y="285496"/>
                  </a:lnTo>
                  <a:lnTo>
                    <a:pt x="102793" y="333756"/>
                  </a:lnTo>
                  <a:lnTo>
                    <a:pt x="119849" y="369404"/>
                  </a:lnTo>
                  <a:lnTo>
                    <a:pt x="137248" y="407365"/>
                  </a:lnTo>
                  <a:lnTo>
                    <a:pt x="156083" y="444144"/>
                  </a:lnTo>
                  <a:lnTo>
                    <a:pt x="177469" y="476250"/>
                  </a:lnTo>
                  <a:lnTo>
                    <a:pt x="187947" y="464845"/>
                  </a:lnTo>
                  <a:lnTo>
                    <a:pt x="200456" y="452691"/>
                  </a:lnTo>
                  <a:lnTo>
                    <a:pt x="213652" y="441452"/>
                  </a:lnTo>
                  <a:lnTo>
                    <a:pt x="226237" y="432816"/>
                  </a:lnTo>
                  <a:close/>
                </a:path>
                <a:path w="524509" h="537210">
                  <a:moveTo>
                    <a:pt x="524179" y="517398"/>
                  </a:moveTo>
                  <a:lnTo>
                    <a:pt x="512241" y="474078"/>
                  </a:lnTo>
                  <a:lnTo>
                    <a:pt x="501637" y="428040"/>
                  </a:lnTo>
                  <a:lnTo>
                    <a:pt x="492239" y="380530"/>
                  </a:lnTo>
                  <a:lnTo>
                    <a:pt x="483933" y="332790"/>
                  </a:lnTo>
                  <a:lnTo>
                    <a:pt x="476592" y="286054"/>
                  </a:lnTo>
                  <a:lnTo>
                    <a:pt x="470077" y="241554"/>
                  </a:lnTo>
                  <a:lnTo>
                    <a:pt x="463981" y="171450"/>
                  </a:lnTo>
                  <a:lnTo>
                    <a:pt x="461695" y="107442"/>
                  </a:lnTo>
                  <a:lnTo>
                    <a:pt x="467791" y="59436"/>
                  </a:lnTo>
                  <a:lnTo>
                    <a:pt x="467791" y="51816"/>
                  </a:lnTo>
                  <a:lnTo>
                    <a:pt x="462457" y="46482"/>
                  </a:lnTo>
                  <a:lnTo>
                    <a:pt x="452031" y="41554"/>
                  </a:lnTo>
                  <a:lnTo>
                    <a:pt x="439470" y="41148"/>
                  </a:lnTo>
                  <a:lnTo>
                    <a:pt x="426783" y="43802"/>
                  </a:lnTo>
                  <a:lnTo>
                    <a:pt x="415975" y="48006"/>
                  </a:lnTo>
                  <a:lnTo>
                    <a:pt x="407593" y="53340"/>
                  </a:lnTo>
                  <a:lnTo>
                    <a:pt x="397687" y="80010"/>
                  </a:lnTo>
                  <a:lnTo>
                    <a:pt x="396748" y="118389"/>
                  </a:lnTo>
                  <a:lnTo>
                    <a:pt x="397344" y="163283"/>
                  </a:lnTo>
                  <a:lnTo>
                    <a:pt x="399745" y="212826"/>
                  </a:lnTo>
                  <a:lnTo>
                    <a:pt x="404241" y="265176"/>
                  </a:lnTo>
                  <a:lnTo>
                    <a:pt x="411099" y="318503"/>
                  </a:lnTo>
                  <a:lnTo>
                    <a:pt x="420598" y="370941"/>
                  </a:lnTo>
                  <a:lnTo>
                    <a:pt x="433019" y="420649"/>
                  </a:lnTo>
                  <a:lnTo>
                    <a:pt x="448652" y="465772"/>
                  </a:lnTo>
                  <a:lnTo>
                    <a:pt x="467766" y="504494"/>
                  </a:lnTo>
                  <a:lnTo>
                    <a:pt x="504367" y="537210"/>
                  </a:lnTo>
                  <a:lnTo>
                    <a:pt x="514273" y="536448"/>
                  </a:lnTo>
                  <a:lnTo>
                    <a:pt x="520369" y="529590"/>
                  </a:lnTo>
                  <a:lnTo>
                    <a:pt x="524179" y="517398"/>
                  </a:lnTo>
                  <a:close/>
                </a:path>
              </a:pathLst>
            </a:custGeom>
            <a:solidFill>
              <a:srgbClr val="F2992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6119619" y="4373879"/>
              <a:ext cx="485775" cy="111760"/>
            </a:xfrm>
            <a:custGeom>
              <a:avLst/>
              <a:gdLst/>
              <a:ahLst/>
              <a:cxnLst/>
              <a:rect l="l" t="t" r="r" b="b"/>
              <a:pathLst>
                <a:path w="485775" h="111760">
                  <a:moveTo>
                    <a:pt x="485396" y="83820"/>
                  </a:moveTo>
                  <a:lnTo>
                    <a:pt x="441240" y="0"/>
                  </a:lnTo>
                  <a:lnTo>
                    <a:pt x="0" y="0"/>
                  </a:lnTo>
                  <a:lnTo>
                    <a:pt x="45250" y="8106"/>
                  </a:lnTo>
                  <a:lnTo>
                    <a:pt x="94518" y="17987"/>
                  </a:lnTo>
                  <a:lnTo>
                    <a:pt x="143640" y="28669"/>
                  </a:lnTo>
                  <a:lnTo>
                    <a:pt x="192636" y="39923"/>
                  </a:lnTo>
                  <a:lnTo>
                    <a:pt x="241523" y="51524"/>
                  </a:lnTo>
                  <a:lnTo>
                    <a:pt x="290324" y="63246"/>
                  </a:lnTo>
                  <a:lnTo>
                    <a:pt x="348912" y="79147"/>
                  </a:lnTo>
                  <a:lnTo>
                    <a:pt x="405386" y="101346"/>
                  </a:lnTo>
                  <a:lnTo>
                    <a:pt x="422912" y="106680"/>
                  </a:lnTo>
                  <a:lnTo>
                    <a:pt x="441240" y="110491"/>
                  </a:lnTo>
                  <a:lnTo>
                    <a:pt x="457202" y="111252"/>
                  </a:lnTo>
                  <a:lnTo>
                    <a:pt x="470918" y="107442"/>
                  </a:lnTo>
                  <a:lnTo>
                    <a:pt x="480062" y="99060"/>
                  </a:lnTo>
                  <a:lnTo>
                    <a:pt x="485396" y="83820"/>
                  </a:lnTo>
                  <a:close/>
                </a:path>
              </a:pathLst>
            </a:custGeom>
            <a:solidFill>
              <a:srgbClr val="FFCCE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6151072" y="4769932"/>
              <a:ext cx="132480" cy="18428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439267" y="4846503"/>
              <a:ext cx="132982" cy="182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139885" y="3635914"/>
            <a:ext cx="3582521" cy="2313552"/>
          </a:xfrm>
          <a:prstGeom prst="rect">
            <a:avLst/>
          </a:prstGeom>
        </p:spPr>
        <p:txBody>
          <a:bodyPr vert="horz" wrap="square" lIns="0" tIns="93569" rIns="0" bIns="0" rtlCol="0">
            <a:spAutoFit/>
          </a:bodyPr>
          <a:lstStyle/>
          <a:p>
            <a:pPr marL="11206">
              <a:spcBef>
                <a:spcPts val="737"/>
              </a:spcBef>
            </a:pP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Gerak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halus</a:t>
            </a:r>
            <a:endParaRPr sz="2471">
              <a:latin typeface="Tahoma"/>
              <a:cs typeface="Tahoma"/>
            </a:endParaRPr>
          </a:p>
          <a:p>
            <a:pPr marL="11206" marR="4483">
              <a:lnSpc>
                <a:spcPct val="120000"/>
              </a:lnSpc>
              <a:spcBef>
                <a:spcPts val="57"/>
              </a:spcBef>
            </a:pP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Memegang mainan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Memasukan mainan ke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cangkir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Mencoret-coret</a:t>
            </a:r>
            <a:endParaRPr sz="2471">
              <a:latin typeface="Arial Narrow"/>
              <a:cs typeface="Arial Narrow"/>
            </a:endParaRPr>
          </a:p>
          <a:p>
            <a:pPr marL="11206">
              <a:spcBef>
                <a:spcPts val="596"/>
              </a:spcBef>
            </a:pP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Menumpuk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mainan</a:t>
            </a:r>
            <a:endParaRPr sz="2471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75722" y="4099802"/>
            <a:ext cx="1318372" cy="1840021"/>
          </a:xfrm>
          <a:prstGeom prst="rect">
            <a:avLst/>
          </a:prstGeom>
        </p:spPr>
        <p:txBody>
          <a:bodyPr vert="horz" wrap="square" lIns="0" tIns="87406" rIns="0" bIns="0" rtlCol="0">
            <a:spAutoFit/>
          </a:bodyPr>
          <a:lstStyle/>
          <a:p>
            <a:pPr marL="11206">
              <a:spcBef>
                <a:spcPts val="688"/>
              </a:spcBef>
              <a:tabLst>
                <a:tab pos="534549" algn="l"/>
              </a:tabLst>
            </a:pPr>
            <a:r>
              <a:rPr sz="2471" dirty="0">
                <a:latin typeface="Arial"/>
                <a:cs typeface="Arial"/>
              </a:rPr>
              <a:t>33	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3.9</a:t>
            </a:r>
            <a:r>
              <a:rPr sz="2471" spc="-7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  <a:p>
            <a:pPr marL="295851">
              <a:spcBef>
                <a:spcPts val="604"/>
              </a:spcBef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10.9</a:t>
            </a:r>
            <a:r>
              <a:rPr sz="2471" spc="-9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  <a:p>
            <a:pPr marL="295851">
              <a:spcBef>
                <a:spcPts val="596"/>
              </a:spcBef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16.3</a:t>
            </a:r>
            <a:r>
              <a:rPr sz="2471" spc="-8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  <a:p>
            <a:pPr marL="279041">
              <a:spcBef>
                <a:spcPts val="591"/>
              </a:spcBef>
            </a:pP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20.6</a:t>
            </a:r>
            <a:r>
              <a:rPr sz="2471" spc="-1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bln</a:t>
            </a:r>
            <a:endParaRPr sz="2471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6051176"/>
            <a:chOff x="457200" y="45720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5102272" y="3176016"/>
              <a:ext cx="687070" cy="219075"/>
            </a:xfrm>
            <a:custGeom>
              <a:avLst/>
              <a:gdLst/>
              <a:ahLst/>
              <a:cxnLst/>
              <a:rect l="l" t="t" r="r" b="b"/>
              <a:pathLst>
                <a:path w="687070" h="219075">
                  <a:moveTo>
                    <a:pt x="686523" y="181442"/>
                  </a:moveTo>
                  <a:lnTo>
                    <a:pt x="686472" y="132017"/>
                  </a:lnTo>
                  <a:lnTo>
                    <a:pt x="675973" y="86868"/>
                  </a:lnTo>
                  <a:lnTo>
                    <a:pt x="619717" y="39827"/>
                  </a:lnTo>
                  <a:lnTo>
                    <a:pt x="574574" y="25023"/>
                  </a:lnTo>
                  <a:lnTo>
                    <a:pt x="523411" y="14782"/>
                  </a:lnTo>
                  <a:lnTo>
                    <a:pt x="470220" y="8171"/>
                  </a:lnTo>
                  <a:lnTo>
                    <a:pt x="418994" y="4254"/>
                  </a:lnTo>
                  <a:lnTo>
                    <a:pt x="373726" y="2095"/>
                  </a:lnTo>
                  <a:lnTo>
                    <a:pt x="307927" y="0"/>
                  </a:lnTo>
                  <a:lnTo>
                    <a:pt x="261123" y="2807"/>
                  </a:lnTo>
                  <a:lnTo>
                    <a:pt x="215235" y="10850"/>
                  </a:lnTo>
                  <a:lnTo>
                    <a:pt x="170561" y="23757"/>
                  </a:lnTo>
                  <a:lnTo>
                    <a:pt x="127401" y="41155"/>
                  </a:lnTo>
                  <a:lnTo>
                    <a:pt x="86053" y="62675"/>
                  </a:lnTo>
                  <a:lnTo>
                    <a:pt x="46814" y="87942"/>
                  </a:lnTo>
                  <a:lnTo>
                    <a:pt x="9985" y="116586"/>
                  </a:lnTo>
                  <a:lnTo>
                    <a:pt x="0" y="153060"/>
                  </a:lnTo>
                  <a:lnTo>
                    <a:pt x="7187" y="199084"/>
                  </a:lnTo>
                  <a:lnTo>
                    <a:pt x="13632" y="218694"/>
                  </a:lnTo>
                  <a:lnTo>
                    <a:pt x="680314" y="218694"/>
                  </a:lnTo>
                  <a:lnTo>
                    <a:pt x="686523" y="181442"/>
                  </a:lnTo>
                  <a:close/>
                </a:path>
              </a:pathLst>
            </a:custGeom>
            <a:solidFill>
              <a:srgbClr val="CB7F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5102272" y="3176016"/>
              <a:ext cx="687070" cy="219075"/>
            </a:xfrm>
            <a:custGeom>
              <a:avLst/>
              <a:gdLst/>
              <a:ahLst/>
              <a:cxnLst/>
              <a:rect l="l" t="t" r="r" b="b"/>
              <a:pathLst>
                <a:path w="687070" h="219075">
                  <a:moveTo>
                    <a:pt x="338407" y="761"/>
                  </a:moveTo>
                  <a:lnTo>
                    <a:pt x="418994" y="4254"/>
                  </a:lnTo>
                  <a:lnTo>
                    <a:pt x="470220" y="8171"/>
                  </a:lnTo>
                  <a:lnTo>
                    <a:pt x="523411" y="14782"/>
                  </a:lnTo>
                  <a:lnTo>
                    <a:pt x="574574" y="25023"/>
                  </a:lnTo>
                  <a:lnTo>
                    <a:pt x="619717" y="39827"/>
                  </a:lnTo>
                  <a:lnTo>
                    <a:pt x="654847" y="60130"/>
                  </a:lnTo>
                  <a:lnTo>
                    <a:pt x="686472" y="132017"/>
                  </a:lnTo>
                  <a:lnTo>
                    <a:pt x="686523" y="181442"/>
                  </a:lnTo>
                  <a:lnTo>
                    <a:pt x="680314" y="218694"/>
                  </a:lnTo>
                </a:path>
                <a:path w="687070" h="219075">
                  <a:moveTo>
                    <a:pt x="13632" y="218694"/>
                  </a:moveTo>
                  <a:lnTo>
                    <a:pt x="7187" y="199084"/>
                  </a:lnTo>
                  <a:lnTo>
                    <a:pt x="0" y="153060"/>
                  </a:lnTo>
                  <a:lnTo>
                    <a:pt x="9985" y="116586"/>
                  </a:lnTo>
                  <a:lnTo>
                    <a:pt x="46814" y="87942"/>
                  </a:lnTo>
                  <a:lnTo>
                    <a:pt x="86053" y="62675"/>
                  </a:lnTo>
                  <a:lnTo>
                    <a:pt x="127401" y="41155"/>
                  </a:lnTo>
                  <a:lnTo>
                    <a:pt x="170561" y="23757"/>
                  </a:lnTo>
                  <a:lnTo>
                    <a:pt x="215235" y="10850"/>
                  </a:lnTo>
                  <a:lnTo>
                    <a:pt x="261123" y="2807"/>
                  </a:lnTo>
                  <a:lnTo>
                    <a:pt x="307927" y="0"/>
                  </a:lnTo>
                  <a:lnTo>
                    <a:pt x="338407" y="761"/>
                  </a:lnTo>
                </a:path>
              </a:pathLst>
            </a:custGeom>
            <a:ln w="185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062147" y="3125372"/>
              <a:ext cx="786130" cy="269875"/>
            </a:xfrm>
            <a:custGeom>
              <a:avLst/>
              <a:gdLst/>
              <a:ahLst/>
              <a:cxnLst/>
              <a:rect l="l" t="t" r="r" b="b"/>
              <a:pathLst>
                <a:path w="786129" h="269875">
                  <a:moveTo>
                    <a:pt x="24829" y="269337"/>
                  </a:moveTo>
                  <a:lnTo>
                    <a:pt x="24829" y="162399"/>
                  </a:lnTo>
                  <a:lnTo>
                    <a:pt x="10485" y="182469"/>
                  </a:lnTo>
                  <a:lnTo>
                    <a:pt x="0" y="204752"/>
                  </a:lnTo>
                  <a:lnTo>
                    <a:pt x="1618" y="224650"/>
                  </a:lnTo>
                  <a:lnTo>
                    <a:pt x="9575" y="243460"/>
                  </a:lnTo>
                  <a:lnTo>
                    <a:pt x="18105" y="262479"/>
                  </a:lnTo>
                  <a:lnTo>
                    <a:pt x="18105" y="269337"/>
                  </a:lnTo>
                  <a:lnTo>
                    <a:pt x="24829" y="269337"/>
                  </a:lnTo>
                  <a:close/>
                </a:path>
                <a:path w="786129" h="269875">
                  <a:moveTo>
                    <a:pt x="744260" y="106455"/>
                  </a:moveTo>
                  <a:lnTo>
                    <a:pt x="742005" y="97887"/>
                  </a:lnTo>
                  <a:lnTo>
                    <a:pt x="723976" y="76663"/>
                  </a:lnTo>
                  <a:lnTo>
                    <a:pt x="698767" y="66469"/>
                  </a:lnTo>
                  <a:lnTo>
                    <a:pt x="670602" y="60934"/>
                  </a:lnTo>
                  <a:lnTo>
                    <a:pt x="643707" y="53691"/>
                  </a:lnTo>
                  <a:lnTo>
                    <a:pt x="629956" y="49132"/>
                  </a:lnTo>
                  <a:lnTo>
                    <a:pt x="617280" y="44447"/>
                  </a:lnTo>
                  <a:lnTo>
                    <a:pt x="605054" y="38859"/>
                  </a:lnTo>
                  <a:lnTo>
                    <a:pt x="592653" y="31593"/>
                  </a:lnTo>
                  <a:lnTo>
                    <a:pt x="574691" y="24776"/>
                  </a:lnTo>
                  <a:lnTo>
                    <a:pt x="555272" y="18891"/>
                  </a:lnTo>
                  <a:lnTo>
                    <a:pt x="535494" y="14785"/>
                  </a:lnTo>
                  <a:lnTo>
                    <a:pt x="516453" y="13305"/>
                  </a:lnTo>
                  <a:lnTo>
                    <a:pt x="506538" y="14234"/>
                  </a:lnTo>
                  <a:lnTo>
                    <a:pt x="501118" y="16586"/>
                  </a:lnTo>
                  <a:lnTo>
                    <a:pt x="494222" y="17107"/>
                  </a:lnTo>
                  <a:lnTo>
                    <a:pt x="479877" y="12543"/>
                  </a:lnTo>
                  <a:lnTo>
                    <a:pt x="467233" y="6158"/>
                  </a:lnTo>
                  <a:lnTo>
                    <a:pt x="455336" y="2203"/>
                  </a:lnTo>
                  <a:lnTo>
                    <a:pt x="442946" y="561"/>
                  </a:lnTo>
                  <a:lnTo>
                    <a:pt x="428823" y="1113"/>
                  </a:lnTo>
                  <a:lnTo>
                    <a:pt x="415498" y="956"/>
                  </a:lnTo>
                  <a:lnTo>
                    <a:pt x="401763" y="417"/>
                  </a:lnTo>
                  <a:lnTo>
                    <a:pt x="388033" y="227"/>
                  </a:lnTo>
                  <a:lnTo>
                    <a:pt x="374721" y="1113"/>
                  </a:lnTo>
                  <a:lnTo>
                    <a:pt x="362020" y="3662"/>
                  </a:lnTo>
                  <a:lnTo>
                    <a:pt x="351914" y="7885"/>
                  </a:lnTo>
                  <a:lnTo>
                    <a:pt x="341590" y="10246"/>
                  </a:lnTo>
                  <a:lnTo>
                    <a:pt x="328239" y="7209"/>
                  </a:lnTo>
                  <a:lnTo>
                    <a:pt x="307424" y="0"/>
                  </a:lnTo>
                  <a:lnTo>
                    <a:pt x="287401" y="2465"/>
                  </a:lnTo>
                  <a:lnTo>
                    <a:pt x="267794" y="10541"/>
                  </a:lnTo>
                  <a:lnTo>
                    <a:pt x="248229" y="20163"/>
                  </a:lnTo>
                  <a:lnTo>
                    <a:pt x="234558" y="24556"/>
                  </a:lnTo>
                  <a:lnTo>
                    <a:pt x="220135" y="26111"/>
                  </a:lnTo>
                  <a:lnTo>
                    <a:pt x="205472" y="26597"/>
                  </a:lnTo>
                  <a:lnTo>
                    <a:pt x="191079" y="27783"/>
                  </a:lnTo>
                  <a:lnTo>
                    <a:pt x="151408" y="35179"/>
                  </a:lnTo>
                  <a:lnTo>
                    <a:pt x="146723" y="39613"/>
                  </a:lnTo>
                  <a:lnTo>
                    <a:pt x="143073" y="43023"/>
                  </a:lnTo>
                  <a:lnTo>
                    <a:pt x="106551" y="62609"/>
                  </a:lnTo>
                  <a:lnTo>
                    <a:pt x="79179" y="69070"/>
                  </a:lnTo>
                  <a:lnTo>
                    <a:pt x="73560" y="68945"/>
                  </a:lnTo>
                  <a:lnTo>
                    <a:pt x="64693" y="69116"/>
                  </a:lnTo>
                  <a:lnTo>
                    <a:pt x="30297" y="97125"/>
                  </a:lnTo>
                  <a:lnTo>
                    <a:pt x="25830" y="106590"/>
                  </a:lnTo>
                  <a:lnTo>
                    <a:pt x="15279" y="122506"/>
                  </a:lnTo>
                  <a:lnTo>
                    <a:pt x="11247" y="131415"/>
                  </a:lnTo>
                  <a:lnTo>
                    <a:pt x="14113" y="142119"/>
                  </a:lnTo>
                  <a:lnTo>
                    <a:pt x="22339" y="150698"/>
                  </a:lnTo>
                  <a:lnTo>
                    <a:pt x="24829" y="162399"/>
                  </a:lnTo>
                  <a:lnTo>
                    <a:pt x="24829" y="269337"/>
                  </a:lnTo>
                  <a:lnTo>
                    <a:pt x="76119" y="269337"/>
                  </a:lnTo>
                  <a:lnTo>
                    <a:pt x="76119" y="264943"/>
                  </a:lnTo>
                  <a:lnTo>
                    <a:pt x="76779" y="254859"/>
                  </a:lnTo>
                  <a:lnTo>
                    <a:pt x="79179" y="246262"/>
                  </a:lnTo>
                  <a:lnTo>
                    <a:pt x="79179" y="160322"/>
                  </a:lnTo>
                  <a:lnTo>
                    <a:pt x="84518" y="153798"/>
                  </a:lnTo>
                  <a:lnTo>
                    <a:pt x="94561" y="149990"/>
                  </a:lnTo>
                  <a:lnTo>
                    <a:pt x="104973" y="147417"/>
                  </a:lnTo>
                  <a:lnTo>
                    <a:pt x="118151" y="144221"/>
                  </a:lnTo>
                  <a:lnTo>
                    <a:pt x="131496" y="140563"/>
                  </a:lnTo>
                  <a:lnTo>
                    <a:pt x="143962" y="134999"/>
                  </a:lnTo>
                  <a:lnTo>
                    <a:pt x="154503" y="126081"/>
                  </a:lnTo>
                  <a:lnTo>
                    <a:pt x="160611" y="118358"/>
                  </a:lnTo>
                  <a:lnTo>
                    <a:pt x="168334" y="110269"/>
                  </a:lnTo>
                  <a:lnTo>
                    <a:pt x="177142" y="103799"/>
                  </a:lnTo>
                  <a:lnTo>
                    <a:pt x="186507" y="100935"/>
                  </a:lnTo>
                  <a:lnTo>
                    <a:pt x="203793" y="102090"/>
                  </a:lnTo>
                  <a:lnTo>
                    <a:pt x="217678" y="101140"/>
                  </a:lnTo>
                  <a:lnTo>
                    <a:pt x="258897" y="87219"/>
                  </a:lnTo>
                  <a:lnTo>
                    <a:pt x="271089" y="79599"/>
                  </a:lnTo>
                  <a:lnTo>
                    <a:pt x="274137" y="77313"/>
                  </a:lnTo>
                  <a:lnTo>
                    <a:pt x="279471" y="71979"/>
                  </a:lnTo>
                  <a:lnTo>
                    <a:pt x="281757" y="71217"/>
                  </a:lnTo>
                  <a:lnTo>
                    <a:pt x="284805" y="71217"/>
                  </a:lnTo>
                  <a:lnTo>
                    <a:pt x="286329" y="71979"/>
                  </a:lnTo>
                  <a:lnTo>
                    <a:pt x="288615" y="72741"/>
                  </a:lnTo>
                  <a:lnTo>
                    <a:pt x="290139" y="73503"/>
                  </a:lnTo>
                  <a:lnTo>
                    <a:pt x="292425" y="74265"/>
                  </a:lnTo>
                  <a:lnTo>
                    <a:pt x="295473" y="75027"/>
                  </a:lnTo>
                  <a:lnTo>
                    <a:pt x="297759" y="76551"/>
                  </a:lnTo>
                  <a:lnTo>
                    <a:pt x="301569" y="77313"/>
                  </a:lnTo>
                  <a:lnTo>
                    <a:pt x="304617" y="78075"/>
                  </a:lnTo>
                  <a:lnTo>
                    <a:pt x="309189" y="78075"/>
                  </a:lnTo>
                  <a:lnTo>
                    <a:pt x="312999" y="78837"/>
                  </a:lnTo>
                  <a:lnTo>
                    <a:pt x="318333" y="78075"/>
                  </a:lnTo>
                  <a:lnTo>
                    <a:pt x="337430" y="76012"/>
                  </a:lnTo>
                  <a:lnTo>
                    <a:pt x="356586" y="73041"/>
                  </a:lnTo>
                  <a:lnTo>
                    <a:pt x="375666" y="72015"/>
                  </a:lnTo>
                  <a:lnTo>
                    <a:pt x="394533" y="75789"/>
                  </a:lnTo>
                  <a:lnTo>
                    <a:pt x="416822" y="80912"/>
                  </a:lnTo>
                  <a:lnTo>
                    <a:pt x="438072" y="75741"/>
                  </a:lnTo>
                  <a:lnTo>
                    <a:pt x="459270" y="67356"/>
                  </a:lnTo>
                  <a:lnTo>
                    <a:pt x="481401" y="62835"/>
                  </a:lnTo>
                  <a:lnTo>
                    <a:pt x="484449" y="62835"/>
                  </a:lnTo>
                  <a:lnTo>
                    <a:pt x="503965" y="71419"/>
                  </a:lnTo>
                  <a:lnTo>
                    <a:pt x="522535" y="83733"/>
                  </a:lnTo>
                  <a:lnTo>
                    <a:pt x="541683" y="92074"/>
                  </a:lnTo>
                  <a:lnTo>
                    <a:pt x="562935" y="88743"/>
                  </a:lnTo>
                  <a:lnTo>
                    <a:pt x="569235" y="85746"/>
                  </a:lnTo>
                  <a:lnTo>
                    <a:pt x="578480" y="84183"/>
                  </a:lnTo>
                  <a:lnTo>
                    <a:pt x="585033" y="87219"/>
                  </a:lnTo>
                  <a:lnTo>
                    <a:pt x="593082" y="90819"/>
                  </a:lnTo>
                  <a:lnTo>
                    <a:pt x="599321" y="95020"/>
                  </a:lnTo>
                  <a:lnTo>
                    <a:pt x="604321" y="100463"/>
                  </a:lnTo>
                  <a:lnTo>
                    <a:pt x="608655" y="107793"/>
                  </a:lnTo>
                  <a:lnTo>
                    <a:pt x="610517" y="114676"/>
                  </a:lnTo>
                  <a:lnTo>
                    <a:pt x="613499" y="120923"/>
                  </a:lnTo>
                  <a:lnTo>
                    <a:pt x="656190" y="137297"/>
                  </a:lnTo>
                  <a:lnTo>
                    <a:pt x="666567" y="138273"/>
                  </a:lnTo>
                  <a:lnTo>
                    <a:pt x="680985" y="143548"/>
                  </a:lnTo>
                  <a:lnTo>
                    <a:pt x="683569" y="152927"/>
                  </a:lnTo>
                  <a:lnTo>
                    <a:pt x="683569" y="195673"/>
                  </a:lnTo>
                  <a:lnTo>
                    <a:pt x="684093" y="196185"/>
                  </a:lnTo>
                  <a:lnTo>
                    <a:pt x="689084" y="201695"/>
                  </a:lnTo>
                  <a:lnTo>
                    <a:pt x="693990" y="208348"/>
                  </a:lnTo>
                  <a:lnTo>
                    <a:pt x="697566" y="215587"/>
                  </a:lnTo>
                  <a:lnTo>
                    <a:pt x="698571" y="222855"/>
                  </a:lnTo>
                  <a:lnTo>
                    <a:pt x="698571" y="269337"/>
                  </a:lnTo>
                  <a:lnTo>
                    <a:pt x="743553" y="269337"/>
                  </a:lnTo>
                  <a:lnTo>
                    <a:pt x="743553" y="112627"/>
                  </a:lnTo>
                  <a:lnTo>
                    <a:pt x="744260" y="106455"/>
                  </a:lnTo>
                  <a:close/>
                </a:path>
                <a:path w="786129" h="269875">
                  <a:moveTo>
                    <a:pt x="18105" y="269337"/>
                  </a:moveTo>
                  <a:lnTo>
                    <a:pt x="18105" y="262479"/>
                  </a:lnTo>
                  <a:lnTo>
                    <a:pt x="17286" y="269172"/>
                  </a:lnTo>
                  <a:lnTo>
                    <a:pt x="17245" y="269337"/>
                  </a:lnTo>
                  <a:lnTo>
                    <a:pt x="18105" y="269337"/>
                  </a:lnTo>
                  <a:close/>
                </a:path>
                <a:path w="786129" h="269875">
                  <a:moveTo>
                    <a:pt x="93744" y="269337"/>
                  </a:moveTo>
                  <a:lnTo>
                    <a:pt x="88209" y="267813"/>
                  </a:lnTo>
                  <a:lnTo>
                    <a:pt x="81034" y="263507"/>
                  </a:lnTo>
                  <a:lnTo>
                    <a:pt x="76119" y="264943"/>
                  </a:lnTo>
                  <a:lnTo>
                    <a:pt x="76119" y="269337"/>
                  </a:lnTo>
                  <a:lnTo>
                    <a:pt x="93744" y="269337"/>
                  </a:lnTo>
                  <a:close/>
                </a:path>
                <a:path w="786129" h="269875">
                  <a:moveTo>
                    <a:pt x="96129" y="202903"/>
                  </a:moveTo>
                  <a:lnTo>
                    <a:pt x="95139" y="193251"/>
                  </a:lnTo>
                  <a:lnTo>
                    <a:pt x="90303" y="183922"/>
                  </a:lnTo>
                  <a:lnTo>
                    <a:pt x="82875" y="171039"/>
                  </a:lnTo>
                  <a:lnTo>
                    <a:pt x="79179" y="160322"/>
                  </a:lnTo>
                  <a:lnTo>
                    <a:pt x="79179" y="246262"/>
                  </a:lnTo>
                  <a:lnTo>
                    <a:pt x="79555" y="244914"/>
                  </a:lnTo>
                  <a:lnTo>
                    <a:pt x="83366" y="235347"/>
                  </a:lnTo>
                  <a:lnTo>
                    <a:pt x="92019" y="216759"/>
                  </a:lnTo>
                  <a:lnTo>
                    <a:pt x="96129" y="202903"/>
                  </a:lnTo>
                  <a:close/>
                </a:path>
                <a:path w="786129" h="269875">
                  <a:moveTo>
                    <a:pt x="683569" y="195673"/>
                  </a:moveTo>
                  <a:lnTo>
                    <a:pt x="683569" y="152927"/>
                  </a:lnTo>
                  <a:lnTo>
                    <a:pt x="679483" y="165067"/>
                  </a:lnTo>
                  <a:lnTo>
                    <a:pt x="674187" y="177897"/>
                  </a:lnTo>
                  <a:lnTo>
                    <a:pt x="673527" y="190089"/>
                  </a:lnTo>
                  <a:lnTo>
                    <a:pt x="676003" y="188285"/>
                  </a:lnTo>
                  <a:lnTo>
                    <a:pt x="683569" y="195673"/>
                  </a:lnTo>
                  <a:close/>
                </a:path>
                <a:path w="786129" h="269875">
                  <a:moveTo>
                    <a:pt x="698571" y="269337"/>
                  </a:moveTo>
                  <a:lnTo>
                    <a:pt x="698571" y="222855"/>
                  </a:lnTo>
                  <a:lnTo>
                    <a:pt x="695238" y="235412"/>
                  </a:lnTo>
                  <a:lnTo>
                    <a:pt x="686798" y="246815"/>
                  </a:lnTo>
                  <a:lnTo>
                    <a:pt x="679483" y="259383"/>
                  </a:lnTo>
                  <a:lnTo>
                    <a:pt x="679507" y="269337"/>
                  </a:lnTo>
                  <a:lnTo>
                    <a:pt x="698571" y="269337"/>
                  </a:lnTo>
                  <a:close/>
                </a:path>
                <a:path w="786129" h="269875">
                  <a:moveTo>
                    <a:pt x="785523" y="196238"/>
                  </a:moveTo>
                  <a:lnTo>
                    <a:pt x="783153" y="184755"/>
                  </a:lnTo>
                  <a:lnTo>
                    <a:pt x="776441" y="170226"/>
                  </a:lnTo>
                  <a:lnTo>
                    <a:pt x="769104" y="157704"/>
                  </a:lnTo>
                  <a:lnTo>
                    <a:pt x="752673" y="132939"/>
                  </a:lnTo>
                  <a:lnTo>
                    <a:pt x="744740" y="120191"/>
                  </a:lnTo>
                  <a:lnTo>
                    <a:pt x="743553" y="112627"/>
                  </a:lnTo>
                  <a:lnTo>
                    <a:pt x="743553" y="269337"/>
                  </a:lnTo>
                  <a:lnTo>
                    <a:pt x="760738" y="269337"/>
                  </a:lnTo>
                  <a:lnTo>
                    <a:pt x="760738" y="250020"/>
                  </a:lnTo>
                  <a:lnTo>
                    <a:pt x="761398" y="251684"/>
                  </a:lnTo>
                  <a:lnTo>
                    <a:pt x="764865" y="244953"/>
                  </a:lnTo>
                  <a:lnTo>
                    <a:pt x="768955" y="240063"/>
                  </a:lnTo>
                  <a:lnTo>
                    <a:pt x="771012" y="233980"/>
                  </a:lnTo>
                  <a:lnTo>
                    <a:pt x="774771" y="228951"/>
                  </a:lnTo>
                  <a:lnTo>
                    <a:pt x="780932" y="218989"/>
                  </a:lnTo>
                  <a:lnTo>
                    <a:pt x="784649" y="207867"/>
                  </a:lnTo>
                  <a:lnTo>
                    <a:pt x="785523" y="196238"/>
                  </a:lnTo>
                  <a:close/>
                </a:path>
                <a:path w="786129" h="269875">
                  <a:moveTo>
                    <a:pt x="766624" y="269337"/>
                  </a:moveTo>
                  <a:lnTo>
                    <a:pt x="762579" y="259431"/>
                  </a:lnTo>
                  <a:lnTo>
                    <a:pt x="760738" y="250020"/>
                  </a:lnTo>
                  <a:lnTo>
                    <a:pt x="760738" y="269337"/>
                  </a:lnTo>
                  <a:lnTo>
                    <a:pt x="766624" y="269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5537339" y="3178949"/>
              <a:ext cx="232638" cy="2250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5062147" y="3125372"/>
              <a:ext cx="786130" cy="269875"/>
            </a:xfrm>
            <a:custGeom>
              <a:avLst/>
              <a:gdLst/>
              <a:ahLst/>
              <a:cxnLst/>
              <a:rect l="l" t="t" r="r" b="b"/>
              <a:pathLst>
                <a:path w="786129" h="269875">
                  <a:moveTo>
                    <a:pt x="766624" y="269337"/>
                  </a:moveTo>
                  <a:lnTo>
                    <a:pt x="762579" y="259431"/>
                  </a:lnTo>
                  <a:lnTo>
                    <a:pt x="760738" y="250020"/>
                  </a:lnTo>
                  <a:lnTo>
                    <a:pt x="761398" y="251684"/>
                  </a:lnTo>
                  <a:lnTo>
                    <a:pt x="764865" y="244953"/>
                  </a:lnTo>
                  <a:lnTo>
                    <a:pt x="768955" y="240063"/>
                  </a:lnTo>
                  <a:lnTo>
                    <a:pt x="771012" y="233980"/>
                  </a:lnTo>
                  <a:lnTo>
                    <a:pt x="774771" y="228951"/>
                  </a:lnTo>
                  <a:lnTo>
                    <a:pt x="780932" y="218989"/>
                  </a:lnTo>
                  <a:lnTo>
                    <a:pt x="784649" y="207867"/>
                  </a:lnTo>
                  <a:lnTo>
                    <a:pt x="785523" y="196238"/>
                  </a:lnTo>
                  <a:lnTo>
                    <a:pt x="783153" y="184755"/>
                  </a:lnTo>
                  <a:lnTo>
                    <a:pt x="776441" y="170226"/>
                  </a:lnTo>
                  <a:lnTo>
                    <a:pt x="769104" y="157704"/>
                  </a:lnTo>
                  <a:lnTo>
                    <a:pt x="761172" y="145753"/>
                  </a:lnTo>
                  <a:lnTo>
                    <a:pt x="752673" y="132939"/>
                  </a:lnTo>
                  <a:lnTo>
                    <a:pt x="744740" y="120191"/>
                  </a:lnTo>
                  <a:lnTo>
                    <a:pt x="743553" y="112627"/>
                  </a:lnTo>
                  <a:lnTo>
                    <a:pt x="744260" y="106455"/>
                  </a:lnTo>
                  <a:lnTo>
                    <a:pt x="742005" y="97887"/>
                  </a:lnTo>
                  <a:lnTo>
                    <a:pt x="723976" y="76663"/>
                  </a:lnTo>
                  <a:lnTo>
                    <a:pt x="698767" y="66469"/>
                  </a:lnTo>
                  <a:lnTo>
                    <a:pt x="670602" y="60934"/>
                  </a:lnTo>
                  <a:lnTo>
                    <a:pt x="643707" y="53691"/>
                  </a:lnTo>
                  <a:lnTo>
                    <a:pt x="629956" y="49132"/>
                  </a:lnTo>
                  <a:lnTo>
                    <a:pt x="617280" y="44447"/>
                  </a:lnTo>
                  <a:lnTo>
                    <a:pt x="605054" y="38859"/>
                  </a:lnTo>
                  <a:lnTo>
                    <a:pt x="592653" y="31593"/>
                  </a:lnTo>
                  <a:lnTo>
                    <a:pt x="574691" y="24776"/>
                  </a:lnTo>
                  <a:lnTo>
                    <a:pt x="555272" y="18891"/>
                  </a:lnTo>
                  <a:lnTo>
                    <a:pt x="535494" y="14785"/>
                  </a:lnTo>
                  <a:lnTo>
                    <a:pt x="516453" y="13305"/>
                  </a:lnTo>
                  <a:lnTo>
                    <a:pt x="506538" y="14234"/>
                  </a:lnTo>
                  <a:lnTo>
                    <a:pt x="501118" y="16586"/>
                  </a:lnTo>
                  <a:lnTo>
                    <a:pt x="494222" y="17107"/>
                  </a:lnTo>
                  <a:lnTo>
                    <a:pt x="479877" y="12543"/>
                  </a:lnTo>
                  <a:lnTo>
                    <a:pt x="467233" y="6158"/>
                  </a:lnTo>
                  <a:lnTo>
                    <a:pt x="455336" y="2203"/>
                  </a:lnTo>
                  <a:lnTo>
                    <a:pt x="442946" y="561"/>
                  </a:lnTo>
                  <a:lnTo>
                    <a:pt x="428823" y="1113"/>
                  </a:lnTo>
                  <a:lnTo>
                    <a:pt x="415498" y="956"/>
                  </a:lnTo>
                  <a:lnTo>
                    <a:pt x="401763" y="417"/>
                  </a:lnTo>
                  <a:lnTo>
                    <a:pt x="388033" y="227"/>
                  </a:lnTo>
                  <a:lnTo>
                    <a:pt x="374721" y="1113"/>
                  </a:lnTo>
                  <a:lnTo>
                    <a:pt x="362020" y="3662"/>
                  </a:lnTo>
                  <a:lnTo>
                    <a:pt x="351914" y="7885"/>
                  </a:lnTo>
                  <a:lnTo>
                    <a:pt x="341590" y="10246"/>
                  </a:lnTo>
                  <a:lnTo>
                    <a:pt x="328239" y="7209"/>
                  </a:lnTo>
                  <a:lnTo>
                    <a:pt x="307424" y="0"/>
                  </a:lnTo>
                  <a:lnTo>
                    <a:pt x="287401" y="2465"/>
                  </a:lnTo>
                  <a:lnTo>
                    <a:pt x="267794" y="10541"/>
                  </a:lnTo>
                  <a:lnTo>
                    <a:pt x="248229" y="20163"/>
                  </a:lnTo>
                  <a:lnTo>
                    <a:pt x="234558" y="24556"/>
                  </a:lnTo>
                  <a:lnTo>
                    <a:pt x="220135" y="26111"/>
                  </a:lnTo>
                  <a:lnTo>
                    <a:pt x="205472" y="26597"/>
                  </a:lnTo>
                  <a:lnTo>
                    <a:pt x="191079" y="27783"/>
                  </a:lnTo>
                  <a:lnTo>
                    <a:pt x="151408" y="35179"/>
                  </a:lnTo>
                  <a:lnTo>
                    <a:pt x="146723" y="39613"/>
                  </a:lnTo>
                  <a:lnTo>
                    <a:pt x="143073" y="43023"/>
                  </a:lnTo>
                  <a:lnTo>
                    <a:pt x="106551" y="62609"/>
                  </a:lnTo>
                  <a:lnTo>
                    <a:pt x="82703" y="69148"/>
                  </a:lnTo>
                  <a:lnTo>
                    <a:pt x="73560" y="68945"/>
                  </a:lnTo>
                  <a:lnTo>
                    <a:pt x="64693" y="69116"/>
                  </a:lnTo>
                  <a:lnTo>
                    <a:pt x="30297" y="97125"/>
                  </a:lnTo>
                  <a:lnTo>
                    <a:pt x="25830" y="106590"/>
                  </a:lnTo>
                  <a:lnTo>
                    <a:pt x="20482" y="114641"/>
                  </a:lnTo>
                  <a:lnTo>
                    <a:pt x="15279" y="122506"/>
                  </a:lnTo>
                  <a:lnTo>
                    <a:pt x="11247" y="131415"/>
                  </a:lnTo>
                  <a:lnTo>
                    <a:pt x="14113" y="142119"/>
                  </a:lnTo>
                  <a:lnTo>
                    <a:pt x="22339" y="150698"/>
                  </a:lnTo>
                  <a:lnTo>
                    <a:pt x="24829" y="162399"/>
                  </a:lnTo>
                  <a:lnTo>
                    <a:pt x="10485" y="182469"/>
                  </a:lnTo>
                  <a:lnTo>
                    <a:pt x="0" y="204752"/>
                  </a:lnTo>
                  <a:lnTo>
                    <a:pt x="1618" y="224650"/>
                  </a:lnTo>
                  <a:lnTo>
                    <a:pt x="9575" y="243460"/>
                  </a:lnTo>
                  <a:lnTo>
                    <a:pt x="18105" y="262479"/>
                  </a:lnTo>
                  <a:lnTo>
                    <a:pt x="17286" y="269172"/>
                  </a:lnTo>
                  <a:lnTo>
                    <a:pt x="17245" y="269337"/>
                  </a:lnTo>
                </a:path>
                <a:path w="786129" h="269875">
                  <a:moveTo>
                    <a:pt x="93744" y="269337"/>
                  </a:moveTo>
                  <a:lnTo>
                    <a:pt x="88209" y="267813"/>
                  </a:lnTo>
                  <a:lnTo>
                    <a:pt x="81034" y="263507"/>
                  </a:lnTo>
                  <a:lnTo>
                    <a:pt x="76119" y="264943"/>
                  </a:lnTo>
                  <a:lnTo>
                    <a:pt x="87693" y="226010"/>
                  </a:lnTo>
                  <a:lnTo>
                    <a:pt x="92019" y="216759"/>
                  </a:lnTo>
                  <a:lnTo>
                    <a:pt x="96129" y="202903"/>
                  </a:lnTo>
                  <a:lnTo>
                    <a:pt x="95139" y="193251"/>
                  </a:lnTo>
                  <a:lnTo>
                    <a:pt x="90303" y="183922"/>
                  </a:lnTo>
                  <a:lnTo>
                    <a:pt x="82875" y="171039"/>
                  </a:lnTo>
                  <a:lnTo>
                    <a:pt x="79179" y="160322"/>
                  </a:lnTo>
                  <a:lnTo>
                    <a:pt x="84518" y="153798"/>
                  </a:lnTo>
                  <a:lnTo>
                    <a:pt x="94561" y="149990"/>
                  </a:lnTo>
                  <a:lnTo>
                    <a:pt x="104973" y="147417"/>
                  </a:lnTo>
                  <a:lnTo>
                    <a:pt x="118151" y="144221"/>
                  </a:lnTo>
                  <a:lnTo>
                    <a:pt x="131496" y="140563"/>
                  </a:lnTo>
                  <a:lnTo>
                    <a:pt x="143962" y="134999"/>
                  </a:lnTo>
                  <a:lnTo>
                    <a:pt x="154503" y="126081"/>
                  </a:lnTo>
                  <a:lnTo>
                    <a:pt x="160611" y="118358"/>
                  </a:lnTo>
                  <a:lnTo>
                    <a:pt x="168334" y="110269"/>
                  </a:lnTo>
                  <a:lnTo>
                    <a:pt x="177142" y="103799"/>
                  </a:lnTo>
                  <a:lnTo>
                    <a:pt x="186507" y="100935"/>
                  </a:lnTo>
                  <a:lnTo>
                    <a:pt x="203793" y="102090"/>
                  </a:lnTo>
                  <a:lnTo>
                    <a:pt x="217678" y="101140"/>
                  </a:lnTo>
                  <a:lnTo>
                    <a:pt x="258897" y="87219"/>
                  </a:lnTo>
                  <a:lnTo>
                    <a:pt x="271089" y="79599"/>
                  </a:lnTo>
                  <a:lnTo>
                    <a:pt x="274137" y="77313"/>
                  </a:lnTo>
                  <a:lnTo>
                    <a:pt x="279471" y="71979"/>
                  </a:lnTo>
                  <a:lnTo>
                    <a:pt x="281757" y="71217"/>
                  </a:lnTo>
                  <a:lnTo>
                    <a:pt x="284805" y="71217"/>
                  </a:lnTo>
                  <a:lnTo>
                    <a:pt x="286329" y="71979"/>
                  </a:lnTo>
                  <a:lnTo>
                    <a:pt x="288615" y="72741"/>
                  </a:lnTo>
                  <a:lnTo>
                    <a:pt x="290139" y="73503"/>
                  </a:lnTo>
                  <a:lnTo>
                    <a:pt x="292425" y="74265"/>
                  </a:lnTo>
                  <a:lnTo>
                    <a:pt x="295473" y="75027"/>
                  </a:lnTo>
                  <a:lnTo>
                    <a:pt x="297759" y="76551"/>
                  </a:lnTo>
                  <a:lnTo>
                    <a:pt x="301569" y="77313"/>
                  </a:lnTo>
                  <a:lnTo>
                    <a:pt x="304617" y="78075"/>
                  </a:lnTo>
                  <a:lnTo>
                    <a:pt x="309189" y="78075"/>
                  </a:lnTo>
                  <a:lnTo>
                    <a:pt x="312999" y="78837"/>
                  </a:lnTo>
                  <a:lnTo>
                    <a:pt x="318333" y="78075"/>
                  </a:lnTo>
                  <a:lnTo>
                    <a:pt x="337430" y="76012"/>
                  </a:lnTo>
                  <a:lnTo>
                    <a:pt x="356586" y="73041"/>
                  </a:lnTo>
                  <a:lnTo>
                    <a:pt x="375666" y="72015"/>
                  </a:lnTo>
                  <a:lnTo>
                    <a:pt x="394533" y="75789"/>
                  </a:lnTo>
                  <a:lnTo>
                    <a:pt x="416822" y="80912"/>
                  </a:lnTo>
                  <a:lnTo>
                    <a:pt x="438072" y="75741"/>
                  </a:lnTo>
                  <a:lnTo>
                    <a:pt x="459270" y="67356"/>
                  </a:lnTo>
                  <a:lnTo>
                    <a:pt x="481401" y="62835"/>
                  </a:lnTo>
                  <a:lnTo>
                    <a:pt x="484449" y="62835"/>
                  </a:lnTo>
                </a:path>
                <a:path w="786129" h="269875">
                  <a:moveTo>
                    <a:pt x="221163" y="269337"/>
                  </a:moveTo>
                  <a:lnTo>
                    <a:pt x="234207" y="263604"/>
                  </a:lnTo>
                  <a:lnTo>
                    <a:pt x="262707" y="257145"/>
                  </a:lnTo>
                </a:path>
                <a:path w="786129" h="269875">
                  <a:moveTo>
                    <a:pt x="498927" y="260193"/>
                  </a:moveTo>
                  <a:lnTo>
                    <a:pt x="518716" y="269337"/>
                  </a:lnTo>
                </a:path>
              </a:pathLst>
            </a:custGeom>
            <a:ln w="185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3760813" y="3128627"/>
              <a:ext cx="951865" cy="266700"/>
            </a:xfrm>
            <a:custGeom>
              <a:avLst/>
              <a:gdLst/>
              <a:ahLst/>
              <a:cxnLst/>
              <a:rect l="l" t="t" r="r" b="b"/>
              <a:pathLst>
                <a:path w="951864" h="266700">
                  <a:moveTo>
                    <a:pt x="951625" y="266082"/>
                  </a:moveTo>
                  <a:lnTo>
                    <a:pt x="948938" y="262302"/>
                  </a:lnTo>
                  <a:lnTo>
                    <a:pt x="922191" y="222842"/>
                  </a:lnTo>
                  <a:lnTo>
                    <a:pt x="895187" y="183881"/>
                  </a:lnTo>
                  <a:lnTo>
                    <a:pt x="866817" y="146543"/>
                  </a:lnTo>
                  <a:lnTo>
                    <a:pt x="835969" y="111956"/>
                  </a:lnTo>
                  <a:lnTo>
                    <a:pt x="801534" y="81246"/>
                  </a:lnTo>
                  <a:lnTo>
                    <a:pt x="762401" y="55538"/>
                  </a:lnTo>
                  <a:lnTo>
                    <a:pt x="717460" y="35958"/>
                  </a:lnTo>
                  <a:lnTo>
                    <a:pt x="674231" y="22874"/>
                  </a:lnTo>
                  <a:lnTo>
                    <a:pt x="627403" y="13036"/>
                  </a:lnTo>
                  <a:lnTo>
                    <a:pt x="578547" y="6145"/>
                  </a:lnTo>
                  <a:lnTo>
                    <a:pt x="529235" y="1900"/>
                  </a:lnTo>
                  <a:lnTo>
                    <a:pt x="481035" y="0"/>
                  </a:lnTo>
                  <a:lnTo>
                    <a:pt x="435520" y="144"/>
                  </a:lnTo>
                  <a:lnTo>
                    <a:pt x="378370" y="906"/>
                  </a:lnTo>
                  <a:lnTo>
                    <a:pt x="323285" y="6197"/>
                  </a:lnTo>
                  <a:lnTo>
                    <a:pt x="272778" y="15249"/>
                  </a:lnTo>
                  <a:lnTo>
                    <a:pt x="226634" y="28242"/>
                  </a:lnTo>
                  <a:lnTo>
                    <a:pt x="184641" y="45359"/>
                  </a:lnTo>
                  <a:lnTo>
                    <a:pt x="146585" y="66778"/>
                  </a:lnTo>
                  <a:lnTo>
                    <a:pt x="112254" y="92683"/>
                  </a:lnTo>
                  <a:lnTo>
                    <a:pt x="81432" y="123252"/>
                  </a:lnTo>
                  <a:lnTo>
                    <a:pt x="53909" y="158668"/>
                  </a:lnTo>
                  <a:lnTo>
                    <a:pt x="29469" y="199111"/>
                  </a:lnTo>
                  <a:lnTo>
                    <a:pt x="7900" y="244761"/>
                  </a:lnTo>
                  <a:lnTo>
                    <a:pt x="0" y="266082"/>
                  </a:lnTo>
                  <a:lnTo>
                    <a:pt x="951625" y="266082"/>
                  </a:lnTo>
                  <a:close/>
                </a:path>
              </a:pathLst>
            </a:custGeom>
            <a:solidFill>
              <a:srgbClr val="FFE5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3760813" y="3128627"/>
              <a:ext cx="951865" cy="266700"/>
            </a:xfrm>
            <a:custGeom>
              <a:avLst/>
              <a:gdLst/>
              <a:ahLst/>
              <a:cxnLst/>
              <a:rect l="l" t="t" r="r" b="b"/>
              <a:pathLst>
                <a:path w="951864" h="266700">
                  <a:moveTo>
                    <a:pt x="435520" y="144"/>
                  </a:moveTo>
                  <a:lnTo>
                    <a:pt x="481035" y="0"/>
                  </a:lnTo>
                  <a:lnTo>
                    <a:pt x="529235" y="1900"/>
                  </a:lnTo>
                  <a:lnTo>
                    <a:pt x="578547" y="6145"/>
                  </a:lnTo>
                  <a:lnTo>
                    <a:pt x="627403" y="13036"/>
                  </a:lnTo>
                  <a:lnTo>
                    <a:pt x="674231" y="22874"/>
                  </a:lnTo>
                  <a:lnTo>
                    <a:pt x="717460" y="35958"/>
                  </a:lnTo>
                  <a:lnTo>
                    <a:pt x="762401" y="55538"/>
                  </a:lnTo>
                  <a:lnTo>
                    <a:pt x="801534" y="81246"/>
                  </a:lnTo>
                  <a:lnTo>
                    <a:pt x="835969" y="111956"/>
                  </a:lnTo>
                  <a:lnTo>
                    <a:pt x="866817" y="146543"/>
                  </a:lnTo>
                  <a:lnTo>
                    <a:pt x="895187" y="183881"/>
                  </a:lnTo>
                  <a:lnTo>
                    <a:pt x="922191" y="222842"/>
                  </a:lnTo>
                  <a:lnTo>
                    <a:pt x="948938" y="262302"/>
                  </a:lnTo>
                  <a:lnTo>
                    <a:pt x="951625" y="266082"/>
                  </a:lnTo>
                </a:path>
                <a:path w="951864" h="266700">
                  <a:moveTo>
                    <a:pt x="0" y="266082"/>
                  </a:moveTo>
                  <a:lnTo>
                    <a:pt x="29469" y="199111"/>
                  </a:lnTo>
                  <a:lnTo>
                    <a:pt x="53909" y="158668"/>
                  </a:lnTo>
                  <a:lnTo>
                    <a:pt x="81432" y="123252"/>
                  </a:lnTo>
                  <a:lnTo>
                    <a:pt x="112254" y="92683"/>
                  </a:lnTo>
                  <a:lnTo>
                    <a:pt x="146585" y="66778"/>
                  </a:lnTo>
                  <a:lnTo>
                    <a:pt x="184641" y="45359"/>
                  </a:lnTo>
                  <a:lnTo>
                    <a:pt x="226634" y="28242"/>
                  </a:lnTo>
                  <a:lnTo>
                    <a:pt x="272778" y="15249"/>
                  </a:lnTo>
                  <a:lnTo>
                    <a:pt x="323285" y="6197"/>
                  </a:lnTo>
                  <a:lnTo>
                    <a:pt x="378370" y="906"/>
                  </a:lnTo>
                  <a:lnTo>
                    <a:pt x="435520" y="144"/>
                  </a:lnTo>
                </a:path>
              </a:pathLst>
            </a:custGeom>
            <a:ln w="185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113151" y="3259835"/>
              <a:ext cx="466725" cy="135255"/>
            </a:xfrm>
            <a:custGeom>
              <a:avLst/>
              <a:gdLst/>
              <a:ahLst/>
              <a:cxnLst/>
              <a:rect l="l" t="t" r="r" b="b"/>
              <a:pathLst>
                <a:path w="466725" h="135254">
                  <a:moveTo>
                    <a:pt x="69466" y="9143"/>
                  </a:moveTo>
                  <a:lnTo>
                    <a:pt x="56390" y="50458"/>
                  </a:lnTo>
                  <a:lnTo>
                    <a:pt x="35794" y="87760"/>
                  </a:lnTo>
                  <a:lnTo>
                    <a:pt x="10327" y="122421"/>
                  </a:lnTo>
                  <a:lnTo>
                    <a:pt x="0" y="134874"/>
                  </a:lnTo>
                  <a:lnTo>
                    <a:pt x="67494" y="134874"/>
                  </a:lnTo>
                  <a:lnTo>
                    <a:pt x="67494" y="23575"/>
                  </a:lnTo>
                  <a:lnTo>
                    <a:pt x="69466" y="9143"/>
                  </a:lnTo>
                  <a:close/>
                </a:path>
                <a:path w="466725" h="135254">
                  <a:moveTo>
                    <a:pt x="359066" y="134874"/>
                  </a:moveTo>
                  <a:lnTo>
                    <a:pt x="346780" y="127427"/>
                  </a:lnTo>
                  <a:lnTo>
                    <a:pt x="312358" y="97278"/>
                  </a:lnTo>
                  <a:lnTo>
                    <a:pt x="279935" y="67067"/>
                  </a:lnTo>
                  <a:lnTo>
                    <a:pt x="244726" y="41910"/>
                  </a:lnTo>
                  <a:lnTo>
                    <a:pt x="220243" y="32418"/>
                  </a:lnTo>
                  <a:lnTo>
                    <a:pt x="191481" y="23507"/>
                  </a:lnTo>
                  <a:lnTo>
                    <a:pt x="164005" y="13320"/>
                  </a:lnTo>
                  <a:lnTo>
                    <a:pt x="143380" y="0"/>
                  </a:lnTo>
                  <a:lnTo>
                    <a:pt x="139570" y="1524"/>
                  </a:lnTo>
                  <a:lnTo>
                    <a:pt x="121353" y="13983"/>
                  </a:lnTo>
                  <a:lnTo>
                    <a:pt x="102523" y="32465"/>
                  </a:lnTo>
                  <a:lnTo>
                    <a:pt x="85833" y="53003"/>
                  </a:lnTo>
                  <a:lnTo>
                    <a:pt x="74038" y="71627"/>
                  </a:lnTo>
                  <a:lnTo>
                    <a:pt x="69795" y="57839"/>
                  </a:lnTo>
                  <a:lnTo>
                    <a:pt x="67609" y="40814"/>
                  </a:lnTo>
                  <a:lnTo>
                    <a:pt x="67494" y="23575"/>
                  </a:lnTo>
                  <a:lnTo>
                    <a:pt x="67494" y="134874"/>
                  </a:lnTo>
                  <a:lnTo>
                    <a:pt x="359066" y="134874"/>
                  </a:lnTo>
                  <a:close/>
                </a:path>
                <a:path w="466725" h="135254">
                  <a:moveTo>
                    <a:pt x="466545" y="134874"/>
                  </a:moveTo>
                  <a:lnTo>
                    <a:pt x="461030" y="130497"/>
                  </a:lnTo>
                  <a:lnTo>
                    <a:pt x="436093" y="130940"/>
                  </a:lnTo>
                  <a:lnTo>
                    <a:pt x="425594" y="134874"/>
                  </a:lnTo>
                  <a:lnTo>
                    <a:pt x="466545" y="134874"/>
                  </a:lnTo>
                  <a:close/>
                </a:path>
              </a:pathLst>
            </a:custGeom>
            <a:solidFill>
              <a:srgbClr val="F7B2CB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30745" y="3242310"/>
              <a:ext cx="549275" cy="152400"/>
            </a:xfrm>
            <a:custGeom>
              <a:avLst/>
              <a:gdLst/>
              <a:ahLst/>
              <a:cxnLst/>
              <a:rect l="l" t="t" r="r" b="b"/>
              <a:pathLst>
                <a:path w="549275" h="152400">
                  <a:moveTo>
                    <a:pt x="225786" y="17526"/>
                  </a:moveTo>
                  <a:lnTo>
                    <a:pt x="246411" y="30846"/>
                  </a:lnTo>
                  <a:lnTo>
                    <a:pt x="273887" y="41033"/>
                  </a:lnTo>
                  <a:lnTo>
                    <a:pt x="302649" y="49944"/>
                  </a:lnTo>
                  <a:lnTo>
                    <a:pt x="327132" y="59436"/>
                  </a:lnTo>
                  <a:lnTo>
                    <a:pt x="362340" y="84593"/>
                  </a:lnTo>
                  <a:lnTo>
                    <a:pt x="394764" y="114804"/>
                  </a:lnTo>
                  <a:lnTo>
                    <a:pt x="429185" y="144953"/>
                  </a:lnTo>
                  <a:lnTo>
                    <a:pt x="441471" y="152400"/>
                  </a:lnTo>
                </a:path>
                <a:path w="549275" h="152400">
                  <a:moveTo>
                    <a:pt x="507999" y="152400"/>
                  </a:moveTo>
                  <a:lnTo>
                    <a:pt x="518498" y="148466"/>
                  </a:lnTo>
                  <a:lnTo>
                    <a:pt x="543436" y="148023"/>
                  </a:lnTo>
                  <a:lnTo>
                    <a:pt x="548950" y="152400"/>
                  </a:lnTo>
                </a:path>
                <a:path w="549275" h="152400">
                  <a:moveTo>
                    <a:pt x="82405" y="152400"/>
                  </a:moveTo>
                  <a:lnTo>
                    <a:pt x="92732" y="139947"/>
                  </a:lnTo>
                  <a:lnTo>
                    <a:pt x="118199" y="105286"/>
                  </a:lnTo>
                  <a:lnTo>
                    <a:pt x="138795" y="67984"/>
                  </a:lnTo>
                  <a:lnTo>
                    <a:pt x="151872" y="26670"/>
                  </a:lnTo>
                  <a:lnTo>
                    <a:pt x="149900" y="41101"/>
                  </a:lnTo>
                  <a:lnTo>
                    <a:pt x="150014" y="58340"/>
                  </a:lnTo>
                  <a:lnTo>
                    <a:pt x="152200" y="75365"/>
                  </a:lnTo>
                  <a:lnTo>
                    <a:pt x="156444" y="89154"/>
                  </a:lnTo>
                  <a:lnTo>
                    <a:pt x="168238" y="70529"/>
                  </a:lnTo>
                  <a:lnTo>
                    <a:pt x="184928" y="49991"/>
                  </a:lnTo>
                  <a:lnTo>
                    <a:pt x="203758" y="31509"/>
                  </a:lnTo>
                  <a:lnTo>
                    <a:pt x="221976" y="19050"/>
                  </a:lnTo>
                  <a:lnTo>
                    <a:pt x="225786" y="17526"/>
                  </a:lnTo>
                </a:path>
                <a:path w="549275" h="152400">
                  <a:moveTo>
                    <a:pt x="0" y="152400"/>
                  </a:moveTo>
                  <a:lnTo>
                    <a:pt x="4406" y="141765"/>
                  </a:lnTo>
                  <a:lnTo>
                    <a:pt x="30521" y="95673"/>
                  </a:lnTo>
                  <a:lnTo>
                    <a:pt x="60957" y="54869"/>
                  </a:lnTo>
                  <a:lnTo>
                    <a:pt x="94078" y="22071"/>
                  </a:lnTo>
                  <a:lnTo>
                    <a:pt x="128250" y="0"/>
                  </a:lnTo>
                </a:path>
                <a:path w="549275" h="152400">
                  <a:moveTo>
                    <a:pt x="206736" y="121920"/>
                  </a:moveTo>
                  <a:lnTo>
                    <a:pt x="231195" y="120028"/>
                  </a:lnTo>
                  <a:lnTo>
                    <a:pt x="256094" y="117843"/>
                  </a:lnTo>
                  <a:lnTo>
                    <a:pt x="280698" y="118458"/>
                  </a:lnTo>
                  <a:lnTo>
                    <a:pt x="304272" y="124968"/>
                  </a:lnTo>
                </a:path>
              </a:pathLst>
            </a:custGeom>
            <a:ln w="185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200" y="339471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3726065" y="3385451"/>
              <a:ext cx="2533116" cy="9687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200" y="6332220"/>
              <a:ext cx="9144000" cy="9829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01994" y="578716"/>
            <a:ext cx="7433422" cy="554225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000357">
              <a:lnSpc>
                <a:spcPct val="150000"/>
              </a:lnSpc>
              <a:spcBef>
                <a:spcPts val="88"/>
              </a:spcBef>
            </a:pPr>
            <a:r>
              <a:rPr sz="2471" spc="-22" dirty="0">
                <a:solidFill>
                  <a:srgbClr val="009A9A"/>
                </a:solidFill>
                <a:latin typeface="Tahoma"/>
                <a:cs typeface="Tahoma"/>
              </a:rPr>
              <a:t>Faktor </a:t>
            </a:r>
            <a:r>
              <a:rPr sz="2471" spc="-4" dirty="0">
                <a:solidFill>
                  <a:srgbClr val="009A9A"/>
                </a:solidFill>
                <a:latin typeface="Tahoma"/>
                <a:cs typeface="Tahoma"/>
              </a:rPr>
              <a:t>risiko </a:t>
            </a:r>
            <a:r>
              <a:rPr sz="2471" dirty="0">
                <a:solidFill>
                  <a:srgbClr val="009A9A"/>
                </a:solidFill>
                <a:latin typeface="Tahoma"/>
                <a:cs typeface="Tahoma"/>
              </a:rPr>
              <a:t>INTRINSIK &amp; EKSTRINSIK  INTRINSIK (pada </a:t>
            </a:r>
            <a:r>
              <a:rPr sz="2471" spc="-4" dirty="0">
                <a:solidFill>
                  <a:srgbClr val="009A9A"/>
                </a:solidFill>
                <a:latin typeface="Tahoma"/>
                <a:cs typeface="Tahoma"/>
              </a:rPr>
              <a:t>bayi / </a:t>
            </a:r>
            <a:r>
              <a:rPr sz="2471" dirty="0">
                <a:solidFill>
                  <a:srgbClr val="009A9A"/>
                </a:solidFill>
                <a:latin typeface="Tahoma"/>
                <a:cs typeface="Tahoma"/>
              </a:rPr>
              <a:t>balita)</a:t>
            </a:r>
            <a:r>
              <a:rPr sz="2471" spc="26" dirty="0">
                <a:solidFill>
                  <a:srgbClr val="009A9A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009A9A"/>
                </a:solidFill>
                <a:latin typeface="Tahoma"/>
                <a:cs typeface="Tahoma"/>
              </a:rPr>
              <a:t>:</a:t>
            </a:r>
            <a:endParaRPr sz="2471">
              <a:latin typeface="Tahoma"/>
              <a:cs typeface="Tahoma"/>
            </a:endParaRPr>
          </a:p>
          <a:p>
            <a:pPr marL="11206" marR="754196">
              <a:lnSpc>
                <a:spcPts val="2965"/>
              </a:lnSpc>
              <a:spcBef>
                <a:spcPts val="53"/>
              </a:spcBef>
              <a:tabLst>
                <a:tab pos="3684130" algn="l"/>
                <a:tab pos="4655732" algn="l"/>
              </a:tabLst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bera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 lahi</a:t>
            </a:r>
            <a:r>
              <a:rPr sz="2471" spc="-1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2471" spc="-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nila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471" spc="-1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Apga</a:t>
            </a:r>
            <a:r>
              <a:rPr sz="2471" spc="-115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 asfiksia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,	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kejang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,	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hiperbilirubinemia 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infeksi, kelainan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kongenital, temperamen</a:t>
            </a:r>
            <a:r>
              <a:rPr sz="2471" spc="-5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dll</a:t>
            </a:r>
            <a:endParaRPr sz="2471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735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382">
              <a:latin typeface="Arial Narrow"/>
              <a:cs typeface="Arial Narrow"/>
            </a:endParaRPr>
          </a:p>
          <a:p>
            <a:pPr marL="11206">
              <a:spcBef>
                <a:spcPts val="4"/>
              </a:spcBef>
            </a:pPr>
            <a:r>
              <a:rPr sz="2471" dirty="0">
                <a:solidFill>
                  <a:srgbClr val="009A9A"/>
                </a:solidFill>
                <a:latin typeface="Tahoma"/>
                <a:cs typeface="Tahoma"/>
              </a:rPr>
              <a:t>EKSTRINSIK</a:t>
            </a:r>
            <a:endParaRPr sz="2471">
              <a:latin typeface="Tahoma"/>
              <a:cs typeface="Tahoma"/>
            </a:endParaRPr>
          </a:p>
          <a:p>
            <a:pPr marL="11206" marR="4483">
              <a:spcBef>
                <a:spcPts val="1443"/>
              </a:spcBef>
              <a:tabLst>
                <a:tab pos="1396888" algn="l"/>
                <a:tab pos="4044979" algn="l"/>
                <a:tab pos="4850165" algn="l"/>
                <a:tab pos="5657031" algn="l"/>
                <a:tab pos="6664494" algn="l"/>
              </a:tabLst>
            </a:pP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Lingk. 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MIKRO (ibu) : 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umur,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tinggi,</a:t>
            </a:r>
            <a:r>
              <a:rPr sz="2471" spc="62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kesehatan</a:t>
            </a:r>
            <a:r>
              <a:rPr sz="2471" spc="-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selama	hamil</a:t>
            </a:r>
            <a:r>
              <a:rPr sz="2471" spc="-8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/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persalinan (anemia, gizi, penyakit, pengobatan),	merokok, 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narkoba, alkohol,</a:t>
            </a:r>
            <a:r>
              <a:rPr sz="2471" spc="-1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pendidikan,</a:t>
            </a:r>
            <a:r>
              <a:rPr sz="2471" spc="-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pekerjaan	jumlah anak,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jarak  kehamilan,	penyakit menular</a:t>
            </a:r>
            <a:r>
              <a:rPr sz="2471" spc="-1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sz="2471" spc="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menurun,	pengetahuan, sikap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&amp;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ketrampilan,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riwayat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pernikahan	(terpaksa, tdk</a:t>
            </a:r>
            <a:r>
              <a:rPr sz="2471" spc="-3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direstui,</a:t>
            </a:r>
            <a:endParaRPr sz="2471">
              <a:latin typeface="Arial Narrow"/>
              <a:cs typeface="Arial Narrow"/>
            </a:endParaRPr>
          </a:p>
          <a:p>
            <a:pPr marL="11206">
              <a:lnSpc>
                <a:spcPts val="2956"/>
              </a:lnSpc>
            </a:pPr>
            <a:r>
              <a:rPr sz="2471" i="1" spc="-4" dirty="0">
                <a:solidFill>
                  <a:srgbClr val="FFFFFF"/>
                </a:solidFill>
                <a:latin typeface="Arial Narrow"/>
                <a:cs typeface="Arial Narrow"/>
              </a:rPr>
              <a:t>single parent dll), perencanaan</a:t>
            </a:r>
            <a:r>
              <a:rPr sz="2471" i="1" spc="-4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i="1" spc="-4" dirty="0">
                <a:solidFill>
                  <a:srgbClr val="FFFFFF"/>
                </a:solidFill>
                <a:latin typeface="Arial Narrow"/>
                <a:cs typeface="Arial Narrow"/>
              </a:rPr>
              <a:t>hamil</a:t>
            </a:r>
            <a:endParaRPr sz="2471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4319868"/>
            <a:chOff x="457200" y="457200"/>
            <a:chExt cx="9144000" cy="4895850"/>
          </a:xfrm>
        </p:grpSpPr>
        <p:sp>
          <p:nvSpPr>
            <p:cNvPr id="3" name="object 3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3394710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6747" y="430530"/>
            <a:ext cx="7757272" cy="403357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ts val="2943"/>
              </a:lnSpc>
              <a:spcBef>
                <a:spcPts val="88"/>
              </a:spcBef>
              <a:tabLst>
                <a:tab pos="1822174" algn="l"/>
                <a:tab pos="4548150" algn="l"/>
              </a:tabLst>
            </a:pP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Lingk.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MINI	</a:t>
            </a:r>
            <a:r>
              <a:rPr sz="2471" spc="-13" dirty="0">
                <a:solidFill>
                  <a:srgbClr val="FF65FF"/>
                </a:solidFill>
                <a:latin typeface="Tahoma"/>
                <a:cs typeface="Tahoma"/>
              </a:rPr>
              <a:t>(ayah,</a:t>
            </a:r>
            <a:r>
              <a:rPr sz="2471" spc="26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spc="-13" dirty="0">
                <a:solidFill>
                  <a:srgbClr val="FF65FF"/>
                </a:solidFill>
                <a:latin typeface="Tahoma"/>
                <a:cs typeface="Tahoma"/>
              </a:rPr>
              <a:t>kakak-adik,	</a:t>
            </a:r>
            <a:r>
              <a:rPr sz="2471" spc="-9" dirty="0">
                <a:solidFill>
                  <a:srgbClr val="FF65FF"/>
                </a:solidFill>
                <a:latin typeface="Tahoma"/>
                <a:cs typeface="Tahoma"/>
              </a:rPr>
              <a:t>pengasuh, </a:t>
            </a:r>
            <a:r>
              <a:rPr sz="2471" spc="-13" dirty="0">
                <a:solidFill>
                  <a:srgbClr val="FF65FF"/>
                </a:solidFill>
                <a:latin typeface="Tahoma"/>
                <a:cs typeface="Tahoma"/>
              </a:rPr>
              <a:t>sarana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dll)</a:t>
            </a:r>
            <a:r>
              <a:rPr sz="2471" spc="31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:</a:t>
            </a:r>
            <a:endParaRPr sz="2471">
              <a:latin typeface="Tahoma"/>
              <a:cs typeface="Tahoma"/>
            </a:endParaRPr>
          </a:p>
          <a:p>
            <a:pPr marL="1861396" marR="299213" indent="-1613733">
              <a:lnSpc>
                <a:spcPts val="2965"/>
              </a:lnSpc>
              <a:spcBef>
                <a:spcPts val="79"/>
              </a:spcBef>
              <a:tabLst>
                <a:tab pos="1115045" algn="l"/>
                <a:tab pos="5534320" algn="l"/>
              </a:tabLst>
            </a:pPr>
            <a:r>
              <a:rPr sz="2471" spc="-13" dirty="0">
                <a:solidFill>
                  <a:srgbClr val="FFFF9A"/>
                </a:solidFill>
                <a:latin typeface="Arial Narrow"/>
                <a:cs typeface="Arial Narrow"/>
              </a:rPr>
              <a:t>Ayah</a:t>
            </a:r>
            <a:r>
              <a:rPr sz="2471" spc="-4" dirty="0">
                <a:solidFill>
                  <a:srgbClr val="FFFF9A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9A"/>
                </a:solidFill>
                <a:latin typeface="Arial Narrow"/>
                <a:cs typeface="Arial Narrow"/>
              </a:rPr>
              <a:t>:	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umur,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tinggi, pendidikan, pekerjaan /penghasilan,  pengetahuan, sikap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 &amp;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perilaku,	penyakit,</a:t>
            </a:r>
            <a:r>
              <a:rPr sz="2471" spc="-5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riwayat  pernikahan, perencanaan punya</a:t>
            </a:r>
            <a:r>
              <a:rPr sz="2471" spc="-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anak,</a:t>
            </a:r>
            <a:endParaRPr sz="2471">
              <a:latin typeface="Arial Narrow"/>
              <a:cs typeface="Arial Narrow"/>
            </a:endParaRPr>
          </a:p>
          <a:p>
            <a:pPr marL="1861396" marR="912207" indent="-1613733">
              <a:lnSpc>
                <a:spcPts val="2965"/>
              </a:lnSpc>
            </a:pPr>
            <a:r>
              <a:rPr sz="2471" dirty="0">
                <a:solidFill>
                  <a:srgbClr val="FFFF9A"/>
                </a:solidFill>
                <a:latin typeface="Arial Narrow"/>
                <a:cs typeface="Arial Narrow"/>
              </a:rPr>
              <a:t>Kakak/adik serumah :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jumlah, jarak 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umur,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kesehatan</a:t>
            </a:r>
            <a:r>
              <a:rPr sz="2471" spc="-9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(gizi, 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imunisasi, kelainan bawaan, gangg</a:t>
            </a:r>
            <a:r>
              <a:rPr sz="2471" spc="-10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TK)</a:t>
            </a:r>
            <a:endParaRPr sz="2471">
              <a:latin typeface="Arial Narrow"/>
              <a:cs typeface="Arial Narrow"/>
            </a:endParaRPr>
          </a:p>
          <a:p>
            <a:pPr marL="2188065" marR="443215" indent="-1940962">
              <a:lnSpc>
                <a:spcPts val="2965"/>
              </a:lnSpc>
              <a:tabLst>
                <a:tab pos="5462038" algn="l"/>
              </a:tabLst>
            </a:pPr>
            <a:r>
              <a:rPr sz="2471" spc="-4" dirty="0">
                <a:solidFill>
                  <a:srgbClr val="FFFF9A"/>
                </a:solidFill>
                <a:latin typeface="Arial Narrow"/>
                <a:cs typeface="Arial Narrow"/>
              </a:rPr>
              <a:t>Pengasuh </a:t>
            </a:r>
            <a:r>
              <a:rPr sz="2471" dirty="0">
                <a:solidFill>
                  <a:srgbClr val="FFFF9A"/>
                </a:solidFill>
                <a:latin typeface="Arial Narrow"/>
                <a:cs typeface="Arial Narrow"/>
              </a:rPr>
              <a:t>: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pendidikan,</a:t>
            </a:r>
            <a:r>
              <a:rPr sz="2471" spc="-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pengetahuan,</a:t>
            </a:r>
            <a:r>
              <a:rPr sz="2471" spc="-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sikap,	perilaku,</a:t>
            </a:r>
            <a:r>
              <a:rPr sz="2471" spc="-7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aturan,  nilai-nilai, penghargaan, hukuman</a:t>
            </a:r>
            <a:r>
              <a:rPr sz="2471" spc="-4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dll</a:t>
            </a:r>
            <a:endParaRPr sz="2471">
              <a:latin typeface="Arial Narrow"/>
              <a:cs typeface="Arial Narrow"/>
            </a:endParaRPr>
          </a:p>
          <a:p>
            <a:pPr marL="576573">
              <a:lnSpc>
                <a:spcPts val="2868"/>
              </a:lnSpc>
              <a:tabLst>
                <a:tab pos="1690498" algn="l"/>
                <a:tab pos="2747829" algn="l"/>
                <a:tab pos="3761455" algn="l"/>
              </a:tabLst>
            </a:pPr>
            <a:r>
              <a:rPr sz="2471" spc="-4" dirty="0">
                <a:solidFill>
                  <a:srgbClr val="FFFF9A"/>
                </a:solidFill>
                <a:latin typeface="Arial Narrow"/>
                <a:cs typeface="Arial Narrow"/>
              </a:rPr>
              <a:t>Sarana</a:t>
            </a:r>
            <a:r>
              <a:rPr sz="2471" spc="-9" dirty="0">
                <a:solidFill>
                  <a:srgbClr val="FFFF9A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9A"/>
                </a:solidFill>
                <a:latin typeface="Arial Narrow"/>
                <a:cs typeface="Arial Narrow"/>
              </a:rPr>
              <a:t>:	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mainan,	sanitasi	rumah 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(air,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cahaya,</a:t>
            </a:r>
            <a:r>
              <a:rPr sz="2471" spc="-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udara,dll.)</a:t>
            </a:r>
            <a:endParaRPr sz="2471">
              <a:latin typeface="Arial Narrow"/>
              <a:cs typeface="Arial Narrow"/>
            </a:endParaRPr>
          </a:p>
          <a:p>
            <a:pPr marL="42024">
              <a:spcBef>
                <a:spcPts val="1487"/>
              </a:spcBef>
            </a:pP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Lingk.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MESO </a:t>
            </a:r>
            <a:r>
              <a:rPr sz="2471" spc="-4" dirty="0">
                <a:solidFill>
                  <a:srgbClr val="FFFF9A"/>
                </a:solidFill>
                <a:latin typeface="Arial Narrow"/>
                <a:cs typeface="Arial Narrow"/>
              </a:rPr>
              <a:t>: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tetangga (ekonomi, sikap, perilaku) ,teman,</a:t>
            </a:r>
            <a:r>
              <a:rPr sz="2471" spc="-26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sarana</a:t>
            </a:r>
            <a:endParaRPr sz="2471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59048" y="4378586"/>
            <a:ext cx="7079876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4900594" algn="l"/>
                <a:tab pos="6286835" algn="l"/>
              </a:tabLst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bermai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n,</a:t>
            </a:r>
            <a:r>
              <a:rPr sz="2471" spc="-1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kualitas</a:t>
            </a:r>
            <a:r>
              <a:rPr sz="2471" spc="-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posyandu,</a:t>
            </a:r>
            <a:r>
              <a:rPr sz="2471" spc="-22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Puskesma</a:t>
            </a:r>
            <a:r>
              <a:rPr sz="2471" spc="4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,	pendidikan	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sz="2471" spc="-154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71" dirty="0">
                <a:solidFill>
                  <a:srgbClr val="FFFFFF"/>
                </a:solidFill>
                <a:latin typeface="Arial Narrow"/>
                <a:cs typeface="Arial Narrow"/>
              </a:rPr>
              <a:t>UD</a:t>
            </a:r>
            <a:endParaRPr sz="2471">
              <a:latin typeface="Arial Narrow"/>
              <a:cs typeface="Arial Narro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61883" y="4723279"/>
            <a:ext cx="8068235" cy="1731309"/>
            <a:chOff x="457200" y="5353050"/>
            <a:chExt cx="9144000" cy="1962150"/>
          </a:xfrm>
        </p:grpSpPr>
        <p:sp>
          <p:nvSpPr>
            <p:cNvPr id="10" name="object 10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31359" y="4568458"/>
            <a:ext cx="7805457" cy="1152539"/>
          </a:xfrm>
          <a:prstGeom prst="rect">
            <a:avLst/>
          </a:prstGeom>
        </p:spPr>
        <p:txBody>
          <a:bodyPr vert="horz" wrap="square" lIns="0" tIns="197783" rIns="0" bIns="0" rtlCol="0">
            <a:spAutoFit/>
          </a:bodyPr>
          <a:lstStyle/>
          <a:p>
            <a:pPr marL="1915187">
              <a:spcBef>
                <a:spcPts val="1557"/>
              </a:spcBef>
            </a:pP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BKB), sanitasi lingkungan, adat-budaya</a:t>
            </a:r>
            <a:r>
              <a:rPr sz="2471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dll.</a:t>
            </a:r>
            <a:endParaRPr sz="2471">
              <a:latin typeface="Arial Narrow"/>
              <a:cs typeface="Arial Narrow"/>
            </a:endParaRPr>
          </a:p>
          <a:p>
            <a:pPr marL="11206">
              <a:spcBef>
                <a:spcPts val="1474"/>
              </a:spcBef>
            </a:pPr>
            <a:r>
              <a:rPr sz="2471" spc="-4" dirty="0">
                <a:solidFill>
                  <a:srgbClr val="FF65FF"/>
                </a:solidFill>
                <a:latin typeface="Arial Narrow"/>
                <a:cs typeface="Arial Narrow"/>
              </a:rPr>
              <a:t>Lingk. MAKRO </a:t>
            </a:r>
            <a:r>
              <a:rPr sz="2471" dirty="0">
                <a:solidFill>
                  <a:srgbClr val="FFFF9A"/>
                </a:solidFill>
                <a:latin typeface="Arial Narrow"/>
                <a:cs typeface="Arial Narrow"/>
              </a:rPr>
              <a:t>: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kepedulian petugas, pejabat, profesi </a:t>
            </a:r>
            <a:r>
              <a:rPr sz="2471" spc="243" dirty="0">
                <a:solidFill>
                  <a:srgbClr val="FFFFFF"/>
                </a:solidFill>
                <a:latin typeface="Wingdings"/>
                <a:cs typeface="Wingdings"/>
              </a:rPr>
              <a:t>€</a:t>
            </a:r>
            <a:r>
              <a:rPr sz="2471" spc="2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Arial Narrow"/>
                <a:cs typeface="Arial Narrow"/>
              </a:rPr>
              <a:t>program</a:t>
            </a:r>
            <a:r>
              <a:rPr sz="2471" spc="-349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71" spc="-26" dirty="0">
                <a:solidFill>
                  <a:srgbClr val="FFFFFF"/>
                </a:solidFill>
                <a:latin typeface="Arial Narrow"/>
                <a:cs typeface="Arial Narrow"/>
              </a:rPr>
              <a:t>dll</a:t>
            </a:r>
            <a:endParaRPr sz="2471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4319868"/>
            <a:chOff x="457200" y="457200"/>
            <a:chExt cx="9144000" cy="4895850"/>
          </a:xfrm>
        </p:grpSpPr>
        <p:sp>
          <p:nvSpPr>
            <p:cNvPr id="3" name="object 3"/>
            <p:cNvSpPr/>
            <p:nvPr/>
          </p:nvSpPr>
          <p:spPr>
            <a:xfrm>
              <a:off x="457200" y="457200"/>
              <a:ext cx="9144000" cy="29375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3394710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7010400" y="3733800"/>
              <a:ext cx="1981200" cy="6400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03711" y="1751435"/>
            <a:ext cx="6379508" cy="2621019"/>
          </a:xfrm>
          <a:prstGeom prst="rect">
            <a:avLst/>
          </a:prstGeom>
        </p:spPr>
        <p:txBody>
          <a:bodyPr vert="horz" wrap="square" lIns="0" tIns="226359" rIns="0" bIns="0" rtlCol="0">
            <a:spAutoFit/>
          </a:bodyPr>
          <a:lstStyle/>
          <a:p>
            <a:pPr marL="1450678">
              <a:spcBef>
                <a:spcPts val="1782"/>
              </a:spcBef>
            </a:pPr>
            <a:r>
              <a:rPr sz="2824" spc="-4" dirty="0">
                <a:solidFill>
                  <a:srgbClr val="FFFF9A"/>
                </a:solidFill>
                <a:latin typeface="Times New Roman"/>
                <a:cs typeface="Times New Roman"/>
              </a:rPr>
              <a:t>II. PEMERIKSAAN </a:t>
            </a:r>
            <a:r>
              <a:rPr sz="2824" spc="-9" dirty="0">
                <a:solidFill>
                  <a:srgbClr val="FFFF9A"/>
                </a:solidFill>
                <a:latin typeface="Times New Roman"/>
                <a:cs typeface="Times New Roman"/>
              </a:rPr>
              <a:t>FISIK</a:t>
            </a:r>
            <a:endParaRPr sz="2824">
              <a:latin typeface="Times New Roman"/>
              <a:cs typeface="Times New Roman"/>
            </a:endParaRPr>
          </a:p>
          <a:p>
            <a:pPr marL="414640" indent="-403433">
              <a:spcBef>
                <a:spcPts val="1694"/>
              </a:spcBef>
              <a:buAutoNum type="arabicPeriod"/>
              <a:tabLst>
                <a:tab pos="414640" algn="l"/>
              </a:tabLst>
            </a:pPr>
            <a:r>
              <a:rPr sz="2824" spc="-22" dirty="0">
                <a:solidFill>
                  <a:srgbClr val="FFFFFF"/>
                </a:solidFill>
                <a:latin typeface="Times New Roman"/>
                <a:cs typeface="Times New Roman"/>
              </a:rPr>
              <a:t>Tinggi </a:t>
            </a:r>
            <a:r>
              <a:rPr sz="2824" dirty="0">
                <a:solidFill>
                  <a:srgbClr val="FFFFFF"/>
                </a:solidFill>
                <a:latin typeface="Times New Roman"/>
                <a:cs typeface="Times New Roman"/>
              </a:rPr>
              <a:t>badan, </a:t>
            </a: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berat badan, lingkar</a:t>
            </a:r>
            <a:r>
              <a:rPr sz="2824" spc="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kepala</a:t>
            </a:r>
            <a:endParaRPr sz="2824">
              <a:latin typeface="Times New Roman"/>
              <a:cs typeface="Times New Roman"/>
            </a:endParaRPr>
          </a:p>
          <a:p>
            <a:pPr marL="414079" indent="-403433">
              <a:spcBef>
                <a:spcPts val="1694"/>
              </a:spcBef>
              <a:buAutoNum type="arabicPeriod"/>
              <a:tabLst>
                <a:tab pos="414640" algn="l"/>
              </a:tabLst>
            </a:pP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Pemeriksaan fisik</a:t>
            </a:r>
            <a:r>
              <a:rPr sz="2824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umum</a:t>
            </a:r>
            <a:endParaRPr sz="2824">
              <a:latin typeface="Times New Roman"/>
              <a:cs typeface="Times New Roman"/>
            </a:endParaRPr>
          </a:p>
          <a:p>
            <a:pPr marL="414079" indent="-403433">
              <a:spcBef>
                <a:spcPts val="1694"/>
              </a:spcBef>
              <a:buAutoNum type="arabicPeriod"/>
              <a:tabLst>
                <a:tab pos="414640" algn="l"/>
              </a:tabLst>
            </a:pP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Pemeriksaan neurologis</a:t>
            </a:r>
            <a:r>
              <a:rPr sz="2824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Times New Roman"/>
                <a:cs typeface="Times New Roman"/>
              </a:rPr>
              <a:t>dasar</a:t>
            </a:r>
            <a:endParaRPr sz="2824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61883" y="3859305"/>
            <a:ext cx="8068235" cy="2595282"/>
            <a:chOff x="457200" y="4373879"/>
            <a:chExt cx="9144000" cy="2941320"/>
          </a:xfrm>
        </p:grpSpPr>
        <p:sp>
          <p:nvSpPr>
            <p:cNvPr id="9" name="object 9"/>
            <p:cNvSpPr/>
            <p:nvPr/>
          </p:nvSpPr>
          <p:spPr>
            <a:xfrm>
              <a:off x="7012614" y="4373879"/>
              <a:ext cx="1978985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7018703" y="5353049"/>
              <a:ext cx="1972945" cy="361950"/>
            </a:xfrm>
            <a:custGeom>
              <a:avLst/>
              <a:gdLst/>
              <a:ahLst/>
              <a:cxnLst/>
              <a:rect l="l" t="t" r="r" b="b"/>
              <a:pathLst>
                <a:path w="1972945" h="361950">
                  <a:moveTo>
                    <a:pt x="1972896" y="361950"/>
                  </a:moveTo>
                  <a:lnTo>
                    <a:pt x="1972896" y="25051"/>
                  </a:lnTo>
                  <a:lnTo>
                    <a:pt x="1771062" y="0"/>
                  </a:lnTo>
                  <a:lnTo>
                    <a:pt x="686477" y="0"/>
                  </a:lnTo>
                  <a:lnTo>
                    <a:pt x="0" y="361950"/>
                  </a:lnTo>
                  <a:lnTo>
                    <a:pt x="1972896" y="361950"/>
                  </a:lnTo>
                  <a:close/>
                </a:path>
              </a:pathLst>
            </a:custGeom>
            <a:solidFill>
              <a:srgbClr val="BF7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8794267" y="5353049"/>
              <a:ext cx="197485" cy="25400"/>
            </a:xfrm>
            <a:custGeom>
              <a:avLst/>
              <a:gdLst/>
              <a:ahLst/>
              <a:cxnLst/>
              <a:rect l="l" t="t" r="r" b="b"/>
              <a:pathLst>
                <a:path w="197484" h="25400">
                  <a:moveTo>
                    <a:pt x="197332" y="25049"/>
                  </a:moveTo>
                  <a:lnTo>
                    <a:pt x="197332" y="0"/>
                  </a:lnTo>
                  <a:lnTo>
                    <a:pt x="0" y="0"/>
                  </a:lnTo>
                  <a:lnTo>
                    <a:pt x="197332" y="25049"/>
                  </a:lnTo>
                  <a:close/>
                </a:path>
              </a:pathLst>
            </a:custGeom>
            <a:solidFill>
              <a:srgbClr val="653F3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7016002" y="5353049"/>
              <a:ext cx="689610" cy="361950"/>
            </a:xfrm>
            <a:custGeom>
              <a:avLst/>
              <a:gdLst/>
              <a:ahLst/>
              <a:cxnLst/>
              <a:rect l="l" t="t" r="r" b="b"/>
              <a:pathLst>
                <a:path w="689609" h="361950">
                  <a:moveTo>
                    <a:pt x="689177" y="0"/>
                  </a:moveTo>
                  <a:lnTo>
                    <a:pt x="0" y="0"/>
                  </a:lnTo>
                  <a:lnTo>
                    <a:pt x="1252" y="361950"/>
                  </a:lnTo>
                  <a:lnTo>
                    <a:pt x="2700" y="361950"/>
                  </a:lnTo>
                  <a:lnTo>
                    <a:pt x="689177" y="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7116646" y="5353049"/>
              <a:ext cx="319405" cy="128905"/>
            </a:xfrm>
            <a:custGeom>
              <a:avLst/>
              <a:gdLst/>
              <a:ahLst/>
              <a:cxnLst/>
              <a:rect l="l" t="t" r="r" b="b"/>
              <a:pathLst>
                <a:path w="319404" h="128904">
                  <a:moveTo>
                    <a:pt x="319228" y="0"/>
                  </a:moveTo>
                  <a:lnTo>
                    <a:pt x="0" y="0"/>
                  </a:lnTo>
                  <a:lnTo>
                    <a:pt x="243" y="31919"/>
                  </a:lnTo>
                  <a:lnTo>
                    <a:pt x="1195" y="81534"/>
                  </a:lnTo>
                  <a:lnTo>
                    <a:pt x="3430" y="90335"/>
                  </a:lnTo>
                  <a:lnTo>
                    <a:pt x="3430" y="97963"/>
                  </a:lnTo>
                  <a:lnTo>
                    <a:pt x="5005" y="102870"/>
                  </a:lnTo>
                  <a:lnTo>
                    <a:pt x="6529" y="105917"/>
                  </a:lnTo>
                  <a:lnTo>
                    <a:pt x="7291" y="108203"/>
                  </a:lnTo>
                  <a:lnTo>
                    <a:pt x="8053" y="108965"/>
                  </a:lnTo>
                  <a:lnTo>
                    <a:pt x="8815" y="110489"/>
                  </a:lnTo>
                  <a:lnTo>
                    <a:pt x="8815" y="112013"/>
                  </a:lnTo>
                  <a:lnTo>
                    <a:pt x="10339" y="113537"/>
                  </a:lnTo>
                  <a:lnTo>
                    <a:pt x="11101" y="115824"/>
                  </a:lnTo>
                  <a:lnTo>
                    <a:pt x="16384" y="121196"/>
                  </a:lnTo>
                  <a:lnTo>
                    <a:pt x="22099" y="127419"/>
                  </a:lnTo>
                  <a:lnTo>
                    <a:pt x="30151" y="128015"/>
                  </a:lnTo>
                  <a:lnTo>
                    <a:pt x="34723" y="128777"/>
                  </a:lnTo>
                  <a:lnTo>
                    <a:pt x="45391" y="128777"/>
                  </a:lnTo>
                  <a:lnTo>
                    <a:pt x="53773" y="124205"/>
                  </a:lnTo>
                  <a:lnTo>
                    <a:pt x="74347" y="115062"/>
                  </a:lnTo>
                  <a:lnTo>
                    <a:pt x="105589" y="99822"/>
                  </a:lnTo>
                  <a:lnTo>
                    <a:pt x="145213" y="81534"/>
                  </a:lnTo>
                  <a:lnTo>
                    <a:pt x="192382" y="59182"/>
                  </a:lnTo>
                  <a:lnTo>
                    <a:pt x="239642" y="37026"/>
                  </a:lnTo>
                  <a:lnTo>
                    <a:pt x="319228" y="0"/>
                  </a:lnTo>
                  <a:close/>
                </a:path>
                <a:path w="319404" h="128904">
                  <a:moveTo>
                    <a:pt x="3430" y="97963"/>
                  </a:moveTo>
                  <a:lnTo>
                    <a:pt x="3430" y="90335"/>
                  </a:lnTo>
                  <a:lnTo>
                    <a:pt x="2046" y="93649"/>
                  </a:lnTo>
                  <a:lnTo>
                    <a:pt x="3430" y="979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0677" y="5353049"/>
              <a:ext cx="96520" cy="36195"/>
            </a:xfrm>
            <a:custGeom>
              <a:avLst/>
              <a:gdLst/>
              <a:ahLst/>
              <a:cxnLst/>
              <a:rect l="l" t="t" r="r" b="b"/>
              <a:pathLst>
                <a:path w="96520" h="36195">
                  <a:moveTo>
                    <a:pt x="96484" y="0"/>
                  </a:moveTo>
                  <a:lnTo>
                    <a:pt x="0" y="0"/>
                  </a:lnTo>
                  <a:lnTo>
                    <a:pt x="786" y="35813"/>
                  </a:lnTo>
                  <a:lnTo>
                    <a:pt x="45608" y="19430"/>
                  </a:lnTo>
                  <a:lnTo>
                    <a:pt x="96484" y="0"/>
                  </a:lnTo>
                  <a:close/>
                </a:path>
              </a:pathLst>
            </a:custGeom>
            <a:solidFill>
              <a:srgbClr val="FFFF98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7874571" y="5353049"/>
              <a:ext cx="1117600" cy="276860"/>
            </a:xfrm>
            <a:custGeom>
              <a:avLst/>
              <a:gdLst/>
              <a:ahLst/>
              <a:cxnLst/>
              <a:rect l="l" t="t" r="r" b="b"/>
              <a:pathLst>
                <a:path w="1117600" h="276860">
                  <a:moveTo>
                    <a:pt x="955484" y="53339"/>
                  </a:moveTo>
                  <a:lnTo>
                    <a:pt x="948626" y="47244"/>
                  </a:lnTo>
                  <a:lnTo>
                    <a:pt x="932624" y="41910"/>
                  </a:lnTo>
                  <a:lnTo>
                    <a:pt x="907478" y="36575"/>
                  </a:lnTo>
                  <a:lnTo>
                    <a:pt x="870140" y="32765"/>
                  </a:lnTo>
                  <a:lnTo>
                    <a:pt x="859472" y="31241"/>
                  </a:lnTo>
                  <a:lnTo>
                    <a:pt x="848804" y="30479"/>
                  </a:lnTo>
                  <a:lnTo>
                    <a:pt x="819086" y="30551"/>
                  </a:lnTo>
                  <a:lnTo>
                    <a:pt x="807338" y="31105"/>
                  </a:lnTo>
                  <a:lnTo>
                    <a:pt x="794702" y="31797"/>
                  </a:lnTo>
                  <a:lnTo>
                    <a:pt x="779821" y="31742"/>
                  </a:lnTo>
                  <a:lnTo>
                    <a:pt x="767270" y="29717"/>
                  </a:lnTo>
                  <a:lnTo>
                    <a:pt x="759985" y="17934"/>
                  </a:lnTo>
                  <a:lnTo>
                    <a:pt x="753835" y="0"/>
                  </a:lnTo>
                  <a:lnTo>
                    <a:pt x="41369" y="0"/>
                  </a:lnTo>
                  <a:lnTo>
                    <a:pt x="20278" y="12995"/>
                  </a:lnTo>
                  <a:lnTo>
                    <a:pt x="5270" y="25146"/>
                  </a:lnTo>
                  <a:lnTo>
                    <a:pt x="0" y="31292"/>
                  </a:lnTo>
                  <a:lnTo>
                    <a:pt x="660" y="35382"/>
                  </a:lnTo>
                  <a:lnTo>
                    <a:pt x="32998" y="48827"/>
                  </a:lnTo>
                  <a:lnTo>
                    <a:pt x="61882" y="45700"/>
                  </a:lnTo>
                  <a:lnTo>
                    <a:pt x="91606" y="41440"/>
                  </a:lnTo>
                  <a:lnTo>
                    <a:pt x="113474" y="38862"/>
                  </a:lnTo>
                  <a:lnTo>
                    <a:pt x="125762" y="37503"/>
                  </a:lnTo>
                  <a:lnTo>
                    <a:pt x="138134" y="36537"/>
                  </a:lnTo>
                  <a:lnTo>
                    <a:pt x="150368" y="35400"/>
                  </a:lnTo>
                  <a:lnTo>
                    <a:pt x="162242" y="33527"/>
                  </a:lnTo>
                  <a:lnTo>
                    <a:pt x="164528" y="32765"/>
                  </a:lnTo>
                  <a:lnTo>
                    <a:pt x="167576" y="32765"/>
                  </a:lnTo>
                  <a:lnTo>
                    <a:pt x="169862" y="32003"/>
                  </a:lnTo>
                  <a:lnTo>
                    <a:pt x="172148" y="32003"/>
                  </a:lnTo>
                  <a:lnTo>
                    <a:pt x="175196" y="31241"/>
                  </a:lnTo>
                  <a:lnTo>
                    <a:pt x="177482" y="31241"/>
                  </a:lnTo>
                  <a:lnTo>
                    <a:pt x="180530" y="32003"/>
                  </a:lnTo>
                  <a:lnTo>
                    <a:pt x="182816" y="32003"/>
                  </a:lnTo>
                  <a:lnTo>
                    <a:pt x="188355" y="37723"/>
                  </a:lnTo>
                  <a:lnTo>
                    <a:pt x="191722" y="49048"/>
                  </a:lnTo>
                  <a:lnTo>
                    <a:pt x="193875" y="61377"/>
                  </a:lnTo>
                  <a:lnTo>
                    <a:pt x="195770" y="70103"/>
                  </a:lnTo>
                  <a:lnTo>
                    <a:pt x="195770" y="154119"/>
                  </a:lnTo>
                  <a:lnTo>
                    <a:pt x="219406" y="148375"/>
                  </a:lnTo>
                  <a:lnTo>
                    <a:pt x="269189" y="131250"/>
                  </a:lnTo>
                  <a:lnTo>
                    <a:pt x="309308" y="111251"/>
                  </a:lnTo>
                  <a:lnTo>
                    <a:pt x="313118" y="124967"/>
                  </a:lnTo>
                  <a:lnTo>
                    <a:pt x="388194" y="95812"/>
                  </a:lnTo>
                  <a:lnTo>
                    <a:pt x="388734" y="93865"/>
                  </a:lnTo>
                  <a:lnTo>
                    <a:pt x="388734" y="95602"/>
                  </a:lnTo>
                  <a:lnTo>
                    <a:pt x="391604" y="94487"/>
                  </a:lnTo>
                  <a:lnTo>
                    <a:pt x="391604" y="178869"/>
                  </a:lnTo>
                  <a:lnTo>
                    <a:pt x="414426" y="177371"/>
                  </a:lnTo>
                  <a:lnTo>
                    <a:pt x="439772" y="174569"/>
                  </a:lnTo>
                  <a:lnTo>
                    <a:pt x="465037" y="171160"/>
                  </a:lnTo>
                  <a:lnTo>
                    <a:pt x="508894" y="165149"/>
                  </a:lnTo>
                  <a:lnTo>
                    <a:pt x="519172" y="163920"/>
                  </a:lnTo>
                  <a:lnTo>
                    <a:pt x="528151" y="161312"/>
                  </a:lnTo>
                  <a:lnTo>
                    <a:pt x="542480" y="154686"/>
                  </a:lnTo>
                  <a:lnTo>
                    <a:pt x="552190" y="151151"/>
                  </a:lnTo>
                  <a:lnTo>
                    <a:pt x="561963" y="148875"/>
                  </a:lnTo>
                  <a:lnTo>
                    <a:pt x="571710" y="149124"/>
                  </a:lnTo>
                  <a:lnTo>
                    <a:pt x="581342" y="153162"/>
                  </a:lnTo>
                  <a:lnTo>
                    <a:pt x="581342" y="182625"/>
                  </a:lnTo>
                  <a:lnTo>
                    <a:pt x="582866" y="183641"/>
                  </a:lnTo>
                  <a:lnTo>
                    <a:pt x="585914" y="184403"/>
                  </a:lnTo>
                  <a:lnTo>
                    <a:pt x="589724" y="185927"/>
                  </a:lnTo>
                  <a:lnTo>
                    <a:pt x="595058" y="187451"/>
                  </a:lnTo>
                  <a:lnTo>
                    <a:pt x="595058" y="276451"/>
                  </a:lnTo>
                  <a:lnTo>
                    <a:pt x="597887" y="276396"/>
                  </a:lnTo>
                  <a:lnTo>
                    <a:pt x="652655" y="267055"/>
                  </a:lnTo>
                  <a:lnTo>
                    <a:pt x="696174" y="254555"/>
                  </a:lnTo>
                  <a:lnTo>
                    <a:pt x="733742" y="239267"/>
                  </a:lnTo>
                  <a:lnTo>
                    <a:pt x="750506" y="230886"/>
                  </a:lnTo>
                  <a:lnTo>
                    <a:pt x="751268" y="230886"/>
                  </a:lnTo>
                  <a:lnTo>
                    <a:pt x="752030" y="230124"/>
                  </a:lnTo>
                  <a:lnTo>
                    <a:pt x="752792" y="230886"/>
                  </a:lnTo>
                  <a:lnTo>
                    <a:pt x="753554" y="230886"/>
                  </a:lnTo>
                  <a:lnTo>
                    <a:pt x="758126" y="235458"/>
                  </a:lnTo>
                  <a:lnTo>
                    <a:pt x="759650" y="236220"/>
                  </a:lnTo>
                  <a:lnTo>
                    <a:pt x="760412" y="236982"/>
                  </a:lnTo>
                  <a:lnTo>
                    <a:pt x="761936" y="236982"/>
                  </a:lnTo>
                  <a:lnTo>
                    <a:pt x="763460" y="235458"/>
                  </a:lnTo>
                  <a:lnTo>
                    <a:pt x="764984" y="235458"/>
                  </a:lnTo>
                  <a:lnTo>
                    <a:pt x="768032" y="234696"/>
                  </a:lnTo>
                  <a:lnTo>
                    <a:pt x="777176" y="231648"/>
                  </a:lnTo>
                  <a:lnTo>
                    <a:pt x="782510" y="230124"/>
                  </a:lnTo>
                  <a:lnTo>
                    <a:pt x="794702" y="225551"/>
                  </a:lnTo>
                  <a:lnTo>
                    <a:pt x="794702" y="111251"/>
                  </a:lnTo>
                  <a:lnTo>
                    <a:pt x="815697" y="107239"/>
                  </a:lnTo>
                  <a:lnTo>
                    <a:pt x="858474" y="97371"/>
                  </a:lnTo>
                  <a:lnTo>
                    <a:pt x="899858" y="86105"/>
                  </a:lnTo>
                  <a:lnTo>
                    <a:pt x="947102" y="66294"/>
                  </a:lnTo>
                  <a:lnTo>
                    <a:pt x="954722" y="60198"/>
                  </a:lnTo>
                  <a:lnTo>
                    <a:pt x="955484" y="53339"/>
                  </a:lnTo>
                  <a:close/>
                </a:path>
                <a:path w="1117600" h="276860">
                  <a:moveTo>
                    <a:pt x="195770" y="154119"/>
                  </a:moveTo>
                  <a:lnTo>
                    <a:pt x="195770" y="70103"/>
                  </a:lnTo>
                  <a:lnTo>
                    <a:pt x="171381" y="79249"/>
                  </a:lnTo>
                  <a:lnTo>
                    <a:pt x="144121" y="91868"/>
                  </a:lnTo>
                  <a:lnTo>
                    <a:pt x="121159" y="109226"/>
                  </a:lnTo>
                  <a:lnTo>
                    <a:pt x="109664" y="132587"/>
                  </a:lnTo>
                  <a:lnTo>
                    <a:pt x="108902" y="139446"/>
                  </a:lnTo>
                  <a:lnTo>
                    <a:pt x="110426" y="145541"/>
                  </a:lnTo>
                  <a:lnTo>
                    <a:pt x="114998" y="156210"/>
                  </a:lnTo>
                  <a:lnTo>
                    <a:pt x="117284" y="160020"/>
                  </a:lnTo>
                  <a:lnTo>
                    <a:pt x="122618" y="165353"/>
                  </a:lnTo>
                  <a:lnTo>
                    <a:pt x="123380" y="166877"/>
                  </a:lnTo>
                  <a:lnTo>
                    <a:pt x="168092" y="160845"/>
                  </a:lnTo>
                  <a:lnTo>
                    <a:pt x="195770" y="154119"/>
                  </a:lnTo>
                  <a:close/>
                </a:path>
                <a:path w="1117600" h="276860">
                  <a:moveTo>
                    <a:pt x="388632" y="179064"/>
                  </a:moveTo>
                  <a:lnTo>
                    <a:pt x="388632" y="105079"/>
                  </a:lnTo>
                  <a:lnTo>
                    <a:pt x="384746" y="108203"/>
                  </a:lnTo>
                  <a:lnTo>
                    <a:pt x="376394" y="110400"/>
                  </a:lnTo>
                  <a:lnTo>
                    <a:pt x="339507" y="133311"/>
                  </a:lnTo>
                  <a:lnTo>
                    <a:pt x="323024" y="149351"/>
                  </a:lnTo>
                  <a:lnTo>
                    <a:pt x="321500" y="150113"/>
                  </a:lnTo>
                  <a:lnTo>
                    <a:pt x="320738" y="151637"/>
                  </a:lnTo>
                  <a:lnTo>
                    <a:pt x="319214" y="153162"/>
                  </a:lnTo>
                  <a:lnTo>
                    <a:pt x="317690" y="155448"/>
                  </a:lnTo>
                  <a:lnTo>
                    <a:pt x="316166" y="156972"/>
                  </a:lnTo>
                  <a:lnTo>
                    <a:pt x="314642" y="159258"/>
                  </a:lnTo>
                  <a:lnTo>
                    <a:pt x="313880" y="161544"/>
                  </a:lnTo>
                  <a:lnTo>
                    <a:pt x="313880" y="164591"/>
                  </a:lnTo>
                  <a:lnTo>
                    <a:pt x="361829" y="178398"/>
                  </a:lnTo>
                  <a:lnTo>
                    <a:pt x="375178" y="178913"/>
                  </a:lnTo>
                  <a:lnTo>
                    <a:pt x="388632" y="179064"/>
                  </a:lnTo>
                  <a:close/>
                </a:path>
                <a:path w="1117600" h="276860">
                  <a:moveTo>
                    <a:pt x="391604" y="178869"/>
                  </a:moveTo>
                  <a:lnTo>
                    <a:pt x="391604" y="94487"/>
                  </a:lnTo>
                  <a:lnTo>
                    <a:pt x="388667" y="97271"/>
                  </a:lnTo>
                  <a:lnTo>
                    <a:pt x="388556" y="102870"/>
                  </a:lnTo>
                  <a:lnTo>
                    <a:pt x="387007" y="104190"/>
                  </a:lnTo>
                  <a:lnTo>
                    <a:pt x="388632" y="105079"/>
                  </a:lnTo>
                  <a:lnTo>
                    <a:pt x="388632" y="179064"/>
                  </a:lnTo>
                  <a:lnTo>
                    <a:pt x="391604" y="178869"/>
                  </a:lnTo>
                  <a:close/>
                </a:path>
                <a:path w="1117600" h="276860">
                  <a:moveTo>
                    <a:pt x="388699" y="95616"/>
                  </a:moveTo>
                  <a:lnTo>
                    <a:pt x="388194" y="95812"/>
                  </a:lnTo>
                  <a:lnTo>
                    <a:pt x="387476" y="98399"/>
                  </a:lnTo>
                  <a:lnTo>
                    <a:pt x="388667" y="97271"/>
                  </a:lnTo>
                  <a:lnTo>
                    <a:pt x="388699" y="95616"/>
                  </a:lnTo>
                  <a:close/>
                </a:path>
                <a:path w="1117600" h="276860">
                  <a:moveTo>
                    <a:pt x="388734" y="95602"/>
                  </a:moveTo>
                  <a:lnTo>
                    <a:pt x="388734" y="93865"/>
                  </a:lnTo>
                  <a:lnTo>
                    <a:pt x="388699" y="95616"/>
                  </a:lnTo>
                  <a:close/>
                </a:path>
                <a:path w="1117600" h="276860">
                  <a:moveTo>
                    <a:pt x="595058" y="276451"/>
                  </a:moveTo>
                  <a:lnTo>
                    <a:pt x="595058" y="187451"/>
                  </a:lnTo>
                  <a:lnTo>
                    <a:pt x="579555" y="199277"/>
                  </a:lnTo>
                  <a:lnTo>
                    <a:pt x="549936" y="224615"/>
                  </a:lnTo>
                  <a:lnTo>
                    <a:pt x="532212" y="255612"/>
                  </a:lnTo>
                  <a:lnTo>
                    <a:pt x="535984" y="263451"/>
                  </a:lnTo>
                  <a:lnTo>
                    <a:pt x="552119" y="275742"/>
                  </a:lnTo>
                  <a:lnTo>
                    <a:pt x="552742" y="274574"/>
                  </a:lnTo>
                  <a:lnTo>
                    <a:pt x="565340" y="275844"/>
                  </a:lnTo>
                  <a:lnTo>
                    <a:pt x="579945" y="276641"/>
                  </a:lnTo>
                  <a:lnTo>
                    <a:pt x="589724" y="276556"/>
                  </a:lnTo>
                  <a:lnTo>
                    <a:pt x="595058" y="276451"/>
                  </a:lnTo>
                  <a:close/>
                </a:path>
                <a:path w="1117600" h="276860">
                  <a:moveTo>
                    <a:pt x="581342" y="182625"/>
                  </a:moveTo>
                  <a:lnTo>
                    <a:pt x="581342" y="153162"/>
                  </a:lnTo>
                  <a:lnTo>
                    <a:pt x="579945" y="160693"/>
                  </a:lnTo>
                  <a:lnTo>
                    <a:pt x="576491" y="167614"/>
                  </a:lnTo>
                  <a:lnTo>
                    <a:pt x="576008" y="175260"/>
                  </a:lnTo>
                  <a:lnTo>
                    <a:pt x="576770" y="176784"/>
                  </a:lnTo>
                  <a:lnTo>
                    <a:pt x="577532" y="179070"/>
                  </a:lnTo>
                  <a:lnTo>
                    <a:pt x="578294" y="180594"/>
                  </a:lnTo>
                  <a:lnTo>
                    <a:pt x="581342" y="182625"/>
                  </a:lnTo>
                  <a:close/>
                </a:path>
                <a:path w="1117600" h="276860">
                  <a:moveTo>
                    <a:pt x="1117028" y="197396"/>
                  </a:moveTo>
                  <a:lnTo>
                    <a:pt x="1117028" y="121894"/>
                  </a:lnTo>
                  <a:lnTo>
                    <a:pt x="794702" y="111251"/>
                  </a:lnTo>
                  <a:lnTo>
                    <a:pt x="794702" y="225551"/>
                  </a:lnTo>
                  <a:lnTo>
                    <a:pt x="812990" y="218694"/>
                  </a:lnTo>
                  <a:lnTo>
                    <a:pt x="819086" y="217170"/>
                  </a:lnTo>
                  <a:lnTo>
                    <a:pt x="823658" y="214884"/>
                  </a:lnTo>
                  <a:lnTo>
                    <a:pt x="828230" y="213360"/>
                  </a:lnTo>
                  <a:lnTo>
                    <a:pt x="832040" y="212598"/>
                  </a:lnTo>
                  <a:lnTo>
                    <a:pt x="834326" y="211836"/>
                  </a:lnTo>
                  <a:lnTo>
                    <a:pt x="835850" y="211074"/>
                  </a:lnTo>
                  <a:lnTo>
                    <a:pt x="852069" y="210831"/>
                  </a:lnTo>
                  <a:lnTo>
                    <a:pt x="868654" y="210135"/>
                  </a:lnTo>
                  <a:lnTo>
                    <a:pt x="885220" y="209146"/>
                  </a:lnTo>
                  <a:lnTo>
                    <a:pt x="901382" y="208025"/>
                  </a:lnTo>
                  <a:lnTo>
                    <a:pt x="955497" y="205653"/>
                  </a:lnTo>
                  <a:lnTo>
                    <a:pt x="1009600" y="202944"/>
                  </a:lnTo>
                  <a:lnTo>
                    <a:pt x="1063697" y="200108"/>
                  </a:lnTo>
                  <a:lnTo>
                    <a:pt x="1117028" y="197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8000990" y="5409437"/>
              <a:ext cx="243087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8293586" y="5353049"/>
              <a:ext cx="327025" cy="187325"/>
            </a:xfrm>
            <a:custGeom>
              <a:avLst/>
              <a:gdLst/>
              <a:ahLst/>
              <a:cxnLst/>
              <a:rect l="l" t="t" r="r" b="b"/>
              <a:pathLst>
                <a:path w="327025" h="187325">
                  <a:moveTo>
                    <a:pt x="326919" y="128777"/>
                  </a:moveTo>
                  <a:lnTo>
                    <a:pt x="326157" y="126491"/>
                  </a:lnTo>
                  <a:lnTo>
                    <a:pt x="323871" y="121158"/>
                  </a:lnTo>
                  <a:lnTo>
                    <a:pt x="321585" y="113537"/>
                  </a:lnTo>
                  <a:lnTo>
                    <a:pt x="318537" y="102870"/>
                  </a:lnTo>
                  <a:lnTo>
                    <a:pt x="314727" y="90677"/>
                  </a:lnTo>
                  <a:lnTo>
                    <a:pt x="303463" y="39895"/>
                  </a:lnTo>
                  <a:lnTo>
                    <a:pt x="297181" y="0"/>
                  </a:lnTo>
                  <a:lnTo>
                    <a:pt x="122456" y="0"/>
                  </a:lnTo>
                  <a:lnTo>
                    <a:pt x="135258" y="34607"/>
                  </a:lnTo>
                  <a:lnTo>
                    <a:pt x="139572" y="54516"/>
                  </a:lnTo>
                  <a:lnTo>
                    <a:pt x="144023" y="74027"/>
                  </a:lnTo>
                  <a:lnTo>
                    <a:pt x="155924" y="102980"/>
                  </a:lnTo>
                  <a:lnTo>
                    <a:pt x="161027" y="111875"/>
                  </a:lnTo>
                  <a:lnTo>
                    <a:pt x="166589" y="120650"/>
                  </a:lnTo>
                  <a:lnTo>
                    <a:pt x="171471" y="128777"/>
                  </a:lnTo>
                  <a:lnTo>
                    <a:pt x="175281" y="134112"/>
                  </a:lnTo>
                  <a:lnTo>
                    <a:pt x="180615" y="140970"/>
                  </a:lnTo>
                  <a:lnTo>
                    <a:pt x="181377" y="143255"/>
                  </a:lnTo>
                  <a:lnTo>
                    <a:pt x="182139" y="144779"/>
                  </a:lnTo>
                  <a:lnTo>
                    <a:pt x="182139" y="175128"/>
                  </a:lnTo>
                  <a:lnTo>
                    <a:pt x="183778" y="176527"/>
                  </a:lnTo>
                  <a:lnTo>
                    <a:pt x="192831" y="180932"/>
                  </a:lnTo>
                  <a:lnTo>
                    <a:pt x="202634" y="183643"/>
                  </a:lnTo>
                  <a:lnTo>
                    <a:pt x="212619" y="185165"/>
                  </a:lnTo>
                  <a:lnTo>
                    <a:pt x="220836" y="187144"/>
                  </a:lnTo>
                  <a:lnTo>
                    <a:pt x="228673" y="186304"/>
                  </a:lnTo>
                  <a:lnTo>
                    <a:pt x="237056" y="184514"/>
                  </a:lnTo>
                  <a:lnTo>
                    <a:pt x="246909" y="183641"/>
                  </a:lnTo>
                  <a:lnTo>
                    <a:pt x="291867" y="170687"/>
                  </a:lnTo>
                  <a:lnTo>
                    <a:pt x="323871" y="137160"/>
                  </a:lnTo>
                  <a:lnTo>
                    <a:pt x="326919" y="128777"/>
                  </a:lnTo>
                  <a:close/>
                </a:path>
                <a:path w="327025" h="187325">
                  <a:moveTo>
                    <a:pt x="182139" y="175128"/>
                  </a:moveTo>
                  <a:lnTo>
                    <a:pt x="182139" y="147065"/>
                  </a:lnTo>
                  <a:lnTo>
                    <a:pt x="181377" y="148589"/>
                  </a:lnTo>
                  <a:lnTo>
                    <a:pt x="179188" y="153868"/>
                  </a:lnTo>
                  <a:lnTo>
                    <a:pt x="176043" y="159267"/>
                  </a:lnTo>
                  <a:lnTo>
                    <a:pt x="174238" y="164640"/>
                  </a:lnTo>
                  <a:lnTo>
                    <a:pt x="176048" y="169930"/>
                  </a:lnTo>
                  <a:lnTo>
                    <a:pt x="182139" y="175128"/>
                  </a:lnTo>
                  <a:close/>
                </a:path>
                <a:path w="327025" h="187325">
                  <a:moveTo>
                    <a:pt x="99843" y="101346"/>
                  </a:moveTo>
                  <a:lnTo>
                    <a:pt x="89770" y="70837"/>
                  </a:lnTo>
                  <a:lnTo>
                    <a:pt x="84379" y="39185"/>
                  </a:lnTo>
                  <a:lnTo>
                    <a:pt x="82339" y="6991"/>
                  </a:lnTo>
                  <a:lnTo>
                    <a:pt x="82334" y="0"/>
                  </a:lnTo>
                  <a:lnTo>
                    <a:pt x="0" y="0"/>
                  </a:lnTo>
                  <a:lnTo>
                    <a:pt x="2973" y="8217"/>
                  </a:lnTo>
                  <a:lnTo>
                    <a:pt x="7641" y="19812"/>
                  </a:lnTo>
                  <a:lnTo>
                    <a:pt x="10689" y="26670"/>
                  </a:lnTo>
                  <a:lnTo>
                    <a:pt x="12975" y="32765"/>
                  </a:lnTo>
                  <a:lnTo>
                    <a:pt x="16023" y="38862"/>
                  </a:lnTo>
                  <a:lnTo>
                    <a:pt x="17547" y="43434"/>
                  </a:lnTo>
                  <a:lnTo>
                    <a:pt x="19833" y="48005"/>
                  </a:lnTo>
                  <a:lnTo>
                    <a:pt x="20595" y="51053"/>
                  </a:lnTo>
                  <a:lnTo>
                    <a:pt x="21357" y="53339"/>
                  </a:lnTo>
                  <a:lnTo>
                    <a:pt x="22881" y="54863"/>
                  </a:lnTo>
                  <a:lnTo>
                    <a:pt x="25167" y="57912"/>
                  </a:lnTo>
                  <a:lnTo>
                    <a:pt x="25929" y="60198"/>
                  </a:lnTo>
                  <a:lnTo>
                    <a:pt x="25929" y="63246"/>
                  </a:lnTo>
                  <a:lnTo>
                    <a:pt x="26691" y="66294"/>
                  </a:lnTo>
                  <a:lnTo>
                    <a:pt x="26691" y="96858"/>
                  </a:lnTo>
                  <a:lnTo>
                    <a:pt x="28215" y="97536"/>
                  </a:lnTo>
                  <a:lnTo>
                    <a:pt x="48490" y="104114"/>
                  </a:lnTo>
                  <a:lnTo>
                    <a:pt x="63524" y="105394"/>
                  </a:lnTo>
                  <a:lnTo>
                    <a:pt x="99843" y="101346"/>
                  </a:lnTo>
                  <a:close/>
                </a:path>
                <a:path w="327025" h="187325">
                  <a:moveTo>
                    <a:pt x="26691" y="96858"/>
                  </a:moveTo>
                  <a:lnTo>
                    <a:pt x="26691" y="66294"/>
                  </a:lnTo>
                  <a:lnTo>
                    <a:pt x="25929" y="70103"/>
                  </a:lnTo>
                  <a:lnTo>
                    <a:pt x="25929" y="73151"/>
                  </a:lnTo>
                  <a:lnTo>
                    <a:pt x="25167" y="76200"/>
                  </a:lnTo>
                  <a:lnTo>
                    <a:pt x="23643" y="79248"/>
                  </a:lnTo>
                  <a:lnTo>
                    <a:pt x="22119" y="85344"/>
                  </a:lnTo>
                  <a:lnTo>
                    <a:pt x="20595" y="89915"/>
                  </a:lnTo>
                  <a:lnTo>
                    <a:pt x="20595" y="93725"/>
                  </a:lnTo>
                  <a:lnTo>
                    <a:pt x="21357" y="94487"/>
                  </a:lnTo>
                  <a:lnTo>
                    <a:pt x="26691" y="96858"/>
                  </a:lnTo>
                  <a:close/>
                </a:path>
              </a:pathLst>
            </a:custGeom>
            <a:solidFill>
              <a:srgbClr val="32F2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8482664" y="5353049"/>
              <a:ext cx="151765" cy="168910"/>
            </a:xfrm>
            <a:custGeom>
              <a:avLst/>
              <a:gdLst/>
              <a:ahLst/>
              <a:cxnLst/>
              <a:rect l="l" t="t" r="r" b="b"/>
              <a:pathLst>
                <a:path w="151765" h="168910">
                  <a:moveTo>
                    <a:pt x="151557" y="121920"/>
                  </a:moveTo>
                  <a:lnTo>
                    <a:pt x="136317" y="86867"/>
                  </a:lnTo>
                  <a:lnTo>
                    <a:pt x="120963" y="37834"/>
                  </a:lnTo>
                  <a:lnTo>
                    <a:pt x="112488" y="0"/>
                  </a:lnTo>
                  <a:lnTo>
                    <a:pt x="0" y="0"/>
                  </a:lnTo>
                  <a:lnTo>
                    <a:pt x="16288" y="49047"/>
                  </a:lnTo>
                  <a:lnTo>
                    <a:pt x="34209" y="99060"/>
                  </a:lnTo>
                  <a:lnTo>
                    <a:pt x="66242" y="154405"/>
                  </a:lnTo>
                  <a:lnTo>
                    <a:pt x="92420" y="168620"/>
                  </a:lnTo>
                  <a:lnTo>
                    <a:pt x="122601" y="161544"/>
                  </a:lnTo>
                  <a:lnTo>
                    <a:pt x="131278" y="154858"/>
                  </a:lnTo>
                  <a:lnTo>
                    <a:pt x="138455" y="146837"/>
                  </a:lnTo>
                  <a:lnTo>
                    <a:pt x="144373" y="137787"/>
                  </a:lnTo>
                  <a:lnTo>
                    <a:pt x="149271" y="128015"/>
                  </a:lnTo>
                  <a:lnTo>
                    <a:pt x="151557" y="121920"/>
                  </a:lnTo>
                  <a:close/>
                </a:path>
              </a:pathLst>
            </a:custGeom>
            <a:solidFill>
              <a:srgbClr val="001689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8067180" y="5353049"/>
              <a:ext cx="141446" cy="7010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8208264" y="5458874"/>
              <a:ext cx="234315" cy="61594"/>
            </a:xfrm>
            <a:custGeom>
              <a:avLst/>
              <a:gdLst/>
              <a:ahLst/>
              <a:cxnLst/>
              <a:rect l="l" t="t" r="r" b="b"/>
              <a:pathLst>
                <a:path w="234315" h="61595">
                  <a:moveTo>
                    <a:pt x="233933" y="26763"/>
                  </a:moveTo>
                  <a:lnTo>
                    <a:pt x="192071" y="23910"/>
                  </a:lnTo>
                  <a:lnTo>
                    <a:pt x="150875" y="16095"/>
                  </a:lnTo>
                  <a:lnTo>
                    <a:pt x="144416" y="11999"/>
                  </a:lnTo>
                  <a:lnTo>
                    <a:pt x="137212" y="9704"/>
                  </a:lnTo>
                  <a:lnTo>
                    <a:pt x="129982" y="7937"/>
                  </a:lnTo>
                  <a:lnTo>
                    <a:pt x="123443" y="5427"/>
                  </a:lnTo>
                  <a:lnTo>
                    <a:pt x="118208" y="1829"/>
                  </a:lnTo>
                  <a:lnTo>
                    <a:pt x="111251" y="93"/>
                  </a:lnTo>
                  <a:lnTo>
                    <a:pt x="103168" y="0"/>
                  </a:lnTo>
                  <a:lnTo>
                    <a:pt x="98264" y="698"/>
                  </a:lnTo>
                  <a:lnTo>
                    <a:pt x="93758" y="1856"/>
                  </a:lnTo>
                  <a:lnTo>
                    <a:pt x="86867" y="3141"/>
                  </a:lnTo>
                  <a:lnTo>
                    <a:pt x="64345" y="9677"/>
                  </a:lnTo>
                  <a:lnTo>
                    <a:pt x="37828" y="21262"/>
                  </a:lnTo>
                  <a:lnTo>
                    <a:pt x="14114" y="36550"/>
                  </a:lnTo>
                  <a:lnTo>
                    <a:pt x="0" y="54195"/>
                  </a:lnTo>
                  <a:lnTo>
                    <a:pt x="8926" y="57670"/>
                  </a:lnTo>
                  <a:lnTo>
                    <a:pt x="19683" y="59415"/>
                  </a:lnTo>
                  <a:lnTo>
                    <a:pt x="30694" y="60264"/>
                  </a:lnTo>
                  <a:lnTo>
                    <a:pt x="40385" y="61053"/>
                  </a:lnTo>
                  <a:lnTo>
                    <a:pt x="48005" y="61053"/>
                  </a:lnTo>
                  <a:lnTo>
                    <a:pt x="95091" y="56008"/>
                  </a:lnTo>
                  <a:lnTo>
                    <a:pt x="141531" y="47237"/>
                  </a:lnTo>
                  <a:lnTo>
                    <a:pt x="187691" y="36802"/>
                  </a:lnTo>
                  <a:lnTo>
                    <a:pt x="233933" y="26763"/>
                  </a:lnTo>
                  <a:close/>
                </a:path>
                <a:path w="234315" h="61595">
                  <a:moveTo>
                    <a:pt x="118986" y="2023"/>
                  </a:moveTo>
                  <a:lnTo>
                    <a:pt x="116827" y="880"/>
                  </a:lnTo>
                  <a:lnTo>
                    <a:pt x="118208" y="1829"/>
                  </a:lnTo>
                  <a:lnTo>
                    <a:pt x="118986" y="20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7888223" y="5353049"/>
              <a:ext cx="151765" cy="36195"/>
            </a:xfrm>
            <a:custGeom>
              <a:avLst/>
              <a:gdLst/>
              <a:ahLst/>
              <a:cxnLst/>
              <a:rect l="l" t="t" r="r" b="b"/>
              <a:pathLst>
                <a:path w="151765" h="36195">
                  <a:moveTo>
                    <a:pt x="151625" y="19888"/>
                  </a:moveTo>
                  <a:lnTo>
                    <a:pt x="144018" y="6858"/>
                  </a:lnTo>
                  <a:lnTo>
                    <a:pt x="143255" y="4572"/>
                  </a:lnTo>
                  <a:lnTo>
                    <a:pt x="140207" y="0"/>
                  </a:lnTo>
                  <a:lnTo>
                    <a:pt x="47793" y="0"/>
                  </a:lnTo>
                  <a:lnTo>
                    <a:pt x="37895" y="5229"/>
                  </a:lnTo>
                  <a:lnTo>
                    <a:pt x="17395" y="18774"/>
                  </a:lnTo>
                  <a:lnTo>
                    <a:pt x="0" y="35813"/>
                  </a:lnTo>
                  <a:lnTo>
                    <a:pt x="20363" y="33599"/>
                  </a:lnTo>
                  <a:lnTo>
                    <a:pt x="59675" y="30813"/>
                  </a:lnTo>
                  <a:lnTo>
                    <a:pt x="96547" y="27352"/>
                  </a:lnTo>
                  <a:lnTo>
                    <a:pt x="112385" y="24817"/>
                  </a:lnTo>
                  <a:lnTo>
                    <a:pt x="144018" y="19050"/>
                  </a:lnTo>
                  <a:lnTo>
                    <a:pt x="151625" y="19888"/>
                  </a:lnTo>
                  <a:close/>
                </a:path>
              </a:pathLst>
            </a:custGeom>
            <a:solidFill>
              <a:srgbClr val="FF4C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8417814" y="5525852"/>
              <a:ext cx="231140" cy="89535"/>
            </a:xfrm>
            <a:custGeom>
              <a:avLst/>
              <a:gdLst/>
              <a:ahLst/>
              <a:cxnLst/>
              <a:rect l="l" t="t" r="r" b="b"/>
              <a:pathLst>
                <a:path w="231140" h="89535">
                  <a:moveTo>
                    <a:pt x="230885" y="21507"/>
                  </a:moveTo>
                  <a:lnTo>
                    <a:pt x="230124" y="16173"/>
                  </a:lnTo>
                  <a:lnTo>
                    <a:pt x="229868" y="9529"/>
                  </a:lnTo>
                  <a:lnTo>
                    <a:pt x="228738" y="3248"/>
                  </a:lnTo>
                  <a:lnTo>
                    <a:pt x="225443" y="0"/>
                  </a:lnTo>
                  <a:lnTo>
                    <a:pt x="214896" y="3917"/>
                  </a:lnTo>
                  <a:lnTo>
                    <a:pt x="206616" y="12109"/>
                  </a:lnTo>
                  <a:lnTo>
                    <a:pt x="202691" y="14649"/>
                  </a:lnTo>
                  <a:lnTo>
                    <a:pt x="166011" y="28398"/>
                  </a:lnTo>
                  <a:lnTo>
                    <a:pt x="127253" y="34461"/>
                  </a:lnTo>
                  <a:lnTo>
                    <a:pt x="114962" y="34479"/>
                  </a:lnTo>
                  <a:lnTo>
                    <a:pt x="103389" y="33380"/>
                  </a:lnTo>
                  <a:lnTo>
                    <a:pt x="91937" y="31487"/>
                  </a:lnTo>
                  <a:lnTo>
                    <a:pt x="80009" y="29127"/>
                  </a:lnTo>
                  <a:lnTo>
                    <a:pt x="73913" y="26841"/>
                  </a:lnTo>
                  <a:lnTo>
                    <a:pt x="68579" y="25317"/>
                  </a:lnTo>
                  <a:lnTo>
                    <a:pt x="64769" y="23793"/>
                  </a:lnTo>
                  <a:lnTo>
                    <a:pt x="61721" y="23031"/>
                  </a:lnTo>
                  <a:lnTo>
                    <a:pt x="59435" y="23793"/>
                  </a:lnTo>
                  <a:lnTo>
                    <a:pt x="54482" y="27705"/>
                  </a:lnTo>
                  <a:lnTo>
                    <a:pt x="45351" y="31870"/>
                  </a:lnTo>
                  <a:lnTo>
                    <a:pt x="40385" y="35985"/>
                  </a:lnTo>
                  <a:lnTo>
                    <a:pt x="37337" y="37509"/>
                  </a:lnTo>
                  <a:lnTo>
                    <a:pt x="34289" y="39795"/>
                  </a:lnTo>
                  <a:lnTo>
                    <a:pt x="31241" y="41319"/>
                  </a:lnTo>
                  <a:lnTo>
                    <a:pt x="27431" y="43605"/>
                  </a:lnTo>
                  <a:lnTo>
                    <a:pt x="21843" y="48545"/>
                  </a:lnTo>
                  <a:lnTo>
                    <a:pt x="15544" y="52317"/>
                  </a:lnTo>
                  <a:lnTo>
                    <a:pt x="10667" y="58083"/>
                  </a:lnTo>
                  <a:lnTo>
                    <a:pt x="3047" y="65703"/>
                  </a:lnTo>
                  <a:lnTo>
                    <a:pt x="3047" y="69513"/>
                  </a:lnTo>
                  <a:lnTo>
                    <a:pt x="2285" y="72561"/>
                  </a:lnTo>
                  <a:lnTo>
                    <a:pt x="1524" y="74085"/>
                  </a:lnTo>
                  <a:lnTo>
                    <a:pt x="1524" y="74847"/>
                  </a:lnTo>
                  <a:lnTo>
                    <a:pt x="761" y="76371"/>
                  </a:lnTo>
                  <a:lnTo>
                    <a:pt x="761" y="77895"/>
                  </a:lnTo>
                  <a:lnTo>
                    <a:pt x="0" y="78657"/>
                  </a:lnTo>
                  <a:lnTo>
                    <a:pt x="0" y="80181"/>
                  </a:lnTo>
                  <a:lnTo>
                    <a:pt x="761" y="81705"/>
                  </a:lnTo>
                  <a:lnTo>
                    <a:pt x="761" y="83229"/>
                  </a:lnTo>
                  <a:lnTo>
                    <a:pt x="1524" y="83991"/>
                  </a:lnTo>
                  <a:lnTo>
                    <a:pt x="2285" y="85515"/>
                  </a:lnTo>
                  <a:lnTo>
                    <a:pt x="3047" y="86277"/>
                  </a:lnTo>
                  <a:lnTo>
                    <a:pt x="26669" y="88563"/>
                  </a:lnTo>
                  <a:lnTo>
                    <a:pt x="48767" y="89325"/>
                  </a:lnTo>
                  <a:lnTo>
                    <a:pt x="74237" y="87363"/>
                  </a:lnTo>
                  <a:lnTo>
                    <a:pt x="124306" y="77425"/>
                  </a:lnTo>
                  <a:lnTo>
                    <a:pt x="166677" y="62551"/>
                  </a:lnTo>
                  <a:lnTo>
                    <a:pt x="217341" y="34669"/>
                  </a:lnTo>
                  <a:lnTo>
                    <a:pt x="230885" y="215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7137654" y="5353049"/>
              <a:ext cx="241686" cy="1112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0" y="421565"/>
            <a:ext cx="1164291" cy="500232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177" spc="-9" dirty="0">
                <a:solidFill>
                  <a:srgbClr val="FFFF9A"/>
                </a:solidFill>
                <a:latin typeface="Times New Roman"/>
                <a:cs typeface="Times New Roman"/>
              </a:rPr>
              <a:t>Kepala</a:t>
            </a:r>
            <a:endParaRPr sz="3177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534770" y="1085026"/>
            <a:ext cx="3495675" cy="413005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2471" dirty="0">
                <a:solidFill>
                  <a:srgbClr val="BBE0E3"/>
                </a:solidFill>
                <a:latin typeface="Tahoma"/>
                <a:cs typeface="Tahoma"/>
              </a:rPr>
              <a:t>557 </a:t>
            </a:r>
            <a:r>
              <a:rPr sz="2471" spc="-4" dirty="0">
                <a:solidFill>
                  <a:srgbClr val="BBE0E3"/>
                </a:solidFill>
                <a:latin typeface="Tahoma"/>
                <a:cs typeface="Tahoma"/>
              </a:rPr>
              <a:t>Makrosefali </a:t>
            </a:r>
            <a:r>
              <a:rPr sz="2471" spc="-53" dirty="0">
                <a:solidFill>
                  <a:srgbClr val="FF65FF"/>
                </a:solidFill>
                <a:latin typeface="Tahoma"/>
                <a:cs typeface="Tahoma"/>
              </a:rPr>
              <a:t>(</a:t>
            </a:r>
            <a:r>
              <a:rPr sz="2603" i="1" spc="-53" dirty="0">
                <a:solidFill>
                  <a:srgbClr val="FF65FF"/>
                </a:solidFill>
                <a:latin typeface="Tahoma"/>
                <a:cs typeface="Tahoma"/>
              </a:rPr>
              <a:t>follow</a:t>
            </a:r>
            <a:r>
              <a:rPr sz="2603" i="1" spc="-132" dirty="0">
                <a:solidFill>
                  <a:srgbClr val="FF65FF"/>
                </a:solidFill>
                <a:latin typeface="Tahoma"/>
                <a:cs typeface="Tahoma"/>
              </a:rPr>
              <a:t> </a:t>
            </a:r>
            <a:r>
              <a:rPr sz="2603" i="1" spc="-79" dirty="0">
                <a:solidFill>
                  <a:srgbClr val="FF65FF"/>
                </a:solidFill>
                <a:latin typeface="Tahoma"/>
                <a:cs typeface="Tahoma"/>
              </a:rPr>
              <a:t>u</a:t>
            </a:r>
            <a:endParaRPr sz="2603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79776" y="1102882"/>
            <a:ext cx="2616013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dirty="0">
                <a:solidFill>
                  <a:srgbClr val="FF65FF"/>
                </a:solidFill>
                <a:latin typeface="Tahoma"/>
                <a:cs typeface="Tahoma"/>
              </a:rPr>
              <a:t>20 </a:t>
            </a:r>
            <a:r>
              <a:rPr sz="2471" spc="-4" dirty="0">
                <a:solidFill>
                  <a:srgbClr val="FF65FF"/>
                </a:solidFill>
                <a:latin typeface="Tahoma"/>
                <a:cs typeface="Tahoma"/>
              </a:rPr>
              <a:t>th) </a:t>
            </a:r>
            <a:r>
              <a:rPr sz="2471" dirty="0">
                <a:solidFill>
                  <a:srgbClr val="FFFF9A"/>
                </a:solidFill>
                <a:latin typeface="Tahoma"/>
                <a:cs typeface="Tahoma"/>
              </a:rPr>
              <a:t>: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20%</a:t>
            </a:r>
            <a:r>
              <a:rPr sz="2471" spc="-8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mati,</a:t>
            </a:r>
            <a:endParaRPr sz="2471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61883" y="2131358"/>
            <a:ext cx="8068235" cy="4323229"/>
            <a:chOff x="457200" y="2415539"/>
            <a:chExt cx="9144000" cy="4899660"/>
          </a:xfrm>
        </p:grpSpPr>
        <p:sp>
          <p:nvSpPr>
            <p:cNvPr id="7" name="object 7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9254090" y="3352823"/>
              <a:ext cx="248920" cy="41910"/>
            </a:xfrm>
            <a:custGeom>
              <a:avLst/>
              <a:gdLst/>
              <a:ahLst/>
              <a:cxnLst/>
              <a:rect l="l" t="t" r="r" b="b"/>
              <a:pathLst>
                <a:path w="248920" h="41910">
                  <a:moveTo>
                    <a:pt x="248564" y="41886"/>
                  </a:moveTo>
                  <a:lnTo>
                    <a:pt x="236884" y="32633"/>
                  </a:lnTo>
                  <a:lnTo>
                    <a:pt x="197862" y="13854"/>
                  </a:lnTo>
                  <a:lnTo>
                    <a:pt x="155208" y="3293"/>
                  </a:lnTo>
                  <a:lnTo>
                    <a:pt x="109026" y="0"/>
                  </a:lnTo>
                  <a:lnTo>
                    <a:pt x="59420" y="3021"/>
                  </a:lnTo>
                  <a:lnTo>
                    <a:pt x="6495" y="11406"/>
                  </a:lnTo>
                  <a:lnTo>
                    <a:pt x="0" y="41886"/>
                  </a:lnTo>
                  <a:lnTo>
                    <a:pt x="248564" y="418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9342494" y="3378707"/>
              <a:ext cx="46990" cy="16510"/>
            </a:xfrm>
            <a:custGeom>
              <a:avLst/>
              <a:gdLst/>
              <a:ahLst/>
              <a:cxnLst/>
              <a:rect l="l" t="t" r="r" b="b"/>
              <a:pathLst>
                <a:path w="46990" h="16510">
                  <a:moveTo>
                    <a:pt x="46869" y="2286"/>
                  </a:moveTo>
                  <a:lnTo>
                    <a:pt x="5721" y="0"/>
                  </a:lnTo>
                  <a:lnTo>
                    <a:pt x="0" y="16001"/>
                  </a:lnTo>
                  <a:lnTo>
                    <a:pt x="41154" y="16001"/>
                  </a:lnTo>
                  <a:lnTo>
                    <a:pt x="46869" y="2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9282262" y="3380993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090" y="0"/>
                  </a:moveTo>
                  <a:lnTo>
                    <a:pt x="9566" y="761"/>
                  </a:lnTo>
                  <a:lnTo>
                    <a:pt x="6518" y="761"/>
                  </a:lnTo>
                  <a:lnTo>
                    <a:pt x="6518" y="3047"/>
                  </a:lnTo>
                  <a:lnTo>
                    <a:pt x="5756" y="3047"/>
                  </a:lnTo>
                  <a:lnTo>
                    <a:pt x="5756" y="3809"/>
                  </a:lnTo>
                  <a:lnTo>
                    <a:pt x="4994" y="4571"/>
                  </a:lnTo>
                  <a:lnTo>
                    <a:pt x="4232" y="4571"/>
                  </a:lnTo>
                  <a:lnTo>
                    <a:pt x="3470" y="5333"/>
                  </a:lnTo>
                  <a:lnTo>
                    <a:pt x="1946" y="6095"/>
                  </a:lnTo>
                  <a:lnTo>
                    <a:pt x="0" y="13715"/>
                  </a:lnTo>
                  <a:lnTo>
                    <a:pt x="8120" y="13715"/>
                  </a:lnTo>
                  <a:lnTo>
                    <a:pt x="11090" y="0"/>
                  </a:lnTo>
                  <a:close/>
                </a:path>
              </a:pathLst>
            </a:custGeom>
            <a:solidFill>
              <a:srgbClr val="B87C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7956042" y="3394709"/>
              <a:ext cx="1645157" cy="9949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7964423" y="4358112"/>
              <a:ext cx="1537636" cy="5942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534770" y="1479387"/>
            <a:ext cx="7494494" cy="438995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817513" marR="4483" indent="-560">
              <a:spcBef>
                <a:spcPts val="88"/>
              </a:spcBef>
            </a:pP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70% 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yang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hidup (56%)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tekanan 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intrakranial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&gt;&gt; 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30% 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yang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hidup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(24%) </a:t>
            </a:r>
            <a:r>
              <a:rPr sz="2471" spc="-4" dirty="0">
                <a:solidFill>
                  <a:srgbClr val="FFFF9A"/>
                </a:solidFill>
                <a:latin typeface="Tahoma"/>
                <a:cs typeface="Tahoma"/>
              </a:rPr>
              <a:t>tekanan normal</a:t>
            </a:r>
            <a:r>
              <a:rPr sz="2471" spc="9" dirty="0">
                <a:solidFill>
                  <a:srgbClr val="FFFF9A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FF9A"/>
                </a:solidFill>
                <a:latin typeface="Tahoma"/>
                <a:cs typeface="Tahoma"/>
              </a:rPr>
              <a:t>:</a:t>
            </a:r>
            <a:endParaRPr sz="2471">
              <a:latin typeface="Tahoma"/>
              <a:cs typeface="Tahoma"/>
            </a:endParaRPr>
          </a:p>
          <a:p>
            <a:pPr marL="1624378"/>
            <a:r>
              <a:rPr sz="2471" spc="-4" dirty="0">
                <a:solidFill>
                  <a:srgbClr val="FFFF9A"/>
                </a:solidFill>
                <a:latin typeface="Tahoma"/>
                <a:cs typeface="Tahoma"/>
              </a:rPr>
              <a:t>88% IQ </a:t>
            </a:r>
            <a:r>
              <a:rPr sz="2471" dirty="0">
                <a:solidFill>
                  <a:srgbClr val="FFFF9A"/>
                </a:solidFill>
                <a:latin typeface="Tahoma"/>
                <a:cs typeface="Tahoma"/>
              </a:rPr>
              <a:t>normal, 5 % RM</a:t>
            </a:r>
            <a:r>
              <a:rPr sz="2471" spc="-31" dirty="0">
                <a:solidFill>
                  <a:srgbClr val="FFFF9A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FF9A"/>
                </a:solidFill>
                <a:latin typeface="Tahoma"/>
                <a:cs typeface="Tahoma"/>
              </a:rPr>
              <a:t>ringan,</a:t>
            </a:r>
            <a:endParaRPr sz="2471">
              <a:latin typeface="Tahoma"/>
              <a:cs typeface="Tahoma"/>
            </a:endParaRPr>
          </a:p>
          <a:p>
            <a:pPr marL="1624378"/>
            <a:r>
              <a:rPr sz="2471" dirty="0">
                <a:solidFill>
                  <a:srgbClr val="FFFF9A"/>
                </a:solidFill>
                <a:latin typeface="Tahoma"/>
                <a:cs typeface="Tahoma"/>
              </a:rPr>
              <a:t>7 % RM </a:t>
            </a:r>
            <a:r>
              <a:rPr sz="2471" spc="-13" dirty="0">
                <a:solidFill>
                  <a:srgbClr val="FFFF9A"/>
                </a:solidFill>
                <a:latin typeface="Tahoma"/>
                <a:cs typeface="Tahoma"/>
              </a:rPr>
              <a:t>berat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(Lober &amp; </a:t>
            </a:r>
            <a:r>
              <a:rPr sz="2471" spc="-31" dirty="0">
                <a:solidFill>
                  <a:srgbClr val="FFFFFF"/>
                </a:solidFill>
                <a:latin typeface="Tahoma"/>
                <a:cs typeface="Tahoma"/>
              </a:rPr>
              <a:t>Priestly,</a:t>
            </a:r>
            <a:r>
              <a:rPr sz="2471" spc="-1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1981)</a:t>
            </a:r>
            <a:endParaRPr sz="2471">
              <a:latin typeface="Tahoma"/>
              <a:cs typeface="Tahoma"/>
            </a:endParaRPr>
          </a:p>
          <a:p>
            <a:pPr marL="11206">
              <a:spcBef>
                <a:spcPts val="1482"/>
              </a:spcBef>
            </a:pPr>
            <a:r>
              <a:rPr sz="2471" spc="-4" dirty="0">
                <a:solidFill>
                  <a:srgbClr val="BBE0E3"/>
                </a:solidFill>
                <a:latin typeface="Tahoma"/>
                <a:cs typeface="Tahoma"/>
              </a:rPr>
              <a:t>Mikrosefali </a:t>
            </a:r>
            <a:r>
              <a:rPr sz="2471" dirty="0">
                <a:solidFill>
                  <a:srgbClr val="BBE0E3"/>
                </a:solidFill>
                <a:latin typeface="Tahoma"/>
                <a:cs typeface="Tahoma"/>
              </a:rPr>
              <a:t>: </a:t>
            </a:r>
            <a:r>
              <a:rPr sz="2118" spc="-4" dirty="0">
                <a:solidFill>
                  <a:srgbClr val="FFFFFF"/>
                </a:solidFill>
                <a:latin typeface="Tahoma"/>
                <a:cs typeface="Tahoma"/>
              </a:rPr>
              <a:t>retardasi</a:t>
            </a:r>
            <a:r>
              <a:rPr sz="2118" spc="-1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Tahoma"/>
                <a:cs typeface="Tahoma"/>
              </a:rPr>
              <a:t>mental</a:t>
            </a:r>
            <a:endParaRPr sz="2118">
              <a:latin typeface="Tahoma"/>
              <a:cs typeface="Tahoma"/>
            </a:endParaRPr>
          </a:p>
          <a:p>
            <a:pPr marL="818073">
              <a:spcBef>
                <a:spcPts val="353"/>
              </a:spcBef>
            </a:pPr>
            <a:r>
              <a:rPr sz="2118" spc="-4" dirty="0">
                <a:solidFill>
                  <a:srgbClr val="FFFFFF"/>
                </a:solidFill>
                <a:latin typeface="Tahoma"/>
                <a:cs typeface="Tahoma"/>
              </a:rPr>
              <a:t>Oksiput </a:t>
            </a:r>
            <a:r>
              <a:rPr sz="2118" spc="-13" dirty="0">
                <a:solidFill>
                  <a:srgbClr val="FFFFFF"/>
                </a:solidFill>
                <a:latin typeface="Tahoma"/>
                <a:cs typeface="Tahoma"/>
              </a:rPr>
              <a:t>yang </a:t>
            </a:r>
            <a:r>
              <a:rPr sz="2118" spc="-4" dirty="0">
                <a:solidFill>
                  <a:srgbClr val="FFFFFF"/>
                </a:solidFill>
                <a:latin typeface="Tahoma"/>
                <a:cs typeface="Tahoma"/>
              </a:rPr>
              <a:t>mendatar </a:t>
            </a:r>
            <a:r>
              <a:rPr sz="2118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118" spc="1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Tahoma"/>
                <a:cs typeface="Tahoma"/>
              </a:rPr>
              <a:t>terlambat</a:t>
            </a:r>
            <a:endParaRPr sz="2118">
              <a:latin typeface="Tahoma"/>
              <a:cs typeface="Tahoma"/>
            </a:endParaRPr>
          </a:p>
          <a:p>
            <a:pPr marL="818073">
              <a:spcBef>
                <a:spcPts val="1880"/>
              </a:spcBef>
            </a:pPr>
            <a:r>
              <a:rPr sz="3177" spc="-4" dirty="0">
                <a:solidFill>
                  <a:srgbClr val="FFFF9A"/>
                </a:solidFill>
                <a:latin typeface="Times New Roman"/>
                <a:cs typeface="Times New Roman"/>
              </a:rPr>
              <a:t>Pemeriksaan fisik umum, gejala</a:t>
            </a:r>
            <a:r>
              <a:rPr sz="3177" spc="35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3177" spc="-4" dirty="0">
                <a:solidFill>
                  <a:srgbClr val="FFFF9A"/>
                </a:solidFill>
                <a:latin typeface="Times New Roman"/>
                <a:cs typeface="Times New Roman"/>
              </a:rPr>
              <a:t>klinis</a:t>
            </a:r>
            <a:endParaRPr sz="3177">
              <a:latin typeface="Times New Roman"/>
              <a:cs typeface="Times New Roman"/>
            </a:endParaRPr>
          </a:p>
          <a:p>
            <a:pPr marL="11206">
              <a:lnSpc>
                <a:spcPts val="2943"/>
              </a:lnSpc>
              <a:spcBef>
                <a:spcPts val="97"/>
              </a:spcBef>
              <a:tabLst>
                <a:tab pos="4302168" algn="l"/>
              </a:tabLst>
            </a:pP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kelainan </a:t>
            </a:r>
            <a:r>
              <a:rPr sz="2471" spc="-57" dirty="0">
                <a:solidFill>
                  <a:srgbClr val="FFFFFF"/>
                </a:solidFill>
                <a:latin typeface="Tahoma"/>
                <a:cs typeface="Tahoma"/>
              </a:rPr>
              <a:t>minor,</a:t>
            </a:r>
            <a:r>
              <a:rPr sz="2471" spc="3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62" dirty="0">
                <a:solidFill>
                  <a:srgbClr val="FFFFFF"/>
                </a:solidFill>
                <a:latin typeface="Tahoma"/>
                <a:cs typeface="Tahoma"/>
              </a:rPr>
              <a:t>mayor,</a:t>
            </a:r>
            <a:r>
              <a:rPr sz="2471" spc="1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organ,	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tanda khas</a:t>
            </a:r>
            <a:endParaRPr sz="2471">
              <a:latin typeface="Tahoma"/>
              <a:cs typeface="Tahoma"/>
            </a:endParaRPr>
          </a:p>
          <a:p>
            <a:pPr marL="11206">
              <a:lnSpc>
                <a:spcPts val="2943"/>
              </a:lnSpc>
            </a:pPr>
            <a:r>
              <a:rPr sz="2471" spc="243" dirty="0">
                <a:solidFill>
                  <a:srgbClr val="FFFFFF"/>
                </a:solidFill>
                <a:latin typeface="Wingdings"/>
                <a:cs typeface="Wingdings"/>
              </a:rPr>
              <a:t>€</a:t>
            </a:r>
            <a:r>
              <a:rPr sz="2471" spc="2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berkaitan dengan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sindrom tertentu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47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atau</a:t>
            </a:r>
            <a:endParaRPr sz="2471">
              <a:latin typeface="Tahoma"/>
              <a:cs typeface="Tahoma"/>
            </a:endParaRPr>
          </a:p>
          <a:p>
            <a:pPr marL="818073">
              <a:spcBef>
                <a:spcPts val="313"/>
              </a:spcBef>
              <a:tabLst>
                <a:tab pos="2432366" algn="l"/>
              </a:tabLst>
            </a:pP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gangguan	</a:t>
            </a:r>
            <a:r>
              <a:rPr sz="2471" spc="-9" dirty="0">
                <a:solidFill>
                  <a:srgbClr val="FFFFFF"/>
                </a:solidFill>
                <a:latin typeface="Tahoma"/>
                <a:cs typeface="Tahoma"/>
              </a:rPr>
              <a:t>perkembangan</a:t>
            </a:r>
            <a:endParaRPr sz="2471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1727946"/>
            <a:chOff x="457200" y="457200"/>
            <a:chExt cx="9144000" cy="1958339"/>
          </a:xfrm>
        </p:grpSpPr>
        <p:sp>
          <p:nvSpPr>
            <p:cNvPr id="3" name="object 3"/>
            <p:cNvSpPr/>
            <p:nvPr/>
          </p:nvSpPr>
          <p:spPr>
            <a:xfrm>
              <a:off x="459404" y="462321"/>
              <a:ext cx="1515918" cy="978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74720" y="1025356"/>
            <a:ext cx="5577168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dirty="0">
                <a:solidFill>
                  <a:srgbClr val="FFFF9A"/>
                </a:solidFill>
                <a:latin typeface="Times New Roman"/>
                <a:cs typeface="Times New Roman"/>
              </a:rPr>
              <a:t>Pemeriksaan </a:t>
            </a:r>
            <a:r>
              <a:rPr sz="3530" spc="-4" dirty="0">
                <a:solidFill>
                  <a:srgbClr val="FFFF9A"/>
                </a:solidFill>
                <a:latin typeface="Times New Roman"/>
                <a:cs typeface="Times New Roman"/>
              </a:rPr>
              <a:t>Neurologis</a:t>
            </a:r>
            <a:r>
              <a:rPr sz="3530" spc="-44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3530" spc="-4" dirty="0">
                <a:solidFill>
                  <a:srgbClr val="FFFF9A"/>
                </a:solidFill>
                <a:latin typeface="Times New Roman"/>
                <a:cs typeface="Times New Roman"/>
              </a:rPr>
              <a:t>Dasar</a:t>
            </a:r>
            <a:endParaRPr sz="353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61883" y="1263743"/>
            <a:ext cx="8068235" cy="4323790"/>
            <a:chOff x="457200" y="1432242"/>
            <a:chExt cx="9144000" cy="4900295"/>
          </a:xfrm>
        </p:grpSpPr>
        <p:sp>
          <p:nvSpPr>
            <p:cNvPr id="7" name="object 7"/>
            <p:cNvSpPr/>
            <p:nvPr/>
          </p:nvSpPr>
          <p:spPr>
            <a:xfrm>
              <a:off x="1279394" y="1436369"/>
              <a:ext cx="319405" cy="294640"/>
            </a:xfrm>
            <a:custGeom>
              <a:avLst/>
              <a:gdLst/>
              <a:ahLst/>
              <a:cxnLst/>
              <a:rect l="l" t="t" r="r" b="b"/>
              <a:pathLst>
                <a:path w="319405" h="294639">
                  <a:moveTo>
                    <a:pt x="243841" y="294126"/>
                  </a:moveTo>
                  <a:lnTo>
                    <a:pt x="188982" y="249943"/>
                  </a:lnTo>
                  <a:lnTo>
                    <a:pt x="148590" y="227844"/>
                  </a:lnTo>
                  <a:lnTo>
                    <a:pt x="112017" y="195068"/>
                  </a:lnTo>
                  <a:lnTo>
                    <a:pt x="78484" y="152404"/>
                  </a:lnTo>
                  <a:lnTo>
                    <a:pt x="47250" y="113537"/>
                  </a:lnTo>
                  <a:lnTo>
                    <a:pt x="22865" y="67061"/>
                  </a:lnTo>
                  <a:lnTo>
                    <a:pt x="0" y="25141"/>
                  </a:lnTo>
                  <a:lnTo>
                    <a:pt x="28351" y="0"/>
                  </a:lnTo>
                  <a:lnTo>
                    <a:pt x="290790" y="0"/>
                  </a:lnTo>
                  <a:lnTo>
                    <a:pt x="311657" y="32006"/>
                  </a:lnTo>
                  <a:lnTo>
                    <a:pt x="319276" y="95250"/>
                  </a:lnTo>
                  <a:lnTo>
                    <a:pt x="313947" y="160013"/>
                  </a:lnTo>
                  <a:lnTo>
                    <a:pt x="293371" y="224032"/>
                  </a:lnTo>
                  <a:lnTo>
                    <a:pt x="259078" y="262124"/>
                  </a:lnTo>
                  <a:lnTo>
                    <a:pt x="243841" y="29412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1279394" y="1436370"/>
              <a:ext cx="319405" cy="294640"/>
            </a:xfrm>
            <a:custGeom>
              <a:avLst/>
              <a:gdLst/>
              <a:ahLst/>
              <a:cxnLst/>
              <a:rect l="l" t="t" r="r" b="b"/>
              <a:pathLst>
                <a:path w="319405" h="294639">
                  <a:moveTo>
                    <a:pt x="28351" y="0"/>
                  </a:moveTo>
                  <a:lnTo>
                    <a:pt x="290790" y="0"/>
                  </a:lnTo>
                  <a:lnTo>
                    <a:pt x="311657" y="32006"/>
                  </a:lnTo>
                  <a:lnTo>
                    <a:pt x="319276" y="95250"/>
                  </a:lnTo>
                  <a:lnTo>
                    <a:pt x="313947" y="160013"/>
                  </a:lnTo>
                  <a:lnTo>
                    <a:pt x="293371" y="224032"/>
                  </a:lnTo>
                  <a:lnTo>
                    <a:pt x="259078" y="262124"/>
                  </a:lnTo>
                  <a:lnTo>
                    <a:pt x="243841" y="294126"/>
                  </a:lnTo>
                  <a:lnTo>
                    <a:pt x="188982" y="249943"/>
                  </a:lnTo>
                  <a:lnTo>
                    <a:pt x="148590" y="227844"/>
                  </a:lnTo>
                  <a:lnTo>
                    <a:pt x="112017" y="195068"/>
                  </a:lnTo>
                  <a:lnTo>
                    <a:pt x="78484" y="152404"/>
                  </a:lnTo>
                  <a:lnTo>
                    <a:pt x="47250" y="113537"/>
                  </a:lnTo>
                  <a:lnTo>
                    <a:pt x="22865" y="67061"/>
                  </a:lnTo>
                  <a:lnTo>
                    <a:pt x="0" y="25141"/>
                  </a:lnTo>
                  <a:lnTo>
                    <a:pt x="28351" y="0"/>
                  </a:lnTo>
                </a:path>
              </a:pathLst>
            </a:custGeom>
            <a:ln w="70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1500996" y="1468235"/>
              <a:ext cx="95540" cy="2128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1140" y="1466082"/>
              <a:ext cx="90170" cy="266065"/>
            </a:xfrm>
            <a:custGeom>
              <a:avLst/>
              <a:gdLst/>
              <a:ahLst/>
              <a:cxnLst/>
              <a:rect l="l" t="t" r="r" b="b"/>
              <a:pathLst>
                <a:path w="90169" h="266064">
                  <a:moveTo>
                    <a:pt x="21335" y="265947"/>
                  </a:moveTo>
                  <a:lnTo>
                    <a:pt x="9137" y="234705"/>
                  </a:lnTo>
                  <a:lnTo>
                    <a:pt x="0" y="183641"/>
                  </a:lnTo>
                  <a:lnTo>
                    <a:pt x="6858" y="127263"/>
                  </a:lnTo>
                  <a:lnTo>
                    <a:pt x="21335" y="71628"/>
                  </a:lnTo>
                  <a:lnTo>
                    <a:pt x="42671" y="28964"/>
                  </a:lnTo>
                  <a:lnTo>
                    <a:pt x="64766" y="5346"/>
                  </a:lnTo>
                  <a:lnTo>
                    <a:pt x="89911" y="0"/>
                  </a:lnTo>
                </a:path>
              </a:pathLst>
            </a:custGeom>
            <a:ln w="58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3253" y="1432697"/>
              <a:ext cx="228631" cy="2645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503313" y="1436369"/>
              <a:ext cx="321945" cy="979169"/>
            </a:xfrm>
            <a:custGeom>
              <a:avLst/>
              <a:gdLst/>
              <a:ahLst/>
              <a:cxnLst/>
              <a:rect l="l" t="t" r="r" b="b"/>
              <a:pathLst>
                <a:path w="321944" h="979169">
                  <a:moveTo>
                    <a:pt x="307791" y="979169"/>
                  </a:moveTo>
                  <a:lnTo>
                    <a:pt x="116245" y="979169"/>
                  </a:lnTo>
                  <a:lnTo>
                    <a:pt x="117712" y="958600"/>
                  </a:lnTo>
                  <a:lnTo>
                    <a:pt x="111624" y="879347"/>
                  </a:lnTo>
                  <a:lnTo>
                    <a:pt x="92567" y="800869"/>
                  </a:lnTo>
                  <a:lnTo>
                    <a:pt x="78850" y="743715"/>
                  </a:lnTo>
                  <a:lnTo>
                    <a:pt x="73521" y="651507"/>
                  </a:lnTo>
                  <a:lnTo>
                    <a:pt x="64373" y="602737"/>
                  </a:lnTo>
                  <a:lnTo>
                    <a:pt x="54475" y="423667"/>
                  </a:lnTo>
                  <a:lnTo>
                    <a:pt x="39988" y="281945"/>
                  </a:lnTo>
                  <a:lnTo>
                    <a:pt x="30850" y="173743"/>
                  </a:lnTo>
                  <a:lnTo>
                    <a:pt x="16373" y="131064"/>
                  </a:lnTo>
                  <a:lnTo>
                    <a:pt x="1126" y="14479"/>
                  </a:lnTo>
                  <a:lnTo>
                    <a:pt x="0" y="0"/>
                  </a:lnTo>
                  <a:lnTo>
                    <a:pt x="287242" y="0"/>
                  </a:lnTo>
                  <a:lnTo>
                    <a:pt x="291448" y="202692"/>
                  </a:lnTo>
                  <a:lnTo>
                    <a:pt x="296027" y="325368"/>
                  </a:lnTo>
                  <a:lnTo>
                    <a:pt x="312783" y="420629"/>
                  </a:lnTo>
                  <a:lnTo>
                    <a:pt x="321932" y="502160"/>
                  </a:lnTo>
                  <a:lnTo>
                    <a:pt x="320412" y="580638"/>
                  </a:lnTo>
                  <a:lnTo>
                    <a:pt x="307455" y="637792"/>
                  </a:lnTo>
                  <a:lnTo>
                    <a:pt x="300596" y="708661"/>
                  </a:lnTo>
                  <a:lnTo>
                    <a:pt x="305925" y="821434"/>
                  </a:lnTo>
                  <a:lnTo>
                    <a:pt x="307791" y="97916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503313" y="1436370"/>
              <a:ext cx="321945" cy="979169"/>
            </a:xfrm>
            <a:custGeom>
              <a:avLst/>
              <a:gdLst/>
              <a:ahLst/>
              <a:cxnLst/>
              <a:rect l="l" t="t" r="r" b="b"/>
              <a:pathLst>
                <a:path w="321944" h="979169">
                  <a:moveTo>
                    <a:pt x="0" y="0"/>
                  </a:moveTo>
                  <a:lnTo>
                    <a:pt x="287242" y="0"/>
                  </a:lnTo>
                  <a:lnTo>
                    <a:pt x="291448" y="202692"/>
                  </a:lnTo>
                  <a:lnTo>
                    <a:pt x="296027" y="325368"/>
                  </a:lnTo>
                  <a:lnTo>
                    <a:pt x="312783" y="420629"/>
                  </a:lnTo>
                  <a:lnTo>
                    <a:pt x="321932" y="502160"/>
                  </a:lnTo>
                  <a:lnTo>
                    <a:pt x="320412" y="580638"/>
                  </a:lnTo>
                  <a:lnTo>
                    <a:pt x="307455" y="637792"/>
                  </a:lnTo>
                  <a:lnTo>
                    <a:pt x="300596" y="708661"/>
                  </a:lnTo>
                  <a:lnTo>
                    <a:pt x="305925" y="821434"/>
                  </a:lnTo>
                  <a:lnTo>
                    <a:pt x="307791" y="979169"/>
                  </a:lnTo>
                  <a:lnTo>
                    <a:pt x="116245" y="979169"/>
                  </a:lnTo>
                  <a:lnTo>
                    <a:pt x="117712" y="958600"/>
                  </a:lnTo>
                  <a:lnTo>
                    <a:pt x="111624" y="879347"/>
                  </a:lnTo>
                  <a:lnTo>
                    <a:pt x="92567" y="800869"/>
                  </a:lnTo>
                  <a:lnTo>
                    <a:pt x="78850" y="743715"/>
                  </a:lnTo>
                  <a:lnTo>
                    <a:pt x="73521" y="651507"/>
                  </a:lnTo>
                  <a:lnTo>
                    <a:pt x="64373" y="602737"/>
                  </a:lnTo>
                  <a:lnTo>
                    <a:pt x="54475" y="423667"/>
                  </a:lnTo>
                  <a:lnTo>
                    <a:pt x="39988" y="281945"/>
                  </a:lnTo>
                  <a:lnTo>
                    <a:pt x="30850" y="173743"/>
                  </a:lnTo>
                  <a:lnTo>
                    <a:pt x="16373" y="131064"/>
                  </a:lnTo>
                  <a:lnTo>
                    <a:pt x="1126" y="14479"/>
                  </a:lnTo>
                  <a:lnTo>
                    <a:pt x="0" y="0"/>
                  </a:lnTo>
                </a:path>
              </a:pathLst>
            </a:custGeom>
            <a:ln w="58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543301" y="1436370"/>
              <a:ext cx="71755" cy="658495"/>
            </a:xfrm>
            <a:custGeom>
              <a:avLst/>
              <a:gdLst/>
              <a:ahLst/>
              <a:cxnLst/>
              <a:rect l="l" t="t" r="r" b="b"/>
              <a:pathLst>
                <a:path w="71754" h="658494">
                  <a:moveTo>
                    <a:pt x="48010" y="658372"/>
                  </a:moveTo>
                  <a:lnTo>
                    <a:pt x="48010" y="537974"/>
                  </a:lnTo>
                  <a:lnTo>
                    <a:pt x="61727" y="473971"/>
                  </a:lnTo>
                  <a:lnTo>
                    <a:pt x="71636" y="416817"/>
                  </a:lnTo>
                  <a:lnTo>
                    <a:pt x="48010" y="353573"/>
                  </a:lnTo>
                  <a:lnTo>
                    <a:pt x="48010" y="325368"/>
                  </a:lnTo>
                  <a:lnTo>
                    <a:pt x="38862" y="275080"/>
                  </a:lnTo>
                  <a:lnTo>
                    <a:pt x="24385" y="230882"/>
                  </a:lnTo>
                  <a:lnTo>
                    <a:pt x="28964" y="166878"/>
                  </a:lnTo>
                  <a:lnTo>
                    <a:pt x="9908" y="131064"/>
                  </a:lnTo>
                  <a:lnTo>
                    <a:pt x="0" y="67061"/>
                  </a:lnTo>
                  <a:lnTo>
                    <a:pt x="0" y="0"/>
                  </a:lnTo>
                </a:path>
              </a:pathLst>
            </a:custGeom>
            <a:ln w="5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69666" y="1436369"/>
              <a:ext cx="352425" cy="120650"/>
            </a:xfrm>
            <a:custGeom>
              <a:avLst/>
              <a:gdLst/>
              <a:ahLst/>
              <a:cxnLst/>
              <a:rect l="l" t="t" r="r" b="b"/>
              <a:pathLst>
                <a:path w="352425" h="120650">
                  <a:moveTo>
                    <a:pt x="258182" y="81535"/>
                  </a:moveTo>
                  <a:lnTo>
                    <a:pt x="137162" y="81535"/>
                  </a:lnTo>
                  <a:lnTo>
                    <a:pt x="190502" y="54105"/>
                  </a:lnTo>
                  <a:lnTo>
                    <a:pt x="251459" y="10666"/>
                  </a:lnTo>
                  <a:lnTo>
                    <a:pt x="258571" y="0"/>
                  </a:lnTo>
                  <a:lnTo>
                    <a:pt x="352007" y="0"/>
                  </a:lnTo>
                  <a:lnTo>
                    <a:pt x="351279" y="1523"/>
                  </a:lnTo>
                  <a:lnTo>
                    <a:pt x="321565" y="35818"/>
                  </a:lnTo>
                  <a:lnTo>
                    <a:pt x="281943" y="67061"/>
                  </a:lnTo>
                  <a:lnTo>
                    <a:pt x="258182" y="81535"/>
                  </a:lnTo>
                  <a:close/>
                </a:path>
                <a:path w="352425" h="120650">
                  <a:moveTo>
                    <a:pt x="132593" y="120402"/>
                  </a:moveTo>
                  <a:lnTo>
                    <a:pt x="90682" y="116590"/>
                  </a:lnTo>
                  <a:lnTo>
                    <a:pt x="47250" y="88385"/>
                  </a:lnTo>
                  <a:lnTo>
                    <a:pt x="0" y="54105"/>
                  </a:lnTo>
                  <a:lnTo>
                    <a:pt x="66296" y="73910"/>
                  </a:lnTo>
                  <a:lnTo>
                    <a:pt x="137162" y="81535"/>
                  </a:lnTo>
                  <a:lnTo>
                    <a:pt x="258182" y="81535"/>
                  </a:lnTo>
                  <a:lnTo>
                    <a:pt x="233173" y="96769"/>
                  </a:lnTo>
                  <a:lnTo>
                    <a:pt x="185173" y="115830"/>
                  </a:lnTo>
                  <a:lnTo>
                    <a:pt x="132593" y="120402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9666" y="1436370"/>
              <a:ext cx="352425" cy="120650"/>
            </a:xfrm>
            <a:custGeom>
              <a:avLst/>
              <a:gdLst/>
              <a:ahLst/>
              <a:cxnLst/>
              <a:rect l="l" t="t" r="r" b="b"/>
              <a:pathLst>
                <a:path w="352425" h="120650">
                  <a:moveTo>
                    <a:pt x="258571" y="0"/>
                  </a:moveTo>
                  <a:lnTo>
                    <a:pt x="352007" y="0"/>
                  </a:lnTo>
                  <a:lnTo>
                    <a:pt x="351279" y="1523"/>
                  </a:lnTo>
                  <a:lnTo>
                    <a:pt x="321565" y="35818"/>
                  </a:lnTo>
                  <a:lnTo>
                    <a:pt x="281943" y="67061"/>
                  </a:lnTo>
                  <a:lnTo>
                    <a:pt x="233173" y="96769"/>
                  </a:lnTo>
                  <a:lnTo>
                    <a:pt x="185173" y="115830"/>
                  </a:lnTo>
                  <a:lnTo>
                    <a:pt x="132593" y="120402"/>
                  </a:lnTo>
                  <a:lnTo>
                    <a:pt x="90682" y="116590"/>
                  </a:lnTo>
                  <a:lnTo>
                    <a:pt x="47250" y="88385"/>
                  </a:lnTo>
                  <a:lnTo>
                    <a:pt x="0" y="54105"/>
                  </a:lnTo>
                  <a:lnTo>
                    <a:pt x="66296" y="73910"/>
                  </a:lnTo>
                  <a:lnTo>
                    <a:pt x="137162" y="81535"/>
                  </a:lnTo>
                  <a:lnTo>
                    <a:pt x="190502" y="54105"/>
                  </a:lnTo>
                  <a:lnTo>
                    <a:pt x="251459" y="10666"/>
                  </a:lnTo>
                  <a:lnTo>
                    <a:pt x="258571" y="0"/>
                  </a:lnTo>
                </a:path>
              </a:pathLst>
            </a:custGeom>
            <a:ln w="80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15797" y="1436369"/>
              <a:ext cx="61594" cy="45720"/>
            </a:xfrm>
            <a:custGeom>
              <a:avLst/>
              <a:gdLst/>
              <a:ahLst/>
              <a:cxnLst/>
              <a:rect l="l" t="t" r="r" b="b"/>
              <a:pathLst>
                <a:path w="61594" h="45719">
                  <a:moveTo>
                    <a:pt x="0" y="45721"/>
                  </a:moveTo>
                  <a:lnTo>
                    <a:pt x="26209" y="0"/>
                  </a:lnTo>
                  <a:lnTo>
                    <a:pt x="61540" y="0"/>
                  </a:lnTo>
                  <a:lnTo>
                    <a:pt x="56388" y="5335"/>
                  </a:lnTo>
                  <a:lnTo>
                    <a:pt x="27434" y="31247"/>
                  </a:lnTo>
                  <a:lnTo>
                    <a:pt x="0" y="457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15797" y="1436370"/>
              <a:ext cx="61594" cy="45720"/>
            </a:xfrm>
            <a:custGeom>
              <a:avLst/>
              <a:gdLst/>
              <a:ahLst/>
              <a:cxnLst/>
              <a:rect l="l" t="t" r="r" b="b"/>
              <a:pathLst>
                <a:path w="61594" h="45719">
                  <a:moveTo>
                    <a:pt x="26209" y="0"/>
                  </a:moveTo>
                  <a:lnTo>
                    <a:pt x="61540" y="0"/>
                  </a:lnTo>
                  <a:lnTo>
                    <a:pt x="56388" y="5335"/>
                  </a:lnTo>
                  <a:lnTo>
                    <a:pt x="27434" y="31247"/>
                  </a:lnTo>
                  <a:lnTo>
                    <a:pt x="0" y="45721"/>
                  </a:lnTo>
                  <a:lnTo>
                    <a:pt x="26209" y="0"/>
                  </a:lnTo>
                </a:path>
              </a:pathLst>
            </a:custGeom>
            <a:ln w="7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765807" y="1436369"/>
              <a:ext cx="686435" cy="217170"/>
            </a:xfrm>
            <a:custGeom>
              <a:avLst/>
              <a:gdLst/>
              <a:ahLst/>
              <a:cxnLst/>
              <a:rect l="l" t="t" r="r" b="b"/>
              <a:pathLst>
                <a:path w="686435" h="217169">
                  <a:moveTo>
                    <a:pt x="25915" y="217167"/>
                  </a:moveTo>
                  <a:lnTo>
                    <a:pt x="14477" y="88385"/>
                  </a:lnTo>
                  <a:lnTo>
                    <a:pt x="0" y="3816"/>
                  </a:lnTo>
                  <a:lnTo>
                    <a:pt x="368" y="0"/>
                  </a:lnTo>
                  <a:lnTo>
                    <a:pt x="150875" y="0"/>
                  </a:lnTo>
                  <a:lnTo>
                    <a:pt x="138682" y="24381"/>
                  </a:lnTo>
                  <a:lnTo>
                    <a:pt x="107448" y="62489"/>
                  </a:lnTo>
                  <a:lnTo>
                    <a:pt x="67056" y="95250"/>
                  </a:lnTo>
                  <a:lnTo>
                    <a:pt x="59438" y="137154"/>
                  </a:lnTo>
                  <a:lnTo>
                    <a:pt x="41151" y="169156"/>
                  </a:lnTo>
                  <a:lnTo>
                    <a:pt x="25915" y="217167"/>
                  </a:lnTo>
                  <a:close/>
                </a:path>
                <a:path w="686435" h="217169">
                  <a:moveTo>
                    <a:pt x="455679" y="102875"/>
                  </a:moveTo>
                  <a:lnTo>
                    <a:pt x="406149" y="86866"/>
                  </a:lnTo>
                  <a:lnTo>
                    <a:pt x="361187" y="63248"/>
                  </a:lnTo>
                  <a:lnTo>
                    <a:pt x="323085" y="32006"/>
                  </a:lnTo>
                  <a:lnTo>
                    <a:pt x="301371" y="0"/>
                  </a:lnTo>
                  <a:lnTo>
                    <a:pt x="685993" y="0"/>
                  </a:lnTo>
                  <a:lnTo>
                    <a:pt x="646181" y="39630"/>
                  </a:lnTo>
                  <a:lnTo>
                    <a:pt x="584453" y="81535"/>
                  </a:lnTo>
                  <a:lnTo>
                    <a:pt x="521976" y="99062"/>
                  </a:lnTo>
                  <a:lnTo>
                    <a:pt x="455679" y="10287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762306" y="1432869"/>
              <a:ext cx="157876" cy="2241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7179" y="1436370"/>
              <a:ext cx="384810" cy="102870"/>
            </a:xfrm>
            <a:custGeom>
              <a:avLst/>
              <a:gdLst/>
              <a:ahLst/>
              <a:cxnLst/>
              <a:rect l="l" t="t" r="r" b="b"/>
              <a:pathLst>
                <a:path w="384809" h="102869">
                  <a:moveTo>
                    <a:pt x="0" y="0"/>
                  </a:moveTo>
                  <a:lnTo>
                    <a:pt x="384621" y="0"/>
                  </a:lnTo>
                  <a:lnTo>
                    <a:pt x="377572" y="10666"/>
                  </a:lnTo>
                  <a:lnTo>
                    <a:pt x="344809" y="39630"/>
                  </a:lnTo>
                  <a:lnTo>
                    <a:pt x="283081" y="81535"/>
                  </a:lnTo>
                  <a:lnTo>
                    <a:pt x="220604" y="99062"/>
                  </a:lnTo>
                  <a:lnTo>
                    <a:pt x="154307" y="102875"/>
                  </a:lnTo>
                  <a:lnTo>
                    <a:pt x="104777" y="86866"/>
                  </a:lnTo>
                  <a:lnTo>
                    <a:pt x="59815" y="63248"/>
                  </a:lnTo>
                  <a:lnTo>
                    <a:pt x="21713" y="32006"/>
                  </a:lnTo>
                  <a:lnTo>
                    <a:pt x="0" y="0"/>
                  </a:lnTo>
                </a:path>
              </a:pathLst>
            </a:custGeom>
            <a:ln w="81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1158036" y="1432358"/>
              <a:ext cx="282641" cy="1025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609598" y="2652518"/>
              <a:ext cx="508634" cy="179070"/>
            </a:xfrm>
            <a:custGeom>
              <a:avLst/>
              <a:gdLst/>
              <a:ahLst/>
              <a:cxnLst/>
              <a:rect l="l" t="t" r="r" b="b"/>
              <a:pathLst>
                <a:path w="508634" h="179069">
                  <a:moveTo>
                    <a:pt x="303279" y="179070"/>
                  </a:moveTo>
                  <a:lnTo>
                    <a:pt x="211078" y="168408"/>
                  </a:lnTo>
                  <a:lnTo>
                    <a:pt x="169166" y="150121"/>
                  </a:lnTo>
                  <a:lnTo>
                    <a:pt x="144021" y="141737"/>
                  </a:lnTo>
                  <a:lnTo>
                    <a:pt x="144021" y="164595"/>
                  </a:lnTo>
                  <a:lnTo>
                    <a:pt x="30484" y="165355"/>
                  </a:lnTo>
                  <a:lnTo>
                    <a:pt x="12957" y="143256"/>
                  </a:lnTo>
                  <a:lnTo>
                    <a:pt x="3049" y="105164"/>
                  </a:lnTo>
                  <a:lnTo>
                    <a:pt x="0" y="76199"/>
                  </a:lnTo>
                  <a:lnTo>
                    <a:pt x="3049" y="35814"/>
                  </a:lnTo>
                  <a:lnTo>
                    <a:pt x="6858" y="6105"/>
                  </a:lnTo>
                  <a:lnTo>
                    <a:pt x="33533" y="6105"/>
                  </a:lnTo>
                  <a:lnTo>
                    <a:pt x="69346" y="25151"/>
                  </a:lnTo>
                  <a:lnTo>
                    <a:pt x="106678" y="43438"/>
                  </a:lnTo>
                  <a:lnTo>
                    <a:pt x="134113" y="44198"/>
                  </a:lnTo>
                  <a:lnTo>
                    <a:pt x="163067" y="35814"/>
                  </a:lnTo>
                  <a:lnTo>
                    <a:pt x="197360" y="25151"/>
                  </a:lnTo>
                  <a:lnTo>
                    <a:pt x="258318" y="38107"/>
                  </a:lnTo>
                  <a:lnTo>
                    <a:pt x="242321" y="0"/>
                  </a:lnTo>
                  <a:lnTo>
                    <a:pt x="275085" y="7624"/>
                  </a:lnTo>
                  <a:lnTo>
                    <a:pt x="301749" y="22099"/>
                  </a:lnTo>
                  <a:lnTo>
                    <a:pt x="329944" y="39626"/>
                  </a:lnTo>
                  <a:lnTo>
                    <a:pt x="370336" y="57153"/>
                  </a:lnTo>
                  <a:lnTo>
                    <a:pt x="399290" y="57153"/>
                  </a:lnTo>
                  <a:lnTo>
                    <a:pt x="438152" y="70868"/>
                  </a:lnTo>
                  <a:lnTo>
                    <a:pt x="470916" y="84583"/>
                  </a:lnTo>
                  <a:lnTo>
                    <a:pt x="505969" y="105164"/>
                  </a:lnTo>
                  <a:lnTo>
                    <a:pt x="508258" y="130300"/>
                  </a:lnTo>
                  <a:lnTo>
                    <a:pt x="493781" y="156211"/>
                  </a:lnTo>
                  <a:lnTo>
                    <a:pt x="464057" y="173739"/>
                  </a:lnTo>
                  <a:lnTo>
                    <a:pt x="427484" y="177551"/>
                  </a:lnTo>
                  <a:lnTo>
                    <a:pt x="303279" y="17907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609598" y="2652518"/>
              <a:ext cx="508634" cy="179070"/>
            </a:xfrm>
            <a:custGeom>
              <a:avLst/>
              <a:gdLst/>
              <a:ahLst/>
              <a:cxnLst/>
              <a:rect l="l" t="t" r="r" b="b"/>
              <a:pathLst>
                <a:path w="508634" h="179069">
                  <a:moveTo>
                    <a:pt x="242321" y="0"/>
                  </a:moveTo>
                  <a:lnTo>
                    <a:pt x="275085" y="7624"/>
                  </a:lnTo>
                  <a:lnTo>
                    <a:pt x="301749" y="22099"/>
                  </a:lnTo>
                  <a:lnTo>
                    <a:pt x="329944" y="39626"/>
                  </a:lnTo>
                  <a:lnTo>
                    <a:pt x="370336" y="57153"/>
                  </a:lnTo>
                  <a:lnTo>
                    <a:pt x="399290" y="57153"/>
                  </a:lnTo>
                  <a:lnTo>
                    <a:pt x="438152" y="70868"/>
                  </a:lnTo>
                  <a:lnTo>
                    <a:pt x="470916" y="84583"/>
                  </a:lnTo>
                  <a:lnTo>
                    <a:pt x="505969" y="105164"/>
                  </a:lnTo>
                  <a:lnTo>
                    <a:pt x="508258" y="130300"/>
                  </a:lnTo>
                  <a:lnTo>
                    <a:pt x="493781" y="156211"/>
                  </a:lnTo>
                  <a:lnTo>
                    <a:pt x="464057" y="173739"/>
                  </a:lnTo>
                  <a:lnTo>
                    <a:pt x="427484" y="177551"/>
                  </a:lnTo>
                  <a:lnTo>
                    <a:pt x="303279" y="179070"/>
                  </a:lnTo>
                  <a:lnTo>
                    <a:pt x="256798" y="173739"/>
                  </a:lnTo>
                  <a:lnTo>
                    <a:pt x="211078" y="168408"/>
                  </a:lnTo>
                  <a:lnTo>
                    <a:pt x="169166" y="150121"/>
                  </a:lnTo>
                  <a:lnTo>
                    <a:pt x="144021" y="141737"/>
                  </a:lnTo>
                  <a:lnTo>
                    <a:pt x="144021" y="164595"/>
                  </a:lnTo>
                  <a:lnTo>
                    <a:pt x="30484" y="165355"/>
                  </a:lnTo>
                  <a:lnTo>
                    <a:pt x="12957" y="143256"/>
                  </a:lnTo>
                  <a:lnTo>
                    <a:pt x="3049" y="105164"/>
                  </a:lnTo>
                  <a:lnTo>
                    <a:pt x="0" y="76199"/>
                  </a:lnTo>
                  <a:lnTo>
                    <a:pt x="3049" y="35814"/>
                  </a:lnTo>
                  <a:lnTo>
                    <a:pt x="6858" y="6105"/>
                  </a:lnTo>
                  <a:lnTo>
                    <a:pt x="33533" y="6105"/>
                  </a:lnTo>
                  <a:lnTo>
                    <a:pt x="69346" y="25151"/>
                  </a:lnTo>
                  <a:lnTo>
                    <a:pt x="106678" y="43438"/>
                  </a:lnTo>
                  <a:lnTo>
                    <a:pt x="134113" y="44198"/>
                  </a:lnTo>
                  <a:lnTo>
                    <a:pt x="163067" y="35814"/>
                  </a:lnTo>
                  <a:lnTo>
                    <a:pt x="197360" y="25151"/>
                  </a:lnTo>
                  <a:lnTo>
                    <a:pt x="258318" y="38107"/>
                  </a:lnTo>
                  <a:lnTo>
                    <a:pt x="242321" y="0"/>
                  </a:lnTo>
                  <a:close/>
                </a:path>
              </a:pathLst>
            </a:custGeom>
            <a:ln w="80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16457" y="2708912"/>
              <a:ext cx="508000" cy="177800"/>
            </a:xfrm>
            <a:custGeom>
              <a:avLst/>
              <a:gdLst/>
              <a:ahLst/>
              <a:cxnLst/>
              <a:rect l="l" t="t" r="r" b="b"/>
              <a:pathLst>
                <a:path w="508000" h="177800">
                  <a:moveTo>
                    <a:pt x="303279" y="177551"/>
                  </a:moveTo>
                  <a:lnTo>
                    <a:pt x="256028" y="172205"/>
                  </a:lnTo>
                  <a:lnTo>
                    <a:pt x="211078" y="165355"/>
                  </a:lnTo>
                  <a:lnTo>
                    <a:pt x="168406" y="148587"/>
                  </a:lnTo>
                  <a:lnTo>
                    <a:pt x="144021" y="140203"/>
                  </a:lnTo>
                  <a:lnTo>
                    <a:pt x="144021" y="161542"/>
                  </a:lnTo>
                  <a:lnTo>
                    <a:pt x="30484" y="163061"/>
                  </a:lnTo>
                  <a:lnTo>
                    <a:pt x="12957" y="141737"/>
                  </a:lnTo>
                  <a:lnTo>
                    <a:pt x="2289" y="104389"/>
                  </a:lnTo>
                  <a:lnTo>
                    <a:pt x="0" y="76199"/>
                  </a:lnTo>
                  <a:lnTo>
                    <a:pt x="2289" y="35814"/>
                  </a:lnTo>
                  <a:lnTo>
                    <a:pt x="6098" y="6090"/>
                  </a:lnTo>
                  <a:lnTo>
                    <a:pt x="33533" y="6090"/>
                  </a:lnTo>
                  <a:lnTo>
                    <a:pt x="68576" y="25136"/>
                  </a:lnTo>
                  <a:lnTo>
                    <a:pt x="105918" y="42663"/>
                  </a:lnTo>
                  <a:lnTo>
                    <a:pt x="133353" y="44198"/>
                  </a:lnTo>
                  <a:lnTo>
                    <a:pt x="163067" y="35814"/>
                  </a:lnTo>
                  <a:lnTo>
                    <a:pt x="196600" y="25136"/>
                  </a:lnTo>
                  <a:lnTo>
                    <a:pt x="257558" y="38092"/>
                  </a:lnTo>
                  <a:lnTo>
                    <a:pt x="242311" y="0"/>
                  </a:lnTo>
                  <a:lnTo>
                    <a:pt x="275085" y="6849"/>
                  </a:lnTo>
                  <a:lnTo>
                    <a:pt x="300989" y="21339"/>
                  </a:lnTo>
                  <a:lnTo>
                    <a:pt x="329184" y="38867"/>
                  </a:lnTo>
                  <a:lnTo>
                    <a:pt x="370336" y="57153"/>
                  </a:lnTo>
                  <a:lnTo>
                    <a:pt x="397760" y="57153"/>
                  </a:lnTo>
                  <a:lnTo>
                    <a:pt x="438152" y="70109"/>
                  </a:lnTo>
                  <a:lnTo>
                    <a:pt x="470916" y="84583"/>
                  </a:lnTo>
                  <a:lnTo>
                    <a:pt x="505209" y="104389"/>
                  </a:lnTo>
                  <a:lnTo>
                    <a:pt x="507488" y="128006"/>
                  </a:lnTo>
                  <a:lnTo>
                    <a:pt x="493011" y="154677"/>
                  </a:lnTo>
                  <a:lnTo>
                    <a:pt x="463297" y="171445"/>
                  </a:lnTo>
                  <a:lnTo>
                    <a:pt x="426725" y="176017"/>
                  </a:lnTo>
                  <a:lnTo>
                    <a:pt x="303279" y="177551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6457" y="2708912"/>
              <a:ext cx="508000" cy="177800"/>
            </a:xfrm>
            <a:custGeom>
              <a:avLst/>
              <a:gdLst/>
              <a:ahLst/>
              <a:cxnLst/>
              <a:rect l="l" t="t" r="r" b="b"/>
              <a:pathLst>
                <a:path w="508000" h="177800">
                  <a:moveTo>
                    <a:pt x="242311" y="0"/>
                  </a:moveTo>
                  <a:lnTo>
                    <a:pt x="275085" y="6849"/>
                  </a:lnTo>
                  <a:lnTo>
                    <a:pt x="300989" y="21339"/>
                  </a:lnTo>
                  <a:lnTo>
                    <a:pt x="329184" y="38867"/>
                  </a:lnTo>
                  <a:lnTo>
                    <a:pt x="370336" y="57153"/>
                  </a:lnTo>
                  <a:lnTo>
                    <a:pt x="397760" y="57153"/>
                  </a:lnTo>
                  <a:lnTo>
                    <a:pt x="438152" y="70109"/>
                  </a:lnTo>
                  <a:lnTo>
                    <a:pt x="470916" y="84583"/>
                  </a:lnTo>
                  <a:lnTo>
                    <a:pt x="505209" y="104389"/>
                  </a:lnTo>
                  <a:lnTo>
                    <a:pt x="507488" y="128006"/>
                  </a:lnTo>
                  <a:lnTo>
                    <a:pt x="493011" y="154677"/>
                  </a:lnTo>
                  <a:lnTo>
                    <a:pt x="463297" y="171445"/>
                  </a:lnTo>
                  <a:lnTo>
                    <a:pt x="426725" y="176017"/>
                  </a:lnTo>
                  <a:lnTo>
                    <a:pt x="303279" y="177551"/>
                  </a:lnTo>
                  <a:lnTo>
                    <a:pt x="256028" y="172205"/>
                  </a:lnTo>
                  <a:lnTo>
                    <a:pt x="211078" y="165355"/>
                  </a:lnTo>
                  <a:lnTo>
                    <a:pt x="168406" y="148587"/>
                  </a:lnTo>
                  <a:lnTo>
                    <a:pt x="144021" y="140203"/>
                  </a:lnTo>
                  <a:lnTo>
                    <a:pt x="144021" y="161542"/>
                  </a:lnTo>
                  <a:lnTo>
                    <a:pt x="30484" y="163061"/>
                  </a:lnTo>
                  <a:lnTo>
                    <a:pt x="12957" y="141737"/>
                  </a:lnTo>
                  <a:lnTo>
                    <a:pt x="2289" y="104389"/>
                  </a:lnTo>
                  <a:lnTo>
                    <a:pt x="0" y="76199"/>
                  </a:lnTo>
                  <a:lnTo>
                    <a:pt x="2289" y="35814"/>
                  </a:lnTo>
                  <a:lnTo>
                    <a:pt x="6098" y="6090"/>
                  </a:lnTo>
                  <a:lnTo>
                    <a:pt x="33533" y="6090"/>
                  </a:lnTo>
                  <a:lnTo>
                    <a:pt x="68576" y="25136"/>
                  </a:lnTo>
                  <a:lnTo>
                    <a:pt x="105918" y="42663"/>
                  </a:lnTo>
                  <a:lnTo>
                    <a:pt x="133353" y="44198"/>
                  </a:lnTo>
                  <a:lnTo>
                    <a:pt x="163067" y="35814"/>
                  </a:lnTo>
                  <a:lnTo>
                    <a:pt x="196600" y="25136"/>
                  </a:lnTo>
                  <a:lnTo>
                    <a:pt x="257558" y="38092"/>
                  </a:lnTo>
                  <a:lnTo>
                    <a:pt x="242311" y="0"/>
                  </a:lnTo>
                  <a:close/>
                </a:path>
              </a:pathLst>
            </a:custGeom>
            <a:ln w="80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8" name="object 28"/>
            <p:cNvSpPr/>
            <p:nvPr/>
          </p:nvSpPr>
          <p:spPr>
            <a:xfrm>
              <a:off x="609598" y="2415539"/>
              <a:ext cx="257175" cy="355600"/>
            </a:xfrm>
            <a:custGeom>
              <a:avLst/>
              <a:gdLst/>
              <a:ahLst/>
              <a:cxnLst/>
              <a:rect l="l" t="t" r="r" b="b"/>
              <a:pathLst>
                <a:path w="257175" h="355600">
                  <a:moveTo>
                    <a:pt x="146300" y="355098"/>
                  </a:moveTo>
                  <a:lnTo>
                    <a:pt x="104399" y="348232"/>
                  </a:lnTo>
                  <a:lnTo>
                    <a:pt x="18286" y="319284"/>
                  </a:lnTo>
                  <a:lnTo>
                    <a:pt x="7618" y="215654"/>
                  </a:lnTo>
                  <a:lnTo>
                    <a:pt x="0" y="126498"/>
                  </a:lnTo>
                  <a:lnTo>
                    <a:pt x="5339" y="64773"/>
                  </a:lnTo>
                  <a:lnTo>
                    <a:pt x="9960" y="0"/>
                  </a:lnTo>
                  <a:lnTo>
                    <a:pt x="201506" y="0"/>
                  </a:lnTo>
                  <a:lnTo>
                    <a:pt x="201929" y="35809"/>
                  </a:lnTo>
                  <a:lnTo>
                    <a:pt x="208788" y="128017"/>
                  </a:lnTo>
                  <a:lnTo>
                    <a:pt x="229364" y="212601"/>
                  </a:lnTo>
                  <a:lnTo>
                    <a:pt x="256798" y="297944"/>
                  </a:lnTo>
                  <a:lnTo>
                    <a:pt x="204219" y="326893"/>
                  </a:lnTo>
                  <a:lnTo>
                    <a:pt x="146300" y="35509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609598" y="2415539"/>
              <a:ext cx="257175" cy="355600"/>
            </a:xfrm>
            <a:custGeom>
              <a:avLst/>
              <a:gdLst/>
              <a:ahLst/>
              <a:cxnLst/>
              <a:rect l="l" t="t" r="r" b="b"/>
              <a:pathLst>
                <a:path w="257175" h="355600">
                  <a:moveTo>
                    <a:pt x="9960" y="0"/>
                  </a:moveTo>
                  <a:lnTo>
                    <a:pt x="201506" y="0"/>
                  </a:lnTo>
                  <a:lnTo>
                    <a:pt x="201929" y="35809"/>
                  </a:lnTo>
                  <a:lnTo>
                    <a:pt x="208788" y="128017"/>
                  </a:lnTo>
                  <a:lnTo>
                    <a:pt x="229364" y="212601"/>
                  </a:lnTo>
                  <a:lnTo>
                    <a:pt x="256798" y="297944"/>
                  </a:lnTo>
                  <a:lnTo>
                    <a:pt x="204219" y="326893"/>
                  </a:lnTo>
                  <a:lnTo>
                    <a:pt x="146300" y="355098"/>
                  </a:lnTo>
                  <a:lnTo>
                    <a:pt x="104399" y="348232"/>
                  </a:lnTo>
                  <a:lnTo>
                    <a:pt x="18286" y="319284"/>
                  </a:lnTo>
                  <a:lnTo>
                    <a:pt x="7618" y="215654"/>
                  </a:lnTo>
                  <a:lnTo>
                    <a:pt x="0" y="126498"/>
                  </a:lnTo>
                  <a:lnTo>
                    <a:pt x="5339" y="64773"/>
                  </a:lnTo>
                  <a:lnTo>
                    <a:pt x="9960" y="0"/>
                  </a:lnTo>
                </a:path>
              </a:pathLst>
            </a:custGeom>
            <a:ln w="65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1" name="object 31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2" name="object 32"/>
            <p:cNvSpPr/>
            <p:nvPr/>
          </p:nvSpPr>
          <p:spPr>
            <a:xfrm>
              <a:off x="6382511" y="4527218"/>
              <a:ext cx="2456688" cy="8258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3" name="object 33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70946" y="1565058"/>
            <a:ext cx="6038850" cy="3559705"/>
          </a:xfrm>
          <a:prstGeom prst="rect">
            <a:avLst/>
          </a:prstGeom>
        </p:spPr>
        <p:txBody>
          <a:bodyPr vert="horz" wrap="square" lIns="0" tIns="199465" rIns="0" bIns="0" rtlCol="0">
            <a:spAutoFit/>
          </a:bodyPr>
          <a:lstStyle/>
          <a:p>
            <a:pPr marL="11206">
              <a:spcBef>
                <a:spcPts val="1571"/>
              </a:spcBef>
            </a:pPr>
            <a:r>
              <a:rPr sz="2471" dirty="0">
                <a:solidFill>
                  <a:srgbClr val="BBE0E3"/>
                </a:solidFill>
                <a:latin typeface="Times New Roman"/>
                <a:cs typeface="Times New Roman"/>
              </a:rPr>
              <a:t>Saraf</a:t>
            </a:r>
            <a:r>
              <a:rPr sz="2471" spc="-13" dirty="0">
                <a:solidFill>
                  <a:srgbClr val="BBE0E3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BBE0E3"/>
                </a:solidFill>
                <a:latin typeface="Times New Roman"/>
                <a:cs typeface="Times New Roman"/>
              </a:rPr>
              <a:t>kranial</a:t>
            </a:r>
            <a:endParaRPr sz="2471">
              <a:latin typeface="Times New Roman"/>
              <a:cs typeface="Times New Roman"/>
            </a:endParaRPr>
          </a:p>
          <a:p>
            <a:pPr marL="818073" marR="4483" indent="-806867">
              <a:spcBef>
                <a:spcPts val="1482"/>
              </a:spcBef>
              <a:tabLst>
                <a:tab pos="2013804" algn="l"/>
                <a:tab pos="2431246" algn="l"/>
                <a:tab pos="4250618" algn="l"/>
              </a:tabLst>
            </a:pPr>
            <a:r>
              <a:rPr sz="2471" dirty="0">
                <a:solidFill>
                  <a:srgbClr val="BBE0E3"/>
                </a:solidFill>
                <a:latin typeface="Times New Roman"/>
                <a:cs typeface="Times New Roman"/>
              </a:rPr>
              <a:t>Sistem</a:t>
            </a:r>
            <a:r>
              <a:rPr sz="2471" spc="-26" dirty="0">
                <a:solidFill>
                  <a:srgbClr val="BBE0E3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BBE0E3"/>
                </a:solidFill>
                <a:latin typeface="Times New Roman"/>
                <a:cs typeface="Times New Roman"/>
              </a:rPr>
              <a:t>motor</a:t>
            </a:r>
            <a:r>
              <a:rPr sz="2471" spc="-4" dirty="0">
                <a:solidFill>
                  <a:srgbClr val="BBE0E3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:	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berdiri,</a:t>
            </a:r>
            <a:r>
              <a:rPr sz="2471" spc="-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berjalan,	kekuatan</a:t>
            </a:r>
            <a:r>
              <a:rPr sz="2471" spc="-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otot,  tonus</a:t>
            </a:r>
            <a:r>
              <a:rPr sz="2471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otot,	</a:t>
            </a:r>
            <a:r>
              <a:rPr sz="2471" spc="-4" dirty="0">
                <a:solidFill>
                  <a:srgbClr val="FFFFFF"/>
                </a:solidFill>
                <a:latin typeface="Times New Roman"/>
                <a:cs typeface="Times New Roman"/>
              </a:rPr>
              <a:t>paresis, paralisis,</a:t>
            </a:r>
            <a:r>
              <a:rPr sz="2471" spc="-8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Times New Roman"/>
                <a:cs typeface="Times New Roman"/>
              </a:rPr>
              <a:t>koordinasi</a:t>
            </a:r>
            <a:endParaRPr sz="2471">
              <a:latin typeface="Times New Roman"/>
              <a:cs typeface="Times New Roman"/>
            </a:endParaRPr>
          </a:p>
          <a:p>
            <a:pPr marL="818073" marR="438173" indent="-806867">
              <a:spcBef>
                <a:spcPts val="1482"/>
              </a:spcBef>
            </a:pPr>
            <a:r>
              <a:rPr sz="2471" dirty="0">
                <a:solidFill>
                  <a:srgbClr val="BBE0E3"/>
                </a:solidFill>
                <a:latin typeface="Times New Roman"/>
                <a:cs typeface="Times New Roman"/>
              </a:rPr>
              <a:t>Sistem sensori</a:t>
            </a:r>
            <a:r>
              <a:rPr sz="2471" dirty="0">
                <a:solidFill>
                  <a:srgbClr val="FFFF9A"/>
                </a:solidFill>
                <a:latin typeface="Times New Roman"/>
                <a:cs typeface="Times New Roman"/>
              </a:rPr>
              <a:t>: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sentuh, nyeri, vibrasi,</a:t>
            </a:r>
            <a:r>
              <a:rPr sz="2471" spc="-1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posisi,  sterognosis,</a:t>
            </a:r>
            <a:r>
              <a:rPr sz="2471" spc="-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grafestesia</a:t>
            </a:r>
            <a:endParaRPr sz="2471">
              <a:latin typeface="Times New Roman"/>
              <a:cs typeface="Times New Roman"/>
            </a:endParaRPr>
          </a:p>
          <a:p>
            <a:pPr marL="11206" marR="1737565">
              <a:lnSpc>
                <a:spcPct val="150000"/>
              </a:lnSpc>
            </a:pPr>
            <a:r>
              <a:rPr sz="2471" spc="-4" dirty="0">
                <a:solidFill>
                  <a:srgbClr val="BBE0E3"/>
                </a:solidFill>
                <a:latin typeface="Times New Roman"/>
                <a:cs typeface="Times New Roman"/>
              </a:rPr>
              <a:t>Refleks: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superfisial, tendon</a:t>
            </a:r>
            <a:r>
              <a:rPr sz="2471" spc="-1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Times New Roman"/>
                <a:cs typeface="Times New Roman"/>
              </a:rPr>
              <a:t>dalam  </a:t>
            </a:r>
            <a:r>
              <a:rPr sz="2471" spc="-4" dirty="0">
                <a:solidFill>
                  <a:srgbClr val="BBE0E3"/>
                </a:solidFill>
                <a:latin typeface="Times New Roman"/>
                <a:cs typeface="Times New Roman"/>
              </a:rPr>
              <a:t>Refleks</a:t>
            </a:r>
            <a:r>
              <a:rPr sz="2471" spc="-26" dirty="0">
                <a:solidFill>
                  <a:srgbClr val="BBE0E3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srgbClr val="BBE0E3"/>
                </a:solidFill>
                <a:latin typeface="Times New Roman"/>
                <a:cs typeface="Times New Roman"/>
              </a:rPr>
              <a:t>patologis</a:t>
            </a:r>
            <a:endParaRPr sz="2471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061883" y="4723279"/>
            <a:ext cx="8068235" cy="1731309"/>
            <a:chOff x="457200" y="5353050"/>
            <a:chExt cx="9144000" cy="1962150"/>
          </a:xfrm>
        </p:grpSpPr>
        <p:sp>
          <p:nvSpPr>
            <p:cNvPr id="36" name="object 36"/>
            <p:cNvSpPr/>
            <p:nvPr/>
          </p:nvSpPr>
          <p:spPr>
            <a:xfrm>
              <a:off x="6435240" y="5353050"/>
              <a:ext cx="2261245" cy="9791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/>
            <p:nvPr/>
          </p:nvSpPr>
          <p:spPr>
            <a:xfrm>
              <a:off x="6760414" y="6332219"/>
              <a:ext cx="1578610" cy="220979"/>
            </a:xfrm>
            <a:custGeom>
              <a:avLst/>
              <a:gdLst/>
              <a:ahLst/>
              <a:cxnLst/>
              <a:rect l="l" t="t" r="r" b="b"/>
              <a:pathLst>
                <a:path w="1578609" h="220979">
                  <a:moveTo>
                    <a:pt x="1578407" y="0"/>
                  </a:moveTo>
                  <a:lnTo>
                    <a:pt x="0" y="0"/>
                  </a:lnTo>
                  <a:lnTo>
                    <a:pt x="34514" y="27026"/>
                  </a:lnTo>
                  <a:lnTo>
                    <a:pt x="73886" y="53283"/>
                  </a:lnTo>
                  <a:lnTo>
                    <a:pt x="113587" y="76200"/>
                  </a:lnTo>
                  <a:lnTo>
                    <a:pt x="158575" y="98483"/>
                  </a:lnTo>
                  <a:lnTo>
                    <a:pt x="204440" y="118520"/>
                  </a:lnTo>
                  <a:lnTo>
                    <a:pt x="251096" y="136419"/>
                  </a:lnTo>
                  <a:lnTo>
                    <a:pt x="298457" y="152289"/>
                  </a:lnTo>
                  <a:lnTo>
                    <a:pt x="346436" y="166238"/>
                  </a:lnTo>
                  <a:lnTo>
                    <a:pt x="394949" y="178375"/>
                  </a:lnTo>
                  <a:lnTo>
                    <a:pt x="443908" y="188810"/>
                  </a:lnTo>
                  <a:lnTo>
                    <a:pt x="493228" y="197650"/>
                  </a:lnTo>
                  <a:lnTo>
                    <a:pt x="542824" y="205004"/>
                  </a:lnTo>
                  <a:lnTo>
                    <a:pt x="592608" y="210982"/>
                  </a:lnTo>
                  <a:lnTo>
                    <a:pt x="642496" y="215692"/>
                  </a:lnTo>
                  <a:lnTo>
                    <a:pt x="692401" y="219242"/>
                  </a:lnTo>
                  <a:lnTo>
                    <a:pt x="727045" y="220980"/>
                  </a:lnTo>
                  <a:lnTo>
                    <a:pt x="839895" y="220890"/>
                  </a:lnTo>
                  <a:lnTo>
                    <a:pt x="891756" y="218674"/>
                  </a:lnTo>
                  <a:lnTo>
                    <a:pt x="944096" y="215024"/>
                  </a:lnTo>
                  <a:lnTo>
                    <a:pt x="996711" y="209868"/>
                  </a:lnTo>
                  <a:lnTo>
                    <a:pt x="1049396" y="203136"/>
                  </a:lnTo>
                  <a:lnTo>
                    <a:pt x="1101944" y="194757"/>
                  </a:lnTo>
                  <a:lnTo>
                    <a:pt x="1154151" y="184660"/>
                  </a:lnTo>
                  <a:lnTo>
                    <a:pt x="1205813" y="172773"/>
                  </a:lnTo>
                  <a:lnTo>
                    <a:pt x="1256722" y="159027"/>
                  </a:lnTo>
                  <a:lnTo>
                    <a:pt x="1306675" y="143349"/>
                  </a:lnTo>
                  <a:lnTo>
                    <a:pt x="1355467" y="125670"/>
                  </a:lnTo>
                  <a:lnTo>
                    <a:pt x="1402891" y="105917"/>
                  </a:lnTo>
                  <a:lnTo>
                    <a:pt x="1445035" y="86426"/>
                  </a:lnTo>
                  <a:lnTo>
                    <a:pt x="1488327" y="63099"/>
                  </a:lnTo>
                  <a:lnTo>
                    <a:pt x="1531297" y="36039"/>
                  </a:lnTo>
                  <a:lnTo>
                    <a:pt x="1572475" y="5351"/>
                  </a:lnTo>
                  <a:lnTo>
                    <a:pt x="1578407" y="0"/>
                  </a:lnTo>
                  <a:close/>
                </a:path>
              </a:pathLst>
            </a:custGeom>
            <a:solidFill>
              <a:srgbClr val="7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9" name="object 39"/>
            <p:cNvSpPr/>
            <p:nvPr/>
          </p:nvSpPr>
          <p:spPr>
            <a:xfrm>
              <a:off x="6962891" y="6332219"/>
              <a:ext cx="71755" cy="30480"/>
            </a:xfrm>
            <a:custGeom>
              <a:avLst/>
              <a:gdLst/>
              <a:ahLst/>
              <a:cxnLst/>
              <a:rect l="l" t="t" r="r" b="b"/>
              <a:pathLst>
                <a:path w="71754" h="30479">
                  <a:moveTo>
                    <a:pt x="71491" y="0"/>
                  </a:moveTo>
                  <a:lnTo>
                    <a:pt x="0" y="0"/>
                  </a:lnTo>
                  <a:lnTo>
                    <a:pt x="10933" y="25145"/>
                  </a:lnTo>
                  <a:lnTo>
                    <a:pt x="14743" y="28193"/>
                  </a:lnTo>
                  <a:lnTo>
                    <a:pt x="20077" y="30479"/>
                  </a:lnTo>
                  <a:lnTo>
                    <a:pt x="24649" y="30479"/>
                  </a:lnTo>
                  <a:lnTo>
                    <a:pt x="29983" y="29717"/>
                  </a:lnTo>
                  <a:lnTo>
                    <a:pt x="47509" y="19050"/>
                  </a:lnTo>
                  <a:lnTo>
                    <a:pt x="64273" y="7619"/>
                  </a:lnTo>
                  <a:lnTo>
                    <a:pt x="714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6979539" y="6332219"/>
              <a:ext cx="13335" cy="10160"/>
            </a:xfrm>
            <a:custGeom>
              <a:avLst/>
              <a:gdLst/>
              <a:ahLst/>
              <a:cxnLst/>
              <a:rect l="l" t="t" r="r" b="b"/>
              <a:pathLst>
                <a:path w="13334" h="10160">
                  <a:moveTo>
                    <a:pt x="13181" y="0"/>
                  </a:moveTo>
                  <a:lnTo>
                    <a:pt x="0" y="0"/>
                  </a:lnTo>
                  <a:lnTo>
                    <a:pt x="1904" y="9905"/>
                  </a:lnTo>
                  <a:lnTo>
                    <a:pt x="13181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/>
            <p:nvPr/>
          </p:nvSpPr>
          <p:spPr>
            <a:xfrm>
              <a:off x="7561585" y="6332219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5" h="37464">
                  <a:moveTo>
                    <a:pt x="37078" y="29717"/>
                  </a:moveTo>
                  <a:lnTo>
                    <a:pt x="37078" y="26669"/>
                  </a:lnTo>
                  <a:lnTo>
                    <a:pt x="35554" y="22859"/>
                  </a:lnTo>
                  <a:lnTo>
                    <a:pt x="21941" y="0"/>
                  </a:lnTo>
                  <a:lnTo>
                    <a:pt x="0" y="0"/>
                  </a:lnTo>
                  <a:lnTo>
                    <a:pt x="18790" y="33527"/>
                  </a:lnTo>
                  <a:lnTo>
                    <a:pt x="21838" y="35813"/>
                  </a:lnTo>
                  <a:lnTo>
                    <a:pt x="25648" y="37337"/>
                  </a:lnTo>
                  <a:lnTo>
                    <a:pt x="29458" y="37337"/>
                  </a:lnTo>
                  <a:lnTo>
                    <a:pt x="33268" y="35813"/>
                  </a:lnTo>
                  <a:lnTo>
                    <a:pt x="35554" y="33527"/>
                  </a:lnTo>
                  <a:lnTo>
                    <a:pt x="37078" y="29717"/>
                  </a:lnTo>
                  <a:close/>
                </a:path>
              </a:pathLst>
            </a:custGeom>
            <a:solidFill>
              <a:srgbClr val="BFFF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2" name="object 42"/>
            <p:cNvSpPr/>
            <p:nvPr/>
          </p:nvSpPr>
          <p:spPr>
            <a:xfrm>
              <a:off x="7636002" y="6379187"/>
              <a:ext cx="110490" cy="8532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3" name="object 43"/>
            <p:cNvSpPr/>
            <p:nvPr/>
          </p:nvSpPr>
          <p:spPr>
            <a:xfrm>
              <a:off x="7101840" y="6332219"/>
              <a:ext cx="285115" cy="120650"/>
            </a:xfrm>
            <a:custGeom>
              <a:avLst/>
              <a:gdLst/>
              <a:ahLst/>
              <a:cxnLst/>
              <a:rect l="l" t="t" r="r" b="b"/>
              <a:pathLst>
                <a:path w="285115" h="120650">
                  <a:moveTo>
                    <a:pt x="48768" y="37338"/>
                  </a:moveTo>
                  <a:lnTo>
                    <a:pt x="48006" y="33528"/>
                  </a:lnTo>
                  <a:lnTo>
                    <a:pt x="46482" y="30480"/>
                  </a:lnTo>
                  <a:lnTo>
                    <a:pt x="44196" y="28194"/>
                  </a:lnTo>
                  <a:lnTo>
                    <a:pt x="40386" y="26670"/>
                  </a:lnTo>
                  <a:lnTo>
                    <a:pt x="32766" y="29718"/>
                  </a:lnTo>
                  <a:lnTo>
                    <a:pt x="0" y="105918"/>
                  </a:lnTo>
                  <a:lnTo>
                    <a:pt x="0" y="113538"/>
                  </a:lnTo>
                  <a:lnTo>
                    <a:pt x="2286" y="116586"/>
                  </a:lnTo>
                  <a:lnTo>
                    <a:pt x="4572" y="118872"/>
                  </a:lnTo>
                  <a:lnTo>
                    <a:pt x="8382" y="120396"/>
                  </a:lnTo>
                  <a:lnTo>
                    <a:pt x="12192" y="118872"/>
                  </a:lnTo>
                  <a:lnTo>
                    <a:pt x="15240" y="117348"/>
                  </a:lnTo>
                  <a:lnTo>
                    <a:pt x="17526" y="113538"/>
                  </a:lnTo>
                  <a:lnTo>
                    <a:pt x="48006" y="41148"/>
                  </a:lnTo>
                  <a:lnTo>
                    <a:pt x="48768" y="37338"/>
                  </a:lnTo>
                  <a:close/>
                </a:path>
                <a:path w="285115" h="120650">
                  <a:moveTo>
                    <a:pt x="186690" y="68580"/>
                  </a:moveTo>
                  <a:lnTo>
                    <a:pt x="185166" y="64770"/>
                  </a:lnTo>
                  <a:lnTo>
                    <a:pt x="147434" y="0"/>
                  </a:lnTo>
                  <a:lnTo>
                    <a:pt x="127254" y="0"/>
                  </a:lnTo>
                  <a:lnTo>
                    <a:pt x="127254" y="2286"/>
                  </a:lnTo>
                  <a:lnTo>
                    <a:pt x="129540" y="6096"/>
                  </a:lnTo>
                  <a:lnTo>
                    <a:pt x="169164" y="73914"/>
                  </a:lnTo>
                  <a:lnTo>
                    <a:pt x="171450" y="76200"/>
                  </a:lnTo>
                  <a:lnTo>
                    <a:pt x="175260" y="78486"/>
                  </a:lnTo>
                  <a:lnTo>
                    <a:pt x="179070" y="78486"/>
                  </a:lnTo>
                  <a:lnTo>
                    <a:pt x="182880" y="77724"/>
                  </a:lnTo>
                  <a:lnTo>
                    <a:pt x="185166" y="74676"/>
                  </a:lnTo>
                  <a:lnTo>
                    <a:pt x="186690" y="70866"/>
                  </a:lnTo>
                  <a:lnTo>
                    <a:pt x="186690" y="68580"/>
                  </a:lnTo>
                  <a:close/>
                </a:path>
                <a:path w="285115" h="120650">
                  <a:moveTo>
                    <a:pt x="284657" y="0"/>
                  </a:moveTo>
                  <a:lnTo>
                    <a:pt x="263893" y="0"/>
                  </a:lnTo>
                  <a:lnTo>
                    <a:pt x="261366" y="6096"/>
                  </a:lnTo>
                  <a:lnTo>
                    <a:pt x="259842" y="9906"/>
                  </a:lnTo>
                  <a:lnTo>
                    <a:pt x="262890" y="17526"/>
                  </a:lnTo>
                  <a:lnTo>
                    <a:pt x="270878" y="21501"/>
                  </a:lnTo>
                  <a:lnTo>
                    <a:pt x="274129" y="22110"/>
                  </a:lnTo>
                  <a:lnTo>
                    <a:pt x="278892" y="13716"/>
                  </a:lnTo>
                  <a:lnTo>
                    <a:pt x="284657" y="0"/>
                  </a:lnTo>
                  <a:close/>
                </a:path>
              </a:pathLst>
            </a:custGeom>
            <a:solidFill>
              <a:srgbClr val="BFFF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4" name="object 44"/>
            <p:cNvSpPr/>
            <p:nvPr/>
          </p:nvSpPr>
          <p:spPr>
            <a:xfrm>
              <a:off x="7325106" y="6419850"/>
              <a:ext cx="110490" cy="841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/>
            <p:nvPr/>
          </p:nvSpPr>
          <p:spPr>
            <a:xfrm>
              <a:off x="7897956" y="6332219"/>
              <a:ext cx="31115" cy="25400"/>
            </a:xfrm>
            <a:custGeom>
              <a:avLst/>
              <a:gdLst/>
              <a:ahLst/>
              <a:cxnLst/>
              <a:rect l="l" t="t" r="r" b="b"/>
              <a:pathLst>
                <a:path w="31115" h="25400">
                  <a:moveTo>
                    <a:pt x="30653" y="19050"/>
                  </a:moveTo>
                  <a:lnTo>
                    <a:pt x="30653" y="15239"/>
                  </a:lnTo>
                  <a:lnTo>
                    <a:pt x="29129" y="11429"/>
                  </a:lnTo>
                  <a:lnTo>
                    <a:pt x="22322" y="0"/>
                  </a:lnTo>
                  <a:lnTo>
                    <a:pt x="0" y="0"/>
                  </a:lnTo>
                  <a:lnTo>
                    <a:pt x="12365" y="21335"/>
                  </a:lnTo>
                  <a:lnTo>
                    <a:pt x="15413" y="24383"/>
                  </a:lnTo>
                  <a:lnTo>
                    <a:pt x="19223" y="25145"/>
                  </a:lnTo>
                  <a:lnTo>
                    <a:pt x="23033" y="25145"/>
                  </a:lnTo>
                  <a:lnTo>
                    <a:pt x="26843" y="24383"/>
                  </a:lnTo>
                  <a:lnTo>
                    <a:pt x="29129" y="21335"/>
                  </a:lnTo>
                  <a:lnTo>
                    <a:pt x="30653" y="19050"/>
                  </a:lnTo>
                  <a:close/>
                </a:path>
              </a:pathLst>
            </a:custGeom>
            <a:solidFill>
              <a:srgbClr val="BFFF7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6" name="object 46"/>
            <p:cNvSpPr/>
            <p:nvPr/>
          </p:nvSpPr>
          <p:spPr>
            <a:xfrm>
              <a:off x="7965185" y="6368033"/>
              <a:ext cx="109728" cy="8305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5397" y="841668"/>
            <a:ext cx="6499412" cy="626869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4000" b="1" spc="-4" dirty="0" err="1"/>
              <a:t>Pendahuluan</a:t>
            </a:r>
            <a:r>
              <a:rPr sz="4000" b="1" spc="-4" dirty="0"/>
              <a:t> </a:t>
            </a:r>
            <a:r>
              <a:rPr sz="4000" b="1" dirty="0"/>
              <a:t>/Latar</a:t>
            </a:r>
            <a:r>
              <a:rPr sz="4000" b="1" spc="-49" dirty="0"/>
              <a:t> </a:t>
            </a:r>
            <a:r>
              <a:rPr sz="4000" b="1" spc="-4" dirty="0"/>
              <a:t>Belakang</a:t>
            </a:r>
            <a:endParaRPr sz="4000" b="1" dirty="0"/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9"/>
            <a:ext cx="8068235" cy="3455893"/>
            <a:chOff x="457200" y="2415539"/>
            <a:chExt cx="9144000" cy="3916679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99988" y="2131358"/>
            <a:ext cx="6990229" cy="33741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13781" marR="4483" indent="-302575">
              <a:lnSpc>
                <a:spcPts val="2285"/>
              </a:lnSpc>
              <a:spcBef>
                <a:spcPts val="375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Kualitas generasi penerus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tergantung kualitas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tumbuh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kembang anak, terutama batita (0-3</a:t>
            </a:r>
            <a:r>
              <a:rPr sz="2118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th)</a:t>
            </a:r>
            <a:endParaRPr sz="2118" dirty="0">
              <a:latin typeface="Arial"/>
              <a:cs typeface="Arial"/>
            </a:endParaRPr>
          </a:p>
          <a:p>
            <a:pPr marL="313221" marR="342918" indent="-302575">
              <a:lnSpc>
                <a:spcPts val="2285"/>
              </a:lnSpc>
              <a:spcBef>
                <a:spcPts val="1447"/>
              </a:spcBef>
              <a:buFont typeface="Arial"/>
              <a:buChar char="•"/>
              <a:tabLst>
                <a:tab pos="313221" algn="l"/>
                <a:tab pos="313781" algn="l"/>
                <a:tab pos="1210860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Penyimpangan tumbuh kembang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harus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dideteksi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(ditemukan) sejak dini, terutama sebelum berumur 3  tahun,	supaya dapat segera di intervensi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(diperbaiki)</a:t>
            </a:r>
            <a:endParaRPr sz="2118" dirty="0">
              <a:latin typeface="Arial"/>
              <a:cs typeface="Arial"/>
            </a:endParaRPr>
          </a:p>
          <a:p>
            <a:pPr marL="313781" marR="240379" indent="-302575">
              <a:lnSpc>
                <a:spcPts val="2285"/>
              </a:lnSpc>
              <a:spcBef>
                <a:spcPts val="1443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Bila deteksi terlambat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, maka penanganan terlambat,  penyimpangan sukar</a:t>
            </a:r>
            <a:r>
              <a:rPr sz="2118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diperbaiki</a:t>
            </a:r>
            <a:endParaRPr sz="2118" dirty="0">
              <a:latin typeface="Arial"/>
              <a:cs typeface="Arial"/>
            </a:endParaRPr>
          </a:p>
          <a:p>
            <a:pPr>
              <a:spcBef>
                <a:spcPts val="40"/>
              </a:spcBef>
              <a:buChar char="•"/>
            </a:pPr>
            <a:endParaRPr sz="2030" dirty="0">
              <a:latin typeface="Arial"/>
              <a:cs typeface="Arial"/>
            </a:endParaRPr>
          </a:p>
          <a:p>
            <a:pPr marL="313781" marR="392227" indent="-302575">
              <a:lnSpc>
                <a:spcPts val="2285"/>
              </a:lnSpc>
              <a:spcBef>
                <a:spcPts val="4"/>
              </a:spcBef>
              <a:buFont typeface="Arial"/>
              <a:buChar char="•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Presiden RI 23 Juli 2005 </a:t>
            </a:r>
            <a:r>
              <a:rPr sz="2118" spc="-4" dirty="0">
                <a:solidFill>
                  <a:srgbClr val="00CCFF"/>
                </a:solidFill>
                <a:latin typeface="Arial"/>
                <a:cs typeface="Arial"/>
              </a:rPr>
              <a:t>mencanangkan </a:t>
            </a:r>
            <a:r>
              <a:rPr sz="2118" dirty="0">
                <a:solidFill>
                  <a:srgbClr val="00CCFF"/>
                </a:solidFill>
                <a:latin typeface="Arial"/>
                <a:cs typeface="Arial"/>
              </a:rPr>
              <a:t>: </a:t>
            </a:r>
            <a:r>
              <a:rPr sz="2118" b="1" spc="-9" dirty="0">
                <a:solidFill>
                  <a:srgbClr val="00CCFF"/>
                </a:solidFill>
                <a:latin typeface="Arial"/>
                <a:cs typeface="Arial"/>
              </a:rPr>
              <a:t>Gerakan 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Nasional Pemantauan Tumbuh Kembang</a:t>
            </a:r>
            <a:r>
              <a:rPr sz="2118" b="1" spc="-18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Anak</a:t>
            </a:r>
            <a:endParaRPr sz="2118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125002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110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598314"/>
            <a:ext cx="9278471" cy="617325"/>
          </a:xfrm>
          <a:prstGeom prst="rect">
            <a:avLst/>
          </a:prstGeom>
        </p:spPr>
        <p:txBody>
          <a:bodyPr vert="horz" wrap="square" lIns="0" tIns="128755" rIns="0" bIns="0" rtlCol="0" anchor="ctr">
            <a:spAutoFit/>
          </a:bodyPr>
          <a:lstStyle/>
          <a:p>
            <a:pPr marL="1837302" marR="4483" indent="-1232713">
              <a:lnSpc>
                <a:spcPts val="3812"/>
              </a:lnSpc>
              <a:spcBef>
                <a:spcPts val="569"/>
              </a:spcBef>
            </a:pPr>
            <a:r>
              <a:rPr sz="3530" dirty="0"/>
              <a:t>Deteksi Dini</a:t>
            </a:r>
            <a:r>
              <a:rPr sz="3530" spc="-97" dirty="0"/>
              <a:t> </a:t>
            </a:r>
            <a:r>
              <a:rPr sz="3530" dirty="0"/>
              <a:t>Penyimpangan  Perkembangan</a:t>
            </a:r>
            <a:endParaRPr sz="3530"/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8"/>
            <a:ext cx="8068235" cy="4323229"/>
            <a:chOff x="457200" y="2415539"/>
            <a:chExt cx="9144000" cy="4899660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00300" y="1603113"/>
            <a:ext cx="7107890" cy="4485202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549118" marR="4483" indent="-537911">
              <a:lnSpc>
                <a:spcPts val="2285"/>
              </a:lnSpc>
              <a:spcBef>
                <a:spcPts val="375"/>
              </a:spcBef>
              <a:buAutoNum type="arabicPeriod"/>
              <a:tabLst>
                <a:tab pos="549118" algn="l"/>
                <a:tab pos="549678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Tanya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perkembangan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anak dengan </a:t>
            </a:r>
            <a:r>
              <a:rPr sz="2118" b="1" dirty="0">
                <a:solidFill>
                  <a:srgbClr val="00CCFF"/>
                </a:solidFill>
                <a:latin typeface="Arial"/>
                <a:cs typeface="Arial"/>
              </a:rPr>
              <a:t>KPSP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(Kuesioner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Pra Skrining Perkembangan) mulai umur 3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bulan,</a:t>
            </a:r>
            <a:endParaRPr sz="2118">
              <a:latin typeface="Arial"/>
              <a:cs typeface="Arial"/>
            </a:endParaRPr>
          </a:p>
          <a:p>
            <a:pPr marL="885312" lvl="1" indent="-470672">
              <a:lnSpc>
                <a:spcPts val="1809"/>
              </a:lnSpc>
              <a:buFont typeface="Wingdings"/>
              <a:buChar char=""/>
              <a:tabLst>
                <a:tab pos="884752" algn="l"/>
                <a:tab pos="885312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minimal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tiap 3 bln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sampai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umur 2</a:t>
            </a:r>
            <a:r>
              <a:rPr sz="17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thn</a:t>
            </a:r>
            <a:endParaRPr sz="1765">
              <a:latin typeface="Arial"/>
              <a:cs typeface="Arial"/>
            </a:endParaRPr>
          </a:p>
          <a:p>
            <a:pPr marL="885312" lvl="1" indent="-470672">
              <a:lnSpc>
                <a:spcPts val="2012"/>
              </a:lnSpc>
              <a:buFont typeface="Wingdings"/>
              <a:buChar char=""/>
              <a:tabLst>
                <a:tab pos="884752" algn="l"/>
                <a:tab pos="885312" algn="l"/>
                <a:tab pos="1780710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minimal	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tiap 6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bulan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umur 2 - 6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thn.</a:t>
            </a:r>
            <a:endParaRPr sz="1765">
              <a:latin typeface="Arial"/>
              <a:cs typeface="Arial"/>
            </a:endParaRPr>
          </a:p>
          <a:p>
            <a:pPr marL="549118" marR="604029" indent="-537911">
              <a:lnSpc>
                <a:spcPts val="2285"/>
              </a:lnSpc>
              <a:spcBef>
                <a:spcPts val="1266"/>
              </a:spcBef>
              <a:buAutoNum type="arabicPeriod"/>
              <a:tabLst>
                <a:tab pos="548557" algn="l"/>
                <a:tab pos="549118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Tanya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pendengaran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anak dengan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TDD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(tes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daya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dengar) mulai umur 3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bulan</a:t>
            </a:r>
            <a:endParaRPr sz="2118">
              <a:latin typeface="Arial"/>
              <a:cs typeface="Arial"/>
            </a:endParaRPr>
          </a:p>
          <a:p>
            <a:pPr marL="885312" lvl="1" indent="-470672">
              <a:lnSpc>
                <a:spcPts val="1809"/>
              </a:lnSpc>
              <a:buFont typeface="Wingdings"/>
              <a:buChar char=""/>
              <a:tabLst>
                <a:tab pos="884752" algn="l"/>
                <a:tab pos="885312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minimal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tiap 3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bulan sampai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umur 1</a:t>
            </a:r>
            <a:r>
              <a:rPr sz="1765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thn</a:t>
            </a:r>
            <a:endParaRPr sz="1765">
              <a:latin typeface="Arial"/>
              <a:cs typeface="Arial"/>
            </a:endParaRPr>
          </a:p>
          <a:p>
            <a:pPr marL="885312" lvl="1" indent="-470672">
              <a:lnSpc>
                <a:spcPts val="2012"/>
              </a:lnSpc>
              <a:buFont typeface="Wingdings"/>
              <a:buChar char=""/>
              <a:tabLst>
                <a:tab pos="884752" algn="l"/>
                <a:tab pos="885312" algn="l"/>
                <a:tab pos="1780710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minimal	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tiap 6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bulan sampai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umur 6</a:t>
            </a:r>
            <a:r>
              <a:rPr sz="1765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thn</a:t>
            </a:r>
            <a:endParaRPr sz="1765">
              <a:latin typeface="Arial"/>
              <a:cs typeface="Arial"/>
            </a:endParaRPr>
          </a:p>
          <a:p>
            <a:pPr marL="548557" marR="457224" indent="-537911">
              <a:lnSpc>
                <a:spcPts val="2285"/>
              </a:lnSpc>
              <a:spcBef>
                <a:spcPts val="1266"/>
              </a:spcBef>
              <a:buAutoNum type="arabicPeriod"/>
              <a:tabLst>
                <a:tab pos="549118" algn="l"/>
                <a:tab pos="549678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Tes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penglihatan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anak dengan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TDL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(tes daya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lihat)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mulai umur 3 tahun, tiap 6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bulan.</a:t>
            </a:r>
            <a:endParaRPr sz="2118">
              <a:latin typeface="Arial"/>
              <a:cs typeface="Arial"/>
            </a:endParaRPr>
          </a:p>
          <a:p>
            <a:pPr marL="457224" marR="234215" indent="-457224">
              <a:lnSpc>
                <a:spcPts val="2285"/>
              </a:lnSpc>
              <a:spcBef>
                <a:spcPts val="1443"/>
              </a:spcBef>
              <a:buAutoNum type="arabicPeriod"/>
              <a:tabLst>
                <a:tab pos="457224" algn="l"/>
                <a:tab pos="457785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Tanya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gangguan perilaku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dengan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KMME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(kuesioner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masalah mental emosional),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CHAT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(checklist for  autisme in toddler) dan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Conners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Gangguan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Pemusatan Perhatian dan</a:t>
            </a:r>
            <a:r>
              <a:rPr sz="2118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Hiperaktifitas</a:t>
            </a:r>
            <a:endParaRPr sz="211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DEE8-A51C-4394-8F3F-2980195E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600200"/>
            <a:ext cx="8229600" cy="25146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1. KPSP 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(KUESIONER PRA SKRINING PERKEMBANGAN)</a:t>
            </a:r>
            <a:br>
              <a:rPr lang="en-US" dirty="0">
                <a:solidFill>
                  <a:srgbClr val="00B0F0"/>
                </a:solidFill>
              </a:rPr>
            </a:br>
            <a:endParaRPr lang="en-ID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58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53C5-426C-4951-B87A-DD4126E3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3600" b="1" dirty="0">
                <a:solidFill>
                  <a:srgbClr val="FFFF00"/>
                </a:solidFill>
              </a:rPr>
              <a:t>PENGERTIAN KUESIONER PRA SKRINING PERKEMBANGAN (KPSP)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C8345-4830-4B53-877C-C3577C013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22" y="1905001"/>
            <a:ext cx="8827971" cy="4221163"/>
          </a:xfrm>
        </p:spPr>
        <p:txBody>
          <a:bodyPr>
            <a:normAutofit/>
          </a:bodyPr>
          <a:lstStyle/>
          <a:p>
            <a:r>
              <a:rPr lang="en-ID" sz="3200" dirty="0" err="1"/>
              <a:t>Kuesioner</a:t>
            </a:r>
            <a:r>
              <a:rPr lang="en-ID" sz="3200" dirty="0"/>
              <a:t> </a:t>
            </a:r>
            <a:r>
              <a:rPr lang="en-ID" sz="3200" dirty="0" err="1"/>
              <a:t>Pra</a:t>
            </a:r>
            <a:r>
              <a:rPr lang="en-ID" sz="3200" dirty="0"/>
              <a:t> </a:t>
            </a:r>
            <a:r>
              <a:rPr lang="en-ID" sz="3200" dirty="0" err="1"/>
              <a:t>Skrining</a:t>
            </a:r>
            <a:r>
              <a:rPr lang="en-ID" sz="3200" dirty="0"/>
              <a:t> </a:t>
            </a:r>
            <a:r>
              <a:rPr lang="en-ID" sz="3200" dirty="0" err="1"/>
              <a:t>Perkembangan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disebut</a:t>
            </a:r>
            <a:r>
              <a:rPr lang="en-ID" sz="3200" dirty="0"/>
              <a:t> KPSP </a:t>
            </a:r>
            <a:r>
              <a:rPr lang="en-ID" sz="3200" dirty="0" err="1"/>
              <a:t>merupakan</a:t>
            </a:r>
            <a:r>
              <a:rPr lang="en-ID" sz="3200" dirty="0"/>
              <a:t> </a:t>
            </a:r>
            <a:r>
              <a:rPr lang="en-ID" sz="3200" dirty="0" err="1"/>
              <a:t>suatu</a:t>
            </a:r>
            <a:r>
              <a:rPr lang="en-ID" sz="3200" dirty="0"/>
              <a:t> daftar </a:t>
            </a:r>
            <a:r>
              <a:rPr lang="en-ID" sz="3200" dirty="0" err="1"/>
              <a:t>pertanyaan</a:t>
            </a:r>
            <a:r>
              <a:rPr lang="en-ID" sz="3200" dirty="0"/>
              <a:t> </a:t>
            </a:r>
            <a:r>
              <a:rPr lang="en-ID" sz="3200" dirty="0" err="1"/>
              <a:t>singkat</a:t>
            </a:r>
            <a:r>
              <a:rPr lang="en-ID" sz="3200" dirty="0"/>
              <a:t> yang </a:t>
            </a:r>
            <a:r>
              <a:rPr lang="en-ID" sz="3200" dirty="0" err="1"/>
              <a:t>ditujukan</a:t>
            </a:r>
            <a:r>
              <a:rPr lang="en-ID" sz="3200" dirty="0"/>
              <a:t> </a:t>
            </a:r>
            <a:r>
              <a:rPr lang="en-ID" sz="3200" dirty="0" err="1"/>
              <a:t>kepada</a:t>
            </a:r>
            <a:r>
              <a:rPr lang="en-ID" sz="3200" dirty="0"/>
              <a:t> para orang </a:t>
            </a:r>
            <a:r>
              <a:rPr lang="en-ID" sz="3200" dirty="0" err="1"/>
              <a:t>tua</a:t>
            </a:r>
            <a:r>
              <a:rPr lang="en-ID" sz="3200" dirty="0"/>
              <a:t> dan </a:t>
            </a:r>
            <a:r>
              <a:rPr lang="en-ID" sz="3200" dirty="0" err="1"/>
              <a:t>dipergunakan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</a:t>
            </a:r>
            <a:r>
              <a:rPr lang="en-ID" sz="3200" dirty="0" err="1"/>
              <a:t>alat</a:t>
            </a:r>
            <a:r>
              <a:rPr lang="en-ID" sz="3200" dirty="0"/>
              <a:t>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melakukan</a:t>
            </a:r>
            <a:r>
              <a:rPr lang="en-ID" sz="3200" dirty="0"/>
              <a:t> </a:t>
            </a:r>
            <a:r>
              <a:rPr lang="en-ID" sz="3200" dirty="0" err="1"/>
              <a:t>skrining</a:t>
            </a:r>
            <a:r>
              <a:rPr lang="en-ID" sz="3200" dirty="0"/>
              <a:t> </a:t>
            </a:r>
            <a:r>
              <a:rPr lang="en-ID" sz="3200" dirty="0" err="1"/>
              <a:t>pendahuluan</a:t>
            </a:r>
            <a:r>
              <a:rPr lang="en-ID" sz="3200" dirty="0"/>
              <a:t> </a:t>
            </a:r>
            <a:r>
              <a:rPr lang="en-ID" sz="3200" dirty="0" err="1"/>
              <a:t>perkembangan</a:t>
            </a:r>
            <a:r>
              <a:rPr lang="en-ID" sz="3200" dirty="0"/>
              <a:t> </a:t>
            </a:r>
            <a:r>
              <a:rPr lang="en-ID" sz="3200" dirty="0" err="1"/>
              <a:t>anak</a:t>
            </a:r>
            <a:r>
              <a:rPr lang="en-ID" sz="3200" dirty="0"/>
              <a:t> </a:t>
            </a:r>
            <a:r>
              <a:rPr lang="en-ID" sz="3200" dirty="0" err="1"/>
              <a:t>usia</a:t>
            </a:r>
            <a:r>
              <a:rPr lang="en-ID" sz="3200" dirty="0"/>
              <a:t> 3 </a:t>
            </a:r>
            <a:r>
              <a:rPr lang="en-ID" sz="3200" dirty="0" err="1"/>
              <a:t>bulan</a:t>
            </a:r>
            <a:r>
              <a:rPr lang="en-ID" sz="3200" dirty="0"/>
              <a:t> </a:t>
            </a:r>
            <a:r>
              <a:rPr lang="en-ID" sz="3200" dirty="0" err="1"/>
              <a:t>sampai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72 </a:t>
            </a:r>
            <a:r>
              <a:rPr lang="en-ID" sz="3200" dirty="0" err="1"/>
              <a:t>bulan</a:t>
            </a:r>
            <a:r>
              <a:rPr lang="en-ID" sz="3200" dirty="0"/>
              <a:t>. </a:t>
            </a:r>
            <a:r>
              <a:rPr lang="en-ID" sz="3200" dirty="0" err="1"/>
              <a:t>Bagi</a:t>
            </a:r>
            <a:r>
              <a:rPr lang="en-ID" sz="3200" dirty="0"/>
              <a:t> </a:t>
            </a:r>
            <a:r>
              <a:rPr lang="en-ID" sz="3200" dirty="0" err="1"/>
              <a:t>setiap</a:t>
            </a:r>
            <a:r>
              <a:rPr lang="en-ID" sz="3200" dirty="0"/>
              <a:t> </a:t>
            </a:r>
            <a:r>
              <a:rPr lang="en-ID" sz="3200" dirty="0" err="1"/>
              <a:t>golongan</a:t>
            </a:r>
            <a:r>
              <a:rPr lang="en-ID" sz="3200" dirty="0"/>
              <a:t> </a:t>
            </a:r>
            <a:r>
              <a:rPr lang="en-ID" sz="3200" dirty="0" err="1"/>
              <a:t>umur</a:t>
            </a:r>
            <a:r>
              <a:rPr lang="en-ID" sz="3200" dirty="0"/>
              <a:t> </a:t>
            </a:r>
            <a:r>
              <a:rPr lang="en-ID" sz="3200" dirty="0" err="1"/>
              <a:t>terdapat</a:t>
            </a:r>
            <a:r>
              <a:rPr lang="en-ID" sz="3200" dirty="0"/>
              <a:t> 10 </a:t>
            </a:r>
            <a:r>
              <a:rPr lang="en-ID" sz="3200" dirty="0" err="1"/>
              <a:t>pertanyaan</a:t>
            </a:r>
            <a:r>
              <a:rPr lang="en-ID" sz="3200" dirty="0"/>
              <a:t> </a:t>
            </a:r>
            <a:r>
              <a:rPr lang="en-ID" sz="3200" dirty="0" err="1"/>
              <a:t>untuk</a:t>
            </a:r>
            <a:r>
              <a:rPr lang="en-ID" sz="3200" dirty="0"/>
              <a:t> orang </a:t>
            </a:r>
            <a:r>
              <a:rPr lang="en-ID" sz="3200" dirty="0" err="1"/>
              <a:t>tua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pengasuh</a:t>
            </a:r>
            <a:r>
              <a:rPr lang="en-ID" sz="3200" dirty="0"/>
              <a:t> </a:t>
            </a:r>
            <a:r>
              <a:rPr lang="en-ID" sz="3200" dirty="0" err="1"/>
              <a:t>anak</a:t>
            </a:r>
            <a:r>
              <a:rPr lang="en-ID" sz="3200" dirty="0"/>
              <a:t>. (</a:t>
            </a:r>
            <a:r>
              <a:rPr lang="en-ID" sz="3200" dirty="0" err="1"/>
              <a:t>Kemenkes</a:t>
            </a:r>
            <a:r>
              <a:rPr lang="en-ID" sz="3200" dirty="0"/>
              <a:t> RI, 2016)</a:t>
            </a:r>
          </a:p>
        </p:txBody>
      </p:sp>
    </p:spTree>
    <p:extLst>
      <p:ext uri="{BB962C8B-B14F-4D97-AF65-F5344CB8AC3E}">
        <p14:creationId xmlns:p14="http://schemas.microsoft.com/office/powerpoint/2010/main" val="389940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251F4-6BBD-4ED8-B94A-2ADCCC7A0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533400"/>
            <a:ext cx="4040188" cy="63976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TUJUAN</a:t>
            </a:r>
            <a:endParaRPr lang="en-ID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F9C7C-2CC4-43B6-82B9-50DE294B8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1200" y="1600201"/>
            <a:ext cx="4040188" cy="4525963"/>
          </a:xfrm>
        </p:spPr>
        <p:txBody>
          <a:bodyPr/>
          <a:lstStyle/>
          <a:p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mengetahui</a:t>
            </a:r>
            <a:r>
              <a:rPr lang="en-ID" sz="3200" dirty="0"/>
              <a:t> </a:t>
            </a:r>
            <a:r>
              <a:rPr lang="en-ID" sz="3200" dirty="0" err="1"/>
              <a:t>perkembangan</a:t>
            </a:r>
            <a:r>
              <a:rPr lang="en-ID" sz="3200" dirty="0"/>
              <a:t> </a:t>
            </a:r>
            <a:r>
              <a:rPr lang="en-ID" sz="3200" dirty="0" err="1"/>
              <a:t>anak</a:t>
            </a:r>
            <a:r>
              <a:rPr lang="en-ID" sz="3200" dirty="0"/>
              <a:t> normal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ada</a:t>
            </a:r>
            <a:r>
              <a:rPr lang="en-ID" sz="3200" dirty="0"/>
              <a:t> </a:t>
            </a:r>
            <a:r>
              <a:rPr lang="en-ID" sz="3200" dirty="0" err="1"/>
              <a:t>penyimpangan</a:t>
            </a:r>
            <a:r>
              <a:rPr lang="en-ID" sz="3200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5B9DA-3BDE-4BA3-8CE4-F398074C0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1" y="533400"/>
            <a:ext cx="4041775" cy="63976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FF66"/>
                </a:solidFill>
              </a:rPr>
              <a:t>PEMERIKSA</a:t>
            </a:r>
            <a:endParaRPr lang="en-ID" sz="3600" dirty="0">
              <a:solidFill>
                <a:srgbClr val="FFFF66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80FCE-F79B-452B-A3B4-0B53026DF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6" y="1676401"/>
            <a:ext cx="4041775" cy="4449763"/>
          </a:xfrm>
        </p:spPr>
        <p:txBody>
          <a:bodyPr/>
          <a:lstStyle/>
          <a:p>
            <a:r>
              <a:rPr lang="sv-SE" sz="3200" dirty="0"/>
              <a:t>Skrining/pemeriksaan dilakukan oleh tenaga kesehatan, guru TK dan petugas PAUD terlatih.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44724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E524-D20D-46BD-ABA4-674A7288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66"/>
                </a:solidFill>
              </a:rPr>
              <a:t>JADWAL SKRINING</a:t>
            </a:r>
            <a:endParaRPr lang="en-ID" dirty="0">
              <a:solidFill>
                <a:srgbClr val="FFFF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3AFD6-6566-45AA-8D9D-5703CEBE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 err="1"/>
              <a:t>Jadwal</a:t>
            </a:r>
            <a:r>
              <a:rPr lang="en-ID" dirty="0"/>
              <a:t> </a:t>
            </a:r>
            <a:r>
              <a:rPr lang="en-ID" dirty="0" err="1"/>
              <a:t>skrining</a:t>
            </a:r>
            <a:r>
              <a:rPr lang="en-ID" dirty="0"/>
              <a:t>/</a:t>
            </a:r>
            <a:r>
              <a:rPr lang="en-ID" dirty="0" err="1"/>
              <a:t>pemeriksaan</a:t>
            </a:r>
            <a:r>
              <a:rPr lang="en-ID" dirty="0"/>
              <a:t> KPSP </a:t>
            </a:r>
            <a:r>
              <a:rPr lang="en-ID" dirty="0" err="1"/>
              <a:t>rutin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: </a:t>
            </a:r>
            <a:r>
              <a:rPr lang="en-ID" dirty="0" err="1"/>
              <a:t>setiap</a:t>
            </a:r>
            <a:r>
              <a:rPr lang="en-ID" dirty="0"/>
              <a:t> 3 </a:t>
            </a:r>
            <a:r>
              <a:rPr lang="en-ID" dirty="0" err="1"/>
              <a:t>bulan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&lt; 24 </a:t>
            </a:r>
            <a:r>
              <a:rPr lang="en-ID" dirty="0" err="1"/>
              <a:t>bulan</a:t>
            </a:r>
            <a:r>
              <a:rPr lang="en-ID" dirty="0"/>
              <a:t> dan </a:t>
            </a:r>
            <a:r>
              <a:rPr lang="en-ID" dirty="0" err="1"/>
              <a:t>tiap</a:t>
            </a:r>
            <a:r>
              <a:rPr lang="en-ID" dirty="0"/>
              <a:t> 6 </a:t>
            </a:r>
            <a:r>
              <a:rPr lang="en-ID" dirty="0" err="1"/>
              <a:t>bulan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usia</a:t>
            </a:r>
            <a:r>
              <a:rPr lang="en-ID" dirty="0"/>
              <a:t> 24 - 72 </a:t>
            </a:r>
            <a:r>
              <a:rPr lang="en-ID" dirty="0" err="1"/>
              <a:t>tahun</a:t>
            </a:r>
            <a:r>
              <a:rPr lang="en-ID" dirty="0"/>
              <a:t> </a:t>
            </a:r>
          </a:p>
          <a:p>
            <a:r>
              <a:rPr lang="en-ID" dirty="0"/>
              <a:t>(</a:t>
            </a:r>
            <a:r>
              <a:rPr lang="en-ID" dirty="0" err="1"/>
              <a:t>umur</a:t>
            </a:r>
            <a:r>
              <a:rPr lang="en-ID" dirty="0"/>
              <a:t> 3, 6, 9, 12, 15, 18, 21, 24, 30, 36, 42, 48, 54, 60, 66 dan 72 </a:t>
            </a:r>
            <a:r>
              <a:rPr lang="en-ID" dirty="0" err="1"/>
              <a:t>bulan</a:t>
            </a:r>
            <a:r>
              <a:rPr lang="en-ID" dirty="0"/>
              <a:t>). </a:t>
            </a:r>
          </a:p>
          <a:p>
            <a:r>
              <a:rPr lang="en-ID" dirty="0" err="1"/>
              <a:t>Apabila</a:t>
            </a:r>
            <a:r>
              <a:rPr lang="en-ID" dirty="0"/>
              <a:t> orang </a:t>
            </a:r>
            <a:r>
              <a:rPr lang="en-ID" dirty="0" err="1"/>
              <a:t>tua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keluhan</a:t>
            </a:r>
            <a:r>
              <a:rPr lang="en-ID" dirty="0"/>
              <a:t> </a:t>
            </a:r>
            <a:r>
              <a:rPr lang="en-ID" dirty="0" err="1"/>
              <a:t>anaknya</a:t>
            </a:r>
            <a:r>
              <a:rPr lang="en-ID" dirty="0"/>
              <a:t>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tumbuh</a:t>
            </a:r>
            <a:r>
              <a:rPr lang="en-ID" dirty="0"/>
              <a:t> </a:t>
            </a:r>
            <a:r>
              <a:rPr lang="en-ID" dirty="0" err="1"/>
              <a:t>kembang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skrining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KPSP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skrining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muda</a:t>
            </a:r>
            <a:r>
              <a:rPr lang="en-ID" dirty="0"/>
              <a:t> dan </a:t>
            </a:r>
            <a:r>
              <a:rPr lang="en-ID" dirty="0" err="1"/>
              <a:t>dianjurkan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umurnya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862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45FB-FE71-4C34-A6B6-7994C3CB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66"/>
                </a:solidFill>
              </a:rPr>
              <a:t>ALAT/INSTRUMEN YG DIGUNAKAN</a:t>
            </a:r>
            <a:endParaRPr lang="en-ID" sz="3600" dirty="0">
              <a:solidFill>
                <a:srgbClr val="FFFF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4659-2550-4DE3-BFB2-89361DD7F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Formulir</a:t>
            </a:r>
            <a:r>
              <a:rPr lang="en-ID" dirty="0"/>
              <a:t> KPSP </a:t>
            </a:r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. </a:t>
            </a:r>
            <a:r>
              <a:rPr lang="en-ID" dirty="0" err="1"/>
              <a:t>Formulir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berisi</a:t>
            </a:r>
            <a:r>
              <a:rPr lang="en-ID" dirty="0"/>
              <a:t> 9–10 </a:t>
            </a:r>
            <a:r>
              <a:rPr lang="en-ID" dirty="0" err="1"/>
              <a:t>pertanyaan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kemampuan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dicapai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 </a:t>
            </a:r>
            <a:r>
              <a:rPr lang="en-ID" dirty="0" err="1"/>
              <a:t>Sasaran</a:t>
            </a:r>
            <a:r>
              <a:rPr lang="en-ID" dirty="0"/>
              <a:t> KPSP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3–72 </a:t>
            </a:r>
            <a:r>
              <a:rPr lang="en-ID" dirty="0" err="1"/>
              <a:t>bulan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dirty="0"/>
              <a:t>Alat </a:t>
            </a:r>
            <a:r>
              <a:rPr lang="en-ID" dirty="0" err="1"/>
              <a:t>bantu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berupa</a:t>
            </a:r>
            <a:r>
              <a:rPr lang="en-ID" dirty="0"/>
              <a:t> </a:t>
            </a:r>
            <a:r>
              <a:rPr lang="en-ID" dirty="0" err="1"/>
              <a:t>pensil</a:t>
            </a:r>
            <a:r>
              <a:rPr lang="en-ID" dirty="0"/>
              <a:t>, </a:t>
            </a:r>
            <a:r>
              <a:rPr lang="en-ID" dirty="0" err="1"/>
              <a:t>kertas</a:t>
            </a:r>
            <a:r>
              <a:rPr lang="en-ID" dirty="0"/>
              <a:t>, bola </a:t>
            </a:r>
            <a:r>
              <a:rPr lang="en-ID" dirty="0" err="1"/>
              <a:t>sebesar</a:t>
            </a:r>
            <a:r>
              <a:rPr lang="en-ID" dirty="0"/>
              <a:t> bola </a:t>
            </a:r>
            <a:r>
              <a:rPr lang="en-ID" dirty="0" err="1"/>
              <a:t>tenis</a:t>
            </a:r>
            <a:r>
              <a:rPr lang="en-ID" dirty="0"/>
              <a:t>, </a:t>
            </a:r>
            <a:r>
              <a:rPr lang="en-ID" dirty="0" err="1"/>
              <a:t>kerincingan</a:t>
            </a:r>
            <a:r>
              <a:rPr lang="en-ID" dirty="0"/>
              <a:t>, </a:t>
            </a:r>
            <a:r>
              <a:rPr lang="en-ID" dirty="0" err="1"/>
              <a:t>kubus</a:t>
            </a:r>
            <a:r>
              <a:rPr lang="en-ID" dirty="0"/>
              <a:t> </a:t>
            </a:r>
            <a:r>
              <a:rPr lang="en-ID" dirty="0" err="1"/>
              <a:t>berukuran</a:t>
            </a:r>
            <a:r>
              <a:rPr lang="en-ID" dirty="0"/>
              <a:t> </a:t>
            </a:r>
            <a:r>
              <a:rPr lang="en-ID" dirty="0" err="1"/>
              <a:t>sisi</a:t>
            </a:r>
            <a:r>
              <a:rPr lang="en-ID" dirty="0"/>
              <a:t> 2,5 cm </a:t>
            </a:r>
            <a:r>
              <a:rPr lang="en-ID" dirty="0" err="1"/>
              <a:t>sebanyak</a:t>
            </a:r>
            <a:r>
              <a:rPr lang="en-ID" dirty="0"/>
              <a:t> 6 </a:t>
            </a:r>
            <a:r>
              <a:rPr lang="en-ID" dirty="0" err="1"/>
              <a:t>buah</a:t>
            </a:r>
            <a:r>
              <a:rPr lang="en-ID" dirty="0"/>
              <a:t>, </a:t>
            </a:r>
            <a:r>
              <a:rPr lang="en-ID" dirty="0" err="1"/>
              <a:t>kismis</a:t>
            </a:r>
            <a:r>
              <a:rPr lang="en-ID" dirty="0"/>
              <a:t>, </a:t>
            </a:r>
            <a:r>
              <a:rPr lang="en-ID" dirty="0" err="1"/>
              <a:t>kacang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, </a:t>
            </a:r>
            <a:r>
              <a:rPr lang="en-ID" dirty="0" err="1"/>
              <a:t>potongan</a:t>
            </a:r>
            <a:r>
              <a:rPr lang="en-ID" dirty="0"/>
              <a:t> </a:t>
            </a:r>
            <a:r>
              <a:rPr lang="en-ID" dirty="0" err="1"/>
              <a:t>biskuit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berukuran</a:t>
            </a:r>
            <a:r>
              <a:rPr lang="en-ID" dirty="0"/>
              <a:t> 0,5–1 cm </a:t>
            </a:r>
          </a:p>
        </p:txBody>
      </p:sp>
    </p:spTree>
    <p:extLst>
      <p:ext uri="{BB962C8B-B14F-4D97-AF65-F5344CB8AC3E}">
        <p14:creationId xmlns:p14="http://schemas.microsoft.com/office/powerpoint/2010/main" val="2502764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ini5">
            <a:extLst>
              <a:ext uri="{FF2B5EF4-FFF2-40B4-BE49-F238E27FC236}">
                <a16:creationId xmlns:a16="http://schemas.microsoft.com/office/drawing/2014/main" id="{D7E6AFC9-5F92-4B53-8BAA-E23603A2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6235" y="0"/>
            <a:ext cx="7784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9277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Rini6">
            <a:extLst>
              <a:ext uri="{FF2B5EF4-FFF2-40B4-BE49-F238E27FC236}">
                <a16:creationId xmlns:a16="http://schemas.microsoft.com/office/drawing/2014/main" id="{EE7E4194-230E-4427-8D58-E78A885D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5002" y="0"/>
            <a:ext cx="71392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530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Rini7">
            <a:extLst>
              <a:ext uri="{FF2B5EF4-FFF2-40B4-BE49-F238E27FC236}">
                <a16:creationId xmlns:a16="http://schemas.microsoft.com/office/drawing/2014/main" id="{A754548C-F02F-4A6B-A84E-C34716E9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0"/>
            <a:ext cx="764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25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883" y="403412"/>
            <a:ext cx="8068235" cy="6051176"/>
            <a:chOff x="457200" y="45720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2497836" y="457200"/>
              <a:ext cx="4984241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2497836" y="1436369"/>
              <a:ext cx="4984241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2497836" y="2415539"/>
              <a:ext cx="4984241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3394710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2497836" y="3394710"/>
              <a:ext cx="4984241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7836" y="4373879"/>
              <a:ext cx="4984241" cy="9791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2497836" y="5353050"/>
              <a:ext cx="4984241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200" y="6332220"/>
              <a:ext cx="9144000" cy="9829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2497836" y="6332220"/>
              <a:ext cx="4984241" cy="9829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D413-0CEF-43FA-85B6-737D5EE5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CARA MENGGUNAKAN KUISIONER KPSP</a:t>
            </a:r>
            <a:endParaRPr lang="en-ID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F76EF-7484-4ECA-8762-3D49285B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418"/>
            <a:ext cx="10515600" cy="4764505"/>
          </a:xfrm>
        </p:spPr>
        <p:txBody>
          <a:bodyPr>
            <a:normAutofit fontScale="92500"/>
          </a:bodyPr>
          <a:lstStyle/>
          <a:p>
            <a:r>
              <a:rPr lang="en-ID" dirty="0"/>
              <a:t>Pada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/</a:t>
            </a:r>
            <a:r>
              <a:rPr lang="en-ID" dirty="0" err="1"/>
              <a:t>skrining</a:t>
            </a:r>
            <a:r>
              <a:rPr lang="en-ID" dirty="0"/>
              <a:t>,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dibawa</a:t>
            </a:r>
            <a:r>
              <a:rPr lang="en-ID" dirty="0"/>
              <a:t>. </a:t>
            </a:r>
          </a:p>
          <a:p>
            <a:r>
              <a:rPr lang="en-ID" dirty="0" err="1"/>
              <a:t>Tentukan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menanyakan</a:t>
            </a:r>
            <a:r>
              <a:rPr lang="en-ID" dirty="0"/>
              <a:t> </a:t>
            </a:r>
            <a:r>
              <a:rPr lang="en-ID" dirty="0" err="1"/>
              <a:t>tanggal</a:t>
            </a:r>
            <a:r>
              <a:rPr lang="en-ID" dirty="0"/>
              <a:t> </a:t>
            </a:r>
            <a:r>
              <a:rPr lang="en-ID" dirty="0" err="1"/>
              <a:t>bulan</a:t>
            </a:r>
            <a:r>
              <a:rPr lang="en-ID" dirty="0"/>
              <a:t> dan </a:t>
            </a:r>
            <a:r>
              <a:rPr lang="en-ID" dirty="0" err="1"/>
              <a:t>tahun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lahir</a:t>
            </a:r>
            <a:r>
              <a:rPr lang="en-ID" dirty="0"/>
              <a:t>.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16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dibulatkan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1 </a:t>
            </a:r>
            <a:r>
              <a:rPr lang="en-ID" dirty="0" err="1"/>
              <a:t>bulan</a:t>
            </a:r>
            <a:r>
              <a:rPr lang="en-ID" dirty="0"/>
              <a:t>. </a:t>
            </a:r>
            <a:r>
              <a:rPr lang="en-ID" dirty="0" err="1"/>
              <a:t>Contoh</a:t>
            </a:r>
            <a:r>
              <a:rPr lang="en-ID" dirty="0"/>
              <a:t>: </a:t>
            </a:r>
            <a:r>
              <a:rPr lang="en-ID" dirty="0" err="1"/>
              <a:t>bayi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3 </a:t>
            </a:r>
            <a:r>
              <a:rPr lang="en-ID" dirty="0" err="1"/>
              <a:t>bulan</a:t>
            </a:r>
            <a:r>
              <a:rPr lang="en-ID" dirty="0"/>
              <a:t> 16 </a:t>
            </a:r>
            <a:r>
              <a:rPr lang="en-ID" dirty="0" err="1"/>
              <a:t>hari</a:t>
            </a:r>
            <a:r>
              <a:rPr lang="en-ID" dirty="0"/>
              <a:t>, </a:t>
            </a:r>
            <a:r>
              <a:rPr lang="en-ID" dirty="0" err="1"/>
              <a:t>dibulatkan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4 </a:t>
            </a:r>
            <a:r>
              <a:rPr lang="en-ID" dirty="0" err="1"/>
              <a:t>bulan</a:t>
            </a:r>
            <a:r>
              <a:rPr lang="en-ID" dirty="0"/>
              <a:t>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bayi</a:t>
            </a:r>
            <a:r>
              <a:rPr lang="en-ID" dirty="0"/>
              <a:t> 3 </a:t>
            </a:r>
            <a:r>
              <a:rPr lang="en-ID" dirty="0" err="1"/>
              <a:t>bulan</a:t>
            </a:r>
            <a:r>
              <a:rPr lang="en-ID" dirty="0"/>
              <a:t> 15 </a:t>
            </a:r>
            <a:r>
              <a:rPr lang="en-ID" dirty="0" err="1"/>
              <a:t>hari</a:t>
            </a:r>
            <a:r>
              <a:rPr lang="en-ID" dirty="0"/>
              <a:t>, </a:t>
            </a:r>
            <a:r>
              <a:rPr lang="en-ID" dirty="0" err="1"/>
              <a:t>dibulatkan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3 </a:t>
            </a:r>
            <a:r>
              <a:rPr lang="en-ID" dirty="0" err="1"/>
              <a:t>bulan</a:t>
            </a:r>
            <a:r>
              <a:rPr lang="en-ID" dirty="0"/>
              <a:t>. </a:t>
            </a:r>
          </a:p>
          <a:p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, </a:t>
            </a:r>
            <a:r>
              <a:rPr lang="en-ID" dirty="0" err="1"/>
              <a:t>pilih</a:t>
            </a:r>
            <a:r>
              <a:rPr lang="en-ID" dirty="0"/>
              <a:t> KPSP yang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</a:t>
            </a:r>
          </a:p>
          <a:p>
            <a:r>
              <a:rPr lang="en-ID" dirty="0"/>
              <a:t>KPSP </a:t>
            </a:r>
            <a:r>
              <a:rPr lang="en-ID" dirty="0" err="1"/>
              <a:t>terdiri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2 </a:t>
            </a:r>
            <a:r>
              <a:rPr lang="en-ID" dirty="0" err="1"/>
              <a:t>macam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: </a:t>
            </a:r>
            <a:r>
              <a:rPr lang="en-ID" dirty="0" err="1"/>
              <a:t>Pertanyaan</a:t>
            </a:r>
            <a:r>
              <a:rPr lang="en-ID" dirty="0"/>
              <a:t> yang </a:t>
            </a:r>
            <a:r>
              <a:rPr lang="en-ID" dirty="0" err="1"/>
              <a:t>dijawab</a:t>
            </a:r>
            <a:r>
              <a:rPr lang="en-ID" dirty="0"/>
              <a:t> oleh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, </a:t>
            </a:r>
            <a:r>
              <a:rPr lang="en-ID" dirty="0" err="1"/>
              <a:t>contoh</a:t>
            </a:r>
            <a:r>
              <a:rPr lang="en-ID" dirty="0"/>
              <a:t>: "</a:t>
            </a:r>
            <a:r>
              <a:rPr lang="en-ID" dirty="0" err="1"/>
              <a:t>Dapatkah</a:t>
            </a:r>
            <a:r>
              <a:rPr lang="en-ID" dirty="0"/>
              <a:t> </a:t>
            </a:r>
            <a:r>
              <a:rPr lang="en-ID" dirty="0" err="1"/>
              <a:t>bayi</a:t>
            </a:r>
            <a:r>
              <a:rPr lang="en-ID" dirty="0"/>
              <a:t> </a:t>
            </a:r>
            <a:r>
              <a:rPr lang="en-ID" dirty="0" err="1"/>
              <a:t>makan</a:t>
            </a:r>
            <a:r>
              <a:rPr lang="en-ID" dirty="0"/>
              <a:t> </a:t>
            </a:r>
            <a:r>
              <a:rPr lang="en-ID" dirty="0" err="1"/>
              <a:t>kue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?" dan </a:t>
            </a:r>
            <a:r>
              <a:rPr lang="en-ID" dirty="0" err="1"/>
              <a:t>Perintah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petugas</a:t>
            </a:r>
            <a:r>
              <a:rPr lang="en-ID" dirty="0"/>
              <a:t> </a:t>
            </a:r>
            <a:r>
              <a:rPr lang="en-ID" dirty="0" err="1"/>
              <a:t>melaksanakan</a:t>
            </a:r>
            <a:r>
              <a:rPr lang="en-ID" dirty="0"/>
              <a:t> </a:t>
            </a:r>
            <a:r>
              <a:rPr lang="en-ID" dirty="0" err="1"/>
              <a:t>tugas</a:t>
            </a:r>
            <a:r>
              <a:rPr lang="en-ID" dirty="0"/>
              <a:t> yang </a:t>
            </a:r>
            <a:r>
              <a:rPr lang="en-ID" dirty="0" err="1"/>
              <a:t>tertulis</a:t>
            </a:r>
            <a:r>
              <a:rPr lang="en-ID" dirty="0"/>
              <a:t> pada KPSP. </a:t>
            </a:r>
            <a:r>
              <a:rPr lang="en-ID" dirty="0" err="1"/>
              <a:t>Contoh</a:t>
            </a:r>
            <a:r>
              <a:rPr lang="en-ID" dirty="0"/>
              <a:t>: "Pada </a:t>
            </a:r>
            <a:r>
              <a:rPr lang="en-ID" dirty="0" err="1"/>
              <a:t>posisi</a:t>
            </a:r>
            <a:r>
              <a:rPr lang="en-ID" dirty="0"/>
              <a:t> </a:t>
            </a:r>
            <a:r>
              <a:rPr lang="en-ID" dirty="0" err="1"/>
              <a:t>bayi</a:t>
            </a:r>
            <a:r>
              <a:rPr lang="en-ID" dirty="0"/>
              <a:t> </a:t>
            </a:r>
            <a:r>
              <a:rPr lang="en-ID" dirty="0" err="1"/>
              <a:t>anda</a:t>
            </a:r>
            <a:r>
              <a:rPr lang="en-ID" dirty="0"/>
              <a:t> </a:t>
            </a:r>
            <a:r>
              <a:rPr lang="en-ID" dirty="0" err="1"/>
              <a:t>telentang</a:t>
            </a:r>
            <a:r>
              <a:rPr lang="en-ID" dirty="0"/>
              <a:t>, </a:t>
            </a:r>
            <a:r>
              <a:rPr lang="en-ID" dirty="0" err="1"/>
              <a:t>tariklah</a:t>
            </a:r>
            <a:r>
              <a:rPr lang="en-ID" dirty="0"/>
              <a:t> </a:t>
            </a:r>
            <a:r>
              <a:rPr lang="en-ID" dirty="0" err="1"/>
              <a:t>bayi</a:t>
            </a:r>
            <a:r>
              <a:rPr lang="en-ID" dirty="0"/>
              <a:t> pada </a:t>
            </a:r>
            <a:r>
              <a:rPr lang="en-ID" dirty="0" err="1"/>
              <a:t>pergelangan</a:t>
            </a:r>
            <a:r>
              <a:rPr lang="en-ID" dirty="0"/>
              <a:t> </a:t>
            </a:r>
            <a:r>
              <a:rPr lang="en-ID" dirty="0" err="1"/>
              <a:t>tangannya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perlahan-lahan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posisi</a:t>
            </a:r>
            <a:r>
              <a:rPr lang="en-ID" dirty="0"/>
              <a:t> duduk''</a:t>
            </a:r>
          </a:p>
        </p:txBody>
      </p:sp>
    </p:spTree>
    <p:extLst>
      <p:ext uri="{BB962C8B-B14F-4D97-AF65-F5344CB8AC3E}">
        <p14:creationId xmlns:p14="http://schemas.microsoft.com/office/powerpoint/2010/main" val="3132524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6D73-2994-4E47-BB2D-B66CEB0B5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3"/>
            <a:ext cx="10515600" cy="4617670"/>
          </a:xfrm>
        </p:spPr>
        <p:txBody>
          <a:bodyPr/>
          <a:lstStyle/>
          <a:p>
            <a:r>
              <a:rPr lang="en-ID" dirty="0" err="1"/>
              <a:t>Jelaskan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orangtua</a:t>
            </a:r>
            <a:r>
              <a:rPr lang="en-ID" dirty="0"/>
              <a:t> agar </a:t>
            </a:r>
            <a:r>
              <a:rPr lang="en-ID" dirty="0" err="1"/>
              <a:t>tidak</a:t>
            </a:r>
            <a:r>
              <a:rPr lang="en-ID" dirty="0"/>
              <a:t> ragu- ragu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menjawab</a:t>
            </a:r>
            <a:r>
              <a:rPr lang="en-ID" dirty="0"/>
              <a:t>,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pastikan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mengerti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ditanyakan</a:t>
            </a:r>
            <a:r>
              <a:rPr lang="en-ID" dirty="0"/>
              <a:t> </a:t>
            </a:r>
            <a:r>
              <a:rPr lang="en-ID" dirty="0" err="1"/>
              <a:t>kepadanya</a:t>
            </a:r>
            <a:r>
              <a:rPr lang="en-ID" dirty="0"/>
              <a:t>.</a:t>
            </a:r>
          </a:p>
          <a:p>
            <a:r>
              <a:rPr lang="en-ID" dirty="0" err="1"/>
              <a:t>Tanyakan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berurutan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persatu</a:t>
            </a:r>
            <a:r>
              <a:rPr lang="en-ID" dirty="0"/>
              <a:t>.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1 </a:t>
            </a:r>
            <a:r>
              <a:rPr lang="en-ID" dirty="0" err="1"/>
              <a:t>jawaban</a:t>
            </a:r>
            <a:r>
              <a:rPr lang="en-ID" dirty="0"/>
              <a:t>, </a:t>
            </a:r>
            <a:r>
              <a:rPr lang="en-ID" dirty="0" err="1"/>
              <a:t>ya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. </a:t>
            </a:r>
            <a:r>
              <a:rPr lang="en-ID" dirty="0" err="1"/>
              <a:t>Catat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pada </a:t>
            </a:r>
            <a:r>
              <a:rPr lang="en-ID" dirty="0" err="1"/>
              <a:t>formulir</a:t>
            </a:r>
            <a:r>
              <a:rPr lang="en-ID" dirty="0"/>
              <a:t>. </a:t>
            </a:r>
          </a:p>
          <a:p>
            <a:r>
              <a:rPr lang="en-ID" dirty="0" err="1"/>
              <a:t>Ajukan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 yang </a:t>
            </a:r>
            <a:r>
              <a:rPr lang="en-ID" dirty="0" err="1"/>
              <a:t>berikutnya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menjawab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 </a:t>
            </a:r>
            <a:r>
              <a:rPr lang="en-ID" dirty="0" err="1"/>
              <a:t>terdahulu.Teliti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pertanyaan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dijawab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370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7AC8-F4E9-4904-9362-7EFB0523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9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INTERPRETASI HASIL DARI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JAWABAN KUISIONER</a:t>
            </a:r>
            <a:endParaRPr lang="en-ID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70BD-8CBC-421B-B0A2-2F6CD7E5B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" y="1520792"/>
            <a:ext cx="11261557" cy="4793381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/>
              <a:t>Hitunglah</a:t>
            </a:r>
            <a:r>
              <a:rPr lang="en-ID" dirty="0"/>
              <a:t> </a:t>
            </a:r>
            <a:r>
              <a:rPr lang="en-ID" dirty="0" err="1"/>
              <a:t>berapa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Ya</a:t>
            </a:r>
            <a:r>
              <a:rPr lang="en-ID" dirty="0"/>
              <a:t>.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Ya</a:t>
            </a:r>
            <a:r>
              <a:rPr lang="en-ID" dirty="0"/>
              <a:t>,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menjawab</a:t>
            </a:r>
            <a:r>
              <a:rPr lang="en-ID" dirty="0"/>
              <a:t>: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kadang-kadang</a:t>
            </a:r>
            <a:r>
              <a:rPr lang="en-ID" dirty="0"/>
              <a:t> </a:t>
            </a:r>
            <a:r>
              <a:rPr lang="en-ID" dirty="0" err="1"/>
              <a:t>melakukannya</a:t>
            </a:r>
            <a:r>
              <a:rPr lang="en-ID" dirty="0"/>
              <a:t>.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, </a:t>
            </a:r>
            <a:r>
              <a:rPr lang="en-ID" dirty="0" err="1"/>
              <a:t>bila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menjawab</a:t>
            </a:r>
            <a:r>
              <a:rPr lang="en-ID" dirty="0"/>
              <a:t>: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/</a:t>
            </a:r>
            <a:r>
              <a:rPr lang="en-ID" dirty="0" err="1"/>
              <a:t>pengasuh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tahu</a:t>
            </a:r>
            <a:r>
              <a:rPr lang="en-ID" dirty="0"/>
              <a:t>.</a:t>
            </a:r>
          </a:p>
          <a:p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Ya</a:t>
            </a:r>
            <a:r>
              <a:rPr lang="en-ID" dirty="0"/>
              <a:t>‟ = 9 </a:t>
            </a:r>
            <a:r>
              <a:rPr lang="en-ID" dirty="0" err="1"/>
              <a:t>atau</a:t>
            </a:r>
            <a:r>
              <a:rPr lang="en-ID" dirty="0"/>
              <a:t> 10 (90-100%),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tahaf</a:t>
            </a:r>
            <a:r>
              <a:rPr lang="en-ID" dirty="0"/>
              <a:t> </a:t>
            </a:r>
            <a:r>
              <a:rPr lang="en-ID" dirty="0" err="1"/>
              <a:t>perkembangannya</a:t>
            </a:r>
            <a:r>
              <a:rPr lang="en-ID" dirty="0"/>
              <a:t> (S). </a:t>
            </a:r>
          </a:p>
          <a:p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Ya</a:t>
            </a:r>
            <a:r>
              <a:rPr lang="en-ID" dirty="0"/>
              <a:t>‟ = 7 </a:t>
            </a:r>
            <a:r>
              <a:rPr lang="en-ID" dirty="0" err="1"/>
              <a:t>atau</a:t>
            </a:r>
            <a:r>
              <a:rPr lang="en-ID" dirty="0"/>
              <a:t> 8 (70-80%)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meragukan</a:t>
            </a:r>
            <a:r>
              <a:rPr lang="en-ID" dirty="0"/>
              <a:t> (M).</a:t>
            </a:r>
          </a:p>
          <a:p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Ya</a:t>
            </a:r>
            <a:r>
              <a:rPr lang="en-ID" dirty="0"/>
              <a:t>‟ = 6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kurang</a:t>
            </a:r>
            <a:r>
              <a:rPr lang="en-ID" dirty="0"/>
              <a:t> (≤ 60%)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penyimpangan</a:t>
            </a:r>
            <a:r>
              <a:rPr lang="en-ID" dirty="0"/>
              <a:t> (P).</a:t>
            </a:r>
          </a:p>
          <a:p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Tidak</a:t>
            </a:r>
            <a:r>
              <a:rPr lang="en-ID" dirty="0"/>
              <a:t>‟ </a:t>
            </a:r>
            <a:r>
              <a:rPr lang="en-ID" dirty="0" err="1"/>
              <a:t>perlu</a:t>
            </a:r>
            <a:r>
              <a:rPr lang="en-ID" dirty="0"/>
              <a:t> </a:t>
            </a:r>
            <a:r>
              <a:rPr lang="en-ID" dirty="0" err="1"/>
              <a:t>dirinci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Tidak</a:t>
            </a:r>
            <a:r>
              <a:rPr lang="en-ID" dirty="0"/>
              <a:t>‟ </a:t>
            </a:r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keterlambatan</a:t>
            </a:r>
            <a:r>
              <a:rPr lang="en-ID" dirty="0"/>
              <a:t> (</a:t>
            </a:r>
            <a:r>
              <a:rPr lang="en-ID" dirty="0" err="1"/>
              <a:t>gerak</a:t>
            </a:r>
            <a:r>
              <a:rPr lang="en-ID" dirty="0"/>
              <a:t> </a:t>
            </a:r>
            <a:r>
              <a:rPr lang="en-ID" dirty="0" err="1"/>
              <a:t>kasar</a:t>
            </a:r>
            <a:r>
              <a:rPr lang="en-ID" dirty="0"/>
              <a:t>, </a:t>
            </a:r>
            <a:r>
              <a:rPr lang="en-ID" dirty="0" err="1"/>
              <a:t>gerak</a:t>
            </a:r>
            <a:r>
              <a:rPr lang="en-ID" dirty="0"/>
              <a:t> </a:t>
            </a:r>
            <a:r>
              <a:rPr lang="en-ID" dirty="0" err="1"/>
              <a:t>halus</a:t>
            </a:r>
            <a:r>
              <a:rPr lang="en-ID" dirty="0"/>
              <a:t>, </a:t>
            </a:r>
            <a:r>
              <a:rPr lang="en-ID" dirty="0" err="1"/>
              <a:t>bicara</a:t>
            </a:r>
            <a:r>
              <a:rPr lang="en-ID" dirty="0"/>
              <a:t> dan Bahasa, </a:t>
            </a:r>
            <a:r>
              <a:rPr lang="en-ID" dirty="0" err="1"/>
              <a:t>sosialisasi</a:t>
            </a:r>
            <a:r>
              <a:rPr lang="en-ID" dirty="0"/>
              <a:t> dan </a:t>
            </a:r>
            <a:r>
              <a:rPr lang="en-ID" dirty="0" err="1"/>
              <a:t>kemandirian</a:t>
            </a:r>
            <a:r>
              <a:rPr lang="en-ID" dirty="0"/>
              <a:t>). 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89935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F599-561F-4FB8-B2A1-DE084EE5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692"/>
            <a:ext cx="10515600" cy="189617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INTERVENSI PADA IBU DALAM HASIL KPSP</a:t>
            </a:r>
            <a:endParaRPr lang="en-ID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1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7A15A-06BF-4EA2-BB2B-319DF593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>
            <a:normAutofit fontScale="90000"/>
          </a:bodyPr>
          <a:lstStyle/>
          <a:p>
            <a:r>
              <a:rPr lang="en-ID" dirty="0" err="1">
                <a:solidFill>
                  <a:srgbClr val="FFFF00"/>
                </a:solidFill>
              </a:rPr>
              <a:t>Bila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perkembangan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anak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sesuai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umur</a:t>
            </a:r>
            <a:r>
              <a:rPr lang="en-ID" dirty="0">
                <a:solidFill>
                  <a:srgbClr val="FFFF00"/>
                </a:solidFill>
              </a:rPr>
              <a:t> (S) </a:t>
            </a:r>
            <a:r>
              <a:rPr lang="en-ID" dirty="0" err="1">
                <a:solidFill>
                  <a:srgbClr val="FFFF00"/>
                </a:solidFill>
              </a:rPr>
              <a:t>lakukan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tindakan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berikut</a:t>
            </a:r>
            <a:r>
              <a:rPr lang="en-ID" dirty="0">
                <a:solidFill>
                  <a:srgbClr val="FFFF00"/>
                </a:solidFill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EF12-9EBD-40C1-86B2-DC8181DC0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416"/>
            <a:ext cx="10914246" cy="4822257"/>
          </a:xfrm>
        </p:spPr>
        <p:txBody>
          <a:bodyPr>
            <a:normAutofit fontScale="92500" lnSpcReduction="10000"/>
          </a:bodyPr>
          <a:lstStyle/>
          <a:p>
            <a:r>
              <a:rPr lang="en-ID" dirty="0"/>
              <a:t>Beri </a:t>
            </a:r>
            <a:r>
              <a:rPr lang="en-ID" dirty="0" err="1"/>
              <a:t>pujian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mengasuh</a:t>
            </a:r>
            <a:r>
              <a:rPr lang="en-ID" dirty="0"/>
              <a:t> </a:t>
            </a:r>
            <a:r>
              <a:rPr lang="en-ID" dirty="0" err="1"/>
              <a:t>anaknya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  <a:p>
            <a:r>
              <a:rPr lang="en-ID" dirty="0"/>
              <a:t> </a:t>
            </a:r>
            <a:r>
              <a:rPr lang="en-ID" dirty="0" err="1"/>
              <a:t>Teruskan</a:t>
            </a:r>
            <a:r>
              <a:rPr lang="en-ID" dirty="0"/>
              <a:t> </a:t>
            </a:r>
            <a:r>
              <a:rPr lang="en-ID" dirty="0" err="1"/>
              <a:t>pola</a:t>
            </a:r>
            <a:r>
              <a:rPr lang="en-ID" dirty="0"/>
              <a:t> </a:t>
            </a:r>
            <a:r>
              <a:rPr lang="en-ID" dirty="0" err="1"/>
              <a:t>asuh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tahap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 </a:t>
            </a:r>
          </a:p>
          <a:p>
            <a:r>
              <a:rPr lang="en-ID" dirty="0"/>
              <a:t>Beri </a:t>
            </a:r>
            <a:r>
              <a:rPr lang="en-ID" dirty="0" err="1"/>
              <a:t>stimulasi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, </a:t>
            </a:r>
            <a:r>
              <a:rPr lang="en-ID" dirty="0" err="1"/>
              <a:t>sesering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,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dan </a:t>
            </a:r>
            <a:r>
              <a:rPr lang="en-ID" dirty="0" err="1"/>
              <a:t>kesiapan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 </a:t>
            </a:r>
          </a:p>
          <a:p>
            <a:r>
              <a:rPr lang="en-ID" dirty="0" err="1"/>
              <a:t>Ikutkan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pada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penimbangan</a:t>
            </a:r>
            <a:r>
              <a:rPr lang="en-ID" dirty="0"/>
              <a:t> dan </a:t>
            </a:r>
            <a:r>
              <a:rPr lang="en-ID" dirty="0" err="1"/>
              <a:t>pelayanan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di </a:t>
            </a:r>
            <a:r>
              <a:rPr lang="en-ID" dirty="0" err="1"/>
              <a:t>Posyandu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teratur</a:t>
            </a:r>
            <a:r>
              <a:rPr lang="en-ID" dirty="0"/>
              <a:t> </a:t>
            </a:r>
            <a:r>
              <a:rPr lang="en-ID" dirty="0" err="1"/>
              <a:t>sebulan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,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memasuki</a:t>
            </a:r>
            <a:r>
              <a:rPr lang="en-ID" dirty="0"/>
              <a:t> </a:t>
            </a:r>
            <a:r>
              <a:rPr lang="en-ID" dirty="0" err="1"/>
              <a:t>usia</a:t>
            </a:r>
            <a:r>
              <a:rPr lang="en-ID" dirty="0"/>
              <a:t> </a:t>
            </a:r>
            <a:r>
              <a:rPr lang="en-ID" dirty="0" err="1"/>
              <a:t>prasekolah</a:t>
            </a:r>
            <a:r>
              <a:rPr lang="en-ID" dirty="0"/>
              <a:t> (36 </a:t>
            </a:r>
            <a:r>
              <a:rPr lang="en-ID" dirty="0" err="1"/>
              <a:t>sampai</a:t>
            </a:r>
            <a:r>
              <a:rPr lang="en-ID" dirty="0"/>
              <a:t> 72 </a:t>
            </a:r>
            <a:r>
              <a:rPr lang="en-ID" dirty="0" err="1"/>
              <a:t>bulan</a:t>
            </a:r>
            <a:r>
              <a:rPr lang="en-ID" dirty="0"/>
              <a:t>)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diikutkan</a:t>
            </a:r>
            <a:r>
              <a:rPr lang="en-ID" dirty="0"/>
              <a:t> pada </a:t>
            </a:r>
            <a:r>
              <a:rPr lang="en-ID" dirty="0" err="1"/>
              <a:t>kegiatan</a:t>
            </a:r>
            <a:r>
              <a:rPr lang="en-ID" dirty="0"/>
              <a:t> di Pusat </a:t>
            </a:r>
            <a:r>
              <a:rPr lang="en-ID" dirty="0" err="1"/>
              <a:t>pendidikan</a:t>
            </a:r>
            <a:r>
              <a:rPr lang="en-ID" dirty="0"/>
              <a:t> Anak </a:t>
            </a:r>
            <a:r>
              <a:rPr lang="en-ID" dirty="0" err="1"/>
              <a:t>Usia</a:t>
            </a:r>
            <a:r>
              <a:rPr lang="en-ID" dirty="0"/>
              <a:t> Dini (PAUD), </a:t>
            </a:r>
            <a:r>
              <a:rPr lang="fi-FI" dirty="0"/>
              <a:t>Kelompok Bermain dan Taman KanakKanak.</a:t>
            </a:r>
          </a:p>
          <a:p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/</a:t>
            </a:r>
            <a:r>
              <a:rPr lang="en-ID" dirty="0" err="1"/>
              <a:t>skrining</a:t>
            </a:r>
            <a:r>
              <a:rPr lang="en-ID" dirty="0"/>
              <a:t> </a:t>
            </a:r>
            <a:r>
              <a:rPr lang="en-ID" dirty="0" err="1"/>
              <a:t>rutin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KPSP </a:t>
            </a:r>
            <a:r>
              <a:rPr lang="en-ID" dirty="0" err="1"/>
              <a:t>setiap</a:t>
            </a:r>
            <a:r>
              <a:rPr lang="en-ID" dirty="0"/>
              <a:t> 3 </a:t>
            </a:r>
            <a:r>
              <a:rPr lang="en-ID" dirty="0" err="1"/>
              <a:t>bulan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berumur</a:t>
            </a:r>
            <a:r>
              <a:rPr lang="en-ID" dirty="0"/>
              <a:t>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24 </a:t>
            </a:r>
            <a:r>
              <a:rPr lang="en-ID" dirty="0" err="1"/>
              <a:t>bulan</a:t>
            </a:r>
            <a:r>
              <a:rPr lang="en-ID" dirty="0"/>
              <a:t> dan </a:t>
            </a:r>
            <a:r>
              <a:rPr lang="en-ID" dirty="0" err="1"/>
              <a:t>setiap</a:t>
            </a:r>
            <a:r>
              <a:rPr lang="en-ID" dirty="0"/>
              <a:t> 6 </a:t>
            </a:r>
            <a:r>
              <a:rPr lang="en-ID" dirty="0" err="1"/>
              <a:t>bulan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24 </a:t>
            </a:r>
            <a:r>
              <a:rPr lang="en-ID" dirty="0" err="1"/>
              <a:t>sampai</a:t>
            </a:r>
            <a:r>
              <a:rPr lang="en-ID" dirty="0"/>
              <a:t> 72 </a:t>
            </a:r>
            <a:r>
              <a:rPr lang="en-ID" dirty="0" err="1"/>
              <a:t>bulan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383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45EB-3FA1-49EE-A253-983D0BCF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Bila perkembangan anak meragukan (M) lakukan tindakan berikut: </a:t>
            </a:r>
            <a:endParaRPr lang="en-ID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A0D94-A10E-4D6F-B240-E5EEF9F69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D" dirty="0"/>
              <a:t>Beri </a:t>
            </a:r>
            <a:r>
              <a:rPr lang="en-ID" dirty="0" err="1"/>
              <a:t>petunjuk</a:t>
            </a:r>
            <a:r>
              <a:rPr lang="en-ID" dirty="0"/>
              <a:t> pada </a:t>
            </a:r>
            <a:r>
              <a:rPr lang="en-ID" dirty="0" err="1"/>
              <a:t>ibu</a:t>
            </a:r>
            <a:r>
              <a:rPr lang="en-ID" dirty="0"/>
              <a:t> agar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stimulasi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,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dan </a:t>
            </a:r>
            <a:r>
              <a:rPr lang="en-ID" dirty="0" err="1"/>
              <a:t>sesering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. </a:t>
            </a:r>
          </a:p>
          <a:p>
            <a:r>
              <a:rPr lang="en-ID" dirty="0" err="1"/>
              <a:t>Ajarkan</a:t>
            </a:r>
            <a:r>
              <a:rPr lang="en-ID" dirty="0"/>
              <a:t> Ibu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intervensi</a:t>
            </a:r>
            <a:r>
              <a:rPr lang="en-ID" dirty="0"/>
              <a:t> </a:t>
            </a:r>
            <a:r>
              <a:rPr lang="en-ID" dirty="0" err="1"/>
              <a:t>stimulasi</a:t>
            </a:r>
            <a:r>
              <a:rPr lang="en-ID" dirty="0"/>
              <a:t> </a:t>
            </a:r>
            <a:r>
              <a:rPr lang="en-ID" dirty="0" err="1"/>
              <a:t>perkembangan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mengatasi</a:t>
            </a:r>
            <a:r>
              <a:rPr lang="en-ID" dirty="0"/>
              <a:t> </a:t>
            </a:r>
            <a:r>
              <a:rPr lang="en-ID" dirty="0" err="1"/>
              <a:t>penyimpangan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mengejar</a:t>
            </a:r>
            <a:r>
              <a:rPr lang="en-ID" dirty="0"/>
              <a:t> </a:t>
            </a:r>
            <a:r>
              <a:rPr lang="en-ID" dirty="0" err="1"/>
              <a:t>ketertinggalannya</a:t>
            </a:r>
            <a:r>
              <a:rPr lang="en-ID" dirty="0"/>
              <a:t>. </a:t>
            </a:r>
          </a:p>
          <a:p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mencari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yang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penyimpangan</a:t>
            </a:r>
            <a:r>
              <a:rPr lang="en-ID" dirty="0"/>
              <a:t> </a:t>
            </a:r>
            <a:r>
              <a:rPr lang="en-ID" dirty="0" err="1"/>
              <a:t>perkembangannya</a:t>
            </a:r>
            <a:r>
              <a:rPr lang="en-ID" dirty="0"/>
              <a:t> dan </a:t>
            </a:r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pengobatan</a:t>
            </a:r>
            <a:r>
              <a:rPr lang="en-ID" dirty="0"/>
              <a:t>. </a:t>
            </a:r>
          </a:p>
          <a:p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penilaian</a:t>
            </a:r>
            <a:r>
              <a:rPr lang="en-ID" dirty="0"/>
              <a:t> </a:t>
            </a:r>
            <a:r>
              <a:rPr lang="en-ID" dirty="0" err="1"/>
              <a:t>ulang</a:t>
            </a:r>
            <a:r>
              <a:rPr lang="en-ID" dirty="0"/>
              <a:t> KPSP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minggu</a:t>
            </a:r>
            <a:r>
              <a:rPr lang="en-ID" dirty="0"/>
              <a:t>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daftar KPSP yang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,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KPSP </a:t>
            </a:r>
            <a:r>
              <a:rPr lang="en-ID" dirty="0" err="1"/>
              <a:t>ulang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„</a:t>
            </a:r>
            <a:r>
              <a:rPr lang="en-ID" dirty="0" err="1"/>
              <a:t>Ya</a:t>
            </a:r>
            <a:r>
              <a:rPr lang="en-ID" dirty="0"/>
              <a:t>‟ </a:t>
            </a:r>
            <a:r>
              <a:rPr lang="en-ID" dirty="0" err="1"/>
              <a:t>tetap</a:t>
            </a:r>
            <a:r>
              <a:rPr lang="en-ID" dirty="0"/>
              <a:t> 7 </a:t>
            </a:r>
            <a:r>
              <a:rPr lang="en-ID" dirty="0" err="1"/>
              <a:t>atau</a:t>
            </a:r>
            <a:r>
              <a:rPr lang="en-ID" dirty="0"/>
              <a:t> 8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penyimpangan</a:t>
            </a:r>
            <a:r>
              <a:rPr lang="en-ID" dirty="0"/>
              <a:t> (P). </a:t>
            </a:r>
          </a:p>
        </p:txBody>
      </p:sp>
    </p:spTree>
    <p:extLst>
      <p:ext uri="{BB962C8B-B14F-4D97-AF65-F5344CB8AC3E}">
        <p14:creationId xmlns:p14="http://schemas.microsoft.com/office/powerpoint/2010/main" val="2159194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8404" y="1676400"/>
            <a:ext cx="8989996" cy="431051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200" b="1" dirty="0" err="1">
                <a:solidFill>
                  <a:srgbClr val="00CCFF"/>
                </a:solidFill>
              </a:rPr>
              <a:t>Kemungkinan</a:t>
            </a:r>
            <a:r>
              <a:rPr lang="en-US" sz="3200" b="1" dirty="0">
                <a:solidFill>
                  <a:srgbClr val="00CCFF"/>
                </a:solidFill>
              </a:rPr>
              <a:t> </a:t>
            </a:r>
            <a:r>
              <a:rPr lang="en-US" sz="3200" b="1" dirty="0" err="1">
                <a:solidFill>
                  <a:srgbClr val="00CCFF"/>
                </a:solidFill>
              </a:rPr>
              <a:t>ada</a:t>
            </a:r>
            <a:r>
              <a:rPr lang="en-US" sz="3200" b="1" dirty="0">
                <a:solidFill>
                  <a:srgbClr val="00CCFF"/>
                </a:solidFill>
              </a:rPr>
              <a:t> </a:t>
            </a:r>
            <a:r>
              <a:rPr lang="en-US" sz="3200" b="1" dirty="0" err="1">
                <a:solidFill>
                  <a:srgbClr val="00CCFF"/>
                </a:solidFill>
              </a:rPr>
              <a:t>penyimpangan</a:t>
            </a:r>
            <a:r>
              <a:rPr lang="en-US" sz="3200" b="1" dirty="0">
                <a:solidFill>
                  <a:srgbClr val="00CCFF"/>
                </a:solidFill>
              </a:rPr>
              <a:t> </a:t>
            </a:r>
            <a:r>
              <a:rPr lang="en-US" sz="3200" b="1" dirty="0" err="1">
                <a:solidFill>
                  <a:srgbClr val="00CCFF"/>
                </a:solidFill>
              </a:rPr>
              <a:t>perkembangan</a:t>
            </a:r>
            <a:r>
              <a:rPr lang="en-US" sz="3200" b="1" dirty="0">
                <a:solidFill>
                  <a:srgbClr val="00CCFF"/>
                </a:solidFill>
              </a:rPr>
              <a:t> (P) 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s"/>
            </a:pPr>
            <a:r>
              <a:rPr lang="en-US" sz="3200" b="1" dirty="0" err="1"/>
              <a:t>Segera</a:t>
            </a:r>
            <a:r>
              <a:rPr lang="en-US" sz="3200" b="1" dirty="0"/>
              <a:t> </a:t>
            </a:r>
            <a:r>
              <a:rPr lang="en-US" sz="3200" b="1" dirty="0" err="1"/>
              <a:t>rujuk</a:t>
            </a:r>
            <a:r>
              <a:rPr lang="en-US" sz="3200" b="1" dirty="0"/>
              <a:t> </a:t>
            </a:r>
            <a:r>
              <a:rPr lang="en-US" sz="3200" b="1" dirty="0" err="1"/>
              <a:t>ke</a:t>
            </a:r>
            <a:r>
              <a:rPr lang="en-US" sz="3200" b="1" dirty="0"/>
              <a:t> </a:t>
            </a:r>
            <a:r>
              <a:rPr lang="en-US" sz="3200" b="1" dirty="0" err="1"/>
              <a:t>Rumah</a:t>
            </a:r>
            <a:r>
              <a:rPr lang="en-US" sz="3200" b="1" dirty="0"/>
              <a:t> </a:t>
            </a:r>
            <a:r>
              <a:rPr lang="en-US" sz="3200" b="1" dirty="0" err="1"/>
              <a:t>Sakit</a:t>
            </a:r>
            <a:endParaRPr lang="en-US" sz="3200" b="1" dirty="0"/>
          </a:p>
          <a:p>
            <a:pPr eaLnBrk="1" hangingPunct="1">
              <a:buClr>
                <a:schemeClr val="bg1"/>
              </a:buClr>
              <a:buFont typeface="Wingdings" pitchFamily="2" charset="2"/>
              <a:buChar char="s"/>
            </a:pPr>
            <a:r>
              <a:rPr lang="en-US" sz="3200" b="1" dirty="0" err="1"/>
              <a:t>Tulis</a:t>
            </a:r>
            <a:r>
              <a:rPr lang="en-US" sz="3200" b="1" dirty="0"/>
              <a:t>  </a:t>
            </a:r>
            <a:r>
              <a:rPr lang="en-US" sz="3200" b="1" dirty="0" err="1"/>
              <a:t>jenis</a:t>
            </a:r>
            <a:r>
              <a:rPr lang="en-US" sz="3200" b="1" dirty="0"/>
              <a:t> dan </a:t>
            </a:r>
            <a:r>
              <a:rPr lang="en-US" sz="3200" b="1" dirty="0" err="1"/>
              <a:t>jumlah</a:t>
            </a:r>
            <a:r>
              <a:rPr lang="en-US" sz="3200" b="1" dirty="0"/>
              <a:t> </a:t>
            </a:r>
            <a:r>
              <a:rPr lang="en-US" sz="3200" b="1" dirty="0" err="1"/>
              <a:t>penyimpangan</a:t>
            </a:r>
            <a:r>
              <a:rPr lang="en-US" sz="3200" b="1" dirty="0"/>
              <a:t> </a:t>
            </a:r>
            <a:r>
              <a:rPr lang="en-US" sz="3200" b="1" dirty="0" err="1"/>
              <a:t>perkembangan</a:t>
            </a:r>
            <a:endParaRPr lang="en-US" sz="3200" b="1" dirty="0"/>
          </a:p>
          <a:p>
            <a:pPr eaLnBrk="1" hangingPunct="1">
              <a:buClr>
                <a:srgbClr val="FF0066"/>
              </a:buClr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	</a:t>
            </a: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en-US" sz="3200" b="1" dirty="0" err="1">
                <a:solidFill>
                  <a:srgbClr val="FFFF00"/>
                </a:solidFill>
              </a:rPr>
              <a:t>misal</a:t>
            </a:r>
            <a:r>
              <a:rPr lang="en-US" sz="3200" b="1" dirty="0">
                <a:solidFill>
                  <a:srgbClr val="FFFF00"/>
                </a:solidFill>
              </a:rPr>
              <a:t> : </a:t>
            </a:r>
            <a:r>
              <a:rPr lang="en-US" sz="3200" b="1" dirty="0" err="1">
                <a:solidFill>
                  <a:srgbClr val="FFFF00"/>
                </a:solidFill>
              </a:rPr>
              <a:t>gerak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kasar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halus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bicara</a:t>
            </a:r>
            <a:r>
              <a:rPr lang="en-US" sz="3200" b="1" dirty="0">
                <a:solidFill>
                  <a:srgbClr val="FFFF00"/>
                </a:solidFill>
              </a:rPr>
              <a:t> &amp; </a:t>
            </a:r>
            <a:r>
              <a:rPr lang="en-US" sz="3200" b="1" dirty="0" err="1">
                <a:solidFill>
                  <a:srgbClr val="FFFF00"/>
                </a:solidFill>
              </a:rPr>
              <a:t>bahasa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sosial</a:t>
            </a:r>
            <a:r>
              <a:rPr lang="en-US" sz="3200" b="1" dirty="0">
                <a:solidFill>
                  <a:srgbClr val="FFFF00"/>
                </a:solidFill>
              </a:rPr>
              <a:t> dan </a:t>
            </a:r>
            <a:r>
              <a:rPr lang="en-US" sz="3200" b="1" dirty="0" err="1">
                <a:solidFill>
                  <a:srgbClr val="FFFF00"/>
                </a:solidFill>
              </a:rPr>
              <a:t>kemandirian</a:t>
            </a:r>
            <a:r>
              <a:rPr lang="en-US" sz="3200" b="1" dirty="0">
                <a:solidFill>
                  <a:srgbClr val="FFFF00"/>
                </a:solidFill>
              </a:rPr>
              <a:t>)</a:t>
            </a:r>
          </a:p>
          <a:p>
            <a:pPr lvl="2" eaLnBrk="1" hangingPunct="1">
              <a:buFontTx/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rgbClr val="FFFF00"/>
                </a:solidFill>
              </a:rPr>
              <a:t>Bila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jawaban</a:t>
            </a:r>
            <a:r>
              <a:rPr lang="en-US" sz="3600" b="1" dirty="0">
                <a:solidFill>
                  <a:srgbClr val="FFFF00"/>
                </a:solidFill>
              </a:rPr>
              <a:t>  KPSP </a:t>
            </a:r>
            <a:r>
              <a:rPr lang="en-US" sz="3600" b="1" dirty="0" err="1">
                <a:solidFill>
                  <a:srgbClr val="FFFF00"/>
                </a:solidFill>
              </a:rPr>
              <a:t>Ya</a:t>
            </a:r>
            <a:r>
              <a:rPr lang="en-US" sz="3600" b="1" dirty="0">
                <a:solidFill>
                  <a:srgbClr val="FFFF00"/>
                </a:solidFill>
              </a:rPr>
              <a:t> : 6 </a:t>
            </a:r>
            <a:r>
              <a:rPr lang="en-US" sz="3600" b="1" dirty="0" err="1">
                <a:solidFill>
                  <a:srgbClr val="FFFF00"/>
                </a:solidFill>
              </a:rPr>
              <a:t>atau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kurang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AE33-20C4-40FD-ACAF-B397006E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133"/>
            <a:ext cx="10515600" cy="847023"/>
          </a:xfrm>
        </p:spPr>
        <p:txBody>
          <a:bodyPr>
            <a:normAutofit fontScale="90000"/>
          </a:bodyPr>
          <a:lstStyle/>
          <a:p>
            <a:r>
              <a:rPr lang="en-ID" sz="3600" dirty="0" err="1">
                <a:solidFill>
                  <a:srgbClr val="FFFF00"/>
                </a:solidFill>
              </a:rPr>
              <a:t>Faktor-faktor</a:t>
            </a:r>
            <a:r>
              <a:rPr lang="en-ID" sz="3600" dirty="0">
                <a:solidFill>
                  <a:srgbClr val="FFFF00"/>
                </a:solidFill>
              </a:rPr>
              <a:t> yang </a:t>
            </a:r>
            <a:r>
              <a:rPr lang="en-ID" sz="3600" dirty="0" err="1">
                <a:solidFill>
                  <a:srgbClr val="FFFF00"/>
                </a:solidFill>
              </a:rPr>
              <a:t>berhubungan</a:t>
            </a:r>
            <a:r>
              <a:rPr lang="en-ID" sz="3600" dirty="0">
                <a:solidFill>
                  <a:srgbClr val="FFFF00"/>
                </a:solidFill>
              </a:rPr>
              <a:t> </a:t>
            </a:r>
            <a:r>
              <a:rPr lang="en-ID" sz="3600" dirty="0" err="1">
                <a:solidFill>
                  <a:srgbClr val="FFFF00"/>
                </a:solidFill>
              </a:rPr>
              <a:t>dengan</a:t>
            </a:r>
            <a:r>
              <a:rPr lang="en-ID" sz="3600" dirty="0">
                <a:solidFill>
                  <a:srgbClr val="FFFF00"/>
                </a:solidFill>
              </a:rPr>
              <a:t> </a:t>
            </a:r>
            <a:r>
              <a:rPr lang="en-ID" sz="3600" dirty="0" err="1">
                <a:solidFill>
                  <a:srgbClr val="FFFF00"/>
                </a:solidFill>
              </a:rPr>
              <a:t>keberhasilan</a:t>
            </a:r>
            <a:r>
              <a:rPr lang="en-ID" sz="3600" dirty="0">
                <a:solidFill>
                  <a:srgbClr val="FFFF00"/>
                </a:solidFill>
              </a:rPr>
              <a:t> </a:t>
            </a:r>
            <a:r>
              <a:rPr lang="en-ID" sz="3600" dirty="0" err="1">
                <a:solidFill>
                  <a:srgbClr val="FFFF00"/>
                </a:solidFill>
              </a:rPr>
              <a:t>deteksi</a:t>
            </a:r>
            <a:r>
              <a:rPr lang="en-ID" sz="3600" dirty="0">
                <a:solidFill>
                  <a:srgbClr val="FFFF00"/>
                </a:solidFill>
              </a:rPr>
              <a:t> </a:t>
            </a:r>
            <a:r>
              <a:rPr lang="en-ID" sz="3600" dirty="0" err="1">
                <a:solidFill>
                  <a:srgbClr val="FFFF00"/>
                </a:solidFill>
              </a:rPr>
              <a:t>perkembangan</a:t>
            </a:r>
            <a:r>
              <a:rPr lang="en-ID" sz="3600" dirty="0">
                <a:solidFill>
                  <a:srgbClr val="FFFF00"/>
                </a:solidFill>
              </a:rPr>
              <a:t>. (Usman, 2019).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EDD5-A07D-4D33-9D06-E2CEDDBB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042"/>
            <a:ext cx="10515600" cy="463692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Pengetahuan orang tua mengenai pemeriksaan SDIDTK (</a:t>
            </a:r>
            <a:r>
              <a:rPr lang="it-IT" dirty="0"/>
              <a:t>Stimulasi, Deteksi, Intervensi Dini Tumbuh Kembang) </a:t>
            </a:r>
            <a:r>
              <a:rPr lang="nb-NO" dirty="0"/>
              <a:t>masih rendah.</a:t>
            </a:r>
          </a:p>
          <a:p>
            <a:r>
              <a:rPr lang="en-ID" dirty="0"/>
              <a:t>Orang </a:t>
            </a:r>
            <a:r>
              <a:rPr lang="en-ID" dirty="0" err="1"/>
              <a:t>tua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SDIDTK di </a:t>
            </a:r>
            <a:r>
              <a:rPr lang="en-ID" dirty="0" err="1"/>
              <a:t>Puskesmas</a:t>
            </a:r>
            <a:r>
              <a:rPr lang="en-ID" dirty="0"/>
              <a:t>. </a:t>
            </a:r>
          </a:p>
          <a:p>
            <a:r>
              <a:rPr lang="sv-SE" dirty="0"/>
              <a:t>Orang tua tidak pernah mendapatkan dukungan keluarga untuk melakukan pemeriksaan SDIDTK.</a:t>
            </a:r>
          </a:p>
          <a:p>
            <a:r>
              <a:rPr lang="en-ID" dirty="0"/>
              <a:t>Orang </a:t>
            </a:r>
            <a:r>
              <a:rPr lang="en-ID" dirty="0" err="1"/>
              <a:t>tua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dukungan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SDIDTK.</a:t>
            </a:r>
            <a:endParaRPr lang="sv-SE" dirty="0"/>
          </a:p>
          <a:p>
            <a:r>
              <a:rPr lang="en-ID" dirty="0"/>
              <a:t>Orang </a:t>
            </a:r>
            <a:r>
              <a:rPr lang="en-ID" dirty="0" err="1"/>
              <a:t>tua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pentingnya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SDIDTK.</a:t>
            </a:r>
          </a:p>
          <a:p>
            <a:r>
              <a:rPr lang="en-ID" dirty="0" err="1"/>
              <a:t>Ketidaktersedian</a:t>
            </a:r>
            <a:r>
              <a:rPr lang="en-ID" dirty="0"/>
              <a:t> </a:t>
            </a:r>
            <a:r>
              <a:rPr lang="en-ID" dirty="0" err="1"/>
              <a:t>ruangan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SDIDTK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lengkapnya</a:t>
            </a:r>
            <a:r>
              <a:rPr lang="en-ID" dirty="0"/>
              <a:t> </a:t>
            </a:r>
            <a:r>
              <a:rPr lang="en-ID" dirty="0" err="1"/>
              <a:t>peralatan</a:t>
            </a:r>
            <a:r>
              <a:rPr lang="en-ID" dirty="0"/>
              <a:t> yang </a:t>
            </a:r>
            <a:r>
              <a:rPr lang="en-ID" dirty="0" err="1"/>
              <a:t>dibutuhkan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SDIDTK.</a:t>
            </a:r>
            <a:endParaRPr lang="sv-SE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2255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6BEC-1BFB-4AD8-9875-15D9AEED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</a:rPr>
              <a:t>Manfaat</a:t>
            </a:r>
            <a:r>
              <a:rPr lang="en-ID" dirty="0">
                <a:solidFill>
                  <a:srgbClr val="FFFF00"/>
                </a:solidFill>
              </a:rPr>
              <a:t> </a:t>
            </a:r>
            <a:r>
              <a:rPr lang="en-ID" dirty="0" err="1">
                <a:solidFill>
                  <a:srgbClr val="FFFF00"/>
                </a:solidFill>
              </a:rPr>
              <a:t>Skrining</a:t>
            </a:r>
            <a:endParaRPr lang="en-ID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E747-D2EC-42CD-880E-AFDC7492F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794"/>
            <a:ext cx="10515600" cy="4579169"/>
          </a:xfrm>
        </p:spPr>
        <p:txBody>
          <a:bodyPr>
            <a:normAutofit/>
          </a:bodyPr>
          <a:lstStyle/>
          <a:p>
            <a:r>
              <a:rPr lang="en-ID" dirty="0"/>
              <a:t>Awal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periode</a:t>
            </a:r>
            <a:r>
              <a:rPr lang="en-ID" dirty="0"/>
              <a:t> </a:t>
            </a:r>
            <a:r>
              <a:rPr lang="en-ID" dirty="0" err="1"/>
              <a:t>kritis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golden period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mempengaruhi</a:t>
            </a:r>
            <a:r>
              <a:rPr lang="en-ID" dirty="0"/>
              <a:t> </a:t>
            </a:r>
            <a:r>
              <a:rPr lang="en-ID" dirty="0" err="1"/>
              <a:t>keberhasilan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di </a:t>
            </a:r>
            <a:r>
              <a:rPr lang="en-ID" dirty="0" err="1"/>
              <a:t>sekolah</a:t>
            </a:r>
            <a:r>
              <a:rPr lang="en-ID" dirty="0"/>
              <a:t> </a:t>
            </a:r>
            <a:r>
              <a:rPr lang="en-ID" dirty="0" err="1"/>
              <a:t>nantinya</a:t>
            </a:r>
            <a:r>
              <a:rPr lang="en-ID" dirty="0"/>
              <a:t>; </a:t>
            </a:r>
          </a:p>
          <a:p>
            <a:r>
              <a:rPr lang="en-ID" dirty="0"/>
              <a:t>Awal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window of opportunity. </a:t>
            </a:r>
            <a:r>
              <a:rPr lang="en-ID" dirty="0" err="1"/>
              <a:t>Kalau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dimanfaatkan</a:t>
            </a:r>
            <a:r>
              <a:rPr lang="en-ID" dirty="0"/>
              <a:t>,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masa </a:t>
            </a:r>
            <a:r>
              <a:rPr lang="en-ID" dirty="0" err="1"/>
              <a:t>tersebut</a:t>
            </a:r>
            <a:r>
              <a:rPr lang="en-ID" dirty="0"/>
              <a:t>; </a:t>
            </a:r>
          </a:p>
          <a:p>
            <a:r>
              <a:rPr lang="en-ID" dirty="0"/>
              <a:t>Pada </a:t>
            </a:r>
            <a:r>
              <a:rPr lang="en-ID" dirty="0" err="1"/>
              <a:t>awal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, </a:t>
            </a:r>
            <a:r>
              <a:rPr lang="en-ID" dirty="0" err="1"/>
              <a:t>plastisitas</a:t>
            </a:r>
            <a:r>
              <a:rPr lang="en-ID" dirty="0"/>
              <a:t> </a:t>
            </a:r>
            <a:r>
              <a:rPr lang="en-ID" dirty="0" err="1"/>
              <a:t>otak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yang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intervensi</a:t>
            </a:r>
            <a:r>
              <a:rPr lang="en-ID" dirty="0"/>
              <a:t>;</a:t>
            </a:r>
          </a:p>
          <a:p>
            <a:r>
              <a:rPr lang="en-ID" dirty="0" err="1"/>
              <a:t>Deteksi</a:t>
            </a:r>
            <a:r>
              <a:rPr lang="en-ID" dirty="0"/>
              <a:t> </a:t>
            </a:r>
            <a:r>
              <a:rPr lang="en-ID" dirty="0" err="1"/>
              <a:t>dini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sekunder</a:t>
            </a:r>
            <a:r>
              <a:rPr lang="en-ID" dirty="0"/>
              <a:t> yang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gangguan</a:t>
            </a:r>
            <a:r>
              <a:rPr lang="en-ID" dirty="0"/>
              <a:t> </a:t>
            </a:r>
            <a:r>
              <a:rPr lang="en-ID" dirty="0" err="1"/>
              <a:t>kepribadian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rasa </a:t>
            </a: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;</a:t>
            </a:r>
          </a:p>
          <a:p>
            <a:r>
              <a:rPr lang="sv-SE" dirty="0"/>
              <a:t>Secara hukum sah, karena merupakan hak anak untu mendapat perhatian melalui deteksi dan intervensi dini;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4096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2BFC-E645-4B36-948E-B67304BF2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545"/>
            <a:ext cx="10515600" cy="4521418"/>
          </a:xfrm>
        </p:spPr>
        <p:txBody>
          <a:bodyPr/>
          <a:lstStyle/>
          <a:p>
            <a:r>
              <a:rPr lang="en-ID" dirty="0" err="1"/>
              <a:t>Deteksi</a:t>
            </a:r>
            <a:r>
              <a:rPr lang="en-ID" dirty="0"/>
              <a:t> </a:t>
            </a:r>
            <a:r>
              <a:rPr lang="en-ID" dirty="0" err="1"/>
              <a:t>dini</a:t>
            </a:r>
            <a:r>
              <a:rPr lang="en-ID" dirty="0"/>
              <a:t> </a:t>
            </a:r>
            <a:r>
              <a:rPr lang="en-ID" dirty="0" err="1"/>
              <a:t>menguntungkan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fungsi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menurunkan</a:t>
            </a:r>
            <a:r>
              <a:rPr lang="en-ID" dirty="0"/>
              <a:t> </a:t>
            </a:r>
            <a:r>
              <a:rPr lang="en-ID" dirty="0" err="1"/>
              <a:t>kelainan</a:t>
            </a:r>
            <a:r>
              <a:rPr lang="en-ID" dirty="0"/>
              <a:t> </a:t>
            </a:r>
            <a:r>
              <a:rPr lang="en-ID" dirty="0" err="1"/>
              <a:t>fisik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retardasi</a:t>
            </a:r>
            <a:r>
              <a:rPr lang="en-ID" dirty="0"/>
              <a:t> mental. </a:t>
            </a:r>
          </a:p>
          <a:p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berkurang</a:t>
            </a:r>
            <a:r>
              <a:rPr lang="en-ID" dirty="0"/>
              <a:t>,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angka</a:t>
            </a:r>
            <a:r>
              <a:rPr lang="en-ID" dirty="0"/>
              <a:t> </a:t>
            </a:r>
            <a:r>
              <a:rPr lang="en-ID" dirty="0" err="1"/>
              <a:t>kejadian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naik </a:t>
            </a:r>
            <a:r>
              <a:rPr lang="en-ID" dirty="0" err="1"/>
              <a:t>kelas</a:t>
            </a:r>
            <a:r>
              <a:rPr lang="en-ID" dirty="0"/>
              <a:t>, </a:t>
            </a:r>
            <a:r>
              <a:rPr lang="en-ID" dirty="0" err="1"/>
              <a:t>putus</a:t>
            </a:r>
            <a:r>
              <a:rPr lang="en-ID" dirty="0"/>
              <a:t> </a:t>
            </a:r>
            <a:r>
              <a:rPr lang="en-ID" dirty="0" err="1"/>
              <a:t>sekolah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yang </a:t>
            </a:r>
            <a:r>
              <a:rPr lang="en-ID" dirty="0" err="1"/>
              <a:t>berkebutuhan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diturunkan</a:t>
            </a:r>
            <a:r>
              <a:rPr lang="en-ID" dirty="0"/>
              <a:t>. </a:t>
            </a:r>
          </a:p>
          <a:p>
            <a:r>
              <a:rPr lang="en-ID" dirty="0" err="1"/>
              <a:t>Skrining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pengaruh</a:t>
            </a:r>
            <a:r>
              <a:rPr lang="en-ID" dirty="0"/>
              <a:t> </a:t>
            </a:r>
            <a:r>
              <a:rPr lang="en-ID" dirty="0" err="1"/>
              <a:t>buruk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yang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sehat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kontaminasi</a:t>
            </a:r>
            <a:r>
              <a:rPr lang="en-ID" dirty="0"/>
              <a:t> </a:t>
            </a:r>
            <a:r>
              <a:rPr lang="en-ID" dirty="0" err="1"/>
              <a:t>logam</a:t>
            </a:r>
            <a:r>
              <a:rPr lang="en-ID" dirty="0"/>
              <a:t> </a:t>
            </a:r>
            <a:r>
              <a:rPr lang="en-ID" dirty="0" err="1"/>
              <a:t>berat</a:t>
            </a:r>
            <a:r>
              <a:rPr lang="en-ID" dirty="0"/>
              <a:t>,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orangtua</a:t>
            </a:r>
            <a:r>
              <a:rPr lang="en-ID" dirty="0"/>
              <a:t> dan </a:t>
            </a:r>
            <a:r>
              <a:rPr lang="en-ID" dirty="0" err="1"/>
              <a:t>anak</a:t>
            </a:r>
            <a:r>
              <a:rPr lang="en-ID" dirty="0"/>
              <a:t> yang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, </a:t>
            </a:r>
            <a:r>
              <a:rPr lang="en-ID" dirty="0" err="1"/>
              <a:t>penelantaran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dan </a:t>
            </a:r>
            <a:r>
              <a:rPr lang="en-ID" dirty="0" err="1"/>
              <a:t>perlakuan</a:t>
            </a:r>
            <a:r>
              <a:rPr lang="en-ID" dirty="0"/>
              <a:t> salah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140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403412"/>
            <a:ext cx="8068235" cy="1727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7796" y="1104240"/>
            <a:ext cx="6076949" cy="1047610"/>
          </a:xfrm>
          <a:prstGeom prst="rect">
            <a:avLst/>
          </a:prstGeom>
        </p:spPr>
        <p:txBody>
          <a:bodyPr vert="horz" wrap="square" lIns="0" tIns="72278" rIns="0" bIns="0" rtlCol="0" anchor="ctr">
            <a:spAutoFit/>
          </a:bodyPr>
          <a:lstStyle/>
          <a:p>
            <a:pPr marL="2278838" marR="4483" indent="-2268192">
              <a:lnSpc>
                <a:spcPts val="3812"/>
              </a:lnSpc>
              <a:spcBef>
                <a:spcPts val="569"/>
              </a:spcBef>
            </a:pPr>
            <a:r>
              <a:rPr sz="3177" spc="-4" dirty="0"/>
              <a:t>Deteksi </a:t>
            </a:r>
            <a:r>
              <a:rPr sz="3530" dirty="0"/>
              <a:t>Dini Tumbuh Kembang  (DDTK)</a:t>
            </a:r>
            <a:endParaRPr sz="3530"/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9"/>
            <a:ext cx="8068235" cy="3455893"/>
            <a:chOff x="457200" y="2415539"/>
            <a:chExt cx="9144000" cy="3916679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31359" y="2343374"/>
            <a:ext cx="7606553" cy="3082080"/>
          </a:xfrm>
          <a:prstGeom prst="rect">
            <a:avLst/>
          </a:prstGeom>
        </p:spPr>
        <p:txBody>
          <a:bodyPr vert="horz" wrap="square" lIns="0" tIns="59391" rIns="0" bIns="0" rtlCol="0">
            <a:spAutoFit/>
          </a:bodyPr>
          <a:lstStyle/>
          <a:p>
            <a:pPr marL="313781" marR="4483" indent="-302575">
              <a:lnSpc>
                <a:spcPts val="3053"/>
              </a:lnSpc>
              <a:spcBef>
                <a:spcPts val="468"/>
              </a:spcBef>
              <a:buChar char="•"/>
              <a:tabLst>
                <a:tab pos="313221" algn="l"/>
                <a:tab pos="313781" algn="l"/>
              </a:tabLst>
            </a:pPr>
            <a:r>
              <a:rPr sz="2824" spc="-9" dirty="0">
                <a:solidFill>
                  <a:srgbClr val="33CCFF"/>
                </a:solidFill>
                <a:latin typeface="Arial"/>
                <a:cs typeface="Arial"/>
              </a:rPr>
              <a:t>Menemukan penyimpangan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tumbuh kembang  balita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secara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 dini</a:t>
            </a:r>
            <a:endParaRPr sz="2824">
              <a:latin typeface="Arial"/>
              <a:cs typeface="Arial"/>
            </a:endParaRPr>
          </a:p>
          <a:p>
            <a:pPr marL="666225" lvl="1" indent="-252146">
              <a:spcBef>
                <a:spcPts val="256"/>
              </a:spcBef>
              <a:buChar char="–"/>
              <a:tabLst>
                <a:tab pos="666786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agar lebih mudah</a:t>
            </a:r>
            <a:r>
              <a:rPr sz="247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diintervensi</a:t>
            </a:r>
            <a:endParaRPr sz="2471">
              <a:latin typeface="Arial"/>
              <a:cs typeface="Arial"/>
            </a:endParaRPr>
          </a:p>
          <a:p>
            <a:pPr lvl="1">
              <a:spcBef>
                <a:spcPts val="49"/>
              </a:spcBef>
              <a:buClr>
                <a:srgbClr val="FFFFFF"/>
              </a:buClr>
              <a:buFont typeface="Arial"/>
              <a:buChar char="–"/>
            </a:pPr>
            <a:endParaRPr sz="3485">
              <a:latin typeface="Arial"/>
              <a:cs typeface="Arial"/>
            </a:endParaRPr>
          </a:p>
          <a:p>
            <a:pPr marL="313221" indent="-302575">
              <a:buChar char="•"/>
              <a:tabLst>
                <a:tab pos="313221" algn="l"/>
                <a:tab pos="313781" algn="l"/>
              </a:tabLs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penyimpangan terlambat</a:t>
            </a:r>
            <a:r>
              <a:rPr sz="2824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dideteksi,</a:t>
            </a:r>
            <a:endParaRPr sz="2824">
              <a:latin typeface="Arial"/>
              <a:cs typeface="Arial"/>
            </a:endParaRPr>
          </a:p>
          <a:p>
            <a:pPr marL="666786" lvl="1" indent="-252146">
              <a:spcBef>
                <a:spcPts val="304"/>
              </a:spcBef>
              <a:buChar char="–"/>
              <a:tabLst>
                <a:tab pos="666786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lebih sulit</a:t>
            </a:r>
            <a:r>
              <a:rPr sz="247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diintervensi</a:t>
            </a:r>
            <a:endParaRPr sz="2471">
              <a:latin typeface="Arial"/>
              <a:cs typeface="Arial"/>
            </a:endParaRPr>
          </a:p>
          <a:p>
            <a:pPr marL="666225" lvl="1" indent="-252146">
              <a:spcBef>
                <a:spcPts val="296"/>
              </a:spcBef>
              <a:buChar char="–"/>
              <a:tabLst>
                <a:tab pos="666786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akan berpengaruh pada tumbuh kembang</a:t>
            </a:r>
            <a:r>
              <a:rPr sz="247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anak</a:t>
            </a:r>
            <a:endParaRPr sz="2471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B887-B194-4ACE-B785-E262BF30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4679"/>
            <a:ext cx="10515600" cy="23870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2. TDD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(TEST DAYA DENGAR)</a:t>
            </a:r>
            <a:endParaRPr lang="en-ID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94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</a:rPr>
              <a:t>(1) Test </a:t>
            </a:r>
            <a:r>
              <a:rPr lang="en-US" sz="4000" b="1" dirty="0" err="1">
                <a:solidFill>
                  <a:srgbClr val="FFFF00"/>
                </a:solidFill>
              </a:rPr>
              <a:t>Daya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Dengar</a:t>
            </a:r>
            <a:r>
              <a:rPr lang="en-US" sz="4000" b="1" dirty="0">
                <a:solidFill>
                  <a:srgbClr val="FFFF00"/>
                </a:solidFill>
              </a:rPr>
              <a:t> (TDD)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199" y="1371600"/>
            <a:ext cx="8052335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solidFill>
                  <a:srgbClr val="00CCFF"/>
                </a:solidFill>
              </a:rPr>
              <a:t>Mulai</a:t>
            </a:r>
            <a:r>
              <a:rPr lang="en-US" sz="2400" b="1" dirty="0">
                <a:solidFill>
                  <a:srgbClr val="00CCFF"/>
                </a:solidFill>
              </a:rPr>
              <a:t> </a:t>
            </a:r>
            <a:r>
              <a:rPr lang="en-US" sz="2400" b="1" dirty="0" err="1">
                <a:solidFill>
                  <a:srgbClr val="00CCFF"/>
                </a:solidFill>
              </a:rPr>
              <a:t>umur</a:t>
            </a:r>
            <a:r>
              <a:rPr lang="en-US" sz="2400" b="1" dirty="0">
                <a:solidFill>
                  <a:srgbClr val="00CCFF"/>
                </a:solidFill>
              </a:rPr>
              <a:t> 3 </a:t>
            </a:r>
            <a:r>
              <a:rPr lang="en-US" sz="2400" b="1" dirty="0" err="1">
                <a:solidFill>
                  <a:srgbClr val="00CCFF"/>
                </a:solidFill>
              </a:rPr>
              <a:t>bulan</a:t>
            </a:r>
            <a:endParaRPr lang="en-US" sz="2400" b="1" dirty="0">
              <a:solidFill>
                <a:srgbClr val="00CCF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dirty="0" err="1"/>
              <a:t>Tiap</a:t>
            </a:r>
            <a:r>
              <a:rPr lang="en-US" dirty="0"/>
              <a:t> 3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1 </a:t>
            </a:r>
            <a:r>
              <a:rPr lang="en-US" dirty="0" err="1"/>
              <a:t>tahun</a:t>
            </a:r>
            <a:endParaRPr lang="en-US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dirty="0" err="1"/>
              <a:t>Tiap</a:t>
            </a:r>
            <a:r>
              <a:rPr lang="en-US" dirty="0"/>
              <a:t> 6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1-6 </a:t>
            </a:r>
            <a:r>
              <a:rPr lang="en-US" dirty="0" err="1"/>
              <a:t>tahun</a:t>
            </a:r>
            <a:r>
              <a:rPr lang="en-US" dirty="0"/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err="1"/>
              <a:t>Umur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F0"/>
                </a:solidFill>
              </a:rPr>
              <a:t>&lt; 24 </a:t>
            </a:r>
            <a:r>
              <a:rPr lang="en-US" sz="2400" b="1" dirty="0" err="1">
                <a:solidFill>
                  <a:srgbClr val="00B0F0"/>
                </a:solidFill>
              </a:rPr>
              <a:t>bln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dijawab</a:t>
            </a:r>
            <a:r>
              <a:rPr lang="en-US" sz="2400" b="1" dirty="0">
                <a:solidFill>
                  <a:srgbClr val="00B0F0"/>
                </a:solidFill>
              </a:rPr>
              <a:t> oleh </a:t>
            </a:r>
            <a:r>
              <a:rPr lang="en-US" sz="2400" b="1" dirty="0" err="1">
                <a:solidFill>
                  <a:srgbClr val="00B0F0"/>
                </a:solidFill>
              </a:rPr>
              <a:t>ibu</a:t>
            </a:r>
            <a:r>
              <a:rPr lang="en-US" sz="2400" b="1" dirty="0">
                <a:solidFill>
                  <a:srgbClr val="00B0F0"/>
                </a:solidFill>
              </a:rPr>
              <a:t> / </a:t>
            </a:r>
            <a:r>
              <a:rPr lang="en-US" sz="2400" b="1" dirty="0" err="1">
                <a:solidFill>
                  <a:srgbClr val="00B0F0"/>
                </a:solidFill>
              </a:rPr>
              <a:t>pengasuh</a:t>
            </a:r>
            <a:endParaRPr lang="en-US" sz="2400" b="1" dirty="0">
              <a:solidFill>
                <a:srgbClr val="00B0F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/>
              <a:t>Umur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F0"/>
                </a:solidFill>
              </a:rPr>
              <a:t>&gt; 24 </a:t>
            </a:r>
            <a:r>
              <a:rPr lang="en-US" sz="2400" b="1" dirty="0" err="1">
                <a:solidFill>
                  <a:srgbClr val="00B0F0"/>
                </a:solidFill>
              </a:rPr>
              <a:t>bln</a:t>
            </a:r>
            <a:r>
              <a:rPr lang="en-US" sz="2400" b="1" dirty="0">
                <a:solidFill>
                  <a:srgbClr val="00B0F0"/>
                </a:solidFill>
              </a:rPr>
              <a:t>  </a:t>
            </a:r>
            <a:r>
              <a:rPr lang="en-US" sz="2400" b="1" dirty="0" err="1">
                <a:solidFill>
                  <a:srgbClr val="00B0F0"/>
                </a:solidFill>
              </a:rPr>
              <a:t>perintah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melalui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ibu</a:t>
            </a:r>
            <a:r>
              <a:rPr lang="en-US" sz="2400" b="1" dirty="0">
                <a:solidFill>
                  <a:srgbClr val="00B0F0"/>
                </a:solidFill>
              </a:rPr>
              <a:t>/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pengasuh</a:t>
            </a:r>
            <a:r>
              <a:rPr lang="en-US" sz="2400" dirty="0">
                <a:solidFill>
                  <a:srgbClr val="00B0F0"/>
                </a:solidFill>
              </a:rPr>
              <a:t> agar </a:t>
            </a:r>
            <a:r>
              <a:rPr lang="en-US" sz="2400" b="1" dirty="0" err="1">
                <a:solidFill>
                  <a:srgbClr val="00B0F0"/>
                </a:solidFill>
              </a:rPr>
              <a:t>dikerjakan</a:t>
            </a:r>
            <a:r>
              <a:rPr lang="en-US" sz="2400" b="1" dirty="0">
                <a:solidFill>
                  <a:srgbClr val="00B0F0"/>
                </a:solidFill>
              </a:rPr>
              <a:t> oleh </a:t>
            </a:r>
            <a:r>
              <a:rPr lang="en-US" sz="2400" b="1" dirty="0" err="1">
                <a:solidFill>
                  <a:srgbClr val="00B0F0"/>
                </a:solidFill>
              </a:rPr>
              <a:t>anak</a:t>
            </a:r>
            <a:endParaRPr lang="en-US" sz="2400" b="1" dirty="0">
              <a:solidFill>
                <a:srgbClr val="00B0F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/>
              <a:t>Alat :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sz="2400" dirty="0"/>
              <a:t>Daftar </a:t>
            </a:r>
            <a:r>
              <a:rPr lang="en-US" sz="2400" dirty="0" err="1"/>
              <a:t>pertanyaan</a:t>
            </a:r>
            <a:r>
              <a:rPr lang="en-US" sz="2400" dirty="0"/>
              <a:t> : 0-6 </a:t>
            </a:r>
            <a:r>
              <a:rPr lang="en-US" sz="2400" dirty="0" err="1"/>
              <a:t>bln</a:t>
            </a:r>
            <a:r>
              <a:rPr lang="en-US" sz="2400" dirty="0"/>
              <a:t>, 6-9 </a:t>
            </a:r>
            <a:r>
              <a:rPr lang="en-US" sz="2400" dirty="0" err="1"/>
              <a:t>bln</a:t>
            </a:r>
            <a:r>
              <a:rPr lang="en-US" sz="2400" dirty="0"/>
              <a:t>, 9-12 </a:t>
            </a:r>
            <a:r>
              <a:rPr lang="en-US" sz="2400" dirty="0" err="1"/>
              <a:t>bln</a:t>
            </a:r>
            <a:r>
              <a:rPr lang="en-US" sz="2400" dirty="0"/>
              <a:t>, 12-24 </a:t>
            </a:r>
            <a:r>
              <a:rPr lang="en-US" sz="2400" dirty="0" err="1"/>
              <a:t>bln</a:t>
            </a:r>
            <a:r>
              <a:rPr lang="en-US" sz="2400" dirty="0"/>
              <a:t>, 2 – 3 </a:t>
            </a:r>
            <a:r>
              <a:rPr lang="en-US" sz="2400" dirty="0" err="1"/>
              <a:t>thn</a:t>
            </a:r>
            <a:r>
              <a:rPr lang="en-US" sz="2400" dirty="0"/>
              <a:t>, &gt; 3 </a:t>
            </a:r>
            <a:r>
              <a:rPr lang="en-US" sz="2400" dirty="0" err="1"/>
              <a:t>thn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sz="2400" dirty="0"/>
              <a:t>Gambar </a:t>
            </a:r>
            <a:r>
              <a:rPr lang="en-US" sz="2400" dirty="0" err="1"/>
              <a:t>binatang</a:t>
            </a:r>
            <a:r>
              <a:rPr lang="en-US" sz="2400" dirty="0"/>
              <a:t> (</a:t>
            </a:r>
            <a:r>
              <a:rPr lang="en-US" sz="2400" dirty="0" err="1"/>
              <a:t>ayam,anjing,kucing</a:t>
            </a:r>
            <a:r>
              <a:rPr lang="en-US" sz="2400" dirty="0"/>
              <a:t>), </a:t>
            </a:r>
            <a:r>
              <a:rPr lang="en-US" sz="2400" dirty="0" err="1"/>
              <a:t>manusia</a:t>
            </a:r>
            <a:endParaRPr lang="en-US" sz="2400" dirty="0"/>
          </a:p>
          <a:p>
            <a:pPr eaLnBrk="1" hangingPunct="1">
              <a:lnSpc>
                <a:spcPct val="80000"/>
              </a:lnSpc>
              <a:buClr>
                <a:schemeClr val="bg1"/>
              </a:buClr>
            </a:pPr>
            <a:r>
              <a:rPr lang="en-US" sz="2400" dirty="0" err="1"/>
              <a:t>Mainan</a:t>
            </a:r>
            <a:r>
              <a:rPr lang="en-US" sz="2400" dirty="0"/>
              <a:t> (</a:t>
            </a:r>
            <a:r>
              <a:rPr lang="en-US" sz="2400" dirty="0" err="1"/>
              <a:t>boneka</a:t>
            </a:r>
            <a:r>
              <a:rPr lang="en-US" sz="2400" dirty="0"/>
              <a:t>, </a:t>
            </a:r>
            <a:r>
              <a:rPr lang="en-US" sz="2400" dirty="0" err="1"/>
              <a:t>kubus</a:t>
            </a:r>
            <a:r>
              <a:rPr lang="en-US" sz="2400" dirty="0"/>
              <a:t>, </a:t>
            </a:r>
            <a:r>
              <a:rPr lang="en-US" sz="2400" dirty="0" err="1"/>
              <a:t>sendok</a:t>
            </a:r>
            <a:r>
              <a:rPr lang="en-US" sz="2400" dirty="0"/>
              <a:t>, </a:t>
            </a:r>
            <a:r>
              <a:rPr lang="en-US" sz="2400" dirty="0" err="1"/>
              <a:t>cangkir</a:t>
            </a:r>
            <a:r>
              <a:rPr lang="en-US" sz="2400" dirty="0"/>
              <a:t>, bola)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6787" y="1361975"/>
            <a:ext cx="8958714" cy="5289082"/>
          </a:xfrm>
        </p:spPr>
        <p:txBody>
          <a:bodyPr/>
          <a:lstStyle/>
          <a:p>
            <a:pPr marL="347663" indent="-347663">
              <a:spcBef>
                <a:spcPts val="600"/>
              </a:spcBef>
              <a:defRPr/>
            </a:pPr>
            <a:r>
              <a:rPr lang="en-US" sz="2400" dirty="0"/>
              <a:t>Tanya </a:t>
            </a:r>
            <a:r>
              <a:rPr lang="en-US" sz="2400" b="1" dirty="0" err="1">
                <a:solidFill>
                  <a:srgbClr val="00B0F0"/>
                </a:solidFill>
              </a:rPr>
              <a:t>pendengaran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B0F0"/>
                </a:solidFill>
              </a:rPr>
              <a:t>TDD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tes</a:t>
            </a:r>
            <a:r>
              <a:rPr lang="en-US" sz="2400" dirty="0"/>
              <a:t> </a:t>
            </a:r>
            <a:r>
              <a:rPr lang="en-US" sz="2400" dirty="0" err="1"/>
              <a:t>daya</a:t>
            </a:r>
            <a:r>
              <a:rPr lang="en-US" sz="2400" dirty="0"/>
              <a:t> </a:t>
            </a:r>
            <a:r>
              <a:rPr lang="en-US" sz="2400" dirty="0" err="1"/>
              <a:t>dengar</a:t>
            </a:r>
            <a:r>
              <a:rPr lang="en-US" sz="2400" dirty="0"/>
              <a:t>) </a:t>
            </a:r>
            <a:r>
              <a:rPr lang="en-US" sz="2400" dirty="0" err="1"/>
              <a:t>mulai</a:t>
            </a:r>
            <a:r>
              <a:rPr lang="en-US" sz="2400" dirty="0"/>
              <a:t> </a:t>
            </a:r>
            <a:r>
              <a:rPr lang="en-US" sz="2400" dirty="0" err="1"/>
              <a:t>umur</a:t>
            </a:r>
            <a:r>
              <a:rPr lang="en-US" sz="2400" dirty="0"/>
              <a:t> 3 </a:t>
            </a:r>
            <a:r>
              <a:rPr lang="en-US" sz="2400" dirty="0" err="1"/>
              <a:t>bln</a:t>
            </a:r>
            <a:endParaRPr lang="en-US" sz="2400" dirty="0"/>
          </a:p>
          <a:p>
            <a:pPr marL="630238" lvl="2" indent="-2301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Minimal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tiap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bln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umur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thn</a:t>
            </a:r>
            <a:endParaRPr lang="en-US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238" lvl="2" indent="-2301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Minimal 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tiap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bulan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umur</a:t>
            </a: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en-US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thn</a:t>
            </a:r>
            <a:endParaRPr lang="en-US" sz="2400" dirty="0">
              <a:solidFill>
                <a:srgbClr val="92D050"/>
              </a:solidFill>
            </a:endParaRPr>
          </a:p>
          <a:p>
            <a:pPr marL="347663" indent="-347663">
              <a:spcBef>
                <a:spcPts val="600"/>
              </a:spcBef>
              <a:defRPr/>
            </a:pPr>
            <a:r>
              <a:rPr lang="en-US" sz="2400" dirty="0" err="1"/>
              <a:t>Hitung</a:t>
            </a:r>
            <a:r>
              <a:rPr lang="en-US" sz="2400" dirty="0"/>
              <a:t> </a:t>
            </a:r>
            <a:r>
              <a:rPr lang="en-US" sz="2400" dirty="0" err="1"/>
              <a:t>umur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(</a:t>
            </a:r>
            <a:r>
              <a:rPr lang="en-US" sz="2400" dirty="0" err="1"/>
              <a:t>tanggal</a:t>
            </a:r>
            <a:r>
              <a:rPr lang="en-US" sz="2400" dirty="0"/>
              <a:t>, </a:t>
            </a:r>
            <a:r>
              <a:rPr lang="en-US" sz="2400" dirty="0" err="1"/>
              <a:t>bulan</a:t>
            </a:r>
            <a:r>
              <a:rPr lang="en-US" sz="2400" dirty="0"/>
              <a:t>, </a:t>
            </a:r>
            <a:r>
              <a:rPr lang="en-US" sz="2400" dirty="0" err="1"/>
              <a:t>tahun</a:t>
            </a:r>
            <a:r>
              <a:rPr lang="en-US" sz="2400" dirty="0"/>
              <a:t>).  </a:t>
            </a:r>
          </a:p>
          <a:p>
            <a:pPr marL="347663" indent="-347663">
              <a:spcBef>
                <a:spcPts val="600"/>
              </a:spcBef>
              <a:defRPr/>
            </a:pPr>
            <a:r>
              <a:rPr lang="en-US" sz="2400" dirty="0" err="1"/>
              <a:t>Lebih</a:t>
            </a:r>
            <a:r>
              <a:rPr lang="en-US" sz="2400" dirty="0"/>
              <a:t> 16 </a:t>
            </a:r>
            <a:r>
              <a:rPr lang="en-US" sz="2400" dirty="0" err="1"/>
              <a:t>hari</a:t>
            </a:r>
            <a:r>
              <a:rPr lang="en-US" sz="2400" dirty="0"/>
              <a:t>  </a:t>
            </a:r>
            <a:r>
              <a:rPr lang="en-US" sz="2400" dirty="0" err="1"/>
              <a:t>dibulatkan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1 </a:t>
            </a:r>
            <a:r>
              <a:rPr lang="en-US" sz="2400" dirty="0" err="1"/>
              <a:t>bln</a:t>
            </a:r>
            <a:endParaRPr lang="en-US" sz="2400" dirty="0"/>
          </a:p>
          <a:p>
            <a:pPr marL="347663" indent="-347663">
              <a:spcBef>
                <a:spcPts val="600"/>
              </a:spcBef>
              <a:defRPr/>
            </a:pPr>
            <a:r>
              <a:rPr lang="en-US" sz="2400" dirty="0" err="1"/>
              <a:t>Pilih</a:t>
            </a:r>
            <a:r>
              <a:rPr lang="en-US" sz="2400" dirty="0"/>
              <a:t> </a:t>
            </a:r>
            <a:r>
              <a:rPr lang="en-US" sz="2400" dirty="0" err="1"/>
              <a:t>daftar</a:t>
            </a:r>
            <a:r>
              <a:rPr lang="en-US" sz="2400" dirty="0"/>
              <a:t> </a:t>
            </a:r>
            <a:r>
              <a:rPr lang="en-US" sz="2400" dirty="0" err="1"/>
              <a:t>pertanyaan</a:t>
            </a:r>
            <a:r>
              <a:rPr lang="en-US" sz="2400" dirty="0"/>
              <a:t>  yang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kelompok</a:t>
            </a:r>
            <a:r>
              <a:rPr lang="en-US" sz="2400" dirty="0"/>
              <a:t> </a:t>
            </a:r>
            <a:r>
              <a:rPr lang="en-US" sz="2400" dirty="0" err="1"/>
              <a:t>umurnya</a:t>
            </a:r>
            <a:endParaRPr lang="en-US" sz="2400" dirty="0"/>
          </a:p>
          <a:p>
            <a:pPr marL="347663" indent="-347663">
              <a:spcBef>
                <a:spcPts val="600"/>
              </a:spcBef>
              <a:defRPr/>
            </a:pPr>
            <a:r>
              <a:rPr lang="en-US" sz="2400" dirty="0" err="1"/>
              <a:t>Jelaskan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TDD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orangtua</a:t>
            </a:r>
            <a:endParaRPr lang="en-US" sz="2400" dirty="0"/>
          </a:p>
          <a:p>
            <a:pPr marL="347663" indent="-347663">
              <a:spcBef>
                <a:spcPts val="600"/>
              </a:spcBef>
              <a:defRPr/>
            </a:pPr>
            <a:r>
              <a:rPr lang="en-US" sz="2400" dirty="0" err="1"/>
              <a:t>Orangtua</a:t>
            </a:r>
            <a:r>
              <a:rPr lang="en-US" sz="2400" dirty="0"/>
              <a:t> </a:t>
            </a:r>
            <a:r>
              <a:rPr lang="en-US" sz="2400" dirty="0" err="1"/>
              <a:t>jangan</a:t>
            </a:r>
            <a:r>
              <a:rPr lang="en-US" sz="2400" dirty="0"/>
              <a:t> </a:t>
            </a:r>
            <a:r>
              <a:rPr lang="en-US" sz="2400" dirty="0" err="1"/>
              <a:t>ragu-ragu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takut</a:t>
            </a:r>
            <a:r>
              <a:rPr lang="en-US" sz="2400" dirty="0"/>
              <a:t> </a:t>
            </a:r>
            <a:r>
              <a:rPr lang="en-US" sz="2400" dirty="0" err="1"/>
              <a:t>disalahkan</a:t>
            </a:r>
            <a:endParaRPr lang="en-US" sz="2400" dirty="0"/>
          </a:p>
          <a:p>
            <a:pPr marL="630238" lvl="1" indent="-2682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rgbClr val="FFFF00"/>
                </a:solidFill>
              </a:rPr>
              <a:t>Umur</a:t>
            </a:r>
            <a:r>
              <a:rPr lang="en-US" b="1" dirty="0">
                <a:solidFill>
                  <a:srgbClr val="FFFF00"/>
                </a:solidFill>
              </a:rPr>
              <a:t> &lt; 24 </a:t>
            </a:r>
            <a:r>
              <a:rPr lang="en-US" b="1" dirty="0" err="1">
                <a:solidFill>
                  <a:srgbClr val="FFFF00"/>
                </a:solidFill>
              </a:rPr>
              <a:t>bln</a:t>
            </a:r>
            <a:r>
              <a:rPr lang="en-US" dirty="0">
                <a:solidFill>
                  <a:srgbClr val="FFFF00"/>
                </a:solidFill>
              </a:rPr>
              <a:t> : </a:t>
            </a:r>
            <a:r>
              <a:rPr lang="en-US" dirty="0" err="1">
                <a:solidFill>
                  <a:srgbClr val="FFFF00"/>
                </a:solidFill>
              </a:rPr>
              <a:t>tanyakan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isi</a:t>
            </a:r>
            <a:r>
              <a:rPr lang="en-US" dirty="0">
                <a:solidFill>
                  <a:srgbClr val="FFFF00"/>
                </a:solidFill>
              </a:rPr>
              <a:t> TDD</a:t>
            </a:r>
          </a:p>
          <a:p>
            <a:pPr marL="630238" lvl="1" indent="-268288"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rgbClr val="FFFF00"/>
                </a:solidFill>
              </a:rPr>
              <a:t>Umur</a:t>
            </a:r>
            <a:r>
              <a:rPr lang="en-US" b="1" dirty="0">
                <a:solidFill>
                  <a:srgbClr val="FFFF00"/>
                </a:solidFill>
              </a:rPr>
              <a:t> &gt; 24 </a:t>
            </a:r>
            <a:r>
              <a:rPr lang="en-US" b="1" dirty="0" err="1">
                <a:solidFill>
                  <a:srgbClr val="FFFF00"/>
                </a:solidFill>
              </a:rPr>
              <a:t>bln</a:t>
            </a:r>
            <a:r>
              <a:rPr lang="en-US" dirty="0">
                <a:solidFill>
                  <a:srgbClr val="FFFF00"/>
                </a:solidFill>
              </a:rPr>
              <a:t> : </a:t>
            </a:r>
            <a:r>
              <a:rPr lang="en-US" dirty="0" err="1">
                <a:solidFill>
                  <a:srgbClr val="FFFF00"/>
                </a:solidFill>
              </a:rPr>
              <a:t>laksanakan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perintah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sesuai</a:t>
            </a:r>
            <a:r>
              <a:rPr lang="en-US" dirty="0">
                <a:solidFill>
                  <a:srgbClr val="FFFF00"/>
                </a:solidFill>
              </a:rPr>
              <a:t> TDD</a:t>
            </a:r>
          </a:p>
          <a:p>
            <a:pPr marL="609600" indent="-609600">
              <a:spcBef>
                <a:spcPts val="600"/>
              </a:spcBef>
              <a:buClr>
                <a:srgbClr val="FF6600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endParaRPr lang="id-ID" sz="2400" b="1" dirty="0">
              <a:solidFill>
                <a:srgbClr val="FFFF00"/>
              </a:solidFill>
            </a:endParaRPr>
          </a:p>
          <a:p>
            <a:pPr marL="1028700" lvl="1" indent="-571500">
              <a:spcBef>
                <a:spcPts val="600"/>
              </a:spcBef>
              <a:buClr>
                <a:srgbClr val="800000"/>
              </a:buClr>
              <a:buFontTx/>
              <a:buChar char="•"/>
              <a:defRPr/>
            </a:pPr>
            <a:endParaRPr lang="id-ID" b="1" dirty="0">
              <a:solidFill>
                <a:srgbClr val="006600"/>
              </a:solidFill>
            </a:endParaRPr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>
              <a:solidFill>
                <a:srgbClr val="006600"/>
              </a:solidFill>
            </a:endParaRPr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id-ID" dirty="0"/>
          </a:p>
          <a:p>
            <a:pPr marL="1028700" lvl="1" indent="-571500">
              <a:spcBef>
                <a:spcPts val="600"/>
              </a:spcBef>
              <a:buClr>
                <a:schemeClr val="tx1"/>
              </a:buClr>
              <a:buNone/>
              <a:defRPr/>
            </a:pP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b="1" i="1" dirty="0">
                <a:solidFill>
                  <a:srgbClr val="00CCFF"/>
                </a:solidFill>
              </a:rPr>
              <a:t>(2) Test </a:t>
            </a:r>
            <a:r>
              <a:rPr lang="en-US" b="1" i="1" dirty="0" err="1">
                <a:solidFill>
                  <a:srgbClr val="00CCFF"/>
                </a:solidFill>
              </a:rPr>
              <a:t>Daya</a:t>
            </a:r>
            <a:r>
              <a:rPr lang="en-US" b="1" i="1" dirty="0">
                <a:solidFill>
                  <a:srgbClr val="00CCFF"/>
                </a:solidFill>
              </a:rPr>
              <a:t> </a:t>
            </a:r>
            <a:r>
              <a:rPr lang="en-US" b="1" i="1" dirty="0" err="1">
                <a:solidFill>
                  <a:srgbClr val="00CCFF"/>
                </a:solidFill>
              </a:rPr>
              <a:t>Dengar</a:t>
            </a:r>
            <a:r>
              <a:rPr lang="en-US" b="1" i="1" dirty="0">
                <a:solidFill>
                  <a:srgbClr val="00CCFF"/>
                </a:solidFill>
              </a:rPr>
              <a:t> (TDD)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marL="347663" indent="-347663" algn="just">
              <a:buClr>
                <a:schemeClr val="bg1"/>
              </a:buClr>
              <a:defRPr/>
            </a:pPr>
            <a:r>
              <a:rPr lang="id-ID" sz="2200" dirty="0"/>
              <a:t>Bacakan </a:t>
            </a:r>
            <a:r>
              <a:rPr lang="en-US" sz="2200" dirty="0" err="1"/>
              <a:t>pertanyaan</a:t>
            </a:r>
            <a:r>
              <a:rPr lang="en-US" sz="2200" dirty="0"/>
              <a:t> </a:t>
            </a:r>
            <a:r>
              <a:rPr lang="id-ID" sz="2200" dirty="0"/>
              <a:t>kepada </a:t>
            </a:r>
            <a:r>
              <a:rPr lang="en-US" sz="2200" dirty="0" err="1"/>
              <a:t>ibu</a:t>
            </a:r>
            <a:r>
              <a:rPr lang="id-ID" sz="2200" dirty="0"/>
              <a:t>/pengasuh dengan lambat, jelas dan nyaring, satu persatu</a:t>
            </a:r>
            <a:r>
              <a:rPr lang="en-US" sz="2200" dirty="0"/>
              <a:t>.</a:t>
            </a:r>
          </a:p>
          <a:p>
            <a:pPr marL="347663" indent="-347663" algn="just">
              <a:buClr>
                <a:schemeClr val="bg1"/>
              </a:buClr>
              <a:defRPr/>
            </a:pPr>
            <a:r>
              <a:rPr lang="id-ID" sz="2200" dirty="0"/>
              <a:t>Semua pertanyaan harus</a:t>
            </a:r>
            <a:r>
              <a:rPr lang="en-US" sz="2200" dirty="0"/>
              <a:t> </a:t>
            </a:r>
            <a:r>
              <a:rPr lang="id-ID" sz="2200" dirty="0"/>
              <a:t>dijawab ole</a:t>
            </a:r>
            <a:r>
              <a:rPr lang="en-US" sz="2200" dirty="0"/>
              <a:t>h </a:t>
            </a:r>
            <a:r>
              <a:rPr lang="id-ID" sz="2200" dirty="0"/>
              <a:t>orangtua/</a:t>
            </a:r>
            <a:r>
              <a:rPr lang="en-US" sz="2200" dirty="0"/>
              <a:t> </a:t>
            </a:r>
            <a:r>
              <a:rPr lang="id-ID" sz="2200" dirty="0"/>
              <a:t>pengasuh</a:t>
            </a:r>
            <a:r>
              <a:rPr lang="en-US" sz="2200" dirty="0"/>
              <a:t>.</a:t>
            </a:r>
          </a:p>
          <a:p>
            <a:pPr marL="347663" indent="-347663" algn="just">
              <a:buClr>
                <a:schemeClr val="bg1"/>
              </a:buClr>
              <a:defRPr/>
            </a:pPr>
            <a:r>
              <a:rPr lang="id-ID" sz="2200" dirty="0"/>
              <a:t>Tunggu jawaban dariorangtua/pengasuh</a:t>
            </a:r>
            <a:endParaRPr lang="en-US" sz="2200" dirty="0"/>
          </a:p>
          <a:p>
            <a:pPr marL="609600" indent="-609600" algn="just">
              <a:buClr>
                <a:schemeClr val="bg1"/>
              </a:buClr>
              <a:buNone/>
              <a:defRPr/>
            </a:pPr>
            <a:endParaRPr lang="id-ID" sz="2200" dirty="0"/>
          </a:p>
          <a:p>
            <a:pPr marL="609600" indent="-609600" algn="just">
              <a:buClr>
                <a:schemeClr val="bg1"/>
              </a:buClr>
              <a:buNone/>
              <a:defRPr/>
            </a:pPr>
            <a:r>
              <a:rPr lang="id-ID" sz="2200" b="1" dirty="0">
                <a:solidFill>
                  <a:srgbClr val="92D050"/>
                </a:solidFill>
              </a:rPr>
              <a:t>Jawaban “Ya</a:t>
            </a:r>
            <a:r>
              <a:rPr lang="id-ID" sz="2200" dirty="0">
                <a:solidFill>
                  <a:srgbClr val="92D050"/>
                </a:solidFill>
              </a:rPr>
              <a:t>” </a:t>
            </a:r>
            <a:r>
              <a:rPr lang="id-ID" sz="2200" dirty="0"/>
              <a:t>jika:</a:t>
            </a:r>
          </a:p>
          <a:p>
            <a:pPr marL="290513" indent="-290513" algn="just">
              <a:buClr>
                <a:schemeClr val="bg1"/>
              </a:buClr>
              <a:defRPr/>
            </a:pPr>
            <a:r>
              <a:rPr lang="id-ID" sz="2200" dirty="0"/>
              <a:t>Menurut orangtua, anak </a:t>
            </a:r>
            <a:r>
              <a:rPr lang="id-ID" sz="2200" b="1" dirty="0">
                <a:solidFill>
                  <a:srgbClr val="92D050"/>
                </a:solidFill>
              </a:rPr>
              <a:t>dapat</a:t>
            </a:r>
            <a:r>
              <a:rPr lang="id-ID" sz="2200" dirty="0">
                <a:solidFill>
                  <a:srgbClr val="92D050"/>
                </a:solidFill>
              </a:rPr>
              <a:t> </a:t>
            </a:r>
            <a:r>
              <a:rPr lang="id-ID" sz="2200" b="1" dirty="0">
                <a:solidFill>
                  <a:srgbClr val="92D050"/>
                </a:solidFill>
              </a:rPr>
              <a:t>melakuka</a:t>
            </a:r>
            <a:r>
              <a:rPr lang="en-US" sz="2200" b="1" dirty="0">
                <a:solidFill>
                  <a:srgbClr val="92D050"/>
                </a:solidFill>
              </a:rPr>
              <a:t>n</a:t>
            </a:r>
            <a:r>
              <a:rPr lang="id-ID" sz="2200" dirty="0">
                <a:solidFill>
                  <a:srgbClr val="92D050"/>
                </a:solidFill>
              </a:rPr>
              <a:t> </a:t>
            </a:r>
            <a:r>
              <a:rPr lang="id-ID" sz="2200" dirty="0"/>
              <a:t>dalam satu bulan terakhir.</a:t>
            </a:r>
          </a:p>
          <a:p>
            <a:pPr marL="609600" indent="-609600" algn="just">
              <a:buClr>
                <a:schemeClr val="bg1"/>
              </a:buClr>
              <a:defRPr/>
            </a:pPr>
            <a:endParaRPr lang="en-US" sz="2200" dirty="0"/>
          </a:p>
          <a:p>
            <a:pPr marL="609600" indent="-609600" algn="just">
              <a:buClr>
                <a:schemeClr val="bg1"/>
              </a:buClr>
              <a:buNone/>
              <a:defRPr/>
            </a:pPr>
            <a:r>
              <a:rPr lang="id-ID" sz="2200" b="1" dirty="0">
                <a:solidFill>
                  <a:srgbClr val="FF0000"/>
                </a:solidFill>
              </a:rPr>
              <a:t>Jawaban “Tidak</a:t>
            </a:r>
            <a:r>
              <a:rPr lang="id-ID" sz="2200" dirty="0">
                <a:solidFill>
                  <a:srgbClr val="FF0000"/>
                </a:solidFill>
              </a:rPr>
              <a:t>” </a:t>
            </a:r>
            <a:r>
              <a:rPr lang="id-ID" sz="2200" dirty="0"/>
              <a:t>jika:</a:t>
            </a:r>
          </a:p>
          <a:p>
            <a:pPr marL="290513" indent="-290513" algn="just">
              <a:buClr>
                <a:schemeClr val="bg1"/>
              </a:buClr>
              <a:defRPr/>
            </a:pPr>
            <a:r>
              <a:rPr lang="id-ID" sz="2200" dirty="0"/>
              <a:t>Menurut orangtua anak </a:t>
            </a:r>
            <a:r>
              <a:rPr lang="id-ID" sz="2200" b="1" dirty="0">
                <a:solidFill>
                  <a:srgbClr val="FF0000"/>
                </a:solidFill>
              </a:rPr>
              <a:t>tidak pernah, tidak tahu atau  t</a:t>
            </a:r>
            <a:r>
              <a:rPr lang="en-US" sz="2200" b="1" dirty="0" err="1">
                <a:solidFill>
                  <a:srgbClr val="FF0000"/>
                </a:solidFill>
              </a:rPr>
              <a:t>ida</a:t>
            </a:r>
            <a:r>
              <a:rPr lang="id-ID" sz="2200" b="1" dirty="0">
                <a:solidFill>
                  <a:srgbClr val="FF0000"/>
                </a:solidFill>
              </a:rPr>
              <a:t>k dapat</a:t>
            </a:r>
            <a:r>
              <a:rPr lang="id-ID" sz="2200" dirty="0">
                <a:solidFill>
                  <a:srgbClr val="FF0000"/>
                </a:solidFill>
              </a:rPr>
              <a:t> </a:t>
            </a:r>
            <a:r>
              <a:rPr lang="id-ID" sz="2200" b="1" dirty="0">
                <a:solidFill>
                  <a:srgbClr val="FF0000"/>
                </a:solidFill>
              </a:rPr>
              <a:t>melakukan</a:t>
            </a:r>
            <a:r>
              <a:rPr lang="id-ID" sz="2200" dirty="0">
                <a:solidFill>
                  <a:srgbClr val="FF0000"/>
                </a:solidFill>
              </a:rPr>
              <a:t> </a:t>
            </a:r>
            <a:r>
              <a:rPr lang="id-ID" sz="2200" dirty="0"/>
              <a:t>dalam satu bulan terakhir.</a:t>
            </a:r>
          </a:p>
          <a:p>
            <a:pPr marL="609600" indent="-609600" algn="just">
              <a:buClr>
                <a:schemeClr val="bg1"/>
              </a:buClr>
              <a:defRPr/>
            </a:pPr>
            <a:endParaRPr lang="en-US" sz="2200" dirty="0">
              <a:solidFill>
                <a:srgbClr val="006600"/>
              </a:solidFill>
            </a:endParaRPr>
          </a:p>
          <a:p>
            <a:pPr marL="1598613" lvl="2" indent="-684213" algn="just">
              <a:buClr>
                <a:schemeClr val="tx2"/>
              </a:buClr>
              <a:defRPr/>
            </a:pPr>
            <a:endParaRPr lang="id-ID" sz="2200" dirty="0">
              <a:solidFill>
                <a:schemeClr val="bg1"/>
              </a:solidFill>
            </a:endParaRPr>
          </a:p>
          <a:p>
            <a:pPr marL="1104900" lvl="1" indent="-647700" algn="just">
              <a:buClr>
                <a:schemeClr val="tx1"/>
              </a:buClr>
              <a:buFontTx/>
              <a:buChar char="•"/>
              <a:defRPr/>
            </a:pPr>
            <a:endParaRPr lang="id-ID" sz="2200" dirty="0">
              <a:solidFill>
                <a:schemeClr val="bg1"/>
              </a:solidFill>
            </a:endParaRPr>
          </a:p>
          <a:p>
            <a:pPr marL="609600" indent="-609600" algn="just">
              <a:defRPr/>
            </a:pPr>
            <a:endParaRPr lang="en-US" sz="2200" dirty="0">
              <a:solidFill>
                <a:srgbClr val="040404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153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d-ID" sz="3600" b="1">
                <a:solidFill>
                  <a:srgbClr val="FFFF00"/>
                </a:solidFill>
              </a:rPr>
              <a:t>Tes Daya Dengar </a:t>
            </a:r>
            <a:r>
              <a:rPr lang="en-US" sz="3600" b="1">
                <a:solidFill>
                  <a:srgbClr val="FFFF00"/>
                </a:solidFill>
              </a:rPr>
              <a:t>(TDD) 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id-ID" sz="3600" b="1">
                <a:solidFill>
                  <a:srgbClr val="FFFF00"/>
                </a:solidFill>
              </a:rPr>
              <a:t>umur </a:t>
            </a:r>
            <a:r>
              <a:rPr lang="en-US" sz="3600" b="1">
                <a:solidFill>
                  <a:srgbClr val="FFFF00"/>
                </a:solidFill>
              </a:rPr>
              <a:t>&lt;</a:t>
            </a:r>
            <a:r>
              <a:rPr lang="id-ID" sz="3600" b="1">
                <a:solidFill>
                  <a:srgbClr val="FFFF00"/>
                </a:solidFill>
              </a:rPr>
              <a:t> 24 bulan</a:t>
            </a:r>
            <a:endParaRPr lang="en-US" sz="4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229600" cy="4343400"/>
          </a:xfrm>
        </p:spPr>
        <p:txBody>
          <a:bodyPr/>
          <a:lstStyle/>
          <a:p>
            <a:pPr marL="406400" indent="-406400">
              <a:buClr>
                <a:schemeClr val="bg1"/>
              </a:buClr>
              <a:buFont typeface="Wingdings" pitchFamily="2" charset="2"/>
              <a:buChar char="q"/>
              <a:defRPr/>
            </a:pPr>
            <a:r>
              <a:rPr lang="id-ID" sz="2400" dirty="0"/>
              <a:t>Berupa </a:t>
            </a:r>
            <a:r>
              <a:rPr lang="id-ID" sz="2400" b="1" dirty="0">
                <a:solidFill>
                  <a:srgbClr val="00B0F0"/>
                </a:solidFill>
              </a:rPr>
              <a:t>perintah</a:t>
            </a:r>
            <a:r>
              <a:rPr lang="id-ID" sz="2400" b="1" dirty="0"/>
              <a:t> </a:t>
            </a:r>
            <a:r>
              <a:rPr lang="id-ID" sz="2400" dirty="0"/>
              <a:t>melalui orangtua/pengasuh untuk</a:t>
            </a:r>
            <a:r>
              <a:rPr lang="en-US" sz="2400" dirty="0"/>
              <a:t> </a:t>
            </a:r>
            <a:r>
              <a:rPr lang="id-ID" sz="2400" b="1" dirty="0">
                <a:solidFill>
                  <a:srgbClr val="00B0F0"/>
                </a:solidFill>
              </a:rPr>
              <a:t>dilakukan oleh anak.</a:t>
            </a:r>
            <a:endParaRPr lang="en-US" sz="2400" b="1" dirty="0">
              <a:solidFill>
                <a:srgbClr val="00B0F0"/>
              </a:solidFill>
            </a:endParaRPr>
          </a:p>
          <a:p>
            <a:pPr marL="406400" indent="-406400">
              <a:buClr>
                <a:schemeClr val="bg1"/>
              </a:buClr>
              <a:buFont typeface="Wingdings" pitchFamily="2" charset="2"/>
              <a:buChar char="q"/>
              <a:defRPr/>
            </a:pPr>
            <a:r>
              <a:rPr lang="id-ID" sz="2400" dirty="0"/>
              <a:t>Amati kemampuan anak dalam melakukan perintah</a:t>
            </a:r>
            <a:r>
              <a:rPr lang="en-US" sz="2400" dirty="0"/>
              <a:t> </a:t>
            </a:r>
            <a:r>
              <a:rPr lang="id-ID" sz="2400" dirty="0"/>
              <a:t>orangtua/pengasuh.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  <a:defRPr/>
            </a:pPr>
            <a:endParaRPr lang="id-ID" sz="1600" dirty="0"/>
          </a:p>
          <a:p>
            <a:pPr eaLnBrk="1" hangingPunct="1"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id-ID" sz="2400" b="1" dirty="0">
                <a:solidFill>
                  <a:srgbClr val="92D050"/>
                </a:solidFill>
              </a:rPr>
              <a:t>Jawaban </a:t>
            </a:r>
            <a:r>
              <a:rPr lang="en-US" sz="2400" b="1" dirty="0">
                <a:solidFill>
                  <a:srgbClr val="92D050"/>
                </a:solidFill>
              </a:rPr>
              <a:t>“</a:t>
            </a:r>
            <a:r>
              <a:rPr lang="id-ID" sz="2400" b="1" dirty="0">
                <a:solidFill>
                  <a:srgbClr val="92D050"/>
                </a:solidFill>
              </a:rPr>
              <a:t>Ya</a:t>
            </a:r>
            <a:r>
              <a:rPr lang="en-US" sz="2400" b="1" dirty="0">
                <a:solidFill>
                  <a:srgbClr val="92D050"/>
                </a:solidFill>
              </a:rPr>
              <a:t>”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id-ID" sz="2400" dirty="0"/>
              <a:t>jika:</a:t>
            </a:r>
            <a:endParaRPr lang="en-US" sz="2400" dirty="0"/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id-ID" sz="2400" dirty="0"/>
              <a:t>Anak </a:t>
            </a:r>
            <a:r>
              <a:rPr lang="id-ID" sz="2400" b="1" dirty="0">
                <a:solidFill>
                  <a:srgbClr val="92D050"/>
                </a:solidFill>
              </a:rPr>
              <a:t>dapat</a:t>
            </a:r>
            <a:r>
              <a:rPr lang="id-ID" sz="2400" dirty="0">
                <a:solidFill>
                  <a:srgbClr val="92D050"/>
                </a:solidFill>
              </a:rPr>
              <a:t> </a:t>
            </a:r>
            <a:r>
              <a:rPr lang="id-ID" sz="2400" b="1" dirty="0">
                <a:solidFill>
                  <a:srgbClr val="92D050"/>
                </a:solidFill>
              </a:rPr>
              <a:t>melakukan perintah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id-ID" sz="2400" dirty="0"/>
              <a:t>orangtua</a:t>
            </a:r>
            <a:r>
              <a:rPr lang="en-US" sz="2400" dirty="0"/>
              <a:t> </a:t>
            </a:r>
            <a:r>
              <a:rPr lang="id-ID" sz="2400" dirty="0"/>
              <a:t>/</a:t>
            </a:r>
            <a:r>
              <a:rPr lang="en-US" sz="2400" dirty="0"/>
              <a:t> </a:t>
            </a:r>
            <a:r>
              <a:rPr lang="id-ID" sz="2400" dirty="0"/>
              <a:t>pengasuh.</a:t>
            </a:r>
            <a:endParaRPr lang="en-US" sz="2400" dirty="0"/>
          </a:p>
          <a:p>
            <a:pPr lvl="1" eaLnBrk="1" hangingPunct="1"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  <a:defRPr/>
            </a:pPr>
            <a:endParaRPr lang="id-ID" sz="1600" dirty="0"/>
          </a:p>
          <a:p>
            <a:pPr eaLnBrk="1" hangingPunct="1">
              <a:lnSpc>
                <a:spcPct val="90000"/>
              </a:lnSpc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id-ID" sz="2400" b="1" dirty="0">
                <a:solidFill>
                  <a:srgbClr val="FF0000"/>
                </a:solidFill>
              </a:rPr>
              <a:t>Jawaban </a:t>
            </a:r>
            <a:r>
              <a:rPr lang="en-US" sz="2400" b="1" dirty="0">
                <a:solidFill>
                  <a:srgbClr val="FF0000"/>
                </a:solidFill>
              </a:rPr>
              <a:t>“</a:t>
            </a:r>
            <a:r>
              <a:rPr lang="id-ID" sz="2400" b="1" dirty="0">
                <a:solidFill>
                  <a:srgbClr val="FF0000"/>
                </a:solidFill>
              </a:rPr>
              <a:t>Tidak</a:t>
            </a:r>
            <a:r>
              <a:rPr lang="en-US" sz="2400" b="1" dirty="0">
                <a:solidFill>
                  <a:srgbClr val="FF0000"/>
                </a:solidFill>
              </a:rPr>
              <a:t>”</a:t>
            </a:r>
            <a:r>
              <a:rPr lang="id-ID" sz="2400" dirty="0">
                <a:solidFill>
                  <a:srgbClr val="FF0000"/>
                </a:solidFill>
              </a:rPr>
              <a:t> </a:t>
            </a:r>
            <a:r>
              <a:rPr lang="id-ID" sz="2400" dirty="0"/>
              <a:t>jika:</a:t>
            </a:r>
            <a:endParaRPr lang="en-US" sz="2400" dirty="0"/>
          </a:p>
          <a:p>
            <a:pPr marL="347663" indent="-347663"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id-ID" sz="2400" dirty="0"/>
              <a:t>Anak </a:t>
            </a:r>
            <a:r>
              <a:rPr lang="id-ID" sz="2400" b="1" dirty="0">
                <a:solidFill>
                  <a:srgbClr val="FF0000"/>
                </a:solidFill>
              </a:rPr>
              <a:t>tidak dapat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id-ID" sz="2400" b="1" dirty="0">
                <a:solidFill>
                  <a:srgbClr val="FF0000"/>
                </a:solidFill>
              </a:rPr>
              <a:t>/tidak mau</a:t>
            </a:r>
            <a:r>
              <a:rPr lang="id-ID" sz="2400" dirty="0">
                <a:solidFill>
                  <a:srgbClr val="FF0000"/>
                </a:solidFill>
              </a:rPr>
              <a:t> </a:t>
            </a:r>
            <a:r>
              <a:rPr lang="id-ID" sz="2400" b="1" dirty="0">
                <a:solidFill>
                  <a:srgbClr val="FF0000"/>
                </a:solidFill>
              </a:rPr>
              <a:t>melakukan perintah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id-ID" sz="2400" dirty="0"/>
              <a:t>orangtua/pengasuh.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  <a:defRPr/>
            </a:pPr>
            <a:endParaRPr lang="en-US" b="1" dirty="0">
              <a:solidFill>
                <a:srgbClr val="006600"/>
              </a:solidFill>
            </a:endParaRPr>
          </a:p>
          <a:p>
            <a:pPr lvl="1" eaLnBrk="1" hangingPunct="1">
              <a:buClr>
                <a:schemeClr val="tx1"/>
              </a:buClr>
              <a:buFontTx/>
              <a:buNone/>
              <a:defRPr/>
            </a:pP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229600" cy="1112838"/>
          </a:xfrm>
        </p:spPr>
        <p:txBody>
          <a:bodyPr/>
          <a:lstStyle/>
          <a:p>
            <a:pPr eaLnBrk="1" hangingPunct="1"/>
            <a:r>
              <a:rPr lang="id-ID" sz="3600" b="1">
                <a:solidFill>
                  <a:srgbClr val="FFFF00"/>
                </a:solidFill>
              </a:rPr>
              <a:t>Tes daya dengar </a:t>
            </a:r>
            <a:r>
              <a:rPr lang="en-US" sz="3600" b="1">
                <a:solidFill>
                  <a:srgbClr val="FFFF00"/>
                </a:solidFill>
              </a:rPr>
              <a:t>(TDD) </a:t>
            </a:r>
            <a:br>
              <a:rPr lang="en-US" sz="3600" b="1">
                <a:solidFill>
                  <a:srgbClr val="FFFF00"/>
                </a:solidFill>
              </a:rPr>
            </a:br>
            <a:r>
              <a:rPr lang="id-ID" sz="3600" b="1">
                <a:solidFill>
                  <a:srgbClr val="FFFF00"/>
                </a:solidFill>
              </a:rPr>
              <a:t>umur</a:t>
            </a:r>
            <a:r>
              <a:rPr lang="en-US" sz="3600" b="1">
                <a:solidFill>
                  <a:srgbClr val="FFFF00"/>
                </a:solidFill>
              </a:rPr>
              <a:t> &gt;</a:t>
            </a:r>
            <a:r>
              <a:rPr lang="id-ID" sz="3600" b="1">
                <a:solidFill>
                  <a:srgbClr val="FFFF00"/>
                </a:solidFill>
              </a:rPr>
              <a:t> 24 bulan</a:t>
            </a:r>
            <a:endParaRPr lang="en-US" sz="4000" b="1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609600"/>
            <a:ext cx="7848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FFFF00"/>
                </a:solidFill>
              </a:rPr>
              <a:t>Interpretasi</a:t>
            </a:r>
            <a:r>
              <a:rPr lang="en-US" sz="3600" b="1" dirty="0">
                <a:solidFill>
                  <a:srgbClr val="FFFF00"/>
                </a:solidFill>
              </a:rPr>
              <a:t>  (</a:t>
            </a:r>
            <a:r>
              <a:rPr lang="en-US" sz="3600" b="1" dirty="0" err="1">
                <a:solidFill>
                  <a:srgbClr val="FFFF00"/>
                </a:solidFill>
              </a:rPr>
              <a:t>penafsiran</a:t>
            </a:r>
            <a:r>
              <a:rPr lang="en-US" sz="3600" b="1" dirty="0">
                <a:solidFill>
                  <a:srgbClr val="FFFF00"/>
                </a:solidFill>
              </a:rPr>
              <a:t>) </a:t>
            </a:r>
            <a:r>
              <a:rPr lang="en-US" sz="3600" b="1" dirty="0" err="1">
                <a:solidFill>
                  <a:srgbClr val="FFFF00"/>
                </a:solidFill>
              </a:rPr>
              <a:t>tes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daya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dengar</a:t>
            </a:r>
            <a:r>
              <a:rPr lang="en-US" sz="3600" b="1" dirty="0">
                <a:solidFill>
                  <a:srgbClr val="FFFF00"/>
                </a:solidFill>
              </a:rPr>
              <a:t> 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09800" y="2127183"/>
            <a:ext cx="7620000" cy="374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06400" indent="-406400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kern="0" dirty="0" err="1"/>
              <a:t>Bila</a:t>
            </a:r>
            <a:r>
              <a:rPr lang="en-US" sz="2800" kern="0" dirty="0"/>
              <a:t> </a:t>
            </a:r>
            <a:r>
              <a:rPr lang="en-US" sz="2800" kern="0" dirty="0" err="1"/>
              <a:t>ada</a:t>
            </a:r>
            <a:r>
              <a:rPr lang="en-US" sz="2800" kern="0" dirty="0"/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satu</a:t>
            </a:r>
            <a:r>
              <a:rPr lang="en-US" sz="2800" kern="0" dirty="0">
                <a:solidFill>
                  <a:srgbClr val="FF0000"/>
                </a:solidFill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atau</a:t>
            </a:r>
            <a:r>
              <a:rPr lang="en-US" sz="2800" kern="0" dirty="0">
                <a:solidFill>
                  <a:srgbClr val="FF0000"/>
                </a:solidFill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lebih</a:t>
            </a:r>
            <a:r>
              <a:rPr lang="en-US" sz="2800" kern="0" dirty="0">
                <a:solidFill>
                  <a:srgbClr val="FF0000"/>
                </a:solidFill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jawaban</a:t>
            </a:r>
            <a:r>
              <a:rPr lang="en-US" sz="2800" kern="0" dirty="0">
                <a:solidFill>
                  <a:srgbClr val="FF0000"/>
                </a:solidFill>
              </a:rPr>
              <a:t> “</a:t>
            </a:r>
            <a:r>
              <a:rPr lang="en-US" sz="2800" kern="0" dirty="0" err="1">
                <a:solidFill>
                  <a:srgbClr val="FF0000"/>
                </a:solidFill>
              </a:rPr>
              <a:t>Tidak</a:t>
            </a:r>
            <a:r>
              <a:rPr lang="en-US" sz="2800" kern="0" dirty="0">
                <a:solidFill>
                  <a:srgbClr val="FF0000"/>
                </a:solidFill>
              </a:rPr>
              <a:t>”, </a:t>
            </a:r>
            <a:r>
              <a:rPr lang="en-US" sz="2800" kern="0" dirty="0" err="1"/>
              <a:t>kemungkinan</a:t>
            </a:r>
            <a:r>
              <a:rPr lang="en-US" sz="2800" kern="0" dirty="0"/>
              <a:t> </a:t>
            </a:r>
            <a:r>
              <a:rPr lang="en-US" sz="2800" kern="0" dirty="0" err="1"/>
              <a:t>anak</a:t>
            </a:r>
            <a:r>
              <a:rPr lang="en-US" sz="2800" kern="0" dirty="0"/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mengalami</a:t>
            </a:r>
            <a:r>
              <a:rPr lang="en-US" sz="2800" kern="0" dirty="0">
                <a:solidFill>
                  <a:srgbClr val="FF0000"/>
                </a:solidFill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gangguan</a:t>
            </a:r>
            <a:r>
              <a:rPr lang="en-US" sz="2800" kern="0" dirty="0">
                <a:solidFill>
                  <a:srgbClr val="FF0000"/>
                </a:solidFill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</a:rPr>
              <a:t>pendengaran</a:t>
            </a:r>
            <a:r>
              <a:rPr lang="en-US" sz="2800" kern="0" dirty="0">
                <a:solidFill>
                  <a:srgbClr val="FF0000"/>
                </a:solidFill>
              </a:rPr>
              <a:t>.</a:t>
            </a:r>
          </a:p>
          <a:p>
            <a:pPr marL="406400" indent="-406400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kern="0" dirty="0" err="1"/>
              <a:t>Catat</a:t>
            </a:r>
            <a:r>
              <a:rPr lang="en-US" sz="2800" kern="0" dirty="0"/>
              <a:t> </a:t>
            </a:r>
            <a:r>
              <a:rPr lang="en-US" sz="2800" kern="0" dirty="0" err="1"/>
              <a:t>jumlah</a:t>
            </a:r>
            <a:r>
              <a:rPr lang="en-US" sz="2800" kern="0" dirty="0"/>
              <a:t> </a:t>
            </a:r>
            <a:r>
              <a:rPr lang="en-US" sz="2800" kern="0" dirty="0" err="1"/>
              <a:t>ketidakmampuan</a:t>
            </a:r>
            <a:r>
              <a:rPr lang="en-US" sz="2800" kern="0" dirty="0"/>
              <a:t> </a:t>
            </a:r>
            <a:r>
              <a:rPr lang="en-US" sz="2800" kern="0" dirty="0" err="1"/>
              <a:t>anak</a:t>
            </a:r>
            <a:r>
              <a:rPr lang="en-US" sz="2800" kern="0" dirty="0"/>
              <a:t>.</a:t>
            </a:r>
          </a:p>
          <a:p>
            <a:pPr marL="609600" indent="-609600">
              <a:spcBef>
                <a:spcPct val="20000"/>
              </a:spcBef>
              <a:defRPr/>
            </a:pPr>
            <a:endParaRPr lang="en-US" sz="2800" kern="0" dirty="0"/>
          </a:p>
          <a:p>
            <a:pPr marL="609600" indent="-609600">
              <a:spcBef>
                <a:spcPct val="20000"/>
              </a:spcBef>
              <a:defRPr/>
            </a:pPr>
            <a:r>
              <a:rPr lang="en-US" sz="2800" kern="0" dirty="0" err="1">
                <a:solidFill>
                  <a:srgbClr val="FFFF00"/>
                </a:solidFill>
              </a:rPr>
              <a:t>Intervensi</a:t>
            </a:r>
            <a:r>
              <a:rPr lang="en-US" sz="2800" kern="0" dirty="0">
                <a:solidFill>
                  <a:srgbClr val="FFFF00"/>
                </a:solidFill>
              </a:rPr>
              <a:t>  (</a:t>
            </a:r>
            <a:r>
              <a:rPr lang="en-US" sz="2800" kern="0" dirty="0" err="1">
                <a:solidFill>
                  <a:srgbClr val="FFFF00"/>
                </a:solidFill>
              </a:rPr>
              <a:t>tindakan</a:t>
            </a:r>
            <a:r>
              <a:rPr lang="en-US" sz="2800" kern="0" dirty="0">
                <a:solidFill>
                  <a:srgbClr val="FFFF00"/>
                </a:solidFill>
              </a:rPr>
              <a:t>):</a:t>
            </a:r>
          </a:p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err="1"/>
              <a:t>Rujuk</a:t>
            </a:r>
            <a:r>
              <a:rPr lang="en-US" sz="2800" kern="0" dirty="0"/>
              <a:t> </a:t>
            </a:r>
            <a:r>
              <a:rPr lang="en-US" sz="2800" kern="0" dirty="0" err="1"/>
              <a:t>ke</a:t>
            </a:r>
            <a:r>
              <a:rPr lang="en-US" sz="2800" kern="0" dirty="0"/>
              <a:t> RS </a:t>
            </a:r>
            <a:r>
              <a:rPr lang="en-US" sz="2800" kern="0" dirty="0" err="1"/>
              <a:t>bila</a:t>
            </a:r>
            <a:r>
              <a:rPr lang="en-US" sz="2800" kern="0" dirty="0"/>
              <a:t> </a:t>
            </a:r>
            <a:r>
              <a:rPr lang="en-US" sz="2800" kern="0" dirty="0" err="1"/>
              <a:t>tidak</a:t>
            </a:r>
            <a:r>
              <a:rPr lang="en-US" sz="2800" kern="0" dirty="0"/>
              <a:t> </a:t>
            </a:r>
            <a:r>
              <a:rPr lang="en-US" sz="2800" kern="0" dirty="0" err="1"/>
              <a:t>dapat</a:t>
            </a:r>
            <a:r>
              <a:rPr lang="en-US" sz="2800" kern="0" dirty="0"/>
              <a:t> </a:t>
            </a:r>
            <a:r>
              <a:rPr lang="en-US" sz="2800" kern="0" dirty="0" err="1"/>
              <a:t>ditanggulangi</a:t>
            </a:r>
            <a:endParaRPr lang="en-US" sz="2800" kern="0" dirty="0"/>
          </a:p>
          <a:p>
            <a:pPr marL="609600" indent="-609600">
              <a:spcBef>
                <a:spcPct val="20000"/>
              </a:spcBef>
              <a:defRPr/>
            </a:pPr>
            <a:endParaRPr lang="en-US" sz="2400" kern="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83B4B-A7F9-4ACA-AA2E-171C66291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9965" r="34079" b="15368"/>
          <a:stretch/>
        </p:blipFill>
        <p:spPr>
          <a:xfrm>
            <a:off x="1270536" y="0"/>
            <a:ext cx="961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5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AE31D-3FA3-489B-A141-39A9EBB33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11650" r="35026" b="8772"/>
          <a:stretch/>
        </p:blipFill>
        <p:spPr>
          <a:xfrm>
            <a:off x="1568918" y="0"/>
            <a:ext cx="9095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88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8BBC8-ABD7-4344-870B-6D91A4526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t="12632" r="33053" b="52702"/>
          <a:stretch/>
        </p:blipFill>
        <p:spPr>
          <a:xfrm>
            <a:off x="1230429" y="1087655"/>
            <a:ext cx="9731141" cy="430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96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50E26-B77F-44BB-8929-A47F98FE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063"/>
            <a:ext cx="10515600" cy="200205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3. TDL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TEST DAYA LIHAT</a:t>
            </a:r>
            <a:endParaRPr lang="en-ID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7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382000" cy="792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b="1" i="1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 DETEKSI DINI </a:t>
            </a:r>
            <a:r>
              <a:rPr lang="en-US" sz="3200" b="1" i="1" dirty="0" err="1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Tumbuh</a:t>
            </a:r>
            <a:r>
              <a:rPr lang="en-US" sz="3200" b="1" i="1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Kembang</a:t>
            </a:r>
            <a:r>
              <a:rPr lang="en-US" sz="3600" b="1" i="1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67125" y="990600"/>
            <a:ext cx="4953000" cy="762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Deteksi Dini Penyimpangan Pertumbuhan dan Perkembangan Anak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33700" y="2249488"/>
            <a:ext cx="2286000" cy="4572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FF00"/>
                </a:solidFill>
              </a:rPr>
              <a:t>Pertumbuhan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791325" y="2209800"/>
            <a:ext cx="2286000" cy="4572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FF00"/>
                </a:solidFill>
              </a:rPr>
              <a:t>Perkembangan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0" y="3429000"/>
            <a:ext cx="3200400" cy="18288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7663" indent="-347663">
              <a:buFont typeface="Arial" charset="0"/>
              <a:buAutoNum type="arabicPeriod"/>
            </a:pPr>
            <a:r>
              <a:rPr lang="en-US">
                <a:solidFill>
                  <a:srgbClr val="FFFF00"/>
                </a:solidFill>
              </a:rPr>
              <a:t>Timbang BB</a:t>
            </a:r>
          </a:p>
          <a:p>
            <a:pPr marL="347663" indent="-347663">
              <a:buFont typeface="Arial" charset="0"/>
              <a:buAutoNum type="arabicPeriod"/>
            </a:pPr>
            <a:r>
              <a:rPr lang="en-US">
                <a:solidFill>
                  <a:srgbClr val="FFFF00"/>
                </a:solidFill>
              </a:rPr>
              <a:t>Ukur TB</a:t>
            </a:r>
          </a:p>
          <a:p>
            <a:pPr marL="347663" indent="-347663">
              <a:buFont typeface="Arial" charset="0"/>
              <a:buAutoNum type="arabicPeriod"/>
            </a:pPr>
            <a:r>
              <a:rPr lang="en-US">
                <a:solidFill>
                  <a:srgbClr val="FFFF00"/>
                </a:solidFill>
              </a:rPr>
              <a:t>Ukur  LK</a:t>
            </a:r>
          </a:p>
          <a:p>
            <a:pPr marL="347663" indent="-347663">
              <a:buFont typeface="Arial" charset="0"/>
              <a:buAutoNum type="arabicPeriod"/>
            </a:pPr>
            <a:r>
              <a:rPr lang="en-US">
                <a:solidFill>
                  <a:srgbClr val="FFFF00"/>
                </a:solidFill>
              </a:rPr>
              <a:t>Grafik garis pertambahan BB, TB dan LK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19800" y="3352800"/>
            <a:ext cx="4038600" cy="25908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buFont typeface="Arial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KPSP (</a:t>
            </a:r>
            <a:r>
              <a:rPr lang="en-US" dirty="0" err="1">
                <a:solidFill>
                  <a:srgbClr val="FFFF00"/>
                </a:solidFill>
              </a:rPr>
              <a:t>Kuesioner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Skrining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Perkembangan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TDD (</a:t>
            </a:r>
            <a:r>
              <a:rPr lang="en-US" dirty="0" err="1">
                <a:solidFill>
                  <a:srgbClr val="FFFF00"/>
                </a:solidFill>
              </a:rPr>
              <a:t>Tes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Daya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Dengar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TDL (</a:t>
            </a:r>
            <a:r>
              <a:rPr lang="en-US" dirty="0" err="1">
                <a:solidFill>
                  <a:srgbClr val="FFFF00"/>
                </a:solidFill>
              </a:rPr>
              <a:t>Tes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Daya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Lihat</a:t>
            </a:r>
            <a:r>
              <a:rPr lang="en-US" dirty="0">
                <a:solidFill>
                  <a:srgbClr val="FFFF00"/>
                </a:solidFill>
              </a:rPr>
              <a:t>),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Perilaku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FF00"/>
                </a:solidFill>
              </a:rPr>
              <a:t>kuesioner</a:t>
            </a:r>
            <a:r>
              <a:rPr lang="en-US" dirty="0">
                <a:solidFill>
                  <a:srgbClr val="FFFF00"/>
                </a:solidFill>
              </a:rPr>
              <a:t> KMME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Tes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autis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dengan</a:t>
            </a:r>
            <a:r>
              <a:rPr lang="en-US" dirty="0">
                <a:solidFill>
                  <a:srgbClr val="FFFF00"/>
                </a:solidFill>
              </a:rPr>
              <a:t> CHAT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Deteksi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Gangguan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Pemusatan</a:t>
            </a:r>
            <a:r>
              <a:rPr lang="en-US" dirty="0">
                <a:solidFill>
                  <a:srgbClr val="FFFF00"/>
                </a:solidFill>
              </a:rPr>
              <a:t>   </a:t>
            </a:r>
            <a:r>
              <a:rPr lang="en-US" dirty="0" err="1">
                <a:solidFill>
                  <a:srgbClr val="FFFF00"/>
                </a:solidFill>
              </a:rPr>
              <a:t>Perhatian</a:t>
            </a:r>
            <a:r>
              <a:rPr lang="en-US" dirty="0">
                <a:solidFill>
                  <a:srgbClr val="FFFF00"/>
                </a:solidFill>
              </a:rPr>
              <a:t> dan </a:t>
            </a:r>
            <a:r>
              <a:rPr lang="en-US" dirty="0" err="1">
                <a:solidFill>
                  <a:srgbClr val="FFFF00"/>
                </a:solidFill>
              </a:rPr>
              <a:t>Hiperaktifitas</a:t>
            </a:r>
            <a:r>
              <a:rPr lang="en-US" dirty="0">
                <a:solidFill>
                  <a:srgbClr val="FFFF00"/>
                </a:solidFill>
              </a:rPr>
              <a:t> (GPPH)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 ACRS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Curved Right Arrow 9"/>
          <p:cNvSpPr>
            <a:spLocks noChangeArrowheads="1"/>
          </p:cNvSpPr>
          <p:nvPr/>
        </p:nvSpPr>
        <p:spPr bwMode="auto">
          <a:xfrm rot="1981321">
            <a:off x="2233614" y="846139"/>
            <a:ext cx="954087" cy="1677987"/>
          </a:xfrm>
          <a:prstGeom prst="curvedRightArrow">
            <a:avLst>
              <a:gd name="adj1" fmla="val 25021"/>
              <a:gd name="adj2" fmla="val 5005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11" name="Curved Left Arrow 10"/>
          <p:cNvSpPr>
            <a:spLocks noChangeArrowheads="1"/>
          </p:cNvSpPr>
          <p:nvPr/>
        </p:nvSpPr>
        <p:spPr bwMode="auto">
          <a:xfrm rot="-937314">
            <a:off x="8993189" y="982664"/>
            <a:ext cx="1025525" cy="1570037"/>
          </a:xfrm>
          <a:prstGeom prst="curvedLeftArrow">
            <a:avLst>
              <a:gd name="adj1" fmla="val 25006"/>
              <a:gd name="adj2" fmla="val 5001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12" name="Striped Right Arrow 11"/>
          <p:cNvSpPr/>
          <p:nvPr/>
        </p:nvSpPr>
        <p:spPr bwMode="auto">
          <a:xfrm rot="5400000">
            <a:off x="3733800" y="2238375"/>
            <a:ext cx="533400" cy="160020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triped Right Arrow 12"/>
          <p:cNvSpPr/>
          <p:nvPr/>
        </p:nvSpPr>
        <p:spPr bwMode="auto">
          <a:xfrm rot="5400000">
            <a:off x="7637463" y="2195513"/>
            <a:ext cx="533400" cy="1600200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51042-CFAE-4D72-8477-933347524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8246" r="23658" b="44141"/>
          <a:stretch/>
        </p:blipFill>
        <p:spPr>
          <a:xfrm>
            <a:off x="657726" y="267101"/>
            <a:ext cx="10876547" cy="63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6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ini1">
            <a:extLst>
              <a:ext uri="{FF2B5EF4-FFF2-40B4-BE49-F238E27FC236}">
                <a16:creationId xmlns:a16="http://schemas.microsoft.com/office/drawing/2014/main" id="{AF430863-CD75-43EC-AAB4-2E00C0E6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4301" y="0"/>
            <a:ext cx="712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4703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5700" y="381000"/>
            <a:ext cx="9690100" cy="5943600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3600" b="1" dirty="0">
                <a:solidFill>
                  <a:srgbClr val="FFFF00"/>
                </a:solidFill>
              </a:rPr>
              <a:t>Cara: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Gantungkan</a:t>
            </a:r>
            <a:r>
              <a:rPr lang="en-US" sz="2200" dirty="0"/>
              <a:t> poster 3 m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, 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Setinggi</a:t>
            </a:r>
            <a:r>
              <a:rPr lang="en-US" sz="2200" dirty="0"/>
              <a:t> </a:t>
            </a:r>
            <a:r>
              <a:rPr lang="en-US" sz="2200" dirty="0" err="1"/>
              <a:t>mata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posisi</a:t>
            </a:r>
            <a:r>
              <a:rPr lang="en-US" sz="2200" dirty="0"/>
              <a:t> duduk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Latih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megarahkan</a:t>
            </a:r>
            <a:r>
              <a:rPr lang="en-US" sz="2200" dirty="0"/>
              <a:t> </a:t>
            </a:r>
            <a:r>
              <a:rPr lang="en-US" sz="2200" dirty="0" err="1"/>
              <a:t>kartu</a:t>
            </a:r>
            <a:r>
              <a:rPr lang="en-US" sz="2200" dirty="0"/>
              <a:t> E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benar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atas</a:t>
            </a:r>
            <a:r>
              <a:rPr lang="en-US" sz="2200" dirty="0"/>
              <a:t>, </a:t>
            </a:r>
            <a:r>
              <a:rPr lang="en-US" sz="2200" dirty="0" err="1"/>
              <a:t>bawah</a:t>
            </a:r>
            <a:r>
              <a:rPr lang="en-US" sz="2200" dirty="0"/>
              <a:t>, </a:t>
            </a:r>
            <a:r>
              <a:rPr lang="en-US" sz="2200" dirty="0" err="1"/>
              <a:t>kanan</a:t>
            </a:r>
            <a:r>
              <a:rPr lang="en-US" sz="2200" dirty="0"/>
              <a:t>, </a:t>
            </a:r>
            <a:r>
              <a:rPr lang="en-US" sz="2200" dirty="0" err="1"/>
              <a:t>kiri</a:t>
            </a:r>
            <a:r>
              <a:rPr lang="en-US" sz="2200" dirty="0"/>
              <a:t>, </a:t>
            </a:r>
            <a:r>
              <a:rPr lang="en-US" sz="2200" dirty="0" err="1"/>
              <a:t>sesuai</a:t>
            </a:r>
            <a:r>
              <a:rPr lang="en-US" sz="2200" dirty="0"/>
              <a:t> yang </a:t>
            </a:r>
            <a:r>
              <a:rPr lang="en-US" sz="2200" dirty="0" err="1"/>
              <a:t>ditunjuk</a:t>
            </a:r>
            <a:r>
              <a:rPr lang="en-US" sz="2200" dirty="0"/>
              <a:t> pada poster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Tutup</a:t>
            </a:r>
            <a:r>
              <a:rPr lang="en-US" sz="2200" dirty="0"/>
              <a:t> </a:t>
            </a:r>
            <a:r>
              <a:rPr lang="en-US" sz="2200" dirty="0" err="1"/>
              <a:t>sebelah</a:t>
            </a:r>
            <a:r>
              <a:rPr lang="en-US" sz="2200" dirty="0"/>
              <a:t> </a:t>
            </a:r>
            <a:r>
              <a:rPr lang="en-US" sz="2200" dirty="0" err="1"/>
              <a:t>mata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kertas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alat</a:t>
            </a:r>
            <a:r>
              <a:rPr lang="en-US" sz="2200" dirty="0"/>
              <a:t> yang disediakan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Tunjuk</a:t>
            </a:r>
            <a:r>
              <a:rPr lang="en-US" sz="2200" dirty="0"/>
              <a:t> </a:t>
            </a:r>
            <a:r>
              <a:rPr lang="en-US" sz="2200" dirty="0" err="1"/>
              <a:t>huruf</a:t>
            </a:r>
            <a:r>
              <a:rPr lang="en-US" sz="2200" dirty="0"/>
              <a:t> E pada poster </a:t>
            </a:r>
            <a:r>
              <a:rPr lang="en-US" sz="2200" dirty="0" err="1"/>
              <a:t>satu</a:t>
            </a:r>
            <a:r>
              <a:rPr lang="en-US" sz="2200" dirty="0"/>
              <a:t> </a:t>
            </a:r>
            <a:r>
              <a:rPr lang="en-US" sz="2200" dirty="0" err="1"/>
              <a:t>persatu</a:t>
            </a:r>
            <a:r>
              <a:rPr lang="en-US" sz="2200" dirty="0"/>
              <a:t> </a:t>
            </a:r>
            <a:r>
              <a:rPr lang="en-US" sz="2200" dirty="0" err="1"/>
              <a:t>mulai</a:t>
            </a:r>
            <a:r>
              <a:rPr lang="en-US" sz="2200" dirty="0"/>
              <a:t> baris 1 -4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Puji</a:t>
            </a:r>
            <a:r>
              <a:rPr lang="en-US" sz="2200" dirty="0"/>
              <a:t> </a:t>
            </a:r>
            <a:r>
              <a:rPr lang="en-US" sz="2200" dirty="0" err="1"/>
              <a:t>bila</a:t>
            </a:r>
            <a:r>
              <a:rPr lang="en-US" sz="2200" dirty="0"/>
              <a:t> </a:t>
            </a:r>
            <a:r>
              <a:rPr lang="en-US" sz="2200" dirty="0" err="1"/>
              <a:t>anak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mencocokkan</a:t>
            </a:r>
            <a:r>
              <a:rPr lang="en-US" sz="2200" dirty="0"/>
              <a:t> </a:t>
            </a:r>
            <a:r>
              <a:rPr lang="en-US" sz="2200" dirty="0" err="1"/>
              <a:t>arah</a:t>
            </a:r>
            <a:r>
              <a:rPr lang="en-US" sz="2200" dirty="0"/>
              <a:t> </a:t>
            </a:r>
            <a:r>
              <a:rPr lang="en-US" sz="2200" dirty="0" err="1"/>
              <a:t>huruf</a:t>
            </a:r>
            <a:r>
              <a:rPr lang="en-US" sz="2200" dirty="0"/>
              <a:t> E</a:t>
            </a:r>
          </a:p>
          <a:p>
            <a:pPr>
              <a:spcBef>
                <a:spcPts val="600"/>
              </a:spcBef>
            </a:pPr>
            <a:r>
              <a:rPr lang="en-US" sz="2200" dirty="0" err="1"/>
              <a:t>Ulangi</a:t>
            </a:r>
            <a:r>
              <a:rPr lang="en-US" sz="2200" dirty="0"/>
              <a:t> pada </a:t>
            </a:r>
            <a:r>
              <a:rPr lang="en-US" sz="2200" dirty="0" err="1"/>
              <a:t>mata</a:t>
            </a:r>
            <a:r>
              <a:rPr lang="en-US" sz="2200" dirty="0"/>
              <a:t> </a:t>
            </a:r>
            <a:r>
              <a:rPr lang="en-US" sz="2200" dirty="0" err="1"/>
              <a:t>sebelahnya</a:t>
            </a:r>
            <a:endParaRPr lang="en-US" sz="2200" dirty="0"/>
          </a:p>
          <a:p>
            <a:pPr>
              <a:spcBef>
                <a:spcPts val="600"/>
              </a:spcBef>
              <a:buNone/>
            </a:pPr>
            <a:endParaRPr lang="en-US" sz="1000" dirty="0"/>
          </a:p>
          <a:p>
            <a:pPr>
              <a:spcBef>
                <a:spcPts val="600"/>
              </a:spcBef>
              <a:buNone/>
            </a:pPr>
            <a:r>
              <a:rPr lang="en-US" sz="3600" b="1" dirty="0" err="1">
                <a:solidFill>
                  <a:srgbClr val="FFFF00"/>
                </a:solidFill>
              </a:rPr>
              <a:t>Interpretasi</a:t>
            </a:r>
            <a:r>
              <a:rPr lang="en-US" sz="3600" b="1" dirty="0">
                <a:solidFill>
                  <a:srgbClr val="FFFF00"/>
                </a:solidFill>
              </a:rPr>
              <a:t> (</a:t>
            </a:r>
            <a:r>
              <a:rPr lang="en-US" sz="3600" b="1" dirty="0" err="1">
                <a:solidFill>
                  <a:srgbClr val="FFFF00"/>
                </a:solidFill>
              </a:rPr>
              <a:t>penafsiran</a:t>
            </a:r>
            <a:r>
              <a:rPr lang="en-US" sz="3600" b="1" dirty="0">
                <a:solidFill>
                  <a:srgbClr val="FFFF00"/>
                </a:solidFill>
              </a:rPr>
              <a:t>)</a:t>
            </a:r>
          </a:p>
          <a:p>
            <a:pPr>
              <a:spcBef>
                <a:spcPts val="600"/>
              </a:spcBef>
              <a:buNone/>
            </a:pPr>
            <a:r>
              <a:rPr lang="en-US" sz="2200" dirty="0"/>
              <a:t>    </a:t>
            </a:r>
            <a:r>
              <a:rPr lang="en-US" sz="2200" dirty="0" err="1"/>
              <a:t>Bila</a:t>
            </a:r>
            <a:r>
              <a:rPr lang="en-US" sz="2200" dirty="0"/>
              <a:t>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mencocokkan</a:t>
            </a:r>
            <a:r>
              <a:rPr lang="en-US" sz="2200" dirty="0"/>
              <a:t> </a:t>
            </a:r>
            <a:r>
              <a:rPr lang="en-US" sz="2200" dirty="0" err="1"/>
              <a:t>posisi</a:t>
            </a:r>
            <a:r>
              <a:rPr lang="en-US" sz="2200" dirty="0"/>
              <a:t> </a:t>
            </a:r>
            <a:r>
              <a:rPr lang="en-US" sz="2200" dirty="0" err="1"/>
              <a:t>huruf</a:t>
            </a:r>
            <a:r>
              <a:rPr lang="en-US" sz="2200" dirty="0"/>
              <a:t> E s/d </a:t>
            </a:r>
            <a:r>
              <a:rPr lang="en-US" sz="2200" b="1" dirty="0"/>
              <a:t>baris </a:t>
            </a:r>
            <a:r>
              <a:rPr lang="en-US" sz="2200" b="1" dirty="0" err="1"/>
              <a:t>ketiga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 err="1">
                <a:sym typeface="Wingdings" pitchFamily="2" charset="2"/>
              </a:rPr>
              <a:t>gangguan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daya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lihat</a:t>
            </a:r>
            <a:endParaRPr lang="en-US" sz="2200" dirty="0">
              <a:sym typeface="Wingdings" pitchFamily="2" charset="2"/>
            </a:endParaRPr>
          </a:p>
          <a:p>
            <a:pPr>
              <a:spcBef>
                <a:spcPts val="600"/>
              </a:spcBef>
              <a:buNone/>
            </a:pPr>
            <a:endParaRPr lang="en-US" sz="1000" dirty="0">
              <a:sym typeface="Wingdings" pitchFamily="2" charset="2"/>
            </a:endParaRPr>
          </a:p>
          <a:p>
            <a:pPr>
              <a:spcBef>
                <a:spcPts val="600"/>
              </a:spcBef>
              <a:buNone/>
            </a:pPr>
            <a:r>
              <a:rPr lang="en-US" b="1" dirty="0" err="1">
                <a:solidFill>
                  <a:srgbClr val="FFFF00"/>
                </a:solidFill>
                <a:sym typeface="Wingdings" pitchFamily="2" charset="2"/>
              </a:rPr>
              <a:t>Intervensi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(</a:t>
            </a:r>
            <a:r>
              <a:rPr lang="en-US" dirty="0" err="1">
                <a:solidFill>
                  <a:srgbClr val="FFFF00"/>
                </a:solidFill>
                <a:sym typeface="Wingdings" pitchFamily="2" charset="2"/>
              </a:rPr>
              <a:t>tindakan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rujuk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5E6A8-EF9D-4260-94D3-266FA6952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11357" r="26024" b="10748"/>
          <a:stretch/>
        </p:blipFill>
        <p:spPr>
          <a:xfrm rot="16200000">
            <a:off x="2717800" y="393700"/>
            <a:ext cx="685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3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ABBA1-1905-4D72-BEF0-C625DBFBB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2963" r="35313" b="46667"/>
          <a:stretch/>
        </p:blipFill>
        <p:spPr>
          <a:xfrm>
            <a:off x="1962150" y="368300"/>
            <a:ext cx="8267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65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BD15-A5CF-4A51-94C8-D6F1B9D2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0"/>
            <a:ext cx="10515600" cy="38354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KMME </a:t>
            </a:r>
            <a:br>
              <a:rPr lang="en-US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(KUISIONER MASALAH MENTAL EMOSIONAL)</a:t>
            </a:r>
            <a:b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05832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990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00CCFF"/>
                </a:solidFill>
              </a:rPr>
              <a:t>Kuesioner</a:t>
            </a:r>
            <a:r>
              <a:rPr lang="en-US" sz="3200" b="1" i="1" dirty="0">
                <a:solidFill>
                  <a:srgbClr val="00CCFF"/>
                </a:solidFill>
              </a:rPr>
              <a:t> </a:t>
            </a:r>
            <a:r>
              <a:rPr lang="en-US" sz="3200" b="1" i="1" dirty="0" err="1">
                <a:solidFill>
                  <a:srgbClr val="00CCFF"/>
                </a:solidFill>
              </a:rPr>
              <a:t>Masalah</a:t>
            </a:r>
            <a:r>
              <a:rPr lang="en-US" sz="3200" b="1" i="1" dirty="0">
                <a:solidFill>
                  <a:srgbClr val="00CCFF"/>
                </a:solidFill>
              </a:rPr>
              <a:t> Mental </a:t>
            </a:r>
            <a:r>
              <a:rPr lang="en-US" sz="3200" b="1" i="1" dirty="0" err="1">
                <a:solidFill>
                  <a:srgbClr val="00CCFF"/>
                </a:solidFill>
              </a:rPr>
              <a:t>Emosional</a:t>
            </a:r>
            <a:r>
              <a:rPr lang="en-US" sz="3200" b="1" i="1" dirty="0">
                <a:solidFill>
                  <a:srgbClr val="00CCFF"/>
                </a:solidFill>
              </a:rPr>
              <a:t> (KMME)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8153400" cy="4800600"/>
          </a:xfrm>
        </p:spPr>
        <p:txBody>
          <a:bodyPr/>
          <a:lstStyle/>
          <a:p>
            <a:pPr marL="347663" indent="-347663" algn="just">
              <a:spcBef>
                <a:spcPts val="600"/>
              </a:spcBef>
            </a:pP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kecurigaan</a:t>
            </a:r>
            <a:r>
              <a:rPr lang="en-US" sz="2400" dirty="0"/>
              <a:t> orang </a:t>
            </a:r>
            <a:r>
              <a:rPr lang="en-US" sz="2400" dirty="0" err="1"/>
              <a:t>tua</a:t>
            </a:r>
            <a:r>
              <a:rPr lang="en-US" sz="2400" dirty="0"/>
              <a:t>/ </a:t>
            </a:r>
            <a:r>
              <a:rPr lang="en-US" sz="2400" dirty="0" err="1"/>
              <a:t>petugas</a:t>
            </a:r>
            <a:r>
              <a:rPr lang="en-US" sz="2400" dirty="0"/>
              <a:t> (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rutin</a:t>
            </a:r>
            <a:r>
              <a:rPr lang="en-US" sz="2400" dirty="0"/>
              <a:t>) </a:t>
            </a:r>
            <a:r>
              <a:rPr lang="en-US" sz="2400" dirty="0" err="1"/>
              <a:t>anak</a:t>
            </a:r>
            <a:r>
              <a:rPr lang="en-US" sz="2400" dirty="0"/>
              <a:t> </a:t>
            </a:r>
            <a:r>
              <a:rPr lang="en-US" sz="2400" dirty="0" err="1"/>
              <a:t>umur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FF00"/>
                </a:solidFill>
              </a:rPr>
              <a:t>3- 6 </a:t>
            </a:r>
            <a:r>
              <a:rPr lang="en-US" sz="2400" b="1" dirty="0" err="1">
                <a:solidFill>
                  <a:srgbClr val="FFFF00"/>
                </a:solidFill>
              </a:rPr>
              <a:t>tahun</a:t>
            </a:r>
            <a:endParaRPr lang="en-US" sz="2400" dirty="0">
              <a:solidFill>
                <a:srgbClr val="FFFF00"/>
              </a:solidFill>
            </a:endParaRPr>
          </a:p>
          <a:p>
            <a:pPr marL="347663" indent="-347663" algn="just">
              <a:spcBef>
                <a:spcPts val="600"/>
              </a:spcBef>
            </a:pPr>
            <a:r>
              <a:rPr lang="en-US" sz="2400" b="1" dirty="0">
                <a:solidFill>
                  <a:srgbClr val="FFFF00"/>
                </a:solidFill>
              </a:rPr>
              <a:t>14 </a:t>
            </a:r>
            <a:r>
              <a:rPr lang="en-US" sz="2400" b="1" dirty="0" err="1">
                <a:solidFill>
                  <a:srgbClr val="FFFF00"/>
                </a:solidFill>
              </a:rPr>
              <a:t>pertanyaan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deteksi</a:t>
            </a:r>
            <a:r>
              <a:rPr lang="en-US" sz="2400" dirty="0"/>
              <a:t> </a:t>
            </a:r>
            <a:r>
              <a:rPr lang="en-US" sz="2400" dirty="0" err="1"/>
              <a:t>dini</a:t>
            </a:r>
            <a:r>
              <a:rPr lang="en-US" sz="2400" dirty="0"/>
              <a:t> </a:t>
            </a:r>
            <a:r>
              <a:rPr lang="en-US" sz="2400" dirty="0" err="1"/>
              <a:t>masalah</a:t>
            </a:r>
            <a:r>
              <a:rPr lang="en-US" sz="2400" dirty="0"/>
              <a:t> mental-</a:t>
            </a:r>
            <a:r>
              <a:rPr lang="en-US" sz="2400" dirty="0" err="1"/>
              <a:t>emosional</a:t>
            </a:r>
            <a:r>
              <a:rPr lang="en-US" sz="2400" dirty="0"/>
              <a:t>, </a:t>
            </a:r>
            <a:r>
              <a:rPr lang="en-US" sz="2400" dirty="0" err="1"/>
              <a:t>tiap</a:t>
            </a:r>
            <a:r>
              <a:rPr lang="en-US" sz="2400" dirty="0"/>
              <a:t> 6 </a:t>
            </a:r>
            <a:r>
              <a:rPr lang="en-US" sz="2400" dirty="0" err="1"/>
              <a:t>bulan</a:t>
            </a:r>
            <a:endParaRPr lang="en-US" sz="2400" dirty="0"/>
          </a:p>
          <a:p>
            <a:pPr marL="347663" indent="-347663" algn="just">
              <a:spcBef>
                <a:spcPts val="600"/>
              </a:spcBef>
              <a:buClr>
                <a:schemeClr val="bg1"/>
              </a:buClr>
            </a:pPr>
            <a:r>
              <a:rPr lang="en-US" sz="2400" b="1" dirty="0" err="1">
                <a:solidFill>
                  <a:srgbClr val="00B0F0"/>
                </a:solidFill>
              </a:rPr>
              <a:t>Tanyakan</a:t>
            </a:r>
            <a:r>
              <a:rPr lang="en-US" sz="2400" b="1" dirty="0">
                <a:solidFill>
                  <a:srgbClr val="00B0F0"/>
                </a:solidFill>
              </a:rPr>
              <a:t> pada orang </a:t>
            </a:r>
            <a:r>
              <a:rPr lang="en-US" sz="2400" b="1" dirty="0" err="1">
                <a:solidFill>
                  <a:srgbClr val="00B0F0"/>
                </a:solidFill>
              </a:rPr>
              <a:t>tua</a:t>
            </a:r>
            <a:r>
              <a:rPr lang="en-US" sz="2400" b="1" dirty="0">
                <a:solidFill>
                  <a:srgbClr val="00B0F0"/>
                </a:solidFill>
              </a:rPr>
              <a:t>/ </a:t>
            </a:r>
            <a:r>
              <a:rPr lang="en-US" sz="2400" b="1" dirty="0" err="1">
                <a:solidFill>
                  <a:srgbClr val="00B0F0"/>
                </a:solidFill>
              </a:rPr>
              <a:t>pengasuh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pPr marL="347663" indent="-347663" algn="just">
              <a:spcBef>
                <a:spcPts val="600"/>
              </a:spcBef>
              <a:buClr>
                <a:schemeClr val="bg1"/>
              </a:buClr>
            </a:pPr>
            <a:r>
              <a:rPr lang="en-US" sz="2400" dirty="0" err="1"/>
              <a:t>Catat</a:t>
            </a:r>
            <a:r>
              <a:rPr lang="en-US" sz="2400" dirty="0"/>
              <a:t> </a:t>
            </a:r>
            <a:r>
              <a:rPr lang="en-US" sz="2400" dirty="0" err="1"/>
              <a:t>jawaban</a:t>
            </a:r>
            <a:r>
              <a:rPr lang="en-US" sz="2400" dirty="0"/>
              <a:t> “</a:t>
            </a:r>
            <a:r>
              <a:rPr lang="en-US" sz="2400" dirty="0" err="1"/>
              <a:t>Ya</a:t>
            </a:r>
            <a:r>
              <a:rPr lang="en-US" sz="2400" dirty="0"/>
              <a:t>” </a:t>
            </a:r>
            <a:r>
              <a:rPr lang="en-US" sz="2400" dirty="0" err="1"/>
              <a:t>atau</a:t>
            </a:r>
            <a:r>
              <a:rPr lang="en-US" sz="2400" dirty="0"/>
              <a:t> “</a:t>
            </a:r>
            <a:r>
              <a:rPr lang="en-US" sz="2400" dirty="0" err="1"/>
              <a:t>Tidak</a:t>
            </a:r>
            <a:r>
              <a:rPr lang="en-US" sz="2400" dirty="0"/>
              <a:t>”</a:t>
            </a:r>
          </a:p>
          <a:p>
            <a:pPr marL="347663" indent="-347663" algn="just">
              <a:spcBef>
                <a:spcPts val="600"/>
              </a:spcBef>
              <a:buClr>
                <a:schemeClr val="bg1"/>
              </a:buClr>
            </a:pPr>
            <a:r>
              <a:rPr lang="en-US" sz="2400" dirty="0" err="1"/>
              <a:t>Hitung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jawaban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b="1" dirty="0" err="1">
                <a:solidFill>
                  <a:srgbClr val="FFFF00"/>
                </a:solidFill>
              </a:rPr>
              <a:t>Ya</a:t>
            </a:r>
            <a:r>
              <a:rPr lang="en-US" sz="2400" b="1" dirty="0">
                <a:solidFill>
                  <a:srgbClr val="FFFF00"/>
                </a:solidFill>
              </a:rPr>
              <a:t>”</a:t>
            </a:r>
          </a:p>
          <a:p>
            <a:pPr marL="347663" indent="-347663" algn="just">
              <a:spcBef>
                <a:spcPts val="600"/>
              </a:spcBef>
              <a:buNone/>
            </a:pPr>
            <a:endParaRPr lang="en-US" sz="2400" b="1" dirty="0"/>
          </a:p>
          <a:p>
            <a:pPr marL="347663" indent="-347663" algn="just">
              <a:spcBef>
                <a:spcPts val="600"/>
              </a:spcBef>
              <a:buNone/>
            </a:pPr>
            <a:r>
              <a:rPr lang="en-US" sz="2400" b="1" dirty="0" err="1"/>
              <a:t>Interpretasi</a:t>
            </a:r>
            <a:r>
              <a:rPr lang="en-US" sz="2400" b="1" dirty="0"/>
              <a:t> (</a:t>
            </a:r>
            <a:r>
              <a:rPr lang="en-US" sz="2400" b="1" dirty="0" err="1"/>
              <a:t>penafsiran</a:t>
            </a:r>
            <a:r>
              <a:rPr lang="en-US" sz="2400" b="1" dirty="0"/>
              <a:t>) KMME :</a:t>
            </a:r>
          </a:p>
          <a:p>
            <a:pPr marL="347663" indent="-347663" algn="just">
              <a:spcBef>
                <a:spcPts val="600"/>
              </a:spcBef>
              <a:buNone/>
            </a:pPr>
            <a:r>
              <a:rPr lang="en-US" sz="2400" dirty="0" err="1"/>
              <a:t>Jawaban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Ya</a:t>
            </a:r>
            <a:r>
              <a:rPr lang="en-US" sz="2400" b="1" dirty="0">
                <a:solidFill>
                  <a:srgbClr val="FF0000"/>
                </a:solidFill>
              </a:rPr>
              <a:t> &gt; 1 </a:t>
            </a:r>
            <a:r>
              <a:rPr lang="en-US" sz="2400" b="1" dirty="0"/>
              <a:t>: </a:t>
            </a:r>
            <a:r>
              <a:rPr lang="en-US" sz="2400" dirty="0" err="1"/>
              <a:t>kemungkinan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</a:t>
            </a:r>
            <a:r>
              <a:rPr lang="en-US" sz="2400" dirty="0" err="1"/>
              <a:t>mengalami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masalah</a:t>
            </a:r>
            <a:r>
              <a:rPr lang="en-US" sz="2400" b="1" dirty="0">
                <a:solidFill>
                  <a:srgbClr val="FF0000"/>
                </a:solidFill>
              </a:rPr>
              <a:t> mental </a:t>
            </a:r>
            <a:r>
              <a:rPr lang="en-US" sz="2400" b="1" dirty="0" err="1">
                <a:solidFill>
                  <a:srgbClr val="FF0000"/>
                </a:solidFill>
              </a:rPr>
              <a:t>emosional</a:t>
            </a:r>
            <a:endParaRPr lang="en-US" sz="2400" b="1" dirty="0">
              <a:solidFill>
                <a:srgbClr val="FF0000"/>
              </a:solidFill>
            </a:endParaRPr>
          </a:p>
          <a:p>
            <a:pPr marL="347663" indent="-347663" algn="just">
              <a:spcBef>
                <a:spcPts val="600"/>
              </a:spcBef>
            </a:pPr>
            <a:endParaRPr lang="en-US" sz="2400" b="1" dirty="0"/>
          </a:p>
          <a:p>
            <a:pPr marL="990600" lvl="1" indent="-533400" algn="just">
              <a:spcBef>
                <a:spcPts val="600"/>
              </a:spcBef>
              <a:buClr>
                <a:srgbClr val="800000"/>
              </a:buCl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3BAE9-7177-484B-B6CE-D201A91DD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5863" r="29375" b="10095"/>
          <a:stretch/>
        </p:blipFill>
        <p:spPr>
          <a:xfrm rot="16200000">
            <a:off x="2621607" y="335600"/>
            <a:ext cx="6857999" cy="6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28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>
                <a:solidFill>
                  <a:srgbClr val="FFFF00"/>
                </a:solidFill>
              </a:rPr>
              <a:t>Ringkasan isi kuesioner KMME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145406"/>
            <a:ext cx="7467600" cy="5437956"/>
          </a:xfrm>
        </p:spPr>
        <p:txBody>
          <a:bodyPr>
            <a:normAutofit/>
          </a:bodyPr>
          <a:lstStyle/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terlihat</a:t>
            </a:r>
            <a:r>
              <a:rPr lang="en-US" sz="2000" dirty="0"/>
              <a:t> </a:t>
            </a:r>
            <a:r>
              <a:rPr lang="en-US" sz="2000" b="1" dirty="0" err="1"/>
              <a:t>marah</a:t>
            </a:r>
            <a:endParaRPr lang="en-US" sz="2000" b="1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b="1" dirty="0" err="1"/>
              <a:t>Menghindar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teman-teman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Perilaku</a:t>
            </a:r>
            <a:r>
              <a:rPr lang="en-US" sz="2000" dirty="0"/>
              <a:t> </a:t>
            </a:r>
            <a:r>
              <a:rPr lang="en-US" sz="2000" b="1" dirty="0" err="1"/>
              <a:t>merusak</a:t>
            </a:r>
            <a:r>
              <a:rPr lang="en-US" sz="2000" dirty="0"/>
              <a:t> dan </a:t>
            </a:r>
            <a:r>
              <a:rPr lang="en-US" sz="2000" b="1" dirty="0" err="1"/>
              <a:t>menentang</a:t>
            </a:r>
            <a:r>
              <a:rPr lang="en-US" sz="2000" dirty="0"/>
              <a:t> </a:t>
            </a:r>
            <a:r>
              <a:rPr lang="en-US" sz="2000" dirty="0" err="1"/>
              <a:t>lingkungan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b="1" dirty="0" err="1"/>
              <a:t>Takut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b="1" dirty="0" err="1"/>
              <a:t>cemas</a:t>
            </a:r>
            <a:r>
              <a:rPr lang="en-US" sz="2000" dirty="0" err="1"/>
              <a:t>an</a:t>
            </a:r>
            <a:r>
              <a:rPr lang="en-US" sz="2000" dirty="0"/>
              <a:t> </a:t>
            </a:r>
            <a:r>
              <a:rPr lang="en-US" sz="2000" dirty="0" err="1"/>
              <a:t>berlebihan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b="1" dirty="0" err="1"/>
              <a:t>Konsentrasi</a:t>
            </a:r>
            <a:r>
              <a:rPr lang="en-US" sz="2000" dirty="0"/>
              <a:t> </a:t>
            </a:r>
            <a:r>
              <a:rPr lang="en-US" sz="2000" dirty="0" err="1"/>
              <a:t>buruk</a:t>
            </a:r>
            <a:r>
              <a:rPr lang="en-US" sz="2000" dirty="0"/>
              <a:t> / </a:t>
            </a:r>
            <a:r>
              <a:rPr lang="en-US" sz="2000" dirty="0" err="1"/>
              <a:t>sulit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Mudah</a:t>
            </a:r>
            <a:r>
              <a:rPr lang="en-US" sz="2000" dirty="0"/>
              <a:t> </a:t>
            </a:r>
            <a:r>
              <a:rPr lang="en-US" sz="2000" dirty="0" err="1"/>
              <a:t>Cemas</a:t>
            </a:r>
            <a:r>
              <a:rPr lang="en-US" sz="2000" dirty="0"/>
              <a:t>/</a:t>
            </a:r>
            <a:r>
              <a:rPr lang="en-US" sz="2000" dirty="0" err="1"/>
              <a:t>Tidak</a:t>
            </a:r>
            <a:r>
              <a:rPr lang="en-US" sz="2000" dirty="0"/>
              <a:t> PD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b="1" dirty="0" err="1"/>
              <a:t>pola</a:t>
            </a:r>
            <a:r>
              <a:rPr lang="en-US" sz="2000" b="1" dirty="0"/>
              <a:t> </a:t>
            </a:r>
            <a:r>
              <a:rPr lang="en-US" sz="2000" b="1" dirty="0" err="1"/>
              <a:t>tidur</a:t>
            </a:r>
            <a:endParaRPr lang="en-US" sz="2000" b="1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b="1" dirty="0" err="1"/>
              <a:t>pola</a:t>
            </a:r>
            <a:r>
              <a:rPr lang="en-US" sz="2000" b="1" dirty="0"/>
              <a:t> </a:t>
            </a:r>
            <a:r>
              <a:rPr lang="en-US" sz="2000" b="1" dirty="0" err="1"/>
              <a:t>makan</a:t>
            </a:r>
            <a:endParaRPr lang="en-US" sz="2000" b="1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Sakit</a:t>
            </a:r>
            <a:r>
              <a:rPr lang="en-US" sz="2000" dirty="0"/>
              <a:t> </a:t>
            </a:r>
            <a:r>
              <a:rPr lang="en-US" sz="2000" dirty="0" err="1"/>
              <a:t>kepala</a:t>
            </a:r>
            <a:r>
              <a:rPr lang="en-US" sz="2000" dirty="0"/>
              <a:t>, </a:t>
            </a:r>
            <a:r>
              <a:rPr lang="en-US" sz="2000" dirty="0" err="1"/>
              <a:t>sakit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, </a:t>
            </a:r>
            <a:r>
              <a:rPr lang="en-US" sz="2000" b="1" dirty="0" err="1"/>
              <a:t>keluhan</a:t>
            </a:r>
            <a:r>
              <a:rPr lang="en-US" sz="2000" b="1" dirty="0"/>
              <a:t> </a:t>
            </a:r>
            <a:r>
              <a:rPr lang="en-US" sz="2000" b="1" dirty="0" err="1"/>
              <a:t>fisik</a:t>
            </a:r>
            <a:endParaRPr lang="en-US" sz="2000" b="1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b="1" dirty="0" err="1"/>
              <a:t>Putus</a:t>
            </a:r>
            <a:r>
              <a:rPr lang="en-US" sz="2000" b="1" dirty="0"/>
              <a:t> </a:t>
            </a:r>
            <a:r>
              <a:rPr lang="en-US" sz="2000" b="1" dirty="0" err="1"/>
              <a:t>asa</a:t>
            </a:r>
            <a:endParaRPr lang="en-US" sz="2000" b="1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b="1" dirty="0" err="1"/>
              <a:t>Kemunduran</a:t>
            </a:r>
            <a:r>
              <a:rPr lang="en-US" sz="2000" dirty="0"/>
              <a:t> </a:t>
            </a:r>
            <a:r>
              <a:rPr lang="en-US" sz="2000" dirty="0" err="1"/>
              <a:t>perilaku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Bertengkar</a:t>
            </a:r>
            <a:r>
              <a:rPr lang="en-US" sz="2000" dirty="0"/>
              <a:t>/</a:t>
            </a:r>
            <a:r>
              <a:rPr lang="en-US" sz="2000" dirty="0" err="1"/>
              <a:t>Menyerang</a:t>
            </a:r>
            <a:r>
              <a:rPr lang="en-US" sz="2000" dirty="0"/>
              <a:t> </a:t>
            </a:r>
            <a:r>
              <a:rPr lang="en-US" sz="2000" dirty="0" err="1"/>
              <a:t>anak</a:t>
            </a:r>
            <a:r>
              <a:rPr lang="en-US" sz="2000" dirty="0"/>
              <a:t> lain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/>
              <a:t> </a:t>
            </a:r>
            <a:r>
              <a:rPr lang="en-US" sz="2000" dirty="0" err="1"/>
              <a:t>Diperlakukan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oleh </a:t>
            </a:r>
            <a:r>
              <a:rPr lang="en-US" sz="2000" dirty="0" err="1"/>
              <a:t>anak</a:t>
            </a:r>
            <a:r>
              <a:rPr lang="en-US" sz="2000" dirty="0"/>
              <a:t> lain</a:t>
            </a:r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r>
              <a:rPr lang="en-US" sz="2000" dirty="0" err="1"/>
              <a:t>Berperilaku</a:t>
            </a:r>
            <a:r>
              <a:rPr lang="en-US" sz="2000" dirty="0"/>
              <a:t> </a:t>
            </a:r>
            <a:r>
              <a:rPr lang="en-US" sz="2000" dirty="0" err="1"/>
              <a:t>merusak</a:t>
            </a:r>
            <a:r>
              <a:rPr lang="en-US" sz="2000" dirty="0"/>
              <a:t>, </a:t>
            </a:r>
            <a:r>
              <a:rPr lang="en-US" sz="2000" dirty="0" err="1"/>
              <a:t>Egois</a:t>
            </a:r>
            <a:r>
              <a:rPr lang="en-US" sz="2000" dirty="0"/>
              <a:t>, </a:t>
            </a:r>
            <a:r>
              <a:rPr lang="en-US" sz="2000" dirty="0" err="1"/>
              <a:t>Ingin</a:t>
            </a:r>
            <a:r>
              <a:rPr lang="en-US" sz="2000" dirty="0"/>
              <a:t> </a:t>
            </a:r>
            <a:r>
              <a:rPr lang="en-US" sz="2000" dirty="0" err="1"/>
              <a:t>menang</a:t>
            </a:r>
            <a:endParaRPr lang="en-US" sz="2000" dirty="0"/>
          </a:p>
          <a:p>
            <a:pPr marL="609600" indent="-609600" algn="just">
              <a:lnSpc>
                <a:spcPct val="80000"/>
              </a:lnSpc>
              <a:buFontTx/>
              <a:buAutoNum type="arabicPeriod"/>
            </a:pPr>
            <a:endParaRPr lang="en-US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862C0-3F48-43EA-ACFA-684D4E3E5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52632" r="36605" b="9193"/>
          <a:stretch/>
        </p:blipFill>
        <p:spPr>
          <a:xfrm>
            <a:off x="2038951" y="262289"/>
            <a:ext cx="8114097" cy="6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14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Rini S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411" y="0"/>
            <a:ext cx="91662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DC29-01BE-465B-A4F4-DBE8D331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2686"/>
            <a:ext cx="10515600" cy="19635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CHAT</a:t>
            </a:r>
            <a:b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(CHECK LIST FOR AUTISM IN TODDLER</a:t>
            </a:r>
            <a:b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08091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600" b="1" i="1" dirty="0" err="1">
                <a:solidFill>
                  <a:srgbClr val="00CCFF"/>
                </a:solidFill>
              </a:rPr>
              <a:t>Kuesioner</a:t>
            </a:r>
            <a:r>
              <a:rPr lang="en-US" sz="3600" b="1" i="1" dirty="0">
                <a:solidFill>
                  <a:srgbClr val="00CCFF"/>
                </a:solidFill>
              </a:rPr>
              <a:t> </a:t>
            </a:r>
            <a:r>
              <a:rPr lang="en-US" sz="3600" b="1" i="1" dirty="0" err="1">
                <a:solidFill>
                  <a:srgbClr val="00CCFF"/>
                </a:solidFill>
              </a:rPr>
              <a:t>Deteksi</a:t>
            </a:r>
            <a:r>
              <a:rPr lang="en-US" sz="3600" b="1" i="1" dirty="0">
                <a:solidFill>
                  <a:srgbClr val="00CCFF"/>
                </a:solidFill>
              </a:rPr>
              <a:t> Dini </a:t>
            </a:r>
            <a:r>
              <a:rPr lang="en-US" sz="3600" b="1" i="1" dirty="0" err="1">
                <a:solidFill>
                  <a:srgbClr val="00CCFF"/>
                </a:solidFill>
              </a:rPr>
              <a:t>Autis</a:t>
            </a:r>
            <a:r>
              <a:rPr lang="en-US" sz="3600" b="1" i="1" dirty="0">
                <a:solidFill>
                  <a:srgbClr val="00CCFF"/>
                </a:solidFill>
              </a:rPr>
              <a:t> (CHAT)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3100" y="1463040"/>
            <a:ext cx="8305800" cy="4446872"/>
          </a:xfrm>
        </p:spPr>
        <p:txBody>
          <a:bodyPr>
            <a:normAutofit/>
          </a:bodyPr>
          <a:lstStyle/>
          <a:p>
            <a:pPr marL="457200" indent="-457200" algn="just">
              <a:buFontTx/>
              <a:buAutoNum type="arabicPeriod"/>
              <a:defRPr/>
            </a:pPr>
            <a:r>
              <a:rPr lang="en-US" sz="2000" b="1" dirty="0" err="1"/>
              <a:t>Deteksi</a:t>
            </a:r>
            <a:r>
              <a:rPr lang="en-US" sz="2000" b="1" dirty="0"/>
              <a:t> </a:t>
            </a:r>
            <a:r>
              <a:rPr lang="en-US" sz="2000" b="1" dirty="0" err="1"/>
              <a:t>dini</a:t>
            </a:r>
            <a:r>
              <a:rPr lang="en-US" sz="2000" b="1" dirty="0"/>
              <a:t> </a:t>
            </a:r>
            <a:r>
              <a:rPr lang="en-US" sz="2000" b="1" dirty="0" err="1"/>
              <a:t>autis</a:t>
            </a:r>
            <a:r>
              <a:rPr lang="en-US" sz="2000" b="1" dirty="0"/>
              <a:t> pada </a:t>
            </a:r>
            <a:r>
              <a:rPr lang="en-US" sz="2000" b="1" dirty="0" err="1">
                <a:solidFill>
                  <a:srgbClr val="FFFF00"/>
                </a:solidFill>
              </a:rPr>
              <a:t>umur</a:t>
            </a:r>
            <a:r>
              <a:rPr lang="en-US" sz="2000" b="1" dirty="0">
                <a:solidFill>
                  <a:srgbClr val="FFFF00"/>
                </a:solidFill>
              </a:rPr>
              <a:t> 18-36 </a:t>
            </a:r>
            <a:r>
              <a:rPr lang="en-US" sz="2000" b="1" dirty="0" err="1">
                <a:solidFill>
                  <a:srgbClr val="FFFF00"/>
                </a:solidFill>
              </a:rPr>
              <a:t>bulan</a:t>
            </a:r>
            <a:endParaRPr lang="en-US" sz="2000" b="1" dirty="0">
              <a:solidFill>
                <a:srgbClr val="FFFF00"/>
              </a:solidFill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en-US" sz="2000" b="1" dirty="0"/>
          </a:p>
          <a:p>
            <a:pPr marL="457200" indent="-457200" algn="just">
              <a:buFontTx/>
              <a:buAutoNum type="arabicPeriod"/>
              <a:defRPr/>
            </a:pP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keluhan</a:t>
            </a:r>
            <a:r>
              <a:rPr lang="en-US" sz="2000" b="1" dirty="0"/>
              <a:t>/ </a:t>
            </a:r>
            <a:r>
              <a:rPr lang="en-US" sz="2000" b="1" dirty="0" err="1"/>
              <a:t>kecurigaan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orang</a:t>
            </a:r>
            <a:r>
              <a:rPr lang="en-US" sz="2000" b="1" dirty="0"/>
              <a:t> </a:t>
            </a:r>
            <a:r>
              <a:rPr lang="en-US" sz="2000" b="1" dirty="0" err="1"/>
              <a:t>tua</a:t>
            </a:r>
            <a:r>
              <a:rPr lang="en-US" sz="2000" b="1" dirty="0"/>
              <a:t>/ </a:t>
            </a:r>
            <a:r>
              <a:rPr lang="en-US" sz="2000" b="1" dirty="0" err="1"/>
              <a:t>pengasuh</a:t>
            </a:r>
            <a:r>
              <a:rPr lang="en-US" sz="2000" b="1" dirty="0"/>
              <a:t>/ </a:t>
            </a:r>
            <a:r>
              <a:rPr lang="en-US" sz="2000" b="1" dirty="0" err="1"/>
              <a:t>petugas</a:t>
            </a:r>
            <a:r>
              <a:rPr lang="en-US" sz="2000" b="1" dirty="0"/>
              <a:t> </a:t>
            </a:r>
            <a:r>
              <a:rPr lang="en-US" sz="2000" b="1" dirty="0" err="1"/>
              <a:t>karena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1 (</a:t>
            </a:r>
            <a:r>
              <a:rPr lang="en-US" sz="2000" b="1" dirty="0" err="1"/>
              <a:t>satu</a:t>
            </a:r>
            <a:r>
              <a:rPr lang="en-US" sz="2000" b="1" dirty="0"/>
              <a:t>)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lebih</a:t>
            </a:r>
            <a:r>
              <a:rPr lang="en-US" sz="2000" b="1" dirty="0"/>
              <a:t> </a:t>
            </a:r>
          </a:p>
          <a:p>
            <a:pPr marL="725488" lvl="1" indent="-284163" algn="just">
              <a:buFont typeface="Wingdings" pitchFamily="2" charset="2"/>
              <a:buChar char="§"/>
              <a:defRPr/>
            </a:pPr>
            <a:r>
              <a:rPr lang="en-US" sz="2000" b="1" dirty="0" err="1">
                <a:solidFill>
                  <a:srgbClr val="FFFF00"/>
                </a:solidFill>
              </a:rPr>
              <a:t>Keterlambatan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bicara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 marL="725488" lvl="1" indent="-284163" algn="just">
              <a:buFont typeface="Wingdings" pitchFamily="2" charset="2"/>
              <a:buChar char="§"/>
              <a:defRPr/>
            </a:pPr>
            <a:r>
              <a:rPr lang="en-US" sz="2000" b="1" dirty="0" err="1">
                <a:solidFill>
                  <a:srgbClr val="FFFF00"/>
                </a:solidFill>
              </a:rPr>
              <a:t>Gangguan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komunikasi</a:t>
            </a:r>
            <a:r>
              <a:rPr lang="en-US" sz="2000" b="1" dirty="0">
                <a:solidFill>
                  <a:srgbClr val="FFFF00"/>
                </a:solidFill>
              </a:rPr>
              <a:t>/ </a:t>
            </a:r>
            <a:r>
              <a:rPr lang="en-US" sz="2000" b="1" dirty="0" err="1">
                <a:solidFill>
                  <a:srgbClr val="FFFF00"/>
                </a:solidFill>
              </a:rPr>
              <a:t>interaksi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sosial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 marL="725488" lvl="1" indent="-284163" algn="just">
              <a:buFont typeface="Wingdings" pitchFamily="2" charset="2"/>
              <a:buChar char="§"/>
              <a:defRPr/>
            </a:pPr>
            <a:r>
              <a:rPr lang="en-US" sz="2000" b="1" dirty="0" err="1">
                <a:solidFill>
                  <a:srgbClr val="FFFF00"/>
                </a:solidFill>
              </a:rPr>
              <a:t>Perilaku</a:t>
            </a:r>
            <a:r>
              <a:rPr lang="en-US" sz="2000" b="1" dirty="0">
                <a:solidFill>
                  <a:srgbClr val="FFFF00"/>
                </a:solidFill>
              </a:rPr>
              <a:t> yang </a:t>
            </a:r>
            <a:r>
              <a:rPr lang="en-US" sz="2000" b="1" dirty="0" err="1">
                <a:solidFill>
                  <a:srgbClr val="FFFF00"/>
                </a:solidFill>
              </a:rPr>
              <a:t>berulang-ulang</a:t>
            </a:r>
            <a:endParaRPr lang="en-US" sz="2000" b="1" dirty="0">
              <a:solidFill>
                <a:srgbClr val="FFFF00"/>
              </a:solidFill>
            </a:endParaRPr>
          </a:p>
          <a:p>
            <a:pPr marL="457200" indent="-457200" algn="just">
              <a:buNone/>
              <a:defRPr/>
            </a:pPr>
            <a:endParaRPr lang="en-US" sz="1000" b="1" dirty="0"/>
          </a:p>
          <a:p>
            <a:pPr marL="457200" indent="-457200" algn="just">
              <a:buNone/>
              <a:defRPr/>
            </a:pPr>
            <a:endParaRPr lang="en-US" sz="1000" b="1" dirty="0"/>
          </a:p>
          <a:p>
            <a:pPr marL="457200" indent="-457200" algn="just">
              <a:buFontTx/>
              <a:buAutoNum type="arabicPeriod" startAt="3"/>
              <a:defRPr/>
            </a:pPr>
            <a:r>
              <a:rPr lang="en-US" sz="2000" b="1" dirty="0" err="1"/>
              <a:t>Tanyakan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amati</a:t>
            </a:r>
            <a:r>
              <a:rPr lang="en-US" sz="2000" b="1" dirty="0"/>
              <a:t> </a:t>
            </a:r>
            <a:r>
              <a:rPr lang="en-US" sz="2000" b="1" dirty="0" err="1"/>
              <a:t>perilaku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</a:t>
            </a:r>
          </a:p>
          <a:p>
            <a:pPr marL="739775" lvl="2" indent="-274638" algn="just">
              <a:buFont typeface="Wingdings" pitchFamily="2" charset="2"/>
              <a:buChar char="§"/>
              <a:defRPr/>
            </a:pPr>
            <a:r>
              <a:rPr lang="en-US" b="1" dirty="0" err="1">
                <a:solidFill>
                  <a:srgbClr val="FFFF00"/>
                </a:solidFill>
              </a:rPr>
              <a:t>Pertanyaan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Penting</a:t>
            </a:r>
            <a:r>
              <a:rPr lang="en-US" b="1" dirty="0">
                <a:solidFill>
                  <a:srgbClr val="FFFF00"/>
                </a:solidFill>
              </a:rPr>
              <a:t> (N0. 2, 7, 9, 13, 14, 15)</a:t>
            </a:r>
            <a:endParaRPr lang="en-US" b="1" dirty="0">
              <a:solidFill>
                <a:srgbClr val="00FF00"/>
              </a:solidFill>
            </a:endParaRPr>
          </a:p>
          <a:p>
            <a:pPr marL="739775" lvl="2" indent="-274638" algn="just">
              <a:defRPr/>
            </a:pPr>
            <a:endParaRPr lang="en-US" sz="1000" b="1" dirty="0">
              <a:solidFill>
                <a:schemeClr val="bg1"/>
              </a:solidFill>
            </a:endParaRPr>
          </a:p>
          <a:p>
            <a:pPr marL="1028700" lvl="1" indent="-571500" algn="just">
              <a:buNone/>
              <a:defRPr/>
            </a:pPr>
            <a:endParaRPr lang="en-US" sz="2000" b="1" dirty="0">
              <a:solidFill>
                <a:schemeClr val="tx2"/>
              </a:solidFill>
            </a:endParaRPr>
          </a:p>
          <a:p>
            <a:pPr marL="1028700" lvl="1" indent="-571500" algn="just">
              <a:buNone/>
              <a:defRPr/>
            </a:pP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4A9CC-B340-40DE-8291-4C89E601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11790" r="35263" b="12281"/>
          <a:stretch/>
        </p:blipFill>
        <p:spPr>
          <a:xfrm>
            <a:off x="2395086" y="146785"/>
            <a:ext cx="7401827" cy="65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36016-DF6A-4E05-B572-548B13CCE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44491" r="25000" b="16912"/>
          <a:stretch/>
        </p:blipFill>
        <p:spPr>
          <a:xfrm>
            <a:off x="1761423" y="156410"/>
            <a:ext cx="8893744" cy="6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245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FAE1D-823C-47A0-8450-8614EBEA6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0201" r="38026" b="44802"/>
          <a:stretch/>
        </p:blipFill>
        <p:spPr>
          <a:xfrm>
            <a:off x="20701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2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15CF-9A00-4479-AEB1-27B701F4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8400"/>
            <a:ext cx="11633200" cy="2095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GPPH </a:t>
            </a:r>
            <a:b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8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Gangguan</a:t>
            </a: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Pemusatan</a:t>
            </a: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Perhatian</a:t>
            </a: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48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Hiper</a:t>
            </a: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Aktif</a:t>
            </a:r>
            <a:r>
              <a:rPr lang="en-US" sz="4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70209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i="1" dirty="0" err="1">
                <a:solidFill>
                  <a:srgbClr val="00CCFF"/>
                </a:solidFill>
              </a:rPr>
              <a:t>Kuesioner</a:t>
            </a:r>
            <a:r>
              <a:rPr lang="en-US" sz="2800" b="1" i="1" dirty="0">
                <a:solidFill>
                  <a:srgbClr val="00CCFF"/>
                </a:solidFill>
              </a:rPr>
              <a:t> </a:t>
            </a:r>
            <a:r>
              <a:rPr lang="en-US" sz="2800" b="1" i="1" dirty="0" err="1">
                <a:solidFill>
                  <a:srgbClr val="00CCFF"/>
                </a:solidFill>
              </a:rPr>
              <a:t>Deteksi</a:t>
            </a:r>
            <a:r>
              <a:rPr lang="en-US" sz="2800" b="1" i="1" dirty="0">
                <a:solidFill>
                  <a:srgbClr val="00CCFF"/>
                </a:solidFill>
              </a:rPr>
              <a:t> Dini </a:t>
            </a:r>
            <a:r>
              <a:rPr lang="en-US" sz="2800" b="1" i="1" dirty="0" err="1">
                <a:solidFill>
                  <a:srgbClr val="00CCFF"/>
                </a:solidFill>
              </a:rPr>
              <a:t>Gangguan</a:t>
            </a:r>
            <a:r>
              <a:rPr lang="en-US" sz="2800" b="1" i="1" dirty="0">
                <a:solidFill>
                  <a:srgbClr val="00CCFF"/>
                </a:solidFill>
              </a:rPr>
              <a:t> </a:t>
            </a:r>
            <a:r>
              <a:rPr lang="en-US" sz="2800" b="1" i="1" dirty="0" err="1">
                <a:solidFill>
                  <a:srgbClr val="00CCFF"/>
                </a:solidFill>
              </a:rPr>
              <a:t>Pemusatan</a:t>
            </a:r>
            <a:r>
              <a:rPr lang="en-US" sz="2800" b="1" i="1" dirty="0">
                <a:solidFill>
                  <a:srgbClr val="00CCFF"/>
                </a:solidFill>
              </a:rPr>
              <a:t> </a:t>
            </a:r>
            <a:r>
              <a:rPr lang="en-US" sz="2800" b="1" i="1" dirty="0" err="1">
                <a:solidFill>
                  <a:srgbClr val="00CCFF"/>
                </a:solidFill>
              </a:rPr>
              <a:t>Perhatian</a:t>
            </a:r>
            <a:r>
              <a:rPr lang="en-US" sz="2800" b="1" i="1" dirty="0">
                <a:solidFill>
                  <a:srgbClr val="00CCFF"/>
                </a:solidFill>
              </a:rPr>
              <a:t> dan </a:t>
            </a:r>
            <a:r>
              <a:rPr lang="en-US" sz="2800" b="1" i="1" dirty="0" err="1">
                <a:solidFill>
                  <a:srgbClr val="00CCFF"/>
                </a:solidFill>
              </a:rPr>
              <a:t>Hiperaktivitas</a:t>
            </a:r>
            <a:r>
              <a:rPr lang="en-US" sz="2800" b="1" i="1" dirty="0">
                <a:solidFill>
                  <a:srgbClr val="00CCFF"/>
                </a:solidFill>
              </a:rPr>
              <a:t> (GPPH</a:t>
            </a:r>
            <a:r>
              <a:rPr lang="en-US" sz="2800" b="1" i="1" dirty="0">
                <a:solidFill>
                  <a:srgbClr val="00CCFF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71600"/>
            <a:ext cx="8229600" cy="495300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sz="2200" dirty="0" err="1"/>
              <a:t>Bila</a:t>
            </a:r>
            <a:r>
              <a:rPr lang="en-US" sz="2200" dirty="0"/>
              <a:t> </a:t>
            </a:r>
            <a:r>
              <a:rPr lang="en-US" sz="2200" dirty="0" err="1"/>
              <a:t>ada</a:t>
            </a:r>
            <a:r>
              <a:rPr lang="en-US" sz="2200" dirty="0"/>
              <a:t> </a:t>
            </a:r>
            <a:r>
              <a:rPr lang="en-US" sz="2200" dirty="0" err="1"/>
              <a:t>keluhan</a:t>
            </a:r>
            <a:r>
              <a:rPr lang="en-US" sz="2200" dirty="0"/>
              <a:t> </a:t>
            </a:r>
            <a:r>
              <a:rPr lang="en-US" sz="2200" dirty="0" err="1"/>
              <a:t>orang</a:t>
            </a:r>
            <a:r>
              <a:rPr lang="en-US" sz="2200" dirty="0"/>
              <a:t> </a:t>
            </a:r>
            <a:r>
              <a:rPr lang="en-US" sz="2200" dirty="0" err="1"/>
              <a:t>tua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kecurigaan</a:t>
            </a:r>
            <a:r>
              <a:rPr lang="en-US" sz="2200" dirty="0"/>
              <a:t> </a:t>
            </a:r>
            <a:r>
              <a:rPr lang="en-US" sz="2200" dirty="0" err="1"/>
              <a:t>petugas</a:t>
            </a:r>
            <a:r>
              <a:rPr lang="en-US" sz="2200" dirty="0"/>
              <a:t>/ guru/ </a:t>
            </a:r>
            <a:r>
              <a:rPr lang="en-US" sz="2200" dirty="0" err="1"/>
              <a:t>kader</a:t>
            </a:r>
            <a:r>
              <a:rPr lang="en-US" sz="2200" dirty="0"/>
              <a:t> (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rutin</a:t>
            </a:r>
            <a:r>
              <a:rPr lang="en-US" sz="2200" dirty="0"/>
              <a:t>) </a:t>
            </a:r>
            <a:r>
              <a:rPr lang="en-US" sz="2200" dirty="0" err="1">
                <a:solidFill>
                  <a:srgbClr val="FFFF00"/>
                </a:solidFill>
              </a:rPr>
              <a:t>umur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u="sng" dirty="0">
                <a:solidFill>
                  <a:srgbClr val="FFFF00"/>
                </a:solidFill>
              </a:rPr>
              <a:t>&gt; </a:t>
            </a:r>
            <a:r>
              <a:rPr lang="en-US" sz="2200" dirty="0">
                <a:solidFill>
                  <a:srgbClr val="FFFF00"/>
                </a:solidFill>
              </a:rPr>
              <a:t> 3 </a:t>
            </a:r>
            <a:r>
              <a:rPr lang="en-US" sz="2200" dirty="0" err="1">
                <a:solidFill>
                  <a:srgbClr val="FFFF00"/>
                </a:solidFill>
              </a:rPr>
              <a:t>thn</a:t>
            </a:r>
            <a:endParaRPr lang="en-US" sz="2200" u="sng" dirty="0">
              <a:solidFill>
                <a:srgbClr val="FFFF00"/>
              </a:solidFill>
            </a:endParaRPr>
          </a:p>
          <a:p>
            <a:pPr algn="just" eaLnBrk="1" hangingPunct="1">
              <a:defRPr/>
            </a:pPr>
            <a:r>
              <a:rPr lang="en-US" sz="2200" dirty="0">
                <a:solidFill>
                  <a:srgbClr val="FFFF00"/>
                </a:solidFill>
              </a:rPr>
              <a:t>10 </a:t>
            </a:r>
            <a:r>
              <a:rPr lang="en-US" sz="2200" dirty="0" err="1">
                <a:solidFill>
                  <a:srgbClr val="FFFF00"/>
                </a:solidFill>
              </a:rPr>
              <a:t>pertanyaan</a:t>
            </a:r>
            <a:endParaRPr lang="en-US" sz="2200" dirty="0">
              <a:solidFill>
                <a:srgbClr val="FFFF00"/>
              </a:solidFill>
            </a:endParaRPr>
          </a:p>
          <a:p>
            <a:pPr algn="just" eaLnBrk="1" hangingPunct="1">
              <a:defRPr/>
            </a:pPr>
            <a:r>
              <a:rPr lang="en-US" sz="2200" dirty="0" err="1">
                <a:solidFill>
                  <a:srgbClr val="FFFF00"/>
                </a:solidFill>
              </a:rPr>
              <a:t>Terjadi</a:t>
            </a:r>
            <a:r>
              <a:rPr lang="en-US" sz="2200" dirty="0">
                <a:solidFill>
                  <a:srgbClr val="FFFF00"/>
                </a:solidFill>
              </a:rPr>
              <a:t>  </a:t>
            </a:r>
            <a:r>
              <a:rPr lang="en-US" sz="2200" dirty="0" err="1">
                <a:solidFill>
                  <a:srgbClr val="FFFF00"/>
                </a:solidFill>
              </a:rPr>
              <a:t>di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mana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saja</a:t>
            </a:r>
            <a:r>
              <a:rPr lang="en-US" sz="2200" dirty="0">
                <a:solidFill>
                  <a:srgbClr val="FFFF00"/>
                </a:solidFill>
              </a:rPr>
              <a:t>, </a:t>
            </a:r>
            <a:r>
              <a:rPr lang="en-US" sz="2200" dirty="0" err="1">
                <a:solidFill>
                  <a:srgbClr val="FFFF00"/>
                </a:solidFill>
              </a:rPr>
              <a:t>kapan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saja</a:t>
            </a:r>
            <a:endParaRPr lang="en-US" sz="2200" dirty="0">
              <a:solidFill>
                <a:srgbClr val="FFFF00"/>
              </a:solidFill>
            </a:endParaRPr>
          </a:p>
          <a:p>
            <a:pPr algn="just" eaLnBrk="1" hangingPunct="1">
              <a:defRPr/>
            </a:pPr>
            <a:r>
              <a:rPr lang="en-US" sz="2200" dirty="0" err="1"/>
              <a:t>Nilai</a:t>
            </a:r>
            <a:r>
              <a:rPr lang="en-US" sz="2200" dirty="0"/>
              <a:t> : 0 (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pernah</a:t>
            </a:r>
            <a:r>
              <a:rPr lang="en-US" sz="2200" dirty="0"/>
              <a:t>); 1 (</a:t>
            </a:r>
            <a:r>
              <a:rPr lang="en-US" sz="2200" dirty="0" err="1"/>
              <a:t>kadang-kadang</a:t>
            </a:r>
            <a:r>
              <a:rPr lang="en-US" sz="2200" dirty="0"/>
              <a:t>); 2 (</a:t>
            </a:r>
            <a:r>
              <a:rPr lang="en-US" sz="2200" dirty="0" err="1"/>
              <a:t>sering</a:t>
            </a:r>
            <a:r>
              <a:rPr lang="en-US" sz="2200" dirty="0"/>
              <a:t>); 3 (</a:t>
            </a:r>
            <a:r>
              <a:rPr lang="en-US" sz="2200" dirty="0" err="1"/>
              <a:t>selalu</a:t>
            </a:r>
            <a:r>
              <a:rPr lang="en-US" sz="2200" dirty="0"/>
              <a:t>)</a:t>
            </a:r>
          </a:p>
          <a:p>
            <a:pPr algn="just" eaLnBrk="1" hangingPunct="1">
              <a:buFontTx/>
              <a:buNone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200" dirty="0" err="1">
                <a:solidFill>
                  <a:srgbClr val="00CCFF"/>
                </a:solidFill>
              </a:rPr>
              <a:t>Interpretasi</a:t>
            </a:r>
            <a:r>
              <a:rPr lang="en-US" sz="2200" dirty="0">
                <a:solidFill>
                  <a:srgbClr val="00CCFF"/>
                </a:solidFill>
              </a:rPr>
              <a:t> (</a:t>
            </a:r>
            <a:r>
              <a:rPr lang="en-US" sz="2200" dirty="0" err="1">
                <a:solidFill>
                  <a:srgbClr val="00CCFF"/>
                </a:solidFill>
              </a:rPr>
              <a:t>penafsiran</a:t>
            </a:r>
            <a:r>
              <a:rPr lang="en-US" sz="2200" dirty="0">
                <a:solidFill>
                  <a:srgbClr val="00CCFF"/>
                </a:solidFill>
              </a:rPr>
              <a:t>)</a:t>
            </a:r>
          </a:p>
          <a:p>
            <a:pPr algn="just" eaLnBrk="1" hangingPunct="1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200" dirty="0" err="1"/>
              <a:t>Nilai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FF00"/>
                </a:solidFill>
              </a:rPr>
              <a:t>&gt; 13</a:t>
            </a:r>
            <a:r>
              <a:rPr lang="en-US" sz="2200" dirty="0">
                <a:solidFill>
                  <a:schemeClr val="bg1"/>
                </a:solidFill>
              </a:rPr>
              <a:t>  </a:t>
            </a:r>
            <a:r>
              <a:rPr lang="en-US" sz="2200" dirty="0" err="1">
                <a:solidFill>
                  <a:srgbClr val="FFFF00"/>
                </a:solidFill>
              </a:rPr>
              <a:t>kemungkinan</a:t>
            </a:r>
            <a:r>
              <a:rPr lang="en-US" sz="2200" dirty="0">
                <a:solidFill>
                  <a:srgbClr val="FFFF00"/>
                </a:solidFill>
              </a:rPr>
              <a:t> GPPH</a:t>
            </a:r>
          </a:p>
          <a:p>
            <a:pPr algn="just" eaLnBrk="1" hangingPunct="1">
              <a:buFontTx/>
              <a:buNone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200" dirty="0" err="1">
                <a:solidFill>
                  <a:srgbClr val="00CCFF"/>
                </a:solidFill>
              </a:rPr>
              <a:t>Intervensi</a:t>
            </a:r>
            <a:r>
              <a:rPr lang="en-US" sz="2200" dirty="0">
                <a:solidFill>
                  <a:srgbClr val="00CCFF"/>
                </a:solidFill>
              </a:rPr>
              <a:t> :</a:t>
            </a:r>
          </a:p>
          <a:p>
            <a:pPr algn="just" eaLnBrk="1" hangingPunct="1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200" dirty="0" err="1"/>
              <a:t>Nilai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&gt; 13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/>
              <a:t>rujuk</a:t>
            </a:r>
            <a:r>
              <a:rPr lang="en-US" sz="2200" dirty="0"/>
              <a:t> RS, </a:t>
            </a:r>
            <a:r>
              <a:rPr lang="en-US" sz="2200" dirty="0" err="1"/>
              <a:t>tuliskan</a:t>
            </a:r>
            <a:r>
              <a:rPr lang="en-US" sz="2200" dirty="0"/>
              <a:t> </a:t>
            </a:r>
            <a:r>
              <a:rPr lang="en-US" sz="2200" dirty="0" err="1"/>
              <a:t>kelainan</a:t>
            </a:r>
            <a:r>
              <a:rPr lang="en-US" sz="2200" dirty="0"/>
              <a:t> yang </a:t>
            </a:r>
            <a:r>
              <a:rPr lang="en-US" sz="2200" dirty="0" err="1"/>
              <a:t>ada</a:t>
            </a:r>
            <a:endParaRPr lang="en-US" sz="2200" dirty="0"/>
          </a:p>
          <a:p>
            <a:pPr algn="just" eaLnBrk="1" hangingPunct="1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200" dirty="0" err="1"/>
              <a:t>Nilai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FF00"/>
                </a:solidFill>
              </a:rPr>
              <a:t>&lt; 13 </a:t>
            </a:r>
            <a:r>
              <a:rPr lang="en-US" sz="2200" dirty="0" err="1">
                <a:solidFill>
                  <a:srgbClr val="FFFF00"/>
                </a:solidFill>
              </a:rPr>
              <a:t>tetapi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ragu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/>
              <a:t>periksa</a:t>
            </a:r>
            <a:r>
              <a:rPr lang="en-US" sz="2200" dirty="0"/>
              <a:t> </a:t>
            </a:r>
            <a:r>
              <a:rPr lang="en-US" sz="2200" dirty="0" err="1"/>
              <a:t>ulang</a:t>
            </a:r>
            <a:r>
              <a:rPr lang="en-US" sz="2200" dirty="0"/>
              <a:t> 1 </a:t>
            </a:r>
            <a:r>
              <a:rPr lang="en-US" sz="2200" dirty="0" err="1"/>
              <a:t>bulan</a:t>
            </a:r>
            <a:r>
              <a:rPr lang="en-US" sz="2200" dirty="0"/>
              <a:t> </a:t>
            </a:r>
            <a:r>
              <a:rPr lang="en-US" sz="2200" dirty="0" err="1"/>
              <a:t>lagi</a:t>
            </a:r>
            <a:endParaRPr lang="en-US" sz="2200" dirty="0"/>
          </a:p>
          <a:p>
            <a:pPr algn="just" eaLnBrk="1" hangingPunct="1">
              <a:defRPr/>
            </a:pP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2651B-35F9-4556-AD2F-A4514F8DD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41123" r="35658" b="16913"/>
          <a:stretch/>
        </p:blipFill>
        <p:spPr>
          <a:xfrm>
            <a:off x="2034138" y="67378"/>
            <a:ext cx="8123723" cy="67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110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74638"/>
            <a:ext cx="7848600" cy="1249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>
                <a:solidFill>
                  <a:srgbClr val="FFFF00"/>
                </a:solidFill>
              </a:rPr>
              <a:t>Ringkasan Kuesioner Deteksi </a:t>
            </a:r>
            <a:br>
              <a:rPr lang="en-US" sz="2800" b="1">
                <a:solidFill>
                  <a:srgbClr val="FFFF00"/>
                </a:solidFill>
              </a:rPr>
            </a:br>
            <a:r>
              <a:rPr lang="en-US" sz="2800" b="1">
                <a:solidFill>
                  <a:srgbClr val="FFFF00"/>
                </a:solidFill>
              </a:rPr>
              <a:t>Gangguan Pemusatan Perhatian Dan Hiperaktifitas (GPPH)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7620000" cy="4114800"/>
          </a:xfrm>
        </p:spPr>
        <p:txBody>
          <a:bodyPr>
            <a:normAutofit lnSpcReduction="10000"/>
          </a:bodyPr>
          <a:lstStyle/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Tidak</a:t>
            </a:r>
            <a:r>
              <a:rPr lang="en-US" sz="2200" b="1" dirty="0"/>
              <a:t> </a:t>
            </a:r>
            <a:r>
              <a:rPr lang="en-US" sz="2200" b="1" dirty="0" err="1"/>
              <a:t>kenal</a:t>
            </a:r>
            <a:r>
              <a:rPr lang="en-US" sz="2200" b="1" dirty="0"/>
              <a:t> </a:t>
            </a:r>
            <a:r>
              <a:rPr lang="en-US" sz="2200" b="1" dirty="0" err="1"/>
              <a:t>lelah</a:t>
            </a:r>
            <a:r>
              <a:rPr lang="en-US" sz="2200" b="1" dirty="0"/>
              <a:t>, </a:t>
            </a:r>
            <a:r>
              <a:rPr lang="en-US" sz="2200" b="1" dirty="0" err="1"/>
              <a:t>aktifitas</a:t>
            </a:r>
            <a:r>
              <a:rPr lang="en-US" sz="2200" b="1" dirty="0"/>
              <a:t> </a:t>
            </a:r>
            <a:r>
              <a:rPr lang="en-US" sz="2200" b="1" dirty="0" err="1"/>
              <a:t>berlebihan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Mudah</a:t>
            </a:r>
            <a:r>
              <a:rPr lang="en-US" sz="2200" b="1" dirty="0"/>
              <a:t> </a:t>
            </a:r>
            <a:r>
              <a:rPr lang="en-US" sz="2200" b="1" dirty="0" err="1"/>
              <a:t>gembira</a:t>
            </a:r>
            <a:r>
              <a:rPr lang="en-US" sz="2200" b="1" dirty="0"/>
              <a:t>, </a:t>
            </a:r>
            <a:r>
              <a:rPr lang="en-US" sz="2200" b="1" dirty="0" err="1"/>
              <a:t>impulsif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Mengganggu</a:t>
            </a:r>
            <a:r>
              <a:rPr lang="en-US" sz="2200" b="1" dirty="0"/>
              <a:t> </a:t>
            </a:r>
            <a:r>
              <a:rPr lang="en-US" sz="2200" b="1" dirty="0" err="1"/>
              <a:t>anak</a:t>
            </a:r>
            <a:r>
              <a:rPr lang="en-US" sz="2200" b="1" dirty="0"/>
              <a:t> lain</a:t>
            </a:r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Gagal</a:t>
            </a:r>
            <a:r>
              <a:rPr lang="en-US" sz="2200" b="1" dirty="0"/>
              <a:t> </a:t>
            </a:r>
            <a:r>
              <a:rPr lang="en-US" sz="2200" b="1" dirty="0" err="1"/>
              <a:t>selesaikan</a:t>
            </a:r>
            <a:r>
              <a:rPr lang="en-US" sz="2200" b="1" dirty="0"/>
              <a:t> </a:t>
            </a:r>
            <a:r>
              <a:rPr lang="en-US" sz="2200" b="1" dirty="0" err="1"/>
              <a:t>kegiatan</a:t>
            </a:r>
            <a:r>
              <a:rPr lang="en-US" sz="2200" b="1" dirty="0"/>
              <a:t>, </a:t>
            </a:r>
            <a:r>
              <a:rPr lang="en-US" sz="2200" b="1" dirty="0" err="1"/>
              <a:t>perhatian</a:t>
            </a:r>
            <a:r>
              <a:rPr lang="en-US" sz="2200" b="1" dirty="0"/>
              <a:t> </a:t>
            </a:r>
            <a:r>
              <a:rPr lang="en-US" sz="2200" b="1" dirty="0" err="1"/>
              <a:t>singkat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Gerakkan</a:t>
            </a:r>
            <a:r>
              <a:rPr lang="en-US" sz="2200" b="1" dirty="0"/>
              <a:t> </a:t>
            </a:r>
            <a:r>
              <a:rPr lang="en-US" sz="2200" b="1" dirty="0" err="1"/>
              <a:t>anggota</a:t>
            </a:r>
            <a:r>
              <a:rPr lang="en-US" sz="2200" b="1" dirty="0"/>
              <a:t> badan / </a:t>
            </a:r>
            <a:r>
              <a:rPr lang="en-US" sz="2200" b="1" dirty="0" err="1"/>
              <a:t>kepala</a:t>
            </a:r>
            <a:r>
              <a:rPr lang="en-US" sz="2200" b="1" dirty="0"/>
              <a:t> </a:t>
            </a:r>
            <a:r>
              <a:rPr lang="en-US" sz="2200" b="1" dirty="0" err="1"/>
              <a:t>terus</a:t>
            </a:r>
            <a:r>
              <a:rPr lang="en-US" sz="2200" b="1" dirty="0"/>
              <a:t> </a:t>
            </a:r>
            <a:r>
              <a:rPr lang="en-US" sz="2200" b="1" dirty="0" err="1"/>
              <a:t>menerus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Kurang</a:t>
            </a:r>
            <a:r>
              <a:rPr lang="en-US" sz="2200" b="1" dirty="0"/>
              <a:t> </a:t>
            </a:r>
            <a:r>
              <a:rPr lang="en-US" sz="2200" b="1" dirty="0" err="1"/>
              <a:t>perhatian</a:t>
            </a:r>
            <a:r>
              <a:rPr lang="en-US" sz="2200" b="1" dirty="0"/>
              <a:t>, </a:t>
            </a:r>
            <a:r>
              <a:rPr lang="en-US" sz="2200" b="1" dirty="0" err="1"/>
              <a:t>mudah</a:t>
            </a:r>
            <a:r>
              <a:rPr lang="en-US" sz="2200" b="1" dirty="0"/>
              <a:t> </a:t>
            </a:r>
            <a:r>
              <a:rPr lang="en-US" sz="2200" b="1" dirty="0" err="1"/>
              <a:t>teralihkan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Permintaan</a:t>
            </a:r>
            <a:r>
              <a:rPr lang="en-US" sz="2200" b="1" dirty="0"/>
              <a:t> </a:t>
            </a:r>
            <a:r>
              <a:rPr lang="en-US" sz="2200" b="1" dirty="0" err="1"/>
              <a:t>harus</a:t>
            </a:r>
            <a:r>
              <a:rPr lang="en-US" sz="2200" b="1" dirty="0"/>
              <a:t> </a:t>
            </a:r>
            <a:r>
              <a:rPr lang="en-US" sz="2200" b="1" dirty="0" err="1"/>
              <a:t>segera</a:t>
            </a:r>
            <a:r>
              <a:rPr lang="en-US" sz="2200" b="1" dirty="0"/>
              <a:t> </a:t>
            </a:r>
            <a:r>
              <a:rPr lang="en-US" sz="2200" b="1" dirty="0" err="1"/>
              <a:t>dipenuhi</a:t>
            </a:r>
            <a:r>
              <a:rPr lang="en-US" sz="2200" b="1" dirty="0"/>
              <a:t>, </a:t>
            </a:r>
            <a:r>
              <a:rPr lang="en-US" sz="2200" b="1" dirty="0" err="1"/>
              <a:t>mudah</a:t>
            </a:r>
            <a:r>
              <a:rPr lang="en-US" sz="2200" b="1" dirty="0"/>
              <a:t> </a:t>
            </a:r>
            <a:r>
              <a:rPr lang="en-US" sz="2200" b="1" dirty="0" err="1"/>
              <a:t>frustasi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Mudah</a:t>
            </a:r>
            <a:r>
              <a:rPr lang="en-US" sz="2200" b="1" dirty="0"/>
              <a:t> </a:t>
            </a:r>
            <a:r>
              <a:rPr lang="en-US" sz="2200" b="1" dirty="0" err="1"/>
              <a:t>menangis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Suasana</a:t>
            </a:r>
            <a:r>
              <a:rPr lang="en-US" sz="2200" b="1" dirty="0"/>
              <a:t> </a:t>
            </a:r>
            <a:r>
              <a:rPr lang="en-US" sz="2200" b="1" dirty="0" err="1"/>
              <a:t>hati</a:t>
            </a:r>
            <a:r>
              <a:rPr lang="en-US" sz="2200" b="1" dirty="0"/>
              <a:t> </a:t>
            </a:r>
            <a:r>
              <a:rPr lang="en-US" sz="2200" b="1" dirty="0" err="1"/>
              <a:t>mudah</a:t>
            </a:r>
            <a:r>
              <a:rPr lang="en-US" sz="2200" b="1" dirty="0"/>
              <a:t> </a:t>
            </a:r>
            <a:r>
              <a:rPr lang="en-US" sz="2200" b="1" dirty="0" err="1"/>
              <a:t>berubah</a:t>
            </a:r>
            <a:r>
              <a:rPr lang="en-US" sz="2200" b="1" dirty="0"/>
              <a:t>, </a:t>
            </a:r>
            <a:r>
              <a:rPr lang="en-US" sz="2200" b="1" dirty="0" err="1"/>
              <a:t>cepat</a:t>
            </a:r>
            <a:r>
              <a:rPr lang="en-US" sz="2200" b="1" dirty="0"/>
              <a:t> </a:t>
            </a:r>
            <a:r>
              <a:rPr lang="en-US" sz="2200" b="1" dirty="0" err="1"/>
              <a:t>dan</a:t>
            </a:r>
            <a:r>
              <a:rPr lang="en-US" sz="2200" b="1" dirty="0"/>
              <a:t> </a:t>
            </a:r>
            <a:r>
              <a:rPr lang="en-US" sz="2200" b="1" dirty="0" err="1"/>
              <a:t>drastis</a:t>
            </a:r>
            <a:endParaRPr lang="en-US" sz="2200" b="1" dirty="0"/>
          </a:p>
          <a:p>
            <a:pPr marL="590550" indent="-533400" algn="just">
              <a:buClr>
                <a:schemeClr val="tx1"/>
              </a:buClr>
              <a:buFontTx/>
              <a:buAutoNum type="arabicPeriod"/>
              <a:defRPr/>
            </a:pPr>
            <a:r>
              <a:rPr lang="en-US" sz="2200" b="1" dirty="0" err="1"/>
              <a:t>Ledakkan</a:t>
            </a:r>
            <a:r>
              <a:rPr lang="en-US" sz="2200" b="1" dirty="0"/>
              <a:t> </a:t>
            </a:r>
            <a:r>
              <a:rPr lang="en-US" sz="2200" b="1" dirty="0" err="1"/>
              <a:t>kekesalan</a:t>
            </a:r>
            <a:r>
              <a:rPr lang="en-US" sz="2200" b="1" dirty="0"/>
              <a:t>, </a:t>
            </a:r>
            <a:r>
              <a:rPr lang="en-US" sz="2200" b="1" dirty="0" err="1"/>
              <a:t>tingkah</a:t>
            </a:r>
            <a:r>
              <a:rPr lang="en-US" sz="2200" b="1" dirty="0"/>
              <a:t> </a:t>
            </a:r>
            <a:r>
              <a:rPr lang="en-US" sz="2200" b="1" dirty="0" err="1"/>
              <a:t>laku</a:t>
            </a:r>
            <a:r>
              <a:rPr lang="en-US" sz="2200" b="1" dirty="0"/>
              <a:t> </a:t>
            </a:r>
            <a:r>
              <a:rPr lang="en-US" sz="2200" b="1" dirty="0" err="1"/>
              <a:t>eksplosif</a:t>
            </a:r>
            <a:r>
              <a:rPr lang="en-US" sz="2200" b="1" dirty="0"/>
              <a:t> </a:t>
            </a:r>
            <a:r>
              <a:rPr lang="en-US" sz="2200" b="1" dirty="0" err="1"/>
              <a:t>dan</a:t>
            </a:r>
            <a:r>
              <a:rPr lang="en-US" sz="2200" b="1" dirty="0"/>
              <a:t> </a:t>
            </a:r>
            <a:r>
              <a:rPr lang="en-US" sz="2200" b="1" dirty="0" err="1"/>
              <a:t>tak</a:t>
            </a:r>
            <a:r>
              <a:rPr lang="en-US" sz="2200" b="1" dirty="0"/>
              <a:t> </a:t>
            </a:r>
            <a:r>
              <a:rPr lang="en-US" sz="2200" b="1" dirty="0" err="1"/>
              <a:t>terduga</a:t>
            </a:r>
            <a:endParaRPr lang="en-US" sz="2200" b="1" dirty="0"/>
          </a:p>
          <a:p>
            <a:pPr marL="609600" indent="-609600" algn="just">
              <a:buFontTx/>
              <a:buAutoNum type="arabicPeriod"/>
              <a:defRPr/>
            </a:pPr>
            <a:endParaRPr lang="en-US" sz="2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02EC3-335B-4A0C-8D60-3AC0E80B7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22316" r="35105" b="40632"/>
          <a:stretch/>
        </p:blipFill>
        <p:spPr>
          <a:xfrm>
            <a:off x="1934678" y="77002"/>
            <a:ext cx="8604986" cy="655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838200"/>
            <a:ext cx="8229600" cy="1752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000" b="1" i="1" dirty="0">
                <a:solidFill>
                  <a:srgbClr val="00FF00"/>
                </a:solidFill>
              </a:rPr>
              <a:t>DETEKSI DINI PENYIMPANGAN PERKEMBANGAN ANAK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765885" y="2481714"/>
            <a:ext cx="4800600" cy="3429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KPSP (</a:t>
            </a:r>
            <a:r>
              <a:rPr lang="en-US" sz="2000" dirty="0" err="1">
                <a:solidFill>
                  <a:srgbClr val="FFFF00"/>
                </a:solidFill>
              </a:rPr>
              <a:t>Kuesioner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Pra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Skrining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Perkembangan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TDD (</a:t>
            </a:r>
            <a:r>
              <a:rPr lang="en-US" sz="2000" dirty="0" err="1">
                <a:solidFill>
                  <a:srgbClr val="FFFF00"/>
                </a:solidFill>
              </a:rPr>
              <a:t>Tes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Daya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Dengar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TDL (</a:t>
            </a:r>
            <a:r>
              <a:rPr lang="en-US" sz="2000" dirty="0" err="1">
                <a:solidFill>
                  <a:srgbClr val="FFFF00"/>
                </a:solidFill>
              </a:rPr>
              <a:t>Tes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Daya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Lihat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KMME (</a:t>
            </a:r>
            <a:r>
              <a:rPr lang="en-US" sz="2000" dirty="0" err="1">
                <a:solidFill>
                  <a:srgbClr val="FFFF00"/>
                </a:solidFill>
              </a:rPr>
              <a:t>Kuisioner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Masalah</a:t>
            </a:r>
            <a:r>
              <a:rPr lang="en-US" sz="2000" dirty="0">
                <a:solidFill>
                  <a:srgbClr val="FFFF00"/>
                </a:solidFill>
              </a:rPr>
              <a:t> Mental </a:t>
            </a:r>
            <a:r>
              <a:rPr lang="en-US" sz="2000" dirty="0" err="1">
                <a:solidFill>
                  <a:srgbClr val="FFFF00"/>
                </a:solidFill>
              </a:rPr>
              <a:t>Emosional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CHAT (Check list for Autism in Toddler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en-US" sz="2000" dirty="0">
                <a:solidFill>
                  <a:srgbClr val="FFFF00"/>
                </a:solidFill>
              </a:rPr>
              <a:t>GPPH (</a:t>
            </a:r>
            <a:r>
              <a:rPr lang="en-US" sz="2000" dirty="0" err="1">
                <a:solidFill>
                  <a:srgbClr val="FFFF00"/>
                </a:solidFill>
              </a:rPr>
              <a:t>Gangguan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Pemusatan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Perhatian</a:t>
            </a:r>
            <a:r>
              <a:rPr lang="en-US" sz="2000" dirty="0">
                <a:solidFill>
                  <a:srgbClr val="FFFF00"/>
                </a:solidFill>
              </a:rPr>
              <a:t> &amp; </a:t>
            </a:r>
            <a:r>
              <a:rPr lang="en-US" sz="2000" dirty="0" err="1">
                <a:solidFill>
                  <a:srgbClr val="FFFF00"/>
                </a:solidFill>
              </a:rPr>
              <a:t>Hiper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Aktif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pPr marL="342900" indent="-342900" algn="just">
              <a:buFont typeface="Arial" charset="0"/>
              <a:buAutoNum type="arabicPeriod"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2" y="452470"/>
            <a:ext cx="8068235" cy="2591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5005" y="2433264"/>
            <a:ext cx="4578724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sz="3530" b="1" spc="-4" dirty="0" err="1">
                <a:latin typeface="Arial"/>
                <a:cs typeface="Arial"/>
              </a:rPr>
              <a:t>Intervensi</a:t>
            </a:r>
            <a:r>
              <a:rPr sz="3530" b="1" spc="-75" dirty="0">
                <a:latin typeface="Arial"/>
                <a:cs typeface="Arial"/>
              </a:rPr>
              <a:t> </a:t>
            </a:r>
            <a:r>
              <a:rPr sz="3530" b="1" spc="-4" dirty="0">
                <a:latin typeface="Arial"/>
                <a:cs typeface="Arial"/>
              </a:rPr>
              <a:t>dini</a:t>
            </a:r>
            <a:endParaRPr sz="353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883" y="2995332"/>
            <a:ext cx="8068235" cy="1727946"/>
            <a:chOff x="457200" y="3394709"/>
            <a:chExt cx="9144000" cy="1958339"/>
          </a:xfrm>
        </p:grpSpPr>
        <p:sp>
          <p:nvSpPr>
            <p:cNvPr id="5" name="object 5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41593" y="3093451"/>
            <a:ext cx="5755341" cy="1581232"/>
          </a:xfrm>
          <a:prstGeom prst="rect">
            <a:avLst/>
          </a:prstGeom>
        </p:spPr>
        <p:txBody>
          <a:bodyPr vert="horz" wrap="square" lIns="0" tIns="96931" rIns="0" bIns="0" rtlCol="0">
            <a:spAutoFit/>
          </a:bodyPr>
          <a:lstStyle/>
          <a:p>
            <a:pPr marL="412398" indent="-401752">
              <a:spcBef>
                <a:spcPts val="763"/>
              </a:spcBef>
              <a:buChar char="•"/>
              <a:tabLst>
                <a:tab pos="412398" algn="l"/>
                <a:tab pos="412959" algn="l"/>
              </a:tabLs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Contoh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gangguan</a:t>
            </a:r>
            <a:r>
              <a:rPr sz="2824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perkembangan</a:t>
            </a:r>
            <a:endParaRPr sz="2824">
              <a:latin typeface="Arial"/>
              <a:cs typeface="Arial"/>
            </a:endParaRPr>
          </a:p>
          <a:p>
            <a:pPr marL="412398" indent="-401752">
              <a:spcBef>
                <a:spcPts val="679"/>
              </a:spcBef>
              <a:buChar char="•"/>
              <a:tabLst>
                <a:tab pos="412398" algn="l"/>
                <a:tab pos="412959" algn="l"/>
              </a:tabLs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Cara melakukan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intervensi</a:t>
            </a:r>
            <a:r>
              <a:rPr sz="2824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dini</a:t>
            </a:r>
            <a:endParaRPr sz="2824">
              <a:latin typeface="Arial"/>
              <a:cs typeface="Arial"/>
            </a:endParaRPr>
          </a:p>
          <a:p>
            <a:pPr marL="412398" indent="-401752">
              <a:spcBef>
                <a:spcPts val="679"/>
              </a:spcBef>
              <a:buChar char="•"/>
              <a:tabLst>
                <a:tab pos="412398" algn="l"/>
                <a:tab pos="412959" algn="l"/>
              </a:tabLst>
            </a:pP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Evaluasi hasil</a:t>
            </a:r>
            <a:r>
              <a:rPr sz="2824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intervensi</a:t>
            </a:r>
            <a:endParaRPr sz="2824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61883" y="4723279"/>
            <a:ext cx="8068235" cy="17313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546876"/>
            <a:ext cx="9278471" cy="720201"/>
          </a:xfrm>
          <a:prstGeom prst="rect">
            <a:avLst/>
          </a:prstGeom>
        </p:spPr>
        <p:txBody>
          <a:bodyPr vert="horz" wrap="square" lIns="0" tIns="229048" rIns="0" bIns="0" rtlCol="0" anchor="ctr">
            <a:spAutoFit/>
          </a:bodyPr>
          <a:lstStyle/>
          <a:p>
            <a:pPr marL="2618394" marR="4483" indent="-2162851">
              <a:lnSpc>
                <a:spcPct val="100000"/>
              </a:lnSpc>
              <a:spcBef>
                <a:spcPts val="88"/>
              </a:spcBef>
            </a:pPr>
            <a:r>
              <a:rPr sz="3177" spc="-4" dirty="0"/>
              <a:t>Umur 3 bulan bayi tidak membalas  tersenyum</a:t>
            </a:r>
            <a:endParaRPr sz="3177"/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8"/>
            <a:ext cx="8068235" cy="2591921"/>
            <a:chOff x="457200" y="2415539"/>
            <a:chExt cx="9144000" cy="2937510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05417" y="1748054"/>
            <a:ext cx="6001871" cy="2742553"/>
          </a:xfrm>
          <a:prstGeom prst="rect">
            <a:avLst/>
          </a:prstGeom>
        </p:spPr>
        <p:txBody>
          <a:bodyPr vert="horz" wrap="square" lIns="0" tIns="98051" rIns="0" bIns="0" rtlCol="0">
            <a:spAutoFit/>
          </a:bodyPr>
          <a:lstStyle/>
          <a:p>
            <a:pPr marL="11206">
              <a:spcBef>
                <a:spcPts val="772"/>
              </a:spcBef>
            </a:pPr>
            <a:r>
              <a:rPr sz="2824" spc="-9" dirty="0">
                <a:solidFill>
                  <a:srgbClr val="33CCFF"/>
                </a:solidFill>
                <a:latin typeface="Arial"/>
                <a:cs typeface="Arial"/>
              </a:rPr>
              <a:t>Intervensi</a:t>
            </a:r>
            <a:endParaRPr sz="2824">
              <a:latin typeface="Arial"/>
              <a:cs typeface="Arial"/>
            </a:endParaRPr>
          </a:p>
          <a:p>
            <a:pPr marL="313781" marR="20732" indent="-302575">
              <a:spcBef>
                <a:spcPts val="600"/>
              </a:spcBef>
              <a:buChar char="•"/>
              <a:tabLst>
                <a:tab pos="313221" algn="l"/>
                <a:tab pos="313781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Ajak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bayi tersenyum dan bicara sesering  mungkin</a:t>
            </a:r>
            <a:endParaRPr sz="2471">
              <a:latin typeface="Arial"/>
              <a:cs typeface="Arial"/>
            </a:endParaRPr>
          </a:p>
          <a:p>
            <a:pPr marL="313781" indent="-302575">
              <a:spcBef>
                <a:spcPts val="591"/>
              </a:spcBef>
              <a:buChar char="•"/>
              <a:tabLst>
                <a:tab pos="313221" algn="l"/>
                <a:tab pos="31378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Tunjukan wajah yang cerah pada</a:t>
            </a:r>
            <a:r>
              <a:rPr sz="247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bayi</a:t>
            </a:r>
            <a:endParaRPr sz="2471">
              <a:latin typeface="Arial"/>
              <a:cs typeface="Arial"/>
            </a:endParaRPr>
          </a:p>
          <a:p>
            <a:pPr marL="313781" indent="-302575">
              <a:spcBef>
                <a:spcPts val="596"/>
              </a:spcBef>
              <a:buChar char="•"/>
              <a:tabLst>
                <a:tab pos="313221" algn="l"/>
                <a:tab pos="31378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Peluk, </a:t>
            </a: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belai,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cium bayi sesering</a:t>
            </a:r>
            <a:r>
              <a:rPr sz="247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mungkin</a:t>
            </a:r>
            <a:endParaRPr sz="2471">
              <a:latin typeface="Arial"/>
              <a:cs typeface="Arial"/>
            </a:endParaRPr>
          </a:p>
          <a:p>
            <a:pPr marL="399511" indent="-388865">
              <a:spcBef>
                <a:spcPts val="591"/>
              </a:spcBef>
              <a:buChar char="•"/>
              <a:tabLst>
                <a:tab pos="399511" algn="l"/>
                <a:tab pos="40007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Gerakan lembut, penuh kasih</a:t>
            </a:r>
            <a:r>
              <a:rPr sz="247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sayang</a:t>
            </a:r>
            <a:endParaRPr sz="2471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61883" y="4723279"/>
            <a:ext cx="8068235" cy="1731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8059" y="387979"/>
            <a:ext cx="9278471" cy="1037995"/>
          </a:xfrm>
          <a:prstGeom prst="rect">
            <a:avLst/>
          </a:prstGeom>
        </p:spPr>
        <p:txBody>
          <a:bodyPr vert="horz" wrap="square" lIns="0" tIns="280370" rIns="0" bIns="0" rtlCol="0" anchor="ctr">
            <a:spAutoFit/>
          </a:bodyPr>
          <a:lstStyle/>
          <a:p>
            <a:pPr marL="2370171" marR="4483" indent="-1544253">
              <a:lnSpc>
                <a:spcPts val="2709"/>
              </a:lnSpc>
              <a:spcBef>
                <a:spcPts val="741"/>
              </a:spcBef>
            </a:pPr>
            <a:r>
              <a:rPr spc="-9" dirty="0"/>
              <a:t>Umur </a:t>
            </a:r>
            <a:r>
              <a:rPr spc="-4" dirty="0"/>
              <a:t>6 </a:t>
            </a:r>
            <a:r>
              <a:rPr spc="-9" dirty="0"/>
              <a:t>bulan belum </a:t>
            </a:r>
            <a:r>
              <a:rPr spc="-4" dirty="0"/>
              <a:t>bisa </a:t>
            </a:r>
            <a:r>
              <a:rPr spc="-9" dirty="0"/>
              <a:t>tengkurap  dengan kepala</a:t>
            </a:r>
            <a:r>
              <a:rPr spc="-22" dirty="0"/>
              <a:t> </a:t>
            </a:r>
            <a:r>
              <a:rPr spc="-9" dirty="0"/>
              <a:t>tegak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5187203"/>
            <a:chOff x="457200" y="1436369"/>
            <a:chExt cx="9144000" cy="587883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33917" y="1589321"/>
            <a:ext cx="7537076" cy="4332770"/>
          </a:xfrm>
          <a:prstGeom prst="rect">
            <a:avLst/>
          </a:prstGeom>
        </p:spPr>
        <p:txBody>
          <a:bodyPr vert="horz" wrap="square" lIns="0" tIns="54909" rIns="0" bIns="0" rtlCol="0">
            <a:spAutoFit/>
          </a:bodyPr>
          <a:lstStyle/>
          <a:p>
            <a:pPr marL="11206">
              <a:spcBef>
                <a:spcPts val="432"/>
              </a:spcBef>
            </a:pPr>
            <a:r>
              <a:rPr sz="2824" b="1" spc="-9" dirty="0">
                <a:solidFill>
                  <a:srgbClr val="00CCFF"/>
                </a:solidFill>
                <a:latin typeface="Arial"/>
                <a:cs typeface="Arial"/>
              </a:rPr>
              <a:t>Intervensi</a:t>
            </a:r>
            <a:r>
              <a:rPr sz="2824" b="1" spc="-18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2824" b="1" spc="-4" dirty="0">
                <a:solidFill>
                  <a:srgbClr val="00CCFF"/>
                </a:solidFill>
                <a:latin typeface="Arial"/>
                <a:cs typeface="Arial"/>
              </a:rPr>
              <a:t>:</a:t>
            </a:r>
            <a:endParaRPr sz="2824">
              <a:latin typeface="Arial"/>
              <a:cs typeface="Arial"/>
            </a:endParaRPr>
          </a:p>
          <a:p>
            <a:pPr marL="364211" marR="804065" indent="-252146">
              <a:lnSpc>
                <a:spcPts val="2665"/>
              </a:lnSpc>
              <a:spcBef>
                <a:spcPts val="644"/>
              </a:spcBef>
              <a:buChar char="•"/>
              <a:tabLst>
                <a:tab pos="363650" algn="l"/>
                <a:tab pos="364211" algn="l"/>
                <a:tab pos="3594478" algn="l"/>
                <a:tab pos="4345313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Tidurkan tengkurap, beri benda warna cerah /  berbunyi, sampai</a:t>
            </a:r>
            <a:r>
              <a:rPr sz="247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bayi	bisa	angkat</a:t>
            </a:r>
            <a:r>
              <a:rPr sz="247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kepala</a:t>
            </a:r>
            <a:endParaRPr sz="2471">
              <a:latin typeface="Arial"/>
              <a:cs typeface="Arial"/>
            </a:endParaRPr>
          </a:p>
          <a:p>
            <a:pPr marL="364211" marR="437053" indent="-252146">
              <a:lnSpc>
                <a:spcPts val="2665"/>
              </a:lnSpc>
              <a:spcBef>
                <a:spcPts val="600"/>
              </a:spcBef>
              <a:buChar char="•"/>
              <a:tabLst>
                <a:tab pos="363650" algn="l"/>
                <a:tab pos="364211" algn="l"/>
                <a:tab pos="5903013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Tidur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tengkurap, tekan-tekan otot punggung dari  arah leher ke bawah, sampai</a:t>
            </a:r>
            <a:r>
              <a:rPr sz="2471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bayi</a:t>
            </a:r>
            <a:r>
              <a:rPr sz="247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bisa	angkat  kepala</a:t>
            </a:r>
            <a:endParaRPr sz="2471">
              <a:latin typeface="Arial"/>
              <a:cs typeface="Arial"/>
            </a:endParaRPr>
          </a:p>
          <a:p>
            <a:pPr marL="364211" marR="158011" indent="-252706">
              <a:lnSpc>
                <a:spcPts val="2665"/>
              </a:lnSpc>
              <a:spcBef>
                <a:spcPts val="604"/>
              </a:spcBef>
              <a:buChar char="•"/>
              <a:tabLst>
                <a:tab pos="363650" algn="l"/>
                <a:tab pos="364211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otot punggung &amp; bahu lemah </a:t>
            </a:r>
            <a:r>
              <a:rPr sz="2471" spc="-269" dirty="0">
                <a:solidFill>
                  <a:srgbClr val="FFFFFF"/>
                </a:solidFill>
                <a:latin typeface="Wingdings"/>
                <a:cs typeface="Wingdings"/>
              </a:rPr>
              <a:t></a:t>
            </a:r>
            <a:r>
              <a:rPr sz="2471" spc="-2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tengkurapkan  di atas bantal, taruh mainan / ajak</a:t>
            </a:r>
            <a:r>
              <a:rPr sz="247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bicara</a:t>
            </a:r>
            <a:endParaRPr sz="2471">
              <a:latin typeface="Arial"/>
              <a:cs typeface="Arial"/>
            </a:endParaRPr>
          </a:p>
          <a:p>
            <a:pPr marL="363650" indent="-252146">
              <a:spcBef>
                <a:spcPts val="260"/>
              </a:spcBef>
              <a:buChar char="•"/>
              <a:tabLst>
                <a:tab pos="363650" algn="l"/>
                <a:tab pos="364211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Cara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gendong harus benar </a:t>
            </a:r>
            <a:r>
              <a:rPr sz="2471" spc="-269" dirty="0">
                <a:solidFill>
                  <a:srgbClr val="FFFFFF"/>
                </a:solidFill>
                <a:latin typeface="Wingdings"/>
                <a:cs typeface="Wingdings"/>
              </a:rPr>
              <a:t></a:t>
            </a:r>
            <a:r>
              <a:rPr sz="2471" spc="-2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anak dapat</a:t>
            </a:r>
            <a:endParaRPr sz="2471">
              <a:latin typeface="Arial"/>
              <a:cs typeface="Arial"/>
            </a:endParaRPr>
          </a:p>
          <a:p>
            <a:pPr marL="364211" marR="4483">
              <a:lnSpc>
                <a:spcPts val="2665"/>
              </a:lnSpc>
              <a:spcBef>
                <a:spcPts val="635"/>
              </a:spcBef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menegakkan kepala, tangan &amp; kaki bebas</a:t>
            </a:r>
            <a:r>
              <a:rPr sz="2471" spc="-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bergerak  (gendong di depan dada</a:t>
            </a:r>
            <a:r>
              <a:rPr sz="2471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ibu)</a:t>
            </a:r>
            <a:endParaRPr sz="247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123674"/>
            <a:ext cx="9278471" cy="1566605"/>
          </a:xfrm>
          <a:prstGeom prst="rect">
            <a:avLst/>
          </a:prstGeom>
        </p:spPr>
        <p:txBody>
          <a:bodyPr vert="horz" wrap="square" lIns="0" tIns="210334" rIns="0" bIns="0" rtlCol="0" anchor="ctr">
            <a:spAutoFit/>
          </a:bodyPr>
          <a:lstStyle/>
          <a:p>
            <a:pPr marL="2118025" marR="4483" indent="-945827">
              <a:lnSpc>
                <a:spcPct val="100000"/>
              </a:lnSpc>
              <a:spcBef>
                <a:spcPts val="84"/>
              </a:spcBef>
            </a:pPr>
            <a:r>
              <a:rPr spc="-9" dirty="0"/>
              <a:t>Umur </a:t>
            </a:r>
            <a:r>
              <a:rPr spc="-4" dirty="0"/>
              <a:t>9 </a:t>
            </a:r>
            <a:r>
              <a:rPr spc="-9" dirty="0"/>
              <a:t>bulan </a:t>
            </a:r>
            <a:r>
              <a:rPr spc="-4" dirty="0"/>
              <a:t>tidak </a:t>
            </a:r>
            <a:r>
              <a:rPr spc="-9" dirty="0"/>
              <a:t>mengoceh  dadada..mamama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8"/>
            <a:ext cx="8068235" cy="4323229"/>
            <a:chOff x="457200" y="2415539"/>
            <a:chExt cx="9144000" cy="4899660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837329" y="1656557"/>
            <a:ext cx="6790204" cy="4355405"/>
          </a:xfrm>
          <a:prstGeom prst="rect">
            <a:avLst/>
          </a:prstGeom>
        </p:spPr>
        <p:txBody>
          <a:bodyPr vert="horz" wrap="square" lIns="0" tIns="54909" rIns="0" bIns="0" rtlCol="0">
            <a:spAutoFit/>
          </a:bodyPr>
          <a:lstStyle/>
          <a:p>
            <a:pPr marL="11206">
              <a:spcBef>
                <a:spcPts val="432"/>
              </a:spcBef>
            </a:pPr>
            <a:r>
              <a:rPr sz="2824" spc="-9" dirty="0">
                <a:solidFill>
                  <a:srgbClr val="33CCFF"/>
                </a:solidFill>
                <a:latin typeface="Arial"/>
                <a:cs typeface="Arial"/>
              </a:rPr>
              <a:t>Intervensi</a:t>
            </a:r>
            <a:r>
              <a:rPr sz="2824" spc="-18" dirty="0">
                <a:solidFill>
                  <a:srgbClr val="33CCFF"/>
                </a:solidFill>
                <a:latin typeface="Arial"/>
                <a:cs typeface="Arial"/>
              </a:rPr>
              <a:t> </a:t>
            </a:r>
            <a:r>
              <a:rPr sz="2824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24">
              <a:latin typeface="Arial"/>
              <a:cs typeface="Arial"/>
            </a:endParaRPr>
          </a:p>
          <a:p>
            <a:pPr marL="364211" indent="-252146">
              <a:spcBef>
                <a:spcPts val="304"/>
              </a:spcBef>
              <a:buClr>
                <a:srgbClr val="FFFFFF"/>
              </a:buClr>
              <a:buChar char="•"/>
              <a:tabLst>
                <a:tab pos="363650" algn="l"/>
                <a:tab pos="364211" algn="l"/>
              </a:tabLst>
            </a:pP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Ajak bicara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anak sesering</a:t>
            </a:r>
            <a:r>
              <a:rPr sz="247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mungkin</a:t>
            </a:r>
            <a:endParaRPr sz="2471">
              <a:latin typeface="Arial"/>
              <a:cs typeface="Arial"/>
            </a:endParaRPr>
          </a:p>
          <a:p>
            <a:pPr marL="364211" marR="353564" indent="-252146">
              <a:lnSpc>
                <a:spcPts val="2665"/>
              </a:lnSpc>
              <a:spcBef>
                <a:spcPts val="635"/>
              </a:spcBef>
              <a:buChar char="•"/>
              <a:tabLst>
                <a:tab pos="363650" algn="l"/>
                <a:tab pos="36421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Usahakan selalu 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menatap muka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anak bila  berbicara agar anak dapat melihat bibir dan  mata si</a:t>
            </a:r>
            <a:r>
              <a:rPr sz="2471" spc="-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pembicara</a:t>
            </a:r>
            <a:endParaRPr sz="2471">
              <a:latin typeface="Arial"/>
              <a:cs typeface="Arial"/>
            </a:endParaRPr>
          </a:p>
          <a:p>
            <a:pPr marL="364211" indent="-252146">
              <a:spcBef>
                <a:spcPts val="265"/>
              </a:spcBef>
              <a:buChar char="•"/>
              <a:tabLst>
                <a:tab pos="363650" algn="l"/>
                <a:tab pos="36421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Sebutkan 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nama benda,</a:t>
            </a:r>
            <a:r>
              <a:rPr sz="2471" spc="-4" dirty="0">
                <a:solidFill>
                  <a:srgbClr val="33CC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gambar</a:t>
            </a:r>
            <a:endParaRPr sz="2471">
              <a:latin typeface="Arial"/>
              <a:cs typeface="Arial"/>
            </a:endParaRPr>
          </a:p>
          <a:p>
            <a:pPr marL="363650" marR="4483" indent="-252146">
              <a:lnSpc>
                <a:spcPts val="2665"/>
              </a:lnSpc>
              <a:spcBef>
                <a:spcPts val="635"/>
              </a:spcBef>
              <a:buChar char="•"/>
              <a:tabLst>
                <a:tab pos="363650" algn="l"/>
                <a:tab pos="364211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Dudukkan anak, berikan 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benda yang berbunyi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 dari arah samping kiri / kanan bergantian,  ulangi.</a:t>
            </a:r>
            <a:endParaRPr sz="2471">
              <a:latin typeface="Arial"/>
              <a:cs typeface="Arial"/>
            </a:endParaRPr>
          </a:p>
          <a:p>
            <a:pPr marL="364211" marR="698724" indent="-252146">
              <a:lnSpc>
                <a:spcPct val="70000"/>
              </a:lnSpc>
              <a:spcBef>
                <a:spcPts val="767"/>
              </a:spcBef>
              <a:buChar char="•"/>
              <a:tabLst>
                <a:tab pos="363650" algn="l"/>
                <a:tab pos="364211" algn="l"/>
                <a:tab pos="2935537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tidak ada reaksi </a:t>
            </a:r>
            <a:r>
              <a:rPr sz="3177" spc="-349" dirty="0">
                <a:solidFill>
                  <a:srgbClr val="FFFFFF"/>
                </a:solidFill>
                <a:latin typeface="Wingdings"/>
                <a:cs typeface="Wingdings"/>
              </a:rPr>
              <a:t></a:t>
            </a:r>
            <a:r>
              <a:rPr sz="3177" spc="-3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curiga gangguan  pendengaran</a:t>
            </a:r>
            <a:r>
              <a:rPr sz="2471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77" spc="-349" dirty="0">
                <a:solidFill>
                  <a:srgbClr val="FFFFFF"/>
                </a:solidFill>
                <a:latin typeface="Wingdings"/>
                <a:cs typeface="Wingdings"/>
              </a:rPr>
              <a:t></a:t>
            </a:r>
            <a:r>
              <a:rPr sz="3177" spc="-349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471" dirty="0">
                <a:solidFill>
                  <a:srgbClr val="33CCFF"/>
                </a:solidFill>
                <a:latin typeface="Arial"/>
                <a:cs typeface="Arial"/>
              </a:rPr>
              <a:t>rujuk</a:t>
            </a:r>
            <a:endParaRPr sz="247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86334"/>
            <a:ext cx="9278471" cy="1641286"/>
          </a:xfrm>
          <a:prstGeom prst="rect">
            <a:avLst/>
          </a:prstGeom>
        </p:spPr>
        <p:txBody>
          <a:bodyPr vert="horz" wrap="square" lIns="0" tIns="284293" rIns="0" bIns="0" rtlCol="0" anchor="ctr">
            <a:spAutoFit/>
          </a:bodyPr>
          <a:lstStyle/>
          <a:p>
            <a:pPr marL="1859715" marR="4483" indent="-985050">
              <a:lnSpc>
                <a:spcPct val="100000"/>
              </a:lnSpc>
              <a:spcBef>
                <a:spcPts val="84"/>
              </a:spcBef>
            </a:pPr>
            <a:r>
              <a:rPr spc="-9" dirty="0"/>
              <a:t>Umur </a:t>
            </a:r>
            <a:r>
              <a:rPr spc="-4" dirty="0"/>
              <a:t>9 </a:t>
            </a:r>
            <a:r>
              <a:rPr spc="-9" dirty="0"/>
              <a:t>bulan belum </a:t>
            </a:r>
            <a:r>
              <a:rPr spc="-4" dirty="0"/>
              <a:t>bisa </a:t>
            </a:r>
            <a:r>
              <a:rPr spc="-9" dirty="0"/>
              <a:t>bermain  dengan</a:t>
            </a:r>
            <a:r>
              <a:rPr spc="-18" dirty="0"/>
              <a:t> </a:t>
            </a:r>
            <a:r>
              <a:rPr spc="-9" dirty="0"/>
              <a:t>benda-benda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8"/>
            <a:ext cx="8068235" cy="4323229"/>
            <a:chOff x="457200" y="2415539"/>
            <a:chExt cx="9144000" cy="4899660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69223" y="1678768"/>
            <a:ext cx="6985187" cy="4337738"/>
          </a:xfrm>
          <a:prstGeom prst="rect">
            <a:avLst/>
          </a:prstGeom>
        </p:spPr>
        <p:txBody>
          <a:bodyPr vert="horz" wrap="square" lIns="0" tIns="56590" rIns="0" bIns="0" rtlCol="0">
            <a:spAutoFit/>
          </a:bodyPr>
          <a:lstStyle/>
          <a:p>
            <a:pPr marL="11206">
              <a:spcBef>
                <a:spcPts val="446"/>
              </a:spcBef>
            </a:pPr>
            <a:r>
              <a:rPr sz="2824" b="1" spc="-9" dirty="0">
                <a:solidFill>
                  <a:srgbClr val="33CCFF"/>
                </a:solidFill>
                <a:latin typeface="Arial"/>
                <a:cs typeface="Arial"/>
              </a:rPr>
              <a:t>Intervensi</a:t>
            </a:r>
            <a:endParaRPr sz="2824">
              <a:latin typeface="Arial"/>
              <a:cs typeface="Arial"/>
            </a:endParaRPr>
          </a:p>
          <a:p>
            <a:pPr marL="313221" indent="-302575">
              <a:spcBef>
                <a:spcPts val="274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Dudukan bayi</a:t>
            </a:r>
            <a:r>
              <a:rPr sz="2118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dipangkuan</a:t>
            </a:r>
            <a:endParaRPr sz="2118">
              <a:latin typeface="Arial"/>
              <a:cs typeface="Arial"/>
            </a:endParaRPr>
          </a:p>
          <a:p>
            <a:pPr marL="313781" marR="68360" indent="-302575">
              <a:lnSpc>
                <a:spcPts val="2285"/>
              </a:lnSpc>
              <a:spcBef>
                <a:spcPts val="543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Letakkan mainan ditangannya supaya digenggam, tarik  pelan-pelan</a:t>
            </a:r>
            <a:endParaRPr sz="2118">
              <a:latin typeface="Arial"/>
              <a:cs typeface="Arial"/>
            </a:endParaRPr>
          </a:p>
          <a:p>
            <a:pPr marL="313781" marR="4483" indent="-302575">
              <a:lnSpc>
                <a:spcPts val="2285"/>
              </a:lnSpc>
              <a:spcBef>
                <a:spcPts val="512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Letakkan di depan bayi mainan yang bisa dipegang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dan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tidak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 tajam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224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Ajarkan untuk meraih dan memegang mainan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tersebut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251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Ajarkan memindahkan mainan dari tangan kanan ke</a:t>
            </a:r>
            <a:r>
              <a:rPr sz="2118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kiri</a:t>
            </a:r>
            <a:endParaRPr sz="2118">
              <a:latin typeface="Arial"/>
              <a:cs typeface="Arial"/>
            </a:endParaRPr>
          </a:p>
          <a:p>
            <a:pPr marL="313781" indent="-303135">
              <a:spcBef>
                <a:spcPts val="256"/>
              </a:spcBef>
              <a:buChar char="•"/>
              <a:tabLst>
                <a:tab pos="313221" algn="l"/>
                <a:tab pos="314342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Letakkan benda yang lebih kecil </a:t>
            </a: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potongan</a:t>
            </a:r>
            <a:r>
              <a:rPr sz="2118" spc="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biskuit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251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Ajarkan untuk mengambil</a:t>
            </a:r>
            <a:r>
              <a:rPr sz="2118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biskuit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256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Bila berhasil berikan pujian dengan</a:t>
            </a:r>
            <a:r>
              <a:rPr sz="2118" spc="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gembira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256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Latihlah berulang-ulang, dengan kasih</a:t>
            </a:r>
            <a:r>
              <a:rPr sz="2118" spc="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sayang</a:t>
            </a:r>
            <a:endParaRPr sz="211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3235" y="705316"/>
            <a:ext cx="4805082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dirty="0"/>
              <a:t>Evaluasi hasil</a:t>
            </a:r>
            <a:r>
              <a:rPr sz="3530" spc="-110" dirty="0"/>
              <a:t> </a:t>
            </a:r>
            <a:r>
              <a:rPr sz="3530" dirty="0"/>
              <a:t>intervensi</a:t>
            </a:r>
            <a:endParaRPr sz="3530"/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4319868"/>
            <a:chOff x="457200" y="1436369"/>
            <a:chExt cx="9144000" cy="489585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34770" y="1396029"/>
            <a:ext cx="6900581" cy="4312372"/>
          </a:xfrm>
          <a:prstGeom prst="rect">
            <a:avLst/>
          </a:prstGeom>
        </p:spPr>
        <p:txBody>
          <a:bodyPr vert="horz" wrap="square" lIns="0" tIns="118782" rIns="0" bIns="0" rtlCol="0">
            <a:spAutoFit/>
          </a:bodyPr>
          <a:lstStyle/>
          <a:p>
            <a:pPr marL="11206">
              <a:spcBef>
                <a:spcPts val="935"/>
              </a:spcBef>
              <a:tabLst>
                <a:tab pos="4746505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Setelah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intervensi selama</a:t>
            </a:r>
            <a:r>
              <a:rPr sz="2118" b="1" spc="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sz="2118" b="1" spc="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minggu	</a:t>
            </a:r>
            <a:r>
              <a:rPr sz="2118" spc="-234" dirty="0">
                <a:solidFill>
                  <a:srgbClr val="FFFFFF"/>
                </a:solidFill>
                <a:latin typeface="Wingdings"/>
                <a:cs typeface="Wingdings"/>
              </a:rPr>
              <a:t></a:t>
            </a:r>
            <a:r>
              <a:rPr sz="2118" spc="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evaluasi</a:t>
            </a:r>
            <a:endParaRPr sz="2118">
              <a:latin typeface="Arial"/>
              <a:cs typeface="Arial"/>
            </a:endParaRPr>
          </a:p>
          <a:p>
            <a:pPr marL="313781" indent="-302575">
              <a:lnSpc>
                <a:spcPts val="2285"/>
              </a:lnSpc>
              <a:spcBef>
                <a:spcPts val="847"/>
              </a:spcBef>
              <a:buChar char="•"/>
              <a:tabLst>
                <a:tab pos="313221" algn="l"/>
                <a:tab pos="313781" algn="l"/>
                <a:tab pos="5139852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berhasil (anak</a:t>
            </a:r>
            <a:r>
              <a:rPr sz="2118" b="1" spc="26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dapat</a:t>
            </a:r>
            <a:r>
              <a:rPr sz="2118" b="1" spc="9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melakukan</a:t>
            </a:r>
            <a:r>
              <a:rPr sz="2118" b="1" spc="-4" dirty="0">
                <a:solidFill>
                  <a:srgbClr val="FFFFFF"/>
                </a:solidFill>
                <a:latin typeface="Arial"/>
                <a:cs typeface="Arial"/>
              </a:rPr>
              <a:t>)	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berikan</a:t>
            </a:r>
            <a:r>
              <a:rPr sz="2118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pujian</a:t>
            </a:r>
            <a:endParaRPr sz="2118">
              <a:latin typeface="Arial"/>
              <a:cs typeface="Arial"/>
            </a:endParaRPr>
          </a:p>
          <a:p>
            <a:pPr marL="313781">
              <a:lnSpc>
                <a:spcPts val="2285"/>
              </a:lnSpc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pada ibu bila intervensi</a:t>
            </a:r>
            <a:r>
              <a:rPr sz="2118" spc="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berhasil</a:t>
            </a:r>
            <a:endParaRPr sz="2118">
              <a:latin typeface="Arial"/>
              <a:cs typeface="Arial"/>
            </a:endParaRPr>
          </a:p>
          <a:p>
            <a:pPr marL="313221" indent="-302575">
              <a:spcBef>
                <a:spcPts val="847"/>
              </a:spcBef>
              <a:buChar char="•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2118" b="1" spc="-4" dirty="0">
                <a:solidFill>
                  <a:srgbClr val="00CCFF"/>
                </a:solidFill>
                <a:latin typeface="Arial"/>
                <a:cs typeface="Arial"/>
              </a:rPr>
              <a:t>belum berhasil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(anak belum dapat</a:t>
            </a:r>
            <a:r>
              <a:rPr sz="2118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melakukan)</a:t>
            </a:r>
            <a:endParaRPr sz="2118">
              <a:latin typeface="Arial"/>
              <a:cs typeface="Arial"/>
            </a:endParaRPr>
          </a:p>
          <a:p>
            <a:pPr marL="666786" lvl="1" indent="-252146">
              <a:spcBef>
                <a:spcPts val="9"/>
              </a:spcBef>
              <a:buChar char="–"/>
              <a:tabLst>
                <a:tab pos="666225" algn="l"/>
                <a:tab pos="666786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tanyakan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cara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intervensi, apakah caranya</a:t>
            </a:r>
            <a:r>
              <a:rPr sz="1765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benar</a:t>
            </a:r>
            <a:endParaRPr sz="1765">
              <a:latin typeface="Arial"/>
              <a:cs typeface="Arial"/>
            </a:endParaRPr>
          </a:p>
          <a:p>
            <a:pPr marL="666225" lvl="1" indent="-252146">
              <a:buChar char="–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lakukan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pemeriksaan lebih</a:t>
            </a:r>
            <a:r>
              <a:rPr sz="1765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teliti</a:t>
            </a:r>
            <a:endParaRPr sz="1765">
              <a:latin typeface="Arial"/>
              <a:cs typeface="Arial"/>
            </a:endParaRPr>
          </a:p>
          <a:p>
            <a:pPr marL="666786" lvl="1" indent="-252146">
              <a:buFont typeface="Arial"/>
              <a:buChar char="–"/>
              <a:tabLst>
                <a:tab pos="666225" algn="l"/>
                <a:tab pos="666786" algn="l"/>
                <a:tab pos="5700736" algn="l"/>
              </a:tabLst>
            </a:pP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Intervensi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lagi 2 </a:t>
            </a: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minggu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: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bila belum</a:t>
            </a:r>
            <a:r>
              <a:rPr sz="1765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berhasil</a:t>
            </a:r>
            <a:r>
              <a:rPr sz="1765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172" dirty="0">
                <a:solidFill>
                  <a:srgbClr val="FFFFFF"/>
                </a:solidFill>
                <a:latin typeface="Wingdings"/>
                <a:cs typeface="Wingdings"/>
              </a:rPr>
              <a:t>€</a:t>
            </a:r>
            <a:r>
              <a:rPr sz="1765" spc="172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765" b="1" spc="-4" dirty="0">
                <a:solidFill>
                  <a:srgbClr val="FFFFFF"/>
                </a:solidFill>
                <a:latin typeface="Arial"/>
                <a:cs typeface="Arial"/>
              </a:rPr>
              <a:t>rujuk</a:t>
            </a:r>
            <a:endParaRPr sz="1765">
              <a:latin typeface="Arial"/>
              <a:cs typeface="Arial"/>
            </a:endParaRPr>
          </a:p>
          <a:p>
            <a:pPr marL="11206">
              <a:spcBef>
                <a:spcPts val="732"/>
              </a:spcBef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Cari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masalah gizi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 :</a:t>
            </a:r>
            <a:endParaRPr sz="2118">
              <a:latin typeface="Arial"/>
              <a:cs typeface="Arial"/>
            </a:endParaRPr>
          </a:p>
          <a:p>
            <a:pPr marL="666225" indent="-252146">
              <a:spcBef>
                <a:spcPts val="9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Beri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makan bergizi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(4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sehat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765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sempurna)</a:t>
            </a:r>
            <a:endParaRPr sz="1765">
              <a:latin typeface="Arial"/>
              <a:cs typeface="Arial"/>
            </a:endParaRPr>
          </a:p>
          <a:p>
            <a:pPr marL="666225" indent="-252146"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Porsi kecil tapi</a:t>
            </a:r>
            <a:r>
              <a:rPr sz="1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sering</a:t>
            </a:r>
            <a:endParaRPr sz="1765">
              <a:latin typeface="Arial"/>
              <a:cs typeface="Arial"/>
            </a:endParaRPr>
          </a:p>
          <a:p>
            <a:pPr marL="666225" indent="-252146"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Beri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makanan lebih sering setelah sembuh</a:t>
            </a:r>
            <a:r>
              <a:rPr sz="1765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sakit</a:t>
            </a:r>
            <a:endParaRPr sz="1765">
              <a:latin typeface="Arial"/>
              <a:cs typeface="Arial"/>
            </a:endParaRPr>
          </a:p>
          <a:p>
            <a:pPr marL="666225" indent="-252146"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ASI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teruskan sampai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usia 2</a:t>
            </a:r>
            <a:r>
              <a:rPr sz="1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endParaRPr sz="1765">
              <a:latin typeface="Arial"/>
              <a:cs typeface="Arial"/>
            </a:endParaRPr>
          </a:p>
          <a:p>
            <a:pPr marL="11206">
              <a:spcBef>
                <a:spcPts val="838"/>
              </a:spcBef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Cari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penyakit lain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yang bisa sebabkan</a:t>
            </a:r>
            <a:r>
              <a:rPr sz="2118" spc="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penyimpangan</a:t>
            </a:r>
            <a:endParaRPr sz="2118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9662" y="604464"/>
            <a:ext cx="2812116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dirty="0"/>
              <a:t>Ringkasan</a:t>
            </a:r>
            <a:r>
              <a:rPr sz="3530" spc="-97" dirty="0"/>
              <a:t> </a:t>
            </a:r>
            <a:r>
              <a:rPr sz="3530" dirty="0"/>
              <a:t>(1)</a:t>
            </a:r>
            <a:endParaRPr sz="3530"/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5187203"/>
            <a:chOff x="457200" y="1436369"/>
            <a:chExt cx="9144000" cy="587883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34770" y="1167428"/>
            <a:ext cx="6987988" cy="500492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indent="-302575">
              <a:spcBef>
                <a:spcPts val="88"/>
              </a:spcBef>
              <a:buFont typeface="Wingdings"/>
              <a:buChar char="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Supaya balita tumbuh kembang optimal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maka</a:t>
            </a:r>
            <a:r>
              <a:rPr sz="2118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18">
              <a:latin typeface="Arial"/>
              <a:cs typeface="Arial"/>
            </a:endParaRPr>
          </a:p>
          <a:p>
            <a:pPr marL="251585" marR="528946" lvl="1" indent="-251585" algn="r">
              <a:lnSpc>
                <a:spcPts val="1906"/>
              </a:lnSpc>
              <a:spcBef>
                <a:spcPts val="9"/>
              </a:spcBef>
              <a:buFont typeface="Wingdings"/>
              <a:buChar char=""/>
              <a:tabLst>
                <a:tab pos="251585" algn="l"/>
                <a:tab pos="252146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Semua balita harus </a:t>
            </a: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dicukupi kebutuhan </a:t>
            </a:r>
            <a:r>
              <a:rPr sz="1765" spc="-4" dirty="0">
                <a:solidFill>
                  <a:srgbClr val="00CCFF"/>
                </a:solidFill>
                <a:latin typeface="Arial"/>
                <a:cs typeface="Arial"/>
              </a:rPr>
              <a:t>: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fisik</a:t>
            </a:r>
            <a:r>
              <a:rPr sz="1765" b="1" spc="146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(jasmani),</a:t>
            </a:r>
            <a:endParaRPr sz="1765">
              <a:latin typeface="Arial"/>
              <a:cs typeface="Arial"/>
            </a:endParaRPr>
          </a:p>
          <a:p>
            <a:pPr marR="517739" algn="r">
              <a:lnSpc>
                <a:spcPts val="1906"/>
              </a:lnSpc>
            </a:pP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emosi-kasih sayang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(rohani)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stimulasi</a:t>
            </a:r>
            <a:r>
              <a:rPr sz="1765" b="1" spc="11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(kecerdasan)</a:t>
            </a:r>
            <a:endParaRPr sz="1765">
              <a:latin typeface="Arial"/>
              <a:cs typeface="Arial"/>
            </a:endParaRPr>
          </a:p>
          <a:p>
            <a:pPr marL="666786" marR="38102" lvl="1" indent="-252706">
              <a:lnSpc>
                <a:spcPts val="1694"/>
              </a:lnSpc>
              <a:spcBef>
                <a:spcPts val="405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Stimulasi dilakukan oleh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keluarga dengan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cara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bermain setiap  hari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menggunakan berbagai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cara dan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benda yang mudah 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didapat,</a:t>
            </a:r>
            <a:endParaRPr sz="1765">
              <a:latin typeface="Arial"/>
              <a:cs typeface="Arial"/>
            </a:endParaRPr>
          </a:p>
          <a:p>
            <a:pPr marL="313221" marR="351883" indent="-302575">
              <a:lnSpc>
                <a:spcPts val="2030"/>
              </a:lnSpc>
              <a:spcBef>
                <a:spcPts val="1350"/>
              </a:spcBef>
              <a:buFont typeface="Wingdings"/>
              <a:buChar char=""/>
              <a:tabLst>
                <a:tab pos="313221" algn="l"/>
                <a:tab pos="313781" algn="l"/>
                <a:tab pos="5404325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Penyimpangan tumbuh kembang harus dideteksi  (ditemukan) dan</a:t>
            </a:r>
            <a:r>
              <a:rPr sz="2118" b="1" spc="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diintervensi</a:t>
            </a:r>
            <a:r>
              <a:rPr sz="2118" b="1" spc="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(ditindak)	sejak</a:t>
            </a:r>
            <a:r>
              <a:rPr sz="2118" b="1" spc="-7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dini</a:t>
            </a:r>
            <a:endParaRPr sz="2118">
              <a:latin typeface="Arial"/>
              <a:cs typeface="Arial"/>
            </a:endParaRPr>
          </a:p>
          <a:p>
            <a:pPr marL="666225" marR="76764" lvl="1" indent="-252146">
              <a:lnSpc>
                <a:spcPts val="1694"/>
              </a:lnSpc>
              <a:spcBef>
                <a:spcPts val="437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Bila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ditemukan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diintervensi sejak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dini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maka penyimpangan  tumbuh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kembang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lebih mudah diperbaiki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atau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berdampak</a:t>
            </a:r>
            <a:r>
              <a:rPr sz="1765" spc="1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kecil</a:t>
            </a:r>
            <a:endParaRPr sz="1765">
              <a:latin typeface="Arial"/>
              <a:cs typeface="Arial"/>
            </a:endParaRPr>
          </a:p>
          <a:p>
            <a:pPr marL="666225" marR="4483" lvl="1" indent="-252146">
              <a:lnSpc>
                <a:spcPts val="1694"/>
              </a:lnSpc>
              <a:spcBef>
                <a:spcPts val="424"/>
              </a:spcBef>
              <a:buFont typeface="Wingdings"/>
              <a:buChar char=""/>
              <a:tabLst>
                <a:tab pos="666225" algn="l"/>
                <a:tab pos="666786" algn="l"/>
                <a:tab pos="4885465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Bila ditemukan dan</a:t>
            </a:r>
            <a:r>
              <a:rPr sz="1765" spc="10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diintervensi</a:t>
            </a:r>
            <a:r>
              <a:rPr sz="1765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terlambat	akan sulit</a:t>
            </a:r>
            <a:r>
              <a:rPr sz="1765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diperbaikin  atau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dampaknya besar</a:t>
            </a:r>
            <a:endParaRPr sz="1765">
              <a:latin typeface="Arial"/>
              <a:cs typeface="Arial"/>
            </a:endParaRPr>
          </a:p>
          <a:p>
            <a:pPr marL="313781" marR="207880" indent="-302575">
              <a:lnSpc>
                <a:spcPct val="80000"/>
              </a:lnSpc>
              <a:spcBef>
                <a:spcPts val="516"/>
              </a:spcBef>
              <a:buFont typeface="Wingdings"/>
              <a:buChar char="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Wewenang Bidan 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Kepmenkes no 900/2002 </a:t>
            </a: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ttg  registrasi dan praktik bidan. Bab </a:t>
            </a: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ps 16 dan 20. lamp  III 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pemantauan, deteksi, intervensi dini tumbuh  kembang </a:t>
            </a:r>
            <a:r>
              <a:rPr sz="2118" b="1" spc="-9" dirty="0">
                <a:solidFill>
                  <a:srgbClr val="33CCFF"/>
                </a:solidFill>
                <a:latin typeface="Arial"/>
                <a:cs typeface="Arial"/>
              </a:rPr>
              <a:t>anak</a:t>
            </a:r>
            <a:endParaRPr sz="2118">
              <a:latin typeface="Arial"/>
              <a:cs typeface="Arial"/>
            </a:endParaRPr>
          </a:p>
          <a:p>
            <a:pPr marL="313781" marR="842167" indent="-302575">
              <a:lnSpc>
                <a:spcPct val="80000"/>
              </a:lnSpc>
              <a:spcBef>
                <a:spcPts val="1354"/>
              </a:spcBef>
              <a:buFont typeface="Wingdings"/>
              <a:buChar char=""/>
              <a:tabLst>
                <a:tab pos="313221" algn="l"/>
                <a:tab pos="313781" algn="l"/>
                <a:tab pos="3868477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Presiden RI (23 Juli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2005)</a:t>
            </a:r>
            <a:r>
              <a:rPr sz="2118" b="1" spc="1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:	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Gerakan</a:t>
            </a:r>
            <a:r>
              <a:rPr sz="2118" b="1" spc="-71" dirty="0">
                <a:solidFill>
                  <a:srgbClr val="33CC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Nasional  Pemantauan Tumbuh-Kembang </a:t>
            </a:r>
            <a:r>
              <a:rPr sz="2118" b="1" spc="-9" dirty="0">
                <a:solidFill>
                  <a:srgbClr val="33CCFF"/>
                </a:solidFill>
                <a:latin typeface="Arial"/>
                <a:cs typeface="Arial"/>
              </a:rPr>
              <a:t>Anak</a:t>
            </a:r>
            <a:endParaRPr sz="211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8530" y="709686"/>
            <a:ext cx="2812116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dirty="0"/>
              <a:t>Ringkasan</a:t>
            </a:r>
            <a:r>
              <a:rPr sz="3530" spc="-101" dirty="0"/>
              <a:t> </a:t>
            </a:r>
            <a:r>
              <a:rPr sz="3530" dirty="0"/>
              <a:t>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4319868"/>
            <a:chOff x="457200" y="1436369"/>
            <a:chExt cx="9144000" cy="489585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34770" y="1487979"/>
            <a:ext cx="6581214" cy="4167781"/>
          </a:xfrm>
          <a:prstGeom prst="rect">
            <a:avLst/>
          </a:prstGeom>
        </p:spPr>
        <p:txBody>
          <a:bodyPr vert="horz" wrap="square" lIns="0" tIns="90207" rIns="0" bIns="0" rtlCol="0">
            <a:spAutoFit/>
          </a:bodyPr>
          <a:lstStyle/>
          <a:p>
            <a:pPr marL="313781" indent="-302575">
              <a:spcBef>
                <a:spcPts val="710"/>
              </a:spcBef>
              <a:buFont typeface="Wingdings"/>
              <a:buChar char="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Deteksi Dini Penyimpangan PERTUMBUHAN</a:t>
            </a:r>
            <a:r>
              <a:rPr sz="2118" b="1" spc="9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sz="2471">
              <a:latin typeface="Arial"/>
              <a:cs typeface="Arial"/>
            </a:endParaRPr>
          </a:p>
          <a:p>
            <a:pPr marL="666786" lvl="1" indent="-252146">
              <a:spcBef>
                <a:spcPts val="441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Timbang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berat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badannya</a:t>
            </a:r>
            <a:r>
              <a:rPr sz="1765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(BB)</a:t>
            </a:r>
            <a:endParaRPr sz="1765">
              <a:latin typeface="Arial"/>
              <a:cs typeface="Arial"/>
            </a:endParaRPr>
          </a:p>
          <a:p>
            <a:pPr marL="666225" lvl="1" indent="-252146">
              <a:spcBef>
                <a:spcPts val="424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Ukur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tinggi badan </a:t>
            </a:r>
            <a:r>
              <a:rPr sz="1765" b="1" spc="-4" dirty="0">
                <a:solidFill>
                  <a:srgbClr val="33CCFF"/>
                </a:solidFill>
                <a:latin typeface="Arial"/>
                <a:cs typeface="Arial"/>
              </a:rPr>
              <a:t>(TB)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dan lingkar kepalanya</a:t>
            </a:r>
            <a:r>
              <a:rPr sz="1765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33CCFF"/>
                </a:solidFill>
                <a:latin typeface="Arial"/>
                <a:cs typeface="Arial"/>
              </a:rPr>
              <a:t>(LK)</a:t>
            </a:r>
            <a:endParaRPr sz="1765">
              <a:latin typeface="Arial"/>
              <a:cs typeface="Arial"/>
            </a:endParaRPr>
          </a:p>
          <a:p>
            <a:pPr marL="666225" lvl="1" indent="-252146">
              <a:spcBef>
                <a:spcPts val="424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Lihat </a:t>
            </a:r>
            <a:r>
              <a:rPr sz="1765" b="1" spc="-4" dirty="0">
                <a:solidFill>
                  <a:srgbClr val="33CCFF"/>
                </a:solidFill>
                <a:latin typeface="Arial"/>
                <a:cs typeface="Arial"/>
              </a:rPr>
              <a:t>garis </a:t>
            </a:r>
            <a:r>
              <a:rPr sz="1765" b="1" spc="-9" dirty="0">
                <a:solidFill>
                  <a:srgbClr val="33CCFF"/>
                </a:solidFill>
                <a:latin typeface="Arial"/>
                <a:cs typeface="Arial"/>
              </a:rPr>
              <a:t>pertambahan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BB, TB dan LK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pada</a:t>
            </a:r>
            <a:r>
              <a:rPr sz="1765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grafik</a:t>
            </a:r>
            <a:endParaRPr sz="1765">
              <a:latin typeface="Arial"/>
              <a:cs typeface="Arial"/>
            </a:endParaRPr>
          </a:p>
          <a:p>
            <a:pPr marL="313781" indent="-302575">
              <a:spcBef>
                <a:spcPts val="1512"/>
              </a:spcBef>
              <a:buFont typeface="Wingdings"/>
              <a:buChar char="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Deteksi Dini Penyimpangan </a:t>
            </a:r>
            <a:r>
              <a:rPr sz="2118" b="1" spc="-9" dirty="0">
                <a:solidFill>
                  <a:srgbClr val="FFFF00"/>
                </a:solidFill>
                <a:latin typeface="Arial"/>
                <a:cs typeface="Arial"/>
              </a:rPr>
              <a:t>PERKEMBANGAN</a:t>
            </a:r>
            <a:endParaRPr sz="2118">
              <a:latin typeface="Arial"/>
              <a:cs typeface="Arial"/>
            </a:endParaRPr>
          </a:p>
          <a:p>
            <a:pPr marL="666786" marR="4483" lvl="1" indent="-252146">
              <a:lnSpc>
                <a:spcPct val="110000"/>
              </a:lnSpc>
              <a:spcBef>
                <a:spcPts val="256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Tanyakan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perkembangan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anak dengan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KPSP (Kuesioner  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Pra Skrining</a:t>
            </a:r>
            <a:r>
              <a:rPr sz="1765" b="1" spc="-13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Perkembangan)</a:t>
            </a:r>
            <a:endParaRPr sz="1765">
              <a:latin typeface="Arial"/>
              <a:cs typeface="Arial"/>
            </a:endParaRPr>
          </a:p>
          <a:p>
            <a:pPr marL="666225" marR="29697" lvl="1" indent="-252146">
              <a:lnSpc>
                <a:spcPct val="110000"/>
              </a:lnSpc>
              <a:spcBef>
                <a:spcPts val="424"/>
              </a:spcBef>
              <a:buChar char="•"/>
              <a:tabLst>
                <a:tab pos="666225" algn="l"/>
                <a:tab pos="666786" algn="l"/>
                <a:tab pos="1697782" algn="l"/>
                <a:tab pos="4963910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Tanyakan daya</a:t>
            </a:r>
            <a:r>
              <a:rPr sz="1765" spc="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pendengaran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nya</a:t>
            </a:r>
            <a:r>
              <a:rPr sz="1765" spc="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dengan	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TDD (Tes</a:t>
            </a:r>
            <a:r>
              <a:rPr sz="1765" b="1" spc="-53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Daya  Dengar),	</a:t>
            </a:r>
            <a:r>
              <a:rPr sz="1765" b="1" spc="-9" dirty="0">
                <a:solidFill>
                  <a:srgbClr val="00CCFF"/>
                </a:solidFill>
                <a:latin typeface="Arial"/>
                <a:cs typeface="Arial"/>
              </a:rPr>
              <a:t>penglihatan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nya dengan 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TDL (Tes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Daya</a:t>
            </a:r>
            <a:r>
              <a:rPr sz="1765" b="1" spc="93" dirty="0">
                <a:solidFill>
                  <a:srgbClr val="FF65FF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Lihat),</a:t>
            </a:r>
            <a:endParaRPr sz="1765">
              <a:latin typeface="Arial"/>
              <a:cs typeface="Arial"/>
            </a:endParaRPr>
          </a:p>
          <a:p>
            <a:pPr marL="666225" marR="356926" lvl="1" indent="-252146">
              <a:lnSpc>
                <a:spcPct val="110000"/>
              </a:lnSpc>
              <a:spcBef>
                <a:spcPts val="424"/>
              </a:spcBef>
              <a:buChar char="•"/>
              <a:tabLst>
                <a:tab pos="666225" algn="l"/>
                <a:tab pos="666786" algn="l"/>
              </a:tabLst>
            </a:pP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Tanyakan masalah </a:t>
            </a:r>
            <a:r>
              <a:rPr sz="1765" b="1" spc="-4" dirty="0">
                <a:solidFill>
                  <a:srgbClr val="00CCFF"/>
                </a:solidFill>
                <a:latin typeface="Arial"/>
                <a:cs typeface="Arial"/>
              </a:rPr>
              <a:t>perilaku 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dgn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kuesioner 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MME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, autis 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dengan </a:t>
            </a:r>
            <a:r>
              <a:rPr sz="1765" b="1" spc="-4" dirty="0">
                <a:solidFill>
                  <a:srgbClr val="FF65FF"/>
                </a:solidFill>
                <a:latin typeface="Arial"/>
                <a:cs typeface="Arial"/>
              </a:rPr>
              <a:t>CHAT</a:t>
            </a:r>
            <a:r>
              <a:rPr sz="176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765" spc="-9" dirty="0">
                <a:solidFill>
                  <a:srgbClr val="FFFFFF"/>
                </a:solidFill>
                <a:latin typeface="Arial"/>
                <a:cs typeface="Arial"/>
              </a:rPr>
              <a:t>gangguan pemusatan perhatian dgn  kuesioner</a:t>
            </a:r>
            <a:r>
              <a:rPr sz="1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FF65FF"/>
                </a:solidFill>
                <a:latin typeface="Arial"/>
                <a:cs typeface="Arial"/>
              </a:rPr>
              <a:t>Conners</a:t>
            </a:r>
            <a:endParaRPr sz="1765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3061" y="639756"/>
            <a:ext cx="3372410" cy="66316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4236" spc="-4" dirty="0"/>
              <a:t>Ringkasan</a:t>
            </a:r>
            <a:r>
              <a:rPr sz="4236" spc="-31" dirty="0"/>
              <a:t> </a:t>
            </a:r>
            <a:r>
              <a:rPr sz="4236" spc="-4" dirty="0"/>
              <a:t>(3)</a:t>
            </a:r>
            <a:endParaRPr sz="4236" dirty="0"/>
          </a:p>
        </p:txBody>
      </p:sp>
      <p:grpSp>
        <p:nvGrpSpPr>
          <p:cNvPr id="3" name="object 3"/>
          <p:cNvGrpSpPr/>
          <p:nvPr/>
        </p:nvGrpSpPr>
        <p:grpSpPr>
          <a:xfrm>
            <a:off x="2061883" y="421564"/>
            <a:ext cx="8068235" cy="5165912"/>
            <a:chOff x="457200" y="477773"/>
            <a:chExt cx="9144000" cy="5854700"/>
          </a:xfrm>
        </p:grpSpPr>
        <p:sp>
          <p:nvSpPr>
            <p:cNvPr id="4" name="object 4"/>
            <p:cNvSpPr/>
            <p:nvPr/>
          </p:nvSpPr>
          <p:spPr>
            <a:xfrm>
              <a:off x="1320812" y="1402079"/>
              <a:ext cx="2752090" cy="34290"/>
            </a:xfrm>
            <a:custGeom>
              <a:avLst/>
              <a:gdLst/>
              <a:ahLst/>
              <a:cxnLst/>
              <a:rect l="l" t="t" r="r" b="b"/>
              <a:pathLst>
                <a:path w="2752090" h="34290">
                  <a:moveTo>
                    <a:pt x="2752069" y="34289"/>
                  </a:moveTo>
                  <a:lnTo>
                    <a:pt x="2751315" y="29718"/>
                  </a:lnTo>
                  <a:lnTo>
                    <a:pt x="2611107" y="0"/>
                  </a:lnTo>
                  <a:lnTo>
                    <a:pt x="1641843" y="29718"/>
                  </a:lnTo>
                  <a:lnTo>
                    <a:pt x="1257" y="29718"/>
                  </a:lnTo>
                  <a:lnTo>
                    <a:pt x="0" y="34290"/>
                  </a:lnTo>
                  <a:lnTo>
                    <a:pt x="2752069" y="34289"/>
                  </a:lnTo>
                  <a:close/>
                </a:path>
              </a:pathLst>
            </a:custGeom>
            <a:solidFill>
              <a:srgbClr val="FFB3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1260598" y="1279397"/>
              <a:ext cx="2818130" cy="157480"/>
            </a:xfrm>
            <a:custGeom>
              <a:avLst/>
              <a:gdLst/>
              <a:ahLst/>
              <a:cxnLst/>
              <a:rect l="l" t="t" r="r" b="b"/>
              <a:pathLst>
                <a:path w="2818129" h="157480">
                  <a:moveTo>
                    <a:pt x="2817625" y="21335"/>
                  </a:moveTo>
                  <a:lnTo>
                    <a:pt x="2643889" y="0"/>
                  </a:lnTo>
                  <a:lnTo>
                    <a:pt x="1675387" y="27431"/>
                  </a:lnTo>
                  <a:lnTo>
                    <a:pt x="34801" y="27431"/>
                  </a:lnTo>
                  <a:lnTo>
                    <a:pt x="0" y="156972"/>
                  </a:lnTo>
                  <a:lnTo>
                    <a:pt x="2812433" y="156971"/>
                  </a:lnTo>
                  <a:lnTo>
                    <a:pt x="2817625" y="21335"/>
                  </a:lnTo>
                  <a:close/>
                </a:path>
              </a:pathLst>
            </a:custGeom>
            <a:solidFill>
              <a:srgbClr val="FFC233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268730" y="1130045"/>
              <a:ext cx="2814955" cy="182245"/>
            </a:xfrm>
            <a:custGeom>
              <a:avLst/>
              <a:gdLst/>
              <a:ahLst/>
              <a:cxnLst/>
              <a:rect l="l" t="t" r="r" b="b"/>
              <a:pathLst>
                <a:path w="2814954" h="182244">
                  <a:moveTo>
                    <a:pt x="2814828" y="182117"/>
                  </a:moveTo>
                  <a:lnTo>
                    <a:pt x="2791968" y="29717"/>
                  </a:lnTo>
                  <a:lnTo>
                    <a:pt x="2650997" y="0"/>
                  </a:lnTo>
                  <a:lnTo>
                    <a:pt x="1679447" y="29717"/>
                  </a:lnTo>
                  <a:lnTo>
                    <a:pt x="41909" y="29717"/>
                  </a:lnTo>
                  <a:lnTo>
                    <a:pt x="0" y="182117"/>
                  </a:lnTo>
                  <a:lnTo>
                    <a:pt x="2814828" y="182117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1275588" y="1005840"/>
              <a:ext cx="2816860" cy="182245"/>
            </a:xfrm>
            <a:custGeom>
              <a:avLst/>
              <a:gdLst/>
              <a:ahLst/>
              <a:cxnLst/>
              <a:rect l="l" t="t" r="r" b="b"/>
              <a:pathLst>
                <a:path w="2816860" h="182244">
                  <a:moveTo>
                    <a:pt x="2816352" y="182117"/>
                  </a:moveTo>
                  <a:lnTo>
                    <a:pt x="2789682" y="28955"/>
                  </a:lnTo>
                  <a:lnTo>
                    <a:pt x="2650236" y="0"/>
                  </a:lnTo>
                  <a:lnTo>
                    <a:pt x="1679448" y="28955"/>
                  </a:lnTo>
                  <a:lnTo>
                    <a:pt x="42671" y="28955"/>
                  </a:lnTo>
                  <a:lnTo>
                    <a:pt x="0" y="182117"/>
                  </a:lnTo>
                  <a:lnTo>
                    <a:pt x="2816352" y="182117"/>
                  </a:lnTo>
                  <a:close/>
                </a:path>
              </a:pathLst>
            </a:custGeom>
            <a:solidFill>
              <a:srgbClr val="FFE6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1264919" y="906018"/>
              <a:ext cx="2815590" cy="180975"/>
            </a:xfrm>
            <a:custGeom>
              <a:avLst/>
              <a:gdLst/>
              <a:ahLst/>
              <a:cxnLst/>
              <a:rect l="l" t="t" r="r" b="b"/>
              <a:pathLst>
                <a:path w="2815590" h="180975">
                  <a:moveTo>
                    <a:pt x="2815590" y="180593"/>
                  </a:moveTo>
                  <a:lnTo>
                    <a:pt x="2789682" y="27431"/>
                  </a:lnTo>
                  <a:lnTo>
                    <a:pt x="2649474" y="0"/>
                  </a:lnTo>
                  <a:lnTo>
                    <a:pt x="1680972" y="27431"/>
                  </a:lnTo>
                  <a:lnTo>
                    <a:pt x="41910" y="27431"/>
                  </a:lnTo>
                  <a:lnTo>
                    <a:pt x="0" y="180593"/>
                  </a:lnTo>
                  <a:lnTo>
                    <a:pt x="2815590" y="1805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1247394" y="758951"/>
              <a:ext cx="2815590" cy="181610"/>
            </a:xfrm>
            <a:custGeom>
              <a:avLst/>
              <a:gdLst/>
              <a:ahLst/>
              <a:cxnLst/>
              <a:rect l="l" t="t" r="r" b="b"/>
              <a:pathLst>
                <a:path w="2815590" h="181609">
                  <a:moveTo>
                    <a:pt x="2815590" y="181356"/>
                  </a:moveTo>
                  <a:lnTo>
                    <a:pt x="2788920" y="27431"/>
                  </a:lnTo>
                  <a:lnTo>
                    <a:pt x="2649473" y="0"/>
                  </a:lnTo>
                  <a:lnTo>
                    <a:pt x="1679448" y="27431"/>
                  </a:lnTo>
                  <a:lnTo>
                    <a:pt x="41909" y="27432"/>
                  </a:lnTo>
                  <a:lnTo>
                    <a:pt x="0" y="181356"/>
                  </a:lnTo>
                  <a:lnTo>
                    <a:pt x="2815590" y="181356"/>
                  </a:lnTo>
                  <a:close/>
                </a:path>
              </a:pathLst>
            </a:custGeom>
            <a:solidFill>
              <a:srgbClr val="FFFF8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85771" y="477773"/>
              <a:ext cx="3625450" cy="9585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1436370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29868" y="1887473"/>
              <a:ext cx="2842260" cy="200025"/>
            </a:xfrm>
            <a:custGeom>
              <a:avLst/>
              <a:gdLst/>
              <a:ahLst/>
              <a:cxnLst/>
              <a:rect l="l" t="t" r="r" b="b"/>
              <a:pathLst>
                <a:path w="2842260" h="200025">
                  <a:moveTo>
                    <a:pt x="2842259" y="51815"/>
                  </a:moveTo>
                  <a:lnTo>
                    <a:pt x="2649473" y="19049"/>
                  </a:lnTo>
                  <a:lnTo>
                    <a:pt x="1680971" y="0"/>
                  </a:lnTo>
                  <a:lnTo>
                    <a:pt x="50291" y="0"/>
                  </a:lnTo>
                  <a:lnTo>
                    <a:pt x="0" y="199644"/>
                  </a:lnTo>
                  <a:lnTo>
                    <a:pt x="2815590" y="199643"/>
                  </a:lnTo>
                  <a:lnTo>
                    <a:pt x="2842259" y="5181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0348" y="1758695"/>
              <a:ext cx="2818130" cy="180975"/>
            </a:xfrm>
            <a:custGeom>
              <a:avLst/>
              <a:gdLst/>
              <a:ahLst/>
              <a:cxnLst/>
              <a:rect l="l" t="t" r="r" b="b"/>
              <a:pathLst>
                <a:path w="2818129" h="180975">
                  <a:moveTo>
                    <a:pt x="2817876" y="180594"/>
                  </a:moveTo>
                  <a:lnTo>
                    <a:pt x="2794254" y="29718"/>
                  </a:lnTo>
                  <a:lnTo>
                    <a:pt x="2653284" y="0"/>
                  </a:lnTo>
                  <a:lnTo>
                    <a:pt x="1681733" y="29718"/>
                  </a:lnTo>
                  <a:lnTo>
                    <a:pt x="41148" y="29718"/>
                  </a:lnTo>
                  <a:lnTo>
                    <a:pt x="0" y="180594"/>
                  </a:lnTo>
                  <a:lnTo>
                    <a:pt x="2817876" y="180594"/>
                  </a:lnTo>
                  <a:close/>
                </a:path>
              </a:pathLst>
            </a:custGeom>
            <a:solidFill>
              <a:srgbClr val="FF8533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51204" y="1621535"/>
              <a:ext cx="2817495" cy="182880"/>
            </a:xfrm>
            <a:custGeom>
              <a:avLst/>
              <a:gdLst/>
              <a:ahLst/>
              <a:cxnLst/>
              <a:rect l="l" t="t" r="r" b="b"/>
              <a:pathLst>
                <a:path w="2817495" h="182880">
                  <a:moveTo>
                    <a:pt x="2817113" y="182879"/>
                  </a:moveTo>
                  <a:lnTo>
                    <a:pt x="2791968" y="29717"/>
                  </a:lnTo>
                  <a:lnTo>
                    <a:pt x="2650997" y="0"/>
                  </a:lnTo>
                  <a:lnTo>
                    <a:pt x="1679447" y="29718"/>
                  </a:lnTo>
                  <a:lnTo>
                    <a:pt x="41909" y="29718"/>
                  </a:lnTo>
                  <a:lnTo>
                    <a:pt x="0" y="182880"/>
                  </a:lnTo>
                  <a:lnTo>
                    <a:pt x="2817113" y="18287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64919" y="1509521"/>
              <a:ext cx="2815590" cy="182880"/>
            </a:xfrm>
            <a:custGeom>
              <a:avLst/>
              <a:gdLst/>
              <a:ahLst/>
              <a:cxnLst/>
              <a:rect l="l" t="t" r="r" b="b"/>
              <a:pathLst>
                <a:path w="2815590" h="182880">
                  <a:moveTo>
                    <a:pt x="2815590" y="182879"/>
                  </a:moveTo>
                  <a:lnTo>
                    <a:pt x="2791967" y="29717"/>
                  </a:lnTo>
                  <a:lnTo>
                    <a:pt x="2652521" y="0"/>
                  </a:lnTo>
                  <a:lnTo>
                    <a:pt x="1680972" y="29717"/>
                  </a:lnTo>
                  <a:lnTo>
                    <a:pt x="41910" y="29717"/>
                  </a:lnTo>
                  <a:lnTo>
                    <a:pt x="0" y="182879"/>
                  </a:lnTo>
                  <a:lnTo>
                    <a:pt x="2815590" y="182879"/>
                  </a:lnTo>
                  <a:close/>
                </a:path>
              </a:pathLst>
            </a:custGeom>
            <a:solidFill>
              <a:srgbClr val="FFA31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80160" y="1436370"/>
              <a:ext cx="2817495" cy="147955"/>
            </a:xfrm>
            <a:custGeom>
              <a:avLst/>
              <a:gdLst/>
              <a:ahLst/>
              <a:cxnLst/>
              <a:rect l="l" t="t" r="r" b="b"/>
              <a:pathLst>
                <a:path w="2817495" h="147955">
                  <a:moveTo>
                    <a:pt x="2817114" y="147828"/>
                  </a:moveTo>
                  <a:lnTo>
                    <a:pt x="2792722" y="0"/>
                  </a:lnTo>
                  <a:lnTo>
                    <a:pt x="40652" y="0"/>
                  </a:lnTo>
                  <a:lnTo>
                    <a:pt x="0" y="147828"/>
                  </a:lnTo>
                  <a:lnTo>
                    <a:pt x="2817114" y="147828"/>
                  </a:lnTo>
                  <a:close/>
                </a:path>
              </a:pathLst>
            </a:custGeom>
            <a:solidFill>
              <a:srgbClr val="FFB3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54251" y="1436370"/>
              <a:ext cx="2819400" cy="24130"/>
            </a:xfrm>
            <a:custGeom>
              <a:avLst/>
              <a:gdLst/>
              <a:ahLst/>
              <a:cxnLst/>
              <a:rect l="l" t="t" r="r" b="b"/>
              <a:pathLst>
                <a:path w="2819400" h="24130">
                  <a:moveTo>
                    <a:pt x="2818780" y="0"/>
                  </a:moveTo>
                  <a:lnTo>
                    <a:pt x="6346" y="0"/>
                  </a:lnTo>
                  <a:lnTo>
                    <a:pt x="0" y="23622"/>
                  </a:lnTo>
                  <a:lnTo>
                    <a:pt x="2817876" y="23622"/>
                  </a:lnTo>
                  <a:lnTo>
                    <a:pt x="2818780" y="0"/>
                  </a:lnTo>
                  <a:close/>
                </a:path>
              </a:pathLst>
            </a:custGeom>
            <a:solidFill>
              <a:srgbClr val="FFC233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1930908" y="1436370"/>
              <a:ext cx="2315718" cy="7536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457200" y="1436370"/>
              <a:ext cx="1189482" cy="8367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200" y="2415540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736475" y="2173268"/>
            <a:ext cx="6821021" cy="31893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3781" marR="4483" indent="-302575">
              <a:lnSpc>
                <a:spcPct val="100499"/>
              </a:lnSpc>
              <a:spcBef>
                <a:spcPts val="75"/>
              </a:spcBef>
              <a:buChar char="•"/>
              <a:tabLst>
                <a:tab pos="313221" algn="l"/>
                <a:tab pos="313781" algn="l"/>
                <a:tab pos="749152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1.	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Idealnya semua anak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harus </a:t>
            </a:r>
            <a:r>
              <a:rPr sz="2471" dirty="0">
                <a:solidFill>
                  <a:srgbClr val="65FFFF"/>
                </a:solidFill>
                <a:latin typeface="Tahoma"/>
                <a:cs typeface="Tahoma"/>
              </a:rPr>
              <a:t>diskrining sejak  </a:t>
            </a:r>
            <a:r>
              <a:rPr sz="2471" spc="-4" dirty="0">
                <a:solidFill>
                  <a:srgbClr val="65FFFF"/>
                </a:solidFill>
                <a:latin typeface="Tahoma"/>
                <a:cs typeface="Tahoma"/>
              </a:rPr>
              <a:t>dini secara periodik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untuk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menemukan 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penyimpangan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sedini mungkin, agar segera 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diintervensi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secara teratur</a:t>
            </a:r>
            <a:endParaRPr sz="2471">
              <a:latin typeface="Tahoma"/>
              <a:cs typeface="Tahoma"/>
            </a:endParaRPr>
          </a:p>
          <a:p>
            <a:pPr>
              <a:spcBef>
                <a:spcPts val="18"/>
              </a:spcBef>
            </a:pPr>
            <a:endParaRPr sz="3441">
              <a:latin typeface="Tahoma"/>
              <a:cs typeface="Tahoma"/>
            </a:endParaRPr>
          </a:p>
          <a:p>
            <a:pPr marL="313221" marR="476275" indent="-302575">
              <a:lnSpc>
                <a:spcPct val="99300"/>
              </a:lnSpc>
              <a:buChar char="•"/>
              <a:tabLst>
                <a:tab pos="313781" algn="l"/>
                <a:tab pos="314342" algn="l"/>
                <a:tab pos="1266893" algn="l"/>
                <a:tab pos="2101215" algn="l"/>
              </a:tabLst>
            </a:pP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2.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Bila tidak 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dapat melakukan pada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semua  anak,	</a:t>
            </a:r>
            <a:r>
              <a:rPr sz="2471" spc="-4" dirty="0">
                <a:solidFill>
                  <a:srgbClr val="65FFFF"/>
                </a:solidFill>
                <a:latin typeface="Tahoma"/>
                <a:cs typeface="Tahoma"/>
              </a:rPr>
              <a:t>prioritas skrining untuk anak dengan  </a:t>
            </a:r>
            <a:r>
              <a:rPr sz="2471" dirty="0">
                <a:solidFill>
                  <a:srgbClr val="65FFFF"/>
                </a:solidFill>
                <a:latin typeface="Tahoma"/>
                <a:cs typeface="Tahoma"/>
              </a:rPr>
              <a:t>risiko tinggi	</a:t>
            </a:r>
            <a:r>
              <a:rPr sz="2471" dirty="0">
                <a:solidFill>
                  <a:srgbClr val="FFFFFF"/>
                </a:solidFill>
                <a:latin typeface="Tahoma"/>
                <a:cs typeface="Tahoma"/>
              </a:rPr>
              <a:t>pranatal, perinatal dan</a:t>
            </a:r>
            <a:r>
              <a:rPr sz="2471" spc="-1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71" spc="-4" dirty="0">
                <a:solidFill>
                  <a:srgbClr val="FFFFFF"/>
                </a:solidFill>
                <a:latin typeface="Tahoma"/>
                <a:cs typeface="Tahoma"/>
              </a:rPr>
              <a:t>batita</a:t>
            </a:r>
            <a:r>
              <a:rPr sz="2471" spc="-4" dirty="0">
                <a:latin typeface="Arial"/>
                <a:cs typeface="Arial"/>
              </a:rPr>
              <a:t>.</a:t>
            </a:r>
            <a:endParaRPr sz="2471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89662" y="638081"/>
            <a:ext cx="2812116" cy="55454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3530" dirty="0"/>
              <a:t>Ringkasan</a:t>
            </a:r>
            <a:r>
              <a:rPr sz="3530" spc="-97" dirty="0"/>
              <a:t> </a:t>
            </a:r>
            <a:r>
              <a:rPr sz="3530" dirty="0"/>
              <a:t>(4)</a:t>
            </a:r>
            <a:endParaRPr sz="3530"/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4"/>
            <a:ext cx="8068235" cy="5187203"/>
            <a:chOff x="457200" y="1436369"/>
            <a:chExt cx="9144000" cy="5878830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535304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333065" y="1535878"/>
            <a:ext cx="7598709" cy="444987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13781" marR="482999" indent="-302575">
              <a:lnSpc>
                <a:spcPts val="2285"/>
              </a:lnSpc>
              <a:spcBef>
                <a:spcPts val="375"/>
              </a:spcBef>
              <a:buFont typeface="Wingdings"/>
              <a:buChar char=""/>
              <a:tabLst>
                <a:tab pos="313221" algn="l"/>
                <a:tab pos="313781" algn="l"/>
                <a:tab pos="1612052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Bila ADA	penyimpangan tumbuh kembang, SEGERA  lakukan intervensi (tindakan) sesuai</a:t>
            </a:r>
            <a:r>
              <a:rPr sz="2118" b="1" spc="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masalahnya</a:t>
            </a:r>
            <a:endParaRPr sz="2118">
              <a:latin typeface="Arial"/>
              <a:cs typeface="Arial"/>
            </a:endParaRPr>
          </a:p>
          <a:p>
            <a:pPr marL="666225" marR="542394" lvl="1" indent="-252146">
              <a:lnSpc>
                <a:spcPts val="2285"/>
              </a:lnSpc>
              <a:spcBef>
                <a:spcPts val="512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Intervens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i terutama dilakukan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oleh keluarga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dengan 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petunjuk dari</a:t>
            </a:r>
            <a:r>
              <a:rPr sz="2118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petugas</a:t>
            </a:r>
            <a:endParaRPr sz="2118">
              <a:latin typeface="Arial"/>
              <a:cs typeface="Arial"/>
            </a:endParaRPr>
          </a:p>
          <a:p>
            <a:pPr marL="666225" marR="75083" lvl="1" indent="-252146">
              <a:lnSpc>
                <a:spcPts val="2285"/>
              </a:lnSpc>
              <a:spcBef>
                <a:spcPts val="512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Bila tidak berhasil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rujuk ke sarana kesehatan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lebih  lengkap</a:t>
            </a:r>
            <a:endParaRPr sz="2118">
              <a:latin typeface="Arial"/>
              <a:cs typeface="Arial"/>
            </a:endParaRPr>
          </a:p>
          <a:p>
            <a:pPr marL="666786" lvl="1" indent="-252706">
              <a:spcBef>
                <a:spcPts val="224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Penting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pencatatan, pelaporan, monitoring &amp;</a:t>
            </a:r>
            <a:r>
              <a:rPr sz="2118" b="1" spc="-40" dirty="0">
                <a:solidFill>
                  <a:srgbClr val="33CC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evaluasi</a:t>
            </a:r>
            <a:endParaRPr sz="2118">
              <a:latin typeface="Arial"/>
              <a:cs typeface="Arial"/>
            </a:endParaRPr>
          </a:p>
          <a:p>
            <a:pPr marL="313781" indent="-302575">
              <a:spcBef>
                <a:spcPts val="1187"/>
              </a:spcBef>
              <a:buFont typeface="Wingdings"/>
              <a:buChar char="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Bila TIDAK ADA penyimpangan</a:t>
            </a: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118">
              <a:latin typeface="Arial"/>
              <a:cs typeface="Arial"/>
            </a:endParaRPr>
          </a:p>
          <a:p>
            <a:pPr marL="666786" lvl="1" indent="-252146">
              <a:spcBef>
                <a:spcPts val="251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Berikan</a:t>
            </a:r>
            <a:r>
              <a:rPr sz="2118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pujian</a:t>
            </a:r>
            <a:endParaRPr sz="2118">
              <a:latin typeface="Arial"/>
              <a:cs typeface="Arial"/>
            </a:endParaRPr>
          </a:p>
          <a:p>
            <a:pPr marL="666786" lvl="1" indent="-252146">
              <a:lnSpc>
                <a:spcPts val="2413"/>
              </a:lnSpc>
              <a:spcBef>
                <a:spcPts val="256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Beri nasehat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lanjutkan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pemenuhan kebutuhan</a:t>
            </a:r>
            <a:r>
              <a:rPr sz="2118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fisik</a:t>
            </a:r>
            <a:endParaRPr sz="2118">
              <a:latin typeface="Arial"/>
              <a:cs typeface="Arial"/>
            </a:endParaRPr>
          </a:p>
          <a:p>
            <a:pPr marL="666786">
              <a:lnSpc>
                <a:spcPts val="2413"/>
              </a:lnSpc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(jasmani),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kasih-sayang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(rohani),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stimulasi</a:t>
            </a:r>
            <a:r>
              <a:rPr sz="2118" b="1" spc="31" dirty="0">
                <a:solidFill>
                  <a:srgbClr val="33CC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(kecerdasan)</a:t>
            </a:r>
            <a:endParaRPr sz="2118">
              <a:latin typeface="Arial"/>
              <a:cs typeface="Arial"/>
            </a:endParaRPr>
          </a:p>
          <a:p>
            <a:pPr marL="666786" marR="709370" lvl="1" indent="-252146">
              <a:lnSpc>
                <a:spcPts val="2285"/>
              </a:lnSpc>
              <a:spcBef>
                <a:spcPts val="543"/>
              </a:spcBef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Beri nasehat untuk </a:t>
            </a:r>
            <a:r>
              <a:rPr sz="2118" b="1" spc="-4" dirty="0">
                <a:solidFill>
                  <a:srgbClr val="33CCFF"/>
                </a:solidFill>
                <a:latin typeface="Arial"/>
                <a:cs typeface="Arial"/>
              </a:rPr>
              <a:t>pemantauan tumbuh kembang  </a:t>
            </a:r>
            <a:r>
              <a:rPr sz="2118" b="1" spc="-9" dirty="0">
                <a:solidFill>
                  <a:srgbClr val="33CCFF"/>
                </a:solidFill>
                <a:latin typeface="Arial"/>
                <a:cs typeface="Arial"/>
              </a:rPr>
              <a:t>berkala</a:t>
            </a:r>
            <a:endParaRPr sz="2118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3" y="1267384"/>
            <a:ext cx="8068235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8059" y="246068"/>
            <a:ext cx="9278471" cy="1321817"/>
          </a:xfrm>
          <a:prstGeom prst="rect">
            <a:avLst/>
          </a:prstGeom>
        </p:spPr>
        <p:txBody>
          <a:bodyPr vert="horz" wrap="square" lIns="0" tIns="340658" rIns="0" bIns="0" rtlCol="0" anchor="ctr">
            <a:spAutoFit/>
          </a:bodyPr>
          <a:lstStyle/>
          <a:p>
            <a:pPr marL="1846828" marR="4483" indent="-850572">
              <a:lnSpc>
                <a:spcPct val="100000"/>
              </a:lnSpc>
              <a:spcBef>
                <a:spcPts val="88"/>
              </a:spcBef>
            </a:pPr>
            <a:r>
              <a:rPr sz="3177" spc="-4" dirty="0">
                <a:solidFill>
                  <a:srgbClr val="FFFF9A"/>
                </a:solidFill>
                <a:latin typeface="Times New Roman"/>
                <a:cs typeface="Times New Roman"/>
              </a:rPr>
              <a:t>DETEKSI DINI </a:t>
            </a:r>
            <a:r>
              <a:rPr sz="3177" spc="-9" dirty="0">
                <a:solidFill>
                  <a:srgbClr val="FFFF9A"/>
                </a:solidFill>
                <a:latin typeface="Times New Roman"/>
                <a:cs typeface="Times New Roman"/>
              </a:rPr>
              <a:t>GANGGUAN  PERKEMBANGAN</a:t>
            </a:r>
            <a:endParaRPr sz="3177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883" y="2131359"/>
            <a:ext cx="8068235" cy="3455893"/>
            <a:chOff x="457200" y="2415539"/>
            <a:chExt cx="9144000" cy="3916679"/>
          </a:xfrm>
        </p:grpSpPr>
        <p:sp>
          <p:nvSpPr>
            <p:cNvPr id="5" name="object 5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2805923" y="2921651"/>
              <a:ext cx="1386574" cy="4735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453786" y="2961687"/>
              <a:ext cx="833056" cy="4333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2140534" y="3393947"/>
              <a:ext cx="1913593" cy="9803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818236" y="3393605"/>
              <a:ext cx="1519660" cy="9806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457200" y="4373879"/>
              <a:ext cx="9144000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3168395" y="4534160"/>
              <a:ext cx="363220" cy="202565"/>
            </a:xfrm>
            <a:custGeom>
              <a:avLst/>
              <a:gdLst/>
              <a:ahLst/>
              <a:cxnLst/>
              <a:rect l="l" t="t" r="r" b="b"/>
              <a:pathLst>
                <a:path w="363220" h="202564">
                  <a:moveTo>
                    <a:pt x="363177" y="158208"/>
                  </a:moveTo>
                  <a:lnTo>
                    <a:pt x="361188" y="146805"/>
                  </a:lnTo>
                  <a:lnTo>
                    <a:pt x="353657" y="130456"/>
                  </a:lnTo>
                  <a:lnTo>
                    <a:pt x="341966" y="118401"/>
                  </a:lnTo>
                  <a:lnTo>
                    <a:pt x="328266" y="107975"/>
                  </a:lnTo>
                  <a:lnTo>
                    <a:pt x="314705" y="96513"/>
                  </a:lnTo>
                  <a:lnTo>
                    <a:pt x="285673" y="73518"/>
                  </a:lnTo>
                  <a:lnTo>
                    <a:pt x="227836" y="26700"/>
                  </a:lnTo>
                  <a:lnTo>
                    <a:pt x="198881" y="3549"/>
                  </a:lnTo>
                  <a:lnTo>
                    <a:pt x="163657" y="0"/>
                  </a:lnTo>
                  <a:lnTo>
                    <a:pt x="127358" y="3568"/>
                  </a:lnTo>
                  <a:lnTo>
                    <a:pt x="90436" y="7889"/>
                  </a:lnTo>
                  <a:lnTo>
                    <a:pt x="53340" y="6597"/>
                  </a:lnTo>
                  <a:lnTo>
                    <a:pt x="48768" y="5073"/>
                  </a:lnTo>
                  <a:lnTo>
                    <a:pt x="37592" y="40071"/>
                  </a:lnTo>
                  <a:lnTo>
                    <a:pt x="11354" y="105682"/>
                  </a:lnTo>
                  <a:lnTo>
                    <a:pt x="38491" y="157144"/>
                  </a:lnTo>
                  <a:lnTo>
                    <a:pt x="83244" y="171313"/>
                  </a:lnTo>
                  <a:lnTo>
                    <a:pt x="131464" y="183033"/>
                  </a:lnTo>
                  <a:lnTo>
                    <a:pt x="180356" y="192121"/>
                  </a:lnTo>
                  <a:lnTo>
                    <a:pt x="227128" y="198394"/>
                  </a:lnTo>
                  <a:lnTo>
                    <a:pt x="268986" y="201669"/>
                  </a:lnTo>
                  <a:lnTo>
                    <a:pt x="286123" y="202385"/>
                  </a:lnTo>
                  <a:lnTo>
                    <a:pt x="309719" y="201731"/>
                  </a:lnTo>
                  <a:lnTo>
                    <a:pt x="332570" y="198188"/>
                  </a:lnTo>
                  <a:lnTo>
                    <a:pt x="347471" y="190239"/>
                  </a:lnTo>
                  <a:lnTo>
                    <a:pt x="355812" y="182015"/>
                  </a:lnTo>
                  <a:lnTo>
                    <a:pt x="361216" y="170641"/>
                  </a:lnTo>
                  <a:lnTo>
                    <a:pt x="363177" y="158208"/>
                  </a:lnTo>
                  <a:close/>
                </a:path>
              </a:pathLst>
            </a:custGeom>
            <a:solidFill>
              <a:srgbClr val="876157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3168395" y="4534449"/>
              <a:ext cx="360680" cy="202565"/>
            </a:xfrm>
            <a:custGeom>
              <a:avLst/>
              <a:gdLst/>
              <a:ahLst/>
              <a:cxnLst/>
              <a:rect l="l" t="t" r="r" b="b"/>
              <a:pathLst>
                <a:path w="360679" h="202564">
                  <a:moveTo>
                    <a:pt x="48768" y="4784"/>
                  </a:moveTo>
                  <a:lnTo>
                    <a:pt x="37592" y="39782"/>
                  </a:lnTo>
                  <a:lnTo>
                    <a:pt x="24503" y="72583"/>
                  </a:lnTo>
                  <a:lnTo>
                    <a:pt x="11354" y="105393"/>
                  </a:lnTo>
                  <a:lnTo>
                    <a:pt x="0" y="140420"/>
                  </a:lnTo>
                  <a:lnTo>
                    <a:pt x="40297" y="157481"/>
                  </a:lnTo>
                  <a:lnTo>
                    <a:pt x="86755" y="171995"/>
                  </a:lnTo>
                  <a:lnTo>
                    <a:pt x="136645" y="183840"/>
                  </a:lnTo>
                  <a:lnTo>
                    <a:pt x="187243" y="192894"/>
                  </a:lnTo>
                  <a:lnTo>
                    <a:pt x="235821" y="199035"/>
                  </a:lnTo>
                  <a:lnTo>
                    <a:pt x="279653" y="202142"/>
                  </a:lnTo>
                  <a:lnTo>
                    <a:pt x="311943" y="201595"/>
                  </a:lnTo>
                  <a:lnTo>
                    <a:pt x="340904" y="194203"/>
                  </a:lnTo>
                  <a:lnTo>
                    <a:pt x="359433" y="176112"/>
                  </a:lnTo>
                  <a:lnTo>
                    <a:pt x="360425" y="143468"/>
                  </a:lnTo>
                  <a:lnTo>
                    <a:pt x="351406" y="127518"/>
                  </a:lnTo>
                  <a:lnTo>
                    <a:pt x="337570" y="114407"/>
                  </a:lnTo>
                  <a:lnTo>
                    <a:pt x="321637" y="102491"/>
                  </a:lnTo>
                  <a:lnTo>
                    <a:pt x="306324" y="90128"/>
                  </a:lnTo>
                  <a:lnTo>
                    <a:pt x="291869" y="78283"/>
                  </a:lnTo>
                  <a:lnTo>
                    <a:pt x="277382" y="66482"/>
                  </a:lnTo>
                  <a:lnTo>
                    <a:pt x="262888" y="54693"/>
                  </a:lnTo>
                  <a:lnTo>
                    <a:pt x="248412" y="42884"/>
                  </a:lnTo>
                  <a:lnTo>
                    <a:pt x="240029" y="36026"/>
                  </a:lnTo>
                  <a:lnTo>
                    <a:pt x="231648" y="29930"/>
                  </a:lnTo>
                  <a:lnTo>
                    <a:pt x="214883" y="16214"/>
                  </a:lnTo>
                  <a:lnTo>
                    <a:pt x="207263" y="9356"/>
                  </a:lnTo>
                  <a:lnTo>
                    <a:pt x="198881" y="3260"/>
                  </a:lnTo>
                  <a:lnTo>
                    <a:pt x="193548" y="1736"/>
                  </a:lnTo>
                  <a:lnTo>
                    <a:pt x="157686" y="0"/>
                  </a:lnTo>
                  <a:lnTo>
                    <a:pt x="121057" y="4208"/>
                  </a:lnTo>
                  <a:lnTo>
                    <a:pt x="84479" y="7942"/>
                  </a:lnTo>
                  <a:lnTo>
                    <a:pt x="48768" y="47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/>
            <p:nvPr/>
          </p:nvSpPr>
          <p:spPr>
            <a:xfrm>
              <a:off x="3176777" y="4373879"/>
              <a:ext cx="335915" cy="212090"/>
            </a:xfrm>
            <a:custGeom>
              <a:avLst/>
              <a:gdLst/>
              <a:ahLst/>
              <a:cxnLst/>
              <a:rect l="l" t="t" r="r" b="b"/>
              <a:pathLst>
                <a:path w="335914" h="212089">
                  <a:moveTo>
                    <a:pt x="335311" y="0"/>
                  </a:moveTo>
                  <a:lnTo>
                    <a:pt x="82707" y="0"/>
                  </a:lnTo>
                  <a:lnTo>
                    <a:pt x="72760" y="18910"/>
                  </a:lnTo>
                  <a:lnTo>
                    <a:pt x="47781" y="65388"/>
                  </a:lnTo>
                  <a:lnTo>
                    <a:pt x="23228" y="112067"/>
                  </a:lnTo>
                  <a:lnTo>
                    <a:pt x="0" y="159258"/>
                  </a:lnTo>
                  <a:lnTo>
                    <a:pt x="18673" y="177972"/>
                  </a:lnTo>
                  <a:lnTo>
                    <a:pt x="39824" y="193838"/>
                  </a:lnTo>
                  <a:lnTo>
                    <a:pt x="63350" y="205558"/>
                  </a:lnTo>
                  <a:lnTo>
                    <a:pt x="89154" y="211836"/>
                  </a:lnTo>
                  <a:lnTo>
                    <a:pt x="108655" y="211738"/>
                  </a:lnTo>
                  <a:lnTo>
                    <a:pt x="163068" y="197358"/>
                  </a:lnTo>
                  <a:lnTo>
                    <a:pt x="219456" y="150875"/>
                  </a:lnTo>
                  <a:lnTo>
                    <a:pt x="233933" y="135636"/>
                  </a:lnTo>
                  <a:lnTo>
                    <a:pt x="247649" y="119634"/>
                  </a:lnTo>
                  <a:lnTo>
                    <a:pt x="261366" y="104394"/>
                  </a:lnTo>
                  <a:lnTo>
                    <a:pt x="290236" y="68936"/>
                  </a:lnTo>
                  <a:lnTo>
                    <a:pt x="316758" y="31723"/>
                  </a:lnTo>
                  <a:lnTo>
                    <a:pt x="335311" y="0"/>
                  </a:lnTo>
                  <a:close/>
                </a:path>
              </a:pathLst>
            </a:custGeom>
            <a:solidFill>
              <a:srgbClr val="9BBFE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5" name="object 15"/>
            <p:cNvSpPr/>
            <p:nvPr/>
          </p:nvSpPr>
          <p:spPr>
            <a:xfrm>
              <a:off x="3176777" y="4373879"/>
              <a:ext cx="335915" cy="212090"/>
            </a:xfrm>
            <a:custGeom>
              <a:avLst/>
              <a:gdLst/>
              <a:ahLst/>
              <a:cxnLst/>
              <a:rect l="l" t="t" r="r" b="b"/>
              <a:pathLst>
                <a:path w="335914" h="212089">
                  <a:moveTo>
                    <a:pt x="335311" y="0"/>
                  </a:moveTo>
                  <a:lnTo>
                    <a:pt x="316758" y="31723"/>
                  </a:lnTo>
                  <a:lnTo>
                    <a:pt x="290236" y="68936"/>
                  </a:lnTo>
                  <a:lnTo>
                    <a:pt x="261366" y="104394"/>
                  </a:lnTo>
                  <a:lnTo>
                    <a:pt x="247649" y="119634"/>
                  </a:lnTo>
                  <a:lnTo>
                    <a:pt x="233933" y="135636"/>
                  </a:lnTo>
                  <a:lnTo>
                    <a:pt x="219456" y="150875"/>
                  </a:lnTo>
                  <a:lnTo>
                    <a:pt x="203276" y="169109"/>
                  </a:lnTo>
                  <a:lnTo>
                    <a:pt x="194224" y="179398"/>
                  </a:lnTo>
                  <a:lnTo>
                    <a:pt x="183690" y="187046"/>
                  </a:lnTo>
                  <a:lnTo>
                    <a:pt x="144944" y="204770"/>
                  </a:lnTo>
                  <a:lnTo>
                    <a:pt x="89154" y="211836"/>
                  </a:lnTo>
                  <a:lnTo>
                    <a:pt x="63350" y="205558"/>
                  </a:lnTo>
                  <a:lnTo>
                    <a:pt x="39824" y="193838"/>
                  </a:lnTo>
                  <a:lnTo>
                    <a:pt x="18673" y="177972"/>
                  </a:lnTo>
                  <a:lnTo>
                    <a:pt x="0" y="159258"/>
                  </a:lnTo>
                  <a:lnTo>
                    <a:pt x="23228" y="112067"/>
                  </a:lnTo>
                  <a:lnTo>
                    <a:pt x="47781" y="65388"/>
                  </a:lnTo>
                  <a:lnTo>
                    <a:pt x="72760" y="18910"/>
                  </a:lnTo>
                  <a:lnTo>
                    <a:pt x="827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3611337" y="4373879"/>
              <a:ext cx="300355" cy="160020"/>
            </a:xfrm>
            <a:custGeom>
              <a:avLst/>
              <a:gdLst/>
              <a:ahLst/>
              <a:cxnLst/>
              <a:rect l="l" t="t" r="r" b="b"/>
              <a:pathLst>
                <a:path w="300354" h="160020">
                  <a:moveTo>
                    <a:pt x="300008" y="53340"/>
                  </a:moveTo>
                  <a:lnTo>
                    <a:pt x="259296" y="0"/>
                  </a:lnTo>
                  <a:lnTo>
                    <a:pt x="0" y="0"/>
                  </a:lnTo>
                  <a:lnTo>
                    <a:pt x="143798" y="160020"/>
                  </a:lnTo>
                  <a:lnTo>
                    <a:pt x="184970" y="136648"/>
                  </a:lnTo>
                  <a:lnTo>
                    <a:pt x="259114" y="77118"/>
                  </a:lnTo>
                  <a:lnTo>
                    <a:pt x="300008" y="53340"/>
                  </a:lnTo>
                  <a:close/>
                </a:path>
              </a:pathLst>
            </a:custGeom>
            <a:solidFill>
              <a:srgbClr val="9BBFE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11337" y="4373879"/>
              <a:ext cx="300355" cy="160020"/>
            </a:xfrm>
            <a:custGeom>
              <a:avLst/>
              <a:gdLst/>
              <a:ahLst/>
              <a:cxnLst/>
              <a:rect l="l" t="t" r="r" b="b"/>
              <a:pathLst>
                <a:path w="300354" h="160020">
                  <a:moveTo>
                    <a:pt x="259296" y="0"/>
                  </a:moveTo>
                  <a:lnTo>
                    <a:pt x="269468" y="13501"/>
                  </a:lnTo>
                  <a:lnTo>
                    <a:pt x="300008" y="53340"/>
                  </a:lnTo>
                  <a:lnTo>
                    <a:pt x="259114" y="77118"/>
                  </a:lnTo>
                  <a:lnTo>
                    <a:pt x="222089" y="106951"/>
                  </a:lnTo>
                  <a:lnTo>
                    <a:pt x="184970" y="136648"/>
                  </a:lnTo>
                  <a:lnTo>
                    <a:pt x="143798" y="160020"/>
                  </a:lnTo>
                  <a:lnTo>
                    <a:pt x="107898" y="119986"/>
                  </a:lnTo>
                  <a:lnTo>
                    <a:pt x="71955" y="79987"/>
                  </a:lnTo>
                  <a:lnTo>
                    <a:pt x="35989" y="40005"/>
                  </a:lnTo>
                  <a:lnTo>
                    <a:pt x="20" y="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3739598" y="4373422"/>
              <a:ext cx="313936" cy="2277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3625831" y="4373879"/>
              <a:ext cx="88156" cy="906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3236569" y="4450841"/>
              <a:ext cx="219100" cy="1127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5572340" y="4379213"/>
              <a:ext cx="339090" cy="210185"/>
            </a:xfrm>
            <a:custGeom>
              <a:avLst/>
              <a:gdLst/>
              <a:ahLst/>
              <a:cxnLst/>
              <a:rect l="l" t="t" r="r" b="b"/>
              <a:pathLst>
                <a:path w="339089" h="210185">
                  <a:moveTo>
                    <a:pt x="338493" y="101345"/>
                  </a:moveTo>
                  <a:lnTo>
                    <a:pt x="330777" y="73162"/>
                  </a:lnTo>
                  <a:lnTo>
                    <a:pt x="313409" y="45777"/>
                  </a:lnTo>
                  <a:lnTo>
                    <a:pt x="291628" y="20839"/>
                  </a:lnTo>
                  <a:lnTo>
                    <a:pt x="270675" y="0"/>
                  </a:lnTo>
                  <a:lnTo>
                    <a:pt x="201989" y="24929"/>
                  </a:lnTo>
                  <a:lnTo>
                    <a:pt x="179235" y="32765"/>
                  </a:lnTo>
                  <a:lnTo>
                    <a:pt x="173139" y="35051"/>
                  </a:lnTo>
                  <a:lnTo>
                    <a:pt x="154005" y="53436"/>
                  </a:lnTo>
                  <a:lnTo>
                    <a:pt x="115253" y="89733"/>
                  </a:lnTo>
                  <a:lnTo>
                    <a:pt x="96177" y="108203"/>
                  </a:lnTo>
                  <a:lnTo>
                    <a:pt x="89319" y="114300"/>
                  </a:lnTo>
                  <a:lnTo>
                    <a:pt x="82461" y="121158"/>
                  </a:lnTo>
                  <a:lnTo>
                    <a:pt x="67983" y="134112"/>
                  </a:lnTo>
                  <a:lnTo>
                    <a:pt x="61125" y="140970"/>
                  </a:lnTo>
                  <a:lnTo>
                    <a:pt x="55029" y="142494"/>
                  </a:lnTo>
                  <a:lnTo>
                    <a:pt x="14700" y="161601"/>
                  </a:lnTo>
                  <a:lnTo>
                    <a:pt x="1689" y="185927"/>
                  </a:lnTo>
                  <a:lnTo>
                    <a:pt x="0" y="195694"/>
                  </a:lnTo>
                  <a:lnTo>
                    <a:pt x="1460" y="190804"/>
                  </a:lnTo>
                  <a:lnTo>
                    <a:pt x="1689" y="199644"/>
                  </a:lnTo>
                  <a:lnTo>
                    <a:pt x="31152" y="208061"/>
                  </a:lnTo>
                  <a:lnTo>
                    <a:pt x="102637" y="206678"/>
                  </a:lnTo>
                  <a:lnTo>
                    <a:pt x="157724" y="196596"/>
                  </a:lnTo>
                  <a:lnTo>
                    <a:pt x="214287" y="169163"/>
                  </a:lnTo>
                  <a:lnTo>
                    <a:pt x="276604" y="135583"/>
                  </a:lnTo>
                  <a:lnTo>
                    <a:pt x="307729" y="118588"/>
                  </a:lnTo>
                  <a:lnTo>
                    <a:pt x="338493" y="101345"/>
                  </a:lnTo>
                  <a:close/>
                </a:path>
              </a:pathLst>
            </a:custGeom>
            <a:solidFill>
              <a:srgbClr val="B86961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/>
            <p:nvPr/>
          </p:nvSpPr>
          <p:spPr>
            <a:xfrm>
              <a:off x="5572340" y="4379213"/>
              <a:ext cx="339090" cy="210185"/>
            </a:xfrm>
            <a:custGeom>
              <a:avLst/>
              <a:gdLst/>
              <a:ahLst/>
              <a:cxnLst/>
              <a:rect l="l" t="t" r="r" b="b"/>
              <a:pathLst>
                <a:path w="339089" h="210185">
                  <a:moveTo>
                    <a:pt x="173139" y="35051"/>
                  </a:moveTo>
                  <a:lnTo>
                    <a:pt x="154005" y="53436"/>
                  </a:lnTo>
                  <a:lnTo>
                    <a:pt x="134620" y="71570"/>
                  </a:lnTo>
                  <a:lnTo>
                    <a:pt x="115253" y="89733"/>
                  </a:lnTo>
                  <a:lnTo>
                    <a:pt x="96177" y="108203"/>
                  </a:lnTo>
                  <a:lnTo>
                    <a:pt x="89319" y="114300"/>
                  </a:lnTo>
                  <a:lnTo>
                    <a:pt x="82461" y="121158"/>
                  </a:lnTo>
                  <a:lnTo>
                    <a:pt x="74841" y="128015"/>
                  </a:lnTo>
                  <a:lnTo>
                    <a:pt x="67983" y="134112"/>
                  </a:lnTo>
                  <a:lnTo>
                    <a:pt x="61125" y="140970"/>
                  </a:lnTo>
                  <a:lnTo>
                    <a:pt x="21274" y="156592"/>
                  </a:lnTo>
                  <a:lnTo>
                    <a:pt x="1689" y="185927"/>
                  </a:lnTo>
                  <a:lnTo>
                    <a:pt x="0" y="195694"/>
                  </a:lnTo>
                  <a:lnTo>
                    <a:pt x="1460" y="190804"/>
                  </a:lnTo>
                  <a:lnTo>
                    <a:pt x="1689" y="199644"/>
                  </a:lnTo>
                  <a:lnTo>
                    <a:pt x="31152" y="208061"/>
                  </a:lnTo>
                  <a:lnTo>
                    <a:pt x="102637" y="206678"/>
                  </a:lnTo>
                  <a:lnTo>
                    <a:pt x="157724" y="196596"/>
                  </a:lnTo>
                  <a:lnTo>
                    <a:pt x="214287" y="169163"/>
                  </a:lnTo>
                  <a:lnTo>
                    <a:pt x="245372" y="152414"/>
                  </a:lnTo>
                  <a:lnTo>
                    <a:pt x="276604" y="135583"/>
                  </a:lnTo>
                  <a:lnTo>
                    <a:pt x="307729" y="118588"/>
                  </a:lnTo>
                  <a:lnTo>
                    <a:pt x="338493" y="101345"/>
                  </a:lnTo>
                  <a:lnTo>
                    <a:pt x="330777" y="73162"/>
                  </a:lnTo>
                  <a:lnTo>
                    <a:pt x="313409" y="45777"/>
                  </a:lnTo>
                  <a:lnTo>
                    <a:pt x="291628" y="20839"/>
                  </a:lnTo>
                  <a:lnTo>
                    <a:pt x="270675" y="0"/>
                  </a:lnTo>
                  <a:lnTo>
                    <a:pt x="246285" y="8746"/>
                  </a:lnTo>
                  <a:lnTo>
                    <a:pt x="221949" y="17673"/>
                  </a:lnTo>
                  <a:lnTo>
                    <a:pt x="197592" y="26526"/>
                  </a:lnTo>
                  <a:lnTo>
                    <a:pt x="173139" y="350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25495" y="4373879"/>
              <a:ext cx="115570" cy="51435"/>
            </a:xfrm>
            <a:custGeom>
              <a:avLst/>
              <a:gdLst/>
              <a:ahLst/>
              <a:cxnLst/>
              <a:rect l="l" t="t" r="r" b="b"/>
              <a:pathLst>
                <a:path w="115570" h="51435">
                  <a:moveTo>
                    <a:pt x="115234" y="12191"/>
                  </a:moveTo>
                  <a:lnTo>
                    <a:pt x="114281" y="0"/>
                  </a:lnTo>
                  <a:lnTo>
                    <a:pt x="0" y="0"/>
                  </a:lnTo>
                  <a:lnTo>
                    <a:pt x="29890" y="51053"/>
                  </a:lnTo>
                  <a:lnTo>
                    <a:pt x="44074" y="50115"/>
                  </a:lnTo>
                  <a:lnTo>
                    <a:pt x="58455" y="49277"/>
                  </a:lnTo>
                  <a:lnTo>
                    <a:pt x="72842" y="48566"/>
                  </a:lnTo>
                  <a:lnTo>
                    <a:pt x="87040" y="48005"/>
                  </a:lnTo>
                  <a:lnTo>
                    <a:pt x="92040" y="41215"/>
                  </a:lnTo>
                  <a:lnTo>
                    <a:pt x="97475" y="34147"/>
                  </a:lnTo>
                  <a:lnTo>
                    <a:pt x="103026" y="27149"/>
                  </a:lnTo>
                  <a:lnTo>
                    <a:pt x="108376" y="20573"/>
                  </a:lnTo>
                  <a:lnTo>
                    <a:pt x="111424" y="16001"/>
                  </a:lnTo>
                  <a:lnTo>
                    <a:pt x="115234" y="12191"/>
                  </a:lnTo>
                  <a:close/>
                </a:path>
              </a:pathLst>
            </a:custGeom>
            <a:solidFill>
              <a:srgbClr val="F0CCBA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5725495" y="4373879"/>
              <a:ext cx="115570" cy="51435"/>
            </a:xfrm>
            <a:custGeom>
              <a:avLst/>
              <a:gdLst/>
              <a:ahLst/>
              <a:cxnLst/>
              <a:rect l="l" t="t" r="r" b="b"/>
              <a:pathLst>
                <a:path w="115570" h="51435">
                  <a:moveTo>
                    <a:pt x="0" y="0"/>
                  </a:moveTo>
                  <a:lnTo>
                    <a:pt x="3507" y="6013"/>
                  </a:lnTo>
                  <a:lnTo>
                    <a:pt x="29890" y="51053"/>
                  </a:lnTo>
                  <a:lnTo>
                    <a:pt x="44074" y="50115"/>
                  </a:lnTo>
                  <a:lnTo>
                    <a:pt x="58455" y="49277"/>
                  </a:lnTo>
                  <a:lnTo>
                    <a:pt x="72842" y="48566"/>
                  </a:lnTo>
                  <a:lnTo>
                    <a:pt x="87040" y="48005"/>
                  </a:lnTo>
                  <a:lnTo>
                    <a:pt x="92040" y="41215"/>
                  </a:lnTo>
                  <a:lnTo>
                    <a:pt x="97475" y="34147"/>
                  </a:lnTo>
                  <a:lnTo>
                    <a:pt x="103026" y="27149"/>
                  </a:lnTo>
                  <a:lnTo>
                    <a:pt x="108376" y="20573"/>
                  </a:lnTo>
                  <a:lnTo>
                    <a:pt x="111424" y="16001"/>
                  </a:lnTo>
                  <a:lnTo>
                    <a:pt x="115234" y="12191"/>
                  </a:lnTo>
                  <a:lnTo>
                    <a:pt x="114472" y="2285"/>
                  </a:lnTo>
                  <a:lnTo>
                    <a:pt x="1142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27" name="object 27"/>
          <p:cNvSpPr/>
          <p:nvPr/>
        </p:nvSpPr>
        <p:spPr>
          <a:xfrm>
            <a:off x="2061883" y="5587253"/>
            <a:ext cx="8068235" cy="8673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76200"/>
            <a:ext cx="2286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ANAK 0-6 TAHUN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0" y="533400"/>
            <a:ext cx="2971800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ANAK 0-6 TAHUN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4600" y="1295400"/>
            <a:ext cx="2286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PENYIMPANGAN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295400"/>
            <a:ext cx="1219200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SESUAI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1295400"/>
            <a:ext cx="1905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MERAGUKAN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2200" y="1752600"/>
            <a:ext cx="12192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STIMULASI RUTIN DI RUMAH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3276600"/>
            <a:ext cx="1295400" cy="22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SESUAI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0" y="2438400"/>
            <a:ext cx="2286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EVALUASI HASIL INETRVENSI SETELAH 2 MGG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0" y="1752600"/>
            <a:ext cx="2286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TINDAKAN INTERVENSI 2 MGG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24600" y="3276600"/>
            <a:ext cx="19812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PENYIMPANGAN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38600" y="3200400"/>
            <a:ext cx="16764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MERAGUKAN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4572000"/>
            <a:ext cx="2286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EVALUASI HASIL INTERVENSI SETELAH 2 MGG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0" y="3733800"/>
            <a:ext cx="2286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TINDAKAN INTERVENSI 2 MGG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09800" y="5334000"/>
            <a:ext cx="12192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SESUAI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0" y="5334000"/>
            <a:ext cx="2286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SESUAI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77000" y="5334000"/>
            <a:ext cx="18288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PENYIMPANGAN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48400" y="6019800"/>
            <a:ext cx="22860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RUJUK KE KLINIK TUMBANG UTK PENANGANAN SPESIALISTIK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19400" y="990600"/>
            <a:ext cx="4191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896100" y="11049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666206" y="11430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4724400" y="11430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628606" y="83740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6666706" y="418306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2667000" y="16002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724400" y="30472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4723606" y="35806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4723606" y="43434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4724400" y="51808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5028406" y="4648200"/>
            <a:ext cx="30559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7238206" y="58674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7276703" y="5220097"/>
            <a:ext cx="2293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704703" y="5219303"/>
            <a:ext cx="228600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2742406" y="31234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7238206" y="31234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5600" y="2971800"/>
            <a:ext cx="4495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4723606" y="2286000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4724400" y="1599406"/>
            <a:ext cx="3055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819400" y="5105400"/>
            <a:ext cx="4572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0800000">
            <a:off x="1905000" y="54864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>
            <a:off x="1905000" y="33528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 flipH="1" flipV="1">
            <a:off x="1257300" y="491490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5400000" flipH="1" flipV="1">
            <a:off x="951706" y="3314700"/>
            <a:ext cx="1905794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 flipH="1" flipV="1">
            <a:off x="1752600" y="2209800"/>
            <a:ext cx="304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7" idx="1"/>
          </p:cNvCxnSpPr>
          <p:nvPr/>
        </p:nvCxnSpPr>
        <p:spPr>
          <a:xfrm>
            <a:off x="1905000" y="2057400"/>
            <a:ext cx="457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905000" y="1905000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1257300" y="12573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3" idx="1"/>
          </p:cNvCxnSpPr>
          <p:nvPr/>
        </p:nvCxnSpPr>
        <p:spPr>
          <a:xfrm>
            <a:off x="1905000" y="609600"/>
            <a:ext cx="34290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6" idx="2"/>
          </p:cNvCxnSpPr>
          <p:nvPr/>
        </p:nvCxnSpPr>
        <p:spPr>
          <a:xfrm rot="5400000">
            <a:off x="4572000" y="6172200"/>
            <a:ext cx="762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953000" y="6553200"/>
            <a:ext cx="1219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rot="5400000">
            <a:off x="7886700" y="1714500"/>
            <a:ext cx="2209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rot="5400000">
            <a:off x="7200900" y="4610100"/>
            <a:ext cx="3581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8305800" y="609600"/>
            <a:ext cx="685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4" idx="3"/>
          </p:cNvCxnSpPr>
          <p:nvPr/>
        </p:nvCxnSpPr>
        <p:spPr>
          <a:xfrm>
            <a:off x="8610600" y="14478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8305800" y="3429000"/>
            <a:ext cx="685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8534400" y="6399213"/>
            <a:ext cx="457200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/>
          <p:cNvSpPr/>
          <p:nvPr/>
        </p:nvSpPr>
        <p:spPr>
          <a:xfrm>
            <a:off x="9220200" y="1143000"/>
            <a:ext cx="1219200" cy="990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Tk. PUSK &amp; JAR:BID &amp;PERWT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144000" y="2971800"/>
            <a:ext cx="1295400" cy="1447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sz="1600" b="1" dirty="0">
                <a:solidFill>
                  <a:schemeClr val="bg1"/>
                </a:solidFill>
              </a:rPr>
              <a:t>k. PKM &amp; JAR: TIM MED; DR,BID,PRWT,NUTR,NAKES LAIN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144000" y="4724400"/>
            <a:ext cx="1371600" cy="1981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sz="1600" b="1" dirty="0">
                <a:solidFill>
                  <a:schemeClr val="bg1"/>
                </a:solidFill>
              </a:rPr>
              <a:t>k. RS RUJUKAN:KLIN TUMBANG;TIM DR SPC, NUTR,TERAPIS,LAB,PEM. PENJNG</a:t>
            </a:r>
          </a:p>
        </p:txBody>
      </p:sp>
      <p:sp>
        <p:nvSpPr>
          <p:cNvPr id="123" name="Oval 122"/>
          <p:cNvSpPr/>
          <p:nvPr/>
        </p:nvSpPr>
        <p:spPr>
          <a:xfrm>
            <a:off x="2286000" y="0"/>
            <a:ext cx="26670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ALUR RUJUKAN DINI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F9BC-3067-FE38-9D70-6564E4D6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6669"/>
            <a:ext cx="10515600" cy="2569946"/>
          </a:xfrm>
        </p:spPr>
        <p:txBody>
          <a:bodyPr/>
          <a:lstStyle/>
          <a:p>
            <a:pPr algn="ctr"/>
            <a:r>
              <a:rPr lang="en-US" dirty="0"/>
              <a:t>TUGAS KELOMPOK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8564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8FF3-1147-2E3A-14BE-D0028587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0515600" cy="15207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 KELOMPOK 1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Makalah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dg </a:t>
            </a: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Judul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“KONSEP DASAR PETUMBUHAN BAYI &amp; BALITA”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ID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8AE61-4E7C-0BA4-50A1-4D36E1E1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812"/>
            <a:ext cx="10515600" cy="403298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Pengertian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Pengertian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menurut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beberapa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ahli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Ciri-Ciri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Prinsip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Konsep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mempengaruhi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bayi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Eksternal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Internal)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Pola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&amp;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US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1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Indikator</a:t>
            </a:r>
            <a:r>
              <a:rPr lang="en-US" sz="18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1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Tahapan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bayi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usia</a:t>
            </a:r>
            <a:endParaRPr lang="en-US" sz="1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Penilaian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US" sz="1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Bayi/</a:t>
            </a:r>
            <a:r>
              <a:rPr lang="en-US" sz="1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321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8FF3-1147-2E3A-14BE-D0028587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1020124" cy="15207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 KELOMPOK 2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Makalah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dg </a:t>
            </a:r>
            <a:r>
              <a:rPr lang="en-US" sz="4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Judul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“KONSEP DASAR PERKRMBANGAN BAYI &amp; BALITA”</a:t>
            </a:r>
            <a:b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ID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8AE61-4E7C-0BA4-50A1-4D36E1E1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812"/>
            <a:ext cx="10515600" cy="4032985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Pengertian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Pengertian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menurut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beberapa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ahli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Ciri-Ciri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Prinsip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Konsep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mempengaruhi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bayi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Eksternal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Internal)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Pola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&amp;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US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r>
              <a:rPr lang="en-US" sz="2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Indikator</a:t>
            </a:r>
            <a:r>
              <a:rPr lang="en-US" sz="28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 dan </a:t>
            </a:r>
            <a:r>
              <a:rPr lang="en-US" sz="2800" dirty="0" err="1"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Tahapan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bayi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usia</a:t>
            </a:r>
            <a:endParaRPr lang="en-US" sz="2800" dirty="0">
              <a:effectLst/>
              <a:latin typeface="Bodoni MT" panose="020706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Penilaian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Perkembangan</a:t>
            </a:r>
            <a:r>
              <a:rPr lang="en-US" sz="2800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Bayi/</a:t>
            </a:r>
            <a:r>
              <a:rPr lang="en-US" sz="2800" dirty="0" err="1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Balita</a:t>
            </a:r>
            <a:endParaRPr lang="en-ID" dirty="0">
              <a:latin typeface="Bodoni MT" panose="02070603080606020203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eriod"/>
            </a:pPr>
            <a:endParaRPr lang="en-ID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646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4BAD4-A273-4EFA-8600-A57710BAE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20" y="512545"/>
            <a:ext cx="6803256" cy="58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181" y="417044"/>
            <a:ext cx="6458510" cy="771780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 marR="4483" indent="1430507" algn="ctr">
              <a:lnSpc>
                <a:spcPct val="100000"/>
              </a:lnSpc>
              <a:spcBef>
                <a:spcPts val="88"/>
              </a:spcBef>
              <a:tabLst>
                <a:tab pos="3533403" algn="l"/>
              </a:tabLst>
            </a:pPr>
            <a:r>
              <a:rPr sz="2471" spc="-4" dirty="0">
                <a:solidFill>
                  <a:srgbClr val="FFFF9A"/>
                </a:solidFill>
                <a:latin typeface="Times New Roman"/>
                <a:cs typeface="Times New Roman"/>
              </a:rPr>
              <a:t>DETEKSI</a:t>
            </a:r>
            <a:r>
              <a:rPr lang="en-US" sz="2471" spc="-4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srgbClr val="FFFF9A"/>
                </a:solidFill>
                <a:latin typeface="Times New Roman"/>
                <a:cs typeface="Times New Roman"/>
              </a:rPr>
              <a:t>DINI  GANGGUAN</a:t>
            </a:r>
            <a:r>
              <a:rPr sz="2471" spc="-84" dirty="0">
                <a:solidFill>
                  <a:srgbClr val="FFFF9A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srgbClr val="FFFF9A"/>
                </a:solidFill>
                <a:latin typeface="Times New Roman"/>
                <a:cs typeface="Times New Roman"/>
              </a:rPr>
              <a:t>PERKEMBANGAN</a:t>
            </a:r>
            <a:endParaRPr sz="2471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883" y="1267385"/>
            <a:ext cx="8068235" cy="3455893"/>
            <a:chOff x="457200" y="1436369"/>
            <a:chExt cx="9144000" cy="3916679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5562600" y="1677161"/>
              <a:ext cx="2132837" cy="7412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2415539"/>
              <a:ext cx="914400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562600" y="2412650"/>
              <a:ext cx="2100072" cy="8616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3394709"/>
              <a:ext cx="9144000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7924800" y="3505962"/>
              <a:ext cx="1676400" cy="8759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7200" y="4373880"/>
              <a:ext cx="914400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69241" y="2253950"/>
            <a:ext cx="5976096" cy="207200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21626" indent="-310980">
              <a:spcBef>
                <a:spcPts val="88"/>
              </a:spcBef>
              <a:buAutoNum type="romanUcPeriod"/>
              <a:tabLst>
                <a:tab pos="322186" algn="l"/>
              </a:tabLst>
            </a:pPr>
            <a:r>
              <a:rPr sz="1765" dirty="0">
                <a:solidFill>
                  <a:srgbClr val="FF65FF"/>
                </a:solidFill>
                <a:latin typeface="Tahoma"/>
                <a:cs typeface="Tahoma"/>
              </a:rPr>
              <a:t>Anamnesis (+</a:t>
            </a:r>
            <a:r>
              <a:rPr sz="1765" spc="-9" dirty="0">
                <a:solidFill>
                  <a:srgbClr val="FF65FF"/>
                </a:solidFill>
                <a:latin typeface="Tahoma"/>
                <a:cs typeface="Tahoma"/>
              </a:rPr>
              <a:t> observasi)</a:t>
            </a:r>
            <a:endParaRPr sz="1765" dirty="0">
              <a:latin typeface="Tahoma"/>
              <a:cs typeface="Tahoma"/>
            </a:endParaRPr>
          </a:p>
          <a:p>
            <a:pPr>
              <a:spcBef>
                <a:spcPts val="26"/>
              </a:spcBef>
              <a:buAutoNum type="romanUcPeriod"/>
            </a:pPr>
            <a:endParaRPr sz="1765" dirty="0">
              <a:latin typeface="Tahoma"/>
              <a:cs typeface="Tahoma"/>
            </a:endParaRPr>
          </a:p>
          <a:p>
            <a:pPr marL="438734" indent="-428088">
              <a:buAutoNum type="romanUcPeriod"/>
              <a:tabLst>
                <a:tab pos="439294" algn="l"/>
              </a:tabLst>
            </a:pPr>
            <a:r>
              <a:rPr sz="1765" spc="-9" dirty="0">
                <a:solidFill>
                  <a:srgbClr val="009A9A"/>
                </a:solidFill>
                <a:latin typeface="Tahoma"/>
                <a:cs typeface="Tahoma"/>
              </a:rPr>
              <a:t>Pemeriksaan </a:t>
            </a:r>
            <a:r>
              <a:rPr sz="1765" dirty="0">
                <a:solidFill>
                  <a:srgbClr val="009A9A"/>
                </a:solidFill>
                <a:latin typeface="Tahoma"/>
                <a:cs typeface="Tahoma"/>
              </a:rPr>
              <a:t>fisik</a:t>
            </a:r>
            <a:r>
              <a:rPr sz="1765" spc="4" dirty="0">
                <a:solidFill>
                  <a:srgbClr val="009A9A"/>
                </a:solidFill>
                <a:latin typeface="Tahoma"/>
                <a:cs typeface="Tahoma"/>
              </a:rPr>
              <a:t> </a:t>
            </a:r>
            <a:r>
              <a:rPr sz="1765" dirty="0">
                <a:solidFill>
                  <a:srgbClr val="009A9A"/>
                </a:solidFill>
                <a:latin typeface="Tahoma"/>
                <a:cs typeface="Tahoma"/>
              </a:rPr>
              <a:t>rutin</a:t>
            </a:r>
            <a:endParaRPr sz="1765" dirty="0">
              <a:latin typeface="Tahoma"/>
              <a:cs typeface="Tahoma"/>
            </a:endParaRPr>
          </a:p>
          <a:p>
            <a:pPr marL="1259608"/>
            <a:r>
              <a:rPr sz="1765" dirty="0">
                <a:solidFill>
                  <a:srgbClr val="009A9A"/>
                </a:solidFill>
                <a:latin typeface="Tahoma"/>
                <a:cs typeface="Tahoma"/>
              </a:rPr>
              <a:t>(+ pemeriksaan neurologis</a:t>
            </a:r>
            <a:r>
              <a:rPr sz="1765" spc="-57" dirty="0">
                <a:solidFill>
                  <a:srgbClr val="009A9A"/>
                </a:solidFill>
                <a:latin typeface="Tahoma"/>
                <a:cs typeface="Tahoma"/>
              </a:rPr>
              <a:t> </a:t>
            </a:r>
            <a:r>
              <a:rPr sz="1765" dirty="0">
                <a:solidFill>
                  <a:srgbClr val="009A9A"/>
                </a:solidFill>
                <a:latin typeface="Tahoma"/>
                <a:cs typeface="Tahoma"/>
              </a:rPr>
              <a:t>dasar)</a:t>
            </a:r>
            <a:endParaRPr sz="1765" dirty="0"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1765" dirty="0">
              <a:latin typeface="Tahoma"/>
              <a:cs typeface="Tahoma"/>
            </a:endParaRPr>
          </a:p>
          <a:p>
            <a:pPr marL="556962" indent="-546316">
              <a:lnSpc>
                <a:spcPts val="2943"/>
              </a:lnSpc>
              <a:buAutoNum type="romanUcPeriod" startAt="3"/>
              <a:tabLst>
                <a:tab pos="557522" algn="l"/>
              </a:tabLst>
            </a:pPr>
            <a:r>
              <a:rPr sz="1765" spc="-9" dirty="0">
                <a:solidFill>
                  <a:srgbClr val="BBE0E3"/>
                </a:solidFill>
                <a:latin typeface="Tahoma"/>
                <a:cs typeface="Tahoma"/>
              </a:rPr>
              <a:t>Pemeriksaan</a:t>
            </a:r>
            <a:r>
              <a:rPr sz="1765" spc="4" dirty="0">
                <a:solidFill>
                  <a:srgbClr val="BBE0E3"/>
                </a:solidFill>
                <a:latin typeface="Tahoma"/>
                <a:cs typeface="Tahoma"/>
              </a:rPr>
              <a:t> </a:t>
            </a:r>
            <a:r>
              <a:rPr sz="1765" dirty="0">
                <a:solidFill>
                  <a:srgbClr val="BBE0E3"/>
                </a:solidFill>
                <a:latin typeface="Tahoma"/>
                <a:cs typeface="Tahoma"/>
              </a:rPr>
              <a:t>penunjang</a:t>
            </a:r>
            <a:endParaRPr sz="1765" dirty="0">
              <a:latin typeface="Tahoma"/>
              <a:cs typeface="Tahoma"/>
            </a:endParaRPr>
          </a:p>
          <a:p>
            <a:pPr marL="1087029">
              <a:lnSpc>
                <a:spcPts val="2943"/>
              </a:lnSpc>
              <a:tabLst>
                <a:tab pos="1687136" algn="l"/>
              </a:tabLst>
            </a:pPr>
            <a:r>
              <a:rPr sz="1765" spc="243" dirty="0">
                <a:solidFill>
                  <a:srgbClr val="FFFF9A"/>
                </a:solidFill>
                <a:latin typeface="Wingdings"/>
                <a:cs typeface="Wingdings"/>
              </a:rPr>
              <a:t>€</a:t>
            </a:r>
            <a:r>
              <a:rPr sz="1765" spc="243" dirty="0">
                <a:solidFill>
                  <a:srgbClr val="FFFF9A"/>
                </a:solidFill>
                <a:latin typeface="Times New Roman"/>
                <a:cs typeface="Times New Roman"/>
              </a:rPr>
              <a:t>	</a:t>
            </a:r>
            <a:r>
              <a:rPr sz="1765" spc="-4" dirty="0">
                <a:solidFill>
                  <a:srgbClr val="FFFF9A"/>
                </a:solidFill>
                <a:latin typeface="Tahoma"/>
                <a:cs typeface="Tahoma"/>
              </a:rPr>
              <a:t>Skrining</a:t>
            </a:r>
            <a:r>
              <a:rPr sz="1765" dirty="0">
                <a:solidFill>
                  <a:srgbClr val="FFFF9A"/>
                </a:solidFill>
                <a:latin typeface="Tahoma"/>
                <a:cs typeface="Tahoma"/>
              </a:rPr>
              <a:t> </a:t>
            </a:r>
            <a:r>
              <a:rPr sz="1765" spc="-9" dirty="0">
                <a:solidFill>
                  <a:srgbClr val="FFFF9A"/>
                </a:solidFill>
                <a:latin typeface="Tahoma"/>
                <a:cs typeface="Tahoma"/>
              </a:rPr>
              <a:t>perkembangan</a:t>
            </a:r>
            <a:endParaRPr sz="1765" dirty="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80555" y="3852195"/>
            <a:ext cx="1402729" cy="7204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5512398" y="5049371"/>
            <a:ext cx="281828" cy="381559"/>
          </a:xfrm>
          <a:custGeom>
            <a:avLst/>
            <a:gdLst/>
            <a:ahLst/>
            <a:cxnLst/>
            <a:rect l="l" t="t" r="r" b="b"/>
            <a:pathLst>
              <a:path w="319404" h="432435">
                <a:moveTo>
                  <a:pt x="150114" y="314706"/>
                </a:moveTo>
                <a:lnTo>
                  <a:pt x="146304" y="291084"/>
                </a:lnTo>
                <a:lnTo>
                  <a:pt x="141198" y="249123"/>
                </a:lnTo>
                <a:lnTo>
                  <a:pt x="135496" y="207784"/>
                </a:lnTo>
                <a:lnTo>
                  <a:pt x="127965" y="166776"/>
                </a:lnTo>
                <a:lnTo>
                  <a:pt x="117348" y="125730"/>
                </a:lnTo>
                <a:lnTo>
                  <a:pt x="0" y="51054"/>
                </a:lnTo>
                <a:lnTo>
                  <a:pt x="6845" y="101092"/>
                </a:lnTo>
                <a:lnTo>
                  <a:pt x="14528" y="151003"/>
                </a:lnTo>
                <a:lnTo>
                  <a:pt x="22898" y="200787"/>
                </a:lnTo>
                <a:lnTo>
                  <a:pt x="31800" y="250494"/>
                </a:lnTo>
                <a:lnTo>
                  <a:pt x="41084" y="300126"/>
                </a:lnTo>
                <a:lnTo>
                  <a:pt x="60198" y="399288"/>
                </a:lnTo>
                <a:lnTo>
                  <a:pt x="112014" y="432054"/>
                </a:lnTo>
                <a:lnTo>
                  <a:pt x="128016" y="387096"/>
                </a:lnTo>
                <a:lnTo>
                  <a:pt x="112026" y="380199"/>
                </a:lnTo>
                <a:lnTo>
                  <a:pt x="98348" y="377151"/>
                </a:lnTo>
                <a:lnTo>
                  <a:pt x="68580" y="374142"/>
                </a:lnTo>
                <a:lnTo>
                  <a:pt x="68580" y="365760"/>
                </a:lnTo>
                <a:lnTo>
                  <a:pt x="107442" y="361950"/>
                </a:lnTo>
                <a:lnTo>
                  <a:pt x="108788" y="346049"/>
                </a:lnTo>
                <a:lnTo>
                  <a:pt x="103492" y="339344"/>
                </a:lnTo>
                <a:lnTo>
                  <a:pt x="93116" y="337654"/>
                </a:lnTo>
                <a:lnTo>
                  <a:pt x="79248" y="336804"/>
                </a:lnTo>
                <a:lnTo>
                  <a:pt x="70358" y="333184"/>
                </a:lnTo>
                <a:lnTo>
                  <a:pt x="65697" y="329374"/>
                </a:lnTo>
                <a:lnTo>
                  <a:pt x="65722" y="324319"/>
                </a:lnTo>
                <a:lnTo>
                  <a:pt x="70866" y="316992"/>
                </a:lnTo>
                <a:lnTo>
                  <a:pt x="89522" y="323240"/>
                </a:lnTo>
                <a:lnTo>
                  <a:pt x="109181" y="321564"/>
                </a:lnTo>
                <a:lnTo>
                  <a:pt x="129489" y="317030"/>
                </a:lnTo>
                <a:lnTo>
                  <a:pt x="150114" y="314706"/>
                </a:lnTo>
                <a:close/>
              </a:path>
              <a:path w="319404" h="432435">
                <a:moveTo>
                  <a:pt x="319278" y="296418"/>
                </a:moveTo>
                <a:lnTo>
                  <a:pt x="311658" y="260604"/>
                </a:lnTo>
                <a:lnTo>
                  <a:pt x="304800" y="224028"/>
                </a:lnTo>
                <a:lnTo>
                  <a:pt x="298704" y="185928"/>
                </a:lnTo>
                <a:lnTo>
                  <a:pt x="293370" y="148590"/>
                </a:lnTo>
                <a:lnTo>
                  <a:pt x="281178" y="73152"/>
                </a:lnTo>
                <a:lnTo>
                  <a:pt x="273558" y="36576"/>
                </a:lnTo>
                <a:lnTo>
                  <a:pt x="265176" y="0"/>
                </a:lnTo>
                <a:lnTo>
                  <a:pt x="224421" y="16611"/>
                </a:lnTo>
                <a:lnTo>
                  <a:pt x="189903" y="43434"/>
                </a:lnTo>
                <a:lnTo>
                  <a:pt x="160045" y="76352"/>
                </a:lnTo>
                <a:lnTo>
                  <a:pt x="133350" y="111252"/>
                </a:lnTo>
                <a:lnTo>
                  <a:pt x="166116" y="314706"/>
                </a:lnTo>
                <a:lnTo>
                  <a:pt x="206502" y="337566"/>
                </a:lnTo>
                <a:lnTo>
                  <a:pt x="214884" y="351282"/>
                </a:lnTo>
                <a:lnTo>
                  <a:pt x="218694" y="368046"/>
                </a:lnTo>
                <a:lnTo>
                  <a:pt x="218694" y="384810"/>
                </a:lnTo>
                <a:lnTo>
                  <a:pt x="216408" y="401574"/>
                </a:lnTo>
                <a:lnTo>
                  <a:pt x="319278" y="316992"/>
                </a:lnTo>
                <a:lnTo>
                  <a:pt x="319278" y="2964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14" name="object 14"/>
          <p:cNvGrpSpPr/>
          <p:nvPr/>
        </p:nvGrpSpPr>
        <p:grpSpPr>
          <a:xfrm>
            <a:off x="2061883" y="4723279"/>
            <a:ext cx="8068235" cy="1731309"/>
            <a:chOff x="457200" y="5353050"/>
            <a:chExt cx="9144000" cy="1962150"/>
          </a:xfrm>
        </p:grpSpPr>
        <p:sp>
          <p:nvSpPr>
            <p:cNvPr id="15" name="object 15"/>
            <p:cNvSpPr/>
            <p:nvPr/>
          </p:nvSpPr>
          <p:spPr>
            <a:xfrm>
              <a:off x="457200" y="5353050"/>
              <a:ext cx="9144000" cy="9791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4041647" y="5638800"/>
              <a:ext cx="1516389" cy="69342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6332219"/>
              <a:ext cx="9144000" cy="9829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8" name="object 18"/>
            <p:cNvSpPr/>
            <p:nvPr/>
          </p:nvSpPr>
          <p:spPr>
            <a:xfrm>
              <a:off x="4041647" y="6332219"/>
              <a:ext cx="1520952" cy="9707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9" name="object 19"/>
          <p:cNvSpPr/>
          <p:nvPr/>
        </p:nvSpPr>
        <p:spPr>
          <a:xfrm>
            <a:off x="6119532" y="5528758"/>
            <a:ext cx="82924" cy="132229"/>
          </a:xfrm>
          <a:custGeom>
            <a:avLst/>
            <a:gdLst/>
            <a:ahLst/>
            <a:cxnLst/>
            <a:rect l="l" t="t" r="r" b="b"/>
            <a:pathLst>
              <a:path w="93979" h="149860">
                <a:moveTo>
                  <a:pt x="93726" y="0"/>
                </a:moveTo>
                <a:lnTo>
                  <a:pt x="72809" y="17957"/>
                </a:lnTo>
                <a:lnTo>
                  <a:pt x="50888" y="30149"/>
                </a:lnTo>
                <a:lnTo>
                  <a:pt x="26949" y="37934"/>
                </a:lnTo>
                <a:lnTo>
                  <a:pt x="0" y="42672"/>
                </a:lnTo>
                <a:lnTo>
                  <a:pt x="10172" y="66294"/>
                </a:lnTo>
                <a:lnTo>
                  <a:pt x="11645" y="69710"/>
                </a:lnTo>
                <a:lnTo>
                  <a:pt x="22720" y="97320"/>
                </a:lnTo>
                <a:lnTo>
                  <a:pt x="35204" y="124282"/>
                </a:lnTo>
                <a:lnTo>
                  <a:pt x="51054" y="149352"/>
                </a:lnTo>
                <a:lnTo>
                  <a:pt x="58674" y="131064"/>
                </a:lnTo>
                <a:lnTo>
                  <a:pt x="69405" y="98983"/>
                </a:lnTo>
                <a:lnTo>
                  <a:pt x="77838" y="66294"/>
                </a:lnTo>
                <a:lnTo>
                  <a:pt x="85496" y="33045"/>
                </a:lnTo>
                <a:lnTo>
                  <a:pt x="93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6004560" y="5530775"/>
            <a:ext cx="63874" cy="90207"/>
          </a:xfrm>
          <a:custGeom>
            <a:avLst/>
            <a:gdLst/>
            <a:ahLst/>
            <a:cxnLst/>
            <a:rect l="l" t="t" r="r" b="b"/>
            <a:pathLst>
              <a:path w="72389" h="102235">
                <a:moveTo>
                  <a:pt x="72390" y="34290"/>
                </a:moveTo>
                <a:lnTo>
                  <a:pt x="54559" y="29438"/>
                </a:lnTo>
                <a:lnTo>
                  <a:pt x="35699" y="18910"/>
                </a:lnTo>
                <a:lnTo>
                  <a:pt x="17068" y="7493"/>
                </a:lnTo>
                <a:lnTo>
                  <a:pt x="0" y="0"/>
                </a:lnTo>
                <a:lnTo>
                  <a:pt x="1905" y="64008"/>
                </a:lnTo>
                <a:lnTo>
                  <a:pt x="3048" y="102108"/>
                </a:lnTo>
                <a:lnTo>
                  <a:pt x="12192" y="94488"/>
                </a:lnTo>
                <a:lnTo>
                  <a:pt x="29768" y="81775"/>
                </a:lnTo>
                <a:lnTo>
                  <a:pt x="46101" y="68033"/>
                </a:lnTo>
                <a:lnTo>
                  <a:pt x="49822" y="64008"/>
                </a:lnTo>
                <a:lnTo>
                  <a:pt x="60515" y="52476"/>
                </a:lnTo>
                <a:lnTo>
                  <a:pt x="72390" y="342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21" name="object 21"/>
          <p:cNvGrpSpPr/>
          <p:nvPr/>
        </p:nvGrpSpPr>
        <p:grpSpPr>
          <a:xfrm>
            <a:off x="5318760" y="6123790"/>
            <a:ext cx="823072" cy="268941"/>
            <a:chOff x="4148328" y="6940295"/>
            <a:chExt cx="932815" cy="304800"/>
          </a:xfrm>
        </p:grpSpPr>
        <p:sp>
          <p:nvSpPr>
            <p:cNvPr id="22" name="object 22"/>
            <p:cNvSpPr/>
            <p:nvPr/>
          </p:nvSpPr>
          <p:spPr>
            <a:xfrm>
              <a:off x="4930140" y="7142771"/>
              <a:ext cx="151130" cy="102870"/>
            </a:xfrm>
            <a:custGeom>
              <a:avLst/>
              <a:gdLst/>
              <a:ahLst/>
              <a:cxnLst/>
              <a:rect l="l" t="t" r="r" b="b"/>
              <a:pathLst>
                <a:path w="151129" h="102870">
                  <a:moveTo>
                    <a:pt x="122682" y="27647"/>
                  </a:moveTo>
                  <a:lnTo>
                    <a:pt x="7620" y="33743"/>
                  </a:lnTo>
                  <a:lnTo>
                    <a:pt x="7620" y="42125"/>
                  </a:lnTo>
                  <a:lnTo>
                    <a:pt x="35509" y="45935"/>
                  </a:lnTo>
                  <a:lnTo>
                    <a:pt x="65011" y="43345"/>
                  </a:lnTo>
                  <a:lnTo>
                    <a:pt x="94589" y="38061"/>
                  </a:lnTo>
                  <a:lnTo>
                    <a:pt x="122682" y="33743"/>
                  </a:lnTo>
                  <a:lnTo>
                    <a:pt x="122682" y="27647"/>
                  </a:lnTo>
                  <a:close/>
                </a:path>
                <a:path w="151129" h="102870">
                  <a:moveTo>
                    <a:pt x="125730" y="215"/>
                  </a:moveTo>
                  <a:lnTo>
                    <a:pt x="93789" y="0"/>
                  </a:lnTo>
                  <a:lnTo>
                    <a:pt x="61912" y="2628"/>
                  </a:lnTo>
                  <a:lnTo>
                    <a:pt x="30505" y="8432"/>
                  </a:lnTo>
                  <a:lnTo>
                    <a:pt x="0" y="17741"/>
                  </a:lnTo>
                  <a:lnTo>
                    <a:pt x="3048" y="19265"/>
                  </a:lnTo>
                  <a:lnTo>
                    <a:pt x="9906" y="17741"/>
                  </a:lnTo>
                  <a:lnTo>
                    <a:pt x="39293" y="17094"/>
                  </a:lnTo>
                  <a:lnTo>
                    <a:pt x="71056" y="18351"/>
                  </a:lnTo>
                  <a:lnTo>
                    <a:pt x="101193" y="14922"/>
                  </a:lnTo>
                  <a:lnTo>
                    <a:pt x="125730" y="215"/>
                  </a:lnTo>
                  <a:close/>
                </a:path>
                <a:path w="151129" h="102870">
                  <a:moveTo>
                    <a:pt x="128016" y="54317"/>
                  </a:moveTo>
                  <a:lnTo>
                    <a:pt x="99250" y="53721"/>
                  </a:lnTo>
                  <a:lnTo>
                    <a:pt x="69138" y="54889"/>
                  </a:lnTo>
                  <a:lnTo>
                    <a:pt x="39116" y="57696"/>
                  </a:lnTo>
                  <a:lnTo>
                    <a:pt x="10668" y="61937"/>
                  </a:lnTo>
                  <a:lnTo>
                    <a:pt x="10668" y="73367"/>
                  </a:lnTo>
                  <a:lnTo>
                    <a:pt x="25146" y="70319"/>
                  </a:lnTo>
                  <a:lnTo>
                    <a:pt x="77089" y="64465"/>
                  </a:lnTo>
                  <a:lnTo>
                    <a:pt x="103136" y="60299"/>
                  </a:lnTo>
                  <a:lnTo>
                    <a:pt x="128016" y="54317"/>
                  </a:lnTo>
                  <a:close/>
                </a:path>
                <a:path w="151129" h="102870">
                  <a:moveTo>
                    <a:pt x="130302" y="70319"/>
                  </a:moveTo>
                  <a:lnTo>
                    <a:pt x="41910" y="82511"/>
                  </a:lnTo>
                  <a:lnTo>
                    <a:pt x="37338" y="85559"/>
                  </a:lnTo>
                  <a:lnTo>
                    <a:pt x="32004" y="87083"/>
                  </a:lnTo>
                  <a:lnTo>
                    <a:pt x="5334" y="102323"/>
                  </a:lnTo>
                  <a:lnTo>
                    <a:pt x="25908" y="102323"/>
                  </a:lnTo>
                  <a:lnTo>
                    <a:pt x="40386" y="100037"/>
                  </a:lnTo>
                  <a:lnTo>
                    <a:pt x="88811" y="93230"/>
                  </a:lnTo>
                  <a:lnTo>
                    <a:pt x="111556" y="85877"/>
                  </a:lnTo>
                  <a:lnTo>
                    <a:pt x="130302" y="70319"/>
                  </a:lnTo>
                  <a:close/>
                </a:path>
                <a:path w="151129" h="102870">
                  <a:moveTo>
                    <a:pt x="150876" y="42887"/>
                  </a:moveTo>
                  <a:lnTo>
                    <a:pt x="149352" y="30695"/>
                  </a:lnTo>
                  <a:lnTo>
                    <a:pt x="144018" y="17741"/>
                  </a:lnTo>
                  <a:lnTo>
                    <a:pt x="138684" y="5549"/>
                  </a:lnTo>
                  <a:lnTo>
                    <a:pt x="134874" y="19265"/>
                  </a:lnTo>
                  <a:lnTo>
                    <a:pt x="137160" y="32219"/>
                  </a:lnTo>
                  <a:lnTo>
                    <a:pt x="141732" y="44411"/>
                  </a:lnTo>
                  <a:lnTo>
                    <a:pt x="145542" y="55841"/>
                  </a:lnTo>
                  <a:lnTo>
                    <a:pt x="150876" y="42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3" name="object 23"/>
            <p:cNvSpPr/>
            <p:nvPr/>
          </p:nvSpPr>
          <p:spPr>
            <a:xfrm>
              <a:off x="4824222" y="7106411"/>
              <a:ext cx="101345" cy="1303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4148328" y="6940295"/>
              <a:ext cx="668655" cy="268605"/>
            </a:xfrm>
            <a:custGeom>
              <a:avLst/>
              <a:gdLst/>
              <a:ahLst/>
              <a:cxnLst/>
              <a:rect l="l" t="t" r="r" b="b"/>
              <a:pathLst>
                <a:path w="668654" h="268604">
                  <a:moveTo>
                    <a:pt x="275844" y="112776"/>
                  </a:moveTo>
                  <a:lnTo>
                    <a:pt x="254901" y="70624"/>
                  </a:lnTo>
                  <a:lnTo>
                    <a:pt x="210947" y="35572"/>
                  </a:lnTo>
                  <a:lnTo>
                    <a:pt x="160782" y="27432"/>
                  </a:lnTo>
                  <a:lnTo>
                    <a:pt x="151638" y="27432"/>
                  </a:lnTo>
                  <a:lnTo>
                    <a:pt x="132588" y="28956"/>
                  </a:lnTo>
                  <a:lnTo>
                    <a:pt x="106680" y="33528"/>
                  </a:lnTo>
                  <a:lnTo>
                    <a:pt x="99060" y="36576"/>
                  </a:lnTo>
                  <a:lnTo>
                    <a:pt x="0" y="160020"/>
                  </a:lnTo>
                  <a:lnTo>
                    <a:pt x="26339" y="151282"/>
                  </a:lnTo>
                  <a:lnTo>
                    <a:pt x="53949" y="149707"/>
                  </a:lnTo>
                  <a:lnTo>
                    <a:pt x="108204" y="161544"/>
                  </a:lnTo>
                  <a:lnTo>
                    <a:pt x="143700" y="175552"/>
                  </a:lnTo>
                  <a:lnTo>
                    <a:pt x="190474" y="232371"/>
                  </a:lnTo>
                  <a:lnTo>
                    <a:pt x="203454" y="268224"/>
                  </a:lnTo>
                  <a:lnTo>
                    <a:pt x="212598" y="249174"/>
                  </a:lnTo>
                  <a:lnTo>
                    <a:pt x="221742" y="229362"/>
                  </a:lnTo>
                  <a:lnTo>
                    <a:pt x="230886" y="210312"/>
                  </a:lnTo>
                  <a:lnTo>
                    <a:pt x="240030" y="190500"/>
                  </a:lnTo>
                  <a:lnTo>
                    <a:pt x="249174" y="171450"/>
                  </a:lnTo>
                  <a:lnTo>
                    <a:pt x="267462" y="131826"/>
                  </a:lnTo>
                  <a:lnTo>
                    <a:pt x="275844" y="112776"/>
                  </a:lnTo>
                  <a:close/>
                </a:path>
                <a:path w="668654" h="268604">
                  <a:moveTo>
                    <a:pt x="422859" y="56743"/>
                  </a:moveTo>
                  <a:lnTo>
                    <a:pt x="422148" y="42672"/>
                  </a:lnTo>
                  <a:lnTo>
                    <a:pt x="417576" y="35814"/>
                  </a:lnTo>
                  <a:lnTo>
                    <a:pt x="412242" y="32004"/>
                  </a:lnTo>
                  <a:lnTo>
                    <a:pt x="404622" y="30480"/>
                  </a:lnTo>
                  <a:lnTo>
                    <a:pt x="387096" y="30480"/>
                  </a:lnTo>
                  <a:lnTo>
                    <a:pt x="378714" y="31242"/>
                  </a:lnTo>
                  <a:lnTo>
                    <a:pt x="369570" y="30480"/>
                  </a:lnTo>
                  <a:lnTo>
                    <a:pt x="368808" y="42672"/>
                  </a:lnTo>
                  <a:lnTo>
                    <a:pt x="363474" y="52578"/>
                  </a:lnTo>
                  <a:lnTo>
                    <a:pt x="358140" y="61722"/>
                  </a:lnTo>
                  <a:lnTo>
                    <a:pt x="354330" y="73152"/>
                  </a:lnTo>
                  <a:lnTo>
                    <a:pt x="392430" y="67056"/>
                  </a:lnTo>
                  <a:lnTo>
                    <a:pt x="396240" y="65532"/>
                  </a:lnTo>
                  <a:lnTo>
                    <a:pt x="416890" y="62255"/>
                  </a:lnTo>
                  <a:lnTo>
                    <a:pt x="422859" y="56743"/>
                  </a:lnTo>
                  <a:close/>
                </a:path>
                <a:path w="668654" h="268604">
                  <a:moveTo>
                    <a:pt x="518160" y="112776"/>
                  </a:moveTo>
                  <a:lnTo>
                    <a:pt x="491210" y="87947"/>
                  </a:lnTo>
                  <a:lnTo>
                    <a:pt x="460044" y="76936"/>
                  </a:lnTo>
                  <a:lnTo>
                    <a:pt x="425919" y="75844"/>
                  </a:lnTo>
                  <a:lnTo>
                    <a:pt x="390144" y="80772"/>
                  </a:lnTo>
                  <a:lnTo>
                    <a:pt x="337718" y="90893"/>
                  </a:lnTo>
                  <a:lnTo>
                    <a:pt x="303364" y="107975"/>
                  </a:lnTo>
                  <a:lnTo>
                    <a:pt x="265404" y="163525"/>
                  </a:lnTo>
                  <a:lnTo>
                    <a:pt x="250075" y="202247"/>
                  </a:lnTo>
                  <a:lnTo>
                    <a:pt x="229362" y="248412"/>
                  </a:lnTo>
                  <a:lnTo>
                    <a:pt x="269659" y="229971"/>
                  </a:lnTo>
                  <a:lnTo>
                    <a:pt x="314858" y="215988"/>
                  </a:lnTo>
                  <a:lnTo>
                    <a:pt x="361327" y="210616"/>
                  </a:lnTo>
                  <a:lnTo>
                    <a:pt x="405409" y="218008"/>
                  </a:lnTo>
                  <a:lnTo>
                    <a:pt x="443484" y="242316"/>
                  </a:lnTo>
                  <a:lnTo>
                    <a:pt x="451866" y="225552"/>
                  </a:lnTo>
                  <a:lnTo>
                    <a:pt x="468337" y="197408"/>
                  </a:lnTo>
                  <a:lnTo>
                    <a:pt x="485584" y="169570"/>
                  </a:lnTo>
                  <a:lnTo>
                    <a:pt x="502539" y="141528"/>
                  </a:lnTo>
                  <a:lnTo>
                    <a:pt x="518160" y="112776"/>
                  </a:lnTo>
                  <a:close/>
                </a:path>
                <a:path w="668654" h="268604">
                  <a:moveTo>
                    <a:pt x="596646" y="163830"/>
                  </a:moveTo>
                  <a:lnTo>
                    <a:pt x="558546" y="163830"/>
                  </a:lnTo>
                  <a:lnTo>
                    <a:pt x="541020" y="199644"/>
                  </a:lnTo>
                  <a:lnTo>
                    <a:pt x="585978" y="199644"/>
                  </a:lnTo>
                  <a:lnTo>
                    <a:pt x="596646" y="163830"/>
                  </a:lnTo>
                  <a:close/>
                </a:path>
                <a:path w="668654" h="268604">
                  <a:moveTo>
                    <a:pt x="668274" y="38862"/>
                  </a:moveTo>
                  <a:lnTo>
                    <a:pt x="614349" y="31851"/>
                  </a:lnTo>
                  <a:lnTo>
                    <a:pt x="506552" y="17437"/>
                  </a:lnTo>
                  <a:lnTo>
                    <a:pt x="452602" y="10718"/>
                  </a:lnTo>
                  <a:lnTo>
                    <a:pt x="398564" y="4787"/>
                  </a:lnTo>
                  <a:lnTo>
                    <a:pt x="344424" y="0"/>
                  </a:lnTo>
                  <a:lnTo>
                    <a:pt x="327266" y="19773"/>
                  </a:lnTo>
                  <a:lnTo>
                    <a:pt x="310972" y="44437"/>
                  </a:lnTo>
                  <a:lnTo>
                    <a:pt x="297307" y="70688"/>
                  </a:lnTo>
                  <a:lnTo>
                    <a:pt x="288036" y="95250"/>
                  </a:lnTo>
                  <a:lnTo>
                    <a:pt x="324586" y="83096"/>
                  </a:lnTo>
                  <a:lnTo>
                    <a:pt x="342595" y="56959"/>
                  </a:lnTo>
                  <a:lnTo>
                    <a:pt x="353123" y="29781"/>
                  </a:lnTo>
                  <a:lnTo>
                    <a:pt x="367284" y="14478"/>
                  </a:lnTo>
                  <a:lnTo>
                    <a:pt x="377532" y="13906"/>
                  </a:lnTo>
                  <a:lnTo>
                    <a:pt x="388708" y="15100"/>
                  </a:lnTo>
                  <a:lnTo>
                    <a:pt x="400215" y="16751"/>
                  </a:lnTo>
                  <a:lnTo>
                    <a:pt x="411480" y="17526"/>
                  </a:lnTo>
                  <a:lnTo>
                    <a:pt x="420624" y="16002"/>
                  </a:lnTo>
                  <a:lnTo>
                    <a:pt x="431292" y="21336"/>
                  </a:lnTo>
                  <a:lnTo>
                    <a:pt x="435102" y="32004"/>
                  </a:lnTo>
                  <a:lnTo>
                    <a:pt x="436626" y="46482"/>
                  </a:lnTo>
                  <a:lnTo>
                    <a:pt x="441198" y="58674"/>
                  </a:lnTo>
                  <a:lnTo>
                    <a:pt x="469874" y="60896"/>
                  </a:lnTo>
                  <a:lnTo>
                    <a:pt x="498449" y="64071"/>
                  </a:lnTo>
                  <a:lnTo>
                    <a:pt x="555498" y="71628"/>
                  </a:lnTo>
                  <a:lnTo>
                    <a:pt x="569442" y="74358"/>
                  </a:lnTo>
                  <a:lnTo>
                    <a:pt x="583311" y="76174"/>
                  </a:lnTo>
                  <a:lnTo>
                    <a:pt x="611124" y="79248"/>
                  </a:lnTo>
                  <a:lnTo>
                    <a:pt x="621195" y="81330"/>
                  </a:lnTo>
                  <a:lnTo>
                    <a:pt x="627316" y="84112"/>
                  </a:lnTo>
                  <a:lnTo>
                    <a:pt x="628573" y="89408"/>
                  </a:lnTo>
                  <a:lnTo>
                    <a:pt x="624078" y="99060"/>
                  </a:lnTo>
                  <a:lnTo>
                    <a:pt x="520446" y="84582"/>
                  </a:lnTo>
                  <a:lnTo>
                    <a:pt x="531114" y="99060"/>
                  </a:lnTo>
                  <a:lnTo>
                    <a:pt x="611886" y="106680"/>
                  </a:lnTo>
                  <a:lnTo>
                    <a:pt x="621792" y="118110"/>
                  </a:lnTo>
                  <a:lnTo>
                    <a:pt x="600329" y="121424"/>
                  </a:lnTo>
                  <a:lnTo>
                    <a:pt x="578904" y="118249"/>
                  </a:lnTo>
                  <a:lnTo>
                    <a:pt x="557377" y="113690"/>
                  </a:lnTo>
                  <a:lnTo>
                    <a:pt x="535686" y="112776"/>
                  </a:lnTo>
                  <a:lnTo>
                    <a:pt x="535686" y="118110"/>
                  </a:lnTo>
                  <a:lnTo>
                    <a:pt x="542544" y="127254"/>
                  </a:lnTo>
                  <a:lnTo>
                    <a:pt x="575310" y="148590"/>
                  </a:lnTo>
                  <a:lnTo>
                    <a:pt x="585216" y="150114"/>
                  </a:lnTo>
                  <a:lnTo>
                    <a:pt x="595884" y="150114"/>
                  </a:lnTo>
                  <a:lnTo>
                    <a:pt x="607314" y="149352"/>
                  </a:lnTo>
                  <a:lnTo>
                    <a:pt x="614172" y="156210"/>
                  </a:lnTo>
                  <a:lnTo>
                    <a:pt x="614172" y="164592"/>
                  </a:lnTo>
                  <a:lnTo>
                    <a:pt x="611124" y="175260"/>
                  </a:lnTo>
                  <a:lnTo>
                    <a:pt x="609600" y="185166"/>
                  </a:lnTo>
                  <a:lnTo>
                    <a:pt x="599998" y="212178"/>
                  </a:lnTo>
                  <a:lnTo>
                    <a:pt x="578370" y="216979"/>
                  </a:lnTo>
                  <a:lnTo>
                    <a:pt x="552411" y="214236"/>
                  </a:lnTo>
                  <a:lnTo>
                    <a:pt x="529780" y="218567"/>
                  </a:lnTo>
                  <a:lnTo>
                    <a:pt x="518160" y="244602"/>
                  </a:lnTo>
                  <a:lnTo>
                    <a:pt x="546506" y="247332"/>
                  </a:lnTo>
                  <a:lnTo>
                    <a:pt x="572579" y="248729"/>
                  </a:lnTo>
                  <a:lnTo>
                    <a:pt x="598678" y="247497"/>
                  </a:lnTo>
                  <a:lnTo>
                    <a:pt x="627126" y="242316"/>
                  </a:lnTo>
                  <a:lnTo>
                    <a:pt x="633552" y="224167"/>
                  </a:lnTo>
                  <a:lnTo>
                    <a:pt x="638873" y="205066"/>
                  </a:lnTo>
                  <a:lnTo>
                    <a:pt x="647700" y="166878"/>
                  </a:lnTo>
                  <a:lnTo>
                    <a:pt x="653796" y="141732"/>
                  </a:lnTo>
                  <a:lnTo>
                    <a:pt x="649224" y="133350"/>
                  </a:lnTo>
                  <a:lnTo>
                    <a:pt x="648462" y="124206"/>
                  </a:lnTo>
                  <a:lnTo>
                    <a:pt x="649224" y="115824"/>
                  </a:lnTo>
                  <a:lnTo>
                    <a:pt x="650748" y="106680"/>
                  </a:lnTo>
                  <a:lnTo>
                    <a:pt x="659130" y="102870"/>
                  </a:lnTo>
                  <a:lnTo>
                    <a:pt x="666242" y="89547"/>
                  </a:lnTo>
                  <a:lnTo>
                    <a:pt x="667791" y="72605"/>
                  </a:lnTo>
                  <a:lnTo>
                    <a:pt x="667296" y="54800"/>
                  </a:lnTo>
                  <a:lnTo>
                    <a:pt x="668274" y="38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601</TotalTime>
  <Words>4081</Words>
  <Application>Microsoft Office PowerPoint</Application>
  <PresentationFormat>Widescreen</PresentationFormat>
  <Paragraphs>489</Paragraphs>
  <Slides>84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5" baseType="lpstr">
      <vt:lpstr>Algerian</vt:lpstr>
      <vt:lpstr>Arial</vt:lpstr>
      <vt:lpstr>Arial Narrow</vt:lpstr>
      <vt:lpstr>Bodoni MT</vt:lpstr>
      <vt:lpstr>Book Antiqua</vt:lpstr>
      <vt:lpstr>Calibri</vt:lpstr>
      <vt:lpstr>Calibri Light</vt:lpstr>
      <vt:lpstr>Tahoma</vt:lpstr>
      <vt:lpstr>Times New Roman</vt:lpstr>
      <vt:lpstr>Wingdings</vt:lpstr>
      <vt:lpstr>Office Theme</vt:lpstr>
      <vt:lpstr>DETEKSI DAN INTERVENSI DINI  TUMBUH KEMBANG BALITA</vt:lpstr>
      <vt:lpstr>Pendahuluan /Latar Belakang</vt:lpstr>
      <vt:lpstr>PowerPoint Presentation</vt:lpstr>
      <vt:lpstr>Deteksi Dini Tumbuh Kembang  (DDTK)</vt:lpstr>
      <vt:lpstr>Cara DETEKSI DINI Tumbuh Kembang </vt:lpstr>
      <vt:lpstr>PowerPoint Presentation</vt:lpstr>
      <vt:lpstr>PowerPoint Presentation</vt:lpstr>
      <vt:lpstr>DETEKSI DINI GANGGUAN  PERKEMBANGAN</vt:lpstr>
      <vt:lpstr>DETEKSI DINI  GANGGUAN PERKEMBANGAN</vt:lpstr>
      <vt:lpstr>I. OBSERVASI dan ANAMNESIS</vt:lpstr>
      <vt:lpstr>Hubungan kecurigaan orangtua dengan  gangguan perkembangan anaknya</vt:lpstr>
      <vt:lpstr>2. Riwayat perkembangan € masa lalu  yang mudah diingat orangtua</vt:lpstr>
      <vt:lpstr>Bahasa / bicara /  komunikasi</vt:lpstr>
      <vt:lpstr>PowerPoint Presentation</vt:lpstr>
      <vt:lpstr>PowerPoint Presentation</vt:lpstr>
      <vt:lpstr>PowerPoint Presentation</vt:lpstr>
      <vt:lpstr>PowerPoint Presentation</vt:lpstr>
      <vt:lpstr>Kepala</vt:lpstr>
      <vt:lpstr>Pemeriksaan Neurologis Dasar</vt:lpstr>
      <vt:lpstr>PowerPoint Presentation</vt:lpstr>
      <vt:lpstr>Deteksi Dini Penyimpangan  Perkembangan</vt:lpstr>
      <vt:lpstr>1. KPSP  (KUESIONER PRA SKRINING PERKEMBANGAN) </vt:lpstr>
      <vt:lpstr>PENGERTIAN KUESIONER PRA SKRINING PERKEMBANGAN (KPSP)</vt:lpstr>
      <vt:lpstr>PowerPoint Presentation</vt:lpstr>
      <vt:lpstr>JADWAL SKRINING</vt:lpstr>
      <vt:lpstr>ALAT/INSTRUMEN YG DIGUNAKAN</vt:lpstr>
      <vt:lpstr>PowerPoint Presentation</vt:lpstr>
      <vt:lpstr>PowerPoint Presentation</vt:lpstr>
      <vt:lpstr>PowerPoint Presentation</vt:lpstr>
      <vt:lpstr>CARA MENGGUNAKAN KUISIONER KPSP</vt:lpstr>
      <vt:lpstr>PowerPoint Presentation</vt:lpstr>
      <vt:lpstr>INTERPRETASI HASIL DARI  JAWABAN KUISIONER</vt:lpstr>
      <vt:lpstr>INTERVENSI PADA IBU DALAM HASIL KPSP</vt:lpstr>
      <vt:lpstr>Bila perkembangan anak sesuai umur (S) lakukan tindakan berikut: </vt:lpstr>
      <vt:lpstr>Bila perkembangan anak meragukan (M) lakukan tindakan berikut: </vt:lpstr>
      <vt:lpstr>Bila jawaban  KPSP Ya : 6 atau kurang</vt:lpstr>
      <vt:lpstr>Faktor-faktor yang berhubungan dengan keberhasilan deteksi perkembangan. (Usman, 2019).</vt:lpstr>
      <vt:lpstr>Manfaat Skrining</vt:lpstr>
      <vt:lpstr>PowerPoint Presentation</vt:lpstr>
      <vt:lpstr>2. TDD (TEST DAYA DENGAR)</vt:lpstr>
      <vt:lpstr>(1) Test Daya Dengar (TDD)</vt:lpstr>
      <vt:lpstr>(2) Test Daya Dengar (TDD)</vt:lpstr>
      <vt:lpstr>Tes Daya Dengar (TDD)  umur &lt; 24 bulan</vt:lpstr>
      <vt:lpstr>Tes daya dengar (TDD)  umur &gt; 24 bulan</vt:lpstr>
      <vt:lpstr>PowerPoint Presentation</vt:lpstr>
      <vt:lpstr>PowerPoint Presentation</vt:lpstr>
      <vt:lpstr>PowerPoint Presentation</vt:lpstr>
      <vt:lpstr>PowerPoint Presentation</vt:lpstr>
      <vt:lpstr>3. TDL TEST DAYA LIHAT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KMME  (KUISIONER MASALAH MENTAL EMOSIONAL) </vt:lpstr>
      <vt:lpstr> Kuesioner Masalah Mental Emosional (KMME)</vt:lpstr>
      <vt:lpstr>PowerPoint Presentation</vt:lpstr>
      <vt:lpstr>Ringkasan isi kuesioner KMME</vt:lpstr>
      <vt:lpstr>PowerPoint Presentation</vt:lpstr>
      <vt:lpstr>5. CHAT  (CHECK LIST FOR AUTISM IN TODDLER </vt:lpstr>
      <vt:lpstr>Kuesioner Deteksi Dini Autis (CHAT)</vt:lpstr>
      <vt:lpstr>PowerPoint Presentation</vt:lpstr>
      <vt:lpstr>PowerPoint Presentation</vt:lpstr>
      <vt:lpstr>PowerPoint Presentation</vt:lpstr>
      <vt:lpstr>6. GPPH  (Gangguan Pemusatan Perhatian &amp; Hiper Aktif) </vt:lpstr>
      <vt:lpstr>Kuesioner Deteksi Dini Gangguan Pemusatan Perhatian dan Hiperaktivitas (GPPH)</vt:lpstr>
      <vt:lpstr>PowerPoint Presentation</vt:lpstr>
      <vt:lpstr>Ringkasan Kuesioner Deteksi  Gangguan Pemusatan Perhatian Dan Hiperaktifitas (GPPH)</vt:lpstr>
      <vt:lpstr>PowerPoint Presentation</vt:lpstr>
      <vt:lpstr>Intervensi dini</vt:lpstr>
      <vt:lpstr>Umur 3 bulan bayi tidak membalas  tersenyum</vt:lpstr>
      <vt:lpstr>Umur 6 bulan belum bisa tengkurap  dengan kepala tegak</vt:lpstr>
      <vt:lpstr>Umur 9 bulan tidak mengoceh  dadada..mamama</vt:lpstr>
      <vt:lpstr>Umur 9 bulan belum bisa bermain  dengan benda-benda</vt:lpstr>
      <vt:lpstr>Evaluasi hasil intervensi</vt:lpstr>
      <vt:lpstr>Ringkasan (1)</vt:lpstr>
      <vt:lpstr>Ringkasan (2)</vt:lpstr>
      <vt:lpstr>Ringkasan (3)</vt:lpstr>
      <vt:lpstr>Ringkasan (4)</vt:lpstr>
      <vt:lpstr>PowerPoint Presentation</vt:lpstr>
      <vt:lpstr>TUGAS KELOMPOK</vt:lpstr>
      <vt:lpstr>TUGAS KELOMPOK 1 Membuat Makalah dg Judul: “KONSEP DASAR PETUMBUHAN BAYI &amp; BALITA”  </vt:lpstr>
      <vt:lpstr>TUGAS KELOMPOK 2 Membuat Makalah dg Judul: “KONSEP DASAR PERKRMBANGAN BAYI &amp; BALITA”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 Megasari</dc:creator>
  <cp:lastModifiedBy>User</cp:lastModifiedBy>
  <cp:revision>28</cp:revision>
  <dcterms:created xsi:type="dcterms:W3CDTF">2022-04-16T14:10:43Z</dcterms:created>
  <dcterms:modified xsi:type="dcterms:W3CDTF">2024-06-17T10:40:09Z</dcterms:modified>
</cp:coreProperties>
</file>