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68"/>
    <p:restoredTop sz="94676"/>
  </p:normalViewPr>
  <p:slideViewPr>
    <p:cSldViewPr snapToGrid="0" snapToObjects="1">
      <p:cViewPr varScale="1">
        <p:scale>
          <a:sx n="64" d="100"/>
          <a:sy n="64" d="100"/>
        </p:scale>
        <p:origin x="192" y="10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7127E52-02C3-7075-31A4-4D23318E30E6}"/>
              </a:ext>
            </a:extLst>
          </p:cNvPr>
          <p:cNvSpPr>
            <a:spLocks noGrp="1"/>
          </p:cNvSpPr>
          <p:nvPr>
            <p:ph type="ctrTitle"/>
          </p:nvPr>
        </p:nvSpPr>
        <p:spPr>
          <a:xfrm>
            <a:off x="1524000" y="1122363"/>
            <a:ext cx="9144000" cy="2387600"/>
          </a:xfrm>
        </p:spPr>
        <p:txBody>
          <a:bodyPr anchor="b"/>
          <a:lstStyle>
            <a:lvl1pPr algn="ctr">
              <a:defRPr sz="6000"/>
            </a:lvl1pPr>
          </a:lstStyle>
          <a:p>
            <a:r>
              <a:rPr lang="id-ID"/>
              <a:t>Klik untuk mengedit gaya judul Master</a:t>
            </a:r>
          </a:p>
        </p:txBody>
      </p:sp>
      <p:sp>
        <p:nvSpPr>
          <p:cNvPr id="3" name="Subjudul 2">
            <a:extLst>
              <a:ext uri="{FF2B5EF4-FFF2-40B4-BE49-F238E27FC236}">
                <a16:creationId xmlns:a16="http://schemas.microsoft.com/office/drawing/2014/main" id="{F8C5BD45-64D8-BAA5-495B-D4A9C792E6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p>
        </p:txBody>
      </p:sp>
      <p:sp>
        <p:nvSpPr>
          <p:cNvPr id="4" name="Tampungan Tanggal 3">
            <a:extLst>
              <a:ext uri="{FF2B5EF4-FFF2-40B4-BE49-F238E27FC236}">
                <a16:creationId xmlns:a16="http://schemas.microsoft.com/office/drawing/2014/main" id="{69A9FB9A-41DB-08C6-89F6-E10B994C9E9F}"/>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5" name="Tampungan Kaki 4">
            <a:extLst>
              <a:ext uri="{FF2B5EF4-FFF2-40B4-BE49-F238E27FC236}">
                <a16:creationId xmlns:a16="http://schemas.microsoft.com/office/drawing/2014/main" id="{21D43FA6-7AF6-A26A-46E6-8EABF3F66DF1}"/>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75C6C195-697E-8E72-196E-B9F29849BB40}"/>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482502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C5FE4A2-D1E2-DE4B-DA6B-A5EDFC5F3842}"/>
              </a:ext>
            </a:extLst>
          </p:cNvPr>
          <p:cNvSpPr>
            <a:spLocks noGrp="1"/>
          </p:cNvSpPr>
          <p:nvPr>
            <p:ph type="title"/>
          </p:nvPr>
        </p:nvSpPr>
        <p:spPr/>
        <p:txBody>
          <a:bodyPr/>
          <a:lstStyle/>
          <a:p>
            <a:r>
              <a:rPr lang="id-ID"/>
              <a:t>Klik untuk mengedit gaya judul Master</a:t>
            </a:r>
          </a:p>
        </p:txBody>
      </p:sp>
      <p:sp>
        <p:nvSpPr>
          <p:cNvPr id="3" name="Tampungan Teks Vertikal 2">
            <a:extLst>
              <a:ext uri="{FF2B5EF4-FFF2-40B4-BE49-F238E27FC236}">
                <a16:creationId xmlns:a16="http://schemas.microsoft.com/office/drawing/2014/main" id="{B870A9E4-87C7-771C-6493-E05B1B223636}"/>
              </a:ext>
            </a:extLst>
          </p:cNvPr>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2B5F4EAB-7BFC-8F9B-2524-DA8CB8412757}"/>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5" name="Tampungan Kaki 4">
            <a:extLst>
              <a:ext uri="{FF2B5EF4-FFF2-40B4-BE49-F238E27FC236}">
                <a16:creationId xmlns:a16="http://schemas.microsoft.com/office/drawing/2014/main" id="{2AB350E3-DCC9-F5BD-7417-5D5BD2171849}"/>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CB9ABCC6-29C7-8B29-3D4E-0A8FAD8B3F05}"/>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180744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Judul Vertikal 1">
            <a:extLst>
              <a:ext uri="{FF2B5EF4-FFF2-40B4-BE49-F238E27FC236}">
                <a16:creationId xmlns:a16="http://schemas.microsoft.com/office/drawing/2014/main" id="{074B1A12-2020-91A7-1AE5-C61374DB8997}"/>
              </a:ext>
            </a:extLst>
          </p:cNvPr>
          <p:cNvSpPr>
            <a:spLocks noGrp="1"/>
          </p:cNvSpPr>
          <p:nvPr>
            <p:ph type="title" orient="vert"/>
          </p:nvPr>
        </p:nvSpPr>
        <p:spPr>
          <a:xfrm>
            <a:off x="8724900" y="365125"/>
            <a:ext cx="2628900" cy="5811838"/>
          </a:xfrm>
        </p:spPr>
        <p:txBody>
          <a:bodyPr vert="eaVert"/>
          <a:lstStyle/>
          <a:p>
            <a:r>
              <a:rPr lang="id-ID"/>
              <a:t>Klik untuk mengedit gaya judul Master</a:t>
            </a:r>
          </a:p>
        </p:txBody>
      </p:sp>
      <p:sp>
        <p:nvSpPr>
          <p:cNvPr id="3" name="Tampungan Teks Vertikal 2">
            <a:extLst>
              <a:ext uri="{FF2B5EF4-FFF2-40B4-BE49-F238E27FC236}">
                <a16:creationId xmlns:a16="http://schemas.microsoft.com/office/drawing/2014/main" id="{F1062DFE-B119-AB27-4975-11D161F1C8E6}"/>
              </a:ext>
            </a:extLst>
          </p:cNvPr>
          <p:cNvSpPr>
            <a:spLocks noGrp="1"/>
          </p:cNvSpPr>
          <p:nvPr>
            <p:ph type="body" orient="vert" idx="1"/>
          </p:nvPr>
        </p:nvSpPr>
        <p:spPr>
          <a:xfrm>
            <a:off x="838200" y="365125"/>
            <a:ext cx="7734300" cy="5811838"/>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242C962E-C3C7-9C26-0930-16ABB9D7B5B9}"/>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5" name="Tampungan Kaki 4">
            <a:extLst>
              <a:ext uri="{FF2B5EF4-FFF2-40B4-BE49-F238E27FC236}">
                <a16:creationId xmlns:a16="http://schemas.microsoft.com/office/drawing/2014/main" id="{C7490D10-ECD6-BFF6-D605-74B85755D82A}"/>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DC476FFA-5F35-6DA4-1FAA-9341129607B5}"/>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42730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36A0F33-23E9-6C34-ACB8-7EB927D08C26}"/>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C2F260C9-148B-2477-49D5-765387021D6F}"/>
              </a:ext>
            </a:extLst>
          </p:cNvPr>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2DC85C9A-9F80-12DB-8CFB-AE677C5C7DAA}"/>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5" name="Tampungan Kaki 4">
            <a:extLst>
              <a:ext uri="{FF2B5EF4-FFF2-40B4-BE49-F238E27FC236}">
                <a16:creationId xmlns:a16="http://schemas.microsoft.com/office/drawing/2014/main" id="{DDFCC2AF-4FED-5F9B-01DE-66D49CF26208}"/>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B6C455BB-88A6-A820-C3C6-ADE72DF4E326}"/>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1016373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A4CEA96-EA44-6B38-B48E-F54EB1C86ED9}"/>
              </a:ext>
            </a:extLst>
          </p:cNvPr>
          <p:cNvSpPr>
            <a:spLocks noGrp="1"/>
          </p:cNvSpPr>
          <p:nvPr>
            <p:ph type="title"/>
          </p:nvPr>
        </p:nvSpPr>
        <p:spPr>
          <a:xfrm>
            <a:off x="831850" y="1709738"/>
            <a:ext cx="10515600" cy="2852737"/>
          </a:xfrm>
        </p:spPr>
        <p:txBody>
          <a:bodyPr anchor="b"/>
          <a:lstStyle>
            <a:lvl1pPr>
              <a:defRPr sz="6000"/>
            </a:lvl1pPr>
          </a:lstStyle>
          <a:p>
            <a:r>
              <a:rPr lang="id-ID"/>
              <a:t>Klik untuk mengedit gaya judul Master</a:t>
            </a:r>
          </a:p>
        </p:txBody>
      </p:sp>
      <p:sp>
        <p:nvSpPr>
          <p:cNvPr id="3" name="Tampungan Teks 2">
            <a:extLst>
              <a:ext uri="{FF2B5EF4-FFF2-40B4-BE49-F238E27FC236}">
                <a16:creationId xmlns:a16="http://schemas.microsoft.com/office/drawing/2014/main" id="{7DE6AE2D-4307-0B1C-F906-E14F208D24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Tampungan Tanggal 3">
            <a:extLst>
              <a:ext uri="{FF2B5EF4-FFF2-40B4-BE49-F238E27FC236}">
                <a16:creationId xmlns:a16="http://schemas.microsoft.com/office/drawing/2014/main" id="{8C21F810-7675-2294-38B4-31F9EB92AF33}"/>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5" name="Tampungan Kaki 4">
            <a:extLst>
              <a:ext uri="{FF2B5EF4-FFF2-40B4-BE49-F238E27FC236}">
                <a16:creationId xmlns:a16="http://schemas.microsoft.com/office/drawing/2014/main" id="{6B7D8E48-B5B6-1D1B-8C71-5924B70AC6E9}"/>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67282991-165F-3F11-EF5E-43894A0D7095}"/>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3628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34EEBF7-4A35-B498-CD9A-4D17E3912D63}"/>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17552B42-657B-3B9C-095D-F7B4EF31AC38}"/>
              </a:ext>
            </a:extLst>
          </p:cNvPr>
          <p:cNvSpPr>
            <a:spLocks noGrp="1"/>
          </p:cNvSpPr>
          <p:nvPr>
            <p:ph sz="half" idx="1"/>
          </p:nvPr>
        </p:nvSpPr>
        <p:spPr>
          <a:xfrm>
            <a:off x="838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Konten 3">
            <a:extLst>
              <a:ext uri="{FF2B5EF4-FFF2-40B4-BE49-F238E27FC236}">
                <a16:creationId xmlns:a16="http://schemas.microsoft.com/office/drawing/2014/main" id="{21167083-8EC8-52FC-8F57-52BCC8FD91DF}"/>
              </a:ext>
            </a:extLst>
          </p:cNvPr>
          <p:cNvSpPr>
            <a:spLocks noGrp="1"/>
          </p:cNvSpPr>
          <p:nvPr>
            <p:ph sz="half" idx="2"/>
          </p:nvPr>
        </p:nvSpPr>
        <p:spPr>
          <a:xfrm>
            <a:off x="6172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anggal 4">
            <a:extLst>
              <a:ext uri="{FF2B5EF4-FFF2-40B4-BE49-F238E27FC236}">
                <a16:creationId xmlns:a16="http://schemas.microsoft.com/office/drawing/2014/main" id="{7570F484-FDD7-3107-8588-1A5517504D12}"/>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6" name="Tampungan Kaki 5">
            <a:extLst>
              <a:ext uri="{FF2B5EF4-FFF2-40B4-BE49-F238E27FC236}">
                <a16:creationId xmlns:a16="http://schemas.microsoft.com/office/drawing/2014/main" id="{7D9A4FB4-5641-712B-F9DA-56C721BCBAFA}"/>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6CB5681C-14FE-4681-2C90-C7DC902280CB}"/>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1447373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73F1B49-04D1-7DD2-652C-74C19CC04E69}"/>
              </a:ext>
            </a:extLst>
          </p:cNvPr>
          <p:cNvSpPr>
            <a:spLocks noGrp="1"/>
          </p:cNvSpPr>
          <p:nvPr>
            <p:ph type="title"/>
          </p:nvPr>
        </p:nvSpPr>
        <p:spPr>
          <a:xfrm>
            <a:off x="839788" y="365125"/>
            <a:ext cx="10515600" cy="1325563"/>
          </a:xfrm>
        </p:spPr>
        <p:txBody>
          <a:bodyPr/>
          <a:lstStyle/>
          <a:p>
            <a:r>
              <a:rPr lang="id-ID"/>
              <a:t>Klik untuk mengedit gaya judul Master</a:t>
            </a:r>
          </a:p>
        </p:txBody>
      </p:sp>
      <p:sp>
        <p:nvSpPr>
          <p:cNvPr id="3" name="Tampungan Teks 2">
            <a:extLst>
              <a:ext uri="{FF2B5EF4-FFF2-40B4-BE49-F238E27FC236}">
                <a16:creationId xmlns:a16="http://schemas.microsoft.com/office/drawing/2014/main" id="{826C9394-566B-A951-5DCD-48AE7E3A60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Tampungan Konten 3">
            <a:extLst>
              <a:ext uri="{FF2B5EF4-FFF2-40B4-BE49-F238E27FC236}">
                <a16:creationId xmlns:a16="http://schemas.microsoft.com/office/drawing/2014/main" id="{F2716A1F-17A8-091A-38AC-EDA0344BB619}"/>
              </a:ext>
            </a:extLst>
          </p:cNvPr>
          <p:cNvSpPr>
            <a:spLocks noGrp="1"/>
          </p:cNvSpPr>
          <p:nvPr>
            <p:ph sz="half" idx="2"/>
          </p:nvPr>
        </p:nvSpPr>
        <p:spPr>
          <a:xfrm>
            <a:off x="839788" y="2505075"/>
            <a:ext cx="5157787"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eks 4">
            <a:extLst>
              <a:ext uri="{FF2B5EF4-FFF2-40B4-BE49-F238E27FC236}">
                <a16:creationId xmlns:a16="http://schemas.microsoft.com/office/drawing/2014/main" id="{E78E4ABD-DB2C-93DD-5511-6DCCC83BA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Tampungan Konten 5">
            <a:extLst>
              <a:ext uri="{FF2B5EF4-FFF2-40B4-BE49-F238E27FC236}">
                <a16:creationId xmlns:a16="http://schemas.microsoft.com/office/drawing/2014/main" id="{D3949BAB-51E4-83B1-DDE8-9041AE22CF45}"/>
              </a:ext>
            </a:extLst>
          </p:cNvPr>
          <p:cNvSpPr>
            <a:spLocks noGrp="1"/>
          </p:cNvSpPr>
          <p:nvPr>
            <p:ph sz="quarter" idx="4"/>
          </p:nvPr>
        </p:nvSpPr>
        <p:spPr>
          <a:xfrm>
            <a:off x="6172200" y="2505075"/>
            <a:ext cx="5183188"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7" name="Tampungan Tanggal 6">
            <a:extLst>
              <a:ext uri="{FF2B5EF4-FFF2-40B4-BE49-F238E27FC236}">
                <a16:creationId xmlns:a16="http://schemas.microsoft.com/office/drawing/2014/main" id="{02103B87-3308-7106-07F3-40A798E2E993}"/>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8" name="Tampungan Kaki 7">
            <a:extLst>
              <a:ext uri="{FF2B5EF4-FFF2-40B4-BE49-F238E27FC236}">
                <a16:creationId xmlns:a16="http://schemas.microsoft.com/office/drawing/2014/main" id="{3F11300E-1DCC-65B3-1C80-C2C0C762785C}"/>
              </a:ext>
            </a:extLst>
          </p:cNvPr>
          <p:cNvSpPr>
            <a:spLocks noGrp="1"/>
          </p:cNvSpPr>
          <p:nvPr>
            <p:ph type="ftr" sz="quarter" idx="11"/>
          </p:nvPr>
        </p:nvSpPr>
        <p:spPr/>
        <p:txBody>
          <a:bodyPr/>
          <a:lstStyle/>
          <a:p>
            <a:endParaRPr lang="id-ID"/>
          </a:p>
        </p:txBody>
      </p:sp>
      <p:sp>
        <p:nvSpPr>
          <p:cNvPr id="9" name="Tampungan Nomor Slide 8">
            <a:extLst>
              <a:ext uri="{FF2B5EF4-FFF2-40B4-BE49-F238E27FC236}">
                <a16:creationId xmlns:a16="http://schemas.microsoft.com/office/drawing/2014/main" id="{9A3BA708-1C6C-A0CB-A83C-D999D5AD0C1B}"/>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83820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D1A5FE0-8DD7-2C9A-C93F-AB379E762D83}"/>
              </a:ext>
            </a:extLst>
          </p:cNvPr>
          <p:cNvSpPr>
            <a:spLocks noGrp="1"/>
          </p:cNvSpPr>
          <p:nvPr>
            <p:ph type="title"/>
          </p:nvPr>
        </p:nvSpPr>
        <p:spPr/>
        <p:txBody>
          <a:bodyPr/>
          <a:lstStyle/>
          <a:p>
            <a:r>
              <a:rPr lang="id-ID"/>
              <a:t>Klik untuk mengedit gaya judul Master</a:t>
            </a:r>
          </a:p>
        </p:txBody>
      </p:sp>
      <p:sp>
        <p:nvSpPr>
          <p:cNvPr id="3" name="Tampungan Tanggal 2">
            <a:extLst>
              <a:ext uri="{FF2B5EF4-FFF2-40B4-BE49-F238E27FC236}">
                <a16:creationId xmlns:a16="http://schemas.microsoft.com/office/drawing/2014/main" id="{DE2C516D-589E-7DDC-5457-639654369BA0}"/>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4" name="Tampungan Kaki 3">
            <a:extLst>
              <a:ext uri="{FF2B5EF4-FFF2-40B4-BE49-F238E27FC236}">
                <a16:creationId xmlns:a16="http://schemas.microsoft.com/office/drawing/2014/main" id="{CFC8806D-419E-C4FA-BADF-9ADDAF4E15FC}"/>
              </a:ext>
            </a:extLst>
          </p:cNvPr>
          <p:cNvSpPr>
            <a:spLocks noGrp="1"/>
          </p:cNvSpPr>
          <p:nvPr>
            <p:ph type="ftr" sz="quarter" idx="11"/>
          </p:nvPr>
        </p:nvSpPr>
        <p:spPr/>
        <p:txBody>
          <a:bodyPr/>
          <a:lstStyle/>
          <a:p>
            <a:endParaRPr lang="id-ID"/>
          </a:p>
        </p:txBody>
      </p:sp>
      <p:sp>
        <p:nvSpPr>
          <p:cNvPr id="5" name="Tampungan Nomor Slide 4">
            <a:extLst>
              <a:ext uri="{FF2B5EF4-FFF2-40B4-BE49-F238E27FC236}">
                <a16:creationId xmlns:a16="http://schemas.microsoft.com/office/drawing/2014/main" id="{525EC1C2-BCA6-CCA8-F616-821AF9DCA2D0}"/>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206093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Tampungan Tanggal 1">
            <a:extLst>
              <a:ext uri="{FF2B5EF4-FFF2-40B4-BE49-F238E27FC236}">
                <a16:creationId xmlns:a16="http://schemas.microsoft.com/office/drawing/2014/main" id="{9B7AA2F3-F2F3-27CD-BC84-279C65923A7A}"/>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3" name="Tampungan Kaki 2">
            <a:extLst>
              <a:ext uri="{FF2B5EF4-FFF2-40B4-BE49-F238E27FC236}">
                <a16:creationId xmlns:a16="http://schemas.microsoft.com/office/drawing/2014/main" id="{211905D3-2917-9910-1098-59F029ECAD69}"/>
              </a:ext>
            </a:extLst>
          </p:cNvPr>
          <p:cNvSpPr>
            <a:spLocks noGrp="1"/>
          </p:cNvSpPr>
          <p:nvPr>
            <p:ph type="ftr" sz="quarter" idx="11"/>
          </p:nvPr>
        </p:nvSpPr>
        <p:spPr/>
        <p:txBody>
          <a:bodyPr/>
          <a:lstStyle/>
          <a:p>
            <a:endParaRPr lang="id-ID"/>
          </a:p>
        </p:txBody>
      </p:sp>
      <p:sp>
        <p:nvSpPr>
          <p:cNvPr id="4" name="Tampungan Nomor Slide 3">
            <a:extLst>
              <a:ext uri="{FF2B5EF4-FFF2-40B4-BE49-F238E27FC236}">
                <a16:creationId xmlns:a16="http://schemas.microsoft.com/office/drawing/2014/main" id="{F0587B47-9C21-57E4-9A1A-E683A7EE927A}"/>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688190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B8AA2A5-1AB3-B0BE-92A7-9D3A13FD55B6}"/>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Konten 2">
            <a:extLst>
              <a:ext uri="{FF2B5EF4-FFF2-40B4-BE49-F238E27FC236}">
                <a16:creationId xmlns:a16="http://schemas.microsoft.com/office/drawing/2014/main" id="{3EA96FB0-C90E-F2DD-EA05-4CB21777A9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eks 3">
            <a:extLst>
              <a:ext uri="{FF2B5EF4-FFF2-40B4-BE49-F238E27FC236}">
                <a16:creationId xmlns:a16="http://schemas.microsoft.com/office/drawing/2014/main" id="{8FEDFF25-05F8-B7BB-282A-9F5E9A0F7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4AD8AE17-5DEC-3637-F09D-BA92FEC765B3}"/>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6" name="Tampungan Kaki 5">
            <a:extLst>
              <a:ext uri="{FF2B5EF4-FFF2-40B4-BE49-F238E27FC236}">
                <a16:creationId xmlns:a16="http://schemas.microsoft.com/office/drawing/2014/main" id="{4AB25A78-26BC-F51B-7949-AAB9CE815C2A}"/>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CA9DB4EF-BBA2-D4A2-ADE5-9A699086EBD1}"/>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2048071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D9641C0-174C-6D73-B974-7815FE608873}"/>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Gambar 2">
            <a:extLst>
              <a:ext uri="{FF2B5EF4-FFF2-40B4-BE49-F238E27FC236}">
                <a16:creationId xmlns:a16="http://schemas.microsoft.com/office/drawing/2014/main" id="{30A77093-A625-D627-322A-5205F1336D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ampungan Teks 3">
            <a:extLst>
              <a:ext uri="{FF2B5EF4-FFF2-40B4-BE49-F238E27FC236}">
                <a16:creationId xmlns:a16="http://schemas.microsoft.com/office/drawing/2014/main" id="{B4DD3DB3-0221-E219-1461-E29002ACFB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94885E79-3618-1BF3-9D2F-1BA824161E85}"/>
              </a:ext>
            </a:extLst>
          </p:cNvPr>
          <p:cNvSpPr>
            <a:spLocks noGrp="1"/>
          </p:cNvSpPr>
          <p:nvPr>
            <p:ph type="dt" sz="half" idx="10"/>
          </p:nvPr>
        </p:nvSpPr>
        <p:spPr/>
        <p:txBody>
          <a:bodyPr/>
          <a:lstStyle/>
          <a:p>
            <a:fld id="{17B4319E-88AB-F941-9FBD-6FB6E8D961D9}" type="datetimeFigureOut">
              <a:rPr lang="id-ID" smtClean="0"/>
              <a:t>18/05/22</a:t>
            </a:fld>
            <a:endParaRPr lang="id-ID"/>
          </a:p>
        </p:txBody>
      </p:sp>
      <p:sp>
        <p:nvSpPr>
          <p:cNvPr id="6" name="Tampungan Kaki 5">
            <a:extLst>
              <a:ext uri="{FF2B5EF4-FFF2-40B4-BE49-F238E27FC236}">
                <a16:creationId xmlns:a16="http://schemas.microsoft.com/office/drawing/2014/main" id="{A3986D8C-D863-D110-B43F-47C5DE933F63}"/>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77A093C8-28DA-70E1-416B-6488152FF92E}"/>
              </a:ext>
            </a:extLst>
          </p:cNvPr>
          <p:cNvSpPr>
            <a:spLocks noGrp="1"/>
          </p:cNvSpPr>
          <p:nvPr>
            <p:ph type="sldNum" sz="quarter" idx="12"/>
          </p:nvPr>
        </p:nvSpPr>
        <p:spPr/>
        <p:txBody>
          <a:bodyPr/>
          <a:lstStyle/>
          <a:p>
            <a:fld id="{CC7FADE6-C0F7-674F-91FB-93C89AF66C86}" type="slidenum">
              <a:rPr lang="id-ID" smtClean="0"/>
              <a:t>‹#›</a:t>
            </a:fld>
            <a:endParaRPr lang="id-ID"/>
          </a:p>
        </p:txBody>
      </p:sp>
    </p:spTree>
    <p:extLst>
      <p:ext uri="{BB962C8B-B14F-4D97-AF65-F5344CB8AC3E}">
        <p14:creationId xmlns:p14="http://schemas.microsoft.com/office/powerpoint/2010/main" val="29480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Judul 1">
            <a:extLst>
              <a:ext uri="{FF2B5EF4-FFF2-40B4-BE49-F238E27FC236}">
                <a16:creationId xmlns:a16="http://schemas.microsoft.com/office/drawing/2014/main" id="{0E7B836C-9EE4-FDB1-545C-0AE66D8B56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d-ID"/>
              <a:t>Klik untuk mengedit gaya judul Master</a:t>
            </a:r>
          </a:p>
        </p:txBody>
      </p:sp>
      <p:sp>
        <p:nvSpPr>
          <p:cNvPr id="3" name="Tampungan Teks 2">
            <a:extLst>
              <a:ext uri="{FF2B5EF4-FFF2-40B4-BE49-F238E27FC236}">
                <a16:creationId xmlns:a16="http://schemas.microsoft.com/office/drawing/2014/main" id="{F153B141-5BCA-5FA8-4919-D8C3B399A6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F10C48D5-7E35-3190-39F6-9BC458C433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4319E-88AB-F941-9FBD-6FB6E8D961D9}" type="datetimeFigureOut">
              <a:rPr lang="id-ID" smtClean="0"/>
              <a:t>18/05/22</a:t>
            </a:fld>
            <a:endParaRPr lang="id-ID"/>
          </a:p>
        </p:txBody>
      </p:sp>
      <p:sp>
        <p:nvSpPr>
          <p:cNvPr id="5" name="Tampungan Kaki 4">
            <a:extLst>
              <a:ext uri="{FF2B5EF4-FFF2-40B4-BE49-F238E27FC236}">
                <a16:creationId xmlns:a16="http://schemas.microsoft.com/office/drawing/2014/main" id="{56821F78-9733-D0C2-D7A6-42B79E0B7E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Tampungan Nomor Slide 5">
            <a:extLst>
              <a:ext uri="{FF2B5EF4-FFF2-40B4-BE49-F238E27FC236}">
                <a16:creationId xmlns:a16="http://schemas.microsoft.com/office/drawing/2014/main" id="{29D58142-2FF9-03AC-C3E4-0DD4D88978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7FADE6-C0F7-674F-91FB-93C89AF66C86}" type="slidenum">
              <a:rPr lang="id-ID" smtClean="0"/>
              <a:t>‹#›</a:t>
            </a:fld>
            <a:endParaRPr lang="id-ID"/>
          </a:p>
        </p:txBody>
      </p:sp>
    </p:spTree>
    <p:extLst>
      <p:ext uri="{BB962C8B-B14F-4D97-AF65-F5344CB8AC3E}">
        <p14:creationId xmlns:p14="http://schemas.microsoft.com/office/powerpoint/2010/main" val="1963652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B20658F-1E97-6E55-9AFF-1AC4BED6900A}"/>
              </a:ext>
            </a:extLst>
          </p:cNvPr>
          <p:cNvSpPr>
            <a:spLocks noGrp="1"/>
          </p:cNvSpPr>
          <p:nvPr>
            <p:ph type="ctrTitle"/>
          </p:nvPr>
        </p:nvSpPr>
        <p:spPr/>
        <p:txBody>
          <a:bodyPr/>
          <a:lstStyle/>
          <a:p>
            <a:r>
              <a:rPr lang="id-ID" dirty="0"/>
              <a:t>PERSIAPAN PERSALINAN (BIRTH PLAN)</a:t>
            </a:r>
          </a:p>
        </p:txBody>
      </p:sp>
      <p:sp>
        <p:nvSpPr>
          <p:cNvPr id="3" name="Subjudul 2">
            <a:extLst>
              <a:ext uri="{FF2B5EF4-FFF2-40B4-BE49-F238E27FC236}">
                <a16:creationId xmlns:a16="http://schemas.microsoft.com/office/drawing/2014/main" id="{DA9C8462-DE4D-96B8-5445-093242348381}"/>
              </a:ext>
            </a:extLst>
          </p:cNvPr>
          <p:cNvSpPr>
            <a:spLocks noGrp="1"/>
          </p:cNvSpPr>
          <p:nvPr>
            <p:ph type="subTitle" idx="1"/>
          </p:nvPr>
        </p:nvSpPr>
        <p:spPr>
          <a:xfrm>
            <a:off x="1524000" y="3800818"/>
            <a:ext cx="9144000" cy="1655762"/>
          </a:xfrm>
        </p:spPr>
        <p:txBody>
          <a:bodyPr/>
          <a:lstStyle/>
          <a:p>
            <a:r>
              <a:rPr lang="id-ID" dirty="0"/>
              <a:t>OLEH : INTAN WIDYA SARI, S.ST, M.KEB</a:t>
            </a:r>
          </a:p>
        </p:txBody>
      </p:sp>
    </p:spTree>
    <p:extLst>
      <p:ext uri="{BB962C8B-B14F-4D97-AF65-F5344CB8AC3E}">
        <p14:creationId xmlns:p14="http://schemas.microsoft.com/office/powerpoint/2010/main" val="1499023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583137F-ED97-91BF-54D4-844354239E9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7F9B437-71F0-F6AF-E609-91F05A9B658D}"/>
              </a:ext>
            </a:extLst>
          </p:cNvPr>
          <p:cNvSpPr>
            <a:spLocks noGrp="1"/>
          </p:cNvSpPr>
          <p:nvPr>
            <p:ph idx="1"/>
          </p:nvPr>
        </p:nvSpPr>
        <p:spPr/>
        <p:txBody>
          <a:bodyPr/>
          <a:lstStyle/>
          <a:p>
            <a:pPr marL="0" indent="0">
              <a:buNone/>
            </a:pPr>
            <a:r>
              <a:rPr lang="ms-MY" dirty="0"/>
              <a:t>Langkah2: </a:t>
            </a:r>
            <a:endParaRPr lang="id-ID" b="1" dirty="0"/>
          </a:p>
          <a:p>
            <a:r>
              <a:rPr lang="ms-MY" dirty="0" err="1"/>
              <a:t>Membuat</a:t>
            </a:r>
            <a:r>
              <a:rPr lang="ms-MY" dirty="0"/>
              <a:t> rencana untuk mengambil keputusan jika terjadi </a:t>
            </a:r>
            <a:r>
              <a:rPr lang="ms-MY" dirty="0" err="1"/>
              <a:t>kegawatdaruratan</a:t>
            </a:r>
            <a:r>
              <a:rPr lang="ms-MY" dirty="0"/>
              <a:t> pada saat mengambil keputusan utama tidak ada.</a:t>
            </a:r>
            <a:endParaRPr lang="id-ID" b="1" dirty="0"/>
          </a:p>
          <a:p>
            <a:r>
              <a:rPr lang="ms-MY" dirty="0"/>
              <a:t>Penting bagi bidan dan keluarga untuk mendiskusikan:</a:t>
            </a:r>
            <a:endParaRPr lang="id-ID" b="1" dirty="0"/>
          </a:p>
          <a:p>
            <a:pPr lvl="0"/>
            <a:r>
              <a:rPr lang="ms-MY" dirty="0"/>
              <a:t>Siapa pembuat keputusan utama dalam keluarga</a:t>
            </a:r>
            <a:endParaRPr lang="id-ID" b="1" dirty="0"/>
          </a:p>
          <a:p>
            <a:pPr lvl="0"/>
            <a:r>
              <a:rPr lang="ms-MY" dirty="0"/>
              <a:t>Siapa yang akan </a:t>
            </a:r>
            <a:r>
              <a:rPr lang="ms-MY" dirty="0" err="1"/>
              <a:t>membuat</a:t>
            </a:r>
            <a:r>
              <a:rPr lang="ms-MY" dirty="0"/>
              <a:t> keputusan jika pembuat keputusan utama tidak ada saat terjadi </a:t>
            </a:r>
            <a:r>
              <a:rPr lang="ms-MY" dirty="0" err="1"/>
              <a:t>kegawatdaruratan</a:t>
            </a:r>
            <a:r>
              <a:rPr lang="ms-MY" dirty="0"/>
              <a:t>?</a:t>
            </a:r>
            <a:endParaRPr lang="id-ID" b="1" dirty="0"/>
          </a:p>
          <a:p>
            <a:pPr marL="0" indent="0">
              <a:buNone/>
            </a:pPr>
            <a:endParaRPr lang="id-ID" dirty="0"/>
          </a:p>
        </p:txBody>
      </p:sp>
    </p:spTree>
    <p:extLst>
      <p:ext uri="{BB962C8B-B14F-4D97-AF65-F5344CB8AC3E}">
        <p14:creationId xmlns:p14="http://schemas.microsoft.com/office/powerpoint/2010/main" val="944594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7276B00-9711-D049-4A31-45DC21DFDF49}"/>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46D2B7C6-9D28-2209-B203-1DF8B4AAC025}"/>
              </a:ext>
            </a:extLst>
          </p:cNvPr>
          <p:cNvSpPr>
            <a:spLocks noGrp="1"/>
          </p:cNvSpPr>
          <p:nvPr>
            <p:ph idx="1"/>
          </p:nvPr>
        </p:nvSpPr>
        <p:spPr/>
        <p:txBody>
          <a:bodyPr>
            <a:normAutofit lnSpcReduction="10000"/>
          </a:bodyPr>
          <a:lstStyle/>
          <a:p>
            <a:pPr marL="0" indent="0">
              <a:buNone/>
            </a:pPr>
            <a:r>
              <a:rPr lang="ms-MY" dirty="0"/>
              <a:t>Langkah 3: </a:t>
            </a:r>
            <a:endParaRPr lang="id-ID" b="1" dirty="0"/>
          </a:p>
          <a:p>
            <a:r>
              <a:rPr lang="ms-MY" dirty="0"/>
              <a:t>Mempersiapkan </a:t>
            </a:r>
            <a:r>
              <a:rPr lang="ms-MY" dirty="0" err="1"/>
              <a:t>system</a:t>
            </a:r>
            <a:r>
              <a:rPr lang="ms-MY" dirty="0"/>
              <a:t> </a:t>
            </a:r>
            <a:r>
              <a:rPr lang="ms-MY" dirty="0" err="1"/>
              <a:t>transportasi</a:t>
            </a:r>
            <a:r>
              <a:rPr lang="ms-MY" dirty="0"/>
              <a:t> jika </a:t>
            </a:r>
            <a:r>
              <a:rPr lang="ms-MY" dirty="0" err="1"/>
              <a:t>kegawatdaruratan</a:t>
            </a:r>
            <a:r>
              <a:rPr lang="ms-MY" dirty="0"/>
              <a:t>. Rencana ini perlu dipersiapkan lebih dini dalam kehamilan dan harus terdiri dari elemen-elemen </a:t>
            </a:r>
            <a:r>
              <a:rPr lang="ms-MY" dirty="0" err="1"/>
              <a:t>dibawah</a:t>
            </a:r>
            <a:r>
              <a:rPr lang="ms-MY" dirty="0"/>
              <a:t> ini:</a:t>
            </a:r>
            <a:endParaRPr lang="id-ID" b="1" dirty="0"/>
          </a:p>
          <a:p>
            <a:pPr lvl="0"/>
            <a:r>
              <a:rPr lang="ms-MY" dirty="0" err="1"/>
              <a:t>Dimana</a:t>
            </a:r>
            <a:r>
              <a:rPr lang="ms-MY" dirty="0"/>
              <a:t> ibu akan bersalin (</a:t>
            </a:r>
            <a:r>
              <a:rPr lang="ms-MY" dirty="0" err="1"/>
              <a:t>desa,fasilitas</a:t>
            </a:r>
            <a:r>
              <a:rPr lang="ms-MY" dirty="0"/>
              <a:t> </a:t>
            </a:r>
            <a:r>
              <a:rPr lang="ms-MY" dirty="0" err="1"/>
              <a:t>kesehatan,rumah</a:t>
            </a:r>
            <a:r>
              <a:rPr lang="ms-MY" dirty="0"/>
              <a:t> sakit)</a:t>
            </a:r>
            <a:endParaRPr lang="id-ID" b="1" dirty="0"/>
          </a:p>
          <a:p>
            <a:pPr lvl="0"/>
            <a:r>
              <a:rPr lang="ms-MY" dirty="0"/>
              <a:t>Bagaimana cara menjangkau tingkat asuhan yang lebih lanjut jika terjadi </a:t>
            </a:r>
            <a:r>
              <a:rPr lang="ms-MY" dirty="0" err="1"/>
              <a:t>kegawat</a:t>
            </a:r>
            <a:r>
              <a:rPr lang="ms-MY" dirty="0"/>
              <a:t> </a:t>
            </a:r>
            <a:r>
              <a:rPr lang="ms-MY" dirty="0" err="1"/>
              <a:t>daruratan</a:t>
            </a:r>
            <a:endParaRPr lang="id-ID" b="1" dirty="0"/>
          </a:p>
          <a:p>
            <a:pPr lvl="0"/>
            <a:r>
              <a:rPr lang="ms-MY" dirty="0"/>
              <a:t>Ke </a:t>
            </a:r>
            <a:r>
              <a:rPr lang="ms-MY" dirty="0" err="1"/>
              <a:t>fasilitas</a:t>
            </a:r>
            <a:r>
              <a:rPr lang="ms-MY" dirty="0"/>
              <a:t> </a:t>
            </a:r>
            <a:r>
              <a:rPr lang="ms-MY" dirty="0" err="1"/>
              <a:t>kesehatan</a:t>
            </a:r>
            <a:r>
              <a:rPr lang="ms-MY" dirty="0"/>
              <a:t> yang mana ibu tersebut harus dirujuk</a:t>
            </a:r>
            <a:endParaRPr lang="id-ID" b="1" dirty="0"/>
          </a:p>
          <a:p>
            <a:pPr lvl="0"/>
            <a:r>
              <a:rPr lang="ms-MY" dirty="0"/>
              <a:t>Bagaimana cara mendapatkan dana jika terjadi </a:t>
            </a:r>
            <a:r>
              <a:rPr lang="ms-MY" dirty="0" err="1"/>
              <a:t>kegawat</a:t>
            </a:r>
            <a:r>
              <a:rPr lang="ms-MY" dirty="0"/>
              <a:t> </a:t>
            </a:r>
            <a:r>
              <a:rPr lang="ms-MY" dirty="0" err="1"/>
              <a:t>daruratan</a:t>
            </a:r>
            <a:endParaRPr lang="id-ID" b="1" dirty="0"/>
          </a:p>
          <a:p>
            <a:pPr lvl="0"/>
            <a:r>
              <a:rPr lang="ms-MY" dirty="0"/>
              <a:t>Bagaimana cara mencari </a:t>
            </a:r>
            <a:r>
              <a:rPr lang="ms-MY" dirty="0" err="1"/>
              <a:t>donor</a:t>
            </a:r>
            <a:r>
              <a:rPr lang="ms-MY" dirty="0"/>
              <a:t> darah yang </a:t>
            </a:r>
            <a:r>
              <a:rPr lang="ms-MY" dirty="0" err="1"/>
              <a:t>potensial</a:t>
            </a:r>
            <a:endParaRPr lang="id-ID" b="1" dirty="0"/>
          </a:p>
          <a:p>
            <a:pPr marL="0" indent="0">
              <a:buNone/>
            </a:pPr>
            <a:endParaRPr lang="id-ID" dirty="0"/>
          </a:p>
        </p:txBody>
      </p:sp>
    </p:spTree>
    <p:extLst>
      <p:ext uri="{BB962C8B-B14F-4D97-AF65-F5344CB8AC3E}">
        <p14:creationId xmlns:p14="http://schemas.microsoft.com/office/powerpoint/2010/main" val="1007006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B49325F-4A57-D66F-E58D-82F4FB137D5A}"/>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CC64FFBD-99F7-EDA1-58F0-13D297DAFCEC}"/>
              </a:ext>
            </a:extLst>
          </p:cNvPr>
          <p:cNvSpPr>
            <a:spLocks noGrp="1"/>
          </p:cNvSpPr>
          <p:nvPr>
            <p:ph idx="1"/>
          </p:nvPr>
        </p:nvSpPr>
        <p:spPr/>
        <p:txBody>
          <a:bodyPr/>
          <a:lstStyle/>
          <a:p>
            <a:pPr marL="0" indent="0">
              <a:buNone/>
            </a:pPr>
            <a:r>
              <a:rPr lang="ms-MY" dirty="0"/>
              <a:t>Langkah 4: </a:t>
            </a:r>
            <a:endParaRPr lang="id-ID" b="1" dirty="0"/>
          </a:p>
          <a:p>
            <a:r>
              <a:rPr lang="ms-MY" dirty="0" err="1"/>
              <a:t>Membuat</a:t>
            </a:r>
            <a:r>
              <a:rPr lang="ms-MY" dirty="0"/>
              <a:t> rencana/pola menabung</a:t>
            </a:r>
            <a:endParaRPr lang="id-ID" b="1" dirty="0"/>
          </a:p>
          <a:p>
            <a:r>
              <a:rPr lang="ms-MY" dirty="0"/>
              <a:t>Keluarga seharusnya dianjurkan untuk menabung sejumlah </a:t>
            </a:r>
            <a:r>
              <a:rPr lang="ms-MY" dirty="0" err="1"/>
              <a:t>uang</a:t>
            </a:r>
            <a:r>
              <a:rPr lang="ms-MY" dirty="0"/>
              <a:t> sehingga dana akan tersedia untuk asuhan selama kehamilan dan jika terjadi </a:t>
            </a:r>
            <a:r>
              <a:rPr lang="ms-MY" dirty="0" err="1"/>
              <a:t>kegawat</a:t>
            </a:r>
            <a:r>
              <a:rPr lang="ms-MY" dirty="0"/>
              <a:t> </a:t>
            </a:r>
            <a:r>
              <a:rPr lang="ms-MY" dirty="0" err="1"/>
              <a:t>daruratan</a:t>
            </a:r>
            <a:r>
              <a:rPr lang="ms-MY" dirty="0"/>
              <a:t>. Banyak sekali kasus ,</a:t>
            </a:r>
            <a:r>
              <a:rPr lang="ms-MY" dirty="0" err="1"/>
              <a:t>dimana</a:t>
            </a:r>
            <a:r>
              <a:rPr lang="ms-MY" dirty="0"/>
              <a:t> ibu tidak mencari asuhan atau mendapatkan asuhan karena mereka tidak mempunyai dana yang diperlukan.</a:t>
            </a:r>
            <a:endParaRPr lang="id-ID" b="1" dirty="0"/>
          </a:p>
          <a:p>
            <a:pPr marL="0" indent="0">
              <a:buNone/>
            </a:pPr>
            <a:endParaRPr lang="id-ID" dirty="0"/>
          </a:p>
        </p:txBody>
      </p:sp>
    </p:spTree>
    <p:extLst>
      <p:ext uri="{BB962C8B-B14F-4D97-AF65-F5344CB8AC3E}">
        <p14:creationId xmlns:p14="http://schemas.microsoft.com/office/powerpoint/2010/main" val="3169159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34B25F4-F0F2-DA8E-5C65-4C9E8F0D2FA1}"/>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C91D279-E9BD-4739-8148-6696D09E2C3F}"/>
              </a:ext>
            </a:extLst>
          </p:cNvPr>
          <p:cNvSpPr>
            <a:spLocks noGrp="1"/>
          </p:cNvSpPr>
          <p:nvPr>
            <p:ph idx="1"/>
          </p:nvPr>
        </p:nvSpPr>
        <p:spPr/>
        <p:txBody>
          <a:bodyPr/>
          <a:lstStyle/>
          <a:p>
            <a:pPr marL="0" indent="0">
              <a:buNone/>
            </a:pPr>
            <a:r>
              <a:rPr lang="ms-MY" dirty="0"/>
              <a:t>Langkah 5: </a:t>
            </a:r>
            <a:endParaRPr lang="id-ID" b="1" dirty="0"/>
          </a:p>
          <a:p>
            <a:r>
              <a:rPr lang="ms-MY" dirty="0"/>
              <a:t>Mempersiapkan peralatan yang diperlukan untuk persalinan. Seorang ibu dapat mempersiapkan segala sesuatunya untuk persalinan. Setelah minggu-minggu terakhir kehamilan anda waktu persiapan akan terasa begitu sedikit. Dan kapan waktu persalinan</a:t>
            </a:r>
            <a:r>
              <a:rPr lang="ms-MY" b="1" dirty="0"/>
              <a:t> </a:t>
            </a:r>
            <a:r>
              <a:rPr lang="ms-MY" dirty="0"/>
              <a:t>akan terjadi kadang tak dapat dipastikan. Adalah lebih baik jika anda sudah mempersiapkan apa saja yang harus dibawa ke rumah sakit pada saat hari yang ditunggu tersebut tiba.</a:t>
            </a:r>
            <a:endParaRPr lang="id-ID" b="1" dirty="0"/>
          </a:p>
          <a:p>
            <a:pPr marL="0" indent="0">
              <a:buNone/>
            </a:pPr>
            <a:endParaRPr lang="id-ID" dirty="0"/>
          </a:p>
        </p:txBody>
      </p:sp>
    </p:spTree>
    <p:extLst>
      <p:ext uri="{BB962C8B-B14F-4D97-AF65-F5344CB8AC3E}">
        <p14:creationId xmlns:p14="http://schemas.microsoft.com/office/powerpoint/2010/main" val="2065657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9C0805A-40BF-18E6-B7C0-AD752F3C555D}"/>
              </a:ext>
            </a:extLst>
          </p:cNvPr>
          <p:cNvSpPr>
            <a:spLocks noGrp="1"/>
          </p:cNvSpPr>
          <p:nvPr>
            <p:ph type="title"/>
          </p:nvPr>
        </p:nvSpPr>
        <p:spPr/>
        <p:txBody>
          <a:bodyPr/>
          <a:lstStyle/>
          <a:p>
            <a:r>
              <a:rPr lang="ms-MY" b="1" dirty="0" err="1"/>
              <a:t>Support</a:t>
            </a:r>
            <a:r>
              <a:rPr lang="ms-MY" b="1" dirty="0"/>
              <a:t> dari Keluarga</a:t>
            </a:r>
            <a:r>
              <a:rPr lang="id-ID" dirty="0">
                <a:effectLst/>
              </a:rPr>
              <a:t> </a:t>
            </a:r>
            <a:endParaRPr lang="id-ID" dirty="0"/>
          </a:p>
        </p:txBody>
      </p:sp>
      <p:sp>
        <p:nvSpPr>
          <p:cNvPr id="3" name="Tampungan Konten 2">
            <a:extLst>
              <a:ext uri="{FF2B5EF4-FFF2-40B4-BE49-F238E27FC236}">
                <a16:creationId xmlns:a16="http://schemas.microsoft.com/office/drawing/2014/main" id="{17F196DC-B485-91F0-66D4-B8C5F4E8B48C}"/>
              </a:ext>
            </a:extLst>
          </p:cNvPr>
          <p:cNvSpPr>
            <a:spLocks noGrp="1"/>
          </p:cNvSpPr>
          <p:nvPr>
            <p:ph idx="1"/>
          </p:nvPr>
        </p:nvSpPr>
        <p:spPr/>
        <p:txBody>
          <a:bodyPr/>
          <a:lstStyle/>
          <a:p>
            <a:pPr marL="0" lvl="0" indent="0">
              <a:buNone/>
            </a:pPr>
            <a:r>
              <a:rPr lang="ms-MY" b="1" dirty="0"/>
              <a:t>Dukungan dari suami</a:t>
            </a:r>
            <a:endParaRPr lang="id-ID" dirty="0"/>
          </a:p>
          <a:p>
            <a:r>
              <a:rPr lang="ms-MY" dirty="0"/>
              <a:t>Suami adalah orang yang terdekat dari </a:t>
            </a:r>
            <a:r>
              <a:rPr lang="ms-MY" dirty="0" err="1"/>
              <a:t>istri</a:t>
            </a:r>
            <a:r>
              <a:rPr lang="ms-MY" dirty="0"/>
              <a:t>. Dukungan dari suami selama hamil sangat diperlukan untuk </a:t>
            </a:r>
            <a:r>
              <a:rPr lang="ms-MY" dirty="0" err="1"/>
              <a:t>kesiapan</a:t>
            </a:r>
            <a:r>
              <a:rPr lang="ms-MY" dirty="0"/>
              <a:t> ibu hamil dalam menghadapi persalinan. Dukungan suami yang dibutuhkan </a:t>
            </a:r>
            <a:r>
              <a:rPr lang="ms-MY" dirty="0" err="1"/>
              <a:t>istrinya</a:t>
            </a:r>
            <a:r>
              <a:rPr lang="ms-MY" dirty="0"/>
              <a:t> yang sedang hamil diantaranya adalah :</a:t>
            </a:r>
            <a:endParaRPr lang="id-ID" dirty="0"/>
          </a:p>
          <a:p>
            <a:endParaRPr lang="id-ID" dirty="0"/>
          </a:p>
        </p:txBody>
      </p:sp>
    </p:spTree>
    <p:extLst>
      <p:ext uri="{BB962C8B-B14F-4D97-AF65-F5344CB8AC3E}">
        <p14:creationId xmlns:p14="http://schemas.microsoft.com/office/powerpoint/2010/main" val="3997012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0E37D1B-1083-C320-AEAB-DEB51E299892}"/>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5CB51891-00BC-8A32-0017-776007E9E495}"/>
              </a:ext>
            </a:extLst>
          </p:cNvPr>
          <p:cNvSpPr>
            <a:spLocks noGrp="1"/>
          </p:cNvSpPr>
          <p:nvPr>
            <p:ph idx="1"/>
          </p:nvPr>
        </p:nvSpPr>
        <p:spPr/>
        <p:txBody>
          <a:bodyPr>
            <a:normAutofit fontScale="77500" lnSpcReduction="20000"/>
          </a:bodyPr>
          <a:lstStyle/>
          <a:p>
            <a:pPr lvl="0"/>
            <a:r>
              <a:rPr lang="ms-MY" dirty="0"/>
              <a:t>Suami sangat mendambakan bayi dalam kandungan </a:t>
            </a:r>
            <a:r>
              <a:rPr lang="ms-MY" dirty="0" err="1"/>
              <a:t>istrinya</a:t>
            </a:r>
            <a:endParaRPr lang="id-ID" dirty="0"/>
          </a:p>
          <a:p>
            <a:pPr lvl="0"/>
            <a:r>
              <a:rPr lang="ms-MY" dirty="0"/>
              <a:t>Suami merasa senang dan bahagia mendapat keturunan</a:t>
            </a:r>
            <a:endParaRPr lang="id-ID" dirty="0"/>
          </a:p>
          <a:p>
            <a:pPr lvl="0"/>
            <a:r>
              <a:rPr lang="ms-MY" dirty="0"/>
              <a:t>Suami menunjukkan kebahagiaan pada kehamilan ini</a:t>
            </a:r>
            <a:endParaRPr lang="id-ID" dirty="0"/>
          </a:p>
          <a:p>
            <a:pPr lvl="0"/>
            <a:r>
              <a:rPr lang="ms-MY" dirty="0"/>
              <a:t>Suami memperhatikan </a:t>
            </a:r>
            <a:r>
              <a:rPr lang="ms-MY" dirty="0" err="1"/>
              <a:t>kesehatan</a:t>
            </a:r>
            <a:r>
              <a:rPr lang="ms-MY" dirty="0"/>
              <a:t> </a:t>
            </a:r>
            <a:r>
              <a:rPr lang="ms-MY" dirty="0" err="1"/>
              <a:t>istri</a:t>
            </a:r>
            <a:r>
              <a:rPr lang="ms-MY" dirty="0"/>
              <a:t>.</a:t>
            </a:r>
            <a:endParaRPr lang="id-ID" dirty="0"/>
          </a:p>
          <a:p>
            <a:pPr lvl="0"/>
            <a:r>
              <a:rPr lang="ms-MY" dirty="0"/>
              <a:t>Suami tidak menyakiti </a:t>
            </a:r>
            <a:r>
              <a:rPr lang="ms-MY" dirty="0" err="1"/>
              <a:t>istri</a:t>
            </a:r>
            <a:r>
              <a:rPr lang="ms-MY" dirty="0"/>
              <a:t>.</a:t>
            </a:r>
            <a:endParaRPr lang="id-ID" dirty="0"/>
          </a:p>
          <a:p>
            <a:pPr lvl="0"/>
            <a:r>
              <a:rPr lang="ms-MY" dirty="0"/>
              <a:t>Suami menghibur / menenangkan ketika ada masalah yang dihadapi </a:t>
            </a:r>
            <a:r>
              <a:rPr lang="ms-MY" dirty="0" err="1"/>
              <a:t>istri</a:t>
            </a:r>
            <a:r>
              <a:rPr lang="ms-MY" dirty="0"/>
              <a:t>.</a:t>
            </a:r>
            <a:endParaRPr lang="id-ID" dirty="0"/>
          </a:p>
          <a:p>
            <a:pPr lvl="0"/>
            <a:r>
              <a:rPr lang="ms-MY" dirty="0"/>
              <a:t>Suami </a:t>
            </a:r>
            <a:r>
              <a:rPr lang="ms-MY" dirty="0" err="1"/>
              <a:t>menasehati</a:t>
            </a:r>
            <a:r>
              <a:rPr lang="ms-MY" dirty="0"/>
              <a:t> </a:t>
            </a:r>
            <a:r>
              <a:rPr lang="ms-MY" dirty="0" err="1"/>
              <a:t>istri</a:t>
            </a:r>
            <a:r>
              <a:rPr lang="ms-MY" dirty="0"/>
              <a:t> agar </a:t>
            </a:r>
            <a:r>
              <a:rPr lang="ms-MY" dirty="0" err="1"/>
              <a:t>istri</a:t>
            </a:r>
            <a:r>
              <a:rPr lang="ms-MY" dirty="0"/>
              <a:t> tidak terlalu capek bekerja.</a:t>
            </a:r>
            <a:endParaRPr lang="id-ID" dirty="0"/>
          </a:p>
          <a:p>
            <a:pPr lvl="0"/>
            <a:r>
              <a:rPr lang="ms-MY" dirty="0"/>
              <a:t>Suami membantu tugas </a:t>
            </a:r>
            <a:r>
              <a:rPr lang="ms-MY" dirty="0" err="1"/>
              <a:t>istri</a:t>
            </a:r>
            <a:r>
              <a:rPr lang="ms-MY" dirty="0"/>
              <a:t>.</a:t>
            </a:r>
            <a:endParaRPr lang="id-ID" dirty="0"/>
          </a:p>
          <a:p>
            <a:pPr lvl="0"/>
            <a:r>
              <a:rPr lang="ms-MY" dirty="0"/>
              <a:t>Suami berdoa untuk </a:t>
            </a:r>
            <a:r>
              <a:rPr lang="ms-MY" dirty="0" err="1"/>
              <a:t>kesehatan</a:t>
            </a:r>
            <a:r>
              <a:rPr lang="ms-MY" dirty="0"/>
              <a:t> dan keselamatan </a:t>
            </a:r>
            <a:r>
              <a:rPr lang="ms-MY" dirty="0" err="1"/>
              <a:t>istrinya</a:t>
            </a:r>
            <a:r>
              <a:rPr lang="ms-MY" dirty="0"/>
              <a:t>.</a:t>
            </a:r>
            <a:endParaRPr lang="id-ID" dirty="0"/>
          </a:p>
          <a:p>
            <a:pPr lvl="0"/>
            <a:r>
              <a:rPr lang="ms-MY" dirty="0"/>
              <a:t>Suami </a:t>
            </a:r>
            <a:r>
              <a:rPr lang="ms-MY" dirty="0" err="1"/>
              <a:t>mengantar</a:t>
            </a:r>
            <a:r>
              <a:rPr lang="ms-MY" dirty="0"/>
              <a:t> ketika periksa hamil.</a:t>
            </a:r>
            <a:endParaRPr lang="id-ID" dirty="0"/>
          </a:p>
          <a:p>
            <a:pPr lvl="0"/>
            <a:r>
              <a:rPr lang="ms-MY" dirty="0"/>
              <a:t>Suami menemani jalan – jalan.</a:t>
            </a:r>
            <a:endParaRPr lang="id-ID" dirty="0"/>
          </a:p>
          <a:p>
            <a:pPr lvl="0"/>
            <a:r>
              <a:rPr lang="ms-MY" dirty="0"/>
              <a:t>Suami merencanakan mendampingi pada saat melahirkan.</a:t>
            </a:r>
            <a:endParaRPr lang="id-ID" dirty="0"/>
          </a:p>
          <a:p>
            <a:endParaRPr lang="id-ID" dirty="0"/>
          </a:p>
        </p:txBody>
      </p:sp>
    </p:spTree>
    <p:extLst>
      <p:ext uri="{BB962C8B-B14F-4D97-AF65-F5344CB8AC3E}">
        <p14:creationId xmlns:p14="http://schemas.microsoft.com/office/powerpoint/2010/main" val="624269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099923F-57C5-4C23-6AE0-230980EDCD5A}"/>
              </a:ext>
            </a:extLst>
          </p:cNvPr>
          <p:cNvSpPr>
            <a:spLocks noGrp="1"/>
          </p:cNvSpPr>
          <p:nvPr>
            <p:ph type="title"/>
          </p:nvPr>
        </p:nvSpPr>
        <p:spPr/>
        <p:txBody>
          <a:bodyPr/>
          <a:lstStyle/>
          <a:p>
            <a:r>
              <a:rPr lang="ms-MY" b="1" dirty="0"/>
              <a:t>Dukungan dari </a:t>
            </a:r>
            <a:r>
              <a:rPr lang="ms-MY" b="1" dirty="0" err="1"/>
              <a:t>keluaraga</a:t>
            </a:r>
            <a:br>
              <a:rPr lang="id-ID" dirty="0"/>
            </a:br>
            <a:endParaRPr lang="id-ID" dirty="0"/>
          </a:p>
        </p:txBody>
      </p:sp>
      <p:sp>
        <p:nvSpPr>
          <p:cNvPr id="3" name="Tampungan Konten 2">
            <a:extLst>
              <a:ext uri="{FF2B5EF4-FFF2-40B4-BE49-F238E27FC236}">
                <a16:creationId xmlns:a16="http://schemas.microsoft.com/office/drawing/2014/main" id="{73A84E8C-941D-10FF-43C2-CDA465187A1A}"/>
              </a:ext>
            </a:extLst>
          </p:cNvPr>
          <p:cNvSpPr>
            <a:spLocks noGrp="1"/>
          </p:cNvSpPr>
          <p:nvPr>
            <p:ph idx="1"/>
          </p:nvPr>
        </p:nvSpPr>
        <p:spPr/>
        <p:txBody>
          <a:bodyPr/>
          <a:lstStyle/>
          <a:p>
            <a:r>
              <a:rPr lang="ms-MY" dirty="0"/>
              <a:t>Kehamilan merupakan peristiwa penting yang menuntut peran dari seluruh anggota keluarga. Penerimaan kehadiran anggota baru tergantung dari dukungan dari seluruh anggota keluarga, tidak hanya dari suami saja. Ayah dan ibu kandung </a:t>
            </a:r>
            <a:r>
              <a:rPr lang="ms-MY" dirty="0" err="1"/>
              <a:t>maupun</a:t>
            </a:r>
            <a:r>
              <a:rPr lang="ms-MY" dirty="0"/>
              <a:t> mertua, juga saudara kandung </a:t>
            </a:r>
            <a:r>
              <a:rPr lang="ms-MY" dirty="0" err="1"/>
              <a:t>maupun</a:t>
            </a:r>
            <a:r>
              <a:rPr lang="ms-MY" dirty="0"/>
              <a:t> saudara dari suami juga perlu </a:t>
            </a:r>
            <a:r>
              <a:rPr lang="ms-MY" dirty="0" err="1"/>
              <a:t>memperhatikan.dengan</a:t>
            </a:r>
            <a:r>
              <a:rPr lang="ms-MY" dirty="0"/>
              <a:t> sering berkunjung, menanyakan keadaan kehamilan, bisa juga lewat </a:t>
            </a:r>
            <a:r>
              <a:rPr lang="ms-MY" dirty="0" err="1"/>
              <a:t>sms</a:t>
            </a:r>
            <a:r>
              <a:rPr lang="ms-MY" dirty="0"/>
              <a:t> atau </a:t>
            </a:r>
            <a:r>
              <a:rPr lang="ms-MY" dirty="0" err="1"/>
              <a:t>telpon</a:t>
            </a:r>
            <a:r>
              <a:rPr lang="ms-MY" dirty="0"/>
              <a:t> dapat menambah dukungan dari keluarga. </a:t>
            </a:r>
            <a:endParaRPr lang="id-ID" dirty="0"/>
          </a:p>
        </p:txBody>
      </p:sp>
    </p:spTree>
    <p:extLst>
      <p:ext uri="{BB962C8B-B14F-4D97-AF65-F5344CB8AC3E}">
        <p14:creationId xmlns:p14="http://schemas.microsoft.com/office/powerpoint/2010/main" val="4105393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681CC5F-B5F1-13B5-4ED7-ADF60E2FB618}"/>
              </a:ext>
            </a:extLst>
          </p:cNvPr>
          <p:cNvSpPr>
            <a:spLocks noGrp="1"/>
          </p:cNvSpPr>
          <p:nvPr>
            <p:ph type="title"/>
          </p:nvPr>
        </p:nvSpPr>
        <p:spPr/>
        <p:txBody>
          <a:bodyPr>
            <a:normAutofit fontScale="90000"/>
          </a:bodyPr>
          <a:lstStyle/>
          <a:p>
            <a:r>
              <a:rPr lang="ms-MY" b="1" dirty="0" err="1"/>
              <a:t>Support</a:t>
            </a:r>
            <a:r>
              <a:rPr lang="ms-MY" b="1" dirty="0"/>
              <a:t> dari Tenaga </a:t>
            </a:r>
            <a:r>
              <a:rPr lang="ms-MY" b="1" dirty="0" err="1"/>
              <a:t>Kesehatan</a:t>
            </a:r>
            <a:r>
              <a:rPr lang="ms-MY" b="1" dirty="0"/>
              <a:t> pada Ibu Hamil</a:t>
            </a:r>
            <a:br>
              <a:rPr lang="id-ID" dirty="0"/>
            </a:br>
            <a:endParaRPr lang="id-ID" dirty="0"/>
          </a:p>
        </p:txBody>
      </p:sp>
      <p:sp>
        <p:nvSpPr>
          <p:cNvPr id="3" name="Tampungan Konten 2">
            <a:extLst>
              <a:ext uri="{FF2B5EF4-FFF2-40B4-BE49-F238E27FC236}">
                <a16:creationId xmlns:a16="http://schemas.microsoft.com/office/drawing/2014/main" id="{28BDEA46-F246-D1EB-6528-2591C952E573}"/>
              </a:ext>
            </a:extLst>
          </p:cNvPr>
          <p:cNvSpPr>
            <a:spLocks noGrp="1"/>
          </p:cNvSpPr>
          <p:nvPr>
            <p:ph idx="1"/>
          </p:nvPr>
        </p:nvSpPr>
        <p:spPr/>
        <p:txBody>
          <a:bodyPr>
            <a:normAutofit fontScale="92500" lnSpcReduction="10000"/>
          </a:bodyPr>
          <a:lstStyle/>
          <a:p>
            <a:pPr marL="0" indent="0">
              <a:buNone/>
            </a:pPr>
            <a:r>
              <a:rPr lang="ms-MY" dirty="0"/>
              <a:t>Dukungan dari bidan yang diperlukan ibu hamil adalah :</a:t>
            </a:r>
            <a:endParaRPr lang="id-ID" dirty="0"/>
          </a:p>
          <a:p>
            <a:pPr lvl="0"/>
            <a:r>
              <a:rPr lang="ms-MY" dirty="0"/>
              <a:t>Bidan melayani ibu dengan baik dan ramah.</a:t>
            </a:r>
            <a:endParaRPr lang="id-ID" dirty="0"/>
          </a:p>
          <a:p>
            <a:pPr lvl="0"/>
            <a:r>
              <a:rPr lang="ms-MY" dirty="0"/>
              <a:t>Bidan menjalin hubungan baik dan saling percaya.</a:t>
            </a:r>
            <a:endParaRPr lang="id-ID" dirty="0"/>
          </a:p>
          <a:p>
            <a:pPr lvl="0"/>
            <a:r>
              <a:rPr lang="ms-MY" dirty="0"/>
              <a:t>Bidan memberi kesempatan pada ibu untuk bertanya dan menjawab setiap pertanyaan dengan jelas.</a:t>
            </a:r>
            <a:endParaRPr lang="id-ID" dirty="0"/>
          </a:p>
          <a:p>
            <a:pPr lvl="0"/>
            <a:r>
              <a:rPr lang="ms-MY" dirty="0"/>
              <a:t>Bidan meyakinkan </a:t>
            </a:r>
            <a:r>
              <a:rPr lang="ms-MY" dirty="0" err="1"/>
              <a:t>bahwa</a:t>
            </a:r>
            <a:r>
              <a:rPr lang="ms-MY" dirty="0"/>
              <a:t> ibu akan melalui kehamilan dengan baik.</a:t>
            </a:r>
            <a:endParaRPr lang="id-ID" dirty="0"/>
          </a:p>
          <a:p>
            <a:pPr lvl="0"/>
            <a:r>
              <a:rPr lang="ms-MY" dirty="0"/>
              <a:t>Bidan memberi semangat pada ibu dalam rangka menghadapi persalinan.</a:t>
            </a:r>
            <a:endParaRPr lang="id-ID" dirty="0"/>
          </a:p>
          <a:p>
            <a:pPr lvl="0"/>
            <a:r>
              <a:rPr lang="ms-MY" dirty="0"/>
              <a:t>Bidan membantu menyelesaikan masalah yang dihadapi ibu hamil.</a:t>
            </a:r>
            <a:endParaRPr lang="id-ID" dirty="0"/>
          </a:p>
          <a:p>
            <a:pPr lvl="0"/>
            <a:r>
              <a:rPr lang="ms-MY" dirty="0"/>
              <a:t>Bidan meyakinkan </a:t>
            </a:r>
            <a:r>
              <a:rPr lang="ms-MY" dirty="0" err="1"/>
              <a:t>bahwa</a:t>
            </a:r>
            <a:r>
              <a:rPr lang="ms-MY" dirty="0"/>
              <a:t> akan mendampingi selama dalam persalinan.</a:t>
            </a:r>
            <a:endParaRPr lang="id-ID" dirty="0"/>
          </a:p>
          <a:p>
            <a:pPr lvl="0"/>
            <a:r>
              <a:rPr lang="ms-MY" dirty="0"/>
              <a:t>Bidan juga bisa menjadi </a:t>
            </a:r>
            <a:r>
              <a:rPr lang="ms-MY" dirty="0" err="1"/>
              <a:t>pendamping</a:t>
            </a:r>
            <a:r>
              <a:rPr lang="ms-MY" dirty="0"/>
              <a:t> dan pembimbing pada </a:t>
            </a:r>
            <a:r>
              <a:rPr lang="ms-MY" dirty="0" err="1"/>
              <a:t>klas</a:t>
            </a:r>
            <a:r>
              <a:rPr lang="ms-MY" dirty="0"/>
              <a:t> ibu hamil.</a:t>
            </a:r>
            <a:endParaRPr lang="id-ID" dirty="0"/>
          </a:p>
          <a:p>
            <a:endParaRPr lang="id-ID" dirty="0"/>
          </a:p>
        </p:txBody>
      </p:sp>
    </p:spTree>
    <p:extLst>
      <p:ext uri="{BB962C8B-B14F-4D97-AF65-F5344CB8AC3E}">
        <p14:creationId xmlns:p14="http://schemas.microsoft.com/office/powerpoint/2010/main" val="1557571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06083AC-19DA-8E51-CB94-7B922E853103}"/>
              </a:ext>
            </a:extLst>
          </p:cNvPr>
          <p:cNvSpPr>
            <a:spLocks noGrp="1"/>
          </p:cNvSpPr>
          <p:nvPr>
            <p:ph type="title"/>
          </p:nvPr>
        </p:nvSpPr>
        <p:spPr/>
        <p:txBody>
          <a:bodyPr/>
          <a:lstStyle/>
          <a:p>
            <a:r>
              <a:rPr lang="ms-MY" b="1" dirty="0"/>
              <a:t>Rasa Aman dan Nyaman Selama Kehamilan</a:t>
            </a:r>
            <a:br>
              <a:rPr lang="id-ID" dirty="0"/>
            </a:br>
            <a:endParaRPr lang="id-ID" dirty="0"/>
          </a:p>
        </p:txBody>
      </p:sp>
      <p:sp>
        <p:nvSpPr>
          <p:cNvPr id="3" name="Tampungan Konten 2">
            <a:extLst>
              <a:ext uri="{FF2B5EF4-FFF2-40B4-BE49-F238E27FC236}">
                <a16:creationId xmlns:a16="http://schemas.microsoft.com/office/drawing/2014/main" id="{C91B46B9-F86B-15E3-DA51-54A267B01893}"/>
              </a:ext>
            </a:extLst>
          </p:cNvPr>
          <p:cNvSpPr>
            <a:spLocks noGrp="1"/>
          </p:cNvSpPr>
          <p:nvPr>
            <p:ph idx="1"/>
          </p:nvPr>
        </p:nvSpPr>
        <p:spPr/>
        <p:txBody>
          <a:bodyPr/>
          <a:lstStyle/>
          <a:p>
            <a:r>
              <a:rPr lang="ms-MY" dirty="0"/>
              <a:t>Ibu hamil membutuhkan perasaan aman dan nyaman yang dapat </a:t>
            </a:r>
            <a:r>
              <a:rPr lang="ms-MY" dirty="0" err="1"/>
              <a:t>didapat</a:t>
            </a:r>
            <a:r>
              <a:rPr lang="ms-MY" dirty="0"/>
              <a:t> dari diri sendiri dan orang sekitar. Untuk memperoleh rasa aman dan nyaman maka ibu hamil sendiri harus dapat menerima kehamilan dengan senang hati. Rasa aman dan nyaman dari orang sekitar terutama dari orang terdekat </a:t>
            </a:r>
            <a:r>
              <a:rPr lang="ms-MY" dirty="0" err="1"/>
              <a:t>yaitu</a:t>
            </a:r>
            <a:r>
              <a:rPr lang="ms-MY" dirty="0"/>
              <a:t> bapak dari bayi yang dikandungnya.</a:t>
            </a:r>
            <a:r>
              <a:rPr lang="id-ID" dirty="0">
                <a:effectLst/>
              </a:rPr>
              <a:t> </a:t>
            </a:r>
            <a:endParaRPr lang="id-ID" dirty="0"/>
          </a:p>
        </p:txBody>
      </p:sp>
    </p:spTree>
    <p:extLst>
      <p:ext uri="{BB962C8B-B14F-4D97-AF65-F5344CB8AC3E}">
        <p14:creationId xmlns:p14="http://schemas.microsoft.com/office/powerpoint/2010/main" val="664684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614EC1C-E406-CF89-FC10-10F9AD366C2E}"/>
              </a:ext>
            </a:extLst>
          </p:cNvPr>
          <p:cNvSpPr>
            <a:spLocks noGrp="1"/>
          </p:cNvSpPr>
          <p:nvPr>
            <p:ph type="title"/>
          </p:nvPr>
        </p:nvSpPr>
        <p:spPr/>
        <p:txBody>
          <a:bodyPr/>
          <a:lstStyle/>
          <a:p>
            <a:r>
              <a:rPr lang="ms-MY" b="1" dirty="0"/>
              <a:t>Persiapan menjadi orang tua</a:t>
            </a:r>
            <a:br>
              <a:rPr lang="id-ID" dirty="0"/>
            </a:br>
            <a:endParaRPr lang="id-ID" dirty="0"/>
          </a:p>
        </p:txBody>
      </p:sp>
      <p:sp>
        <p:nvSpPr>
          <p:cNvPr id="3" name="Tampungan Konten 2">
            <a:extLst>
              <a:ext uri="{FF2B5EF4-FFF2-40B4-BE49-F238E27FC236}">
                <a16:creationId xmlns:a16="http://schemas.microsoft.com/office/drawing/2014/main" id="{06B8876B-AE43-CFC2-D6B8-29007E4D87B6}"/>
              </a:ext>
            </a:extLst>
          </p:cNvPr>
          <p:cNvSpPr>
            <a:spLocks noGrp="1"/>
          </p:cNvSpPr>
          <p:nvPr>
            <p:ph idx="1"/>
          </p:nvPr>
        </p:nvSpPr>
        <p:spPr/>
        <p:txBody>
          <a:bodyPr/>
          <a:lstStyle/>
          <a:p>
            <a:r>
              <a:rPr lang="ms-MY" dirty="0"/>
              <a:t>Pasangan yang menanti anggota baru dalam keluarga </a:t>
            </a:r>
            <a:r>
              <a:rPr lang="ms-MY" dirty="0" err="1"/>
              <a:t>yaitu</a:t>
            </a:r>
            <a:r>
              <a:rPr lang="ms-MY" dirty="0"/>
              <a:t> datangnya seorang bayi adalah merupakan tanggung jawab besar. Bagi seorang ayah merupakan beban besar dari segi biaya termasuk biaya kehamilan, biaya persalinan, biaya peralatan yang diperlukan ibu dan bayinya, kebutuhan tambahan setelah anaknya lahir, semua ini harus disiapkan dengan perencanaan matang. </a:t>
            </a:r>
            <a:endParaRPr lang="id-ID" dirty="0"/>
          </a:p>
        </p:txBody>
      </p:sp>
    </p:spTree>
    <p:extLst>
      <p:ext uri="{BB962C8B-B14F-4D97-AF65-F5344CB8AC3E}">
        <p14:creationId xmlns:p14="http://schemas.microsoft.com/office/powerpoint/2010/main" val="176997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A5C4BD6-C712-C8FC-21C5-F04879F2FB90}"/>
              </a:ext>
            </a:extLst>
          </p:cNvPr>
          <p:cNvSpPr>
            <a:spLocks noGrp="1"/>
          </p:cNvSpPr>
          <p:nvPr>
            <p:ph type="title"/>
          </p:nvPr>
        </p:nvSpPr>
        <p:spPr/>
        <p:txBody>
          <a:bodyPr/>
          <a:lstStyle/>
          <a:p>
            <a:r>
              <a:rPr lang="id-ID" dirty="0"/>
              <a:t>Pengertian </a:t>
            </a:r>
            <a:r>
              <a:rPr lang="id-ID" dirty="0" err="1"/>
              <a:t>Birth</a:t>
            </a:r>
            <a:r>
              <a:rPr lang="id-ID" dirty="0"/>
              <a:t> Plan</a:t>
            </a:r>
          </a:p>
        </p:txBody>
      </p:sp>
      <p:sp>
        <p:nvSpPr>
          <p:cNvPr id="3" name="Tampungan Konten 2">
            <a:extLst>
              <a:ext uri="{FF2B5EF4-FFF2-40B4-BE49-F238E27FC236}">
                <a16:creationId xmlns:a16="http://schemas.microsoft.com/office/drawing/2014/main" id="{9EC58FAD-19A3-F456-F307-D0268BC2DF0D}"/>
              </a:ext>
            </a:extLst>
          </p:cNvPr>
          <p:cNvSpPr>
            <a:spLocks noGrp="1"/>
          </p:cNvSpPr>
          <p:nvPr>
            <p:ph idx="1"/>
          </p:nvPr>
        </p:nvSpPr>
        <p:spPr/>
        <p:txBody>
          <a:bodyPr/>
          <a:lstStyle/>
          <a:p>
            <a:pPr>
              <a:lnSpc>
                <a:spcPct val="150000"/>
              </a:lnSpc>
            </a:pPr>
            <a:r>
              <a:rPr lang="ms-MY" b="1" dirty="0" err="1"/>
              <a:t>Birth</a:t>
            </a:r>
            <a:r>
              <a:rPr lang="ms-MY" b="1" dirty="0"/>
              <a:t> </a:t>
            </a:r>
            <a:r>
              <a:rPr lang="ms-MY" b="1" dirty="0" err="1"/>
              <a:t>Plan</a:t>
            </a:r>
            <a:r>
              <a:rPr lang="ms-MY" b="1" dirty="0"/>
              <a:t> (Rencana persalinan)</a:t>
            </a:r>
            <a:r>
              <a:rPr lang="ms-MY" dirty="0"/>
              <a:t> adalah rencana tindakan yang </a:t>
            </a:r>
            <a:r>
              <a:rPr lang="ms-MY" dirty="0" err="1"/>
              <a:t>dibuat</a:t>
            </a:r>
            <a:r>
              <a:rPr lang="ms-MY" dirty="0"/>
              <a:t> ibu, anggota keluarganya dan bidan. Dengan adanya rencana persalinan akan mengurangi kebingungan dan kekacauan pada saat persalinan dan meningkatkan kemungkinan </a:t>
            </a:r>
            <a:r>
              <a:rPr lang="ms-MY" dirty="0" err="1"/>
              <a:t>bahwa</a:t>
            </a:r>
            <a:r>
              <a:rPr lang="ms-MY" dirty="0"/>
              <a:t> ibu akan menerima asuhan yang sesuai serta tepat waktu.</a:t>
            </a:r>
            <a:r>
              <a:rPr lang="id-ID" dirty="0">
                <a:effectLst/>
              </a:rPr>
              <a:t> </a:t>
            </a:r>
            <a:endParaRPr lang="id-ID" dirty="0"/>
          </a:p>
        </p:txBody>
      </p:sp>
    </p:spTree>
    <p:extLst>
      <p:ext uri="{BB962C8B-B14F-4D97-AF65-F5344CB8AC3E}">
        <p14:creationId xmlns:p14="http://schemas.microsoft.com/office/powerpoint/2010/main" val="4087686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A40AF12-BF43-2AF6-351E-320561D9E684}"/>
              </a:ext>
            </a:extLst>
          </p:cNvPr>
          <p:cNvSpPr>
            <a:spLocks noGrp="1"/>
          </p:cNvSpPr>
          <p:nvPr>
            <p:ph type="title"/>
          </p:nvPr>
        </p:nvSpPr>
        <p:spPr/>
        <p:txBody>
          <a:bodyPr/>
          <a:lstStyle/>
          <a:p>
            <a:r>
              <a:rPr lang="ms-MY" b="1" dirty="0"/>
              <a:t>Persiapan </a:t>
            </a:r>
            <a:r>
              <a:rPr lang="ms-MY" b="1" dirty="0" err="1"/>
              <a:t>sibling</a:t>
            </a:r>
            <a:br>
              <a:rPr lang="id-ID" dirty="0"/>
            </a:br>
            <a:endParaRPr lang="id-ID" dirty="0"/>
          </a:p>
        </p:txBody>
      </p:sp>
      <p:sp>
        <p:nvSpPr>
          <p:cNvPr id="3" name="Tampungan Konten 2">
            <a:extLst>
              <a:ext uri="{FF2B5EF4-FFF2-40B4-BE49-F238E27FC236}">
                <a16:creationId xmlns:a16="http://schemas.microsoft.com/office/drawing/2014/main" id="{503E5F6E-3339-F49C-8D95-20663DC63107}"/>
              </a:ext>
            </a:extLst>
          </p:cNvPr>
          <p:cNvSpPr>
            <a:spLocks noGrp="1"/>
          </p:cNvSpPr>
          <p:nvPr>
            <p:ph idx="1"/>
          </p:nvPr>
        </p:nvSpPr>
        <p:spPr/>
        <p:txBody>
          <a:bodyPr/>
          <a:lstStyle/>
          <a:p>
            <a:r>
              <a:rPr lang="ms-MY" dirty="0"/>
              <a:t>Kehadiran seorang adik baru dalam rumah dapat menyebabkan perasaan cemburu dan merasa adik adalah saingannya (</a:t>
            </a:r>
            <a:r>
              <a:rPr lang="ms-MY" dirty="0" err="1"/>
              <a:t>rival</a:t>
            </a:r>
            <a:r>
              <a:rPr lang="ms-MY" dirty="0"/>
              <a:t> </a:t>
            </a:r>
            <a:r>
              <a:rPr lang="ms-MY" dirty="0" err="1"/>
              <a:t>sibling</a:t>
            </a:r>
            <a:r>
              <a:rPr lang="ms-MY" dirty="0"/>
              <a:t>). Untuk mencegah itu semua maka sejak hamil calon kakak harus sudah disiapkan dengan baik untuk menyambut kelahiran adiknya. </a:t>
            </a:r>
            <a:r>
              <a:rPr lang="ms-MY" dirty="0" err="1"/>
              <a:t>Respon</a:t>
            </a:r>
            <a:r>
              <a:rPr lang="ms-MY" dirty="0"/>
              <a:t> </a:t>
            </a:r>
            <a:r>
              <a:rPr lang="ms-MY" dirty="0" err="1"/>
              <a:t>sibling</a:t>
            </a:r>
            <a:r>
              <a:rPr lang="ms-MY" dirty="0"/>
              <a:t> dapat dipengaruhi oleh persiapan menghadapi datangnya adik, sikap </a:t>
            </a:r>
            <a:r>
              <a:rPr lang="ms-MY" dirty="0" err="1"/>
              <a:t>orangtua</a:t>
            </a:r>
            <a:r>
              <a:rPr lang="ms-MY" dirty="0"/>
              <a:t>, umur, lama waktu berpisah dengan </a:t>
            </a:r>
            <a:r>
              <a:rPr lang="ms-MY" dirty="0" err="1"/>
              <a:t>orangtua</a:t>
            </a:r>
            <a:r>
              <a:rPr lang="ms-MY" dirty="0"/>
              <a:t>, peraturan kunjungan rumah sakit dan perhatian selama berpisah dengan ibunya. </a:t>
            </a:r>
            <a:endParaRPr lang="id-ID" dirty="0"/>
          </a:p>
        </p:txBody>
      </p:sp>
    </p:spTree>
    <p:extLst>
      <p:ext uri="{BB962C8B-B14F-4D97-AF65-F5344CB8AC3E}">
        <p14:creationId xmlns:p14="http://schemas.microsoft.com/office/powerpoint/2010/main" val="2322289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3C23823-405E-1B62-3E62-3629D1CC4446}"/>
              </a:ext>
            </a:extLst>
          </p:cNvPr>
          <p:cNvSpPr>
            <a:spLocks noGrp="1"/>
          </p:cNvSpPr>
          <p:nvPr>
            <p:ph type="title"/>
          </p:nvPr>
        </p:nvSpPr>
        <p:spPr/>
        <p:txBody>
          <a:bodyPr/>
          <a:lstStyle/>
          <a:p>
            <a:r>
              <a:rPr lang="ms-MY" b="1" dirty="0"/>
              <a:t>Seksual</a:t>
            </a:r>
            <a:br>
              <a:rPr lang="id-ID" dirty="0"/>
            </a:br>
            <a:endParaRPr lang="id-ID" dirty="0"/>
          </a:p>
        </p:txBody>
      </p:sp>
      <p:sp>
        <p:nvSpPr>
          <p:cNvPr id="3" name="Tampungan Konten 2">
            <a:extLst>
              <a:ext uri="{FF2B5EF4-FFF2-40B4-BE49-F238E27FC236}">
                <a16:creationId xmlns:a16="http://schemas.microsoft.com/office/drawing/2014/main" id="{350C98C4-C446-D4F9-7365-BB03E4962ECF}"/>
              </a:ext>
            </a:extLst>
          </p:cNvPr>
          <p:cNvSpPr>
            <a:spLocks noGrp="1"/>
          </p:cNvSpPr>
          <p:nvPr>
            <p:ph idx="1"/>
          </p:nvPr>
        </p:nvSpPr>
        <p:spPr/>
        <p:txBody>
          <a:bodyPr>
            <a:normAutofit lnSpcReduction="10000"/>
          </a:bodyPr>
          <a:lstStyle/>
          <a:p>
            <a:r>
              <a:rPr lang="ms-MY" dirty="0"/>
              <a:t>Posisi diatur untuk menyesuaikan dengan pembesaran perut .</a:t>
            </a:r>
            <a:r>
              <a:rPr lang="id-ID" dirty="0">
                <a:effectLst/>
              </a:rPr>
              <a:t> </a:t>
            </a:r>
          </a:p>
          <a:p>
            <a:r>
              <a:rPr lang="ms-MY" dirty="0"/>
              <a:t>Pada </a:t>
            </a:r>
            <a:r>
              <a:rPr lang="ms-MY" dirty="0" err="1"/>
              <a:t>trimester</a:t>
            </a:r>
            <a:r>
              <a:rPr lang="ms-MY" dirty="0"/>
              <a:t> III hubungan seksual supaya dilakukan dengan hati – hati karena dapat menimbulkan kontraksi uterus </a:t>
            </a:r>
          </a:p>
          <a:p>
            <a:pPr lvl="0"/>
            <a:r>
              <a:rPr lang="ms-MY" dirty="0"/>
              <a:t>Hindari hubungan seksual yang menyebabkan </a:t>
            </a:r>
            <a:r>
              <a:rPr lang="ms-MY" dirty="0" err="1"/>
              <a:t>kerusakan</a:t>
            </a:r>
            <a:r>
              <a:rPr lang="ms-MY" dirty="0"/>
              <a:t> janin</a:t>
            </a:r>
            <a:endParaRPr lang="id-ID" dirty="0"/>
          </a:p>
          <a:p>
            <a:pPr lvl="0"/>
            <a:r>
              <a:rPr lang="ms-MY" dirty="0"/>
              <a:t> Hindari </a:t>
            </a:r>
            <a:r>
              <a:rPr lang="ms-MY" dirty="0" err="1"/>
              <a:t>kunikulus</a:t>
            </a:r>
            <a:r>
              <a:rPr lang="ms-MY" dirty="0"/>
              <a:t> (</a:t>
            </a:r>
            <a:r>
              <a:rPr lang="ms-MY" dirty="0" err="1"/>
              <a:t>stimulasi</a:t>
            </a:r>
            <a:r>
              <a:rPr lang="ms-MY" dirty="0"/>
              <a:t> </a:t>
            </a:r>
            <a:r>
              <a:rPr lang="ms-MY" dirty="0" err="1"/>
              <a:t>oral</a:t>
            </a:r>
            <a:r>
              <a:rPr lang="ms-MY" dirty="0"/>
              <a:t> </a:t>
            </a:r>
            <a:r>
              <a:rPr lang="ms-MY" dirty="0" err="1"/>
              <a:t>genetalia</a:t>
            </a:r>
            <a:r>
              <a:rPr lang="ms-MY" dirty="0"/>
              <a:t> wanita) karena apabila meniupkan udara ke vagina dapat menyebabkan emboli udara yang dapat menyebabkan kematian.</a:t>
            </a:r>
            <a:endParaRPr lang="id-ID" dirty="0"/>
          </a:p>
          <a:p>
            <a:r>
              <a:rPr lang="ms-MY" dirty="0"/>
              <a:t>Pada pasangan </a:t>
            </a:r>
            <a:r>
              <a:rPr lang="ms-MY" dirty="0" err="1"/>
              <a:t>beresiko</a:t>
            </a:r>
            <a:r>
              <a:rPr lang="ms-MY" dirty="0"/>
              <a:t>, hubungan seksual dengan memakai </a:t>
            </a:r>
            <a:r>
              <a:rPr lang="ms-MY" dirty="0" err="1"/>
              <a:t>kondom</a:t>
            </a:r>
            <a:r>
              <a:rPr lang="ms-MY" dirty="0"/>
              <a:t> supaya dilanjutkan untuk mencegah penularan penyakit menular seksual.</a:t>
            </a:r>
            <a:r>
              <a:rPr lang="id-ID" dirty="0">
                <a:effectLst/>
              </a:rPr>
              <a:t> </a:t>
            </a:r>
            <a:endParaRPr lang="id-ID" dirty="0"/>
          </a:p>
        </p:txBody>
      </p:sp>
    </p:spTree>
    <p:extLst>
      <p:ext uri="{BB962C8B-B14F-4D97-AF65-F5344CB8AC3E}">
        <p14:creationId xmlns:p14="http://schemas.microsoft.com/office/powerpoint/2010/main" val="2748267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1ED2BEA-E1DA-A5F6-01A6-C5EDF555960B}"/>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94372719-C41D-DDA3-6EAD-FA854AB63671}"/>
              </a:ext>
            </a:extLst>
          </p:cNvPr>
          <p:cNvSpPr>
            <a:spLocks noGrp="1"/>
          </p:cNvSpPr>
          <p:nvPr>
            <p:ph idx="1"/>
          </p:nvPr>
        </p:nvSpPr>
        <p:spPr/>
        <p:txBody>
          <a:bodyPr>
            <a:normAutofit fontScale="92500" lnSpcReduction="10000"/>
          </a:bodyPr>
          <a:lstStyle/>
          <a:p>
            <a:pPr marL="0" indent="0">
              <a:buNone/>
            </a:pPr>
            <a:r>
              <a:rPr lang="ms-MY" dirty="0"/>
              <a:t>Hubungan seksual disarankan tidak dilakukan pada ibu hamil bila:</a:t>
            </a:r>
            <a:endParaRPr lang="id-ID" dirty="0"/>
          </a:p>
          <a:p>
            <a:pPr lvl="0"/>
            <a:r>
              <a:rPr lang="ms-MY" dirty="0"/>
              <a:t>Terdapat tanda infeksi dengan pengeluaran cairan disertai rasa </a:t>
            </a:r>
            <a:r>
              <a:rPr lang="ms-MY" dirty="0" err="1"/>
              <a:t>nyeri</a:t>
            </a:r>
            <a:r>
              <a:rPr lang="ms-MY" dirty="0"/>
              <a:t> atau panas.</a:t>
            </a:r>
            <a:endParaRPr lang="id-ID" dirty="0"/>
          </a:p>
          <a:p>
            <a:pPr lvl="0"/>
            <a:r>
              <a:rPr lang="ms-MY" dirty="0"/>
              <a:t>Terjadi perdarahan saat hubungan seksual.</a:t>
            </a:r>
            <a:endParaRPr lang="id-ID" dirty="0"/>
          </a:p>
          <a:p>
            <a:pPr lvl="0"/>
            <a:r>
              <a:rPr lang="ms-MY" dirty="0"/>
              <a:t>Terdapat pengeluaran cairan (air) yang mendadak.</a:t>
            </a:r>
            <a:endParaRPr lang="id-ID" dirty="0"/>
          </a:p>
          <a:p>
            <a:pPr lvl="0"/>
            <a:r>
              <a:rPr lang="ms-MY" dirty="0"/>
              <a:t>Terdapat </a:t>
            </a:r>
            <a:r>
              <a:rPr lang="ms-MY" dirty="0" err="1"/>
              <a:t>perlukaan</a:t>
            </a:r>
            <a:r>
              <a:rPr lang="ms-MY" dirty="0"/>
              <a:t> di sekitar alat kelamin bagian luar.</a:t>
            </a:r>
            <a:endParaRPr lang="id-ID" dirty="0"/>
          </a:p>
          <a:p>
            <a:pPr lvl="0"/>
            <a:r>
              <a:rPr lang="ms-MY" dirty="0" err="1"/>
              <a:t>Serviks</a:t>
            </a:r>
            <a:r>
              <a:rPr lang="ms-MY" dirty="0"/>
              <a:t> telah membuka</a:t>
            </a:r>
            <a:endParaRPr lang="id-ID" dirty="0"/>
          </a:p>
          <a:p>
            <a:pPr lvl="0"/>
            <a:r>
              <a:rPr lang="ms-MY" dirty="0"/>
              <a:t>Plasenta letak rendah</a:t>
            </a:r>
          </a:p>
          <a:p>
            <a:pPr lvl="0"/>
            <a:r>
              <a:rPr lang="ms-MY" dirty="0"/>
              <a:t>Wanita yang sering mengalami keguguran, persalinan </a:t>
            </a:r>
            <a:r>
              <a:rPr lang="ms-MY" dirty="0" err="1"/>
              <a:t>preterm</a:t>
            </a:r>
            <a:r>
              <a:rPr lang="ms-MY" dirty="0"/>
              <a:t>, mengalami kematian dalam kandungan atau sekitar 2 minggu menjelang persalinan.</a:t>
            </a:r>
            <a:r>
              <a:rPr lang="id-ID" dirty="0">
                <a:effectLst/>
              </a:rPr>
              <a:t> </a:t>
            </a:r>
            <a:endParaRPr lang="id-ID" dirty="0"/>
          </a:p>
          <a:p>
            <a:endParaRPr lang="id-ID" dirty="0"/>
          </a:p>
        </p:txBody>
      </p:sp>
    </p:spTree>
    <p:extLst>
      <p:ext uri="{BB962C8B-B14F-4D97-AF65-F5344CB8AC3E}">
        <p14:creationId xmlns:p14="http://schemas.microsoft.com/office/powerpoint/2010/main" val="1443160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5319E2F-195B-82D2-D632-FDC58CBE045E}"/>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091AA37-8FFA-EAFA-82CA-CF48650F72FA}"/>
              </a:ext>
            </a:extLst>
          </p:cNvPr>
          <p:cNvSpPr>
            <a:spLocks noGrp="1"/>
          </p:cNvSpPr>
          <p:nvPr>
            <p:ph idx="1"/>
          </p:nvPr>
        </p:nvSpPr>
        <p:spPr/>
        <p:txBody>
          <a:bodyPr/>
          <a:lstStyle/>
          <a:p>
            <a:r>
              <a:rPr lang="ms-MY" dirty="0" err="1"/>
              <a:t>Birth</a:t>
            </a:r>
            <a:r>
              <a:rPr lang="ms-MY" dirty="0"/>
              <a:t> </a:t>
            </a:r>
            <a:r>
              <a:rPr lang="ms-MY" dirty="0" err="1"/>
              <a:t>Plan</a:t>
            </a:r>
            <a:r>
              <a:rPr lang="ms-MY" dirty="0"/>
              <a:t> atau perencanaan persalinan adalah salah satu bentuk konsep atau program yang sesuai dengan </a:t>
            </a:r>
            <a:r>
              <a:rPr lang="ms-MY" dirty="0" err="1"/>
              <a:t>filosofi</a:t>
            </a:r>
            <a:r>
              <a:rPr lang="ms-MY" dirty="0"/>
              <a:t> kebidanan. </a:t>
            </a:r>
            <a:r>
              <a:rPr lang="ms-MY" dirty="0" err="1"/>
              <a:t>Filosofi</a:t>
            </a:r>
            <a:r>
              <a:rPr lang="ms-MY" dirty="0"/>
              <a:t> kebidanan : Normal </a:t>
            </a:r>
            <a:r>
              <a:rPr lang="ms-MY" dirty="0" err="1"/>
              <a:t>and</a:t>
            </a:r>
            <a:r>
              <a:rPr lang="ms-MY" dirty="0"/>
              <a:t> Natural </a:t>
            </a:r>
            <a:r>
              <a:rPr lang="ms-MY" dirty="0" err="1"/>
              <a:t>Child</a:t>
            </a:r>
            <a:r>
              <a:rPr lang="ms-MY" dirty="0"/>
              <a:t> </a:t>
            </a:r>
            <a:r>
              <a:rPr lang="ms-MY" dirty="0" err="1"/>
              <a:t>Birth</a:t>
            </a:r>
            <a:r>
              <a:rPr lang="ms-MY" dirty="0"/>
              <a:t>, </a:t>
            </a:r>
            <a:r>
              <a:rPr lang="ms-MY" dirty="0" err="1"/>
              <a:t>Women</a:t>
            </a:r>
            <a:r>
              <a:rPr lang="ms-MY" dirty="0"/>
              <a:t> </a:t>
            </a:r>
            <a:r>
              <a:rPr lang="ms-MY" dirty="0" err="1"/>
              <a:t>Center</a:t>
            </a:r>
            <a:r>
              <a:rPr lang="ms-MY" dirty="0"/>
              <a:t> </a:t>
            </a:r>
            <a:r>
              <a:rPr lang="ms-MY" dirty="0" err="1"/>
              <a:t>Care</a:t>
            </a:r>
            <a:r>
              <a:rPr lang="ms-MY" dirty="0"/>
              <a:t>, </a:t>
            </a:r>
            <a:r>
              <a:rPr lang="ms-MY" dirty="0" err="1"/>
              <a:t>Continuity</a:t>
            </a:r>
            <a:r>
              <a:rPr lang="ms-MY" dirty="0"/>
              <a:t> </a:t>
            </a:r>
            <a:r>
              <a:rPr lang="ms-MY" dirty="0" err="1"/>
              <a:t>Of</a:t>
            </a:r>
            <a:r>
              <a:rPr lang="ms-MY" dirty="0"/>
              <a:t> </a:t>
            </a:r>
            <a:r>
              <a:rPr lang="ms-MY" dirty="0" err="1"/>
              <a:t>Care</a:t>
            </a:r>
            <a:r>
              <a:rPr lang="ms-MY" dirty="0"/>
              <a:t>.</a:t>
            </a:r>
            <a:endParaRPr lang="id-ID" dirty="0"/>
          </a:p>
          <a:p>
            <a:r>
              <a:rPr lang="ms-MY" dirty="0"/>
              <a:t>Penyusunan </a:t>
            </a:r>
            <a:r>
              <a:rPr lang="ms-MY" dirty="0" err="1"/>
              <a:t>Birth</a:t>
            </a:r>
            <a:r>
              <a:rPr lang="ms-MY" dirty="0"/>
              <a:t> </a:t>
            </a:r>
            <a:r>
              <a:rPr lang="ms-MY" dirty="0" err="1"/>
              <a:t>plan</a:t>
            </a:r>
            <a:r>
              <a:rPr lang="ms-MY" dirty="0"/>
              <a:t> antara lain mencakup : penolong, tempat persalinan, model dan cara bersalin, </a:t>
            </a:r>
            <a:r>
              <a:rPr lang="ms-MY" dirty="0" err="1"/>
              <a:t>pendamping</a:t>
            </a:r>
            <a:r>
              <a:rPr lang="ms-MY" dirty="0"/>
              <a:t> persalinan, antisipasi gawat darurat</a:t>
            </a:r>
            <a:endParaRPr lang="id-ID" dirty="0"/>
          </a:p>
          <a:p>
            <a:endParaRPr lang="id-ID" dirty="0"/>
          </a:p>
        </p:txBody>
      </p:sp>
    </p:spTree>
    <p:extLst>
      <p:ext uri="{BB962C8B-B14F-4D97-AF65-F5344CB8AC3E}">
        <p14:creationId xmlns:p14="http://schemas.microsoft.com/office/powerpoint/2010/main" val="4246170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24C9F99-4AB3-06FF-E32E-BCAA3DADB531}"/>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DAFD1C6-E123-46E1-7844-2C810DA88CE7}"/>
              </a:ext>
            </a:extLst>
          </p:cNvPr>
          <p:cNvSpPr>
            <a:spLocks noGrp="1"/>
          </p:cNvSpPr>
          <p:nvPr>
            <p:ph idx="1"/>
          </p:nvPr>
        </p:nvSpPr>
        <p:spPr/>
        <p:txBody>
          <a:bodyPr/>
          <a:lstStyle/>
          <a:p>
            <a:r>
              <a:rPr lang="en-US" b="1" i="1" dirty="0"/>
              <a:t>Birth Plan A</a:t>
            </a:r>
            <a:endParaRPr lang="id-ID" dirty="0"/>
          </a:p>
          <a:p>
            <a:r>
              <a:rPr lang="en-US" b="1" i="1" dirty="0"/>
              <a:t>Nama: </a:t>
            </a:r>
            <a:r>
              <a:rPr lang="en-US" b="1" i="1" dirty="0" err="1"/>
              <a:t>Rizka</a:t>
            </a:r>
            <a:r>
              <a:rPr lang="en-US" b="1" i="1" dirty="0"/>
              <a:t> </a:t>
            </a:r>
            <a:r>
              <a:rPr lang="en-US" b="1" i="1" dirty="0" err="1"/>
              <a:t>Nurmala</a:t>
            </a:r>
            <a:endParaRPr lang="id-ID" dirty="0"/>
          </a:p>
          <a:p>
            <a:r>
              <a:rPr lang="en-US" b="1" i="1" dirty="0" err="1"/>
              <a:t>Tanggal</a:t>
            </a:r>
            <a:r>
              <a:rPr lang="en-US" b="1" i="1" dirty="0"/>
              <a:t> </a:t>
            </a:r>
            <a:r>
              <a:rPr lang="en-US" b="1" i="1" dirty="0" err="1"/>
              <a:t>perkiraan</a:t>
            </a:r>
            <a:r>
              <a:rPr lang="en-US" b="1" i="1" dirty="0"/>
              <a:t> </a:t>
            </a:r>
            <a:r>
              <a:rPr lang="en-US" b="1" i="1" dirty="0" err="1"/>
              <a:t>lahir</a:t>
            </a:r>
            <a:r>
              <a:rPr lang="en-US" b="1" i="1" dirty="0"/>
              <a:t>: 21-06-2020</a:t>
            </a:r>
            <a:endParaRPr lang="id-ID" dirty="0"/>
          </a:p>
          <a:p>
            <a:r>
              <a:rPr lang="en-US" b="1" i="1" dirty="0"/>
              <a:t>Nama dan no </a:t>
            </a:r>
            <a:r>
              <a:rPr lang="en-US" b="1" i="1" dirty="0" err="1"/>
              <a:t>telpon</a:t>
            </a:r>
            <a:r>
              <a:rPr lang="en-US" b="1" i="1" dirty="0"/>
              <a:t> </a:t>
            </a:r>
            <a:r>
              <a:rPr lang="en-US" b="1" i="1" dirty="0" err="1"/>
              <a:t>suami</a:t>
            </a:r>
            <a:r>
              <a:rPr lang="en-US" b="1" i="1" dirty="0"/>
              <a:t>: Welly </a:t>
            </a:r>
            <a:r>
              <a:rPr lang="en-US" b="1" i="1" dirty="0" err="1"/>
              <a:t>Wilardo</a:t>
            </a:r>
            <a:r>
              <a:rPr lang="en-US" b="1" i="1" dirty="0"/>
              <a:t> </a:t>
            </a:r>
            <a:r>
              <a:rPr lang="en-US" b="1" i="1" dirty="0" err="1"/>
              <a:t>Purba</a:t>
            </a:r>
            <a:r>
              <a:rPr lang="en-US" b="1" i="1" dirty="0"/>
              <a:t> 08224560122</a:t>
            </a:r>
            <a:endParaRPr lang="id-ID" dirty="0"/>
          </a:p>
          <a:p>
            <a:r>
              <a:rPr lang="en-US" b="1" i="1" dirty="0" err="1"/>
              <a:t>Pendamping</a:t>
            </a:r>
            <a:r>
              <a:rPr lang="en-US" b="1" i="1" dirty="0"/>
              <a:t> </a:t>
            </a:r>
            <a:r>
              <a:rPr lang="en-US" b="1" i="1" dirty="0" err="1"/>
              <a:t>persalinan</a:t>
            </a:r>
            <a:r>
              <a:rPr lang="en-US" b="1" i="1" dirty="0"/>
              <a:t>: </a:t>
            </a:r>
            <a:r>
              <a:rPr lang="en-US" b="1" i="1" dirty="0" err="1"/>
              <a:t>suami</a:t>
            </a:r>
            <a:r>
              <a:rPr lang="en-US" b="1" i="1" dirty="0"/>
              <a:t>/</a:t>
            </a:r>
            <a:r>
              <a:rPr lang="en-US" b="1" i="1" dirty="0" err="1"/>
              <a:t>ibu</a:t>
            </a:r>
            <a:endParaRPr lang="id-ID" dirty="0"/>
          </a:p>
          <a:p>
            <a:r>
              <a:rPr lang="en-US" b="1" i="1" dirty="0"/>
              <a:t>Proses </a:t>
            </a:r>
            <a:r>
              <a:rPr lang="en-US" b="1" i="1" dirty="0" err="1"/>
              <a:t>persalinan</a:t>
            </a:r>
            <a:r>
              <a:rPr lang="en-US" b="1" i="1" dirty="0"/>
              <a:t>: normal </a:t>
            </a:r>
            <a:r>
              <a:rPr lang="en-US" b="1" i="1" dirty="0" err="1"/>
              <a:t>spontan</a:t>
            </a:r>
            <a:r>
              <a:rPr lang="en-US" b="1" i="1" dirty="0"/>
              <a:t>, </a:t>
            </a:r>
            <a:r>
              <a:rPr lang="en-US" b="1" i="1" dirty="0" err="1"/>
              <a:t>alami</a:t>
            </a:r>
            <a:r>
              <a:rPr lang="en-US" b="1" i="1" dirty="0"/>
              <a:t>, </a:t>
            </a:r>
            <a:r>
              <a:rPr lang="en-US" b="1" i="1" dirty="0" err="1"/>
              <a:t>aktif</a:t>
            </a:r>
            <a:endParaRPr lang="id-ID" dirty="0"/>
          </a:p>
          <a:p>
            <a:r>
              <a:rPr lang="en-US" b="1" i="1" dirty="0" err="1"/>
              <a:t>Tempat</a:t>
            </a:r>
            <a:r>
              <a:rPr lang="en-US" b="1" i="1" dirty="0"/>
              <a:t> </a:t>
            </a:r>
            <a:r>
              <a:rPr lang="en-US" b="1" i="1" dirty="0" err="1"/>
              <a:t>persalinan</a:t>
            </a:r>
            <a:r>
              <a:rPr lang="en-US" b="1" i="1" dirty="0"/>
              <a:t>: </a:t>
            </a:r>
            <a:r>
              <a:rPr lang="en-US" b="1" i="1" dirty="0" err="1"/>
              <a:t>Bidan</a:t>
            </a:r>
            <a:r>
              <a:rPr lang="en-US" b="1" i="1" dirty="0"/>
              <a:t> </a:t>
            </a:r>
            <a:r>
              <a:rPr lang="en-US" b="1" i="1" dirty="0" err="1"/>
              <a:t>Nurhayati</a:t>
            </a:r>
            <a:endParaRPr lang="id-ID" dirty="0"/>
          </a:p>
          <a:p>
            <a:r>
              <a:rPr lang="en-US" b="1" i="1" dirty="0" err="1"/>
              <a:t>Penolong</a:t>
            </a:r>
            <a:r>
              <a:rPr lang="en-US" b="1" i="1" dirty="0"/>
              <a:t> </a:t>
            </a:r>
            <a:r>
              <a:rPr lang="en-US" b="1" i="1" dirty="0" err="1"/>
              <a:t>persalinan</a:t>
            </a:r>
            <a:r>
              <a:rPr lang="en-US" b="1" i="1" dirty="0"/>
              <a:t>: </a:t>
            </a:r>
            <a:r>
              <a:rPr lang="en-US" b="1" i="1" dirty="0" err="1"/>
              <a:t>bidan</a:t>
            </a:r>
            <a:r>
              <a:rPr lang="en-US" b="1" i="1" dirty="0"/>
              <a:t> </a:t>
            </a:r>
            <a:r>
              <a:rPr lang="en-US" b="1" i="1" dirty="0" err="1"/>
              <a:t>Nurhayati</a:t>
            </a:r>
            <a:r>
              <a:rPr lang="en-US" b="1" i="1" dirty="0"/>
              <a:t> &amp; </a:t>
            </a:r>
            <a:r>
              <a:rPr lang="en-US" b="1" i="1" dirty="0" err="1"/>
              <a:t>asisten</a:t>
            </a:r>
            <a:endParaRPr lang="id-ID" dirty="0"/>
          </a:p>
          <a:p>
            <a:endParaRPr lang="id-ID" dirty="0"/>
          </a:p>
        </p:txBody>
      </p:sp>
    </p:spTree>
    <p:extLst>
      <p:ext uri="{BB962C8B-B14F-4D97-AF65-F5344CB8AC3E}">
        <p14:creationId xmlns:p14="http://schemas.microsoft.com/office/powerpoint/2010/main" val="1410854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16B49A0-039B-EC6E-65B6-E87DC10FDD86}"/>
              </a:ext>
            </a:extLst>
          </p:cNvPr>
          <p:cNvSpPr>
            <a:spLocks noGrp="1"/>
          </p:cNvSpPr>
          <p:nvPr>
            <p:ph type="title"/>
          </p:nvPr>
        </p:nvSpPr>
        <p:spPr/>
        <p:txBody>
          <a:bodyPr/>
          <a:lstStyle/>
          <a:p>
            <a:r>
              <a:rPr lang="ms-MY" dirty="0"/>
              <a:t>BIRTH PLAN (PERENCANAAN PERSALINAN)</a:t>
            </a:r>
            <a:br>
              <a:rPr lang="id-ID" b="1" dirty="0"/>
            </a:br>
            <a:endParaRPr lang="id-ID" dirty="0"/>
          </a:p>
        </p:txBody>
      </p:sp>
      <p:sp>
        <p:nvSpPr>
          <p:cNvPr id="3" name="Tampungan Konten 2">
            <a:extLst>
              <a:ext uri="{FF2B5EF4-FFF2-40B4-BE49-F238E27FC236}">
                <a16:creationId xmlns:a16="http://schemas.microsoft.com/office/drawing/2014/main" id="{C83757B5-93A0-47FA-78E1-D5DD6A0C1BF7}"/>
              </a:ext>
            </a:extLst>
          </p:cNvPr>
          <p:cNvSpPr>
            <a:spLocks noGrp="1"/>
          </p:cNvSpPr>
          <p:nvPr>
            <p:ph idx="1"/>
          </p:nvPr>
        </p:nvSpPr>
        <p:spPr/>
        <p:txBody>
          <a:bodyPr/>
          <a:lstStyle/>
          <a:p>
            <a:pPr marL="0" lvl="0" indent="0">
              <a:buNone/>
            </a:pPr>
            <a:r>
              <a:rPr lang="ms-MY" dirty="0"/>
              <a:t>1. </a:t>
            </a:r>
            <a:r>
              <a:rPr lang="ms-MY" dirty="0" err="1"/>
              <a:t>What</a:t>
            </a:r>
            <a:endParaRPr lang="id-ID" b="1" dirty="0"/>
          </a:p>
          <a:p>
            <a:r>
              <a:rPr lang="ms-MY" dirty="0" err="1"/>
              <a:t>Birth</a:t>
            </a:r>
            <a:r>
              <a:rPr lang="ms-MY" dirty="0"/>
              <a:t> </a:t>
            </a:r>
            <a:r>
              <a:rPr lang="ms-MY" dirty="0" err="1"/>
              <a:t>Plan</a:t>
            </a:r>
            <a:r>
              <a:rPr lang="ms-MY" dirty="0"/>
              <a:t> (Rencana persalinan) adalah rencana tindakan yang </a:t>
            </a:r>
            <a:r>
              <a:rPr lang="ms-MY" dirty="0" err="1"/>
              <a:t>dibuat</a:t>
            </a:r>
            <a:r>
              <a:rPr lang="ms-MY" dirty="0"/>
              <a:t> </a:t>
            </a:r>
            <a:r>
              <a:rPr lang="ms-MY" dirty="0" err="1"/>
              <a:t>ibu,anggota</a:t>
            </a:r>
            <a:r>
              <a:rPr lang="ms-MY" dirty="0"/>
              <a:t> keluarganya dan bidan.</a:t>
            </a:r>
          </a:p>
          <a:p>
            <a:r>
              <a:rPr lang="en-AU" i="1" dirty="0"/>
              <a:t>Birth Plan</a:t>
            </a:r>
            <a:r>
              <a:rPr lang="en-AU" dirty="0"/>
              <a:t> </a:t>
            </a:r>
            <a:r>
              <a:rPr lang="en-AU" dirty="0" err="1"/>
              <a:t>adalah</a:t>
            </a:r>
            <a:r>
              <a:rPr lang="en-AU" dirty="0"/>
              <a:t> "</a:t>
            </a:r>
            <a:r>
              <a:rPr lang="en-AU" dirty="0" err="1"/>
              <a:t>rancangan</a:t>
            </a:r>
            <a:r>
              <a:rPr lang="en-AU" dirty="0"/>
              <a:t>" </a:t>
            </a:r>
            <a:r>
              <a:rPr lang="en-AU" dirty="0" err="1"/>
              <a:t>berupa</a:t>
            </a:r>
            <a:r>
              <a:rPr lang="en-AU" dirty="0"/>
              <a:t> </a:t>
            </a:r>
            <a:r>
              <a:rPr lang="en-AU" dirty="0" err="1"/>
              <a:t>catatan</a:t>
            </a:r>
            <a:r>
              <a:rPr lang="en-AU" dirty="0"/>
              <a:t> </a:t>
            </a:r>
            <a:r>
              <a:rPr lang="en-AU" dirty="0" err="1"/>
              <a:t>tentang</a:t>
            </a:r>
            <a:r>
              <a:rPr lang="en-AU" dirty="0"/>
              <a:t> </a:t>
            </a:r>
            <a:r>
              <a:rPr lang="en-AU" dirty="0" err="1"/>
              <a:t>pilihan</a:t>
            </a:r>
            <a:r>
              <a:rPr lang="en-AU" dirty="0"/>
              <a:t> </a:t>
            </a:r>
            <a:r>
              <a:rPr lang="en-AU" dirty="0" err="1"/>
              <a:t>metode</a:t>
            </a:r>
            <a:r>
              <a:rPr lang="en-AU" dirty="0"/>
              <a:t>, </a:t>
            </a:r>
            <a:r>
              <a:rPr lang="en-AU" dirty="0" err="1"/>
              <a:t>tempat</a:t>
            </a:r>
            <a:r>
              <a:rPr lang="en-AU" dirty="0"/>
              <a:t> dan </a:t>
            </a:r>
            <a:r>
              <a:rPr lang="en-AU" dirty="0" err="1"/>
              <a:t>persiapan</a:t>
            </a:r>
            <a:r>
              <a:rPr lang="en-AU" dirty="0"/>
              <a:t> </a:t>
            </a:r>
            <a:r>
              <a:rPr lang="en-AU" dirty="0" err="1"/>
              <a:t>bersalin</a:t>
            </a:r>
            <a:r>
              <a:rPr lang="en-AU" dirty="0"/>
              <a:t> </a:t>
            </a:r>
            <a:r>
              <a:rPr lang="en-AU" dirty="0" err="1"/>
              <a:t>selama</a:t>
            </a:r>
            <a:r>
              <a:rPr lang="en-AU" dirty="0"/>
              <a:t> </a:t>
            </a:r>
            <a:r>
              <a:rPr lang="en-AU" dirty="0" err="1"/>
              <a:t>hamil</a:t>
            </a:r>
            <a:r>
              <a:rPr lang="en-AU" dirty="0"/>
              <a:t>. </a:t>
            </a:r>
            <a:r>
              <a:rPr lang="en-AU" dirty="0" err="1"/>
              <a:t>Menurut</a:t>
            </a:r>
            <a:r>
              <a:rPr lang="en-AU" dirty="0"/>
              <a:t> </a:t>
            </a:r>
            <a:r>
              <a:rPr lang="en-AU" dirty="0" err="1"/>
              <a:t>berbagai</a:t>
            </a:r>
            <a:r>
              <a:rPr lang="en-AU" dirty="0"/>
              <a:t> </a:t>
            </a:r>
            <a:r>
              <a:rPr lang="en-AU" dirty="0" err="1"/>
              <a:t>penelitian</a:t>
            </a:r>
            <a:r>
              <a:rPr lang="en-AU" dirty="0"/>
              <a:t>, </a:t>
            </a:r>
            <a:r>
              <a:rPr lang="en-AU" dirty="0" err="1"/>
              <a:t>ibu</a:t>
            </a:r>
            <a:r>
              <a:rPr lang="en-AU" dirty="0"/>
              <a:t> </a:t>
            </a:r>
            <a:r>
              <a:rPr lang="en-AU" dirty="0" err="1"/>
              <a:t>dapat</a:t>
            </a:r>
            <a:r>
              <a:rPr lang="en-AU" dirty="0"/>
              <a:t> "</a:t>
            </a:r>
            <a:r>
              <a:rPr lang="en-AU" dirty="0" err="1"/>
              <a:t>menciptakan</a:t>
            </a:r>
            <a:r>
              <a:rPr lang="en-AU" dirty="0"/>
              <a:t>" </a:t>
            </a:r>
            <a:r>
              <a:rPr lang="en-AU" dirty="0" err="1"/>
              <a:t>pengalaman</a:t>
            </a:r>
            <a:r>
              <a:rPr lang="en-AU" dirty="0"/>
              <a:t> </a:t>
            </a:r>
            <a:r>
              <a:rPr lang="en-AU" dirty="0" err="1"/>
              <a:t>positif</a:t>
            </a:r>
            <a:r>
              <a:rPr lang="en-AU" dirty="0"/>
              <a:t> </a:t>
            </a:r>
            <a:r>
              <a:rPr lang="en-AU" dirty="0" err="1"/>
              <a:t>terhadap</a:t>
            </a:r>
            <a:r>
              <a:rPr lang="en-AU" dirty="0"/>
              <a:t> </a:t>
            </a:r>
            <a:r>
              <a:rPr lang="en-AU" dirty="0" err="1"/>
              <a:t>persalinan</a:t>
            </a:r>
            <a:r>
              <a:rPr lang="en-AU" dirty="0"/>
              <a:t> </a:t>
            </a:r>
            <a:r>
              <a:rPr lang="en-AU" dirty="0" err="1"/>
              <a:t>dengan</a:t>
            </a:r>
            <a:r>
              <a:rPr lang="en-AU" dirty="0"/>
              <a:t> </a:t>
            </a:r>
            <a:r>
              <a:rPr lang="en-AU" dirty="0" err="1"/>
              <a:t>membuat</a:t>
            </a:r>
            <a:r>
              <a:rPr lang="en-AU" dirty="0"/>
              <a:t> </a:t>
            </a:r>
            <a:r>
              <a:rPr lang="en-AU" i="1" dirty="0"/>
              <a:t>birth plan</a:t>
            </a:r>
            <a:r>
              <a:rPr lang="en-AU" dirty="0"/>
              <a:t> (</a:t>
            </a:r>
            <a:r>
              <a:rPr lang="en-AU" dirty="0" err="1"/>
              <a:t>perencanaan</a:t>
            </a:r>
            <a:r>
              <a:rPr lang="en-AU" dirty="0"/>
              <a:t> </a:t>
            </a:r>
            <a:r>
              <a:rPr lang="en-AU" dirty="0" err="1"/>
              <a:t>kelahiran</a:t>
            </a:r>
            <a:r>
              <a:rPr lang="en-AU" dirty="0"/>
              <a:t>). </a:t>
            </a:r>
            <a:r>
              <a:rPr lang="en-AU" i="1" dirty="0"/>
              <a:t>Birth vision</a:t>
            </a:r>
            <a:r>
              <a:rPr lang="en-AU" dirty="0"/>
              <a:t> </a:t>
            </a:r>
            <a:r>
              <a:rPr lang="en-AU" dirty="0" err="1"/>
              <a:t>adalah</a:t>
            </a:r>
            <a:r>
              <a:rPr lang="en-AU" dirty="0"/>
              <a:t> "</a:t>
            </a:r>
            <a:r>
              <a:rPr lang="en-AU" dirty="0" err="1"/>
              <a:t>gambaran</a:t>
            </a:r>
            <a:r>
              <a:rPr lang="en-AU" dirty="0"/>
              <a:t>" </a:t>
            </a:r>
            <a:r>
              <a:rPr lang="en-AU" dirty="0" err="1"/>
              <a:t>secara</a:t>
            </a:r>
            <a:r>
              <a:rPr lang="en-AU" dirty="0"/>
              <a:t> ide </a:t>
            </a:r>
            <a:r>
              <a:rPr lang="en-AU" dirty="0" err="1"/>
              <a:t>atau</a:t>
            </a:r>
            <a:r>
              <a:rPr lang="en-AU" dirty="0"/>
              <a:t> </a:t>
            </a:r>
            <a:r>
              <a:rPr lang="en-AU" dirty="0" err="1"/>
              <a:t>visi</a:t>
            </a:r>
            <a:r>
              <a:rPr lang="en-AU" dirty="0"/>
              <a:t> yang </a:t>
            </a:r>
            <a:r>
              <a:rPr lang="en-AU" dirty="0" err="1"/>
              <a:t>dituangkan</a:t>
            </a:r>
            <a:r>
              <a:rPr lang="en-AU" dirty="0"/>
              <a:t> di </a:t>
            </a:r>
            <a:r>
              <a:rPr lang="en-AU" dirty="0" err="1"/>
              <a:t>dalam</a:t>
            </a:r>
            <a:r>
              <a:rPr lang="en-AU" dirty="0"/>
              <a:t> </a:t>
            </a:r>
            <a:r>
              <a:rPr lang="en-AU" i="1" dirty="0"/>
              <a:t>birth plan</a:t>
            </a:r>
            <a:r>
              <a:rPr lang="en-AU" dirty="0"/>
              <a:t>.</a:t>
            </a:r>
            <a:endParaRPr lang="id-ID" b="1" dirty="0"/>
          </a:p>
          <a:p>
            <a:endParaRPr lang="id-ID" b="1" dirty="0"/>
          </a:p>
          <a:p>
            <a:endParaRPr lang="id-ID" dirty="0"/>
          </a:p>
        </p:txBody>
      </p:sp>
    </p:spTree>
    <p:extLst>
      <p:ext uri="{BB962C8B-B14F-4D97-AF65-F5344CB8AC3E}">
        <p14:creationId xmlns:p14="http://schemas.microsoft.com/office/powerpoint/2010/main" val="2527137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4EF7198-E3E8-EB57-5C9A-1BE44F61E29B}"/>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BAB1B44B-596A-E0AB-E352-D0C5395BBF3B}"/>
              </a:ext>
            </a:extLst>
          </p:cNvPr>
          <p:cNvSpPr>
            <a:spLocks noGrp="1"/>
          </p:cNvSpPr>
          <p:nvPr>
            <p:ph idx="1"/>
          </p:nvPr>
        </p:nvSpPr>
        <p:spPr/>
        <p:txBody>
          <a:bodyPr/>
          <a:lstStyle/>
          <a:p>
            <a:pPr marL="0" indent="0">
              <a:buNone/>
            </a:pPr>
            <a:r>
              <a:rPr lang="id-ID" dirty="0"/>
              <a:t>2. </a:t>
            </a:r>
            <a:r>
              <a:rPr lang="id-ID" dirty="0" err="1"/>
              <a:t>Where</a:t>
            </a:r>
            <a:r>
              <a:rPr lang="id-ID" dirty="0"/>
              <a:t> </a:t>
            </a:r>
          </a:p>
          <a:p>
            <a:pPr marL="0" indent="0">
              <a:buNone/>
            </a:pPr>
            <a:r>
              <a:rPr lang="ms-MY" dirty="0" err="1"/>
              <a:t>Perencaan</a:t>
            </a:r>
            <a:r>
              <a:rPr lang="ms-MY" dirty="0"/>
              <a:t> persalinan biasanya dilakukan ketika pemeriksaan kehamilan di klinik </a:t>
            </a:r>
            <a:r>
              <a:rPr lang="ms-MY" dirty="0" err="1"/>
              <a:t>maupun</a:t>
            </a:r>
            <a:r>
              <a:rPr lang="ms-MY" dirty="0"/>
              <a:t> di rumah. Perencanaan persalinan biasanya diputuskan bersama pasangan dan keluarga. Perencanaan ini biasanya diputuskan ketika TM III karena sudah diketahui apakah kelahiran bisa normal atau tidak, karena apabila ada </a:t>
            </a:r>
            <a:r>
              <a:rPr lang="ms-MY" dirty="0" err="1"/>
              <a:t>penyulit</a:t>
            </a:r>
            <a:r>
              <a:rPr lang="ms-MY" dirty="0"/>
              <a:t> maka biasanya proses kelahiran akan dilakukan di rumah sakit ataupun rumah bersalinan dengan </a:t>
            </a:r>
            <a:r>
              <a:rPr lang="ms-MY" dirty="0" err="1"/>
              <a:t>fasilitas</a:t>
            </a:r>
            <a:r>
              <a:rPr lang="ms-MY" dirty="0"/>
              <a:t> yang lengkap untuk menghindari terjadinya masalah.</a:t>
            </a:r>
            <a:endParaRPr lang="id-ID" b="1" dirty="0"/>
          </a:p>
          <a:p>
            <a:pPr marL="0" indent="0">
              <a:buNone/>
            </a:pPr>
            <a:endParaRPr lang="id-ID" dirty="0"/>
          </a:p>
        </p:txBody>
      </p:sp>
    </p:spTree>
    <p:extLst>
      <p:ext uri="{BB962C8B-B14F-4D97-AF65-F5344CB8AC3E}">
        <p14:creationId xmlns:p14="http://schemas.microsoft.com/office/powerpoint/2010/main" val="1612019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6F1E46C-99F2-8969-010E-518B4A04117A}"/>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0C32AD1B-EEA1-F2E4-E7DB-1FD2B41AA1E6}"/>
              </a:ext>
            </a:extLst>
          </p:cNvPr>
          <p:cNvSpPr>
            <a:spLocks noGrp="1"/>
          </p:cNvSpPr>
          <p:nvPr>
            <p:ph idx="1"/>
          </p:nvPr>
        </p:nvSpPr>
        <p:spPr/>
        <p:txBody>
          <a:bodyPr/>
          <a:lstStyle/>
          <a:p>
            <a:pPr marL="0" lvl="0" indent="0">
              <a:buNone/>
            </a:pPr>
            <a:r>
              <a:rPr lang="ms-MY" dirty="0"/>
              <a:t>3. </a:t>
            </a:r>
            <a:r>
              <a:rPr lang="ms-MY" dirty="0" err="1"/>
              <a:t>When</a:t>
            </a:r>
            <a:endParaRPr lang="id-ID" b="1" dirty="0"/>
          </a:p>
          <a:p>
            <a:r>
              <a:rPr lang="ms-MY" dirty="0" err="1"/>
              <a:t>Birth</a:t>
            </a:r>
            <a:r>
              <a:rPr lang="ms-MY" dirty="0"/>
              <a:t> </a:t>
            </a:r>
            <a:r>
              <a:rPr lang="ms-MY" dirty="0" err="1"/>
              <a:t>plan</a:t>
            </a:r>
            <a:r>
              <a:rPr lang="ms-MY" dirty="0"/>
              <a:t> bias</a:t>
            </a:r>
            <a:r>
              <a:rPr lang="id-ID" dirty="0" err="1"/>
              <a:t>a</a:t>
            </a:r>
            <a:r>
              <a:rPr lang="ms-MY" dirty="0"/>
              <a:t> dilakukan dari TM I kehamilan, tapi biasanya keputusan akhir terjadi saat TM III.</a:t>
            </a:r>
            <a:endParaRPr lang="id-ID" b="1" dirty="0"/>
          </a:p>
          <a:p>
            <a:endParaRPr lang="id-ID" dirty="0"/>
          </a:p>
        </p:txBody>
      </p:sp>
    </p:spTree>
    <p:extLst>
      <p:ext uri="{BB962C8B-B14F-4D97-AF65-F5344CB8AC3E}">
        <p14:creationId xmlns:p14="http://schemas.microsoft.com/office/powerpoint/2010/main" val="336567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B8AAF0D-5B47-DF23-E8F3-404A52ED0E03}"/>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FB397C33-A105-19AD-820B-A0E102AEFF69}"/>
              </a:ext>
            </a:extLst>
          </p:cNvPr>
          <p:cNvSpPr>
            <a:spLocks noGrp="1"/>
          </p:cNvSpPr>
          <p:nvPr>
            <p:ph idx="1"/>
          </p:nvPr>
        </p:nvSpPr>
        <p:spPr/>
        <p:txBody>
          <a:bodyPr/>
          <a:lstStyle/>
          <a:p>
            <a:pPr marL="0" lvl="0" indent="0">
              <a:buNone/>
            </a:pPr>
            <a:r>
              <a:rPr lang="ms-MY" dirty="0"/>
              <a:t>4. </a:t>
            </a:r>
            <a:r>
              <a:rPr lang="ms-MY" dirty="0" err="1"/>
              <a:t>Why</a:t>
            </a:r>
            <a:endParaRPr lang="id-ID" b="1" dirty="0"/>
          </a:p>
          <a:p>
            <a:r>
              <a:rPr lang="ms-MY" dirty="0" err="1"/>
              <a:t>Birth</a:t>
            </a:r>
            <a:r>
              <a:rPr lang="ms-MY" dirty="0"/>
              <a:t> </a:t>
            </a:r>
            <a:r>
              <a:rPr lang="ms-MY" dirty="0" err="1"/>
              <a:t>plan</a:t>
            </a:r>
            <a:r>
              <a:rPr lang="ms-MY" dirty="0"/>
              <a:t> dilakukan untuk memastikan </a:t>
            </a:r>
            <a:r>
              <a:rPr lang="ms-MY" dirty="0" err="1"/>
              <a:t>bahwa</a:t>
            </a:r>
            <a:r>
              <a:rPr lang="ms-MY" dirty="0"/>
              <a:t> ibu dan keluarga mendapatkan pelayanan yang terbaik dan telah merencanakan semuanya dari awal agar tidak terjadi masalah yang dapat membahayakan nyawa ibu dan anak ketika proses persalinan.</a:t>
            </a:r>
            <a:endParaRPr lang="id-ID" b="1" dirty="0"/>
          </a:p>
          <a:p>
            <a:pPr marL="0" indent="0">
              <a:buNone/>
            </a:pPr>
            <a:endParaRPr lang="id-ID" dirty="0"/>
          </a:p>
        </p:txBody>
      </p:sp>
    </p:spTree>
    <p:extLst>
      <p:ext uri="{BB962C8B-B14F-4D97-AF65-F5344CB8AC3E}">
        <p14:creationId xmlns:p14="http://schemas.microsoft.com/office/powerpoint/2010/main" val="3743340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A62A30F-FA78-9BEE-B85D-E310F1C9CCF1}"/>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1BC4262-18A9-EEEB-2112-76E487A1D4D9}"/>
              </a:ext>
            </a:extLst>
          </p:cNvPr>
          <p:cNvSpPr>
            <a:spLocks noGrp="1"/>
          </p:cNvSpPr>
          <p:nvPr>
            <p:ph idx="1"/>
          </p:nvPr>
        </p:nvSpPr>
        <p:spPr/>
        <p:txBody>
          <a:bodyPr>
            <a:normAutofit fontScale="92500" lnSpcReduction="20000"/>
          </a:bodyPr>
          <a:lstStyle/>
          <a:p>
            <a:pPr marL="0" lvl="0" indent="0">
              <a:buNone/>
            </a:pPr>
            <a:r>
              <a:rPr lang="ms-MY" dirty="0"/>
              <a:t>5. </a:t>
            </a:r>
            <a:r>
              <a:rPr lang="ms-MY" dirty="0" err="1"/>
              <a:t>How</a:t>
            </a:r>
            <a:endParaRPr lang="id-ID" b="1" dirty="0"/>
          </a:p>
          <a:p>
            <a:r>
              <a:rPr lang="en-ID" dirty="0"/>
              <a:t>Lima </a:t>
            </a:r>
            <a:r>
              <a:rPr lang="ms-MY" dirty="0"/>
              <a:t>komponen penting dalam rencana persalinan :</a:t>
            </a:r>
            <a:endParaRPr lang="id-ID" b="1" dirty="0"/>
          </a:p>
          <a:p>
            <a:pPr marL="0" indent="0">
              <a:buNone/>
            </a:pPr>
            <a:r>
              <a:rPr lang="ms-MY" dirty="0"/>
              <a:t>Langkah 1: </a:t>
            </a:r>
            <a:endParaRPr lang="id-ID" b="1" dirty="0"/>
          </a:p>
          <a:p>
            <a:pPr lvl="0"/>
            <a:r>
              <a:rPr lang="ms-MY" dirty="0"/>
              <a:t>Tempat persalinan</a:t>
            </a:r>
            <a:endParaRPr lang="id-ID" b="1" dirty="0"/>
          </a:p>
          <a:p>
            <a:pPr lvl="0"/>
            <a:r>
              <a:rPr lang="ms-MY" dirty="0"/>
              <a:t>Memilih tenaga </a:t>
            </a:r>
            <a:r>
              <a:rPr lang="ms-MY" dirty="0" err="1"/>
              <a:t>kesehatan</a:t>
            </a:r>
            <a:r>
              <a:rPr lang="ms-MY" dirty="0"/>
              <a:t> yang terlatih</a:t>
            </a:r>
            <a:endParaRPr lang="id-ID" b="1" dirty="0"/>
          </a:p>
          <a:p>
            <a:pPr lvl="0"/>
            <a:r>
              <a:rPr lang="ms-MY" dirty="0"/>
              <a:t>Bagaimana menghubungi tenaga </a:t>
            </a:r>
            <a:r>
              <a:rPr lang="ms-MY" dirty="0" err="1"/>
              <a:t>kesehatan</a:t>
            </a:r>
            <a:r>
              <a:rPr lang="ms-MY" dirty="0"/>
              <a:t> tersebut</a:t>
            </a:r>
            <a:endParaRPr lang="id-ID" b="1" dirty="0"/>
          </a:p>
          <a:p>
            <a:pPr lvl="0"/>
            <a:r>
              <a:rPr lang="ms-MY" dirty="0"/>
              <a:t>Bagaimana </a:t>
            </a:r>
            <a:r>
              <a:rPr lang="ms-MY" dirty="0" err="1"/>
              <a:t>transpotasi</a:t>
            </a:r>
            <a:r>
              <a:rPr lang="ms-MY" dirty="0"/>
              <a:t> ke tempat persalinan</a:t>
            </a:r>
            <a:endParaRPr lang="id-ID" b="1" dirty="0"/>
          </a:p>
          <a:p>
            <a:pPr lvl="0"/>
            <a:r>
              <a:rPr lang="ms-MY" dirty="0"/>
              <a:t>Siapa yang akan menemani pada saat persalinan</a:t>
            </a:r>
            <a:endParaRPr lang="id-ID" b="1" dirty="0"/>
          </a:p>
          <a:p>
            <a:pPr lvl="0"/>
            <a:r>
              <a:rPr lang="ms-MY" dirty="0"/>
              <a:t>Berapa banyak biaya yang dibutuhkan dan bagaimana cara mengumpulkan biaya tersebut.</a:t>
            </a:r>
            <a:endParaRPr lang="id-ID" b="1" dirty="0"/>
          </a:p>
          <a:p>
            <a:pPr lvl="0"/>
            <a:r>
              <a:rPr lang="ms-MY" dirty="0"/>
              <a:t>Siapa yang akan menjaga keluarganya jika ibu tidak ada.</a:t>
            </a:r>
            <a:endParaRPr lang="id-ID" b="1" dirty="0"/>
          </a:p>
          <a:p>
            <a:pPr marL="0" indent="0">
              <a:buNone/>
            </a:pPr>
            <a:endParaRPr lang="id-ID" dirty="0"/>
          </a:p>
        </p:txBody>
      </p:sp>
    </p:spTree>
    <p:extLst>
      <p:ext uri="{BB962C8B-B14F-4D97-AF65-F5344CB8AC3E}">
        <p14:creationId xmlns:p14="http://schemas.microsoft.com/office/powerpoint/2010/main" val="4088338542"/>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1310</Words>
  <Application>Microsoft Macintosh PowerPoint</Application>
  <PresentationFormat>Layar Lebar</PresentationFormat>
  <Paragraphs>98</Paragraphs>
  <Slides>22</Slides>
  <Notes>0</Notes>
  <HiddenSlides>0</HiddenSlides>
  <MMClips>0</MMClips>
  <ScaleCrop>false</ScaleCrop>
  <HeadingPairs>
    <vt:vector size="6" baseType="variant">
      <vt:variant>
        <vt:lpstr>Font Dipakai</vt:lpstr>
      </vt:variant>
      <vt:variant>
        <vt:i4>3</vt:i4>
      </vt:variant>
      <vt:variant>
        <vt:lpstr>Tema</vt:lpstr>
      </vt:variant>
      <vt:variant>
        <vt:i4>1</vt:i4>
      </vt:variant>
      <vt:variant>
        <vt:lpstr>Judul Slide</vt:lpstr>
      </vt:variant>
      <vt:variant>
        <vt:i4>22</vt:i4>
      </vt:variant>
    </vt:vector>
  </HeadingPairs>
  <TitlesOfParts>
    <vt:vector size="26" baseType="lpstr">
      <vt:lpstr>Arial</vt:lpstr>
      <vt:lpstr>Calibri</vt:lpstr>
      <vt:lpstr>Calibri Light</vt:lpstr>
      <vt:lpstr>Tema Office</vt:lpstr>
      <vt:lpstr>PERSIAPAN PERSALINAN (BIRTH PLAN)</vt:lpstr>
      <vt:lpstr>Pengertian Birth Plan</vt:lpstr>
      <vt:lpstr>Presentasi PowerPoint</vt:lpstr>
      <vt:lpstr>Presentasi PowerPoint</vt:lpstr>
      <vt:lpstr>BIRTH PLAN (PERENCANAAN PERSALINAN) </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Support dari Keluarga </vt:lpstr>
      <vt:lpstr>Presentasi PowerPoint</vt:lpstr>
      <vt:lpstr>Dukungan dari keluaraga </vt:lpstr>
      <vt:lpstr>Support dari Tenaga Kesehatan pada Ibu Hamil </vt:lpstr>
      <vt:lpstr>Rasa Aman dan Nyaman Selama Kehamilan </vt:lpstr>
      <vt:lpstr>Persiapan menjadi orang tua </vt:lpstr>
      <vt:lpstr>Persiapan sibling </vt:lpstr>
      <vt:lpstr>Seksual </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PERSIAPAN PERSALINAN (BIRTH PLAN)</dc:title>
  <dc:creator>intanwid85@gmail.com</dc:creator>
  <cp:lastModifiedBy>intanwid85@gmail.com</cp:lastModifiedBy>
  <cp:revision>1</cp:revision>
  <dcterms:created xsi:type="dcterms:W3CDTF">2022-05-18T04:01:37Z</dcterms:created>
  <dcterms:modified xsi:type="dcterms:W3CDTF">2022-05-18T04:19:04Z</dcterms:modified>
</cp:coreProperties>
</file>