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95" r:id="rId3"/>
    <p:sldId id="263" r:id="rId4"/>
    <p:sldId id="264" r:id="rId5"/>
    <p:sldId id="299" r:id="rId6"/>
    <p:sldId id="298" r:id="rId7"/>
    <p:sldId id="296" r:id="rId8"/>
    <p:sldId id="297" r:id="rId9"/>
    <p:sldId id="278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9A4B8C-1379-4C00-B28D-6DC4FF4FD505}">
  <a:tblStyle styleId="{529A4B8C-1379-4C00-B28D-6DC4FF4FD5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6EBB76B-0159-4530-B0F6-C2C8905109F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75d0b3cd69_0_7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75d0b3cd69_0_7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4" y="-4"/>
            <a:ext cx="9162955" cy="5148516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432199" y="0"/>
                </a:moveTo>
                <a:cubicBezTo>
                  <a:pt x="3485662" y="101239"/>
                  <a:pt x="3541529" y="221045"/>
                  <a:pt x="3606618" y="360589"/>
                </a:cubicBezTo>
                <a:cubicBezTo>
                  <a:pt x="3810894" y="798685"/>
                  <a:pt x="3924532" y="1042395"/>
                  <a:pt x="3839685" y="1275525"/>
                </a:cubicBezTo>
                <a:cubicBezTo>
                  <a:pt x="3754838" y="1508656"/>
                  <a:pt x="3511128" y="1622293"/>
                  <a:pt x="3073032" y="1826591"/>
                </a:cubicBezTo>
                <a:cubicBezTo>
                  <a:pt x="2634936" y="2030888"/>
                  <a:pt x="2391226" y="2144401"/>
                  <a:pt x="2158096" y="2059658"/>
                </a:cubicBezTo>
                <a:cubicBezTo>
                  <a:pt x="1924966" y="1974916"/>
                  <a:pt x="1811306" y="1731101"/>
                  <a:pt x="1607030" y="1293005"/>
                </a:cubicBezTo>
                <a:cubicBezTo>
                  <a:pt x="1402754" y="854908"/>
                  <a:pt x="1289095" y="611199"/>
                  <a:pt x="1373942" y="378068"/>
                </a:cubicBezTo>
                <a:cubicBezTo>
                  <a:pt x="1432005" y="218536"/>
                  <a:pt x="1564481" y="114955"/>
                  <a:pt x="1782682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 rot="-1181051">
            <a:off x="3612827" y="-661443"/>
            <a:ext cx="5242557" cy="5242352"/>
          </a:xfrm>
          <a:custGeom>
            <a:avLst/>
            <a:gdLst/>
            <a:ahLst/>
            <a:cxnLst/>
            <a:rect l="l" t="t" r="r" b="b"/>
            <a:pathLst>
              <a:path w="1376904" h="1376850" extrusionOk="0">
                <a:moveTo>
                  <a:pt x="942939" y="1234196"/>
                </a:moveTo>
                <a:cubicBezTo>
                  <a:pt x="1182091" y="1122691"/>
                  <a:pt x="1315111" y="1060655"/>
                  <a:pt x="1361424" y="933406"/>
                </a:cubicBezTo>
                <a:cubicBezTo>
                  <a:pt x="1407736" y="806157"/>
                  <a:pt x="1345722" y="673115"/>
                  <a:pt x="1234195" y="433964"/>
                </a:cubicBezTo>
                <a:cubicBezTo>
                  <a:pt x="1122669" y="194812"/>
                  <a:pt x="1060654" y="61792"/>
                  <a:pt x="933405" y="15479"/>
                </a:cubicBezTo>
                <a:cubicBezTo>
                  <a:pt x="806156" y="-30833"/>
                  <a:pt x="673115" y="31202"/>
                  <a:pt x="433963" y="142645"/>
                </a:cubicBezTo>
                <a:cubicBezTo>
                  <a:pt x="194811" y="254087"/>
                  <a:pt x="61791" y="316186"/>
                  <a:pt x="15478" y="443456"/>
                </a:cubicBezTo>
                <a:cubicBezTo>
                  <a:pt x="-30834" y="570726"/>
                  <a:pt x="31202" y="703746"/>
                  <a:pt x="142707" y="942877"/>
                </a:cubicBezTo>
                <a:cubicBezTo>
                  <a:pt x="254212" y="1182008"/>
                  <a:pt x="316248" y="1315049"/>
                  <a:pt x="443518" y="1361362"/>
                </a:cubicBezTo>
                <a:cubicBezTo>
                  <a:pt x="570788" y="1407674"/>
                  <a:pt x="703808" y="1345722"/>
                  <a:pt x="942939" y="1234196"/>
                </a:cubicBezTo>
                <a:close/>
              </a:path>
            </a:pathLst>
          </a:cu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914400" y="27836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0" y="0"/>
            <a:ext cx="9162955" cy="5142871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0" y="0"/>
                </a:moveTo>
                <a:lnTo>
                  <a:pt x="0" y="729708"/>
                </a:lnTo>
                <a:cubicBezTo>
                  <a:pt x="69207" y="683709"/>
                  <a:pt x="163087" y="639801"/>
                  <a:pt x="284356" y="583348"/>
                </a:cubicBezTo>
                <a:cubicBezTo>
                  <a:pt x="523508" y="471843"/>
                  <a:pt x="656528" y="409807"/>
                  <a:pt x="783798" y="456120"/>
                </a:cubicBezTo>
                <a:cubicBezTo>
                  <a:pt x="911069" y="502432"/>
                  <a:pt x="973083" y="635473"/>
                  <a:pt x="1084589" y="874625"/>
                </a:cubicBezTo>
                <a:cubicBezTo>
                  <a:pt x="1196094" y="1113777"/>
                  <a:pt x="1258129" y="1246797"/>
                  <a:pt x="1211817" y="1374046"/>
                </a:cubicBezTo>
                <a:cubicBezTo>
                  <a:pt x="1165505" y="1501296"/>
                  <a:pt x="1032380" y="1563290"/>
                  <a:pt x="793228" y="1674774"/>
                </a:cubicBezTo>
                <a:cubicBezTo>
                  <a:pt x="554076" y="1786258"/>
                  <a:pt x="421056" y="1848315"/>
                  <a:pt x="293807" y="1802002"/>
                </a:cubicBezTo>
                <a:cubicBezTo>
                  <a:pt x="169234" y="1756693"/>
                  <a:pt x="107156" y="1628273"/>
                  <a:pt x="0" y="1398572"/>
                </a:cubicBez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558600" y="1123950"/>
            <a:ext cx="2595300" cy="67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651875" y="1200150"/>
            <a:ext cx="4933500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▪"/>
              <a:defRPr/>
            </a:lvl1pPr>
            <a:lvl2pPr marL="914400" lvl="1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2pPr>
            <a:lvl3pPr marL="1371600" lvl="2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3pPr>
            <a:lvl4pPr marL="1828800" lvl="3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4pPr>
            <a:lvl5pPr marL="2286000" lvl="4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5pPr>
            <a:lvl6pPr marL="2743200" lvl="5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6pPr>
            <a:lvl7pPr marL="3200400" lvl="6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7pPr>
            <a:lvl8pPr marL="3657600" lvl="7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8pPr>
            <a:lvl9pPr marL="4114800" lvl="8" indent="-355600">
              <a:spcBef>
                <a:spcPts val="600"/>
              </a:spcBef>
              <a:spcAft>
                <a:spcPts val="600"/>
              </a:spcAft>
              <a:buSzPts val="2000"/>
              <a:buChar char="▫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9162955" cy="5142871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0" y="0"/>
                </a:moveTo>
                <a:lnTo>
                  <a:pt x="0" y="859550"/>
                </a:lnTo>
                <a:cubicBezTo>
                  <a:pt x="107156" y="629849"/>
                  <a:pt x="169234" y="501429"/>
                  <a:pt x="293807" y="456015"/>
                </a:cubicBezTo>
                <a:cubicBezTo>
                  <a:pt x="421056" y="409807"/>
                  <a:pt x="554076" y="471801"/>
                  <a:pt x="793228" y="583348"/>
                </a:cubicBezTo>
                <a:cubicBezTo>
                  <a:pt x="1032380" y="694895"/>
                  <a:pt x="1165400" y="756889"/>
                  <a:pt x="1211713" y="884159"/>
                </a:cubicBezTo>
                <a:cubicBezTo>
                  <a:pt x="1258025" y="1011430"/>
                  <a:pt x="1196010" y="1144450"/>
                  <a:pt x="1084484" y="1383581"/>
                </a:cubicBezTo>
                <a:cubicBezTo>
                  <a:pt x="972958" y="1622712"/>
                  <a:pt x="910943" y="1755753"/>
                  <a:pt x="783694" y="1802086"/>
                </a:cubicBezTo>
                <a:cubicBezTo>
                  <a:pt x="656444" y="1848419"/>
                  <a:pt x="523404" y="1786321"/>
                  <a:pt x="284356" y="1674774"/>
                </a:cubicBezTo>
                <a:cubicBezTo>
                  <a:pt x="163212" y="1618321"/>
                  <a:pt x="69312" y="1574413"/>
                  <a:pt x="105" y="1528414"/>
                </a:cubicBezTo>
                <a:lnTo>
                  <a:pt x="105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558600" y="1123950"/>
            <a:ext cx="2595300" cy="67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651875" y="1200150"/>
            <a:ext cx="2331900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7pPr>
            <a:lvl8pPr marL="3657600" lvl="7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8pPr>
            <a:lvl9pPr marL="4114800" lvl="8" indent="-330200">
              <a:spcBef>
                <a:spcPts val="600"/>
              </a:spcBef>
              <a:spcAft>
                <a:spcPts val="600"/>
              </a:spcAft>
              <a:buSzPts val="1600"/>
              <a:buChar char="▫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6253487" y="1200150"/>
            <a:ext cx="2331900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7pPr>
            <a:lvl8pPr marL="3657600" lvl="7" indent="-33020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8pPr>
            <a:lvl9pPr marL="4114800" lvl="8" indent="-330200">
              <a:spcBef>
                <a:spcPts val="600"/>
              </a:spcBef>
              <a:spcAft>
                <a:spcPts val="600"/>
              </a:spcAft>
              <a:buSzPts val="1600"/>
              <a:buChar char="▫"/>
              <a:defRPr sz="16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0" y="0"/>
            <a:ext cx="9162955" cy="5142871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0" y="0"/>
                </a:moveTo>
                <a:lnTo>
                  <a:pt x="0" y="859550"/>
                </a:lnTo>
                <a:cubicBezTo>
                  <a:pt x="107156" y="629849"/>
                  <a:pt x="169234" y="501429"/>
                  <a:pt x="293807" y="456015"/>
                </a:cubicBezTo>
                <a:cubicBezTo>
                  <a:pt x="421056" y="409807"/>
                  <a:pt x="554076" y="471801"/>
                  <a:pt x="793228" y="583348"/>
                </a:cubicBezTo>
                <a:cubicBezTo>
                  <a:pt x="1032380" y="694895"/>
                  <a:pt x="1165400" y="756889"/>
                  <a:pt x="1211713" y="884159"/>
                </a:cubicBezTo>
                <a:cubicBezTo>
                  <a:pt x="1258025" y="1011430"/>
                  <a:pt x="1196010" y="1144450"/>
                  <a:pt x="1084484" y="1383581"/>
                </a:cubicBezTo>
                <a:cubicBezTo>
                  <a:pt x="972958" y="1622712"/>
                  <a:pt x="910943" y="1755753"/>
                  <a:pt x="783694" y="1802086"/>
                </a:cubicBezTo>
                <a:cubicBezTo>
                  <a:pt x="656444" y="1848419"/>
                  <a:pt x="523404" y="1786321"/>
                  <a:pt x="284356" y="1674774"/>
                </a:cubicBezTo>
                <a:cubicBezTo>
                  <a:pt x="163212" y="1618321"/>
                  <a:pt x="69312" y="1574413"/>
                  <a:pt x="105" y="1528414"/>
                </a:cubicBezTo>
                <a:lnTo>
                  <a:pt x="105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558600" y="1123950"/>
            <a:ext cx="2595300" cy="67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651875" y="1200150"/>
            <a:ext cx="1524300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▪"/>
              <a:defRPr sz="1400"/>
            </a:lvl1pPr>
            <a:lvl2pPr marL="914400" lvl="1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2pPr>
            <a:lvl3pPr marL="1371600" lvl="2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3pPr>
            <a:lvl4pPr marL="1828800" lvl="3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4pPr>
            <a:lvl5pPr marL="2286000" lvl="4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5pPr>
            <a:lvl6pPr marL="2743200" lvl="5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6pPr>
            <a:lvl7pPr marL="3200400" lvl="6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7pPr>
            <a:lvl8pPr marL="3657600" lvl="7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8pPr>
            <a:lvl9pPr marL="4114800" lvl="8" indent="-317500" rtl="0">
              <a:spcBef>
                <a:spcPts val="600"/>
              </a:spcBef>
              <a:spcAft>
                <a:spcPts val="600"/>
              </a:spcAft>
              <a:buSzPts val="1400"/>
              <a:buChar char="▫"/>
              <a:defRPr sz="14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5356481" y="1200150"/>
            <a:ext cx="1524300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▪"/>
              <a:defRPr sz="1400"/>
            </a:lvl1pPr>
            <a:lvl2pPr marL="914400" lvl="1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2pPr>
            <a:lvl3pPr marL="1371600" lvl="2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3pPr>
            <a:lvl4pPr marL="1828800" lvl="3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4pPr>
            <a:lvl5pPr marL="2286000" lvl="4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5pPr>
            <a:lvl6pPr marL="2743200" lvl="5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6pPr>
            <a:lvl7pPr marL="3200400" lvl="6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7pPr>
            <a:lvl8pPr marL="3657600" lvl="7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8pPr>
            <a:lvl9pPr marL="4114800" lvl="8" indent="-317500" rtl="0">
              <a:spcBef>
                <a:spcPts val="600"/>
              </a:spcBef>
              <a:spcAft>
                <a:spcPts val="600"/>
              </a:spcAft>
              <a:buSzPts val="1400"/>
              <a:buChar char="▫"/>
              <a:defRPr sz="1400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3"/>
          </p:nvPr>
        </p:nvSpPr>
        <p:spPr>
          <a:xfrm>
            <a:off x="7061087" y="1200150"/>
            <a:ext cx="1524300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▪"/>
              <a:defRPr sz="1400"/>
            </a:lvl1pPr>
            <a:lvl2pPr marL="914400" lvl="1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2pPr>
            <a:lvl3pPr marL="1371600" lvl="2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3pPr>
            <a:lvl4pPr marL="1828800" lvl="3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4pPr>
            <a:lvl5pPr marL="2286000" lvl="4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5pPr>
            <a:lvl6pPr marL="2743200" lvl="5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6pPr>
            <a:lvl7pPr marL="3200400" lvl="6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7pPr>
            <a:lvl8pPr marL="3657600" lvl="7" indent="-317500" rtl="0">
              <a:spcBef>
                <a:spcPts val="600"/>
              </a:spcBef>
              <a:spcAft>
                <a:spcPts val="0"/>
              </a:spcAft>
              <a:buSzPts val="1400"/>
              <a:buChar char="▫"/>
              <a:defRPr sz="1400"/>
            </a:lvl8pPr>
            <a:lvl9pPr marL="4114800" lvl="8" indent="-317500" rtl="0">
              <a:spcBef>
                <a:spcPts val="600"/>
              </a:spcBef>
              <a:spcAft>
                <a:spcPts val="600"/>
              </a:spcAft>
              <a:buSzPts val="1400"/>
              <a:buChar char="▫"/>
              <a:defRPr sz="14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Small hole">
  <p:cSld name="BLANK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/>
          <p:nvPr/>
        </p:nvSpPr>
        <p:spPr>
          <a:xfrm>
            <a:off x="0" y="25"/>
            <a:ext cx="9142883" cy="5142871"/>
          </a:xfrm>
          <a:custGeom>
            <a:avLst/>
            <a:gdLst/>
            <a:ahLst/>
            <a:cxnLst/>
            <a:rect l="l" t="t" r="r" b="b"/>
            <a:pathLst>
              <a:path w="4014438" h="2258121" extrusionOk="0">
                <a:moveTo>
                  <a:pt x="3043092" y="0"/>
                </a:moveTo>
                <a:cubicBezTo>
                  <a:pt x="3095509" y="23543"/>
                  <a:pt x="3152046" y="49909"/>
                  <a:pt x="3213600" y="78595"/>
                </a:cubicBezTo>
                <a:cubicBezTo>
                  <a:pt x="3550416" y="235660"/>
                  <a:pt x="3737756" y="323016"/>
                  <a:pt x="3802991" y="502244"/>
                </a:cubicBezTo>
                <a:cubicBezTo>
                  <a:pt x="3868225" y="681472"/>
                  <a:pt x="3780870" y="868833"/>
                  <a:pt x="3623805" y="1205649"/>
                </a:cubicBezTo>
                <a:cubicBezTo>
                  <a:pt x="3466740" y="1542465"/>
                  <a:pt x="3379384" y="1729805"/>
                  <a:pt x="3200156" y="1795040"/>
                </a:cubicBezTo>
                <a:cubicBezTo>
                  <a:pt x="3020928" y="1860274"/>
                  <a:pt x="2833567" y="1772918"/>
                  <a:pt x="2496772" y="1615853"/>
                </a:cubicBezTo>
                <a:cubicBezTo>
                  <a:pt x="2159977" y="1458789"/>
                  <a:pt x="1972595" y="1371433"/>
                  <a:pt x="1907361" y="1192205"/>
                </a:cubicBezTo>
                <a:cubicBezTo>
                  <a:pt x="1842126" y="1012977"/>
                  <a:pt x="1929503" y="825615"/>
                  <a:pt x="2086546" y="488821"/>
                </a:cubicBezTo>
                <a:cubicBezTo>
                  <a:pt x="2193515" y="259412"/>
                  <a:pt x="2268158" y="99378"/>
                  <a:pt x="2361515" y="0"/>
                </a:cubicBezTo>
                <a:lnTo>
                  <a:pt x="0" y="0"/>
                </a:lnTo>
                <a:lnTo>
                  <a:pt x="0" y="2258122"/>
                </a:lnTo>
                <a:lnTo>
                  <a:pt x="4014439" y="2258122"/>
                </a:lnTo>
                <a:lnTo>
                  <a:pt x="401443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4"/>
            </a:gs>
            <a:gs pos="20000">
              <a:schemeClr val="accent4"/>
            </a:gs>
            <a:gs pos="79000">
              <a:schemeClr val="accent3"/>
            </a:gs>
            <a:gs pos="100000">
              <a:schemeClr val="accent3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58600" y="1123950"/>
            <a:ext cx="2595300" cy="6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Encode Sans Semi Condensed"/>
              <a:buNone/>
              <a:defRPr sz="2600" b="1">
                <a:solidFill>
                  <a:schemeClr val="dk1"/>
                </a:solidFill>
                <a:latin typeface="Encode Sans Semi Condensed"/>
                <a:ea typeface="Encode Sans Semi Condensed"/>
                <a:cs typeface="Encode Sans Semi Condensed"/>
                <a:sym typeface="Encode Sans Semi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51875" y="1200150"/>
            <a:ext cx="4933500" cy="30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Karla"/>
              <a:buChar char="▪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2000"/>
              <a:buFont typeface="Karla"/>
              <a:buChar char="▫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lvl="1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lvl="2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lvl="3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lvl="4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lvl="5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lvl="6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lvl="7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lvl="8" algn="r">
              <a:buNone/>
              <a:defRPr sz="1200"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ctrTitle"/>
          </p:nvPr>
        </p:nvSpPr>
        <p:spPr>
          <a:xfrm>
            <a:off x="914400" y="2783675"/>
            <a:ext cx="5396700" cy="1441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ETIK BIOMEDIS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2CCDE-54D2-3962-EAFD-8AC528F7E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4" y="2234700"/>
            <a:ext cx="2258161" cy="674100"/>
          </a:xfrm>
        </p:spPr>
        <p:txBody>
          <a:bodyPr/>
          <a:lstStyle/>
          <a:p>
            <a:r>
              <a:rPr lang="id-ID" sz="4000" dirty="0">
                <a:solidFill>
                  <a:srgbClr val="000000"/>
                </a:solidFill>
                <a:effectLst/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Bio-Etika</a:t>
            </a:r>
            <a:br>
              <a:rPr lang="en-ID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7F836A-06FD-6E21-E7DC-E3FD5FC3F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9825" y="765110"/>
            <a:ext cx="4933500" cy="4008946"/>
          </a:xfrm>
        </p:spPr>
        <p:txBody>
          <a:bodyPr/>
          <a:lstStyle/>
          <a:p>
            <a:pPr marL="101600" indent="0" algn="just">
              <a:buNone/>
            </a:pPr>
            <a:r>
              <a:rPr lang="ms-MY" sz="2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ms-MY" sz="2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ioetika berasal dari bahasa Yunani, yaitu </a:t>
            </a:r>
            <a:r>
              <a:rPr lang="ms-MY" sz="24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bios </a:t>
            </a:r>
            <a:r>
              <a:rPr lang="ms-MY" sz="2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(hidup) dan </a:t>
            </a:r>
            <a:r>
              <a:rPr lang="ms-MY" sz="24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ethike</a:t>
            </a:r>
            <a:r>
              <a:rPr lang="ms-MY" sz="2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 (apa yang seharusnya dilakukan manusia). </a:t>
            </a:r>
          </a:p>
          <a:p>
            <a:pPr marL="101600" indent="0" algn="just">
              <a:buNone/>
            </a:pPr>
            <a:endParaRPr lang="ms-MY" sz="24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1600" indent="0" algn="just">
              <a:buNone/>
            </a:pPr>
            <a:r>
              <a:rPr lang="ms-MY" sz="24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Bioetika merupakan studi filosofi yang mempelajari tentang kontroversi dalam etik, menyangkut masalah biologi dan pengobatan.</a:t>
            </a:r>
            <a:endParaRPr lang="en-ID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993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2727648" y="129650"/>
            <a:ext cx="2301177" cy="501384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buNone/>
            </a:pPr>
            <a:r>
              <a:rPr lang="en-US" b="1" dirty="0"/>
              <a:t>Etika</a:t>
            </a:r>
          </a:p>
          <a:p>
            <a:pPr marL="0" lvl="0" indent="0" algn="l" rtl="0">
              <a:buNone/>
            </a:pPr>
            <a:endParaRPr b="1" dirty="0"/>
          </a:p>
          <a:p>
            <a:pPr marL="0" lvl="0" indent="0" algn="just" rtl="0">
              <a:buNone/>
            </a:pPr>
            <a:r>
              <a:rPr lang="ms-MY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Di</a:t>
            </a:r>
            <a:r>
              <a:rPr lang="ms-MY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gunakan sehari-hari pada hakekatnya berkaitan dengan falsafah dan moral yaitu “ mengenai apa yang dianggap baik atau buruk di masyarakat dalam kurun waktu tertentu, sesuai dengan perubahan/perkembangan norma/nilai. Dikatakan “kurun waktu tertentu” karena etik moral akan berubah dengan lewatnya waktu.</a:t>
            </a:r>
            <a:endParaRPr dirty="0">
              <a:latin typeface="+mn-lt"/>
            </a:endParaRPr>
          </a:p>
        </p:txBody>
      </p:sp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0" y="2031150"/>
            <a:ext cx="2595300" cy="67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Konsep Bio Etika</a:t>
            </a:r>
            <a:endParaRPr dirty="0"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5161171" y="280286"/>
            <a:ext cx="3702909" cy="253442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buNone/>
            </a:pPr>
            <a:r>
              <a:rPr lang="en" b="1" dirty="0">
                <a:latin typeface="+mn-lt"/>
              </a:rPr>
              <a:t>Moral</a:t>
            </a:r>
          </a:p>
          <a:p>
            <a:pPr marL="0" lvl="0" indent="0" algn="just" rtl="0">
              <a:buNone/>
            </a:pPr>
            <a:endParaRPr lang="en" b="1" dirty="0">
              <a:latin typeface="+mn-lt"/>
            </a:endParaRPr>
          </a:p>
          <a:p>
            <a:pPr marL="0" lvl="0" indent="0" algn="just" rtl="0"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Istilah moral berasal dari bahasa Latin (</a:t>
            </a:r>
            <a:r>
              <a:rPr lang="ms-MY" sz="1800" i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mos-</a:t>
            </a:r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 bentuk tunggal, </a:t>
            </a:r>
            <a:r>
              <a:rPr lang="ms-MY" sz="1800" i="1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mores</a:t>
            </a:r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 bentuk jamak) yang berarti kebiasaan atau adat. Kata mores dipakai oleh banyak bahasa masih dlam arti yang sama, termasuk bahasa Indonesia. </a:t>
            </a:r>
            <a:endParaRPr dirty="0">
              <a:latin typeface="+mn-lt"/>
            </a:endParaRPr>
          </a:p>
        </p:txBody>
      </p:sp>
      <p:sp>
        <p:nvSpPr>
          <p:cNvPr id="134" name="Google Shape;134;p21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Google Shape;133;p21">
            <a:extLst>
              <a:ext uri="{FF2B5EF4-FFF2-40B4-BE49-F238E27FC236}">
                <a16:creationId xmlns:a16="http://schemas.microsoft.com/office/drawing/2014/main" id="{5898A86E-ABAC-8D15-082F-5369779EE7E5}"/>
              </a:ext>
            </a:extLst>
          </p:cNvPr>
          <p:cNvSpPr txBox="1">
            <a:spLocks/>
          </p:cNvSpPr>
          <p:nvPr/>
        </p:nvSpPr>
        <p:spPr>
          <a:xfrm>
            <a:off x="5161171" y="3171780"/>
            <a:ext cx="3702909" cy="2157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Karla"/>
              <a:buChar char="▪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600"/>
              <a:buFont typeface="Karla"/>
              <a:buChar char="▫"/>
              <a:defRPr sz="1600" b="0" i="0" u="none" strike="noStrike" cap="none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indent="0" algn="just">
              <a:buFont typeface="Karla"/>
              <a:buNone/>
            </a:pPr>
            <a:r>
              <a:rPr lang="en-ID" b="1" dirty="0">
                <a:latin typeface="+mn-lt"/>
              </a:rPr>
              <a:t>Hukum</a:t>
            </a:r>
          </a:p>
          <a:p>
            <a:pPr marL="0" indent="0" algn="just">
              <a:buFont typeface="Karla"/>
              <a:buNone/>
            </a:pPr>
            <a:endParaRPr lang="en-ID" b="1" dirty="0">
              <a:latin typeface="+mn-lt"/>
            </a:endParaRPr>
          </a:p>
          <a:p>
            <a:pPr marL="0" indent="0" algn="just">
              <a:buFont typeface="Karla"/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kumpulan peraturan yang berisi hak dan kewajiban yang timbal balik dan mengatur yang boleh dan apa yang tidak boleh dilakukan. </a:t>
            </a:r>
            <a:endParaRPr lang="en-ID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0" y="2111627"/>
            <a:ext cx="2425959" cy="67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Macam-Macam Etika</a:t>
            </a:r>
            <a:endParaRPr dirty="0"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2763967" y="294960"/>
            <a:ext cx="2047105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Etika Deskriptif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ms-MY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yakni etika yang menelaah secara kritis dan rasional tentang sikap dan perilaku manusia, serta apa yang dikejar oleh setiap orang dalam hidupnya sebagai sesuatu yang bernilai. </a:t>
            </a:r>
            <a:endParaRPr dirty="0"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2"/>
          </p:nvPr>
        </p:nvSpPr>
        <p:spPr>
          <a:xfrm>
            <a:off x="5109475" y="326451"/>
            <a:ext cx="1951612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Etika  Normatif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ms-MY" sz="1800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Yakni etika yang menetapkan berbagai sikap dan perilaku yang ideal dan seharusnya dimiliki oleh manusia atau apa yang </a:t>
            </a:r>
            <a:r>
              <a:rPr lang="id-ID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seharusnya dijalankan oleh manusia dan tindakan  apa yang bernilai </a:t>
            </a:r>
            <a:r>
              <a:rPr lang="id-ID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 hidup ini.</a:t>
            </a:r>
            <a:endParaRPr dirty="0"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3"/>
          </p:nvPr>
        </p:nvSpPr>
        <p:spPr>
          <a:xfrm>
            <a:off x="7359490" y="326451"/>
            <a:ext cx="1645687" cy="30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Etika Terapan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ms-MY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 etika yang diterapkan pada profesi</a:t>
            </a:r>
            <a:endParaRPr lang="en-US" dirty="0"/>
          </a:p>
        </p:txBody>
      </p:sp>
      <p:sp>
        <p:nvSpPr>
          <p:cNvPr id="143" name="Google Shape;143;p22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BA2BB0B-8CDF-D537-453F-5050E01C4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98" y="1897650"/>
            <a:ext cx="2595300" cy="674100"/>
          </a:xfrm>
        </p:spPr>
        <p:txBody>
          <a:bodyPr/>
          <a:lstStyle/>
          <a:p>
            <a:pPr algn="just"/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Dalam membantu memecahkan masalah ini bidan menggunakan dua pendekatan 	dalam asuhan kebidanan</a:t>
            </a:r>
            <a:endParaRPr lang="en-ID" dirty="0">
              <a:latin typeface="+mn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D95DF9-53C3-AB07-B4E4-08A7CDF129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ms-MY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Pendekatan berdasarkan prinsip, </a:t>
            </a:r>
            <a:r>
              <a:rPr lang="ms-MY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sering dilakukan dalam etika kedokteran atau kesehatan untuk menawarkan bimbingan tindakan khusus.</a:t>
            </a:r>
            <a:endParaRPr lang="en-ID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817A9B9-5F88-46C7-2B57-2F3579BE40C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ms-MY" sz="1800" b="1" i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Pendekatan berdasarkan asuhan atau pelayanan, </a:t>
            </a:r>
            <a:r>
              <a:rPr lang="ms-MY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dimana bidan memberikan perhatian khusus kepada pasien </a:t>
            </a:r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112A0-0017-83F7-0447-F93D8AB008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2887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547DD1E-A7D4-A5A6-2C14-8C5B75C7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28" y="1217256"/>
            <a:ext cx="2595300" cy="674100"/>
          </a:xfrm>
        </p:spPr>
        <p:txBody>
          <a:bodyPr/>
          <a:lstStyle/>
          <a:p>
            <a:pPr algn="just"/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Bidan sebagai tenaga profesional termasuk rumpun kesehatan. Untuk menjadi jabatan profesional, bidan harus mampu menunjukkan ciri- ciri jabatan </a:t>
            </a:r>
            <a:r>
              <a:rPr lang="id-ID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	</a:t>
            </a:r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profesionalya</a:t>
            </a:r>
            <a:endParaRPr lang="en-ID" dirty="0">
              <a:latin typeface="+mn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752536E-2040-F430-880D-89CB6534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0728" y="523251"/>
            <a:ext cx="5990100" cy="3010200"/>
          </a:xfrm>
        </p:spPr>
        <p:txBody>
          <a:bodyPr/>
          <a:lstStyle/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Memberikan pelayanan kepada masyarakat yang bersifat khusus atau spesialis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Melalui jejang pendidikan yang menyiapkan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Keberadaannya diakui dan diperlukan di masyarakat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Mempunyai peran dan fungsi yang jelas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Mempunyai kewenangan yang disahkan atau diberikan oleh pemerintah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Memiliki organisasi profesi sebagai wadah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Memilki kode etik bidan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Memiliki etika bidan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Memiliki standar pelayanan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Memiliki standar praktik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170305" indent="-539750" algn="just">
              <a:tabLst>
                <a:tab pos="900430" algn="l"/>
              </a:tabLst>
            </a:pP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Memiliki standar pendidikan berkelanjutan sebagai wahana pengembangan</a:t>
            </a:r>
            <a:r>
              <a:rPr lang="en-ID" sz="1800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kompetensi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2E841-848B-C929-5628-11638409340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8540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5FE00D7-1DD3-A91D-21F5-E8EE238C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053" y="1571819"/>
            <a:ext cx="2595300" cy="674100"/>
          </a:xfrm>
        </p:spPr>
        <p:txBody>
          <a:bodyPr/>
          <a:lstStyle/>
          <a:p>
            <a:pPr algn="just"/>
            <a:r>
              <a:rPr lang="ms-MY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 bidan profesional, selain memiliki syarat-syarat jabatan profesional bidan juga dituntut memiliki tanggung jawab sebagai berikut</a:t>
            </a:r>
            <a:endParaRPr lang="en-ID" sz="20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E626BB5-BFC4-EC48-BF1A-A3FD45928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3353" y="1200150"/>
            <a:ext cx="5842022" cy="3010200"/>
          </a:xfrm>
        </p:spPr>
        <p:txBody>
          <a:bodyPr/>
          <a:lstStyle/>
          <a:p>
            <a:pPr marL="916305" indent="-285750" algn="just">
              <a:buFont typeface="Wingdings" panose="05000000000000000000" pitchFamily="2" charset="2"/>
              <a:buChar char="§"/>
            </a:pPr>
            <a:r>
              <a:rPr lang="ms-MY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Mengembangkan keterampilan dan kemahiran seorang  bidan</a:t>
            </a:r>
            <a:endParaRPr lang="en-ID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16305" indent="-285750" algn="just">
              <a:buFont typeface="Wingdings" panose="05000000000000000000" pitchFamily="2" charset="2"/>
              <a:buChar char="§"/>
            </a:pPr>
            <a:r>
              <a:rPr lang="ms-MY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Mengenali batas-batas pengetahuan, keterampilan pribadinya dan tidak berupaya melampaui wewenangnya dalam praktik klinik</a:t>
            </a:r>
            <a:endParaRPr lang="en-ID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16305" indent="-285750" algn="just">
              <a:buFont typeface="Wingdings" panose="05000000000000000000" pitchFamily="2" charset="2"/>
              <a:buChar char="§"/>
            </a:pPr>
            <a:r>
              <a:rPr lang="ms-MY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Menerima tanggung jawab untuk mengambil keputusan serta konsekuensi dari keputusan tersebut</a:t>
            </a:r>
            <a:endParaRPr lang="en-ID" sz="1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16305" indent="-285750" algn="just">
              <a:buFont typeface="Wingdings" panose="05000000000000000000" pitchFamily="2" charset="2"/>
              <a:buChar char="§"/>
            </a:pPr>
            <a:r>
              <a:rPr lang="ms-MY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Berkomunikasi dengan pekerja kesehatan lainnya (bidan, dokter dan perawat) dengan rasa hormat dan martabat</a:t>
            </a:r>
          </a:p>
          <a:p>
            <a:pPr marL="916305" indent="-285750" algn="just">
              <a:buFont typeface="Wingdings" panose="05000000000000000000" pitchFamily="2" charset="2"/>
              <a:buChar char="§"/>
            </a:pPr>
            <a:endParaRPr lang="en-ID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6BB0E-27E3-E150-DF68-F2C7FABB85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27730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5FE00D7-1DD3-A91D-21F5-E8EE238C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053" y="1571819"/>
            <a:ext cx="2595300" cy="674100"/>
          </a:xfrm>
        </p:spPr>
        <p:txBody>
          <a:bodyPr/>
          <a:lstStyle/>
          <a:p>
            <a:pPr algn="just"/>
            <a:r>
              <a:rPr lang="ms-MY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 bidan profesional, selain memiliki syarat-syarat jabatan profesional bidan juga dituntut memiliki tanggung jawab sebagai berikut</a:t>
            </a:r>
            <a:endParaRPr lang="en-ID" sz="20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E626BB5-BFC4-EC48-BF1A-A3FD45928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3353" y="403769"/>
            <a:ext cx="5842022" cy="3010200"/>
          </a:xfrm>
        </p:spPr>
        <p:txBody>
          <a:bodyPr/>
          <a:lstStyle/>
          <a:p>
            <a:pPr marL="900430" indent="-269875" algn="just"/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Memelihara kerjasama yang dengan baik dengan staf kesehatan dan rumah sakit pendukung untuk memastikan system rujukan yang optimal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00430" indent="-269875" algn="just"/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Melaksanakan kegiatan pemantauan mutu yang mencakup penilaian sejawat, pendidikan berkesinambungan, mengkaji ulang kasus audit maternal/perinatal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00430" indent="-269875" algn="just"/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Bekerja sama dengan masyarakat tempat bidan praktik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00430" indent="-269875" algn="just"/>
            <a:r>
              <a:rPr lang="ms-MY" sz="18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Meningkatkan akses dan mutu asuhan kebidanan</a:t>
            </a:r>
            <a:endParaRPr lang="en-ID" sz="1800" dirty="0"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900430" indent="-269875" algn="just"/>
            <a:r>
              <a:rPr lang="ms-MY" sz="1800" kern="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Menjadi bagian dari upaya meningkatkan status wanita, kondisi hidup mereka 	dan menghilangkan praktik kultur yang merugikan kaum wanita</a:t>
            </a:r>
            <a:endParaRPr lang="en-ID" sz="1800" dirty="0">
              <a:effectLst/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6BB0E-27E3-E150-DF68-F2C7FABB85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8009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Google Shape;333;p36"/>
          <p:cNvPicPr preferRelativeResize="0"/>
          <p:nvPr/>
        </p:nvPicPr>
        <p:blipFill rotWithShape="1">
          <a:blip r:embed="rId3">
            <a:alphaModFix/>
          </a:blip>
          <a:srcRect l="47168" t="8637" r="1403" b="23560"/>
          <a:stretch/>
        </p:blipFill>
        <p:spPr>
          <a:xfrm>
            <a:off x="4287609" y="0"/>
            <a:ext cx="4423306" cy="4164772"/>
          </a:xfrm>
          <a:custGeom>
            <a:avLst/>
            <a:gdLst/>
            <a:ahLst/>
            <a:cxnLst/>
            <a:rect l="l" t="t" r="r" b="b"/>
            <a:pathLst>
              <a:path w="20674" h="21096" extrusionOk="0">
                <a:moveTo>
                  <a:pt x="5071" y="0"/>
                </a:moveTo>
                <a:cubicBezTo>
                  <a:pt x="4077" y="1153"/>
                  <a:pt x="3282" y="3014"/>
                  <a:pt x="2142" y="5678"/>
                </a:cubicBezTo>
                <a:cubicBezTo>
                  <a:pt x="468" y="9588"/>
                  <a:pt x="-463" y="11762"/>
                  <a:pt x="233" y="13843"/>
                </a:cubicBezTo>
                <a:cubicBezTo>
                  <a:pt x="928" y="15925"/>
                  <a:pt x="2924" y="16940"/>
                  <a:pt x="6515" y="18764"/>
                </a:cubicBezTo>
                <a:cubicBezTo>
                  <a:pt x="10105" y="20588"/>
                  <a:pt x="12105" y="21600"/>
                  <a:pt x="14012" y="20843"/>
                </a:cubicBezTo>
                <a:cubicBezTo>
                  <a:pt x="15919" y="20086"/>
                  <a:pt x="16855" y="17911"/>
                  <a:pt x="18529" y="14000"/>
                </a:cubicBezTo>
                <a:cubicBezTo>
                  <a:pt x="20203" y="10089"/>
                  <a:pt x="21137" y="7915"/>
                  <a:pt x="20443" y="5834"/>
                </a:cubicBezTo>
                <a:cubicBezTo>
                  <a:pt x="19749" y="3753"/>
                  <a:pt x="17748" y="2738"/>
                  <a:pt x="14156" y="913"/>
                </a:cubicBezTo>
                <a:cubicBezTo>
                  <a:pt x="13500" y="577"/>
                  <a:pt x="12898" y="273"/>
                  <a:pt x="12340" y="0"/>
                </a:cubicBezTo>
                <a:lnTo>
                  <a:pt x="5071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34" name="Google Shape;334;p36"/>
          <p:cNvSpPr txBox="1">
            <a:spLocks noGrp="1"/>
          </p:cNvSpPr>
          <p:nvPr>
            <p:ph type="ctrTitle" idx="4294967295"/>
          </p:nvPr>
        </p:nvSpPr>
        <p:spPr>
          <a:xfrm>
            <a:off x="265200" y="1334186"/>
            <a:ext cx="4306800" cy="1496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0" dirty="0">
                <a:latin typeface="Encode Sans Semi Condensed"/>
                <a:ea typeface="Encode Sans Semi Condensed"/>
                <a:cs typeface="Encode Sans Semi Condensed"/>
                <a:sym typeface="Encode Sans Semi Condensed"/>
              </a:rPr>
              <a:t>Thank</a:t>
            </a:r>
            <a:r>
              <a:rPr lang="en" sz="7200" b="0" dirty="0"/>
              <a:t> You</a:t>
            </a:r>
            <a:endParaRPr sz="7200" b="0" dirty="0">
              <a:latin typeface="Encode Sans Semi Condensed"/>
              <a:ea typeface="Encode Sans Semi Condensed"/>
              <a:cs typeface="Encode Sans Semi Condensed"/>
              <a:sym typeface="Encode Sans Semi Condensed"/>
            </a:endParaRPr>
          </a:p>
        </p:txBody>
      </p:sp>
      <p:sp>
        <p:nvSpPr>
          <p:cNvPr id="336" name="Google Shape;336;p36"/>
          <p:cNvSpPr txBox="1">
            <a:spLocks noGrp="1"/>
          </p:cNvSpPr>
          <p:nvPr>
            <p:ph type="sldNum" idx="12"/>
          </p:nvPr>
        </p:nvSpPr>
        <p:spPr>
          <a:xfrm>
            <a:off x="8456478" y="1296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den template">
  <a:themeElements>
    <a:clrScheme name="Custom 347">
      <a:dk1>
        <a:srgbClr val="2E363D"/>
      </a:dk1>
      <a:lt1>
        <a:srgbClr val="FFFFFF"/>
      </a:lt1>
      <a:dk2>
        <a:srgbClr val="767E85"/>
      </a:dk2>
      <a:lt2>
        <a:srgbClr val="FBFBFB"/>
      </a:lt2>
      <a:accent1>
        <a:srgbClr val="F8E7D5"/>
      </a:accent1>
      <a:accent2>
        <a:srgbClr val="EBC7C1"/>
      </a:accent2>
      <a:accent3>
        <a:srgbClr val="E9F2F9"/>
      </a:accent3>
      <a:accent4>
        <a:srgbClr val="B5CFDA"/>
      </a:accent4>
      <a:accent5>
        <a:srgbClr val="EEEAEA"/>
      </a:accent5>
      <a:accent6>
        <a:srgbClr val="E3E9D3"/>
      </a:accent6>
      <a:hlink>
        <a:srgbClr val="2E363D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515</Words>
  <Application>Microsoft Office PowerPoint</Application>
  <PresentationFormat>On-screen Show (16:9)</PresentationFormat>
  <Paragraphs>59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Encode Sans Semi Condensed</vt:lpstr>
      <vt:lpstr>Karla</vt:lpstr>
      <vt:lpstr>Times New Roman</vt:lpstr>
      <vt:lpstr>Wingdings</vt:lpstr>
      <vt:lpstr>Iden template</vt:lpstr>
      <vt:lpstr>ETIK BIOMEDIS</vt:lpstr>
      <vt:lpstr>Bio-Etika </vt:lpstr>
      <vt:lpstr>Konsep Bio Etika</vt:lpstr>
      <vt:lpstr>Macam-Macam Etika</vt:lpstr>
      <vt:lpstr>Dalam membantu memecahkan masalah ini bidan menggunakan dua pendekatan  dalam asuhan kebidanan</vt:lpstr>
      <vt:lpstr>Bidan sebagai tenaga profesional termasuk rumpun kesehatan. Untuk menjadi jabatan profesional, bidan harus mampu menunjukkan ciri- ciri jabatan  profesionalya</vt:lpstr>
      <vt:lpstr>Sebagai bidan profesional, selain memiliki syarat-syarat jabatan profesional bidan juga dituntut memiliki tanggung jawab sebagai berikut</vt:lpstr>
      <vt:lpstr>Sebagai bidan profesional, selain memiliki syarat-syarat jabatan profesional bidan juga dituntut memiliki tanggung jawab sebagai berikut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 BIOMEDIS</dc:title>
  <cp:lastModifiedBy>revanarmanda69@gmail.com</cp:lastModifiedBy>
  <cp:revision>3</cp:revision>
  <dcterms:modified xsi:type="dcterms:W3CDTF">2023-10-23T05:12:56Z</dcterms:modified>
</cp:coreProperties>
</file>