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7"/>
  </p:handoutMasterIdLst>
  <p:sldIdLst>
    <p:sldId id="256" r:id="rId2"/>
    <p:sldId id="257" r:id="rId3"/>
    <p:sldId id="258" r:id="rId4"/>
    <p:sldId id="259" r:id="rId5"/>
    <p:sldId id="260" r:id="rId6"/>
    <p:sldId id="262" r:id="rId7"/>
    <p:sldId id="263" r:id="rId8"/>
    <p:sldId id="264" r:id="rId9"/>
    <p:sldId id="265" r:id="rId10"/>
    <p:sldId id="266" r:id="rId11"/>
    <p:sldId id="267" r:id="rId12"/>
    <p:sldId id="268" r:id="rId13"/>
    <p:sldId id="269" r:id="rId14"/>
    <p:sldId id="270" r:id="rId15"/>
    <p:sldId id="272" r:id="rId16"/>
  </p:sldIdLst>
  <p:sldSz cx="9144000" cy="6858000" type="screen4x3"/>
  <p:notesSz cx="6888163" cy="100203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42" d="100"/>
          <a:sy n="42" d="100"/>
        </p:scale>
        <p:origin x="-123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1015"/>
          </a:xfrm>
          <a:prstGeom prst="rect">
            <a:avLst/>
          </a:prstGeom>
        </p:spPr>
        <p:txBody>
          <a:bodyPr vert="horz" lIns="96616" tIns="48308" rIns="96616" bIns="48308" rtlCol="0"/>
          <a:lstStyle>
            <a:lvl1pPr algn="l">
              <a:defRPr sz="1300"/>
            </a:lvl1pPr>
          </a:lstStyle>
          <a:p>
            <a:endParaRPr lang="id-ID"/>
          </a:p>
        </p:txBody>
      </p:sp>
      <p:sp>
        <p:nvSpPr>
          <p:cNvPr id="3" name="Date Placeholder 2"/>
          <p:cNvSpPr>
            <a:spLocks noGrp="1"/>
          </p:cNvSpPr>
          <p:nvPr>
            <p:ph type="dt" sz="quarter" idx="1"/>
          </p:nvPr>
        </p:nvSpPr>
        <p:spPr>
          <a:xfrm>
            <a:off x="3901698" y="0"/>
            <a:ext cx="2984871" cy="501015"/>
          </a:xfrm>
          <a:prstGeom prst="rect">
            <a:avLst/>
          </a:prstGeom>
        </p:spPr>
        <p:txBody>
          <a:bodyPr vert="horz" lIns="96616" tIns="48308" rIns="96616" bIns="48308" rtlCol="0"/>
          <a:lstStyle>
            <a:lvl1pPr algn="r">
              <a:defRPr sz="1300"/>
            </a:lvl1pPr>
          </a:lstStyle>
          <a:p>
            <a:fld id="{23A5985E-56F0-49C3-AC25-4FAFF72CDA11}" type="datetimeFigureOut">
              <a:rPr lang="id-ID" smtClean="0"/>
              <a:t>26/09/2018</a:t>
            </a:fld>
            <a:endParaRPr lang="id-ID"/>
          </a:p>
        </p:txBody>
      </p:sp>
      <p:sp>
        <p:nvSpPr>
          <p:cNvPr id="4" name="Footer Placeholder 3"/>
          <p:cNvSpPr>
            <a:spLocks noGrp="1"/>
          </p:cNvSpPr>
          <p:nvPr>
            <p:ph type="ftr" sz="quarter" idx="2"/>
          </p:nvPr>
        </p:nvSpPr>
        <p:spPr>
          <a:xfrm>
            <a:off x="0" y="9517546"/>
            <a:ext cx="2984871" cy="501015"/>
          </a:xfrm>
          <a:prstGeom prst="rect">
            <a:avLst/>
          </a:prstGeom>
        </p:spPr>
        <p:txBody>
          <a:bodyPr vert="horz" lIns="96616" tIns="48308" rIns="96616" bIns="48308" rtlCol="0" anchor="b"/>
          <a:lstStyle>
            <a:lvl1pPr algn="l">
              <a:defRPr sz="1300"/>
            </a:lvl1pPr>
          </a:lstStyle>
          <a:p>
            <a:endParaRPr lang="id-ID"/>
          </a:p>
        </p:txBody>
      </p:sp>
      <p:sp>
        <p:nvSpPr>
          <p:cNvPr id="5" name="Slide Number Placeholder 4"/>
          <p:cNvSpPr>
            <a:spLocks noGrp="1"/>
          </p:cNvSpPr>
          <p:nvPr>
            <p:ph type="sldNum" sz="quarter" idx="3"/>
          </p:nvPr>
        </p:nvSpPr>
        <p:spPr>
          <a:xfrm>
            <a:off x="3901698" y="9517546"/>
            <a:ext cx="2984871" cy="501015"/>
          </a:xfrm>
          <a:prstGeom prst="rect">
            <a:avLst/>
          </a:prstGeom>
        </p:spPr>
        <p:txBody>
          <a:bodyPr vert="horz" lIns="96616" tIns="48308" rIns="96616" bIns="48308" rtlCol="0" anchor="b"/>
          <a:lstStyle>
            <a:lvl1pPr algn="r">
              <a:defRPr sz="1300"/>
            </a:lvl1pPr>
          </a:lstStyle>
          <a:p>
            <a:fld id="{742C82C2-7587-4280-BFFC-550F115874CB}" type="slidenum">
              <a:rPr lang="id-ID" smtClean="0"/>
              <a:t>‹#›</a:t>
            </a:fld>
            <a:endParaRPr lang="id-ID"/>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D5478E19-F2D0-4207-85E6-4CB28A0B84E1}" type="datetimeFigureOut">
              <a:rPr lang="id-ID" smtClean="0"/>
              <a:pPr/>
              <a:t>26/09/2018</a:t>
            </a:fld>
            <a:endParaRPr lang="id-ID"/>
          </a:p>
        </p:txBody>
      </p:sp>
      <p:sp>
        <p:nvSpPr>
          <p:cNvPr id="17" name="Footer Placeholder 16"/>
          <p:cNvSpPr>
            <a:spLocks noGrp="1"/>
          </p:cNvSpPr>
          <p:nvPr>
            <p:ph type="ftr" sz="quarter" idx="11"/>
          </p:nvPr>
        </p:nvSpPr>
        <p:spPr/>
        <p:txBody>
          <a:bodyPr/>
          <a:lstStyle/>
          <a:p>
            <a:endParaRPr lang="id-ID"/>
          </a:p>
        </p:txBody>
      </p:sp>
      <p:sp>
        <p:nvSpPr>
          <p:cNvPr id="29" name="Slide Number Placeholder 28"/>
          <p:cNvSpPr>
            <a:spLocks noGrp="1"/>
          </p:cNvSpPr>
          <p:nvPr>
            <p:ph type="sldNum" sz="quarter" idx="12"/>
          </p:nvPr>
        </p:nvSpPr>
        <p:spPr/>
        <p:txBody>
          <a:bodyPr/>
          <a:lstStyle/>
          <a:p>
            <a:fld id="{D5FB1763-878B-4D30-9040-40DE1F5BBB36}" type="slidenum">
              <a:rPr lang="id-ID" smtClean="0"/>
              <a:pPr/>
              <a:t>‹#›</a:t>
            </a:fld>
            <a:endParaRPr lang="id-ID"/>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5478E19-F2D0-4207-85E6-4CB28A0B84E1}" type="datetimeFigureOut">
              <a:rPr lang="id-ID" smtClean="0"/>
              <a:pPr/>
              <a:t>26/09/2018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5FB1763-878B-4D30-9040-40DE1F5BBB36}"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5478E19-F2D0-4207-85E6-4CB28A0B84E1}" type="datetimeFigureOut">
              <a:rPr lang="id-ID" smtClean="0"/>
              <a:pPr/>
              <a:t>26/09/2018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5FB1763-878B-4D30-9040-40DE1F5BBB36}"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5478E19-F2D0-4207-85E6-4CB28A0B84E1}" type="datetimeFigureOut">
              <a:rPr lang="id-ID" smtClean="0"/>
              <a:pPr/>
              <a:t>26/09/2018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5FB1763-878B-4D30-9040-40DE1F5BBB36}"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5478E19-F2D0-4207-85E6-4CB28A0B84E1}" type="datetimeFigureOut">
              <a:rPr lang="id-ID" smtClean="0"/>
              <a:pPr/>
              <a:t>26/09/2018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a:xfrm>
            <a:off x="7924800" y="6416675"/>
            <a:ext cx="762000" cy="365125"/>
          </a:xfrm>
        </p:spPr>
        <p:txBody>
          <a:bodyPr/>
          <a:lstStyle/>
          <a:p>
            <a:fld id="{D5FB1763-878B-4D30-9040-40DE1F5BBB36}" type="slidenum">
              <a:rPr lang="id-ID" smtClean="0"/>
              <a:pPr/>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5478E19-F2D0-4207-85E6-4CB28A0B84E1}" type="datetimeFigureOut">
              <a:rPr lang="id-ID" smtClean="0"/>
              <a:pPr/>
              <a:t>26/09/2018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5FB1763-878B-4D30-9040-40DE1F5BBB36}"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5478E19-F2D0-4207-85E6-4CB28A0B84E1}" type="datetimeFigureOut">
              <a:rPr lang="id-ID" smtClean="0"/>
              <a:pPr/>
              <a:t>26/09/2018</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D5FB1763-878B-4D30-9040-40DE1F5BBB36}"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5478E19-F2D0-4207-85E6-4CB28A0B84E1}" type="datetimeFigureOut">
              <a:rPr lang="id-ID" smtClean="0"/>
              <a:pPr/>
              <a:t>26/09/2018</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D5FB1763-878B-4D30-9040-40DE1F5BBB36}"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478E19-F2D0-4207-85E6-4CB28A0B84E1}" type="datetimeFigureOut">
              <a:rPr lang="id-ID" smtClean="0"/>
              <a:pPr/>
              <a:t>26/09/2018</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D5FB1763-878B-4D30-9040-40DE1F5BBB36}"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5478E19-F2D0-4207-85E6-4CB28A0B84E1}" type="datetimeFigureOut">
              <a:rPr lang="id-ID" smtClean="0"/>
              <a:pPr/>
              <a:t>26/09/2018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5FB1763-878B-4D30-9040-40DE1F5BBB36}"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5478E19-F2D0-4207-85E6-4CB28A0B84E1}" type="datetimeFigureOut">
              <a:rPr lang="id-ID" smtClean="0"/>
              <a:pPr/>
              <a:t>26/09/2018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5FB1763-878B-4D30-9040-40DE1F5BBB36}"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D5478E19-F2D0-4207-85E6-4CB28A0B84E1}" type="datetimeFigureOut">
              <a:rPr lang="id-ID" smtClean="0"/>
              <a:pPr/>
              <a:t>26/09/2018</a:t>
            </a:fld>
            <a:endParaRPr lang="id-ID"/>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id-ID"/>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D5FB1763-878B-4D30-9040-40DE1F5BBB36}" type="slidenum">
              <a:rPr lang="id-ID" smtClean="0"/>
              <a:pPr/>
              <a:t>‹#›</a:t>
            </a:fld>
            <a:endParaRPr lang="id-ID"/>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dirty="0" smtClean="0"/>
              <a:t>Aspek etik dan legal dalam keperawatan paliatif</a:t>
            </a:r>
            <a:endParaRPr lang="id-ID" dirty="0"/>
          </a:p>
        </p:txBody>
      </p:sp>
      <p:sp>
        <p:nvSpPr>
          <p:cNvPr id="3" name="Subtitle 2"/>
          <p:cNvSpPr>
            <a:spLocks noGrp="1"/>
          </p:cNvSpPr>
          <p:nvPr>
            <p:ph type="subTitle" idx="1"/>
          </p:nvPr>
        </p:nvSpPr>
        <p:spPr/>
        <p:txBody>
          <a:bodyPr/>
          <a:lstStyle/>
          <a:p>
            <a:r>
              <a:rPr lang="id-ID" dirty="0" smtClean="0"/>
              <a:t>Erna Marni </a:t>
            </a:r>
            <a:endParaRPr lang="id-ID"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Beneficienec (berbuat baik)</a:t>
            </a:r>
            <a:endParaRPr lang="id-ID" dirty="0"/>
          </a:p>
        </p:txBody>
      </p:sp>
      <p:sp>
        <p:nvSpPr>
          <p:cNvPr id="3" name="Content Placeholder 2"/>
          <p:cNvSpPr>
            <a:spLocks noGrp="1"/>
          </p:cNvSpPr>
          <p:nvPr>
            <p:ph idx="1"/>
          </p:nvPr>
        </p:nvSpPr>
        <p:spPr/>
        <p:txBody>
          <a:bodyPr>
            <a:normAutofit/>
          </a:bodyPr>
          <a:lstStyle/>
          <a:p>
            <a:r>
              <a:rPr lang="id-ID" dirty="0" smtClean="0"/>
              <a:t>Beneficience</a:t>
            </a:r>
            <a:r>
              <a:rPr lang="id-ID" dirty="0"/>
              <a:t> berarti, hanya melakukan sesuatu yang baik. </a:t>
            </a:r>
            <a:endParaRPr lang="id-ID" dirty="0" smtClean="0"/>
          </a:p>
          <a:p>
            <a:r>
              <a:rPr lang="id-ID" dirty="0" smtClean="0"/>
              <a:t>Kebaikan</a:t>
            </a:r>
            <a:r>
              <a:rPr lang="id-ID" dirty="0"/>
              <a:t>, memerlukan pencegahan dari kesalahan atau kejahatan, penghapusan kesalahan </a:t>
            </a:r>
            <a:r>
              <a:rPr lang="id-ID" dirty="0" smtClean="0"/>
              <a:t>    atau</a:t>
            </a:r>
            <a:r>
              <a:rPr lang="id-ID" dirty="0"/>
              <a:t> kejahatan dan peningkatan kebaikan oleh diri dan orang lain. </a:t>
            </a:r>
            <a:endParaRPr lang="id-ID" dirty="0" smtClean="0"/>
          </a:p>
          <a:p>
            <a:r>
              <a:rPr lang="id-ID" dirty="0" smtClean="0"/>
              <a:t>Terkadang</a:t>
            </a:r>
            <a:r>
              <a:rPr lang="id-ID" dirty="0"/>
              <a:t>, dalam situasi pelayanan kesehatan, terjadi konflik antara prinsip ini dengan otonomi</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Justice (keadilan)</a:t>
            </a:r>
            <a:endParaRPr lang="id-ID" dirty="0"/>
          </a:p>
        </p:txBody>
      </p:sp>
      <p:sp>
        <p:nvSpPr>
          <p:cNvPr id="3" name="Content Placeholder 2"/>
          <p:cNvSpPr>
            <a:spLocks noGrp="1"/>
          </p:cNvSpPr>
          <p:nvPr>
            <p:ph idx="1"/>
          </p:nvPr>
        </p:nvSpPr>
        <p:spPr/>
        <p:txBody>
          <a:bodyPr>
            <a:normAutofit/>
          </a:bodyPr>
          <a:lstStyle/>
          <a:p>
            <a:r>
              <a:rPr lang="id-ID" dirty="0" smtClean="0"/>
              <a:t>Prinsip</a:t>
            </a:r>
            <a:r>
              <a:rPr lang="id-ID" dirty="0"/>
              <a:t> keadilan dibutuhkan untuk </a:t>
            </a:r>
            <a:r>
              <a:rPr lang="id-ID" dirty="0" smtClean="0"/>
              <a:t>tercapai</a:t>
            </a:r>
            <a:r>
              <a:rPr lang="id-ID" dirty="0"/>
              <a:t> </a:t>
            </a:r>
            <a:r>
              <a:rPr lang="id-ID" dirty="0" smtClean="0"/>
              <a:t>yang</a:t>
            </a:r>
            <a:r>
              <a:rPr lang="id-ID" dirty="0"/>
              <a:t> </a:t>
            </a:r>
            <a:r>
              <a:rPr lang="id-ID" dirty="0" smtClean="0"/>
              <a:t>sama</a:t>
            </a:r>
            <a:r>
              <a:rPr lang="id-ID" dirty="0"/>
              <a:t> dan adil terhadap orang lain yang menjunjung </a:t>
            </a:r>
            <a:r>
              <a:rPr lang="id-ID" dirty="0" smtClean="0"/>
              <a:t>prinsip</a:t>
            </a:r>
            <a:r>
              <a:rPr lang="id-ID" dirty="0"/>
              <a:t> moral, </a:t>
            </a:r>
            <a:r>
              <a:rPr lang="id-ID" dirty="0" smtClean="0"/>
              <a:t>legal</a:t>
            </a:r>
            <a:r>
              <a:rPr lang="id-ID" dirty="0"/>
              <a:t> dan </a:t>
            </a:r>
            <a:r>
              <a:rPr lang="id-ID" dirty="0" smtClean="0"/>
              <a:t>kemanusiaan</a:t>
            </a:r>
            <a:endParaRPr lang="id-ID" dirty="0" smtClean="0"/>
          </a:p>
          <a:p>
            <a:r>
              <a:rPr lang="id-ID" dirty="0" smtClean="0"/>
              <a:t>Nilai</a:t>
            </a:r>
            <a:r>
              <a:rPr lang="id-ID" dirty="0"/>
              <a:t> ini direfleksikan dalam prkatek profesional ketika tim perawatan paliatif bekerja untuk terapi yang benar sesuai hukum, standar praktek dan keyakinan yang benar untuk memperoleh kualitas pelayanan kesehatan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Kerahasiaan (confidentiality)</a:t>
            </a:r>
            <a:endParaRPr lang="id-ID" dirty="0"/>
          </a:p>
        </p:txBody>
      </p:sp>
      <p:sp>
        <p:nvSpPr>
          <p:cNvPr id="3" name="Content Placeholder 2"/>
          <p:cNvSpPr>
            <a:spLocks noGrp="1"/>
          </p:cNvSpPr>
          <p:nvPr>
            <p:ph idx="1"/>
          </p:nvPr>
        </p:nvSpPr>
        <p:spPr/>
        <p:txBody>
          <a:bodyPr>
            <a:normAutofit fontScale="92500" lnSpcReduction="10000"/>
          </a:bodyPr>
          <a:lstStyle/>
          <a:p>
            <a:r>
              <a:rPr lang="id-ID" dirty="0" smtClean="0"/>
              <a:t>Aturan</a:t>
            </a:r>
            <a:r>
              <a:rPr lang="id-ID" dirty="0"/>
              <a:t> dalam prinsip kerahasiaan ini adalah bahwa informasi tentang Pasien harus dijaga privasi-nya. </a:t>
            </a:r>
            <a:r>
              <a:rPr lang="id-ID" dirty="0" smtClean="0"/>
              <a:t> Apa</a:t>
            </a:r>
            <a:r>
              <a:rPr lang="id-ID" dirty="0"/>
              <a:t> yang terdapat dalam dokumen catatan kesehatan Pasien hanya boleh dibaca dalam rangka pengobatan Pasien. </a:t>
            </a:r>
            <a:endParaRPr lang="id-ID" dirty="0" smtClean="0"/>
          </a:p>
          <a:p>
            <a:r>
              <a:rPr lang="id-ID" dirty="0" smtClean="0"/>
              <a:t>Tak</a:t>
            </a:r>
            <a:r>
              <a:rPr lang="id-ID" dirty="0"/>
              <a:t> ada satu orangpun dapat memperoleh informasi tersebut kecuali jika diijin kan oleh Pasien dengan bukti persetujuannya. </a:t>
            </a:r>
            <a:endParaRPr lang="id-ID" dirty="0" smtClean="0"/>
          </a:p>
          <a:p>
            <a:r>
              <a:rPr lang="id-ID" dirty="0" smtClean="0"/>
              <a:t>Diskusi</a:t>
            </a:r>
            <a:r>
              <a:rPr lang="id-ID" dirty="0"/>
              <a:t> tentang Pasien diluar area pelayanan, menyampaikannya pada teman atau keluarga tentang Pasien dengan tenaga kesehatan lain </a:t>
            </a:r>
            <a:r>
              <a:rPr lang="id-ID" dirty="0" smtClean="0"/>
              <a:t>harus            </a:t>
            </a:r>
            <a:r>
              <a:rPr lang="id-ID" dirty="0"/>
              <a:t> dicegah</a:t>
            </a:r>
            <a:r>
              <a:rPr lang="id-ID" dirty="0" smtClean="0"/>
              <a:t>.</a:t>
            </a:r>
          </a:p>
          <a:p>
            <a:pPr>
              <a:buNone/>
            </a:pPr>
            <a:endParaRPr lang="id-ID" dirty="0"/>
          </a:p>
          <a:p>
            <a:endParaRPr lang="id-ID"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Akuntabilitas (accountability) </a:t>
            </a:r>
            <a:endParaRPr lang="id-ID" dirty="0"/>
          </a:p>
        </p:txBody>
      </p:sp>
      <p:sp>
        <p:nvSpPr>
          <p:cNvPr id="3" name="Content Placeholder 2"/>
          <p:cNvSpPr>
            <a:spLocks noGrp="1"/>
          </p:cNvSpPr>
          <p:nvPr>
            <p:ph idx="1"/>
          </p:nvPr>
        </p:nvSpPr>
        <p:spPr/>
        <p:txBody>
          <a:bodyPr>
            <a:normAutofit fontScale="70000" lnSpcReduction="20000"/>
          </a:bodyPr>
          <a:lstStyle/>
          <a:p>
            <a:r>
              <a:rPr lang="id-ID" dirty="0" smtClean="0"/>
              <a:t>Prinsip</a:t>
            </a:r>
            <a:r>
              <a:rPr lang="id-ID" dirty="0"/>
              <a:t> ini berhubungan erat dengan fidelity yang berarti bahwa tanggung jawab pasti pada setiap tindakan dan dapat digunakan untuk menilai   orang lain. Akuntabilitas merupakan standar yang pasti yang mana tindakan seorang professional dapat dinilai dalam situasi yang tidak jelas atau tanpa terkecuali. </a:t>
            </a:r>
            <a:endParaRPr lang="id-ID" dirty="0" smtClean="0"/>
          </a:p>
          <a:p>
            <a:r>
              <a:rPr lang="id-ID" dirty="0" smtClean="0"/>
              <a:t>Tim</a:t>
            </a:r>
            <a:r>
              <a:rPr lang="id-ID" dirty="0"/>
              <a:t> Perawatan  seringkali mengandalkan pertimbangan mereka denagn menggunakan (Teori Moral Mandle, 1994, dalam Perry &amp; Potter, 1997 ) yaitu Teori Deontologi : Pemikiran mengarahkan seseorang untuk mempertimbangkan kebenaran dan kesalahan bawaan dari dari suatu tindakan atau kewajiban tersebut. Teori Teleologis :  umumnya mempertimbangkan konsekwensi suatu tindakan. </a:t>
            </a:r>
            <a:endParaRPr lang="id-ID" dirty="0" smtClean="0"/>
          </a:p>
          <a:p>
            <a:r>
              <a:rPr lang="id-ID" dirty="0" smtClean="0"/>
              <a:t>M</a:t>
            </a:r>
            <a:r>
              <a:rPr lang="id-ID" dirty="0" smtClean="0"/>
              <a:t>emulai</a:t>
            </a:r>
            <a:r>
              <a:rPr lang="id-ID" dirty="0"/>
              <a:t> sesuatu yang baik dengan melihat pada situasi untuk menentukan apa yang harus dilakukan, berdasaran konsekwensi apa yang akan dialami orang yang terlibat jika tindakan tersebut dilakukan.</a:t>
            </a:r>
          </a:p>
          <a:p>
            <a:endParaRPr lang="id-ID"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Count...</a:t>
            </a:r>
            <a:endParaRPr lang="id-ID" dirty="0"/>
          </a:p>
        </p:txBody>
      </p:sp>
      <p:sp>
        <p:nvSpPr>
          <p:cNvPr id="3" name="Content Placeholder 2"/>
          <p:cNvSpPr>
            <a:spLocks noGrp="1"/>
          </p:cNvSpPr>
          <p:nvPr>
            <p:ph idx="1"/>
          </p:nvPr>
        </p:nvSpPr>
        <p:spPr/>
        <p:txBody>
          <a:bodyPr>
            <a:normAutofit fontScale="77500" lnSpcReduction="20000"/>
          </a:bodyPr>
          <a:lstStyle/>
          <a:p>
            <a:r>
              <a:rPr lang="id-ID" dirty="0"/>
              <a:t>Terciptanya suasana saling mempercayai dalam transaksi terapeutik (penyembuhan), memerlukan adanya kesdaran etis yang tinggi baik terhadap diri sendiri maupun terhadap orang lain. Kesadaran etis itu perlu dimiliki oleh tim perawatan paliatif agar dapat selalu mempertimbangkan setiap tindakan yang akan dilakukan dengan mengingat dan mengutamakan kepentingan pasien. </a:t>
            </a:r>
            <a:endParaRPr lang="id-ID" dirty="0" smtClean="0"/>
          </a:p>
          <a:p>
            <a:r>
              <a:rPr lang="id-ID" dirty="0" smtClean="0"/>
              <a:t>Demikian</a:t>
            </a:r>
            <a:r>
              <a:rPr lang="id-ID" dirty="0"/>
              <a:t> juga kesadaran etis dari pasien juga diperlukan agar menghargai setiap upaya medis yang dilakukan tim perawatan paliatif dalam usaha meringankan/membebaskan penderitaan penyakitnya</a:t>
            </a:r>
            <a:r>
              <a:rPr lang="id-ID" dirty="0" smtClean="0"/>
              <a:t>.</a:t>
            </a:r>
          </a:p>
          <a:p>
            <a:r>
              <a:rPr lang="id-ID" dirty="0"/>
              <a:t> Kesadaran etis itu akan berfungsi dalam tindakan konkret ketika mengambil keputusan terhadap tindakan tertentu dengan mempertimbangkan baik bruknya secara bertanggung jawab. (Komalawati, 1989).</a:t>
            </a:r>
          </a:p>
          <a:p>
            <a:endParaRPr lang="id-ID"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smtClean="0"/>
              <a:t>Sekian dan terimakasih </a:t>
            </a:r>
            <a:endParaRPr lang="id-ID"/>
          </a:p>
        </p:txBody>
      </p:sp>
      <p:sp>
        <p:nvSpPr>
          <p:cNvPr id="3" name="Subtitle 2"/>
          <p:cNvSpPr>
            <a:spLocks noGrp="1"/>
          </p:cNvSpPr>
          <p:nvPr>
            <p:ph type="subTitle" idx="1"/>
          </p:nvPr>
        </p:nvSpPr>
        <p:spPr/>
        <p:txBody>
          <a:bodyPr/>
          <a:lstStyle/>
          <a:p>
            <a:endParaRPr lang="id-ID"/>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Pendahuluan </a:t>
            </a:r>
            <a:endParaRPr lang="id-ID" dirty="0"/>
          </a:p>
        </p:txBody>
      </p:sp>
      <p:sp>
        <p:nvSpPr>
          <p:cNvPr id="3" name="Content Placeholder 2"/>
          <p:cNvSpPr>
            <a:spLocks noGrp="1"/>
          </p:cNvSpPr>
          <p:nvPr>
            <p:ph idx="1"/>
          </p:nvPr>
        </p:nvSpPr>
        <p:spPr/>
        <p:txBody>
          <a:bodyPr>
            <a:normAutofit/>
          </a:bodyPr>
          <a:lstStyle/>
          <a:p>
            <a:r>
              <a:rPr lang="id-ID" dirty="0"/>
              <a:t>Meningkatnya jumlah pasien dengan penyakit yang belum dapat disembuhkan baik pada dewasa </a:t>
            </a:r>
            <a:r>
              <a:rPr lang="id-ID" dirty="0" smtClean="0"/>
              <a:t>yang</a:t>
            </a:r>
            <a:r>
              <a:rPr lang="id-ID" dirty="0"/>
              <a:t> memerlukan perawatan paliatif, disamping kegiatan promotif , preventif, kuratif, dan </a:t>
            </a:r>
            <a:r>
              <a:rPr lang="id-ID" dirty="0" smtClean="0"/>
              <a:t>rehabilitatif.</a:t>
            </a:r>
          </a:p>
          <a:p>
            <a:r>
              <a:rPr lang="id-ID" dirty="0"/>
              <a:t>Perawatan paliatif merupakan bagian penting </a:t>
            </a:r>
            <a:r>
              <a:rPr lang="id-ID" dirty="0" smtClean="0"/>
              <a:t>dalam</a:t>
            </a:r>
            <a:r>
              <a:rPr lang="id-ID" dirty="0"/>
              <a:t> perawatan pasien yang terminal yang dapat </a:t>
            </a:r>
            <a:r>
              <a:rPr lang="id-ID" dirty="0" smtClean="0"/>
              <a:t>dilakukan</a:t>
            </a:r>
            <a:r>
              <a:rPr lang="id-ID" dirty="0"/>
              <a:t> secara sederhana sering kali  prioritas utama adalah kulitas hidup dan bukan kesembuhan dari penyakit pasien</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Perawatan paliatif </a:t>
            </a:r>
            <a:endParaRPr lang="id-ID" dirty="0"/>
          </a:p>
        </p:txBody>
      </p:sp>
      <p:sp>
        <p:nvSpPr>
          <p:cNvPr id="3" name="Content Placeholder 2"/>
          <p:cNvSpPr>
            <a:spLocks noGrp="1"/>
          </p:cNvSpPr>
          <p:nvPr>
            <p:ph idx="1"/>
          </p:nvPr>
        </p:nvSpPr>
        <p:spPr/>
        <p:txBody>
          <a:bodyPr/>
          <a:lstStyle/>
          <a:p>
            <a:pPr algn="just"/>
            <a:r>
              <a:rPr lang="id-ID" dirty="0"/>
              <a:t>Perawatan </a:t>
            </a:r>
            <a:r>
              <a:rPr lang="id-ID" dirty="0" smtClean="0"/>
              <a:t>paliatif</a:t>
            </a:r>
            <a:r>
              <a:rPr lang="id-ID" dirty="0"/>
              <a:t> (WHO) sebagai"perawatan</a:t>
            </a:r>
            <a:r>
              <a:rPr lang="id-ID"/>
              <a:t> </a:t>
            </a:r>
            <a:r>
              <a:rPr lang="id-ID" smtClean="0"/>
              <a:t> total</a:t>
            </a:r>
            <a:r>
              <a:rPr lang="id-ID" dirty="0"/>
              <a:t> pasien yang aktif dari penyakit ini tidak responsif terhadap pengobatan kuratif sakit.</a:t>
            </a:r>
            <a:r>
              <a:rPr lang="id-ID"/>
              <a:t> </a:t>
            </a:r>
            <a:r>
              <a:rPr lang="id-ID" smtClean="0"/>
              <a:t>      Pengawasan</a:t>
            </a:r>
            <a:r>
              <a:rPr lang="id-ID" dirty="0"/>
              <a:t>, gejala lain, dan dari, sosial dan spiritual masalah psikologis, sangat </a:t>
            </a:r>
            <a:r>
              <a:rPr lang="id-ID" dirty="0" smtClean="0"/>
              <a:t>penting.</a:t>
            </a:r>
          </a:p>
          <a:p>
            <a:pPr algn="just"/>
            <a:r>
              <a:rPr lang="id-ID" dirty="0" smtClean="0"/>
              <a:t>Tujuan</a:t>
            </a:r>
            <a:r>
              <a:rPr lang="id-ID" dirty="0"/>
              <a:t> </a:t>
            </a:r>
            <a:r>
              <a:rPr lang="id-ID" dirty="0" smtClean="0"/>
              <a:t>adalah</a:t>
            </a:r>
            <a:r>
              <a:rPr lang="id-ID" dirty="0"/>
              <a:t> pencapaian kualitas terbaik hidup bagi pasien dan </a:t>
            </a:r>
            <a:r>
              <a:rPr lang="id-ID" dirty="0" smtClean="0"/>
              <a:t>keluarganya.</a:t>
            </a:r>
            <a:r>
              <a:rPr lang="id-ID" dirty="0"/>
              <a:t> </a:t>
            </a:r>
          </a:p>
          <a:p>
            <a:endParaRPr lang="id-ID"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Prinsip dasar perawatan paliatif</a:t>
            </a:r>
            <a:endParaRPr lang="id-ID"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id-ID" dirty="0" smtClean="0"/>
              <a:t>Sikap peduli terhadap pasien</a:t>
            </a:r>
          </a:p>
          <a:p>
            <a:pPr marL="514350" indent="-514350">
              <a:buFont typeface="+mj-lt"/>
              <a:buAutoNum type="arabicPeriod"/>
            </a:pPr>
            <a:r>
              <a:rPr lang="id-ID" dirty="0" smtClean="0"/>
              <a:t>Menggangap pasien sebagai seorang individu</a:t>
            </a:r>
          </a:p>
          <a:p>
            <a:pPr marL="514350" indent="-514350">
              <a:buFont typeface="+mj-lt"/>
              <a:buAutoNum type="arabicPeriod"/>
            </a:pPr>
            <a:r>
              <a:rPr lang="id-ID" dirty="0" smtClean="0"/>
              <a:t>Pertimbangan kebudayaan</a:t>
            </a:r>
          </a:p>
          <a:p>
            <a:pPr marL="514350" indent="-514350">
              <a:buFont typeface="+mj-lt"/>
              <a:buAutoNum type="arabicPeriod"/>
            </a:pPr>
            <a:r>
              <a:rPr lang="id-ID" dirty="0" smtClean="0"/>
              <a:t>Persetujuan</a:t>
            </a:r>
          </a:p>
          <a:p>
            <a:pPr marL="514350" indent="-514350">
              <a:buFont typeface="+mj-lt"/>
              <a:buAutoNum type="arabicPeriod"/>
            </a:pPr>
            <a:r>
              <a:rPr lang="id-ID" dirty="0" smtClean="0"/>
              <a:t>Memilih tempat perawatan</a:t>
            </a:r>
          </a:p>
          <a:p>
            <a:pPr marL="514350" indent="-514350">
              <a:buFont typeface="+mj-lt"/>
              <a:buAutoNum type="arabicPeriod"/>
            </a:pPr>
            <a:r>
              <a:rPr lang="id-ID" dirty="0" smtClean="0"/>
              <a:t>Komunikasi</a:t>
            </a:r>
          </a:p>
          <a:p>
            <a:pPr marL="514350" indent="-514350">
              <a:buFont typeface="+mj-lt"/>
              <a:buAutoNum type="arabicPeriod"/>
            </a:pPr>
            <a:r>
              <a:rPr lang="id-ID" dirty="0" smtClean="0"/>
              <a:t>Aspek klinik</a:t>
            </a:r>
          </a:p>
          <a:p>
            <a:pPr marL="514350" indent="-514350">
              <a:buFont typeface="+mj-lt"/>
              <a:buAutoNum type="arabicPeriod"/>
            </a:pPr>
            <a:r>
              <a:rPr lang="id-ID" dirty="0" smtClean="0"/>
              <a:t>Konprehensif</a:t>
            </a:r>
          </a:p>
          <a:p>
            <a:pPr marL="514350" indent="-514350">
              <a:buFont typeface="+mj-lt"/>
              <a:buAutoNum type="arabicPeriod"/>
            </a:pPr>
            <a:endParaRPr lang="id-ID"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Aspek legal dalam paliatif care</a:t>
            </a:r>
            <a:endParaRPr lang="id-ID" dirty="0"/>
          </a:p>
        </p:txBody>
      </p:sp>
      <p:sp>
        <p:nvSpPr>
          <p:cNvPr id="3" name="Content Placeholder 2"/>
          <p:cNvSpPr>
            <a:spLocks noGrp="1"/>
          </p:cNvSpPr>
          <p:nvPr>
            <p:ph idx="1"/>
          </p:nvPr>
        </p:nvSpPr>
        <p:spPr/>
        <p:txBody>
          <a:bodyPr/>
          <a:lstStyle/>
          <a:p>
            <a:pPr>
              <a:buNone/>
            </a:pPr>
            <a:r>
              <a:rPr lang="id-ID" dirty="0"/>
              <a:t>Kep. Menkes NOMOR </a:t>
            </a:r>
            <a:r>
              <a:rPr lang="id-ID" dirty="0" smtClean="0"/>
              <a:t>: </a:t>
            </a:r>
            <a:r>
              <a:rPr lang="id-ID" dirty="0"/>
              <a:t> </a:t>
            </a:r>
            <a:r>
              <a:rPr lang="id-ID" dirty="0" smtClean="0"/>
              <a:t>812/Menkes/SK/VII /2007</a:t>
            </a:r>
          </a:p>
          <a:p>
            <a:pPr marL="514350" indent="-514350" algn="just">
              <a:buFont typeface="+mj-lt"/>
              <a:buAutoNum type="arabicPeriod"/>
            </a:pPr>
            <a:r>
              <a:rPr lang="id-ID" dirty="0"/>
              <a:t>Persetujuan tindakan medis/informed consent untuk pasien </a:t>
            </a:r>
            <a:r>
              <a:rPr lang="id-ID" dirty="0" smtClean="0"/>
              <a:t>paliatif</a:t>
            </a:r>
          </a:p>
          <a:p>
            <a:pPr marL="514350" indent="-514350">
              <a:buFont typeface="+mj-lt"/>
              <a:buAutoNum type="arabicPeriod"/>
            </a:pPr>
            <a:r>
              <a:rPr lang="id-ID" dirty="0"/>
              <a:t>Resusitasi/Tidak resusitasi pada pasien </a:t>
            </a:r>
            <a:r>
              <a:rPr lang="id-ID" dirty="0" smtClean="0"/>
              <a:t>paliatif</a:t>
            </a:r>
            <a:endParaRPr lang="id-ID" dirty="0" smtClean="0"/>
          </a:p>
          <a:p>
            <a:pPr marL="514350" indent="-514350">
              <a:buFont typeface="+mj-lt"/>
              <a:buAutoNum type="arabicPeriod"/>
            </a:pPr>
            <a:r>
              <a:rPr lang="id-ID" dirty="0"/>
              <a:t>Perawatan pasien paliatif di ICU</a:t>
            </a:r>
            <a:r>
              <a:rPr lang="id-ID" dirty="0" smtClean="0"/>
              <a:t>.</a:t>
            </a:r>
          </a:p>
          <a:p>
            <a:pPr marL="514350" indent="-514350">
              <a:buFont typeface="+mj-lt"/>
              <a:buAutoNum type="arabicPeriod"/>
            </a:pPr>
            <a:r>
              <a:rPr lang="id-ID" dirty="0" smtClean="0"/>
              <a:t>Pertimbangan kondisi pasien lainnya</a:t>
            </a:r>
          </a:p>
          <a:p>
            <a:pPr marL="514350" indent="-514350">
              <a:buFont typeface="+mj-lt"/>
              <a:buAutoNum type="arabicPeriod"/>
            </a:pPr>
            <a:endParaRPr lang="id-ID"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Etik dalam perawatan paliatif</a:t>
            </a:r>
            <a:endParaRPr lang="id-ID" dirty="0"/>
          </a:p>
        </p:txBody>
      </p:sp>
      <p:sp>
        <p:nvSpPr>
          <p:cNvPr id="3" name="Subtitle 2"/>
          <p:cNvSpPr>
            <a:spLocks noGrp="1"/>
          </p:cNvSpPr>
          <p:nvPr>
            <p:ph type="subTitle" idx="1"/>
          </p:nvPr>
        </p:nvSpPr>
        <p:spPr/>
        <p:txBody>
          <a:bodyPr/>
          <a:lstStyle/>
          <a:p>
            <a:endParaRPr lang="id-ID"/>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Autonomy  (otonomi )</a:t>
            </a:r>
          </a:p>
        </p:txBody>
      </p:sp>
      <p:sp>
        <p:nvSpPr>
          <p:cNvPr id="3" name="Content Placeholder 2"/>
          <p:cNvSpPr>
            <a:spLocks noGrp="1"/>
          </p:cNvSpPr>
          <p:nvPr>
            <p:ph idx="1"/>
          </p:nvPr>
        </p:nvSpPr>
        <p:spPr/>
        <p:txBody>
          <a:bodyPr>
            <a:normAutofit fontScale="77500" lnSpcReduction="20000"/>
          </a:bodyPr>
          <a:lstStyle/>
          <a:p>
            <a:r>
              <a:rPr lang="id-ID" dirty="0"/>
              <a:t>Prinsip otonomi didasarkan pada keyakinan bahwa individu mampu berpikir logis dan mampu membuat keputusan </a:t>
            </a:r>
            <a:r>
              <a:rPr lang="id-ID" dirty="0" smtClean="0"/>
              <a:t>sendiri.</a:t>
            </a:r>
          </a:p>
          <a:p>
            <a:r>
              <a:rPr lang="id-ID" dirty="0" smtClean="0"/>
              <a:t>Orang</a:t>
            </a:r>
            <a:r>
              <a:rPr lang="id-ID" dirty="0"/>
              <a:t> dewasa dianggap kompeten dan memiliki kekuatan membuat sendiri, memilih dan memiliki berbagai keputusan atau pilihan yang harus dihargai oleh orang lain. </a:t>
            </a:r>
            <a:endParaRPr lang="id-ID" dirty="0" smtClean="0"/>
          </a:p>
          <a:p>
            <a:r>
              <a:rPr lang="id-ID" dirty="0" smtClean="0"/>
              <a:t>Prinsip</a:t>
            </a:r>
            <a:r>
              <a:rPr lang="id-ID" dirty="0"/>
              <a:t> otonomi merupakan bentuk respek terhadap seseorang, atau dipandang sebagai persetujuan tidak memaksa dan bertindak secara rasional. </a:t>
            </a:r>
            <a:endParaRPr lang="id-ID" dirty="0" smtClean="0"/>
          </a:p>
          <a:p>
            <a:r>
              <a:rPr lang="id-ID" dirty="0" smtClean="0"/>
              <a:t>Otonomi</a:t>
            </a:r>
            <a:r>
              <a:rPr lang="id-ID" dirty="0"/>
              <a:t> merupakan hak kemandirian dan kebebasan individu yang menuntut pembedaan diri. </a:t>
            </a:r>
            <a:endParaRPr lang="id-ID" dirty="0" smtClean="0"/>
          </a:p>
          <a:p>
            <a:r>
              <a:rPr lang="id-ID" dirty="0" smtClean="0"/>
              <a:t>Praktek</a:t>
            </a:r>
            <a:r>
              <a:rPr lang="id-ID" dirty="0"/>
              <a:t> profesional merefleksikan otonomi saat tim perawatan paliatif  menghargai </a:t>
            </a:r>
            <a:r>
              <a:rPr lang="id-ID" dirty="0" smtClean="0"/>
              <a:t>hak</a:t>
            </a:r>
            <a:r>
              <a:rPr lang="id-ID" dirty="0"/>
              <a:t> klien dalam membuat keputusan tentang perawatan dirinya</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Non maleficience (tidak </a:t>
            </a:r>
            <a:r>
              <a:rPr lang="id-ID" dirty="0" smtClean="0"/>
              <a:t>merugikan)</a:t>
            </a:r>
            <a:endParaRPr lang="id-ID" dirty="0"/>
          </a:p>
        </p:txBody>
      </p:sp>
      <p:sp>
        <p:nvSpPr>
          <p:cNvPr id="3" name="Content Placeholder 2"/>
          <p:cNvSpPr>
            <a:spLocks noGrp="1"/>
          </p:cNvSpPr>
          <p:nvPr>
            <p:ph idx="1"/>
          </p:nvPr>
        </p:nvSpPr>
        <p:spPr/>
        <p:txBody>
          <a:bodyPr>
            <a:normAutofit/>
          </a:bodyPr>
          <a:lstStyle/>
          <a:p>
            <a:pPr algn="l"/>
            <a:r>
              <a:rPr lang="id-ID" dirty="0" smtClean="0"/>
              <a:t>T</a:t>
            </a:r>
            <a:r>
              <a:rPr lang="id-ID" dirty="0" smtClean="0"/>
              <a:t>idak</a:t>
            </a:r>
            <a:r>
              <a:rPr lang="id-ID" dirty="0"/>
              <a:t> menimbulkan bahaya/cedera fisik dan psikologis pada klien. </a:t>
            </a:r>
            <a:endParaRPr lang="id-ID" dirty="0" smtClean="0"/>
          </a:p>
          <a:p>
            <a:r>
              <a:rPr lang="id-ID" dirty="0" smtClean="0"/>
              <a:t>T</a:t>
            </a:r>
            <a:r>
              <a:rPr lang="id-ID" dirty="0" smtClean="0"/>
              <a:t>idak</a:t>
            </a:r>
            <a:r>
              <a:rPr lang="id-ID" dirty="0"/>
              <a:t> merugikan (Nonmaleficience, do no harm) hendak mengartikan bahwa kita berkewajiban jika melakukan suatu tindakan agar jangan sampai merugikan  orang lain. </a:t>
            </a:r>
            <a:endParaRPr lang="id-ID" dirty="0" smtClean="0"/>
          </a:p>
          <a:p>
            <a:r>
              <a:rPr lang="id-ID" dirty="0" smtClean="0"/>
              <a:t>S</a:t>
            </a:r>
            <a:r>
              <a:rPr lang="id-ID" dirty="0" smtClean="0"/>
              <a:t>ama</a:t>
            </a:r>
            <a:r>
              <a:rPr lang="id-ID" dirty="0"/>
              <a:t> dengan salah satu prinsip dari Hippocrates, yaitu Premium non nocere yang berarti bahwa yang terpenting adalah jangan sampai merugikan. (Achadiat, 2007)</a:t>
            </a:r>
          </a:p>
          <a:p>
            <a:endParaRPr lang="id-ID"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Veracity (kejujuran)</a:t>
            </a:r>
          </a:p>
        </p:txBody>
      </p:sp>
      <p:sp>
        <p:nvSpPr>
          <p:cNvPr id="3" name="Content Placeholder 2"/>
          <p:cNvSpPr>
            <a:spLocks noGrp="1"/>
          </p:cNvSpPr>
          <p:nvPr>
            <p:ph idx="1"/>
          </p:nvPr>
        </p:nvSpPr>
        <p:spPr/>
        <p:txBody>
          <a:bodyPr>
            <a:normAutofit fontScale="92500" lnSpcReduction="20000"/>
          </a:bodyPr>
          <a:lstStyle/>
          <a:p>
            <a:r>
              <a:rPr lang="id-ID" dirty="0"/>
              <a:t>Prinsip veracity berarti penuh dengan kebenaran. Nilai ini diperlukan oleh pemberi layanan kesehatan untuk menyampaikan kebenaran pada setiap pasien dan untuk meyakinkan bahwa pasien sangat mengerti. </a:t>
            </a:r>
            <a:endParaRPr lang="id-ID" dirty="0" smtClean="0"/>
          </a:p>
          <a:p>
            <a:r>
              <a:rPr lang="id-ID" dirty="0" smtClean="0"/>
              <a:t>Prinsip</a:t>
            </a:r>
            <a:r>
              <a:rPr lang="id-ID" dirty="0"/>
              <a:t> veracity berhubungan dengan kemampuan seseorang untuk mengatakan kebenaran. Informasi harus ada agar menjadi akurat, komprehensif  dan objektif  untuk memfasilitasi pemahaman dan penerimaan materi yang ada, dan mengatakan yang sebenarnya kepada pasien   tentang segala sesuatu yang berhubungan dengan keadaan dirinya salama menjalani perawatan.  </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159</TotalTime>
  <Words>68</Words>
  <Application>Microsoft Office PowerPoint</Application>
  <PresentationFormat>On-screen Show (4:3)</PresentationFormat>
  <Paragraphs>57</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Apex</vt:lpstr>
      <vt:lpstr>Aspek etik dan legal dalam keperawatan paliatif</vt:lpstr>
      <vt:lpstr>Pendahuluan </vt:lpstr>
      <vt:lpstr>Perawatan paliatif </vt:lpstr>
      <vt:lpstr>Prinsip dasar perawatan paliatif</vt:lpstr>
      <vt:lpstr>Aspek legal dalam paliatif care</vt:lpstr>
      <vt:lpstr>Etik dalam perawatan paliatif</vt:lpstr>
      <vt:lpstr>Autonomy  (otonomi )</vt:lpstr>
      <vt:lpstr>Non maleficience (tidak merugikan)</vt:lpstr>
      <vt:lpstr>Veracity (kejujuran)</vt:lpstr>
      <vt:lpstr>Beneficienec (berbuat baik)</vt:lpstr>
      <vt:lpstr>Justice (keadilan)</vt:lpstr>
      <vt:lpstr>Kerahasiaan (confidentiality)</vt:lpstr>
      <vt:lpstr>Akuntabilitas (accountability) </vt:lpstr>
      <vt:lpstr>Count...</vt:lpstr>
      <vt:lpstr>Sekian dan terimakasih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Aspek etik dan legal dalam keperawatan paliatif</dc:title>
  <dc:creator>TOSHIBA</dc:creator>
  <cp:lastModifiedBy>TOSHIBA</cp:lastModifiedBy>
  <cp:revision>12</cp:revision>
  <dcterms:created xsi:type="dcterms:W3CDTF">2018-09-25T13:46:37Z</dcterms:created>
  <dcterms:modified xsi:type="dcterms:W3CDTF">2018-09-26T08:15:07Z</dcterms:modified>
</cp:coreProperties>
</file>