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7" r:id="rId8"/>
    <p:sldId id="262" r:id="rId9"/>
    <p:sldId id="265" r:id="rId10"/>
    <p:sldId id="268" r:id="rId11"/>
    <p:sldId id="269" r:id="rId12"/>
    <p:sldId id="270" r:id="rId13"/>
    <p:sldId id="271" r:id="rId14"/>
    <p:sldId id="272" r:id="rId15"/>
    <p:sldId id="273" r:id="rId16"/>
    <p:sldId id="274" r:id="rId17"/>
    <p:sldId id="275" r:id="rId18"/>
    <p:sldId id="276" r:id="rId19"/>
    <p:sldId id="277" r:id="rId20"/>
    <p:sldId id="278" r:id="rId21"/>
  </p:sldIdLst>
  <p:sldSz cx="18288000" cy="10287000"/>
  <p:notesSz cx="6858000" cy="9144000"/>
  <p:embeddedFontLst>
    <p:embeddedFont>
      <p:font typeface="RoxboroughCF" panose="020B0604020202020204" charset="0"/>
      <p:regular r:id="rId22"/>
    </p:embeddedFont>
    <p:embeddedFont>
      <p:font typeface="RoxboroughCF Bold" panose="020B0604020202020204" charset="0"/>
      <p:regular r:id="rId23"/>
    </p:embeddedFont>
    <p:embeddedFont>
      <p:font typeface="RoxboroughCF Semi-Bold" panose="020B0604020202020204" charset="0"/>
      <p:regular r:id="rId24"/>
    </p:embeddedFont>
    <p:embeddedFont>
      <p:font typeface="RoxboroughCF Thin" panose="020B0604020202020204" charset="0"/>
      <p:regular r:id="rId25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47" d="100"/>
          <a:sy n="47" d="100"/>
        </p:scale>
        <p:origin x="500" y="2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4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3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2.fntdata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1.fntdata"/><Relationship Id="rId27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9/14/2026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9/14/2026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9/14/2026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9/14/2026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C09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4516518"/>
            <a:ext cx="14213180" cy="5770482"/>
          </a:xfrm>
          <a:custGeom>
            <a:avLst/>
            <a:gdLst/>
            <a:ahLst/>
            <a:cxnLst/>
            <a:rect l="l" t="t" r="r" b="b"/>
            <a:pathLst>
              <a:path w="14213180" h="5770482">
                <a:moveTo>
                  <a:pt x="0" y="0"/>
                </a:moveTo>
                <a:lnTo>
                  <a:pt x="14213180" y="0"/>
                </a:lnTo>
                <a:lnTo>
                  <a:pt x="14213180" y="5770482"/>
                </a:lnTo>
                <a:lnTo>
                  <a:pt x="0" y="577048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32531" b="-32494"/>
            </a:stretch>
          </a:blipFill>
        </p:spPr>
      </p:sp>
      <p:sp>
        <p:nvSpPr>
          <p:cNvPr id="3" name="TextBox 3"/>
          <p:cNvSpPr txBox="1"/>
          <p:nvPr/>
        </p:nvSpPr>
        <p:spPr>
          <a:xfrm>
            <a:off x="394953" y="933450"/>
            <a:ext cx="17157601" cy="166877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6720"/>
              </a:lnSpc>
              <a:spcBef>
                <a:spcPct val="0"/>
              </a:spcBef>
            </a:pPr>
            <a:r>
              <a:rPr lang="en-US" sz="4800" b="1">
                <a:solidFill>
                  <a:srgbClr val="343434"/>
                </a:solidFill>
                <a:latin typeface="RoxboroughCF Bold"/>
                <a:ea typeface="RoxboroughCF Bold"/>
                <a:cs typeface="RoxboroughCF Bold"/>
                <a:sym typeface="RoxboroughCF Bold"/>
              </a:rPr>
              <a:t>KONSEP DASAR KELOMPOK RENTAN DAN ASUHAN BERKELANJUTAN PADA IBU BERKEBUTUHAN KHUSUS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1294322" y="3432373"/>
            <a:ext cx="6452394" cy="5334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4200"/>
              </a:lnSpc>
            </a:pPr>
            <a:r>
              <a:rPr lang="en-US" sz="3000">
                <a:solidFill>
                  <a:srgbClr val="343434"/>
                </a:solidFill>
                <a:latin typeface="RoxboroughCF Thin"/>
                <a:ea typeface="RoxboroughCF Thin"/>
                <a:cs typeface="RoxboroughCF Thin"/>
                <a:sym typeface="RoxboroughCF Thin"/>
              </a:rPr>
              <a:t>Dosen: Bd. Juli Selvi Yanti, SST, M.Kes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C09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-636350" y="9239250"/>
            <a:ext cx="9780350" cy="0"/>
          </a:xfrm>
          <a:prstGeom prst="line">
            <a:avLst/>
          </a:prstGeom>
          <a:ln w="19050" cap="flat">
            <a:solidFill>
              <a:srgbClr val="343434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3" name="Freeform 3"/>
          <p:cNvSpPr/>
          <p:nvPr/>
        </p:nvSpPr>
        <p:spPr>
          <a:xfrm>
            <a:off x="12479055" y="207788"/>
            <a:ext cx="5498963" cy="6067926"/>
          </a:xfrm>
          <a:custGeom>
            <a:avLst/>
            <a:gdLst/>
            <a:ahLst/>
            <a:cxnLst/>
            <a:rect l="l" t="t" r="r" b="b"/>
            <a:pathLst>
              <a:path w="5498963" h="6067926">
                <a:moveTo>
                  <a:pt x="0" y="0"/>
                </a:moveTo>
                <a:lnTo>
                  <a:pt x="5498963" y="0"/>
                </a:lnTo>
                <a:lnTo>
                  <a:pt x="5498963" y="6067926"/>
                </a:lnTo>
                <a:lnTo>
                  <a:pt x="0" y="6067926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346" b="-346"/>
            </a:stretch>
          </a:blipFill>
        </p:spPr>
      </p:sp>
      <p:sp>
        <p:nvSpPr>
          <p:cNvPr id="4" name="TextBox 4"/>
          <p:cNvSpPr txBox="1"/>
          <p:nvPr/>
        </p:nvSpPr>
        <p:spPr>
          <a:xfrm>
            <a:off x="264462" y="1114518"/>
            <a:ext cx="11863650" cy="798176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260"/>
              </a:lnSpc>
            </a:pPr>
            <a:r>
              <a:rPr lang="en-US" sz="3757">
                <a:solidFill>
                  <a:srgbClr val="343434"/>
                </a:solidFill>
                <a:latin typeface="RoxboroughCF"/>
                <a:ea typeface="RoxboroughCF"/>
                <a:cs typeface="RoxboroughCF"/>
                <a:sym typeface="RoxboroughCF"/>
              </a:rPr>
              <a:t>Tujuan Pembelajaran</a:t>
            </a:r>
          </a:p>
          <a:p>
            <a:pPr algn="l">
              <a:lnSpc>
                <a:spcPts val="5260"/>
              </a:lnSpc>
            </a:pPr>
            <a:r>
              <a:rPr lang="en-US" sz="3757">
                <a:solidFill>
                  <a:srgbClr val="343434"/>
                </a:solidFill>
                <a:latin typeface="RoxboroughCF"/>
                <a:ea typeface="RoxboroughCF"/>
                <a:cs typeface="RoxboroughCF"/>
                <a:sym typeface="RoxboroughCF"/>
              </a:rPr>
              <a:t>Setelah mengikuti pembelajaran, mahasiswa mampu:</a:t>
            </a:r>
          </a:p>
          <a:p>
            <a:pPr marL="811213" lvl="1" indent="-405607" algn="l">
              <a:lnSpc>
                <a:spcPts val="5260"/>
              </a:lnSpc>
              <a:buFont typeface="Arial"/>
              <a:buChar char="•"/>
            </a:pPr>
            <a:r>
              <a:rPr lang="en-US" sz="3757">
                <a:solidFill>
                  <a:srgbClr val="343434"/>
                </a:solidFill>
                <a:latin typeface="RoxboroughCF"/>
                <a:ea typeface="RoxboroughCF"/>
                <a:cs typeface="RoxboroughCF"/>
                <a:sym typeface="RoxboroughCF"/>
              </a:rPr>
              <a:t>Menjelaskan konsep kelompok rentan.</a:t>
            </a:r>
          </a:p>
          <a:p>
            <a:pPr marL="811213" lvl="1" indent="-405607" algn="l">
              <a:lnSpc>
                <a:spcPts val="5260"/>
              </a:lnSpc>
              <a:buFont typeface="Arial"/>
              <a:buChar char="•"/>
            </a:pPr>
            <a:r>
              <a:rPr lang="en-US" sz="3757">
                <a:solidFill>
                  <a:srgbClr val="343434"/>
                </a:solidFill>
                <a:latin typeface="RoxboroughCF"/>
                <a:ea typeface="RoxboroughCF"/>
                <a:cs typeface="RoxboroughCF"/>
                <a:sym typeface="RoxboroughCF"/>
              </a:rPr>
              <a:t>Mengidentifikasi karakteristik kelompok rentan dalam pelayanan maternal.</a:t>
            </a:r>
          </a:p>
          <a:p>
            <a:pPr marL="811213" lvl="1" indent="-405607" algn="l">
              <a:lnSpc>
                <a:spcPts val="5260"/>
              </a:lnSpc>
              <a:buFont typeface="Arial"/>
              <a:buChar char="•"/>
            </a:pPr>
            <a:r>
              <a:rPr lang="en-US" sz="3757">
                <a:solidFill>
                  <a:srgbClr val="343434"/>
                </a:solidFill>
                <a:latin typeface="RoxboroughCF"/>
                <a:ea typeface="RoxboroughCF"/>
                <a:cs typeface="RoxboroughCF"/>
                <a:sym typeface="RoxboroughCF"/>
              </a:rPr>
              <a:t>Menjelaskan konsep ibu berkebutuhan khusus.</a:t>
            </a:r>
          </a:p>
          <a:p>
            <a:pPr marL="811213" lvl="1" indent="-405607" algn="l">
              <a:lnSpc>
                <a:spcPts val="5260"/>
              </a:lnSpc>
              <a:buFont typeface="Arial"/>
              <a:buChar char="•"/>
            </a:pPr>
            <a:r>
              <a:rPr lang="en-US" sz="3757">
                <a:solidFill>
                  <a:srgbClr val="343434"/>
                </a:solidFill>
                <a:latin typeface="RoxboroughCF"/>
                <a:ea typeface="RoxboroughCF"/>
                <a:cs typeface="RoxboroughCF"/>
                <a:sym typeface="RoxboroughCF"/>
              </a:rPr>
              <a:t>Mengidentifikasi kebutuhan khusus ibu selama kehamilan, persalinan, dan nifas.</a:t>
            </a:r>
          </a:p>
          <a:p>
            <a:pPr marL="811213" lvl="1" indent="-405607" algn="l">
              <a:lnSpc>
                <a:spcPts val="5260"/>
              </a:lnSpc>
              <a:buFont typeface="Arial"/>
              <a:buChar char="•"/>
            </a:pPr>
            <a:r>
              <a:rPr lang="en-US" sz="3757">
                <a:solidFill>
                  <a:srgbClr val="343434"/>
                </a:solidFill>
                <a:latin typeface="RoxboroughCF"/>
                <a:ea typeface="RoxboroughCF"/>
                <a:cs typeface="RoxboroughCF"/>
                <a:sym typeface="RoxboroughCF"/>
              </a:rPr>
              <a:t>Menjelaskan prinsip asuhan berkelanjutan.</a:t>
            </a:r>
          </a:p>
          <a:p>
            <a:pPr marL="811213" lvl="1" indent="-405607" algn="l">
              <a:lnSpc>
                <a:spcPts val="5260"/>
              </a:lnSpc>
              <a:buFont typeface="Arial"/>
              <a:buChar char="•"/>
            </a:pPr>
            <a:r>
              <a:rPr lang="en-US" sz="3757">
                <a:solidFill>
                  <a:srgbClr val="343434"/>
                </a:solidFill>
                <a:latin typeface="RoxboroughCF"/>
                <a:ea typeface="RoxboroughCF"/>
                <a:cs typeface="RoxboroughCF"/>
                <a:sym typeface="RoxboroughCF"/>
              </a:rPr>
              <a:t>Menerapkan pendekatan yang aman, inklusif, dan berpusat pada perempuan.</a:t>
            </a:r>
          </a:p>
          <a:p>
            <a:pPr algn="l">
              <a:lnSpc>
                <a:spcPts val="5260"/>
              </a:lnSpc>
            </a:pPr>
            <a:endParaRPr lang="en-US" sz="3757">
              <a:solidFill>
                <a:srgbClr val="343434"/>
              </a:solidFill>
              <a:latin typeface="RoxboroughCF"/>
              <a:ea typeface="RoxboroughCF"/>
              <a:cs typeface="RoxboroughCF"/>
              <a:sym typeface="RoxboroughCF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C09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8325359" y="678910"/>
            <a:ext cx="1637281" cy="0"/>
          </a:xfrm>
          <a:prstGeom prst="line">
            <a:avLst/>
          </a:prstGeom>
          <a:ln w="19050" cap="flat">
            <a:solidFill>
              <a:srgbClr val="343434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3" name="Freeform 3"/>
          <p:cNvSpPr/>
          <p:nvPr/>
        </p:nvSpPr>
        <p:spPr>
          <a:xfrm>
            <a:off x="0" y="210800"/>
            <a:ext cx="4440509" cy="5382435"/>
          </a:xfrm>
          <a:custGeom>
            <a:avLst/>
            <a:gdLst/>
            <a:ahLst/>
            <a:cxnLst/>
            <a:rect l="l" t="t" r="r" b="b"/>
            <a:pathLst>
              <a:path w="4440509" h="5382435">
                <a:moveTo>
                  <a:pt x="0" y="0"/>
                </a:moveTo>
                <a:lnTo>
                  <a:pt x="4440509" y="0"/>
                </a:lnTo>
                <a:lnTo>
                  <a:pt x="4440509" y="5382435"/>
                </a:lnTo>
                <a:lnTo>
                  <a:pt x="0" y="5382435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4" name="TextBox 4"/>
          <p:cNvSpPr txBox="1"/>
          <p:nvPr/>
        </p:nvSpPr>
        <p:spPr>
          <a:xfrm>
            <a:off x="4028669" y="4181577"/>
            <a:ext cx="14259331" cy="336474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691"/>
              </a:lnSpc>
            </a:pPr>
            <a:r>
              <a:rPr lang="en-US" sz="4779" b="1">
                <a:solidFill>
                  <a:srgbClr val="343434"/>
                </a:solidFill>
                <a:latin typeface="RoxboroughCF Semi-Bold"/>
                <a:ea typeface="RoxboroughCF Semi-Bold"/>
                <a:cs typeface="RoxboroughCF Semi-Bold"/>
                <a:sym typeface="RoxboroughCF Semi-Bold"/>
              </a:rPr>
              <a:t>Kelompok rentan</a:t>
            </a:r>
            <a:r>
              <a:rPr lang="en-US" sz="4779">
                <a:solidFill>
                  <a:srgbClr val="343434"/>
                </a:solidFill>
                <a:latin typeface="RoxboroughCF"/>
                <a:ea typeface="RoxboroughCF"/>
                <a:cs typeface="RoxboroughCF"/>
                <a:sym typeface="RoxboroughCF"/>
              </a:rPr>
              <a:t> adalah kelompok masyarakat yang memiliki risiko lebih tinggi mengalami hambatan dalam memperoleh kesehatan, perlindungan, dan pelayanan yang dibutuhkan.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191952" y="593185"/>
            <a:ext cx="8379872" cy="87122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104"/>
              </a:lnSpc>
              <a:spcBef>
                <a:spcPct val="0"/>
              </a:spcBef>
            </a:pPr>
            <a:r>
              <a:rPr lang="en-US" sz="5074" b="1">
                <a:solidFill>
                  <a:srgbClr val="343434"/>
                </a:solidFill>
                <a:latin typeface="RoxboroughCF Bold"/>
                <a:ea typeface="RoxboroughCF Bold"/>
                <a:cs typeface="RoxboroughCF Bold"/>
                <a:sym typeface="RoxboroughCF Bold"/>
              </a:rPr>
              <a:t>Konsep Kelompok Rentan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C09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17055934" y="790778"/>
            <a:ext cx="494281" cy="0"/>
          </a:xfrm>
          <a:prstGeom prst="line">
            <a:avLst/>
          </a:prstGeom>
          <a:ln w="19050" cap="flat">
            <a:solidFill>
              <a:srgbClr val="343434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3" name="TextBox 3"/>
          <p:cNvSpPr txBox="1"/>
          <p:nvPr/>
        </p:nvSpPr>
        <p:spPr>
          <a:xfrm>
            <a:off x="1028700" y="1440975"/>
            <a:ext cx="17259300" cy="794305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319"/>
              </a:lnSpc>
              <a:spcBef>
                <a:spcPct val="0"/>
              </a:spcBef>
            </a:pPr>
            <a:r>
              <a:rPr lang="en-US" sz="4513" b="1">
                <a:solidFill>
                  <a:srgbClr val="000000"/>
                </a:solidFill>
                <a:latin typeface="RoxboroughCF Bold"/>
                <a:ea typeface="RoxboroughCF Bold"/>
                <a:cs typeface="RoxboroughCF Bold"/>
                <a:sym typeface="RoxboroughCF Bold"/>
              </a:rPr>
              <a:t>Kerentanan dapat dipengaruhi oleh:</a:t>
            </a:r>
          </a:p>
          <a:p>
            <a:pPr marL="974560" lvl="1" indent="-487280" algn="l">
              <a:lnSpc>
                <a:spcPts val="6319"/>
              </a:lnSpc>
              <a:spcBef>
                <a:spcPct val="0"/>
              </a:spcBef>
              <a:buAutoNum type="arabicPeriod"/>
            </a:pPr>
            <a:r>
              <a:rPr lang="en-US" sz="4513" b="1">
                <a:solidFill>
                  <a:srgbClr val="000000"/>
                </a:solidFill>
                <a:latin typeface="RoxboroughCF Bold"/>
                <a:ea typeface="RoxboroughCF Bold"/>
                <a:cs typeface="RoxboroughCF Bold"/>
                <a:sym typeface="RoxboroughCF Bold"/>
              </a:rPr>
              <a:t>Kondisi kesehatan.</a:t>
            </a:r>
          </a:p>
          <a:p>
            <a:pPr marL="974560" lvl="1" indent="-487280" algn="l">
              <a:lnSpc>
                <a:spcPts val="6319"/>
              </a:lnSpc>
              <a:spcBef>
                <a:spcPct val="0"/>
              </a:spcBef>
              <a:buAutoNum type="arabicPeriod"/>
            </a:pPr>
            <a:r>
              <a:rPr lang="en-US" sz="4513" b="1">
                <a:solidFill>
                  <a:srgbClr val="000000"/>
                </a:solidFill>
                <a:latin typeface="RoxboroughCF Bold"/>
                <a:ea typeface="RoxboroughCF Bold"/>
                <a:cs typeface="RoxboroughCF Bold"/>
                <a:sym typeface="RoxboroughCF Bold"/>
              </a:rPr>
              <a:t>Kondisi fisik atau psikologis.</a:t>
            </a:r>
          </a:p>
          <a:p>
            <a:pPr marL="974560" lvl="1" indent="-487280" algn="l">
              <a:lnSpc>
                <a:spcPts val="6319"/>
              </a:lnSpc>
              <a:spcBef>
                <a:spcPct val="0"/>
              </a:spcBef>
              <a:buAutoNum type="arabicPeriod"/>
            </a:pPr>
            <a:r>
              <a:rPr lang="en-US" sz="4513" b="1">
                <a:solidFill>
                  <a:srgbClr val="000000"/>
                </a:solidFill>
                <a:latin typeface="RoxboroughCF Bold"/>
                <a:ea typeface="RoxboroughCF Bold"/>
                <a:cs typeface="RoxboroughCF Bold"/>
                <a:sym typeface="RoxboroughCF Bold"/>
              </a:rPr>
              <a:t>Faktor sosial dan ekonomi.</a:t>
            </a:r>
          </a:p>
          <a:p>
            <a:pPr marL="974560" lvl="1" indent="-487280" algn="l">
              <a:lnSpc>
                <a:spcPts val="6319"/>
              </a:lnSpc>
              <a:spcBef>
                <a:spcPct val="0"/>
              </a:spcBef>
              <a:buAutoNum type="arabicPeriod"/>
            </a:pPr>
            <a:r>
              <a:rPr lang="en-US" sz="4513" b="1">
                <a:solidFill>
                  <a:srgbClr val="000000"/>
                </a:solidFill>
                <a:latin typeface="RoxboroughCF Bold"/>
                <a:ea typeface="RoxboroughCF Bold"/>
                <a:cs typeface="RoxboroughCF Bold"/>
                <a:sym typeface="RoxboroughCF Bold"/>
              </a:rPr>
              <a:t>Lingkungan.</a:t>
            </a:r>
          </a:p>
          <a:p>
            <a:pPr marL="974560" lvl="1" indent="-487280" algn="l">
              <a:lnSpc>
                <a:spcPts val="6319"/>
              </a:lnSpc>
              <a:spcBef>
                <a:spcPct val="0"/>
              </a:spcBef>
              <a:buAutoNum type="arabicPeriod"/>
            </a:pPr>
            <a:r>
              <a:rPr lang="en-US" sz="4513" b="1">
                <a:solidFill>
                  <a:srgbClr val="000000"/>
                </a:solidFill>
                <a:latin typeface="RoxboroughCF Bold"/>
                <a:ea typeface="RoxboroughCF Bold"/>
                <a:cs typeface="RoxboroughCF Bold"/>
                <a:sym typeface="RoxboroughCF Bold"/>
              </a:rPr>
              <a:t>Usia.</a:t>
            </a:r>
          </a:p>
          <a:p>
            <a:pPr marL="974560" lvl="1" indent="-487280" algn="l">
              <a:lnSpc>
                <a:spcPts val="6319"/>
              </a:lnSpc>
              <a:spcBef>
                <a:spcPct val="0"/>
              </a:spcBef>
              <a:buAutoNum type="arabicPeriod"/>
            </a:pPr>
            <a:r>
              <a:rPr lang="en-US" sz="4513" b="1">
                <a:solidFill>
                  <a:srgbClr val="000000"/>
                </a:solidFill>
                <a:latin typeface="RoxboroughCF Bold"/>
                <a:ea typeface="RoxboroughCF Bold"/>
                <a:cs typeface="RoxboroughCF Bold"/>
                <a:sym typeface="RoxboroughCF Bold"/>
              </a:rPr>
              <a:t>Keterbatasan akses pelayanan.</a:t>
            </a:r>
          </a:p>
          <a:p>
            <a:pPr marL="974560" lvl="1" indent="-487280" algn="l">
              <a:lnSpc>
                <a:spcPts val="6319"/>
              </a:lnSpc>
              <a:spcBef>
                <a:spcPct val="0"/>
              </a:spcBef>
              <a:buAutoNum type="arabicPeriod"/>
            </a:pPr>
            <a:r>
              <a:rPr lang="en-US" sz="4513" b="1">
                <a:solidFill>
                  <a:srgbClr val="000000"/>
                </a:solidFill>
                <a:latin typeface="RoxboroughCF Bold"/>
                <a:ea typeface="RoxboroughCF Bold"/>
                <a:cs typeface="RoxboroughCF Bold"/>
                <a:sym typeface="RoxboroughCF Bold"/>
              </a:rPr>
              <a:t>Diskriminasi atau stigma.</a:t>
            </a:r>
          </a:p>
          <a:p>
            <a:pPr marL="974560" lvl="1" indent="-487280" algn="l">
              <a:lnSpc>
                <a:spcPts val="6319"/>
              </a:lnSpc>
              <a:spcBef>
                <a:spcPct val="0"/>
              </a:spcBef>
              <a:buAutoNum type="arabicPeriod"/>
            </a:pPr>
            <a:r>
              <a:rPr lang="en-US" sz="4513" b="1">
                <a:solidFill>
                  <a:srgbClr val="000000"/>
                </a:solidFill>
                <a:latin typeface="RoxboroughCF Bold"/>
                <a:ea typeface="RoxboroughCF Bold"/>
                <a:cs typeface="RoxboroughCF Bold"/>
                <a:sym typeface="RoxboroughCF Bold"/>
              </a:rPr>
              <a:t>Intinya: kerentanan bukan hanya disebabkan oleh kondisi individu, tetapi juga oleh lingkungan dan sistem pelayanan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C09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1028700" y="9239250"/>
            <a:ext cx="2237549" cy="0"/>
          </a:xfrm>
          <a:prstGeom prst="line">
            <a:avLst/>
          </a:prstGeom>
          <a:ln w="19050" cap="flat">
            <a:solidFill>
              <a:srgbClr val="343434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3" name="Freeform 3"/>
          <p:cNvSpPr/>
          <p:nvPr/>
        </p:nvSpPr>
        <p:spPr>
          <a:xfrm>
            <a:off x="12856464" y="665798"/>
            <a:ext cx="5431536" cy="8229600"/>
          </a:xfrm>
          <a:custGeom>
            <a:avLst/>
            <a:gdLst/>
            <a:ahLst/>
            <a:cxnLst/>
            <a:rect l="l" t="t" r="r" b="b"/>
            <a:pathLst>
              <a:path w="5431536" h="8229600">
                <a:moveTo>
                  <a:pt x="0" y="0"/>
                </a:moveTo>
                <a:lnTo>
                  <a:pt x="5431536" y="0"/>
                </a:lnTo>
                <a:lnTo>
                  <a:pt x="5431536" y="8229600"/>
                </a:lnTo>
                <a:lnTo>
                  <a:pt x="0" y="82296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grpSp>
        <p:nvGrpSpPr>
          <p:cNvPr id="4" name="Group 4"/>
          <p:cNvGrpSpPr>
            <a:grpSpLocks noChangeAspect="1"/>
          </p:cNvGrpSpPr>
          <p:nvPr/>
        </p:nvGrpSpPr>
        <p:grpSpPr>
          <a:xfrm>
            <a:off x="1028700" y="1087542"/>
            <a:ext cx="10748023" cy="9199458"/>
            <a:chOff x="0" y="0"/>
            <a:chExt cx="7857490" cy="8741410"/>
          </a:xfrm>
        </p:grpSpPr>
        <p:sp>
          <p:nvSpPr>
            <p:cNvPr id="5" name="Freeform 5"/>
            <p:cNvSpPr/>
            <p:nvPr/>
          </p:nvSpPr>
          <p:spPr>
            <a:xfrm>
              <a:off x="17780" y="17780"/>
              <a:ext cx="7820660" cy="8705850"/>
            </a:xfrm>
            <a:custGeom>
              <a:avLst/>
              <a:gdLst/>
              <a:ahLst/>
              <a:cxnLst/>
              <a:rect l="l" t="t" r="r" b="b"/>
              <a:pathLst>
                <a:path w="7820660" h="8705850">
                  <a:moveTo>
                    <a:pt x="0" y="0"/>
                  </a:moveTo>
                  <a:lnTo>
                    <a:pt x="7820660" y="0"/>
                  </a:lnTo>
                  <a:lnTo>
                    <a:pt x="7820660" y="8705850"/>
                  </a:lnTo>
                  <a:lnTo>
                    <a:pt x="0" y="8705850"/>
                  </a:lnTo>
                  <a:close/>
                </a:path>
              </a:pathLst>
            </a:custGeom>
            <a:solidFill>
              <a:srgbClr val="EDEDE6"/>
            </a:solidFill>
          </p:spPr>
        </p:sp>
        <p:sp>
          <p:nvSpPr>
            <p:cNvPr id="6" name="Freeform 6"/>
            <p:cNvSpPr/>
            <p:nvPr/>
          </p:nvSpPr>
          <p:spPr>
            <a:xfrm>
              <a:off x="394970" y="405130"/>
              <a:ext cx="3352800" cy="3738880"/>
            </a:xfrm>
            <a:custGeom>
              <a:avLst/>
              <a:gdLst/>
              <a:ahLst/>
              <a:cxnLst/>
              <a:rect l="l" t="t" r="r" b="b"/>
              <a:pathLst>
                <a:path w="3352800" h="3738880">
                  <a:moveTo>
                    <a:pt x="0" y="0"/>
                  </a:moveTo>
                  <a:lnTo>
                    <a:pt x="3352800" y="0"/>
                  </a:lnTo>
                  <a:lnTo>
                    <a:pt x="3352800" y="3738880"/>
                  </a:lnTo>
                  <a:lnTo>
                    <a:pt x="0" y="3738880"/>
                  </a:lnTo>
                  <a:close/>
                </a:path>
              </a:pathLst>
            </a:custGeom>
            <a:blipFill>
              <a:blip r:embed="rId3"/>
              <a:stretch>
                <a:fillRect l="-229114" t="-10835" r="-339910" b="-122961"/>
              </a:stretch>
            </a:blipFill>
          </p:spPr>
        </p:sp>
        <p:sp>
          <p:nvSpPr>
            <p:cNvPr id="7" name="Freeform 7"/>
            <p:cNvSpPr/>
            <p:nvPr/>
          </p:nvSpPr>
          <p:spPr>
            <a:xfrm>
              <a:off x="4109720" y="405130"/>
              <a:ext cx="3352800" cy="3738880"/>
            </a:xfrm>
            <a:custGeom>
              <a:avLst/>
              <a:gdLst/>
              <a:ahLst/>
              <a:cxnLst/>
              <a:rect l="l" t="t" r="r" b="b"/>
              <a:pathLst>
                <a:path w="3352800" h="3738880">
                  <a:moveTo>
                    <a:pt x="0" y="0"/>
                  </a:moveTo>
                  <a:lnTo>
                    <a:pt x="3352800" y="0"/>
                  </a:lnTo>
                  <a:lnTo>
                    <a:pt x="3352800" y="3738880"/>
                  </a:lnTo>
                  <a:lnTo>
                    <a:pt x="0" y="3738880"/>
                  </a:lnTo>
                  <a:close/>
                </a:path>
              </a:pathLst>
            </a:custGeom>
            <a:blipFill>
              <a:blip r:embed="rId3"/>
              <a:stretch>
                <a:fillRect l="-339910" t="-10835" r="-229114" b="-122961"/>
              </a:stretch>
            </a:blipFill>
          </p:spPr>
        </p:sp>
        <p:sp>
          <p:nvSpPr>
            <p:cNvPr id="8" name="Freeform 8"/>
            <p:cNvSpPr/>
            <p:nvPr/>
          </p:nvSpPr>
          <p:spPr>
            <a:xfrm>
              <a:off x="394970" y="4598670"/>
              <a:ext cx="3352800" cy="3738880"/>
            </a:xfrm>
            <a:custGeom>
              <a:avLst/>
              <a:gdLst/>
              <a:ahLst/>
              <a:cxnLst/>
              <a:rect l="l" t="t" r="r" b="b"/>
              <a:pathLst>
                <a:path w="3352800" h="3738880">
                  <a:moveTo>
                    <a:pt x="0" y="0"/>
                  </a:moveTo>
                  <a:lnTo>
                    <a:pt x="3352800" y="0"/>
                  </a:lnTo>
                  <a:lnTo>
                    <a:pt x="3352800" y="3738880"/>
                  </a:lnTo>
                  <a:lnTo>
                    <a:pt x="0" y="3738880"/>
                  </a:lnTo>
                  <a:close/>
                </a:path>
              </a:pathLst>
            </a:custGeom>
            <a:blipFill>
              <a:blip r:embed="rId3"/>
              <a:stretch>
                <a:fillRect l="-229114" t="-122995" r="-339910" b="-10801"/>
              </a:stretch>
            </a:blipFill>
          </p:spPr>
        </p:sp>
        <p:sp>
          <p:nvSpPr>
            <p:cNvPr id="9" name="Freeform 9"/>
            <p:cNvSpPr/>
            <p:nvPr/>
          </p:nvSpPr>
          <p:spPr>
            <a:xfrm>
              <a:off x="4109720" y="4598670"/>
              <a:ext cx="3352800" cy="3738880"/>
            </a:xfrm>
            <a:custGeom>
              <a:avLst/>
              <a:gdLst/>
              <a:ahLst/>
              <a:cxnLst/>
              <a:rect l="l" t="t" r="r" b="b"/>
              <a:pathLst>
                <a:path w="3352800" h="3738880">
                  <a:moveTo>
                    <a:pt x="0" y="0"/>
                  </a:moveTo>
                  <a:lnTo>
                    <a:pt x="3352800" y="0"/>
                  </a:lnTo>
                  <a:lnTo>
                    <a:pt x="3352800" y="3738880"/>
                  </a:lnTo>
                  <a:lnTo>
                    <a:pt x="0" y="3738880"/>
                  </a:lnTo>
                  <a:close/>
                </a:path>
              </a:pathLst>
            </a:custGeom>
            <a:blipFill>
              <a:blip r:embed="rId3"/>
              <a:stretch>
                <a:fillRect l="-339910" t="-122995" r="-229114" b="-10801"/>
              </a:stretch>
            </a:blipFill>
          </p:spPr>
        </p:sp>
        <p:sp>
          <p:nvSpPr>
            <p:cNvPr id="10" name="Freeform 10"/>
            <p:cNvSpPr/>
            <p:nvPr/>
          </p:nvSpPr>
          <p:spPr>
            <a:xfrm>
              <a:off x="10160" y="11430"/>
              <a:ext cx="7847330" cy="8729980"/>
            </a:xfrm>
            <a:custGeom>
              <a:avLst/>
              <a:gdLst/>
              <a:ahLst/>
              <a:cxnLst/>
              <a:rect l="l" t="t" r="r" b="b"/>
              <a:pathLst>
                <a:path w="7847330" h="8729980">
                  <a:moveTo>
                    <a:pt x="7810500" y="31750"/>
                  </a:moveTo>
                  <a:lnTo>
                    <a:pt x="7810500" y="8694420"/>
                  </a:lnTo>
                  <a:lnTo>
                    <a:pt x="26670" y="8694420"/>
                  </a:lnTo>
                  <a:lnTo>
                    <a:pt x="0" y="8723630"/>
                  </a:lnTo>
                  <a:lnTo>
                    <a:pt x="7620" y="8729980"/>
                  </a:lnTo>
                  <a:lnTo>
                    <a:pt x="7828280" y="8729980"/>
                  </a:lnTo>
                  <a:lnTo>
                    <a:pt x="7847330" y="8712200"/>
                  </a:lnTo>
                  <a:lnTo>
                    <a:pt x="7847330" y="6350"/>
                  </a:lnTo>
                  <a:lnTo>
                    <a:pt x="7839710" y="0"/>
                  </a:lnTo>
                  <a:close/>
                </a:path>
              </a:pathLst>
            </a:custGeom>
            <a:solidFill>
              <a:srgbClr val="C4C0BF"/>
            </a:solidFill>
          </p:spPr>
        </p:sp>
        <p:sp>
          <p:nvSpPr>
            <p:cNvPr id="11" name="Freeform 11"/>
            <p:cNvSpPr/>
            <p:nvPr/>
          </p:nvSpPr>
          <p:spPr>
            <a:xfrm>
              <a:off x="0" y="0"/>
              <a:ext cx="7849870" cy="8735061"/>
            </a:xfrm>
            <a:custGeom>
              <a:avLst/>
              <a:gdLst/>
              <a:ahLst/>
              <a:cxnLst/>
              <a:rect l="l" t="t" r="r" b="b"/>
              <a:pathLst>
                <a:path w="7849870" h="8735061">
                  <a:moveTo>
                    <a:pt x="35560" y="8705850"/>
                  </a:moveTo>
                  <a:lnTo>
                    <a:pt x="35560" y="35560"/>
                  </a:lnTo>
                  <a:lnTo>
                    <a:pt x="7820660" y="35560"/>
                  </a:lnTo>
                  <a:lnTo>
                    <a:pt x="7820660" y="43180"/>
                  </a:lnTo>
                  <a:lnTo>
                    <a:pt x="7849870" y="11430"/>
                  </a:lnTo>
                  <a:lnTo>
                    <a:pt x="7838439" y="0"/>
                  </a:lnTo>
                  <a:lnTo>
                    <a:pt x="17780" y="0"/>
                  </a:lnTo>
                  <a:lnTo>
                    <a:pt x="0" y="17780"/>
                  </a:lnTo>
                  <a:lnTo>
                    <a:pt x="0" y="8723630"/>
                  </a:lnTo>
                  <a:lnTo>
                    <a:pt x="10160" y="8735061"/>
                  </a:lnTo>
                  <a:lnTo>
                    <a:pt x="36830" y="8705851"/>
                  </a:lnTo>
                  <a:lnTo>
                    <a:pt x="35560" y="8705851"/>
                  </a:lnTo>
                  <a:close/>
                  <a:moveTo>
                    <a:pt x="3718560" y="422910"/>
                  </a:moveTo>
                  <a:lnTo>
                    <a:pt x="3729990" y="422910"/>
                  </a:lnTo>
                  <a:lnTo>
                    <a:pt x="3729990" y="4126230"/>
                  </a:lnTo>
                  <a:lnTo>
                    <a:pt x="412750" y="4126230"/>
                  </a:lnTo>
                  <a:lnTo>
                    <a:pt x="412750" y="4121150"/>
                  </a:lnTo>
                  <a:lnTo>
                    <a:pt x="377190" y="4160520"/>
                  </a:lnTo>
                  <a:lnTo>
                    <a:pt x="377190" y="4161790"/>
                  </a:lnTo>
                  <a:lnTo>
                    <a:pt x="3765550" y="4161790"/>
                  </a:lnTo>
                  <a:lnTo>
                    <a:pt x="3765550" y="387350"/>
                  </a:lnTo>
                  <a:lnTo>
                    <a:pt x="3751580" y="387350"/>
                  </a:lnTo>
                  <a:lnTo>
                    <a:pt x="3718560" y="422910"/>
                  </a:lnTo>
                  <a:close/>
                  <a:moveTo>
                    <a:pt x="7433310" y="422910"/>
                  </a:moveTo>
                  <a:lnTo>
                    <a:pt x="7444740" y="422910"/>
                  </a:lnTo>
                  <a:lnTo>
                    <a:pt x="7444740" y="4126230"/>
                  </a:lnTo>
                  <a:lnTo>
                    <a:pt x="4127500" y="4126230"/>
                  </a:lnTo>
                  <a:lnTo>
                    <a:pt x="4127500" y="4121150"/>
                  </a:lnTo>
                  <a:lnTo>
                    <a:pt x="4091940" y="4160520"/>
                  </a:lnTo>
                  <a:lnTo>
                    <a:pt x="4091940" y="4161790"/>
                  </a:lnTo>
                  <a:lnTo>
                    <a:pt x="7480300" y="4161790"/>
                  </a:lnTo>
                  <a:lnTo>
                    <a:pt x="7480300" y="387350"/>
                  </a:lnTo>
                  <a:lnTo>
                    <a:pt x="7465060" y="387350"/>
                  </a:lnTo>
                  <a:lnTo>
                    <a:pt x="7433310" y="422910"/>
                  </a:lnTo>
                  <a:close/>
                  <a:moveTo>
                    <a:pt x="3718560" y="4616450"/>
                  </a:moveTo>
                  <a:lnTo>
                    <a:pt x="3729990" y="4616450"/>
                  </a:lnTo>
                  <a:lnTo>
                    <a:pt x="3729990" y="8319770"/>
                  </a:lnTo>
                  <a:lnTo>
                    <a:pt x="412750" y="8319770"/>
                  </a:lnTo>
                  <a:lnTo>
                    <a:pt x="412750" y="8313420"/>
                  </a:lnTo>
                  <a:lnTo>
                    <a:pt x="377190" y="8354060"/>
                  </a:lnTo>
                  <a:lnTo>
                    <a:pt x="377190" y="8355330"/>
                  </a:lnTo>
                  <a:lnTo>
                    <a:pt x="3765550" y="8355330"/>
                  </a:lnTo>
                  <a:lnTo>
                    <a:pt x="3765550" y="4579620"/>
                  </a:lnTo>
                  <a:lnTo>
                    <a:pt x="3751580" y="4579620"/>
                  </a:lnTo>
                  <a:lnTo>
                    <a:pt x="3718560" y="4616450"/>
                  </a:lnTo>
                  <a:close/>
                  <a:moveTo>
                    <a:pt x="7433310" y="4616450"/>
                  </a:moveTo>
                  <a:lnTo>
                    <a:pt x="7444740" y="4616450"/>
                  </a:lnTo>
                  <a:lnTo>
                    <a:pt x="7444740" y="8319770"/>
                  </a:lnTo>
                  <a:lnTo>
                    <a:pt x="4127500" y="8319770"/>
                  </a:lnTo>
                  <a:lnTo>
                    <a:pt x="4127500" y="8313420"/>
                  </a:lnTo>
                  <a:lnTo>
                    <a:pt x="4091940" y="8354060"/>
                  </a:lnTo>
                  <a:lnTo>
                    <a:pt x="4091940" y="8355330"/>
                  </a:lnTo>
                  <a:lnTo>
                    <a:pt x="7480300" y="8355330"/>
                  </a:lnTo>
                  <a:lnTo>
                    <a:pt x="7480300" y="4579620"/>
                  </a:lnTo>
                  <a:lnTo>
                    <a:pt x="7465060" y="4579620"/>
                  </a:lnTo>
                  <a:lnTo>
                    <a:pt x="7433310" y="4616450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12" name="Freeform 12"/>
            <p:cNvSpPr/>
            <p:nvPr/>
          </p:nvSpPr>
          <p:spPr>
            <a:xfrm>
              <a:off x="377190" y="387350"/>
              <a:ext cx="7087870" cy="7966711"/>
            </a:xfrm>
            <a:custGeom>
              <a:avLst/>
              <a:gdLst/>
              <a:ahLst/>
              <a:cxnLst/>
              <a:rect l="l" t="t" r="r" b="b"/>
              <a:pathLst>
                <a:path w="7087870" h="7966711">
                  <a:moveTo>
                    <a:pt x="35560" y="35560"/>
                  </a:moveTo>
                  <a:lnTo>
                    <a:pt x="3341370" y="35560"/>
                  </a:lnTo>
                  <a:lnTo>
                    <a:pt x="3374390" y="0"/>
                  </a:lnTo>
                  <a:lnTo>
                    <a:pt x="0" y="0"/>
                  </a:lnTo>
                  <a:lnTo>
                    <a:pt x="0" y="3773170"/>
                  </a:lnTo>
                  <a:lnTo>
                    <a:pt x="35560" y="3733800"/>
                  </a:lnTo>
                  <a:lnTo>
                    <a:pt x="35560" y="35560"/>
                  </a:lnTo>
                  <a:close/>
                  <a:moveTo>
                    <a:pt x="3750310" y="35560"/>
                  </a:moveTo>
                  <a:lnTo>
                    <a:pt x="7056120" y="35560"/>
                  </a:lnTo>
                  <a:lnTo>
                    <a:pt x="7087870" y="0"/>
                  </a:lnTo>
                  <a:lnTo>
                    <a:pt x="3714750" y="0"/>
                  </a:lnTo>
                  <a:lnTo>
                    <a:pt x="3714750" y="3773170"/>
                  </a:lnTo>
                  <a:lnTo>
                    <a:pt x="3750310" y="3733800"/>
                  </a:lnTo>
                  <a:lnTo>
                    <a:pt x="3750310" y="35560"/>
                  </a:lnTo>
                  <a:close/>
                  <a:moveTo>
                    <a:pt x="35560" y="4229100"/>
                  </a:moveTo>
                  <a:lnTo>
                    <a:pt x="3341370" y="4229100"/>
                  </a:lnTo>
                  <a:lnTo>
                    <a:pt x="3374390" y="4192270"/>
                  </a:lnTo>
                  <a:lnTo>
                    <a:pt x="0" y="4192270"/>
                  </a:lnTo>
                  <a:lnTo>
                    <a:pt x="0" y="7966711"/>
                  </a:lnTo>
                  <a:lnTo>
                    <a:pt x="35560" y="7926070"/>
                  </a:lnTo>
                  <a:lnTo>
                    <a:pt x="35560" y="4229100"/>
                  </a:lnTo>
                  <a:close/>
                  <a:moveTo>
                    <a:pt x="3750310" y="4229100"/>
                  </a:moveTo>
                  <a:lnTo>
                    <a:pt x="7056120" y="4229100"/>
                  </a:lnTo>
                  <a:lnTo>
                    <a:pt x="7087870" y="4192270"/>
                  </a:lnTo>
                  <a:lnTo>
                    <a:pt x="3714750" y="4192270"/>
                  </a:lnTo>
                  <a:lnTo>
                    <a:pt x="3714750" y="7966711"/>
                  </a:lnTo>
                  <a:lnTo>
                    <a:pt x="3750310" y="7926070"/>
                  </a:lnTo>
                  <a:lnTo>
                    <a:pt x="3750310" y="4229100"/>
                  </a:lnTo>
                  <a:close/>
                </a:path>
              </a:pathLst>
            </a:custGeom>
            <a:solidFill>
              <a:srgbClr val="8B94AA"/>
            </a:solidFill>
          </p:spPr>
        </p:sp>
      </p:grpSp>
      <p:sp>
        <p:nvSpPr>
          <p:cNvPr id="13" name="TextBox 13"/>
          <p:cNvSpPr txBox="1"/>
          <p:nvPr/>
        </p:nvSpPr>
        <p:spPr>
          <a:xfrm>
            <a:off x="457053" y="207646"/>
            <a:ext cx="11319670" cy="74699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720"/>
              </a:lnSpc>
              <a:spcBef>
                <a:spcPct val="0"/>
              </a:spcBef>
            </a:pPr>
            <a:r>
              <a:rPr lang="en-US" sz="4000" b="1" dirty="0">
                <a:solidFill>
                  <a:srgbClr val="000000"/>
                </a:solidFill>
                <a:latin typeface="RoxboroughCF Bold"/>
                <a:ea typeface="RoxboroughCF Bold"/>
                <a:cs typeface="RoxboroughCF Bold"/>
                <a:sym typeface="RoxboroughCF Bold"/>
              </a:rPr>
              <a:t>Faktor yang </a:t>
            </a:r>
            <a:r>
              <a:rPr lang="en-US" sz="4000" b="1" dirty="0" err="1">
                <a:solidFill>
                  <a:srgbClr val="000000"/>
                </a:solidFill>
                <a:latin typeface="RoxboroughCF Bold"/>
                <a:ea typeface="RoxboroughCF Bold"/>
                <a:cs typeface="RoxboroughCF Bold"/>
                <a:sym typeface="RoxboroughCF Bold"/>
              </a:rPr>
              <a:t>Menyebabkan</a:t>
            </a:r>
            <a:r>
              <a:rPr lang="en-US" sz="4000" b="1" dirty="0">
                <a:solidFill>
                  <a:srgbClr val="000000"/>
                </a:solidFill>
                <a:latin typeface="RoxboroughCF Bold"/>
                <a:ea typeface="RoxboroughCF Bold"/>
                <a:cs typeface="RoxboroughCF Bold"/>
                <a:sym typeface="RoxboroughCF Bold"/>
              </a:rPr>
              <a:t> </a:t>
            </a:r>
            <a:r>
              <a:rPr lang="en-US" sz="4000" b="1" dirty="0" err="1">
                <a:solidFill>
                  <a:srgbClr val="000000"/>
                </a:solidFill>
                <a:latin typeface="RoxboroughCF Bold"/>
                <a:ea typeface="RoxboroughCF Bold"/>
                <a:cs typeface="RoxboroughCF Bold"/>
                <a:sym typeface="RoxboroughCF Bold"/>
              </a:rPr>
              <a:t>Kerentanan</a:t>
            </a:r>
            <a:endParaRPr lang="en-US" sz="4000" b="1" dirty="0">
              <a:solidFill>
                <a:srgbClr val="000000"/>
              </a:solidFill>
              <a:latin typeface="RoxboroughCF Bold"/>
              <a:ea typeface="RoxboroughCF Bold"/>
              <a:cs typeface="RoxboroughCF Bold"/>
              <a:sym typeface="RoxboroughCF Bold"/>
            </a:endParaRPr>
          </a:p>
        </p:txBody>
      </p:sp>
      <p:sp>
        <p:nvSpPr>
          <p:cNvPr id="14" name="TextBox 14"/>
          <p:cNvSpPr txBox="1"/>
          <p:nvPr/>
        </p:nvSpPr>
        <p:spPr>
          <a:xfrm>
            <a:off x="1286304" y="1427899"/>
            <a:ext cx="3723085" cy="393649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937"/>
              </a:lnSpc>
              <a:spcBef>
                <a:spcPct val="0"/>
              </a:spcBef>
            </a:pPr>
            <a:r>
              <a:rPr lang="en-US" sz="2812" b="1">
                <a:solidFill>
                  <a:srgbClr val="000000"/>
                </a:solidFill>
                <a:latin typeface="RoxboroughCF Bold"/>
                <a:ea typeface="RoxboroughCF Bold"/>
                <a:cs typeface="RoxboroughCF Bold"/>
                <a:sym typeface="RoxboroughCF Bold"/>
              </a:rPr>
              <a:t>1. Faktor individu</a:t>
            </a:r>
          </a:p>
          <a:p>
            <a:pPr marL="607259" lvl="1" indent="-303630" algn="l">
              <a:lnSpc>
                <a:spcPts val="3937"/>
              </a:lnSpc>
              <a:buFont typeface="Arial"/>
              <a:buChar char="•"/>
            </a:pPr>
            <a:r>
              <a:rPr lang="en-US" sz="2812" b="1">
                <a:solidFill>
                  <a:srgbClr val="000000"/>
                </a:solidFill>
                <a:latin typeface="RoxboroughCF Bold"/>
                <a:ea typeface="RoxboroughCF Bold"/>
                <a:cs typeface="RoxboroughCF Bold"/>
                <a:sym typeface="RoxboroughCF Bold"/>
              </a:rPr>
              <a:t>Usia ekstrem.</a:t>
            </a:r>
          </a:p>
          <a:p>
            <a:pPr marL="607259" lvl="1" indent="-303630" algn="l">
              <a:lnSpc>
                <a:spcPts val="3937"/>
              </a:lnSpc>
              <a:buFont typeface="Arial"/>
              <a:buChar char="•"/>
            </a:pPr>
            <a:r>
              <a:rPr lang="en-US" sz="2812" b="1">
                <a:solidFill>
                  <a:srgbClr val="000000"/>
                </a:solidFill>
                <a:latin typeface="RoxboroughCF Bold"/>
                <a:ea typeface="RoxboroughCF Bold"/>
                <a:cs typeface="RoxboroughCF Bold"/>
                <a:sym typeface="RoxboroughCF Bold"/>
              </a:rPr>
              <a:t>Penyakit atau disabilitas.</a:t>
            </a:r>
          </a:p>
          <a:p>
            <a:pPr marL="607259" lvl="1" indent="-303630" algn="l">
              <a:lnSpc>
                <a:spcPts val="3937"/>
              </a:lnSpc>
              <a:buFont typeface="Arial"/>
              <a:buChar char="•"/>
            </a:pPr>
            <a:r>
              <a:rPr lang="en-US" sz="2812" b="1">
                <a:solidFill>
                  <a:srgbClr val="000000"/>
                </a:solidFill>
                <a:latin typeface="RoxboroughCF Bold"/>
                <a:ea typeface="RoxboroughCF Bold"/>
                <a:cs typeface="RoxboroughCF Bold"/>
                <a:sym typeface="RoxboroughCF Bold"/>
              </a:rPr>
              <a:t>Kondisi psikologis.</a:t>
            </a:r>
          </a:p>
          <a:p>
            <a:pPr marL="607259" lvl="1" indent="-303630" algn="l">
              <a:lnSpc>
                <a:spcPts val="3937"/>
              </a:lnSpc>
              <a:buFont typeface="Arial"/>
              <a:buChar char="•"/>
            </a:pPr>
            <a:r>
              <a:rPr lang="en-US" sz="2812" b="1">
                <a:solidFill>
                  <a:srgbClr val="000000"/>
                </a:solidFill>
                <a:latin typeface="RoxboroughCF Bold"/>
                <a:ea typeface="RoxboroughCF Bold"/>
                <a:cs typeface="RoxboroughCF Bold"/>
                <a:sym typeface="RoxboroughCF Bold"/>
              </a:rPr>
              <a:t>Keterbatasan komunikasi.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6776982" y="1587626"/>
            <a:ext cx="3206090" cy="390959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485"/>
              </a:lnSpc>
              <a:spcBef>
                <a:spcPct val="0"/>
              </a:spcBef>
            </a:pPr>
            <a:r>
              <a:rPr lang="en-US" sz="3203" b="1" dirty="0">
                <a:solidFill>
                  <a:srgbClr val="000000"/>
                </a:solidFill>
                <a:latin typeface="RoxboroughCF Bold"/>
                <a:ea typeface="RoxboroughCF Bold"/>
                <a:cs typeface="RoxboroughCF Bold"/>
                <a:sym typeface="RoxboroughCF Bold"/>
              </a:rPr>
              <a:t>2. Faktor </a:t>
            </a:r>
            <a:r>
              <a:rPr lang="en-US" sz="3203" b="1" dirty="0" err="1">
                <a:solidFill>
                  <a:srgbClr val="000000"/>
                </a:solidFill>
                <a:latin typeface="RoxboroughCF Bold"/>
                <a:ea typeface="RoxboroughCF Bold"/>
                <a:cs typeface="RoxboroughCF Bold"/>
                <a:sym typeface="RoxboroughCF Bold"/>
              </a:rPr>
              <a:t>sosial</a:t>
            </a:r>
            <a:endParaRPr lang="en-US" sz="3203" b="1" dirty="0">
              <a:solidFill>
                <a:srgbClr val="000000"/>
              </a:solidFill>
              <a:latin typeface="RoxboroughCF Bold"/>
              <a:ea typeface="RoxboroughCF Bold"/>
              <a:cs typeface="RoxboroughCF Bold"/>
              <a:sym typeface="RoxboroughCF Bold"/>
            </a:endParaRPr>
          </a:p>
          <a:p>
            <a:pPr marL="691701" lvl="1" indent="-345851" algn="l">
              <a:lnSpc>
                <a:spcPts val="4485"/>
              </a:lnSpc>
              <a:buFont typeface="Arial"/>
              <a:buChar char="•"/>
            </a:pPr>
            <a:r>
              <a:rPr lang="en-US" sz="3203" b="1" dirty="0" err="1">
                <a:solidFill>
                  <a:srgbClr val="000000"/>
                </a:solidFill>
                <a:latin typeface="RoxboroughCF Bold"/>
                <a:ea typeface="RoxboroughCF Bold"/>
                <a:cs typeface="RoxboroughCF Bold"/>
                <a:sym typeface="RoxboroughCF Bold"/>
              </a:rPr>
              <a:t>Dukungan</a:t>
            </a:r>
            <a:r>
              <a:rPr lang="en-US" sz="3203" b="1" dirty="0">
                <a:solidFill>
                  <a:srgbClr val="000000"/>
                </a:solidFill>
                <a:latin typeface="RoxboroughCF Bold"/>
                <a:ea typeface="RoxboroughCF Bold"/>
                <a:cs typeface="RoxboroughCF Bold"/>
                <a:sym typeface="RoxboroughCF Bold"/>
              </a:rPr>
              <a:t> </a:t>
            </a:r>
            <a:r>
              <a:rPr lang="en-US" sz="3203" b="1" dirty="0" err="1">
                <a:solidFill>
                  <a:srgbClr val="000000"/>
                </a:solidFill>
                <a:latin typeface="RoxboroughCF Bold"/>
                <a:ea typeface="RoxboroughCF Bold"/>
                <a:cs typeface="RoxboroughCF Bold"/>
                <a:sym typeface="RoxboroughCF Bold"/>
              </a:rPr>
              <a:t>keluarga</a:t>
            </a:r>
            <a:r>
              <a:rPr lang="en-US" sz="3203" b="1" dirty="0">
                <a:solidFill>
                  <a:srgbClr val="000000"/>
                </a:solidFill>
                <a:latin typeface="RoxboroughCF Bold"/>
                <a:ea typeface="RoxboroughCF Bold"/>
                <a:cs typeface="RoxboroughCF Bold"/>
                <a:sym typeface="RoxboroughCF Bold"/>
              </a:rPr>
              <a:t> </a:t>
            </a:r>
            <a:r>
              <a:rPr lang="en-US" sz="3203" b="1" dirty="0" err="1">
                <a:solidFill>
                  <a:srgbClr val="000000"/>
                </a:solidFill>
                <a:latin typeface="RoxboroughCF Bold"/>
                <a:ea typeface="RoxboroughCF Bold"/>
                <a:cs typeface="RoxboroughCF Bold"/>
                <a:sym typeface="RoxboroughCF Bold"/>
              </a:rPr>
              <a:t>rendah</a:t>
            </a:r>
            <a:r>
              <a:rPr lang="en-US" sz="3203" b="1" dirty="0">
                <a:solidFill>
                  <a:srgbClr val="000000"/>
                </a:solidFill>
                <a:latin typeface="RoxboroughCF Bold"/>
                <a:ea typeface="RoxboroughCF Bold"/>
                <a:cs typeface="RoxboroughCF Bold"/>
                <a:sym typeface="RoxboroughCF Bold"/>
              </a:rPr>
              <a:t>.</a:t>
            </a:r>
          </a:p>
          <a:p>
            <a:pPr marL="691701" lvl="1" indent="-345851" algn="l">
              <a:lnSpc>
                <a:spcPts val="4485"/>
              </a:lnSpc>
              <a:buFont typeface="Arial"/>
              <a:buChar char="•"/>
            </a:pPr>
            <a:r>
              <a:rPr lang="en-US" sz="3203" b="1" dirty="0" err="1">
                <a:solidFill>
                  <a:srgbClr val="000000"/>
                </a:solidFill>
                <a:latin typeface="RoxboroughCF Bold"/>
                <a:ea typeface="RoxboroughCF Bold"/>
                <a:cs typeface="RoxboroughCF Bold"/>
                <a:sym typeface="RoxboroughCF Bold"/>
              </a:rPr>
              <a:t>Kekerasan</a:t>
            </a:r>
            <a:r>
              <a:rPr lang="en-US" sz="3203" b="1" dirty="0">
                <a:solidFill>
                  <a:srgbClr val="000000"/>
                </a:solidFill>
                <a:latin typeface="RoxboroughCF Bold"/>
                <a:ea typeface="RoxboroughCF Bold"/>
                <a:cs typeface="RoxboroughCF Bold"/>
                <a:sym typeface="RoxboroughCF Bold"/>
              </a:rPr>
              <a:t>.</a:t>
            </a:r>
          </a:p>
          <a:p>
            <a:pPr marL="691701" lvl="1" indent="-345851" algn="l">
              <a:lnSpc>
                <a:spcPts val="4485"/>
              </a:lnSpc>
              <a:buFont typeface="Arial"/>
              <a:buChar char="•"/>
            </a:pPr>
            <a:r>
              <a:rPr lang="en-US" sz="3203" b="1" dirty="0">
                <a:solidFill>
                  <a:srgbClr val="000000"/>
                </a:solidFill>
                <a:latin typeface="RoxboroughCF Bold"/>
                <a:ea typeface="RoxboroughCF Bold"/>
                <a:cs typeface="RoxboroughCF Bold"/>
                <a:sym typeface="RoxboroughCF Bold"/>
              </a:rPr>
              <a:t>Stigma dan </a:t>
            </a:r>
            <a:r>
              <a:rPr lang="en-US" sz="3203" b="1" dirty="0" err="1">
                <a:solidFill>
                  <a:srgbClr val="000000"/>
                </a:solidFill>
                <a:latin typeface="RoxboroughCF Bold"/>
                <a:ea typeface="RoxboroughCF Bold"/>
                <a:cs typeface="RoxboroughCF Bold"/>
                <a:sym typeface="RoxboroughCF Bold"/>
              </a:rPr>
              <a:t>diskriminasi</a:t>
            </a:r>
            <a:r>
              <a:rPr lang="en-US" sz="3203" b="1" dirty="0">
                <a:solidFill>
                  <a:srgbClr val="000000"/>
                </a:solidFill>
                <a:latin typeface="RoxboroughCF Bold"/>
                <a:ea typeface="RoxboroughCF Bold"/>
                <a:cs typeface="RoxboroughCF Bold"/>
                <a:sym typeface="RoxboroughCF Bold"/>
              </a:rPr>
              <a:t>.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1461936" y="5745392"/>
            <a:ext cx="3547454" cy="412468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704"/>
              </a:lnSpc>
              <a:spcBef>
                <a:spcPct val="0"/>
              </a:spcBef>
            </a:pPr>
            <a:r>
              <a:rPr lang="en-US" sz="3360" b="1">
                <a:solidFill>
                  <a:srgbClr val="000000"/>
                </a:solidFill>
                <a:latin typeface="RoxboroughCF Bold"/>
                <a:ea typeface="RoxboroughCF Bold"/>
                <a:cs typeface="RoxboroughCF Bold"/>
                <a:sym typeface="RoxboroughCF Bold"/>
              </a:rPr>
              <a:t>3. Faktor ekonomi</a:t>
            </a:r>
          </a:p>
          <a:p>
            <a:pPr marL="725575" lvl="1" indent="-362787" algn="l">
              <a:lnSpc>
                <a:spcPts val="4704"/>
              </a:lnSpc>
              <a:buFont typeface="Arial"/>
              <a:buChar char="•"/>
            </a:pPr>
            <a:r>
              <a:rPr lang="en-US" sz="3360" b="1">
                <a:solidFill>
                  <a:srgbClr val="000000"/>
                </a:solidFill>
                <a:latin typeface="RoxboroughCF Bold"/>
                <a:ea typeface="RoxboroughCF Bold"/>
                <a:cs typeface="RoxboroughCF Bold"/>
                <a:sym typeface="RoxboroughCF Bold"/>
              </a:rPr>
              <a:t>Kemiskinan.</a:t>
            </a:r>
          </a:p>
          <a:p>
            <a:pPr marL="725575" lvl="1" indent="-362787" algn="l">
              <a:lnSpc>
                <a:spcPts val="4704"/>
              </a:lnSpc>
              <a:buFont typeface="Arial"/>
              <a:buChar char="•"/>
            </a:pPr>
            <a:r>
              <a:rPr lang="en-US" sz="3360" b="1">
                <a:solidFill>
                  <a:srgbClr val="000000"/>
                </a:solidFill>
                <a:latin typeface="RoxboroughCF Bold"/>
                <a:ea typeface="RoxboroughCF Bold"/>
                <a:cs typeface="RoxboroughCF Bold"/>
                <a:sym typeface="RoxboroughCF Bold"/>
              </a:rPr>
              <a:t>Ketergantungan ekonomi.</a:t>
            </a:r>
          </a:p>
          <a:p>
            <a:pPr marL="725575" lvl="1" indent="-362787" algn="l">
              <a:lnSpc>
                <a:spcPts val="4704"/>
              </a:lnSpc>
              <a:buFont typeface="Arial"/>
              <a:buChar char="•"/>
            </a:pPr>
            <a:r>
              <a:rPr lang="en-US" sz="3360" b="1">
                <a:solidFill>
                  <a:srgbClr val="000000"/>
                </a:solidFill>
                <a:latin typeface="RoxboroughCF Bold"/>
                <a:ea typeface="RoxboroughCF Bold"/>
                <a:cs typeface="RoxboroughCF Bold"/>
                <a:sym typeface="RoxboroughCF Bold"/>
              </a:rPr>
              <a:t>Kesulitan transportasi.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6664985" y="5949643"/>
            <a:ext cx="3907482" cy="394842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920"/>
              </a:lnSpc>
              <a:spcBef>
                <a:spcPct val="0"/>
              </a:spcBef>
            </a:pPr>
            <a:r>
              <a:rPr lang="en-US" sz="2800" b="1" dirty="0">
                <a:solidFill>
                  <a:srgbClr val="000000"/>
                </a:solidFill>
                <a:latin typeface="RoxboroughCF Bold"/>
                <a:ea typeface="RoxboroughCF Bold"/>
                <a:cs typeface="RoxboroughCF Bold"/>
                <a:sym typeface="RoxboroughCF Bold"/>
              </a:rPr>
              <a:t>4. Faktor </a:t>
            </a:r>
            <a:r>
              <a:rPr lang="en-US" sz="2800" b="1" dirty="0" err="1">
                <a:solidFill>
                  <a:srgbClr val="000000"/>
                </a:solidFill>
                <a:latin typeface="RoxboroughCF Bold"/>
                <a:ea typeface="RoxboroughCF Bold"/>
                <a:cs typeface="RoxboroughCF Bold"/>
                <a:sym typeface="RoxboroughCF Bold"/>
              </a:rPr>
              <a:t>sistem</a:t>
            </a:r>
            <a:r>
              <a:rPr lang="en-US" sz="2800" b="1" dirty="0">
                <a:solidFill>
                  <a:srgbClr val="000000"/>
                </a:solidFill>
                <a:latin typeface="RoxboroughCF Bold"/>
                <a:ea typeface="RoxboroughCF Bold"/>
                <a:cs typeface="RoxboroughCF Bold"/>
                <a:sym typeface="RoxboroughCF Bold"/>
              </a:rPr>
              <a:t> </a:t>
            </a:r>
            <a:r>
              <a:rPr lang="en-US" sz="2800" b="1" dirty="0" err="1">
                <a:solidFill>
                  <a:srgbClr val="000000"/>
                </a:solidFill>
                <a:latin typeface="RoxboroughCF Bold"/>
                <a:ea typeface="RoxboroughCF Bold"/>
                <a:cs typeface="RoxboroughCF Bold"/>
                <a:sym typeface="RoxboroughCF Bold"/>
              </a:rPr>
              <a:t>kesehatan</a:t>
            </a:r>
            <a:endParaRPr lang="en-US" sz="2800" b="1" dirty="0">
              <a:solidFill>
                <a:srgbClr val="000000"/>
              </a:solidFill>
              <a:latin typeface="RoxboroughCF Bold"/>
              <a:ea typeface="RoxboroughCF Bold"/>
              <a:cs typeface="RoxboroughCF Bold"/>
              <a:sym typeface="RoxboroughCF Bold"/>
            </a:endParaRPr>
          </a:p>
          <a:p>
            <a:pPr marL="604578" lvl="1" indent="-302289" algn="l">
              <a:lnSpc>
                <a:spcPts val="3920"/>
              </a:lnSpc>
              <a:buFont typeface="Arial"/>
              <a:buChar char="•"/>
            </a:pPr>
            <a:r>
              <a:rPr lang="en-US" sz="2800" b="1" dirty="0" err="1">
                <a:solidFill>
                  <a:srgbClr val="000000"/>
                </a:solidFill>
                <a:latin typeface="RoxboroughCF Bold"/>
                <a:ea typeface="RoxboroughCF Bold"/>
                <a:cs typeface="RoxboroughCF Bold"/>
                <a:sym typeface="RoxboroughCF Bold"/>
              </a:rPr>
              <a:t>Fasilitas</a:t>
            </a:r>
            <a:r>
              <a:rPr lang="en-US" sz="2800" b="1" dirty="0">
                <a:solidFill>
                  <a:srgbClr val="000000"/>
                </a:solidFill>
                <a:latin typeface="RoxboroughCF Bold"/>
                <a:ea typeface="RoxboroughCF Bold"/>
                <a:cs typeface="RoxboroughCF Bold"/>
                <a:sym typeface="RoxboroughCF Bold"/>
              </a:rPr>
              <a:t> </a:t>
            </a:r>
            <a:r>
              <a:rPr lang="en-US" sz="2800" b="1" dirty="0" err="1">
                <a:solidFill>
                  <a:srgbClr val="000000"/>
                </a:solidFill>
                <a:latin typeface="RoxboroughCF Bold"/>
                <a:ea typeface="RoxboroughCF Bold"/>
                <a:cs typeface="RoxboroughCF Bold"/>
                <a:sym typeface="RoxboroughCF Bold"/>
              </a:rPr>
              <a:t>tidak</a:t>
            </a:r>
            <a:r>
              <a:rPr lang="en-US" sz="2800" b="1" dirty="0">
                <a:solidFill>
                  <a:srgbClr val="000000"/>
                </a:solidFill>
                <a:latin typeface="RoxboroughCF Bold"/>
                <a:ea typeface="RoxboroughCF Bold"/>
                <a:cs typeface="RoxboroughCF Bold"/>
                <a:sym typeface="RoxboroughCF Bold"/>
              </a:rPr>
              <a:t> </a:t>
            </a:r>
            <a:r>
              <a:rPr lang="en-US" sz="2800" b="1" dirty="0" err="1">
                <a:solidFill>
                  <a:srgbClr val="000000"/>
                </a:solidFill>
                <a:latin typeface="RoxboroughCF Bold"/>
                <a:ea typeface="RoxboroughCF Bold"/>
                <a:cs typeface="RoxboroughCF Bold"/>
                <a:sym typeface="RoxboroughCF Bold"/>
              </a:rPr>
              <a:t>aksesibel</a:t>
            </a:r>
            <a:r>
              <a:rPr lang="en-US" sz="2800" b="1" dirty="0">
                <a:solidFill>
                  <a:srgbClr val="000000"/>
                </a:solidFill>
                <a:latin typeface="RoxboroughCF Bold"/>
                <a:ea typeface="RoxboroughCF Bold"/>
                <a:cs typeface="RoxboroughCF Bold"/>
                <a:sym typeface="RoxboroughCF Bold"/>
              </a:rPr>
              <a:t>.</a:t>
            </a:r>
          </a:p>
          <a:p>
            <a:pPr marL="604578" lvl="1" indent="-302289" algn="l">
              <a:lnSpc>
                <a:spcPts val="3920"/>
              </a:lnSpc>
              <a:buFont typeface="Arial"/>
              <a:buChar char="•"/>
            </a:pPr>
            <a:r>
              <a:rPr lang="en-US" sz="2800" b="1" dirty="0" err="1">
                <a:solidFill>
                  <a:srgbClr val="000000"/>
                </a:solidFill>
                <a:latin typeface="RoxboroughCF Bold"/>
                <a:ea typeface="RoxboroughCF Bold"/>
                <a:cs typeface="RoxboroughCF Bold"/>
                <a:sym typeface="RoxboroughCF Bold"/>
              </a:rPr>
              <a:t>Informasi</a:t>
            </a:r>
            <a:r>
              <a:rPr lang="en-US" sz="2800" b="1" dirty="0">
                <a:solidFill>
                  <a:srgbClr val="000000"/>
                </a:solidFill>
                <a:latin typeface="RoxboroughCF Bold"/>
                <a:ea typeface="RoxboroughCF Bold"/>
                <a:cs typeface="RoxboroughCF Bold"/>
                <a:sym typeface="RoxboroughCF Bold"/>
              </a:rPr>
              <a:t> </a:t>
            </a:r>
            <a:r>
              <a:rPr lang="en-US" sz="2800" b="1" dirty="0" err="1">
                <a:solidFill>
                  <a:srgbClr val="000000"/>
                </a:solidFill>
                <a:latin typeface="RoxboroughCF Bold"/>
                <a:ea typeface="RoxboroughCF Bold"/>
                <a:cs typeface="RoxboroughCF Bold"/>
                <a:sym typeface="RoxboroughCF Bold"/>
              </a:rPr>
              <a:t>sulit</a:t>
            </a:r>
            <a:r>
              <a:rPr lang="en-US" sz="2800" b="1" dirty="0">
                <a:solidFill>
                  <a:srgbClr val="000000"/>
                </a:solidFill>
                <a:latin typeface="RoxboroughCF Bold"/>
                <a:ea typeface="RoxboroughCF Bold"/>
                <a:cs typeface="RoxboroughCF Bold"/>
                <a:sym typeface="RoxboroughCF Bold"/>
              </a:rPr>
              <a:t> </a:t>
            </a:r>
            <a:r>
              <a:rPr lang="en-US" sz="2800" b="1" dirty="0" err="1">
                <a:solidFill>
                  <a:srgbClr val="000000"/>
                </a:solidFill>
                <a:latin typeface="RoxboroughCF Bold"/>
                <a:ea typeface="RoxboroughCF Bold"/>
                <a:cs typeface="RoxboroughCF Bold"/>
                <a:sym typeface="RoxboroughCF Bold"/>
              </a:rPr>
              <a:t>dipahami</a:t>
            </a:r>
            <a:r>
              <a:rPr lang="en-US" sz="2800" b="1" dirty="0">
                <a:solidFill>
                  <a:srgbClr val="000000"/>
                </a:solidFill>
                <a:latin typeface="RoxboroughCF Bold"/>
                <a:ea typeface="RoxboroughCF Bold"/>
                <a:cs typeface="RoxboroughCF Bold"/>
                <a:sym typeface="RoxboroughCF Bold"/>
              </a:rPr>
              <a:t>.</a:t>
            </a:r>
          </a:p>
          <a:p>
            <a:pPr marL="604578" lvl="1" indent="-302289" algn="l">
              <a:lnSpc>
                <a:spcPts val="3920"/>
              </a:lnSpc>
              <a:buFont typeface="Arial"/>
              <a:buChar char="•"/>
            </a:pPr>
            <a:r>
              <a:rPr lang="en-US" sz="2800" b="1" dirty="0" err="1">
                <a:solidFill>
                  <a:srgbClr val="000000"/>
                </a:solidFill>
                <a:latin typeface="RoxboroughCF Bold"/>
                <a:ea typeface="RoxboroughCF Bold"/>
                <a:cs typeface="RoxboroughCF Bold"/>
                <a:sym typeface="RoxboroughCF Bold"/>
              </a:rPr>
              <a:t>Kurangnya</a:t>
            </a:r>
            <a:r>
              <a:rPr lang="en-US" sz="2800" b="1" dirty="0">
                <a:solidFill>
                  <a:srgbClr val="000000"/>
                </a:solidFill>
                <a:latin typeface="RoxboroughCF Bold"/>
                <a:ea typeface="RoxboroughCF Bold"/>
                <a:cs typeface="RoxboroughCF Bold"/>
                <a:sym typeface="RoxboroughCF Bold"/>
              </a:rPr>
              <a:t> </a:t>
            </a:r>
            <a:r>
              <a:rPr lang="en-US" sz="2800" b="1" dirty="0" err="1">
                <a:solidFill>
                  <a:srgbClr val="000000"/>
                </a:solidFill>
                <a:latin typeface="RoxboroughCF Bold"/>
                <a:ea typeface="RoxboroughCF Bold"/>
                <a:cs typeface="RoxboroughCF Bold"/>
                <a:sym typeface="RoxboroughCF Bold"/>
              </a:rPr>
              <a:t>tenaga</a:t>
            </a:r>
            <a:r>
              <a:rPr lang="en-US" sz="2800" b="1" dirty="0">
                <a:solidFill>
                  <a:srgbClr val="000000"/>
                </a:solidFill>
                <a:latin typeface="RoxboroughCF Bold"/>
                <a:ea typeface="RoxboroughCF Bold"/>
                <a:cs typeface="RoxboroughCF Bold"/>
                <a:sym typeface="RoxboroughCF Bold"/>
              </a:rPr>
              <a:t> </a:t>
            </a:r>
            <a:r>
              <a:rPr lang="en-US" sz="2800" b="1" dirty="0" err="1">
                <a:solidFill>
                  <a:srgbClr val="000000"/>
                </a:solidFill>
                <a:latin typeface="RoxboroughCF Bold"/>
                <a:ea typeface="RoxboroughCF Bold"/>
                <a:cs typeface="RoxboroughCF Bold"/>
                <a:sym typeface="RoxboroughCF Bold"/>
              </a:rPr>
              <a:t>kesehatan</a:t>
            </a:r>
            <a:r>
              <a:rPr lang="en-US" sz="2800" b="1" dirty="0">
                <a:solidFill>
                  <a:srgbClr val="000000"/>
                </a:solidFill>
                <a:latin typeface="RoxboroughCF Bold"/>
                <a:ea typeface="RoxboroughCF Bold"/>
                <a:cs typeface="RoxboroughCF Bold"/>
                <a:sym typeface="RoxboroughCF Bold"/>
              </a:rPr>
              <a:t> </a:t>
            </a:r>
            <a:r>
              <a:rPr lang="en-US" sz="2800" b="1" dirty="0" err="1">
                <a:solidFill>
                  <a:srgbClr val="000000"/>
                </a:solidFill>
                <a:latin typeface="RoxboroughCF Bold"/>
                <a:ea typeface="RoxboroughCF Bold"/>
                <a:cs typeface="RoxboroughCF Bold"/>
                <a:sym typeface="RoxboroughCF Bold"/>
              </a:rPr>
              <a:t>terlatih</a:t>
            </a:r>
            <a:r>
              <a:rPr lang="en-US" sz="2800" b="1" dirty="0">
                <a:solidFill>
                  <a:srgbClr val="000000"/>
                </a:solidFill>
                <a:latin typeface="RoxboroughCF Bold"/>
                <a:ea typeface="RoxboroughCF Bold"/>
                <a:cs typeface="RoxboroughCF Bold"/>
                <a:sym typeface="RoxboroughCF Bold"/>
              </a:rPr>
              <a:t>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C09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4"/>
          <p:cNvSpPr txBox="1"/>
          <p:nvPr/>
        </p:nvSpPr>
        <p:spPr>
          <a:xfrm>
            <a:off x="3886200" y="1169440"/>
            <a:ext cx="10297788" cy="57817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lang="en-US" sz="3600" b="1" dirty="0" err="1"/>
              <a:t>Kelompok</a:t>
            </a:r>
            <a:r>
              <a:rPr lang="en-US" sz="3600" b="1" dirty="0"/>
              <a:t> </a:t>
            </a:r>
            <a:r>
              <a:rPr lang="en-US" sz="3600" b="1" dirty="0" err="1"/>
              <a:t>Rentan</a:t>
            </a:r>
            <a:r>
              <a:rPr lang="en-US" sz="3600" b="1" dirty="0"/>
              <a:t> </a:t>
            </a:r>
            <a:r>
              <a:rPr lang="en-US" sz="3600" b="1" dirty="0" err="1"/>
              <a:t>dalam</a:t>
            </a:r>
            <a:r>
              <a:rPr lang="en-US" sz="3600" b="1" dirty="0"/>
              <a:t> Kesehatan Maternal</a:t>
            </a:r>
            <a:r>
              <a:rPr lang="en-US" sz="3757" dirty="0">
                <a:solidFill>
                  <a:srgbClr val="343434"/>
                </a:solidFill>
                <a:latin typeface="RoxboroughCF"/>
                <a:ea typeface="RoxboroughCF"/>
                <a:cs typeface="RoxboroughCF"/>
                <a:sym typeface="RoxboroughCF"/>
              </a:rPr>
              <a:t>.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2339B50-02E2-CCFF-3635-F0965EE051B0}"/>
              </a:ext>
            </a:extLst>
          </p:cNvPr>
          <p:cNvSpPr txBox="1"/>
          <p:nvPr/>
        </p:nvSpPr>
        <p:spPr>
          <a:xfrm>
            <a:off x="1295400" y="2324100"/>
            <a:ext cx="16459200" cy="65556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0000"/>
              </a:lnSpc>
              <a:spcAft>
                <a:spcPts val="800"/>
              </a:spcAft>
              <a:buNone/>
            </a:pPr>
            <a:r>
              <a:rPr lang="en-US" sz="3600" kern="100" dirty="0" err="1">
                <a:effectLst/>
                <a:latin typeface="+mn-lt"/>
                <a:ea typeface="Aptos" panose="020B0004020202020204" pitchFamily="34" charset="0"/>
                <a:cs typeface="Times New Roman" panose="02020603050405020304" pitchFamily="18" charset="0"/>
              </a:rPr>
              <a:t>Dalam</a:t>
            </a:r>
            <a:r>
              <a:rPr lang="en-US" sz="3600" kern="100" dirty="0">
                <a:effectLst/>
                <a:latin typeface="+mn-lt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3600" kern="100" dirty="0" err="1">
                <a:effectLst/>
                <a:latin typeface="+mn-lt"/>
                <a:ea typeface="Aptos" panose="020B0004020202020204" pitchFamily="34" charset="0"/>
                <a:cs typeface="Times New Roman" panose="02020603050405020304" pitchFamily="18" charset="0"/>
              </a:rPr>
              <a:t>pelayanan</a:t>
            </a:r>
            <a:r>
              <a:rPr lang="en-US" sz="3600" kern="100" dirty="0">
                <a:effectLst/>
                <a:latin typeface="+mn-lt"/>
                <a:ea typeface="Aptos" panose="020B0004020202020204" pitchFamily="34" charset="0"/>
                <a:cs typeface="Times New Roman" panose="02020603050405020304" pitchFamily="18" charset="0"/>
              </a:rPr>
              <a:t> maternal, </a:t>
            </a:r>
            <a:r>
              <a:rPr lang="en-US" sz="3600" kern="100" dirty="0" err="1">
                <a:effectLst/>
                <a:latin typeface="+mn-lt"/>
                <a:ea typeface="Aptos" panose="020B0004020202020204" pitchFamily="34" charset="0"/>
                <a:cs typeface="Times New Roman" panose="02020603050405020304" pitchFamily="18" charset="0"/>
              </a:rPr>
              <a:t>kelompok</a:t>
            </a:r>
            <a:r>
              <a:rPr lang="en-US" sz="3600" kern="100" dirty="0">
                <a:effectLst/>
                <a:latin typeface="+mn-lt"/>
                <a:ea typeface="Aptos" panose="020B0004020202020204" pitchFamily="34" charset="0"/>
                <a:cs typeface="Times New Roman" panose="02020603050405020304" pitchFamily="18" charset="0"/>
              </a:rPr>
              <a:t> yang </a:t>
            </a:r>
            <a:r>
              <a:rPr lang="en-US" sz="3600" kern="100" dirty="0" err="1">
                <a:effectLst/>
                <a:latin typeface="+mn-lt"/>
                <a:ea typeface="Aptos" panose="020B0004020202020204" pitchFamily="34" charset="0"/>
                <a:cs typeface="Times New Roman" panose="02020603050405020304" pitchFamily="18" charset="0"/>
              </a:rPr>
              <a:t>dapat</a:t>
            </a:r>
            <a:r>
              <a:rPr lang="en-US" sz="3600" kern="100" dirty="0">
                <a:effectLst/>
                <a:latin typeface="+mn-lt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3600" kern="100" dirty="0" err="1">
                <a:effectLst/>
                <a:latin typeface="+mn-lt"/>
                <a:ea typeface="Aptos" panose="020B0004020202020204" pitchFamily="34" charset="0"/>
                <a:cs typeface="Times New Roman" panose="02020603050405020304" pitchFamily="18" charset="0"/>
              </a:rPr>
              <a:t>mengalami</a:t>
            </a:r>
            <a:r>
              <a:rPr lang="en-US" sz="3600" kern="100" dirty="0">
                <a:effectLst/>
                <a:latin typeface="+mn-lt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3600" kern="100" dirty="0" err="1">
                <a:effectLst/>
                <a:latin typeface="+mn-lt"/>
                <a:ea typeface="Aptos" panose="020B0004020202020204" pitchFamily="34" charset="0"/>
                <a:cs typeface="Times New Roman" panose="02020603050405020304" pitchFamily="18" charset="0"/>
              </a:rPr>
              <a:t>kerentanan</a:t>
            </a:r>
            <a:r>
              <a:rPr lang="en-US" sz="3600" kern="100" dirty="0">
                <a:effectLst/>
                <a:latin typeface="+mn-lt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3600" kern="100" dirty="0" err="1">
                <a:effectLst/>
                <a:latin typeface="+mn-lt"/>
                <a:ea typeface="Aptos" panose="020B0004020202020204" pitchFamily="34" charset="0"/>
                <a:cs typeface="Times New Roman" panose="02020603050405020304" pitchFamily="18" charset="0"/>
              </a:rPr>
              <a:t>antara</a:t>
            </a:r>
            <a:r>
              <a:rPr lang="en-US" sz="3600" kern="100" dirty="0">
                <a:effectLst/>
                <a:latin typeface="+mn-lt"/>
                <a:ea typeface="Aptos" panose="020B0004020202020204" pitchFamily="34" charset="0"/>
                <a:cs typeface="Times New Roman" panose="02020603050405020304" pitchFamily="18" charset="0"/>
              </a:rPr>
              <a:t> lain:</a:t>
            </a:r>
          </a:p>
          <a:p>
            <a:pPr marL="342900" lvl="0" indent="-342900">
              <a:lnSpc>
                <a:spcPct val="100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3600" kern="100" dirty="0">
                <a:effectLst/>
                <a:latin typeface="+mn-lt"/>
                <a:ea typeface="Aptos" panose="020B0004020202020204" pitchFamily="34" charset="0"/>
                <a:cs typeface="Times New Roman" panose="02020603050405020304" pitchFamily="18" charset="0"/>
              </a:rPr>
              <a:t>Ibu </a:t>
            </a:r>
            <a:r>
              <a:rPr lang="en-US" sz="3600" kern="100" dirty="0" err="1">
                <a:effectLst/>
                <a:latin typeface="+mn-lt"/>
                <a:ea typeface="Aptos" panose="020B0004020202020204" pitchFamily="34" charset="0"/>
                <a:cs typeface="Times New Roman" panose="02020603050405020304" pitchFamily="18" charset="0"/>
              </a:rPr>
              <a:t>dengan</a:t>
            </a:r>
            <a:r>
              <a:rPr lang="en-US" sz="3600" kern="100" dirty="0">
                <a:effectLst/>
                <a:latin typeface="+mn-lt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3600" kern="100" dirty="0" err="1">
                <a:effectLst/>
                <a:latin typeface="+mn-lt"/>
                <a:ea typeface="Aptos" panose="020B0004020202020204" pitchFamily="34" charset="0"/>
                <a:cs typeface="Times New Roman" panose="02020603050405020304" pitchFamily="18" charset="0"/>
              </a:rPr>
              <a:t>disabilitas</a:t>
            </a:r>
            <a:r>
              <a:rPr lang="en-US" sz="3600" kern="100" dirty="0">
                <a:effectLst/>
                <a:latin typeface="+mn-lt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3600" kern="100" dirty="0" err="1">
                <a:effectLst/>
                <a:latin typeface="+mn-lt"/>
                <a:ea typeface="Aptos" panose="020B0004020202020204" pitchFamily="34" charset="0"/>
                <a:cs typeface="Times New Roman" panose="02020603050405020304" pitchFamily="18" charset="0"/>
              </a:rPr>
              <a:t>fisik</a:t>
            </a:r>
            <a:r>
              <a:rPr lang="en-US" sz="3600" kern="100" dirty="0">
                <a:effectLst/>
                <a:latin typeface="+mn-lt"/>
                <a:ea typeface="Aptos" panose="020B0004020202020204" pitchFamily="34" charset="0"/>
                <a:cs typeface="Times New Roman" panose="02020603050405020304" pitchFamily="18" charset="0"/>
              </a:rPr>
              <a:t>.</a:t>
            </a:r>
          </a:p>
          <a:p>
            <a:pPr marL="342900" lvl="0" indent="-342900">
              <a:lnSpc>
                <a:spcPct val="100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3600" kern="100" dirty="0">
                <a:effectLst/>
                <a:latin typeface="+mn-lt"/>
                <a:ea typeface="Aptos" panose="020B0004020202020204" pitchFamily="34" charset="0"/>
                <a:cs typeface="Times New Roman" panose="02020603050405020304" pitchFamily="18" charset="0"/>
              </a:rPr>
              <a:t>Ibu </a:t>
            </a:r>
            <a:r>
              <a:rPr lang="en-US" sz="3600" kern="100" dirty="0" err="1">
                <a:effectLst/>
                <a:latin typeface="+mn-lt"/>
                <a:ea typeface="Aptos" panose="020B0004020202020204" pitchFamily="34" charset="0"/>
                <a:cs typeface="Times New Roman" panose="02020603050405020304" pitchFamily="18" charset="0"/>
              </a:rPr>
              <a:t>dengan</a:t>
            </a:r>
            <a:r>
              <a:rPr lang="en-US" sz="3600" kern="100" dirty="0">
                <a:effectLst/>
                <a:latin typeface="+mn-lt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3600" kern="100" dirty="0" err="1">
                <a:effectLst/>
                <a:latin typeface="+mn-lt"/>
                <a:ea typeface="Aptos" panose="020B0004020202020204" pitchFamily="34" charset="0"/>
                <a:cs typeface="Times New Roman" panose="02020603050405020304" pitchFamily="18" charset="0"/>
              </a:rPr>
              <a:t>disabilitas</a:t>
            </a:r>
            <a:r>
              <a:rPr lang="en-US" sz="3600" kern="100" dirty="0">
                <a:effectLst/>
                <a:latin typeface="+mn-lt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3600" kern="100" dirty="0" err="1">
                <a:effectLst/>
                <a:latin typeface="+mn-lt"/>
                <a:ea typeface="Aptos" panose="020B0004020202020204" pitchFamily="34" charset="0"/>
                <a:cs typeface="Times New Roman" panose="02020603050405020304" pitchFamily="18" charset="0"/>
              </a:rPr>
              <a:t>sensorik</a:t>
            </a:r>
            <a:r>
              <a:rPr lang="en-US" sz="3600" kern="100" dirty="0">
                <a:effectLst/>
                <a:latin typeface="+mn-lt"/>
                <a:ea typeface="Aptos" panose="020B0004020202020204" pitchFamily="34" charset="0"/>
                <a:cs typeface="Times New Roman" panose="02020603050405020304" pitchFamily="18" charset="0"/>
              </a:rPr>
              <a:t>.</a:t>
            </a:r>
          </a:p>
          <a:p>
            <a:pPr marL="342900" lvl="0" indent="-342900">
              <a:lnSpc>
                <a:spcPct val="100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3600" kern="100" dirty="0">
                <a:effectLst/>
                <a:latin typeface="+mn-lt"/>
                <a:ea typeface="Aptos" panose="020B0004020202020204" pitchFamily="34" charset="0"/>
                <a:cs typeface="Times New Roman" panose="02020603050405020304" pitchFamily="18" charset="0"/>
              </a:rPr>
              <a:t>Ibu </a:t>
            </a:r>
            <a:r>
              <a:rPr lang="en-US" sz="3600" kern="100" dirty="0" err="1">
                <a:effectLst/>
                <a:latin typeface="+mn-lt"/>
                <a:ea typeface="Aptos" panose="020B0004020202020204" pitchFamily="34" charset="0"/>
                <a:cs typeface="Times New Roman" panose="02020603050405020304" pitchFamily="18" charset="0"/>
              </a:rPr>
              <a:t>dengan</a:t>
            </a:r>
            <a:r>
              <a:rPr lang="en-US" sz="3600" kern="100" dirty="0">
                <a:effectLst/>
                <a:latin typeface="+mn-lt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3600" kern="100" dirty="0" err="1">
                <a:effectLst/>
                <a:latin typeface="+mn-lt"/>
                <a:ea typeface="Aptos" panose="020B0004020202020204" pitchFamily="34" charset="0"/>
                <a:cs typeface="Times New Roman" panose="02020603050405020304" pitchFamily="18" charset="0"/>
              </a:rPr>
              <a:t>hambatan</a:t>
            </a:r>
            <a:r>
              <a:rPr lang="en-US" sz="3600" kern="100" dirty="0">
                <a:effectLst/>
                <a:latin typeface="+mn-lt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3600" kern="100" dirty="0" err="1">
                <a:effectLst/>
                <a:latin typeface="+mn-lt"/>
                <a:ea typeface="Aptos" panose="020B0004020202020204" pitchFamily="34" charset="0"/>
                <a:cs typeface="Times New Roman" panose="02020603050405020304" pitchFamily="18" charset="0"/>
              </a:rPr>
              <a:t>intelektual</a:t>
            </a:r>
            <a:r>
              <a:rPr lang="en-US" sz="3600" kern="100" dirty="0">
                <a:effectLst/>
                <a:latin typeface="+mn-lt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3600" kern="100" dirty="0" err="1">
                <a:effectLst/>
                <a:latin typeface="+mn-lt"/>
                <a:ea typeface="Aptos" panose="020B0004020202020204" pitchFamily="34" charset="0"/>
                <a:cs typeface="Times New Roman" panose="02020603050405020304" pitchFamily="18" charset="0"/>
              </a:rPr>
              <a:t>atau</a:t>
            </a:r>
            <a:r>
              <a:rPr lang="en-US" sz="3600" kern="100" dirty="0">
                <a:effectLst/>
                <a:latin typeface="+mn-lt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3600" kern="100" dirty="0" err="1">
                <a:effectLst/>
                <a:latin typeface="+mn-lt"/>
                <a:ea typeface="Aptos" panose="020B0004020202020204" pitchFamily="34" charset="0"/>
                <a:cs typeface="Times New Roman" panose="02020603050405020304" pitchFamily="18" charset="0"/>
              </a:rPr>
              <a:t>perkembangan</a:t>
            </a:r>
            <a:r>
              <a:rPr lang="en-US" sz="3600" kern="100" dirty="0">
                <a:effectLst/>
                <a:latin typeface="+mn-lt"/>
                <a:ea typeface="Aptos" panose="020B0004020202020204" pitchFamily="34" charset="0"/>
                <a:cs typeface="Times New Roman" panose="02020603050405020304" pitchFamily="18" charset="0"/>
              </a:rPr>
              <a:t>.</a:t>
            </a:r>
          </a:p>
          <a:p>
            <a:pPr marL="342900" lvl="0" indent="-342900">
              <a:lnSpc>
                <a:spcPct val="100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3600" kern="100" dirty="0">
                <a:effectLst/>
                <a:latin typeface="+mn-lt"/>
                <a:ea typeface="Aptos" panose="020B0004020202020204" pitchFamily="34" charset="0"/>
                <a:cs typeface="Times New Roman" panose="02020603050405020304" pitchFamily="18" charset="0"/>
              </a:rPr>
              <a:t>Ibu </a:t>
            </a:r>
            <a:r>
              <a:rPr lang="en-US" sz="3600" kern="100" dirty="0" err="1">
                <a:effectLst/>
                <a:latin typeface="+mn-lt"/>
                <a:ea typeface="Aptos" panose="020B0004020202020204" pitchFamily="34" charset="0"/>
                <a:cs typeface="Times New Roman" panose="02020603050405020304" pitchFamily="18" charset="0"/>
              </a:rPr>
              <a:t>dengan</a:t>
            </a:r>
            <a:r>
              <a:rPr lang="en-US" sz="3600" kern="100" dirty="0">
                <a:effectLst/>
                <a:latin typeface="+mn-lt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3600" kern="100" dirty="0" err="1">
                <a:effectLst/>
                <a:latin typeface="+mn-lt"/>
                <a:ea typeface="Aptos" panose="020B0004020202020204" pitchFamily="34" charset="0"/>
                <a:cs typeface="Times New Roman" panose="02020603050405020304" pitchFamily="18" charset="0"/>
              </a:rPr>
              <a:t>gangguan</a:t>
            </a:r>
            <a:r>
              <a:rPr lang="en-US" sz="3600" kern="100" dirty="0">
                <a:effectLst/>
                <a:latin typeface="+mn-lt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3600" kern="100" dirty="0" err="1">
                <a:effectLst/>
                <a:latin typeface="+mn-lt"/>
                <a:ea typeface="Aptos" panose="020B0004020202020204" pitchFamily="34" charset="0"/>
                <a:cs typeface="Times New Roman" panose="02020603050405020304" pitchFamily="18" charset="0"/>
              </a:rPr>
              <a:t>kesehatan</a:t>
            </a:r>
            <a:r>
              <a:rPr lang="en-US" sz="3600" kern="100" dirty="0">
                <a:effectLst/>
                <a:latin typeface="+mn-lt"/>
                <a:ea typeface="Aptos" panose="020B0004020202020204" pitchFamily="34" charset="0"/>
                <a:cs typeface="Times New Roman" panose="02020603050405020304" pitchFamily="18" charset="0"/>
              </a:rPr>
              <a:t> mental.</a:t>
            </a:r>
          </a:p>
          <a:p>
            <a:pPr marL="342900" lvl="0" indent="-342900">
              <a:lnSpc>
                <a:spcPct val="100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3600" kern="100" dirty="0">
                <a:effectLst/>
                <a:latin typeface="+mn-lt"/>
                <a:ea typeface="Aptos" panose="020B0004020202020204" pitchFamily="34" charset="0"/>
                <a:cs typeface="Times New Roman" panose="02020603050405020304" pitchFamily="18" charset="0"/>
              </a:rPr>
              <a:t>Ibu </a:t>
            </a:r>
            <a:r>
              <a:rPr lang="en-US" sz="3600" kern="100" dirty="0" err="1">
                <a:effectLst/>
                <a:latin typeface="+mn-lt"/>
                <a:ea typeface="Aptos" panose="020B0004020202020204" pitchFamily="34" charset="0"/>
                <a:cs typeface="Times New Roman" panose="02020603050405020304" pitchFamily="18" charset="0"/>
              </a:rPr>
              <a:t>dengan</a:t>
            </a:r>
            <a:r>
              <a:rPr lang="en-US" sz="3600" kern="100" dirty="0">
                <a:effectLst/>
                <a:latin typeface="+mn-lt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3600" kern="100" dirty="0" err="1">
                <a:effectLst/>
                <a:latin typeface="+mn-lt"/>
                <a:ea typeface="Aptos" panose="020B0004020202020204" pitchFamily="34" charset="0"/>
                <a:cs typeface="Times New Roman" panose="02020603050405020304" pitchFamily="18" charset="0"/>
              </a:rPr>
              <a:t>penyakit</a:t>
            </a:r>
            <a:r>
              <a:rPr lang="en-US" sz="3600" kern="100" dirty="0">
                <a:effectLst/>
                <a:latin typeface="+mn-lt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3600" kern="100" dirty="0" err="1">
                <a:effectLst/>
                <a:latin typeface="+mn-lt"/>
                <a:ea typeface="Aptos" panose="020B0004020202020204" pitchFamily="34" charset="0"/>
                <a:cs typeface="Times New Roman" panose="02020603050405020304" pitchFamily="18" charset="0"/>
              </a:rPr>
              <a:t>kronis</a:t>
            </a:r>
            <a:r>
              <a:rPr lang="en-US" sz="3600" kern="100" dirty="0">
                <a:effectLst/>
                <a:latin typeface="+mn-lt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3600" kern="100" dirty="0" err="1">
                <a:effectLst/>
                <a:latin typeface="+mn-lt"/>
                <a:ea typeface="Aptos" panose="020B0004020202020204" pitchFamily="34" charset="0"/>
                <a:cs typeface="Times New Roman" panose="02020603050405020304" pitchFamily="18" charset="0"/>
              </a:rPr>
              <a:t>atau</a:t>
            </a:r>
            <a:r>
              <a:rPr lang="en-US" sz="3600" kern="100" dirty="0">
                <a:effectLst/>
                <a:latin typeface="+mn-lt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3600" kern="100" dirty="0" err="1">
                <a:effectLst/>
                <a:latin typeface="+mn-lt"/>
                <a:ea typeface="Aptos" panose="020B0004020202020204" pitchFamily="34" charset="0"/>
                <a:cs typeface="Times New Roman" panose="02020603050405020304" pitchFamily="18" charset="0"/>
              </a:rPr>
              <a:t>kondisi</a:t>
            </a:r>
            <a:r>
              <a:rPr lang="en-US" sz="3600" kern="100" dirty="0">
                <a:effectLst/>
                <a:latin typeface="+mn-lt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3600" kern="100" dirty="0" err="1">
                <a:effectLst/>
                <a:latin typeface="+mn-lt"/>
                <a:ea typeface="Aptos" panose="020B0004020202020204" pitchFamily="34" charset="0"/>
                <a:cs typeface="Times New Roman" panose="02020603050405020304" pitchFamily="18" charset="0"/>
              </a:rPr>
              <a:t>medis</a:t>
            </a:r>
            <a:r>
              <a:rPr lang="en-US" sz="3600" kern="100" dirty="0">
                <a:effectLst/>
                <a:latin typeface="+mn-lt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3600" kern="100" dirty="0" err="1">
                <a:effectLst/>
                <a:latin typeface="+mn-lt"/>
                <a:ea typeface="Aptos" panose="020B0004020202020204" pitchFamily="34" charset="0"/>
                <a:cs typeface="Times New Roman" panose="02020603050405020304" pitchFamily="18" charset="0"/>
              </a:rPr>
              <a:t>kompleks</a:t>
            </a:r>
            <a:r>
              <a:rPr lang="en-US" sz="3600" kern="100" dirty="0">
                <a:effectLst/>
                <a:latin typeface="+mn-lt"/>
                <a:ea typeface="Aptos" panose="020B0004020202020204" pitchFamily="34" charset="0"/>
                <a:cs typeface="Times New Roman" panose="02020603050405020304" pitchFamily="18" charset="0"/>
              </a:rPr>
              <a:t>.</a:t>
            </a:r>
          </a:p>
          <a:p>
            <a:pPr marL="342900" lvl="0" indent="-342900">
              <a:lnSpc>
                <a:spcPct val="100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3600" kern="100" dirty="0">
                <a:effectLst/>
                <a:latin typeface="+mn-lt"/>
                <a:ea typeface="Aptos" panose="020B0004020202020204" pitchFamily="34" charset="0"/>
                <a:cs typeface="Times New Roman" panose="02020603050405020304" pitchFamily="18" charset="0"/>
              </a:rPr>
              <a:t>Ibu </a:t>
            </a:r>
            <a:r>
              <a:rPr lang="en-US" sz="3600" kern="100" dirty="0" err="1">
                <a:effectLst/>
                <a:latin typeface="+mn-lt"/>
                <a:ea typeface="Aptos" panose="020B0004020202020204" pitchFamily="34" charset="0"/>
                <a:cs typeface="Times New Roman" panose="02020603050405020304" pitchFamily="18" charset="0"/>
              </a:rPr>
              <a:t>usia</a:t>
            </a:r>
            <a:r>
              <a:rPr lang="en-US" sz="3600" kern="100" dirty="0">
                <a:effectLst/>
                <a:latin typeface="+mn-lt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3600" kern="100" dirty="0" err="1">
                <a:effectLst/>
                <a:latin typeface="+mn-lt"/>
                <a:ea typeface="Aptos" panose="020B0004020202020204" pitchFamily="34" charset="0"/>
                <a:cs typeface="Times New Roman" panose="02020603050405020304" pitchFamily="18" charset="0"/>
              </a:rPr>
              <a:t>remaja</a:t>
            </a:r>
            <a:r>
              <a:rPr lang="en-US" sz="3600" kern="100" dirty="0">
                <a:effectLst/>
                <a:latin typeface="+mn-lt"/>
                <a:ea typeface="Aptos" panose="020B0004020202020204" pitchFamily="34" charset="0"/>
                <a:cs typeface="Times New Roman" panose="02020603050405020304" pitchFamily="18" charset="0"/>
              </a:rPr>
              <a:t>.</a:t>
            </a:r>
          </a:p>
          <a:p>
            <a:pPr marL="342900" lvl="0" indent="-342900">
              <a:lnSpc>
                <a:spcPct val="100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3600" kern="100" dirty="0">
                <a:effectLst/>
                <a:latin typeface="+mn-lt"/>
                <a:ea typeface="Aptos" panose="020B0004020202020204" pitchFamily="34" charset="0"/>
                <a:cs typeface="Times New Roman" panose="02020603050405020304" pitchFamily="18" charset="0"/>
              </a:rPr>
              <a:t>Ibu </a:t>
            </a:r>
            <a:r>
              <a:rPr lang="en-US" sz="3600" kern="100" dirty="0" err="1">
                <a:effectLst/>
                <a:latin typeface="+mn-lt"/>
                <a:ea typeface="Aptos" panose="020B0004020202020204" pitchFamily="34" charset="0"/>
                <a:cs typeface="Times New Roman" panose="02020603050405020304" pitchFamily="18" charset="0"/>
              </a:rPr>
              <a:t>dengan</a:t>
            </a:r>
            <a:r>
              <a:rPr lang="en-US" sz="3600" kern="100" dirty="0">
                <a:effectLst/>
                <a:latin typeface="+mn-lt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3600" kern="100" dirty="0" err="1">
                <a:effectLst/>
                <a:latin typeface="+mn-lt"/>
                <a:ea typeface="Aptos" panose="020B0004020202020204" pitchFamily="34" charset="0"/>
                <a:cs typeface="Times New Roman" panose="02020603050405020304" pitchFamily="18" charset="0"/>
              </a:rPr>
              <a:t>kondisi</a:t>
            </a:r>
            <a:r>
              <a:rPr lang="en-US" sz="3600" kern="100" dirty="0">
                <a:effectLst/>
                <a:latin typeface="+mn-lt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3600" kern="100" dirty="0" err="1">
                <a:effectLst/>
                <a:latin typeface="+mn-lt"/>
                <a:ea typeface="Aptos" panose="020B0004020202020204" pitchFamily="34" charset="0"/>
                <a:cs typeface="Times New Roman" panose="02020603050405020304" pitchFamily="18" charset="0"/>
              </a:rPr>
              <a:t>sosial-ekonomi</a:t>
            </a:r>
            <a:r>
              <a:rPr lang="en-US" sz="3600" kern="100" dirty="0">
                <a:effectLst/>
                <a:latin typeface="+mn-lt"/>
                <a:ea typeface="Aptos" panose="020B0004020202020204" pitchFamily="34" charset="0"/>
                <a:cs typeface="Times New Roman" panose="02020603050405020304" pitchFamily="18" charset="0"/>
              </a:rPr>
              <a:t> yang </a:t>
            </a:r>
            <a:r>
              <a:rPr lang="en-US" sz="3600" kern="100" dirty="0" err="1">
                <a:effectLst/>
                <a:latin typeface="+mn-lt"/>
                <a:ea typeface="Aptos" panose="020B0004020202020204" pitchFamily="34" charset="0"/>
                <a:cs typeface="Times New Roman" panose="02020603050405020304" pitchFamily="18" charset="0"/>
              </a:rPr>
              <a:t>sulit</a:t>
            </a:r>
            <a:r>
              <a:rPr lang="en-US" sz="3600" kern="100" dirty="0">
                <a:effectLst/>
                <a:latin typeface="+mn-lt"/>
                <a:ea typeface="Aptos" panose="020B0004020202020204" pitchFamily="34" charset="0"/>
                <a:cs typeface="Times New Roman" panose="02020603050405020304" pitchFamily="18" charset="0"/>
              </a:rPr>
              <a:t>.</a:t>
            </a:r>
          </a:p>
          <a:p>
            <a:pPr marL="342900" lvl="0" indent="-342900">
              <a:lnSpc>
                <a:spcPct val="100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3600" kern="100" dirty="0">
                <a:effectLst/>
                <a:latin typeface="+mn-lt"/>
                <a:ea typeface="Aptos" panose="020B0004020202020204" pitchFamily="34" charset="0"/>
                <a:cs typeface="Times New Roman" panose="02020603050405020304" pitchFamily="18" charset="0"/>
              </a:rPr>
              <a:t>Ibu yang </a:t>
            </a:r>
            <a:r>
              <a:rPr lang="en-US" sz="3600" kern="100" dirty="0" err="1">
                <a:effectLst/>
                <a:latin typeface="+mn-lt"/>
                <a:ea typeface="Aptos" panose="020B0004020202020204" pitchFamily="34" charset="0"/>
                <a:cs typeface="Times New Roman" panose="02020603050405020304" pitchFamily="18" charset="0"/>
              </a:rPr>
              <a:t>mengalami</a:t>
            </a:r>
            <a:r>
              <a:rPr lang="en-US" sz="3600" kern="100" dirty="0">
                <a:effectLst/>
                <a:latin typeface="+mn-lt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3600" kern="100" dirty="0" err="1">
                <a:effectLst/>
                <a:latin typeface="+mn-lt"/>
                <a:ea typeface="Aptos" panose="020B0004020202020204" pitchFamily="34" charset="0"/>
                <a:cs typeface="Times New Roman" panose="02020603050405020304" pitchFamily="18" charset="0"/>
              </a:rPr>
              <a:t>kekerasan</a:t>
            </a:r>
            <a:r>
              <a:rPr lang="en-US" sz="3600" kern="100" dirty="0">
                <a:effectLst/>
                <a:latin typeface="+mn-lt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3600" kern="100" dirty="0" err="1">
                <a:effectLst/>
                <a:latin typeface="+mn-lt"/>
                <a:ea typeface="Aptos" panose="020B0004020202020204" pitchFamily="34" charset="0"/>
                <a:cs typeface="Times New Roman" panose="02020603050405020304" pitchFamily="18" charset="0"/>
              </a:rPr>
              <a:t>atau</a:t>
            </a:r>
            <a:r>
              <a:rPr lang="en-US" sz="3600" kern="100" dirty="0">
                <a:effectLst/>
                <a:latin typeface="+mn-lt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3600" kern="100" dirty="0" err="1">
                <a:effectLst/>
                <a:latin typeface="+mn-lt"/>
                <a:ea typeface="Aptos" panose="020B0004020202020204" pitchFamily="34" charset="0"/>
                <a:cs typeface="Times New Roman" panose="02020603050405020304" pitchFamily="18" charset="0"/>
              </a:rPr>
              <a:t>keterbatasan</a:t>
            </a:r>
            <a:r>
              <a:rPr lang="en-US" sz="3600" kern="100" dirty="0">
                <a:effectLst/>
                <a:latin typeface="+mn-lt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3600" kern="100" dirty="0" err="1">
                <a:effectLst/>
                <a:latin typeface="+mn-lt"/>
                <a:ea typeface="Aptos" panose="020B0004020202020204" pitchFamily="34" charset="0"/>
                <a:cs typeface="Times New Roman" panose="02020603050405020304" pitchFamily="18" charset="0"/>
              </a:rPr>
              <a:t>dukungan</a:t>
            </a:r>
            <a:r>
              <a:rPr lang="en-US" sz="3600" kern="100" dirty="0">
                <a:effectLst/>
                <a:latin typeface="+mn-lt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3600" kern="100" dirty="0" err="1">
                <a:effectLst/>
                <a:latin typeface="+mn-lt"/>
                <a:ea typeface="Aptos" panose="020B0004020202020204" pitchFamily="34" charset="0"/>
                <a:cs typeface="Times New Roman" panose="02020603050405020304" pitchFamily="18" charset="0"/>
              </a:rPr>
              <a:t>sosial</a:t>
            </a:r>
            <a:r>
              <a:rPr lang="en-US" sz="3600" kern="100" dirty="0">
                <a:effectLst/>
                <a:latin typeface="+mn-lt"/>
                <a:ea typeface="Aptos" panose="020B0004020202020204" pitchFamily="34" charset="0"/>
                <a:cs typeface="Times New Roman" panose="02020603050405020304" pitchFamily="18" charset="0"/>
              </a:rPr>
              <a:t>.</a:t>
            </a:r>
          </a:p>
          <a:p>
            <a:pPr>
              <a:lnSpc>
                <a:spcPct val="100000"/>
              </a:lnSpc>
              <a:spcAft>
                <a:spcPts val="800"/>
              </a:spcAft>
              <a:buNone/>
            </a:pPr>
            <a:r>
              <a:rPr lang="en-US" sz="3600" b="1" kern="100" dirty="0" err="1">
                <a:effectLst/>
                <a:latin typeface="+mn-lt"/>
                <a:ea typeface="Aptos" panose="020B0004020202020204" pitchFamily="34" charset="0"/>
                <a:cs typeface="Times New Roman" panose="02020603050405020304" pitchFamily="18" charset="0"/>
              </a:rPr>
              <a:t>Pendekatan</a:t>
            </a:r>
            <a:r>
              <a:rPr lang="en-US" sz="3600" b="1" kern="100" dirty="0">
                <a:effectLst/>
                <a:latin typeface="+mn-lt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3600" b="1" kern="100" dirty="0" err="1">
                <a:effectLst/>
                <a:latin typeface="+mn-lt"/>
                <a:ea typeface="Aptos" panose="020B0004020202020204" pitchFamily="34" charset="0"/>
                <a:cs typeface="Times New Roman" panose="02020603050405020304" pitchFamily="18" charset="0"/>
              </a:rPr>
              <a:t>pelayanan</a:t>
            </a:r>
            <a:r>
              <a:rPr lang="en-US" sz="3600" b="1" kern="100" dirty="0">
                <a:effectLst/>
                <a:latin typeface="+mn-lt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3600" b="1" kern="100" dirty="0" err="1">
                <a:effectLst/>
                <a:latin typeface="+mn-lt"/>
                <a:ea typeface="Aptos" panose="020B0004020202020204" pitchFamily="34" charset="0"/>
                <a:cs typeface="Times New Roman" panose="02020603050405020304" pitchFamily="18" charset="0"/>
              </a:rPr>
              <a:t>harus</a:t>
            </a:r>
            <a:r>
              <a:rPr lang="en-US" sz="3600" b="1" kern="100" dirty="0">
                <a:effectLst/>
                <a:latin typeface="+mn-lt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3600" b="1" kern="100" dirty="0" err="1">
                <a:effectLst/>
                <a:latin typeface="+mn-lt"/>
                <a:ea typeface="Aptos" panose="020B0004020202020204" pitchFamily="34" charset="0"/>
                <a:cs typeface="Times New Roman" panose="02020603050405020304" pitchFamily="18" charset="0"/>
              </a:rPr>
              <a:t>disesuaikan</a:t>
            </a:r>
            <a:r>
              <a:rPr lang="en-US" sz="3600" b="1" kern="100" dirty="0">
                <a:effectLst/>
                <a:latin typeface="+mn-lt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3600" b="1" kern="100" dirty="0" err="1">
                <a:effectLst/>
                <a:latin typeface="+mn-lt"/>
                <a:ea typeface="Aptos" panose="020B0004020202020204" pitchFamily="34" charset="0"/>
                <a:cs typeface="Times New Roman" panose="02020603050405020304" pitchFamily="18" charset="0"/>
              </a:rPr>
              <a:t>dengan</a:t>
            </a:r>
            <a:r>
              <a:rPr lang="en-US" sz="3600" b="1" kern="100" dirty="0">
                <a:effectLst/>
                <a:latin typeface="+mn-lt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3600" b="1" kern="100" dirty="0" err="1">
                <a:effectLst/>
                <a:latin typeface="+mn-lt"/>
                <a:ea typeface="Aptos" panose="020B0004020202020204" pitchFamily="34" charset="0"/>
                <a:cs typeface="Times New Roman" panose="02020603050405020304" pitchFamily="18" charset="0"/>
              </a:rPr>
              <a:t>kebutuhan</a:t>
            </a:r>
            <a:r>
              <a:rPr lang="en-US" sz="3600" b="1" kern="100" dirty="0">
                <a:effectLst/>
                <a:latin typeface="+mn-lt"/>
                <a:ea typeface="Aptos" panose="020B0004020202020204" pitchFamily="34" charset="0"/>
                <a:cs typeface="Times New Roman" panose="02020603050405020304" pitchFamily="18" charset="0"/>
              </a:rPr>
              <a:t> masing-masing </a:t>
            </a:r>
            <a:r>
              <a:rPr lang="en-US" sz="3600" b="1" kern="100" dirty="0" err="1">
                <a:effectLst/>
                <a:latin typeface="+mn-lt"/>
                <a:ea typeface="Aptos" panose="020B0004020202020204" pitchFamily="34" charset="0"/>
                <a:cs typeface="Times New Roman" panose="02020603050405020304" pitchFamily="18" charset="0"/>
              </a:rPr>
              <a:t>ibu</a:t>
            </a:r>
            <a:r>
              <a:rPr lang="en-US" sz="3600" b="1" kern="100" dirty="0">
                <a:effectLst/>
                <a:latin typeface="+mn-lt"/>
                <a:ea typeface="Aptos" panose="020B0004020202020204" pitchFamily="34" charset="0"/>
                <a:cs typeface="Times New Roman" panose="02020603050405020304" pitchFamily="18" charset="0"/>
              </a:rPr>
              <a:t>.</a:t>
            </a:r>
            <a:endParaRPr lang="en-US" sz="36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C09D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2775DEF-2654-8940-FE69-F0DDAAB7B1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4">
            <a:extLst>
              <a:ext uri="{FF2B5EF4-FFF2-40B4-BE49-F238E27FC236}">
                <a16:creationId xmlns:a16="http://schemas.microsoft.com/office/drawing/2014/main" id="{7C328875-9166-E59C-10AB-D8FE423324D4}"/>
              </a:ext>
            </a:extLst>
          </p:cNvPr>
          <p:cNvSpPr txBox="1"/>
          <p:nvPr/>
        </p:nvSpPr>
        <p:spPr>
          <a:xfrm>
            <a:off x="3886200" y="1169440"/>
            <a:ext cx="10297788" cy="67710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lang="en-US" sz="4400" b="1" dirty="0" err="1"/>
              <a:t>Konsep</a:t>
            </a:r>
            <a:r>
              <a:rPr lang="en-US" sz="4400" b="1" dirty="0"/>
              <a:t> Ibu </a:t>
            </a:r>
            <a:r>
              <a:rPr lang="en-US" sz="4400" b="1" dirty="0" err="1"/>
              <a:t>Berkebutuhan</a:t>
            </a:r>
            <a:r>
              <a:rPr lang="en-US" sz="4400" b="1" dirty="0"/>
              <a:t> </a:t>
            </a:r>
            <a:r>
              <a:rPr lang="en-US" sz="4400" b="1" dirty="0" err="1"/>
              <a:t>Khusus</a:t>
            </a:r>
            <a:endParaRPr lang="en-US" sz="4400" dirty="0">
              <a:solidFill>
                <a:srgbClr val="343434"/>
              </a:solidFill>
              <a:latin typeface="RoxboroughCF"/>
              <a:ea typeface="RoxboroughCF"/>
              <a:cs typeface="RoxboroughCF"/>
              <a:sym typeface="RoxboroughCF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153C1549-3CEA-AFDA-4502-3C77FFA1C5D0}"/>
              </a:ext>
            </a:extLst>
          </p:cNvPr>
          <p:cNvSpPr txBox="1"/>
          <p:nvPr/>
        </p:nvSpPr>
        <p:spPr>
          <a:xfrm>
            <a:off x="914400" y="2324100"/>
            <a:ext cx="10591800" cy="649408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3200" b="1" dirty="0"/>
              <a:t>Ibu </a:t>
            </a:r>
            <a:r>
              <a:rPr lang="en-US" sz="3200" b="1" dirty="0" err="1"/>
              <a:t>berkebutuhan</a:t>
            </a:r>
            <a:r>
              <a:rPr lang="en-US" sz="3200" b="1" dirty="0"/>
              <a:t> </a:t>
            </a:r>
            <a:r>
              <a:rPr lang="en-US" sz="3200" b="1" dirty="0" err="1"/>
              <a:t>khusus</a:t>
            </a:r>
            <a:r>
              <a:rPr lang="en-US" sz="3200" dirty="0"/>
              <a:t> </a:t>
            </a:r>
            <a:r>
              <a:rPr lang="en-US" sz="3200" dirty="0" err="1"/>
              <a:t>adalah</a:t>
            </a:r>
            <a:r>
              <a:rPr lang="en-US" sz="3200" dirty="0"/>
              <a:t> </a:t>
            </a:r>
            <a:r>
              <a:rPr lang="en-US" sz="3200" dirty="0" err="1"/>
              <a:t>ibu</a:t>
            </a:r>
            <a:r>
              <a:rPr lang="en-US" sz="3200" dirty="0"/>
              <a:t> yang </a:t>
            </a:r>
            <a:r>
              <a:rPr lang="en-US" sz="3200" dirty="0" err="1"/>
              <a:t>membutuhkan</a:t>
            </a:r>
            <a:r>
              <a:rPr lang="en-US" sz="3200" dirty="0"/>
              <a:t> </a:t>
            </a:r>
            <a:r>
              <a:rPr lang="en-US" sz="3200" dirty="0" err="1"/>
              <a:t>penyesuaian</a:t>
            </a:r>
            <a:r>
              <a:rPr lang="en-US" sz="3200" dirty="0"/>
              <a:t>, </a:t>
            </a:r>
            <a:r>
              <a:rPr lang="en-US" sz="3200" dirty="0" err="1"/>
              <a:t>dukungan</a:t>
            </a:r>
            <a:r>
              <a:rPr lang="en-US" sz="3200" dirty="0"/>
              <a:t>, </a:t>
            </a:r>
            <a:r>
              <a:rPr lang="en-US" sz="3200" dirty="0" err="1"/>
              <a:t>atau</a:t>
            </a:r>
            <a:r>
              <a:rPr lang="en-US" sz="3200" dirty="0"/>
              <a:t> </a:t>
            </a:r>
            <a:r>
              <a:rPr lang="en-US" sz="3200" dirty="0" err="1"/>
              <a:t>intervensi</a:t>
            </a:r>
            <a:r>
              <a:rPr lang="en-US" sz="3200" dirty="0"/>
              <a:t> </a:t>
            </a:r>
            <a:r>
              <a:rPr lang="en-US" sz="3200" dirty="0" err="1"/>
              <a:t>tambahan</a:t>
            </a:r>
            <a:r>
              <a:rPr lang="en-US" sz="3200" dirty="0"/>
              <a:t> </a:t>
            </a:r>
            <a:r>
              <a:rPr lang="en-US" sz="3200" dirty="0" err="1"/>
              <a:t>dalam</a:t>
            </a:r>
            <a:r>
              <a:rPr lang="en-US" sz="3200" dirty="0"/>
              <a:t> </a:t>
            </a:r>
            <a:r>
              <a:rPr lang="en-US" sz="3200" dirty="0" err="1"/>
              <a:t>memperoleh</a:t>
            </a:r>
            <a:r>
              <a:rPr lang="en-US" sz="3200" dirty="0"/>
              <a:t> </a:t>
            </a:r>
            <a:r>
              <a:rPr lang="en-US" sz="3200" dirty="0" err="1"/>
              <a:t>pelayanan</a:t>
            </a:r>
            <a:r>
              <a:rPr lang="en-US" sz="3200" dirty="0"/>
              <a:t> </a:t>
            </a:r>
            <a:r>
              <a:rPr lang="en-US" sz="3200" dirty="0" err="1"/>
              <a:t>kesehatan</a:t>
            </a:r>
            <a:r>
              <a:rPr lang="en-US" sz="3200" dirty="0"/>
              <a:t> maternal.</a:t>
            </a:r>
          </a:p>
          <a:p>
            <a:r>
              <a:rPr lang="en-US" sz="3200" dirty="0" err="1"/>
              <a:t>Kebutuhan</a:t>
            </a:r>
            <a:r>
              <a:rPr lang="en-US" sz="3200" dirty="0"/>
              <a:t> </a:t>
            </a:r>
            <a:r>
              <a:rPr lang="en-US" sz="3200" dirty="0" err="1"/>
              <a:t>khusus</a:t>
            </a:r>
            <a:r>
              <a:rPr lang="en-US" sz="3200" dirty="0"/>
              <a:t> </a:t>
            </a:r>
            <a:r>
              <a:rPr lang="en-US" sz="3200" dirty="0" err="1"/>
              <a:t>dapat</a:t>
            </a:r>
            <a:r>
              <a:rPr lang="en-US" sz="3200" dirty="0"/>
              <a:t> </a:t>
            </a:r>
            <a:r>
              <a:rPr lang="en-US" sz="3200" dirty="0" err="1"/>
              <a:t>berupa</a:t>
            </a:r>
            <a:r>
              <a:rPr lang="en-US" sz="3200" dirty="0"/>
              <a:t>:</a:t>
            </a:r>
          </a:p>
          <a:p>
            <a:pPr marL="514350" lvl="0" indent="-514350">
              <a:buFont typeface="+mj-lt"/>
              <a:buAutoNum type="arabicPeriod"/>
            </a:pPr>
            <a:r>
              <a:rPr lang="en-US" sz="3200" dirty="0" err="1"/>
              <a:t>Kebutuhan</a:t>
            </a:r>
            <a:r>
              <a:rPr lang="en-US" sz="3200" dirty="0"/>
              <a:t> </a:t>
            </a:r>
            <a:r>
              <a:rPr lang="en-US" sz="3200" dirty="0" err="1"/>
              <a:t>komunikasi</a:t>
            </a:r>
            <a:r>
              <a:rPr lang="en-US" sz="3200" dirty="0"/>
              <a:t>.</a:t>
            </a:r>
          </a:p>
          <a:p>
            <a:pPr marL="514350" lvl="0" indent="-514350">
              <a:buFont typeface="+mj-lt"/>
              <a:buAutoNum type="arabicPeriod"/>
            </a:pPr>
            <a:r>
              <a:rPr lang="en-US" sz="3200" dirty="0" err="1"/>
              <a:t>Kebutuhan</a:t>
            </a:r>
            <a:r>
              <a:rPr lang="en-US" sz="3200" dirty="0"/>
              <a:t> </a:t>
            </a:r>
            <a:r>
              <a:rPr lang="en-US" sz="3200" dirty="0" err="1"/>
              <a:t>mobilitas</a:t>
            </a:r>
            <a:r>
              <a:rPr lang="en-US" sz="3200" dirty="0"/>
              <a:t>.</a:t>
            </a:r>
          </a:p>
          <a:p>
            <a:pPr marL="514350" lvl="0" indent="-514350">
              <a:buFont typeface="+mj-lt"/>
              <a:buAutoNum type="arabicPeriod"/>
            </a:pPr>
            <a:r>
              <a:rPr lang="en-US" sz="3200" dirty="0" err="1"/>
              <a:t>Kebutuhan</a:t>
            </a:r>
            <a:r>
              <a:rPr lang="en-US" sz="3200" dirty="0"/>
              <a:t> </a:t>
            </a:r>
            <a:r>
              <a:rPr lang="en-US" sz="3200" dirty="0" err="1"/>
              <a:t>psikologis</a:t>
            </a:r>
            <a:r>
              <a:rPr lang="en-US" sz="3200" dirty="0"/>
              <a:t>.</a:t>
            </a:r>
          </a:p>
          <a:p>
            <a:pPr marL="514350" lvl="0" indent="-514350">
              <a:buFont typeface="+mj-lt"/>
              <a:buAutoNum type="arabicPeriod"/>
            </a:pPr>
            <a:r>
              <a:rPr lang="en-US" sz="3200" dirty="0" err="1"/>
              <a:t>Kebutuhan</a:t>
            </a:r>
            <a:r>
              <a:rPr lang="en-US" sz="3200" dirty="0"/>
              <a:t> </a:t>
            </a:r>
            <a:r>
              <a:rPr lang="en-US" sz="3200" dirty="0" err="1"/>
              <a:t>medis</a:t>
            </a:r>
            <a:r>
              <a:rPr lang="en-US" sz="3200" dirty="0"/>
              <a:t>.</a:t>
            </a:r>
          </a:p>
          <a:p>
            <a:pPr marL="514350" lvl="0" indent="-514350">
              <a:buFont typeface="+mj-lt"/>
              <a:buAutoNum type="arabicPeriod"/>
            </a:pPr>
            <a:r>
              <a:rPr lang="en-US" sz="3200" dirty="0" err="1"/>
              <a:t>Kebutuhan</a:t>
            </a:r>
            <a:r>
              <a:rPr lang="en-US" sz="3200" dirty="0"/>
              <a:t> </a:t>
            </a:r>
            <a:r>
              <a:rPr lang="en-US" sz="3200" dirty="0" err="1"/>
              <a:t>sosial</a:t>
            </a:r>
            <a:r>
              <a:rPr lang="en-US" sz="3200" dirty="0"/>
              <a:t>.</a:t>
            </a:r>
          </a:p>
          <a:p>
            <a:pPr marL="514350" lvl="0" indent="-514350">
              <a:buFont typeface="+mj-lt"/>
              <a:buAutoNum type="arabicPeriod"/>
            </a:pPr>
            <a:r>
              <a:rPr lang="en-US" sz="3200" dirty="0" err="1"/>
              <a:t>Kebutuhan</a:t>
            </a:r>
            <a:r>
              <a:rPr lang="en-US" sz="3200" dirty="0"/>
              <a:t> </a:t>
            </a:r>
            <a:r>
              <a:rPr lang="en-US" sz="3200" dirty="0" err="1"/>
              <a:t>lingkungan</a:t>
            </a:r>
            <a:r>
              <a:rPr lang="en-US" sz="3200" dirty="0"/>
              <a:t> yang </a:t>
            </a:r>
            <a:r>
              <a:rPr lang="en-US" sz="3200" dirty="0" err="1"/>
              <a:t>aksesibel</a:t>
            </a:r>
            <a:r>
              <a:rPr lang="en-US" sz="3200" dirty="0"/>
              <a:t>.</a:t>
            </a:r>
          </a:p>
          <a:p>
            <a:r>
              <a:rPr lang="en-US" sz="3200" b="1" dirty="0" err="1"/>
              <a:t>Prinsip</a:t>
            </a:r>
            <a:r>
              <a:rPr lang="en-US" sz="3200" b="1" dirty="0"/>
              <a:t> </a:t>
            </a:r>
            <a:r>
              <a:rPr lang="en-US" sz="3200" b="1" dirty="0" err="1"/>
              <a:t>utama</a:t>
            </a:r>
            <a:r>
              <a:rPr lang="en-US" sz="3200" b="1" dirty="0"/>
              <a:t>:</a:t>
            </a:r>
            <a:r>
              <a:rPr lang="en-US" sz="3200" dirty="0"/>
              <a:t> </a:t>
            </a:r>
            <a:r>
              <a:rPr lang="en-US" sz="3200" dirty="0" err="1"/>
              <a:t>kebutuhan</a:t>
            </a:r>
            <a:r>
              <a:rPr lang="en-US" sz="3200" dirty="0"/>
              <a:t> </a:t>
            </a:r>
            <a:r>
              <a:rPr lang="en-US" sz="3200" dirty="0" err="1"/>
              <a:t>khusus</a:t>
            </a:r>
            <a:r>
              <a:rPr lang="en-US" sz="3200" dirty="0"/>
              <a:t> </a:t>
            </a:r>
            <a:r>
              <a:rPr lang="en-US" sz="3200" dirty="0" err="1"/>
              <a:t>tidak</a:t>
            </a:r>
            <a:r>
              <a:rPr lang="en-US" sz="3200" dirty="0"/>
              <a:t> </a:t>
            </a:r>
            <a:r>
              <a:rPr lang="en-US" sz="3200" dirty="0" err="1"/>
              <a:t>berarti</a:t>
            </a:r>
            <a:r>
              <a:rPr lang="en-US" sz="3200" dirty="0"/>
              <a:t> </a:t>
            </a:r>
            <a:r>
              <a:rPr lang="en-US" sz="3200" dirty="0" err="1"/>
              <a:t>hak</a:t>
            </a:r>
            <a:r>
              <a:rPr lang="en-US" sz="3200" dirty="0"/>
              <a:t> </a:t>
            </a:r>
            <a:r>
              <a:rPr lang="en-US" sz="3200" dirty="0" err="1"/>
              <a:t>pelayanan</a:t>
            </a:r>
            <a:r>
              <a:rPr lang="en-US" sz="3200" dirty="0"/>
              <a:t> </a:t>
            </a:r>
            <a:r>
              <a:rPr lang="en-US" sz="3200" dirty="0" err="1"/>
              <a:t>menjadi</a:t>
            </a:r>
            <a:r>
              <a:rPr lang="en-US" sz="3200" dirty="0"/>
              <a:t> </a:t>
            </a:r>
            <a:r>
              <a:rPr lang="en-US" sz="3200" dirty="0" err="1"/>
              <a:t>berbeda</a:t>
            </a:r>
            <a:r>
              <a:rPr lang="en-US" sz="3200" dirty="0"/>
              <a:t> </a:t>
            </a:r>
            <a:r>
              <a:rPr lang="en-US" sz="3200" dirty="0" err="1"/>
              <a:t>atau</a:t>
            </a:r>
            <a:r>
              <a:rPr lang="en-US" sz="3200" dirty="0"/>
              <a:t> </a:t>
            </a:r>
            <a:r>
              <a:rPr lang="en-US" sz="3200" dirty="0" err="1"/>
              <a:t>berkurang</a:t>
            </a:r>
            <a:r>
              <a:rPr lang="en-US" sz="3200" dirty="0"/>
              <a:t>.</a:t>
            </a:r>
          </a:p>
          <a:p>
            <a:pPr>
              <a:lnSpc>
                <a:spcPct val="100000"/>
              </a:lnSpc>
              <a:spcAft>
                <a:spcPts val="800"/>
              </a:spcAft>
              <a:buNone/>
            </a:pPr>
            <a:endParaRPr lang="en-US" sz="32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2" name="Picture 1" descr="Wanita hamil di kursi roda. Ilustrasi Stok oleh ©lenmdp #8942367">
            <a:extLst>
              <a:ext uri="{FF2B5EF4-FFF2-40B4-BE49-F238E27FC236}">
                <a16:creationId xmlns:a16="http://schemas.microsoft.com/office/drawing/2014/main" id="{9A66BEAB-372F-3CE0-57FC-C22F0E5A102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573000" y="2240507"/>
            <a:ext cx="4899868" cy="5562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526998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C09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15021751" y="9239250"/>
            <a:ext cx="2237549" cy="0"/>
          </a:xfrm>
          <a:prstGeom prst="line">
            <a:avLst/>
          </a:prstGeom>
          <a:ln w="19050" cap="flat">
            <a:solidFill>
              <a:srgbClr val="343434"/>
            </a:solidFill>
            <a:prstDash val="solid"/>
            <a:headEnd type="none" w="sm" len="sm"/>
            <a:tailEnd type="none" w="sm" len="sm"/>
          </a:ln>
        </p:spPr>
      </p:sp>
      <p:grpSp>
        <p:nvGrpSpPr>
          <p:cNvPr id="3" name="Group 3"/>
          <p:cNvGrpSpPr/>
          <p:nvPr/>
        </p:nvGrpSpPr>
        <p:grpSpPr>
          <a:xfrm>
            <a:off x="0" y="0"/>
            <a:ext cx="7697476" cy="10287000"/>
            <a:chOff x="0" y="0"/>
            <a:chExt cx="10263301" cy="13716000"/>
          </a:xfrm>
        </p:grpSpPr>
        <p:pic>
          <p:nvPicPr>
            <p:cNvPr id="4" name="Picture 4"/>
            <p:cNvPicPr>
              <a:picLocks noChangeAspect="1"/>
            </p:cNvPicPr>
            <p:nvPr/>
          </p:nvPicPr>
          <p:blipFill>
            <a:blip r:embed="rId2"/>
            <a:srcRect t="5397" b="5397"/>
            <a:stretch>
              <a:fillRect/>
            </a:stretch>
          </p:blipFill>
          <p:spPr>
            <a:xfrm>
              <a:off x="0" y="0"/>
              <a:ext cx="10263301" cy="13716000"/>
            </a:xfrm>
            <a:prstGeom prst="rect">
              <a:avLst/>
            </a:prstGeom>
          </p:spPr>
        </p:pic>
      </p:grpSp>
      <p:sp>
        <p:nvSpPr>
          <p:cNvPr id="5" name="TextBox 5"/>
          <p:cNvSpPr txBox="1"/>
          <p:nvPr/>
        </p:nvSpPr>
        <p:spPr>
          <a:xfrm>
            <a:off x="8293290" y="2413865"/>
            <a:ext cx="8953500" cy="603755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r>
              <a:rPr lang="en-US" sz="3200" dirty="0" err="1"/>
              <a:t>Kehamilan</a:t>
            </a:r>
            <a:r>
              <a:rPr lang="en-US" sz="3200" dirty="0"/>
              <a:t> pada </a:t>
            </a:r>
            <a:r>
              <a:rPr lang="en-US" sz="3200" dirty="0" err="1"/>
              <a:t>ibu</a:t>
            </a:r>
            <a:r>
              <a:rPr lang="en-US" sz="3200" dirty="0"/>
              <a:t> </a:t>
            </a:r>
            <a:r>
              <a:rPr lang="en-US" sz="3200" dirty="0" err="1"/>
              <a:t>dengan</a:t>
            </a:r>
            <a:r>
              <a:rPr lang="en-US" sz="3200" dirty="0"/>
              <a:t> </a:t>
            </a:r>
            <a:r>
              <a:rPr lang="en-US" sz="3200" dirty="0" err="1"/>
              <a:t>disabilitas</a:t>
            </a:r>
            <a:r>
              <a:rPr lang="en-US" sz="3200" dirty="0"/>
              <a:t> </a:t>
            </a:r>
            <a:r>
              <a:rPr lang="en-US" sz="3200" dirty="0" err="1"/>
              <a:t>membutuhkan</a:t>
            </a:r>
            <a:r>
              <a:rPr lang="en-US" sz="3200" dirty="0"/>
              <a:t>:</a:t>
            </a:r>
          </a:p>
          <a:p>
            <a:pPr marL="514350" lvl="0" indent="-514350">
              <a:buFont typeface="+mj-lt"/>
              <a:buAutoNum type="arabicPeriod"/>
            </a:pPr>
            <a:r>
              <a:rPr lang="en-US" sz="3200" dirty="0" err="1"/>
              <a:t>Pengkajian</a:t>
            </a:r>
            <a:r>
              <a:rPr lang="en-US" sz="3200" dirty="0"/>
              <a:t> individual.</a:t>
            </a:r>
          </a:p>
          <a:p>
            <a:pPr marL="514350" lvl="0" indent="-514350">
              <a:buFont typeface="+mj-lt"/>
              <a:buAutoNum type="arabicPeriod"/>
            </a:pPr>
            <a:r>
              <a:rPr lang="en-US" sz="3200" dirty="0" err="1"/>
              <a:t>Identifikasi</a:t>
            </a:r>
            <a:r>
              <a:rPr lang="en-US" sz="3200" dirty="0"/>
              <a:t> </a:t>
            </a:r>
            <a:r>
              <a:rPr lang="en-US" sz="3200" dirty="0" err="1"/>
              <a:t>hambatan</a:t>
            </a:r>
            <a:r>
              <a:rPr lang="en-US" sz="3200" dirty="0"/>
              <a:t> </a:t>
            </a:r>
            <a:r>
              <a:rPr lang="en-US" sz="3200" dirty="0" err="1"/>
              <a:t>akses</a:t>
            </a:r>
            <a:r>
              <a:rPr lang="en-US" sz="3200" dirty="0"/>
              <a:t>.</a:t>
            </a:r>
          </a:p>
          <a:p>
            <a:pPr marL="514350" lvl="0" indent="-514350">
              <a:buFont typeface="+mj-lt"/>
              <a:buAutoNum type="arabicPeriod"/>
            </a:pPr>
            <a:r>
              <a:rPr lang="en-US" sz="3200" dirty="0" err="1"/>
              <a:t>Penyesuaian</a:t>
            </a:r>
            <a:r>
              <a:rPr lang="en-US" sz="3200" dirty="0"/>
              <a:t> </a:t>
            </a:r>
            <a:r>
              <a:rPr lang="en-US" sz="3200" dirty="0" err="1"/>
              <a:t>komunikasi</a:t>
            </a:r>
            <a:r>
              <a:rPr lang="en-US" sz="3200" dirty="0"/>
              <a:t>.</a:t>
            </a:r>
          </a:p>
          <a:p>
            <a:pPr marL="514350" lvl="0" indent="-514350">
              <a:buFont typeface="+mj-lt"/>
              <a:buAutoNum type="arabicPeriod"/>
            </a:pPr>
            <a:r>
              <a:rPr lang="en-US" sz="3200" dirty="0" err="1"/>
              <a:t>Pemantauan</a:t>
            </a:r>
            <a:r>
              <a:rPr lang="en-US" sz="3200" dirty="0"/>
              <a:t> </a:t>
            </a:r>
            <a:r>
              <a:rPr lang="en-US" sz="3200" dirty="0" err="1"/>
              <a:t>kondisi</a:t>
            </a:r>
            <a:r>
              <a:rPr lang="en-US" sz="3200" dirty="0"/>
              <a:t> </a:t>
            </a:r>
            <a:r>
              <a:rPr lang="en-US" sz="3200" dirty="0" err="1"/>
              <a:t>kesehatan</a:t>
            </a:r>
            <a:r>
              <a:rPr lang="en-US" sz="3200" dirty="0"/>
              <a:t>.</a:t>
            </a:r>
          </a:p>
          <a:p>
            <a:pPr marL="514350" lvl="0" indent="-514350">
              <a:buFont typeface="+mj-lt"/>
              <a:buAutoNum type="arabicPeriod"/>
            </a:pPr>
            <a:r>
              <a:rPr lang="en-US" sz="3200" dirty="0" err="1"/>
              <a:t>Perencanaan</a:t>
            </a:r>
            <a:r>
              <a:rPr lang="en-US" sz="3200" dirty="0"/>
              <a:t> </a:t>
            </a:r>
            <a:r>
              <a:rPr lang="en-US" sz="3200" dirty="0" err="1"/>
              <a:t>persalinan</a:t>
            </a:r>
            <a:r>
              <a:rPr lang="en-US" sz="3200" dirty="0"/>
              <a:t>.</a:t>
            </a:r>
          </a:p>
          <a:p>
            <a:pPr marL="514350" lvl="0" indent="-514350">
              <a:buFont typeface="+mj-lt"/>
              <a:buAutoNum type="arabicPeriod"/>
            </a:pPr>
            <a:r>
              <a:rPr lang="en-US" sz="3200" dirty="0" err="1"/>
              <a:t>Dukungan</a:t>
            </a:r>
            <a:r>
              <a:rPr lang="en-US" sz="3200" dirty="0"/>
              <a:t> </a:t>
            </a:r>
            <a:r>
              <a:rPr lang="en-US" sz="3200" dirty="0" err="1"/>
              <a:t>keluarga</a:t>
            </a:r>
            <a:r>
              <a:rPr lang="en-US" sz="3200" dirty="0"/>
              <a:t> dan </a:t>
            </a:r>
            <a:r>
              <a:rPr lang="en-US" sz="3200" dirty="0" err="1"/>
              <a:t>tenaga</a:t>
            </a:r>
            <a:r>
              <a:rPr lang="en-US" sz="3200" dirty="0"/>
              <a:t> </a:t>
            </a:r>
            <a:r>
              <a:rPr lang="en-US" sz="3200" dirty="0" err="1"/>
              <a:t>kesehatan</a:t>
            </a:r>
            <a:r>
              <a:rPr lang="en-US" sz="3200" dirty="0"/>
              <a:t>.</a:t>
            </a:r>
          </a:p>
          <a:p>
            <a:pPr marL="514350" lvl="0" indent="-514350">
              <a:buFont typeface="+mj-lt"/>
              <a:buAutoNum type="arabicPeriod"/>
            </a:pPr>
            <a:r>
              <a:rPr lang="en-US" sz="3200" dirty="0" err="1"/>
              <a:t>Rujukan</a:t>
            </a:r>
            <a:r>
              <a:rPr lang="en-US" sz="3200" dirty="0"/>
              <a:t> </a:t>
            </a:r>
            <a:r>
              <a:rPr lang="en-US" sz="3200" dirty="0" err="1"/>
              <a:t>bila</a:t>
            </a:r>
            <a:r>
              <a:rPr lang="en-US" sz="3200" dirty="0"/>
              <a:t> </a:t>
            </a:r>
            <a:r>
              <a:rPr lang="en-US" sz="3200" dirty="0" err="1"/>
              <a:t>diperlukan</a:t>
            </a:r>
            <a:r>
              <a:rPr lang="en-US" sz="3200" dirty="0"/>
              <a:t>.</a:t>
            </a:r>
          </a:p>
          <a:p>
            <a:pPr lvl="0"/>
            <a:endParaRPr lang="en-US" sz="3200" dirty="0"/>
          </a:p>
          <a:p>
            <a:r>
              <a:rPr lang="en-US" sz="3200" dirty="0"/>
              <a:t>Tenaga </a:t>
            </a:r>
            <a:r>
              <a:rPr lang="en-US" sz="3200" dirty="0" err="1"/>
              <a:t>kesehatan</a:t>
            </a:r>
            <a:r>
              <a:rPr lang="en-US" sz="3200" dirty="0"/>
              <a:t> </a:t>
            </a:r>
            <a:r>
              <a:rPr lang="en-US" sz="3200" dirty="0" err="1"/>
              <a:t>perlu</a:t>
            </a:r>
            <a:r>
              <a:rPr lang="en-US" sz="3200" dirty="0"/>
              <a:t> </a:t>
            </a:r>
            <a:r>
              <a:rPr lang="en-US" sz="3200" dirty="0" err="1"/>
              <a:t>menghindari</a:t>
            </a:r>
            <a:r>
              <a:rPr lang="en-US" sz="3200" dirty="0"/>
              <a:t> </a:t>
            </a:r>
            <a:r>
              <a:rPr lang="en-US" sz="3200" dirty="0" err="1"/>
              <a:t>asumsi</a:t>
            </a:r>
            <a:r>
              <a:rPr lang="en-US" sz="3200" dirty="0"/>
              <a:t> </a:t>
            </a:r>
            <a:r>
              <a:rPr lang="en-US" sz="3200" dirty="0" err="1"/>
              <a:t>bahwa</a:t>
            </a:r>
            <a:r>
              <a:rPr lang="en-US" sz="3200" dirty="0"/>
              <a:t> </a:t>
            </a:r>
            <a:r>
              <a:rPr lang="en-US" sz="3200" dirty="0" err="1"/>
              <a:t>disabilitas</a:t>
            </a:r>
            <a:r>
              <a:rPr lang="en-US" sz="3200" dirty="0"/>
              <a:t> </a:t>
            </a:r>
            <a:r>
              <a:rPr lang="en-US" sz="3200" dirty="0" err="1"/>
              <a:t>secara</a:t>
            </a:r>
            <a:r>
              <a:rPr lang="en-US" sz="3200" dirty="0"/>
              <a:t> </a:t>
            </a:r>
            <a:r>
              <a:rPr lang="en-US" sz="3200" dirty="0" err="1"/>
              <a:t>otomatis</a:t>
            </a:r>
            <a:r>
              <a:rPr lang="en-US" sz="3200" dirty="0"/>
              <a:t> </a:t>
            </a:r>
            <a:r>
              <a:rPr lang="en-US" sz="3200" dirty="0" err="1"/>
              <a:t>menyebabkan</a:t>
            </a:r>
            <a:r>
              <a:rPr lang="en-US" sz="3200" dirty="0"/>
              <a:t> </a:t>
            </a:r>
            <a:r>
              <a:rPr lang="en-US" sz="3200" dirty="0" err="1"/>
              <a:t>komplikasi</a:t>
            </a:r>
            <a:r>
              <a:rPr lang="en-US" sz="3200" dirty="0"/>
              <a:t>.</a:t>
            </a:r>
          </a:p>
          <a:p>
            <a:pPr marL="0" lvl="0" indent="0" algn="r">
              <a:lnSpc>
                <a:spcPts val="5600"/>
              </a:lnSpc>
              <a:spcBef>
                <a:spcPct val="0"/>
              </a:spcBef>
            </a:pPr>
            <a:r>
              <a:rPr lang="en-US" sz="3200" dirty="0">
                <a:solidFill>
                  <a:srgbClr val="343434"/>
                </a:solidFill>
                <a:latin typeface="RoxboroughCF"/>
                <a:ea typeface="RoxboroughCF"/>
                <a:cs typeface="RoxboroughCF"/>
                <a:sym typeface="RoxboroughCF"/>
              </a:rPr>
              <a:t>!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CE29F89-FBA4-1135-5B78-44A939EEF69A}"/>
              </a:ext>
            </a:extLst>
          </p:cNvPr>
          <p:cNvSpPr txBox="1"/>
          <p:nvPr/>
        </p:nvSpPr>
        <p:spPr>
          <a:xfrm>
            <a:off x="8534400" y="805409"/>
            <a:ext cx="9144000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0000"/>
              </a:lnSpc>
              <a:spcAft>
                <a:spcPts val="800"/>
              </a:spcAft>
              <a:buNone/>
            </a:pPr>
            <a:r>
              <a:rPr lang="en-US" sz="4400" b="1" kern="100" dirty="0" err="1">
                <a:effectLst/>
                <a:latin typeface="+mn-lt"/>
                <a:ea typeface="Aptos" panose="020B0004020202020204" pitchFamily="34" charset="0"/>
                <a:cs typeface="Times New Roman" panose="02020603050405020304" pitchFamily="18" charset="0"/>
              </a:rPr>
              <a:t>Disabilitas</a:t>
            </a:r>
            <a:r>
              <a:rPr lang="en-US" sz="4400" b="1" kern="100" dirty="0">
                <a:effectLst/>
                <a:latin typeface="+mn-lt"/>
                <a:ea typeface="Aptos" panose="020B0004020202020204" pitchFamily="34" charset="0"/>
                <a:cs typeface="Times New Roman" panose="02020603050405020304" pitchFamily="18" charset="0"/>
              </a:rPr>
              <a:t> dan </a:t>
            </a:r>
            <a:r>
              <a:rPr lang="en-US" sz="4400" b="1" kern="100" dirty="0" err="1">
                <a:effectLst/>
                <a:latin typeface="+mn-lt"/>
                <a:ea typeface="Aptos" panose="020B0004020202020204" pitchFamily="34" charset="0"/>
                <a:cs typeface="Times New Roman" panose="02020603050405020304" pitchFamily="18" charset="0"/>
              </a:rPr>
              <a:t>Kehamilan</a:t>
            </a:r>
            <a:endParaRPr lang="en-US" sz="44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C09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52400" y="1028700"/>
            <a:ext cx="6768371" cy="166199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/>
            <a:r>
              <a:rPr lang="en-US" sz="5400" b="1" dirty="0"/>
              <a:t>Jenis </a:t>
            </a:r>
            <a:r>
              <a:rPr lang="en-US" sz="5400" b="1" dirty="0" err="1"/>
              <a:t>Kebutuhan</a:t>
            </a:r>
            <a:r>
              <a:rPr lang="en-US" sz="5400" b="1" dirty="0"/>
              <a:t> </a:t>
            </a:r>
            <a:r>
              <a:rPr lang="en-US" sz="5400" b="1" dirty="0" err="1"/>
              <a:t>Khusus</a:t>
            </a:r>
            <a:endParaRPr lang="en-US" sz="5400" dirty="0">
              <a:solidFill>
                <a:srgbClr val="343434"/>
              </a:solidFill>
              <a:latin typeface="RoxboroughCF"/>
              <a:ea typeface="RoxboroughCF"/>
              <a:cs typeface="RoxboroughCF"/>
              <a:sym typeface="RoxboroughCF"/>
            </a:endParaRPr>
          </a:p>
        </p:txBody>
      </p:sp>
      <p:sp>
        <p:nvSpPr>
          <p:cNvPr id="4" name="TextBox 4"/>
          <p:cNvSpPr txBox="1"/>
          <p:nvPr/>
        </p:nvSpPr>
        <p:spPr>
          <a:xfrm>
            <a:off x="13230945" y="1654328"/>
            <a:ext cx="4565699" cy="340670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r>
              <a:rPr lang="en-US" sz="3200" b="1" dirty="0" err="1"/>
              <a:t>Kebutuhan</a:t>
            </a:r>
            <a:r>
              <a:rPr lang="en-US" sz="3200" b="1" dirty="0"/>
              <a:t> </a:t>
            </a:r>
            <a:r>
              <a:rPr lang="en-US" sz="3200" b="1" dirty="0" err="1"/>
              <a:t>komunikasi</a:t>
            </a:r>
            <a:endParaRPr lang="en-US" sz="3200" dirty="0"/>
          </a:p>
          <a:p>
            <a:pPr marL="514350" lvl="0" indent="-514350">
              <a:buFont typeface="+mj-lt"/>
              <a:buAutoNum type="arabicPeriod"/>
            </a:pPr>
            <a:r>
              <a:rPr lang="en-US" sz="3200" dirty="0"/>
              <a:t>Bahasa </a:t>
            </a:r>
            <a:r>
              <a:rPr lang="en-US" sz="3200" dirty="0" err="1"/>
              <a:t>sederhana</a:t>
            </a:r>
            <a:r>
              <a:rPr lang="en-US" sz="3200" dirty="0"/>
              <a:t>.</a:t>
            </a:r>
          </a:p>
          <a:p>
            <a:pPr marL="514350" lvl="0" indent="-514350">
              <a:buFont typeface="+mj-lt"/>
              <a:buAutoNum type="arabicPeriod"/>
            </a:pPr>
            <a:r>
              <a:rPr lang="en-US" sz="3200" dirty="0"/>
              <a:t>Media visual.</a:t>
            </a:r>
          </a:p>
          <a:p>
            <a:pPr marL="514350" lvl="0" indent="-514350">
              <a:buFont typeface="+mj-lt"/>
              <a:buAutoNum type="arabicPeriod"/>
            </a:pPr>
            <a:r>
              <a:rPr lang="en-US" sz="3200" dirty="0" err="1"/>
              <a:t>Pendamping</a:t>
            </a:r>
            <a:r>
              <a:rPr lang="en-US" sz="3200" dirty="0"/>
              <a:t> </a:t>
            </a:r>
            <a:r>
              <a:rPr lang="en-US" sz="3200" dirty="0" err="1"/>
              <a:t>atau</a:t>
            </a:r>
            <a:r>
              <a:rPr lang="en-US" sz="3200" dirty="0"/>
              <a:t> </a:t>
            </a:r>
            <a:r>
              <a:rPr lang="en-US" sz="3200" dirty="0" err="1"/>
              <a:t>penerjemah</a:t>
            </a:r>
            <a:r>
              <a:rPr lang="en-US" sz="3200" dirty="0"/>
              <a:t> </a:t>
            </a:r>
            <a:r>
              <a:rPr lang="en-US" sz="3200" dirty="0" err="1"/>
              <a:t>bila</a:t>
            </a:r>
            <a:r>
              <a:rPr lang="en-US" sz="3200" dirty="0"/>
              <a:t> </a:t>
            </a:r>
            <a:r>
              <a:rPr lang="en-US" sz="3200" dirty="0" err="1"/>
              <a:t>diperlukan</a:t>
            </a:r>
            <a:r>
              <a:rPr lang="en-US" sz="3200" dirty="0"/>
              <a:t>.</a:t>
            </a:r>
          </a:p>
          <a:p>
            <a:pPr algn="l">
              <a:lnSpc>
                <a:spcPts val="3900"/>
              </a:lnSpc>
            </a:pPr>
            <a:endParaRPr lang="en-US" sz="3000" dirty="0">
              <a:solidFill>
                <a:srgbClr val="343434"/>
              </a:solidFill>
              <a:latin typeface="RoxboroughCF Thin"/>
              <a:ea typeface="RoxboroughCF Thin"/>
              <a:cs typeface="RoxboroughCF Thin"/>
              <a:sym typeface="RoxboroughCF Thin"/>
            </a:endParaRPr>
          </a:p>
        </p:txBody>
      </p:sp>
      <p:sp>
        <p:nvSpPr>
          <p:cNvPr id="7" name="TextBox 7"/>
          <p:cNvSpPr txBox="1"/>
          <p:nvPr/>
        </p:nvSpPr>
        <p:spPr>
          <a:xfrm>
            <a:off x="13203649" y="5983406"/>
            <a:ext cx="4096019" cy="196977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r>
              <a:rPr lang="en-US" sz="3200" b="1" dirty="0" err="1"/>
              <a:t>Kebutuhan</a:t>
            </a:r>
            <a:r>
              <a:rPr lang="en-US" sz="3200" b="1" dirty="0"/>
              <a:t> </a:t>
            </a:r>
            <a:r>
              <a:rPr lang="en-US" sz="3200" b="1" dirty="0" err="1"/>
              <a:t>sosial</a:t>
            </a:r>
            <a:endParaRPr lang="en-US" sz="3200" dirty="0"/>
          </a:p>
          <a:p>
            <a:pPr marL="514350" lvl="0" indent="-514350">
              <a:buFont typeface="+mj-lt"/>
              <a:buAutoNum type="arabicPeriod"/>
            </a:pPr>
            <a:r>
              <a:rPr lang="en-US" sz="3200" dirty="0" err="1"/>
              <a:t>Dukungan</a:t>
            </a:r>
            <a:r>
              <a:rPr lang="en-US" sz="3200" dirty="0"/>
              <a:t> </a:t>
            </a:r>
            <a:r>
              <a:rPr lang="en-US" sz="3200" dirty="0" err="1"/>
              <a:t>keluarga</a:t>
            </a:r>
            <a:r>
              <a:rPr lang="en-US" sz="3200" dirty="0"/>
              <a:t>.</a:t>
            </a:r>
          </a:p>
          <a:p>
            <a:pPr marL="514350" lvl="0" indent="-514350">
              <a:buFont typeface="+mj-lt"/>
              <a:buAutoNum type="arabicPeriod"/>
            </a:pPr>
            <a:r>
              <a:rPr lang="en-US" sz="3200" dirty="0"/>
              <a:t>Akses </a:t>
            </a:r>
            <a:r>
              <a:rPr lang="en-US" sz="3200" dirty="0" err="1"/>
              <a:t>transportasi</a:t>
            </a:r>
            <a:r>
              <a:rPr lang="en-US" sz="3200" dirty="0"/>
              <a:t>.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3200" dirty="0" err="1"/>
              <a:t>Dukungan</a:t>
            </a:r>
            <a:r>
              <a:rPr lang="en-US" sz="3200" dirty="0"/>
              <a:t> </a:t>
            </a:r>
            <a:r>
              <a:rPr lang="en-US" sz="3200" dirty="0" err="1"/>
              <a:t>komunitas</a:t>
            </a:r>
            <a:r>
              <a:rPr lang="en-US" dirty="0"/>
              <a:t>.</a:t>
            </a:r>
            <a:endParaRPr lang="en-US" sz="3000" dirty="0">
              <a:solidFill>
                <a:srgbClr val="343434"/>
              </a:solidFill>
              <a:latin typeface="RoxboroughCF Thin"/>
              <a:ea typeface="RoxboroughCF Thin"/>
              <a:cs typeface="RoxboroughCF Thin"/>
              <a:sym typeface="RoxboroughCF Thin"/>
            </a:endParaRPr>
          </a:p>
        </p:txBody>
      </p:sp>
      <p:sp>
        <p:nvSpPr>
          <p:cNvPr id="8" name="TextBox 8"/>
          <p:cNvSpPr txBox="1"/>
          <p:nvPr/>
        </p:nvSpPr>
        <p:spPr>
          <a:xfrm>
            <a:off x="8156540" y="1654328"/>
            <a:ext cx="4565699" cy="246221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r>
              <a:rPr lang="en-US" sz="3200" b="1" dirty="0" err="1"/>
              <a:t>Kebutuhan</a:t>
            </a:r>
            <a:r>
              <a:rPr lang="en-US" sz="3200" b="1" dirty="0"/>
              <a:t> </a:t>
            </a:r>
            <a:r>
              <a:rPr lang="en-US" sz="3200" b="1" dirty="0" err="1"/>
              <a:t>fisik</a:t>
            </a:r>
            <a:endParaRPr lang="en-US" sz="3200" dirty="0"/>
          </a:p>
          <a:p>
            <a:pPr marL="514350" lvl="0" indent="-514350">
              <a:buFont typeface="+mj-lt"/>
              <a:buAutoNum type="arabicPeriod"/>
            </a:pPr>
            <a:r>
              <a:rPr lang="en-US" sz="3200" dirty="0" err="1"/>
              <a:t>Bantuan</a:t>
            </a:r>
            <a:r>
              <a:rPr lang="en-US" sz="3200" dirty="0"/>
              <a:t> </a:t>
            </a:r>
            <a:r>
              <a:rPr lang="en-US" sz="3200" dirty="0" err="1"/>
              <a:t>mobilitas</a:t>
            </a:r>
            <a:r>
              <a:rPr lang="en-US" sz="3200" dirty="0"/>
              <a:t>.</a:t>
            </a:r>
          </a:p>
          <a:p>
            <a:pPr marL="514350" lvl="0" indent="-514350">
              <a:buFont typeface="+mj-lt"/>
              <a:buAutoNum type="arabicPeriod"/>
            </a:pPr>
            <a:r>
              <a:rPr lang="en-US" sz="3200" dirty="0" err="1"/>
              <a:t>Posisi</a:t>
            </a:r>
            <a:r>
              <a:rPr lang="en-US" sz="3200" dirty="0"/>
              <a:t> </a:t>
            </a:r>
            <a:r>
              <a:rPr lang="en-US" sz="3200" dirty="0" err="1"/>
              <a:t>pemeriksaan</a:t>
            </a:r>
            <a:r>
              <a:rPr lang="en-US" sz="3200" dirty="0"/>
              <a:t> yang </a:t>
            </a:r>
            <a:r>
              <a:rPr lang="en-US" sz="3200" dirty="0" err="1"/>
              <a:t>sesuai</a:t>
            </a:r>
            <a:r>
              <a:rPr lang="en-US" sz="3200" dirty="0"/>
              <a:t>.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3200" dirty="0"/>
              <a:t>Akses </a:t>
            </a:r>
            <a:r>
              <a:rPr lang="en-US" sz="3200" dirty="0" err="1"/>
              <a:t>ruang</a:t>
            </a:r>
            <a:r>
              <a:rPr lang="en-US" sz="3200" dirty="0"/>
              <a:t> </a:t>
            </a:r>
            <a:r>
              <a:rPr lang="en-US" sz="3200" dirty="0" err="1"/>
              <a:t>pelayanan</a:t>
            </a:r>
            <a:r>
              <a:rPr lang="en-US" sz="3200" dirty="0"/>
              <a:t>.</a:t>
            </a:r>
            <a:endParaRPr lang="en-US" sz="3200" dirty="0">
              <a:solidFill>
                <a:srgbClr val="343434"/>
              </a:solidFill>
              <a:latin typeface="RoxboroughCF Thin"/>
              <a:ea typeface="RoxboroughCF Thin"/>
              <a:cs typeface="RoxboroughCF Thin"/>
              <a:sym typeface="RoxboroughCF Thin"/>
            </a:endParaRPr>
          </a:p>
        </p:txBody>
      </p:sp>
      <p:sp>
        <p:nvSpPr>
          <p:cNvPr id="10" name="TextBox 10"/>
          <p:cNvSpPr txBox="1"/>
          <p:nvPr/>
        </p:nvSpPr>
        <p:spPr>
          <a:xfrm>
            <a:off x="8156540" y="5981700"/>
            <a:ext cx="4565699" cy="196977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r>
              <a:rPr lang="en-US" sz="3200" b="1" dirty="0" err="1"/>
              <a:t>Kebutuhan</a:t>
            </a:r>
            <a:r>
              <a:rPr lang="en-US" sz="3200" b="1" dirty="0"/>
              <a:t> </a:t>
            </a:r>
            <a:r>
              <a:rPr lang="en-US" sz="3200" b="1" dirty="0" err="1"/>
              <a:t>psikologis</a:t>
            </a:r>
            <a:endParaRPr lang="en-US" sz="3200" dirty="0"/>
          </a:p>
          <a:p>
            <a:pPr marL="514350" lvl="0" indent="-514350">
              <a:buFont typeface="+mj-lt"/>
              <a:buAutoNum type="arabicPeriod"/>
            </a:pPr>
            <a:r>
              <a:rPr lang="en-US" sz="3200" dirty="0"/>
              <a:t>Rasa </a:t>
            </a:r>
            <a:r>
              <a:rPr lang="en-US" sz="3200" dirty="0" err="1"/>
              <a:t>aman</a:t>
            </a:r>
            <a:r>
              <a:rPr lang="en-US" sz="3200" dirty="0"/>
              <a:t>.</a:t>
            </a:r>
          </a:p>
          <a:p>
            <a:pPr marL="514350" lvl="0" indent="-514350">
              <a:buFont typeface="+mj-lt"/>
              <a:buAutoNum type="arabicPeriod"/>
            </a:pPr>
            <a:r>
              <a:rPr lang="en-US" sz="3200" dirty="0" err="1"/>
              <a:t>Dukungan</a:t>
            </a:r>
            <a:r>
              <a:rPr lang="en-US" sz="3200" dirty="0"/>
              <a:t> </a:t>
            </a:r>
            <a:r>
              <a:rPr lang="en-US" sz="3200" dirty="0" err="1"/>
              <a:t>emosional</a:t>
            </a:r>
            <a:r>
              <a:rPr lang="en-US" sz="3200" dirty="0"/>
              <a:t>.</a:t>
            </a:r>
          </a:p>
          <a:p>
            <a:pPr marL="514350" lvl="0" indent="-514350">
              <a:buFont typeface="+mj-lt"/>
              <a:buAutoNum type="arabicPeriod"/>
            </a:pPr>
            <a:r>
              <a:rPr lang="en-US" sz="3200" dirty="0" err="1"/>
              <a:t>Komunikasi</a:t>
            </a:r>
            <a:r>
              <a:rPr lang="en-US" sz="3200" dirty="0"/>
              <a:t> </a:t>
            </a:r>
            <a:r>
              <a:rPr lang="en-US" sz="3200" dirty="0" err="1"/>
              <a:t>terapeutik</a:t>
            </a:r>
            <a:r>
              <a:rPr lang="en-US" sz="3200" dirty="0"/>
              <a:t>.</a:t>
            </a:r>
          </a:p>
        </p:txBody>
      </p:sp>
      <p:sp>
        <p:nvSpPr>
          <p:cNvPr id="12" name="AutoShape 12"/>
          <p:cNvSpPr/>
          <p:nvPr/>
        </p:nvSpPr>
        <p:spPr>
          <a:xfrm rot="-5400000">
            <a:off x="1792016" y="5141520"/>
            <a:ext cx="10257527" cy="0"/>
          </a:xfrm>
          <a:prstGeom prst="line">
            <a:avLst/>
          </a:prstGeom>
          <a:ln w="19050" cap="rnd">
            <a:solidFill>
              <a:srgbClr val="343434">
                <a:alpha val="29804"/>
              </a:srgbClr>
            </a:solidFill>
            <a:prstDash val="solid"/>
            <a:headEnd type="none" w="sm" len="sm"/>
            <a:tailEnd type="none" w="sm" len="sm"/>
          </a:ln>
        </p:spPr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C09D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00F6836-1501-6C1E-BAE1-E88E9FE548C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>
            <a:extLst>
              <a:ext uri="{FF2B5EF4-FFF2-40B4-BE49-F238E27FC236}">
                <a16:creationId xmlns:a16="http://schemas.microsoft.com/office/drawing/2014/main" id="{8BDD3A79-ED12-AE37-4FCC-3C6702325E5C}"/>
              </a:ext>
            </a:extLst>
          </p:cNvPr>
          <p:cNvSpPr txBox="1"/>
          <p:nvPr/>
        </p:nvSpPr>
        <p:spPr>
          <a:xfrm>
            <a:off x="152400" y="1028700"/>
            <a:ext cx="6768371" cy="123110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r>
              <a:rPr lang="en-US" sz="4000" b="1" dirty="0" err="1"/>
              <a:t>Prinsip</a:t>
            </a:r>
            <a:r>
              <a:rPr lang="en-US" sz="4000" b="1" dirty="0"/>
              <a:t> </a:t>
            </a:r>
            <a:r>
              <a:rPr lang="en-US" sz="4000" b="1" dirty="0" err="1"/>
              <a:t>Pelayanan</a:t>
            </a:r>
            <a:r>
              <a:rPr lang="en-US" sz="4000" b="1" dirty="0"/>
              <a:t> </a:t>
            </a:r>
            <a:r>
              <a:rPr lang="en-US" sz="4000" b="1" dirty="0" err="1"/>
              <a:t>bagi</a:t>
            </a:r>
            <a:r>
              <a:rPr lang="en-US" sz="4000" b="1" dirty="0"/>
              <a:t> Ibu </a:t>
            </a:r>
            <a:r>
              <a:rPr lang="en-US" sz="4000" b="1" dirty="0" err="1"/>
              <a:t>Berkebutuhan</a:t>
            </a:r>
            <a:r>
              <a:rPr lang="en-US" sz="4000" b="1" dirty="0"/>
              <a:t> </a:t>
            </a:r>
            <a:r>
              <a:rPr lang="en-US" sz="4000" b="1" dirty="0" err="1"/>
              <a:t>Khusus</a:t>
            </a:r>
            <a:endParaRPr lang="en-US" sz="4000" dirty="0"/>
          </a:p>
        </p:txBody>
      </p:sp>
      <p:sp>
        <p:nvSpPr>
          <p:cNvPr id="8" name="TextBox 8">
            <a:extLst>
              <a:ext uri="{FF2B5EF4-FFF2-40B4-BE49-F238E27FC236}">
                <a16:creationId xmlns:a16="http://schemas.microsoft.com/office/drawing/2014/main" id="{829986A7-B93C-36A7-94AD-E3FF226FB969}"/>
              </a:ext>
            </a:extLst>
          </p:cNvPr>
          <p:cNvSpPr txBox="1"/>
          <p:nvPr/>
        </p:nvSpPr>
        <p:spPr>
          <a:xfrm>
            <a:off x="7239000" y="1654328"/>
            <a:ext cx="10439400" cy="689419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r>
              <a:rPr lang="en-US" sz="3200" dirty="0" err="1"/>
              <a:t>Pelayanan</a:t>
            </a:r>
            <a:r>
              <a:rPr lang="en-US" sz="3200" dirty="0"/>
              <a:t> </a:t>
            </a:r>
            <a:r>
              <a:rPr lang="en-US" sz="3200" dirty="0" err="1"/>
              <a:t>harus</a:t>
            </a:r>
            <a:r>
              <a:rPr lang="en-US" sz="3200" dirty="0"/>
              <a:t> </a:t>
            </a:r>
            <a:r>
              <a:rPr lang="en-US" sz="3200" dirty="0" err="1"/>
              <a:t>berlandaskan</a:t>
            </a:r>
            <a:r>
              <a:rPr lang="en-US" sz="3200" dirty="0"/>
              <a:t>:</a:t>
            </a:r>
          </a:p>
          <a:p>
            <a:pPr marL="514350" lvl="0" indent="-514350">
              <a:buFont typeface="+mj-lt"/>
              <a:buAutoNum type="arabicPeriod"/>
            </a:pPr>
            <a:r>
              <a:rPr lang="en-US" sz="3200" b="1" dirty="0" err="1"/>
              <a:t>Menghormati</a:t>
            </a:r>
            <a:r>
              <a:rPr lang="en-US" sz="3200" b="1" dirty="0"/>
              <a:t> </a:t>
            </a:r>
            <a:r>
              <a:rPr lang="en-US" sz="3200" b="1" dirty="0" err="1"/>
              <a:t>martabat</a:t>
            </a:r>
            <a:r>
              <a:rPr lang="en-US" sz="3200" b="1" dirty="0"/>
              <a:t> </a:t>
            </a:r>
            <a:r>
              <a:rPr lang="en-US" sz="3200" b="1" dirty="0" err="1"/>
              <a:t>ibu</a:t>
            </a:r>
            <a:r>
              <a:rPr lang="en-US" sz="3200" b="1" dirty="0"/>
              <a:t>.</a:t>
            </a:r>
            <a:endParaRPr lang="en-US" sz="3200" dirty="0"/>
          </a:p>
          <a:p>
            <a:pPr marL="514350" lvl="0" indent="-514350">
              <a:buFont typeface="+mj-lt"/>
              <a:buAutoNum type="arabicPeriod"/>
            </a:pPr>
            <a:r>
              <a:rPr lang="en-US" sz="3200" b="1" dirty="0"/>
              <a:t>Non-</a:t>
            </a:r>
            <a:r>
              <a:rPr lang="en-US" sz="3200" b="1" dirty="0" err="1"/>
              <a:t>diskriminasi</a:t>
            </a:r>
            <a:r>
              <a:rPr lang="en-US" sz="3200" b="1" dirty="0"/>
              <a:t>.</a:t>
            </a:r>
            <a:endParaRPr lang="en-US" sz="3200" dirty="0"/>
          </a:p>
          <a:p>
            <a:pPr marL="514350" lvl="0" indent="-514350">
              <a:buFont typeface="+mj-lt"/>
              <a:buAutoNum type="arabicPeriod"/>
            </a:pPr>
            <a:r>
              <a:rPr lang="en-US" sz="3200" b="1" dirty="0" err="1"/>
              <a:t>Kesetaraan</a:t>
            </a:r>
            <a:r>
              <a:rPr lang="en-US" sz="3200" b="1" dirty="0"/>
              <a:t> </a:t>
            </a:r>
            <a:r>
              <a:rPr lang="en-US" sz="3200" b="1" dirty="0" err="1"/>
              <a:t>akses</a:t>
            </a:r>
            <a:r>
              <a:rPr lang="en-US" sz="3200" b="1" dirty="0"/>
              <a:t>.</a:t>
            </a:r>
            <a:endParaRPr lang="en-US" sz="3200" dirty="0"/>
          </a:p>
          <a:p>
            <a:pPr marL="514350" lvl="0" indent="-514350">
              <a:buFont typeface="+mj-lt"/>
              <a:buAutoNum type="arabicPeriod"/>
            </a:pPr>
            <a:r>
              <a:rPr lang="en-US" sz="3200" b="1" dirty="0" err="1"/>
              <a:t>Kerahasiaan</a:t>
            </a:r>
            <a:r>
              <a:rPr lang="en-US" sz="3200" b="1" dirty="0"/>
              <a:t>.</a:t>
            </a:r>
            <a:endParaRPr lang="en-US" sz="3200" dirty="0"/>
          </a:p>
          <a:p>
            <a:pPr marL="514350" lvl="0" indent="-514350">
              <a:buFont typeface="+mj-lt"/>
              <a:buAutoNum type="arabicPeriod"/>
            </a:pPr>
            <a:r>
              <a:rPr lang="en-US" sz="3200" b="1" dirty="0"/>
              <a:t>Informed consent.</a:t>
            </a:r>
            <a:endParaRPr lang="en-US" sz="3200" dirty="0"/>
          </a:p>
          <a:p>
            <a:pPr marL="514350" lvl="0" indent="-514350">
              <a:buFont typeface="+mj-lt"/>
              <a:buAutoNum type="arabicPeriod"/>
            </a:pPr>
            <a:r>
              <a:rPr lang="en-US" sz="3200" b="1" dirty="0" err="1"/>
              <a:t>Kemandirian</a:t>
            </a:r>
            <a:r>
              <a:rPr lang="en-US" sz="3200" b="1" dirty="0"/>
              <a:t> dan </a:t>
            </a:r>
            <a:r>
              <a:rPr lang="en-US" sz="3200" b="1" dirty="0" err="1"/>
              <a:t>pemberdayaan</a:t>
            </a:r>
            <a:r>
              <a:rPr lang="en-US" sz="3200" b="1" dirty="0"/>
              <a:t>.</a:t>
            </a:r>
            <a:endParaRPr lang="en-US" sz="3200" dirty="0"/>
          </a:p>
          <a:p>
            <a:pPr marL="514350" lvl="0" indent="-514350">
              <a:buFont typeface="+mj-lt"/>
              <a:buAutoNum type="arabicPeriod"/>
            </a:pPr>
            <a:r>
              <a:rPr lang="en-US" sz="3200" b="1" dirty="0" err="1"/>
              <a:t>Keselamatan</a:t>
            </a:r>
            <a:r>
              <a:rPr lang="en-US" sz="3200" b="1" dirty="0"/>
              <a:t> </a:t>
            </a:r>
            <a:r>
              <a:rPr lang="en-US" sz="3200" b="1" dirty="0" err="1"/>
              <a:t>ibu</a:t>
            </a:r>
            <a:r>
              <a:rPr lang="en-US" sz="3200" b="1" dirty="0"/>
              <a:t> dan </a:t>
            </a:r>
            <a:r>
              <a:rPr lang="en-US" sz="3200" b="1" dirty="0" err="1"/>
              <a:t>bayi</a:t>
            </a:r>
            <a:r>
              <a:rPr lang="en-US" sz="3200" b="1" dirty="0"/>
              <a:t>.</a:t>
            </a:r>
            <a:endParaRPr lang="en-US" sz="3200" dirty="0"/>
          </a:p>
          <a:p>
            <a:pPr marL="514350" lvl="0" indent="-514350">
              <a:buFont typeface="+mj-lt"/>
              <a:buAutoNum type="arabicPeriod"/>
            </a:pPr>
            <a:r>
              <a:rPr lang="en-US" sz="3200" b="1" dirty="0" err="1"/>
              <a:t>Pelayanan</a:t>
            </a:r>
            <a:r>
              <a:rPr lang="en-US" sz="3200" b="1" dirty="0"/>
              <a:t> </a:t>
            </a:r>
            <a:r>
              <a:rPr lang="en-US" sz="3200" b="1" dirty="0" err="1"/>
              <a:t>berpusat</a:t>
            </a:r>
            <a:r>
              <a:rPr lang="en-US" sz="3200" b="1" dirty="0"/>
              <a:t> pada </a:t>
            </a:r>
            <a:r>
              <a:rPr lang="en-US" sz="3200" b="1" dirty="0" err="1"/>
              <a:t>perempuan</a:t>
            </a:r>
            <a:r>
              <a:rPr lang="en-US" sz="3200" b="1" dirty="0"/>
              <a:t>.</a:t>
            </a:r>
          </a:p>
          <a:p>
            <a:pPr lvl="0"/>
            <a:endParaRPr lang="en-US" sz="3200" dirty="0"/>
          </a:p>
          <a:p>
            <a:r>
              <a:rPr lang="en-US" sz="3200" dirty="0"/>
              <a:t>Ibu </a:t>
            </a:r>
            <a:r>
              <a:rPr lang="en-US" sz="3200" dirty="0" err="1"/>
              <a:t>tetap</a:t>
            </a:r>
            <a:r>
              <a:rPr lang="en-US" sz="3200" dirty="0"/>
              <a:t> </a:t>
            </a:r>
            <a:r>
              <a:rPr lang="en-US" sz="3200" dirty="0" err="1"/>
              <a:t>menjadi</a:t>
            </a:r>
            <a:r>
              <a:rPr lang="en-US" sz="3200" dirty="0"/>
              <a:t> </a:t>
            </a:r>
            <a:r>
              <a:rPr lang="en-US" sz="3200" dirty="0" err="1"/>
              <a:t>pengambil</a:t>
            </a:r>
            <a:r>
              <a:rPr lang="en-US" sz="3200" dirty="0"/>
              <a:t> </a:t>
            </a:r>
            <a:r>
              <a:rPr lang="en-US" sz="3200" dirty="0" err="1"/>
              <a:t>keputusan</a:t>
            </a:r>
            <a:r>
              <a:rPr lang="en-US" sz="3200" dirty="0"/>
              <a:t> </a:t>
            </a:r>
            <a:r>
              <a:rPr lang="en-US" sz="3200" dirty="0" err="1"/>
              <a:t>utama</a:t>
            </a:r>
            <a:r>
              <a:rPr lang="en-US" sz="3200" dirty="0"/>
              <a:t> </a:t>
            </a:r>
            <a:r>
              <a:rPr lang="en-US" sz="3200" dirty="0" err="1"/>
              <a:t>mengenai</a:t>
            </a:r>
            <a:r>
              <a:rPr lang="en-US" sz="3200" dirty="0"/>
              <a:t> </a:t>
            </a:r>
            <a:r>
              <a:rPr lang="en-US" sz="3200" dirty="0" err="1"/>
              <a:t>tubuh</a:t>
            </a:r>
            <a:r>
              <a:rPr lang="en-US" sz="3200" dirty="0"/>
              <a:t> dan </a:t>
            </a:r>
            <a:r>
              <a:rPr lang="en-US" sz="3200" dirty="0" err="1"/>
              <a:t>pelayanan</a:t>
            </a:r>
            <a:r>
              <a:rPr lang="en-US" sz="3200" dirty="0"/>
              <a:t> </a:t>
            </a:r>
            <a:r>
              <a:rPr lang="en-US" sz="3200" dirty="0" err="1"/>
              <a:t>kesehatannya</a:t>
            </a:r>
            <a:r>
              <a:rPr lang="en-US" sz="3200" dirty="0"/>
              <a:t>, </a:t>
            </a:r>
            <a:r>
              <a:rPr lang="en-US" sz="3200" dirty="0" err="1"/>
              <a:t>selama</a:t>
            </a:r>
            <a:r>
              <a:rPr lang="en-US" sz="3200" dirty="0"/>
              <a:t> </a:t>
            </a:r>
            <a:r>
              <a:rPr lang="en-US" sz="3200" dirty="0" err="1"/>
              <a:t>memiliki</a:t>
            </a:r>
            <a:r>
              <a:rPr lang="en-US" sz="3200" dirty="0"/>
              <a:t> </a:t>
            </a:r>
            <a:r>
              <a:rPr lang="en-US" sz="3200" dirty="0" err="1"/>
              <a:t>kapasitas</a:t>
            </a:r>
            <a:r>
              <a:rPr lang="en-US" sz="3200" dirty="0"/>
              <a:t> </a:t>
            </a:r>
            <a:r>
              <a:rPr lang="en-US" sz="3200" dirty="0" err="1"/>
              <a:t>untuk</a:t>
            </a:r>
            <a:r>
              <a:rPr lang="en-US" sz="3200" dirty="0"/>
              <a:t> </a:t>
            </a:r>
            <a:r>
              <a:rPr lang="en-US" sz="3200" dirty="0" err="1"/>
              <a:t>mengambil</a:t>
            </a:r>
            <a:r>
              <a:rPr lang="en-US" sz="3200" dirty="0"/>
              <a:t> </a:t>
            </a:r>
            <a:r>
              <a:rPr lang="en-US" sz="3200" dirty="0" err="1"/>
              <a:t>keputusan</a:t>
            </a:r>
            <a:r>
              <a:rPr lang="en-US" sz="3200" dirty="0"/>
              <a:t> </a:t>
            </a:r>
            <a:r>
              <a:rPr lang="en-US" sz="3200" dirty="0" err="1"/>
              <a:t>tersebut</a:t>
            </a:r>
            <a:r>
              <a:rPr lang="en-US" sz="3200" dirty="0"/>
              <a:t>.</a:t>
            </a:r>
          </a:p>
          <a:p>
            <a:endParaRPr lang="en-US" sz="3200" dirty="0">
              <a:solidFill>
                <a:srgbClr val="343434"/>
              </a:solidFill>
              <a:latin typeface="RoxboroughCF Thin"/>
              <a:ea typeface="RoxboroughCF Thin"/>
              <a:cs typeface="RoxboroughCF Thin"/>
              <a:sym typeface="RoxboroughCF Thin"/>
            </a:endParaRPr>
          </a:p>
        </p:txBody>
      </p:sp>
      <p:sp>
        <p:nvSpPr>
          <p:cNvPr id="12" name="AutoShape 12">
            <a:extLst>
              <a:ext uri="{FF2B5EF4-FFF2-40B4-BE49-F238E27FC236}">
                <a16:creationId xmlns:a16="http://schemas.microsoft.com/office/drawing/2014/main" id="{802F9DB5-3691-1194-033A-CDD818C16DFE}"/>
              </a:ext>
            </a:extLst>
          </p:cNvPr>
          <p:cNvSpPr/>
          <p:nvPr/>
        </p:nvSpPr>
        <p:spPr>
          <a:xfrm rot="-5400000">
            <a:off x="1792016" y="5141520"/>
            <a:ext cx="10257527" cy="0"/>
          </a:xfrm>
          <a:prstGeom prst="line">
            <a:avLst/>
          </a:prstGeom>
          <a:ln w="19050" cap="rnd">
            <a:solidFill>
              <a:srgbClr val="343434">
                <a:alpha val="29804"/>
              </a:srgbClr>
            </a:solidFill>
            <a:prstDash val="solid"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01587812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C09D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290829E-CAA1-DA5B-BB3F-25D271B26B9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>
            <a:extLst>
              <a:ext uri="{FF2B5EF4-FFF2-40B4-BE49-F238E27FC236}">
                <a16:creationId xmlns:a16="http://schemas.microsoft.com/office/drawing/2014/main" id="{BF161A94-4618-4FA6-299C-62F1A7EC4B45}"/>
              </a:ext>
            </a:extLst>
          </p:cNvPr>
          <p:cNvSpPr txBox="1"/>
          <p:nvPr/>
        </p:nvSpPr>
        <p:spPr>
          <a:xfrm>
            <a:off x="152400" y="1028700"/>
            <a:ext cx="6768371" cy="67710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r>
              <a:rPr lang="en-US" sz="4400" b="1" dirty="0" err="1"/>
              <a:t>Asuhan</a:t>
            </a:r>
            <a:r>
              <a:rPr lang="en-US" sz="4400" b="1" dirty="0"/>
              <a:t> </a:t>
            </a:r>
            <a:r>
              <a:rPr lang="en-US" sz="4400" b="1" dirty="0" err="1"/>
              <a:t>Berkelanjutan</a:t>
            </a:r>
            <a:endParaRPr lang="en-US" sz="4400" dirty="0"/>
          </a:p>
        </p:txBody>
      </p:sp>
      <p:sp>
        <p:nvSpPr>
          <p:cNvPr id="8" name="TextBox 8">
            <a:extLst>
              <a:ext uri="{FF2B5EF4-FFF2-40B4-BE49-F238E27FC236}">
                <a16:creationId xmlns:a16="http://schemas.microsoft.com/office/drawing/2014/main" id="{FF89C23A-070B-6921-9E8F-1836139983A9}"/>
              </a:ext>
            </a:extLst>
          </p:cNvPr>
          <p:cNvSpPr txBox="1"/>
          <p:nvPr/>
        </p:nvSpPr>
        <p:spPr>
          <a:xfrm>
            <a:off x="6324600" y="1654328"/>
            <a:ext cx="11353800" cy="609397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r>
              <a:rPr lang="en-US" sz="3600" b="1" dirty="0" err="1"/>
              <a:t>Asuhan</a:t>
            </a:r>
            <a:r>
              <a:rPr lang="en-US" sz="3600" b="1" dirty="0"/>
              <a:t> </a:t>
            </a:r>
            <a:r>
              <a:rPr lang="en-US" sz="3600" b="1" dirty="0" err="1"/>
              <a:t>berkelanjutan</a:t>
            </a:r>
            <a:r>
              <a:rPr lang="en-US" sz="3600" b="1" dirty="0"/>
              <a:t> (continuity of care)</a:t>
            </a:r>
            <a:r>
              <a:rPr lang="en-US" sz="3600" dirty="0"/>
              <a:t> </a:t>
            </a:r>
            <a:r>
              <a:rPr lang="en-US" sz="3600" dirty="0" err="1"/>
              <a:t>adalah</a:t>
            </a:r>
            <a:r>
              <a:rPr lang="en-US" sz="3600" dirty="0"/>
              <a:t> </a:t>
            </a:r>
            <a:r>
              <a:rPr lang="en-US" sz="3600" dirty="0" err="1"/>
              <a:t>pelayanan</a:t>
            </a:r>
            <a:r>
              <a:rPr lang="en-US" sz="3600" dirty="0"/>
              <a:t> yang </a:t>
            </a:r>
            <a:r>
              <a:rPr lang="en-US" sz="3600" dirty="0" err="1"/>
              <a:t>diberikan</a:t>
            </a:r>
            <a:r>
              <a:rPr lang="en-US" sz="3600" dirty="0"/>
              <a:t> </a:t>
            </a:r>
            <a:r>
              <a:rPr lang="en-US" sz="3600" dirty="0" err="1"/>
              <a:t>secara</a:t>
            </a:r>
            <a:r>
              <a:rPr lang="en-US" sz="3600" dirty="0"/>
              <a:t> </a:t>
            </a:r>
            <a:r>
              <a:rPr lang="en-US" sz="3600" dirty="0" err="1"/>
              <a:t>terintegrasi</a:t>
            </a:r>
            <a:r>
              <a:rPr lang="en-US" sz="3600" dirty="0"/>
              <a:t> dan </a:t>
            </a:r>
            <a:r>
              <a:rPr lang="en-US" sz="3600" dirty="0" err="1"/>
              <a:t>berkesinambungan</a:t>
            </a:r>
            <a:r>
              <a:rPr lang="en-US" sz="3600" dirty="0"/>
              <a:t> </a:t>
            </a:r>
            <a:r>
              <a:rPr lang="en-US" sz="3600" dirty="0" err="1"/>
              <a:t>sesuai</a:t>
            </a:r>
            <a:r>
              <a:rPr lang="en-US" sz="3600" dirty="0"/>
              <a:t> </a:t>
            </a:r>
            <a:r>
              <a:rPr lang="en-US" sz="3600" dirty="0" err="1"/>
              <a:t>kebutuhan</a:t>
            </a:r>
            <a:r>
              <a:rPr lang="en-US" sz="3600" dirty="0"/>
              <a:t> </a:t>
            </a:r>
            <a:r>
              <a:rPr lang="en-US" sz="3600" dirty="0" err="1"/>
              <a:t>ibu</a:t>
            </a:r>
            <a:r>
              <a:rPr lang="en-US" sz="3600" dirty="0"/>
              <a:t> </a:t>
            </a:r>
            <a:r>
              <a:rPr lang="en-US" sz="3600" dirty="0" err="1"/>
              <a:t>dari</a:t>
            </a:r>
            <a:r>
              <a:rPr lang="en-US" sz="3600" dirty="0"/>
              <a:t> </a:t>
            </a:r>
            <a:r>
              <a:rPr lang="en-US" sz="3600" dirty="0" err="1"/>
              <a:t>satu</a:t>
            </a:r>
            <a:r>
              <a:rPr lang="en-US" sz="3600" dirty="0"/>
              <a:t> </a:t>
            </a:r>
            <a:r>
              <a:rPr lang="en-US" sz="3600" dirty="0" err="1"/>
              <a:t>tahap</a:t>
            </a:r>
            <a:r>
              <a:rPr lang="en-US" sz="3600" dirty="0"/>
              <a:t> </a:t>
            </a:r>
            <a:r>
              <a:rPr lang="en-US" sz="3600" dirty="0" err="1"/>
              <a:t>ke</a:t>
            </a:r>
            <a:r>
              <a:rPr lang="en-US" sz="3600" dirty="0"/>
              <a:t> </a:t>
            </a:r>
            <a:r>
              <a:rPr lang="en-US" sz="3600" dirty="0" err="1"/>
              <a:t>tahap</a:t>
            </a:r>
            <a:r>
              <a:rPr lang="en-US" sz="3600" dirty="0"/>
              <a:t> </a:t>
            </a:r>
            <a:r>
              <a:rPr lang="en-US" sz="3600" dirty="0" err="1"/>
              <a:t>berikutnya</a:t>
            </a:r>
            <a:r>
              <a:rPr lang="en-US" sz="3600" dirty="0"/>
              <a:t>.</a:t>
            </a:r>
          </a:p>
          <a:p>
            <a:endParaRPr lang="en-US" sz="3600" dirty="0"/>
          </a:p>
          <a:p>
            <a:r>
              <a:rPr lang="en-US" sz="3600" dirty="0" err="1"/>
              <a:t>Dalam</a:t>
            </a:r>
            <a:r>
              <a:rPr lang="en-US" sz="3600" dirty="0"/>
              <a:t> </a:t>
            </a:r>
            <a:r>
              <a:rPr lang="en-US" sz="3600" dirty="0" err="1"/>
              <a:t>pelayanan</a:t>
            </a:r>
            <a:r>
              <a:rPr lang="en-US" sz="3600" dirty="0"/>
              <a:t> maternal </a:t>
            </a:r>
            <a:r>
              <a:rPr lang="en-US" sz="3600" dirty="0" err="1"/>
              <a:t>mencakup</a:t>
            </a:r>
            <a:r>
              <a:rPr lang="en-US" sz="3600" dirty="0"/>
              <a:t>:</a:t>
            </a:r>
          </a:p>
          <a:p>
            <a:r>
              <a:rPr lang="en-US" sz="3600" b="1" dirty="0" err="1"/>
              <a:t>Kehamilan</a:t>
            </a:r>
            <a:r>
              <a:rPr lang="en-US" sz="3600" b="1" dirty="0"/>
              <a:t> → </a:t>
            </a:r>
            <a:r>
              <a:rPr lang="en-US" sz="3600" b="1" dirty="0" err="1"/>
              <a:t>Persalinan</a:t>
            </a:r>
            <a:r>
              <a:rPr lang="en-US" sz="3600" b="1" dirty="0"/>
              <a:t> → </a:t>
            </a:r>
            <a:r>
              <a:rPr lang="en-US" sz="3600" b="1" dirty="0" err="1"/>
              <a:t>Nifas</a:t>
            </a:r>
            <a:r>
              <a:rPr lang="en-US" sz="3600" b="1" dirty="0"/>
              <a:t> → Bayi </a:t>
            </a:r>
            <a:r>
              <a:rPr lang="en-US" sz="3600" b="1" dirty="0" err="1"/>
              <a:t>baru</a:t>
            </a:r>
            <a:r>
              <a:rPr lang="en-US" sz="3600" b="1" dirty="0"/>
              <a:t> </a:t>
            </a:r>
            <a:r>
              <a:rPr lang="en-US" sz="3600" b="1" dirty="0" err="1"/>
              <a:t>lahir</a:t>
            </a:r>
            <a:r>
              <a:rPr lang="en-US" sz="3600" b="1" dirty="0"/>
              <a:t> → </a:t>
            </a:r>
            <a:r>
              <a:rPr lang="en-US" sz="3600" b="1" dirty="0" err="1"/>
              <a:t>Pelayanan</a:t>
            </a:r>
            <a:r>
              <a:rPr lang="en-US" sz="3600" b="1" dirty="0"/>
              <a:t> </a:t>
            </a:r>
            <a:r>
              <a:rPr lang="en-US" sz="3600" b="1" dirty="0" err="1"/>
              <a:t>lanjutan</a:t>
            </a:r>
            <a:endParaRPr lang="en-US" sz="3600" b="1" dirty="0"/>
          </a:p>
          <a:p>
            <a:endParaRPr lang="en-US" sz="3600" dirty="0"/>
          </a:p>
          <a:p>
            <a:r>
              <a:rPr lang="en-US" sz="3600" dirty="0" err="1"/>
              <a:t>Tujuannya</a:t>
            </a:r>
            <a:r>
              <a:rPr lang="en-US" sz="3600" dirty="0"/>
              <a:t> </a:t>
            </a:r>
            <a:r>
              <a:rPr lang="en-US" sz="3600" dirty="0" err="1"/>
              <a:t>adalah</a:t>
            </a:r>
            <a:r>
              <a:rPr lang="en-US" sz="3600" dirty="0"/>
              <a:t> </a:t>
            </a:r>
            <a:r>
              <a:rPr lang="en-US" sz="3600" dirty="0" err="1"/>
              <a:t>mencegah</a:t>
            </a:r>
            <a:r>
              <a:rPr lang="en-US" sz="3600" dirty="0"/>
              <a:t> </a:t>
            </a:r>
            <a:r>
              <a:rPr lang="en-US" sz="3600" dirty="0" err="1"/>
              <a:t>terputusnya</a:t>
            </a:r>
            <a:r>
              <a:rPr lang="en-US" sz="3600" dirty="0"/>
              <a:t> </a:t>
            </a:r>
            <a:r>
              <a:rPr lang="en-US" sz="3600" dirty="0" err="1"/>
              <a:t>informasi</a:t>
            </a:r>
            <a:r>
              <a:rPr lang="en-US" sz="3600" dirty="0"/>
              <a:t>, </a:t>
            </a:r>
            <a:r>
              <a:rPr lang="en-US" sz="3600" dirty="0" err="1"/>
              <a:t>pelayanan</a:t>
            </a:r>
            <a:r>
              <a:rPr lang="en-US" sz="3600" dirty="0"/>
              <a:t>, </a:t>
            </a:r>
            <a:r>
              <a:rPr lang="en-US" sz="3600" dirty="0" err="1"/>
              <a:t>pemantauan</a:t>
            </a:r>
            <a:r>
              <a:rPr lang="en-US" sz="3600" dirty="0"/>
              <a:t>, dan </a:t>
            </a:r>
            <a:r>
              <a:rPr lang="en-US" sz="3600" dirty="0" err="1"/>
              <a:t>dukungan</a:t>
            </a:r>
            <a:r>
              <a:rPr lang="en-US" sz="3600" dirty="0"/>
              <a:t>.</a:t>
            </a:r>
          </a:p>
          <a:p>
            <a:endParaRPr lang="en-US" sz="3600" dirty="0">
              <a:solidFill>
                <a:srgbClr val="343434"/>
              </a:solidFill>
              <a:latin typeface="RoxboroughCF Thin"/>
              <a:ea typeface="RoxboroughCF Thin"/>
              <a:cs typeface="RoxboroughCF Thin"/>
              <a:sym typeface="RoxboroughCF Thin"/>
            </a:endParaRPr>
          </a:p>
        </p:txBody>
      </p:sp>
      <p:sp>
        <p:nvSpPr>
          <p:cNvPr id="12" name="AutoShape 12">
            <a:extLst>
              <a:ext uri="{FF2B5EF4-FFF2-40B4-BE49-F238E27FC236}">
                <a16:creationId xmlns:a16="http://schemas.microsoft.com/office/drawing/2014/main" id="{A9363D85-1ECA-0C71-4080-88A7ACF890B5}"/>
              </a:ext>
            </a:extLst>
          </p:cNvPr>
          <p:cNvSpPr/>
          <p:nvPr/>
        </p:nvSpPr>
        <p:spPr>
          <a:xfrm rot="-5400000">
            <a:off x="586237" y="5319263"/>
            <a:ext cx="10257527" cy="0"/>
          </a:xfrm>
          <a:prstGeom prst="line">
            <a:avLst/>
          </a:prstGeom>
          <a:ln w="19050" cap="rnd">
            <a:solidFill>
              <a:srgbClr val="343434">
                <a:alpha val="29804"/>
              </a:srgbClr>
            </a:solidFill>
            <a:prstDash val="solid"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02907809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C09D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C88E365-AB08-F2B0-ED47-E7CCAE95687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>
            <a:extLst>
              <a:ext uri="{FF2B5EF4-FFF2-40B4-BE49-F238E27FC236}">
                <a16:creationId xmlns:a16="http://schemas.microsoft.com/office/drawing/2014/main" id="{820450CD-FB4C-015B-69E3-68F2A444A5C2}"/>
              </a:ext>
            </a:extLst>
          </p:cNvPr>
          <p:cNvSpPr txBox="1"/>
          <p:nvPr/>
        </p:nvSpPr>
        <p:spPr>
          <a:xfrm>
            <a:off x="152401" y="1028700"/>
            <a:ext cx="5105400" cy="123110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r>
              <a:rPr lang="en-US" sz="4000" b="1" dirty="0" err="1"/>
              <a:t>Mengapa</a:t>
            </a:r>
            <a:r>
              <a:rPr lang="en-US" sz="4000" b="1" dirty="0"/>
              <a:t> </a:t>
            </a:r>
            <a:r>
              <a:rPr lang="en-US" sz="4000" b="1" dirty="0" err="1"/>
              <a:t>Asuhan</a:t>
            </a:r>
            <a:r>
              <a:rPr lang="en-US" sz="4000" b="1" dirty="0"/>
              <a:t> </a:t>
            </a:r>
            <a:r>
              <a:rPr lang="en-US" sz="4000" b="1" dirty="0" err="1"/>
              <a:t>Berkelanjutan</a:t>
            </a:r>
            <a:r>
              <a:rPr lang="en-US" sz="4000" b="1" dirty="0"/>
              <a:t> </a:t>
            </a:r>
            <a:r>
              <a:rPr lang="en-US" sz="4000" b="1" dirty="0" err="1"/>
              <a:t>Penting</a:t>
            </a:r>
            <a:r>
              <a:rPr lang="en-US" sz="4000" b="1" dirty="0"/>
              <a:t>?</a:t>
            </a:r>
            <a:endParaRPr lang="en-US" sz="4000" dirty="0"/>
          </a:p>
        </p:txBody>
      </p:sp>
      <p:sp>
        <p:nvSpPr>
          <p:cNvPr id="8" name="TextBox 8">
            <a:extLst>
              <a:ext uri="{FF2B5EF4-FFF2-40B4-BE49-F238E27FC236}">
                <a16:creationId xmlns:a16="http://schemas.microsoft.com/office/drawing/2014/main" id="{065AE55E-7D43-50FF-7575-A11F2C7AAA2B}"/>
              </a:ext>
            </a:extLst>
          </p:cNvPr>
          <p:cNvSpPr txBox="1"/>
          <p:nvPr/>
        </p:nvSpPr>
        <p:spPr>
          <a:xfrm>
            <a:off x="6324600" y="1654328"/>
            <a:ext cx="11353800" cy="664797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r>
              <a:rPr lang="en-US" sz="3600" dirty="0" err="1"/>
              <a:t>Asuhan</a:t>
            </a:r>
            <a:r>
              <a:rPr lang="en-US" sz="3600" dirty="0"/>
              <a:t> </a:t>
            </a:r>
            <a:r>
              <a:rPr lang="en-US" sz="3600" dirty="0" err="1"/>
              <a:t>berkelanjutan</a:t>
            </a:r>
            <a:r>
              <a:rPr lang="en-US" sz="3600" dirty="0"/>
              <a:t> </a:t>
            </a:r>
            <a:r>
              <a:rPr lang="en-US" sz="3600" dirty="0" err="1"/>
              <a:t>membantu</a:t>
            </a:r>
            <a:r>
              <a:rPr lang="en-US" sz="3600" dirty="0"/>
              <a:t>:</a:t>
            </a:r>
          </a:p>
          <a:p>
            <a:pPr marL="742950" lvl="0" indent="-742950">
              <a:buFont typeface="+mj-lt"/>
              <a:buAutoNum type="arabicPeriod"/>
            </a:pPr>
            <a:r>
              <a:rPr lang="en-US" sz="3600" dirty="0" err="1"/>
              <a:t>Menjaga</a:t>
            </a:r>
            <a:r>
              <a:rPr lang="en-US" sz="3600" dirty="0"/>
              <a:t> </a:t>
            </a:r>
            <a:r>
              <a:rPr lang="en-US" sz="3600" dirty="0" err="1"/>
              <a:t>kesinambungan</a:t>
            </a:r>
            <a:r>
              <a:rPr lang="en-US" sz="3600" dirty="0"/>
              <a:t> </a:t>
            </a:r>
            <a:r>
              <a:rPr lang="en-US" sz="3600" dirty="0" err="1"/>
              <a:t>informasi</a:t>
            </a:r>
            <a:r>
              <a:rPr lang="en-US" sz="3600" dirty="0"/>
              <a:t> </a:t>
            </a:r>
            <a:r>
              <a:rPr lang="en-US" sz="3600" dirty="0" err="1"/>
              <a:t>kesehatan</a:t>
            </a:r>
            <a:r>
              <a:rPr lang="en-US" sz="3600" dirty="0"/>
              <a:t>.</a:t>
            </a:r>
          </a:p>
          <a:p>
            <a:pPr marL="742950" lvl="0" indent="-742950">
              <a:buFont typeface="+mj-lt"/>
              <a:buAutoNum type="arabicPeriod"/>
            </a:pPr>
            <a:r>
              <a:rPr lang="en-US" sz="3600" dirty="0" err="1"/>
              <a:t>Mengidentifikasi</a:t>
            </a:r>
            <a:r>
              <a:rPr lang="en-US" sz="3600" dirty="0"/>
              <a:t> </a:t>
            </a:r>
            <a:r>
              <a:rPr lang="en-US" sz="3600" dirty="0" err="1"/>
              <a:t>perubahan</a:t>
            </a:r>
            <a:r>
              <a:rPr lang="en-US" sz="3600" dirty="0"/>
              <a:t> </a:t>
            </a:r>
            <a:r>
              <a:rPr lang="en-US" sz="3600" dirty="0" err="1"/>
              <a:t>kondisi</a:t>
            </a:r>
            <a:r>
              <a:rPr lang="en-US" sz="3600" dirty="0"/>
              <a:t> </a:t>
            </a:r>
            <a:r>
              <a:rPr lang="en-US" sz="3600" dirty="0" err="1"/>
              <a:t>lebih</a:t>
            </a:r>
            <a:r>
              <a:rPr lang="en-US" sz="3600" dirty="0"/>
              <a:t> </a:t>
            </a:r>
            <a:r>
              <a:rPr lang="en-US" sz="3600" dirty="0" err="1"/>
              <a:t>awal</a:t>
            </a:r>
            <a:r>
              <a:rPr lang="en-US" sz="3600" dirty="0"/>
              <a:t>.</a:t>
            </a:r>
          </a:p>
          <a:p>
            <a:pPr marL="742950" lvl="0" indent="-742950">
              <a:buFont typeface="+mj-lt"/>
              <a:buAutoNum type="arabicPeriod"/>
            </a:pPr>
            <a:r>
              <a:rPr lang="en-US" sz="3600" dirty="0" err="1"/>
              <a:t>Mengurangi</a:t>
            </a:r>
            <a:r>
              <a:rPr lang="en-US" sz="3600" dirty="0"/>
              <a:t> </a:t>
            </a:r>
            <a:r>
              <a:rPr lang="en-US" sz="3600" dirty="0" err="1"/>
              <a:t>risiko</a:t>
            </a:r>
            <a:r>
              <a:rPr lang="en-US" sz="3600" dirty="0"/>
              <a:t> </a:t>
            </a:r>
            <a:r>
              <a:rPr lang="en-US" sz="3600" dirty="0" err="1"/>
              <a:t>kehilangan</a:t>
            </a:r>
            <a:r>
              <a:rPr lang="en-US" sz="3600" dirty="0"/>
              <a:t> </a:t>
            </a:r>
            <a:r>
              <a:rPr lang="en-US" sz="3600" dirty="0" err="1"/>
              <a:t>tindak</a:t>
            </a:r>
            <a:r>
              <a:rPr lang="en-US" sz="3600" dirty="0"/>
              <a:t> </a:t>
            </a:r>
            <a:r>
              <a:rPr lang="en-US" sz="3600" dirty="0" err="1"/>
              <a:t>lanjut</a:t>
            </a:r>
            <a:r>
              <a:rPr lang="en-US" sz="3600" dirty="0"/>
              <a:t>.</a:t>
            </a:r>
          </a:p>
          <a:p>
            <a:pPr marL="742950" lvl="0" indent="-742950">
              <a:buFont typeface="+mj-lt"/>
              <a:buAutoNum type="arabicPeriod"/>
            </a:pPr>
            <a:r>
              <a:rPr lang="en-US" sz="3600" dirty="0" err="1"/>
              <a:t>Meningkatkan</a:t>
            </a:r>
            <a:r>
              <a:rPr lang="en-US" sz="3600" dirty="0"/>
              <a:t> </a:t>
            </a:r>
            <a:r>
              <a:rPr lang="en-US" sz="3600" dirty="0" err="1"/>
              <a:t>koordinasi</a:t>
            </a:r>
            <a:r>
              <a:rPr lang="en-US" sz="3600" dirty="0"/>
              <a:t> </a:t>
            </a:r>
            <a:r>
              <a:rPr lang="en-US" sz="3600" dirty="0" err="1"/>
              <a:t>antarprofesi</a:t>
            </a:r>
            <a:r>
              <a:rPr lang="en-US" sz="3600" dirty="0"/>
              <a:t>.</a:t>
            </a:r>
          </a:p>
          <a:p>
            <a:pPr marL="742950" lvl="0" indent="-742950">
              <a:buFont typeface="+mj-lt"/>
              <a:buAutoNum type="arabicPeriod"/>
            </a:pPr>
            <a:r>
              <a:rPr lang="en-US" sz="3600" dirty="0" err="1"/>
              <a:t>Meningkatkan</a:t>
            </a:r>
            <a:r>
              <a:rPr lang="en-US" sz="3600" dirty="0"/>
              <a:t> rasa </a:t>
            </a:r>
            <a:r>
              <a:rPr lang="en-US" sz="3600" dirty="0" err="1"/>
              <a:t>percaya</a:t>
            </a:r>
            <a:r>
              <a:rPr lang="en-US" sz="3600" dirty="0"/>
              <a:t> </a:t>
            </a:r>
            <a:r>
              <a:rPr lang="en-US" sz="3600" dirty="0" err="1"/>
              <a:t>ibu</a:t>
            </a:r>
            <a:r>
              <a:rPr lang="en-US" sz="3600" dirty="0"/>
              <a:t> </a:t>
            </a:r>
            <a:r>
              <a:rPr lang="en-US" sz="3600" dirty="0" err="1"/>
              <a:t>terhadap</a:t>
            </a:r>
            <a:r>
              <a:rPr lang="en-US" sz="3600" dirty="0"/>
              <a:t> </a:t>
            </a:r>
            <a:r>
              <a:rPr lang="en-US" sz="3600" dirty="0" err="1"/>
              <a:t>tenaga</a:t>
            </a:r>
            <a:r>
              <a:rPr lang="en-US" sz="3600" dirty="0"/>
              <a:t> </a:t>
            </a:r>
            <a:r>
              <a:rPr lang="en-US" sz="3600" dirty="0" err="1"/>
              <a:t>kesehatan</a:t>
            </a:r>
            <a:r>
              <a:rPr lang="en-US" sz="3600" dirty="0"/>
              <a:t>.</a:t>
            </a:r>
          </a:p>
          <a:p>
            <a:pPr marL="742950" lvl="0" indent="-742950">
              <a:buFont typeface="+mj-lt"/>
              <a:buAutoNum type="arabicPeriod"/>
            </a:pPr>
            <a:r>
              <a:rPr lang="en-US" sz="3600" dirty="0" err="1"/>
              <a:t>Memudahkan</a:t>
            </a:r>
            <a:r>
              <a:rPr lang="en-US" sz="3600" dirty="0"/>
              <a:t> </a:t>
            </a:r>
            <a:r>
              <a:rPr lang="en-US" sz="3600" dirty="0" err="1"/>
              <a:t>perencanaan</a:t>
            </a:r>
            <a:r>
              <a:rPr lang="en-US" sz="3600" dirty="0"/>
              <a:t> </a:t>
            </a:r>
            <a:r>
              <a:rPr lang="en-US" sz="3600" dirty="0" err="1"/>
              <a:t>persalinan</a:t>
            </a:r>
            <a:r>
              <a:rPr lang="en-US" sz="3600" dirty="0"/>
              <a:t>.</a:t>
            </a:r>
          </a:p>
          <a:p>
            <a:pPr marL="742950" lvl="0" indent="-742950">
              <a:buFont typeface="+mj-lt"/>
              <a:buAutoNum type="arabicPeriod"/>
            </a:pPr>
            <a:r>
              <a:rPr lang="en-US" sz="3600" dirty="0" err="1"/>
              <a:t>Mendukung</a:t>
            </a:r>
            <a:r>
              <a:rPr lang="en-US" sz="3600" dirty="0"/>
              <a:t> </a:t>
            </a:r>
            <a:r>
              <a:rPr lang="en-US" sz="3600" dirty="0" err="1"/>
              <a:t>keselamatan</a:t>
            </a:r>
            <a:r>
              <a:rPr lang="en-US" sz="3600" dirty="0"/>
              <a:t> </a:t>
            </a:r>
            <a:r>
              <a:rPr lang="en-US" sz="3600" dirty="0" err="1"/>
              <a:t>ibu</a:t>
            </a:r>
            <a:r>
              <a:rPr lang="en-US" sz="3600" dirty="0"/>
              <a:t> dan </a:t>
            </a:r>
            <a:r>
              <a:rPr lang="en-US" sz="3600" dirty="0" err="1"/>
              <a:t>bayi</a:t>
            </a:r>
            <a:r>
              <a:rPr lang="en-US" sz="3600" dirty="0"/>
              <a:t>.</a:t>
            </a:r>
          </a:p>
          <a:p>
            <a:pPr lvl="0"/>
            <a:endParaRPr lang="en-US" sz="3600" dirty="0"/>
          </a:p>
          <a:p>
            <a:r>
              <a:rPr lang="en-US" sz="3600" b="1" dirty="0" err="1"/>
              <a:t>Setiap</a:t>
            </a:r>
            <a:r>
              <a:rPr lang="en-US" sz="3600" b="1" dirty="0"/>
              <a:t> </a:t>
            </a:r>
            <a:r>
              <a:rPr lang="en-US" sz="3600" b="1" dirty="0" err="1"/>
              <a:t>tahap</a:t>
            </a:r>
            <a:r>
              <a:rPr lang="en-US" sz="3600" b="1" dirty="0"/>
              <a:t> </a:t>
            </a:r>
            <a:r>
              <a:rPr lang="en-US" sz="3600" b="1" dirty="0" err="1"/>
              <a:t>pelayanan</a:t>
            </a:r>
            <a:r>
              <a:rPr lang="en-US" sz="3600" b="1" dirty="0"/>
              <a:t> </a:t>
            </a:r>
            <a:r>
              <a:rPr lang="en-US" sz="3600" b="1" dirty="0" err="1"/>
              <a:t>harus</a:t>
            </a:r>
            <a:r>
              <a:rPr lang="en-US" sz="3600" b="1" dirty="0"/>
              <a:t> </a:t>
            </a:r>
            <a:r>
              <a:rPr lang="en-US" sz="3600" b="1" dirty="0" err="1"/>
              <a:t>terhubung</a:t>
            </a:r>
            <a:r>
              <a:rPr lang="en-US" sz="3600" b="1" dirty="0"/>
              <a:t> </a:t>
            </a:r>
            <a:r>
              <a:rPr lang="en-US" sz="3600" b="1" dirty="0" err="1"/>
              <a:t>dengan</a:t>
            </a:r>
            <a:r>
              <a:rPr lang="en-US" sz="3600" b="1" dirty="0"/>
              <a:t> </a:t>
            </a:r>
            <a:r>
              <a:rPr lang="en-US" sz="3600" b="1" dirty="0" err="1"/>
              <a:t>tahap</a:t>
            </a:r>
            <a:r>
              <a:rPr lang="en-US" sz="3600" b="1" dirty="0"/>
              <a:t> </a:t>
            </a:r>
            <a:r>
              <a:rPr lang="en-US" sz="3600" b="1" dirty="0" err="1"/>
              <a:t>berikutnya</a:t>
            </a:r>
            <a:r>
              <a:rPr lang="en-US" sz="3600" b="1" dirty="0"/>
              <a:t>.</a:t>
            </a:r>
            <a:endParaRPr lang="en-US" sz="3600" dirty="0">
              <a:solidFill>
                <a:srgbClr val="343434"/>
              </a:solidFill>
              <a:latin typeface="RoxboroughCF Thin"/>
              <a:ea typeface="RoxboroughCF Thin"/>
              <a:cs typeface="RoxboroughCF Thin"/>
              <a:sym typeface="RoxboroughCF Thin"/>
            </a:endParaRPr>
          </a:p>
        </p:txBody>
      </p:sp>
      <p:sp>
        <p:nvSpPr>
          <p:cNvPr id="12" name="AutoShape 12">
            <a:extLst>
              <a:ext uri="{FF2B5EF4-FFF2-40B4-BE49-F238E27FC236}">
                <a16:creationId xmlns:a16="http://schemas.microsoft.com/office/drawing/2014/main" id="{E36E7C32-E05E-66BB-6488-135631929937}"/>
              </a:ext>
            </a:extLst>
          </p:cNvPr>
          <p:cNvSpPr/>
          <p:nvPr/>
        </p:nvSpPr>
        <p:spPr>
          <a:xfrm rot="-5400000">
            <a:off x="586237" y="5319263"/>
            <a:ext cx="10257527" cy="0"/>
          </a:xfrm>
          <a:prstGeom prst="line">
            <a:avLst/>
          </a:prstGeom>
          <a:ln w="19050" cap="rnd">
            <a:solidFill>
              <a:srgbClr val="343434">
                <a:alpha val="29804"/>
              </a:srgbClr>
            </a:solidFill>
            <a:prstDash val="solid"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413351359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C09D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1A59D6C-9099-9DAF-37A3-F576EDC932E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>
            <a:extLst>
              <a:ext uri="{FF2B5EF4-FFF2-40B4-BE49-F238E27FC236}">
                <a16:creationId xmlns:a16="http://schemas.microsoft.com/office/drawing/2014/main" id="{F06FE319-5A8E-741A-81FD-04F2998EA81C}"/>
              </a:ext>
            </a:extLst>
          </p:cNvPr>
          <p:cNvSpPr txBox="1"/>
          <p:nvPr/>
        </p:nvSpPr>
        <p:spPr>
          <a:xfrm>
            <a:off x="152401" y="1028700"/>
            <a:ext cx="5105400" cy="270843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r>
              <a:rPr lang="en-US" sz="4400" b="1" dirty="0"/>
              <a:t>Continuity of Care pada Ibu </a:t>
            </a:r>
            <a:r>
              <a:rPr lang="en-US" sz="4400" b="1" dirty="0" err="1"/>
              <a:t>Berkebutuhan</a:t>
            </a:r>
            <a:r>
              <a:rPr lang="en-US" sz="4400" b="1" dirty="0"/>
              <a:t> </a:t>
            </a:r>
            <a:r>
              <a:rPr lang="en-US" sz="4400" b="1" dirty="0" err="1"/>
              <a:t>Khusus</a:t>
            </a:r>
            <a:endParaRPr lang="en-US" sz="4400" dirty="0"/>
          </a:p>
          <a:p>
            <a:endParaRPr lang="en-US" sz="4400" dirty="0"/>
          </a:p>
        </p:txBody>
      </p:sp>
      <p:sp>
        <p:nvSpPr>
          <p:cNvPr id="8" name="TextBox 8">
            <a:extLst>
              <a:ext uri="{FF2B5EF4-FFF2-40B4-BE49-F238E27FC236}">
                <a16:creationId xmlns:a16="http://schemas.microsoft.com/office/drawing/2014/main" id="{51002AC0-D29A-481C-5C94-00E485B7FCC3}"/>
              </a:ext>
            </a:extLst>
          </p:cNvPr>
          <p:cNvSpPr txBox="1"/>
          <p:nvPr/>
        </p:nvSpPr>
        <p:spPr>
          <a:xfrm>
            <a:off x="6324600" y="1654328"/>
            <a:ext cx="11353800" cy="677108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r>
              <a:rPr lang="en-US" sz="4000" dirty="0"/>
              <a:t>Pada </a:t>
            </a:r>
            <a:r>
              <a:rPr lang="en-US" sz="4000" dirty="0" err="1"/>
              <a:t>ibu</a:t>
            </a:r>
            <a:r>
              <a:rPr lang="en-US" sz="4000" dirty="0"/>
              <a:t> </a:t>
            </a:r>
            <a:r>
              <a:rPr lang="en-US" sz="4000" dirty="0" err="1"/>
              <a:t>berkebutuhan</a:t>
            </a:r>
            <a:r>
              <a:rPr lang="en-US" sz="4000" dirty="0"/>
              <a:t> </a:t>
            </a:r>
            <a:r>
              <a:rPr lang="en-US" sz="4000" dirty="0" err="1"/>
              <a:t>khusus</a:t>
            </a:r>
            <a:r>
              <a:rPr lang="en-US" sz="4000" dirty="0"/>
              <a:t>, </a:t>
            </a:r>
            <a:r>
              <a:rPr lang="en-US" sz="4000" dirty="0" err="1"/>
              <a:t>kesinambungan</a:t>
            </a:r>
            <a:r>
              <a:rPr lang="en-US" sz="4000" dirty="0"/>
              <a:t> </a:t>
            </a:r>
            <a:r>
              <a:rPr lang="en-US" sz="4000" dirty="0" err="1"/>
              <a:t>pelayanan</a:t>
            </a:r>
            <a:r>
              <a:rPr lang="en-US" sz="4000" dirty="0"/>
              <a:t> </a:t>
            </a:r>
            <a:r>
              <a:rPr lang="en-US" sz="4000" dirty="0" err="1"/>
              <a:t>menjadi</a:t>
            </a:r>
            <a:r>
              <a:rPr lang="en-US" sz="4000" dirty="0"/>
              <a:t> </a:t>
            </a:r>
            <a:r>
              <a:rPr lang="en-US" sz="4000" dirty="0" err="1"/>
              <a:t>semakin</a:t>
            </a:r>
            <a:r>
              <a:rPr lang="en-US" sz="4000" dirty="0"/>
              <a:t> </a:t>
            </a:r>
            <a:r>
              <a:rPr lang="en-US" sz="4000" dirty="0" err="1"/>
              <a:t>penting</a:t>
            </a:r>
            <a:r>
              <a:rPr lang="en-US" sz="4000" dirty="0"/>
              <a:t> </a:t>
            </a:r>
            <a:r>
              <a:rPr lang="en-US" sz="4000" dirty="0" err="1"/>
              <a:t>karena</a:t>
            </a:r>
            <a:r>
              <a:rPr lang="en-US" sz="4000" dirty="0"/>
              <a:t> </a:t>
            </a:r>
            <a:r>
              <a:rPr lang="en-US" sz="4000" dirty="0" err="1"/>
              <a:t>kebutuhan</a:t>
            </a:r>
            <a:r>
              <a:rPr lang="en-US" sz="4000" dirty="0"/>
              <a:t> </a:t>
            </a:r>
            <a:r>
              <a:rPr lang="en-US" sz="4000" dirty="0" err="1"/>
              <a:t>dapat</a:t>
            </a:r>
            <a:r>
              <a:rPr lang="en-US" sz="4000" dirty="0"/>
              <a:t> </a:t>
            </a:r>
            <a:r>
              <a:rPr lang="en-US" sz="4000" dirty="0" err="1"/>
              <a:t>bersifat</a:t>
            </a:r>
            <a:r>
              <a:rPr lang="en-US" sz="4000" dirty="0"/>
              <a:t> </a:t>
            </a:r>
            <a:r>
              <a:rPr lang="en-US" sz="4000" dirty="0" err="1"/>
              <a:t>kompleks</a:t>
            </a:r>
            <a:r>
              <a:rPr lang="en-US" sz="4000" dirty="0"/>
              <a:t>.</a:t>
            </a:r>
          </a:p>
          <a:p>
            <a:endParaRPr lang="en-US" sz="4000" dirty="0"/>
          </a:p>
          <a:p>
            <a:r>
              <a:rPr lang="en-US" sz="4000" dirty="0" err="1"/>
              <a:t>Asuhan</a:t>
            </a:r>
            <a:r>
              <a:rPr lang="en-US" sz="4000" dirty="0"/>
              <a:t> </a:t>
            </a:r>
            <a:r>
              <a:rPr lang="en-US" sz="4000" dirty="0" err="1"/>
              <a:t>perlu</a:t>
            </a:r>
            <a:r>
              <a:rPr lang="en-US" sz="4000" dirty="0"/>
              <a:t> </a:t>
            </a:r>
            <a:r>
              <a:rPr lang="en-US" sz="4000" dirty="0" err="1"/>
              <a:t>mencakup</a:t>
            </a:r>
            <a:r>
              <a:rPr lang="en-US" sz="4000" dirty="0"/>
              <a:t>:</a:t>
            </a:r>
          </a:p>
          <a:p>
            <a:r>
              <a:rPr lang="en-US" sz="4000" b="1" dirty="0" err="1"/>
              <a:t>Identifikasi</a:t>
            </a:r>
            <a:r>
              <a:rPr lang="en-US" sz="4000" b="1" dirty="0"/>
              <a:t> </a:t>
            </a:r>
            <a:r>
              <a:rPr lang="en-US" sz="4000" b="1" dirty="0" err="1"/>
              <a:t>kebutuhan</a:t>
            </a:r>
            <a:r>
              <a:rPr lang="en-US" sz="4000" b="1" dirty="0"/>
              <a:t> → </a:t>
            </a:r>
            <a:r>
              <a:rPr lang="en-US" sz="4000" b="1" dirty="0" err="1"/>
              <a:t>Pengkajian</a:t>
            </a:r>
            <a:r>
              <a:rPr lang="en-US" sz="4000" b="1" dirty="0"/>
              <a:t> → </a:t>
            </a:r>
            <a:r>
              <a:rPr lang="en-US" sz="4000" b="1" dirty="0" err="1"/>
              <a:t>Perencanaan</a:t>
            </a:r>
            <a:r>
              <a:rPr lang="en-US" sz="4000" b="1" dirty="0"/>
              <a:t> → </a:t>
            </a:r>
            <a:r>
              <a:rPr lang="en-US" sz="4000" b="1" dirty="0" err="1"/>
              <a:t>Intervensi</a:t>
            </a:r>
            <a:r>
              <a:rPr lang="en-US" sz="4000" b="1" dirty="0"/>
              <a:t> → </a:t>
            </a:r>
            <a:r>
              <a:rPr lang="en-US" sz="4000" b="1" dirty="0" err="1"/>
              <a:t>Evaluasi</a:t>
            </a:r>
            <a:r>
              <a:rPr lang="en-US" sz="4000" b="1" dirty="0"/>
              <a:t> → </a:t>
            </a:r>
            <a:r>
              <a:rPr lang="en-US" sz="4000" b="1" dirty="0" err="1"/>
              <a:t>Tindak</a:t>
            </a:r>
            <a:r>
              <a:rPr lang="en-US" sz="4000" b="1" dirty="0"/>
              <a:t> </a:t>
            </a:r>
            <a:r>
              <a:rPr lang="en-US" sz="4000" b="1" dirty="0" err="1"/>
              <a:t>lanjut</a:t>
            </a:r>
            <a:endParaRPr lang="en-US" sz="4000" b="1" dirty="0"/>
          </a:p>
          <a:p>
            <a:endParaRPr lang="en-US" sz="4000" dirty="0"/>
          </a:p>
          <a:p>
            <a:r>
              <a:rPr lang="en-US" sz="4000" dirty="0" err="1"/>
              <a:t>Informasi</a:t>
            </a:r>
            <a:r>
              <a:rPr lang="en-US" sz="4000" dirty="0"/>
              <a:t> </a:t>
            </a:r>
            <a:r>
              <a:rPr lang="en-US" sz="4000" dirty="0" err="1"/>
              <a:t>penting</a:t>
            </a:r>
            <a:r>
              <a:rPr lang="en-US" sz="4000" dirty="0"/>
              <a:t> </a:t>
            </a:r>
            <a:r>
              <a:rPr lang="en-US" sz="4000" dirty="0" err="1"/>
              <a:t>harus</a:t>
            </a:r>
            <a:r>
              <a:rPr lang="en-US" sz="4000" dirty="0"/>
              <a:t> </a:t>
            </a:r>
            <a:r>
              <a:rPr lang="en-US" sz="4000" dirty="0" err="1"/>
              <a:t>terdokumentasi</a:t>
            </a:r>
            <a:r>
              <a:rPr lang="en-US" sz="4000" dirty="0"/>
              <a:t> dan </a:t>
            </a:r>
            <a:r>
              <a:rPr lang="en-US" sz="4000" dirty="0" err="1"/>
              <a:t>dikomunikasikan</a:t>
            </a:r>
            <a:r>
              <a:rPr lang="en-US" sz="4000" dirty="0"/>
              <a:t> </a:t>
            </a:r>
            <a:r>
              <a:rPr lang="en-US" sz="4000" dirty="0" err="1"/>
              <a:t>kepada</a:t>
            </a:r>
            <a:r>
              <a:rPr lang="en-US" sz="4000" dirty="0"/>
              <a:t> </a:t>
            </a:r>
            <a:r>
              <a:rPr lang="en-US" sz="4000" dirty="0" err="1"/>
              <a:t>tenaga</a:t>
            </a:r>
            <a:r>
              <a:rPr lang="en-US" sz="4000" dirty="0"/>
              <a:t> </a:t>
            </a:r>
            <a:r>
              <a:rPr lang="en-US" sz="4000" dirty="0" err="1"/>
              <a:t>kesehatan</a:t>
            </a:r>
            <a:r>
              <a:rPr lang="en-US" sz="4000" dirty="0"/>
              <a:t> yang </a:t>
            </a:r>
            <a:r>
              <a:rPr lang="en-US" sz="4000" dirty="0" err="1"/>
              <a:t>terlibat</a:t>
            </a:r>
            <a:r>
              <a:rPr lang="en-US" sz="4000" dirty="0"/>
              <a:t>.</a:t>
            </a:r>
            <a:endParaRPr lang="en-US" sz="4000" dirty="0">
              <a:solidFill>
                <a:srgbClr val="343434"/>
              </a:solidFill>
              <a:latin typeface="RoxboroughCF Thin"/>
              <a:ea typeface="RoxboroughCF Thin"/>
              <a:cs typeface="RoxboroughCF Thin"/>
              <a:sym typeface="RoxboroughCF Thin"/>
            </a:endParaRPr>
          </a:p>
        </p:txBody>
      </p:sp>
      <p:sp>
        <p:nvSpPr>
          <p:cNvPr id="12" name="AutoShape 12">
            <a:extLst>
              <a:ext uri="{FF2B5EF4-FFF2-40B4-BE49-F238E27FC236}">
                <a16:creationId xmlns:a16="http://schemas.microsoft.com/office/drawing/2014/main" id="{DB861A64-DC24-251F-8A0F-879249E44135}"/>
              </a:ext>
            </a:extLst>
          </p:cNvPr>
          <p:cNvSpPr/>
          <p:nvPr/>
        </p:nvSpPr>
        <p:spPr>
          <a:xfrm rot="-5400000">
            <a:off x="586237" y="5319263"/>
            <a:ext cx="10257527" cy="0"/>
          </a:xfrm>
          <a:prstGeom prst="line">
            <a:avLst/>
          </a:prstGeom>
          <a:ln w="19050" cap="rnd">
            <a:solidFill>
              <a:srgbClr val="343434">
                <a:alpha val="29804"/>
              </a:srgbClr>
            </a:solidFill>
            <a:prstDash val="solid"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63802448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C09D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19C0C0D-9C44-C1C3-D16A-765AADD4862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>
            <a:extLst>
              <a:ext uri="{FF2B5EF4-FFF2-40B4-BE49-F238E27FC236}">
                <a16:creationId xmlns:a16="http://schemas.microsoft.com/office/drawing/2014/main" id="{E13F87CD-05E2-4A8C-0E60-B8B09830D176}"/>
              </a:ext>
            </a:extLst>
          </p:cNvPr>
          <p:cNvSpPr txBox="1"/>
          <p:nvPr/>
        </p:nvSpPr>
        <p:spPr>
          <a:xfrm>
            <a:off x="152401" y="1028700"/>
            <a:ext cx="5105400" cy="135421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r>
              <a:rPr lang="en-US" sz="4400" b="1" dirty="0" err="1"/>
              <a:t>Asuhan</a:t>
            </a:r>
            <a:r>
              <a:rPr lang="en-US" sz="4400" b="1" dirty="0"/>
              <a:t> pada Masa </a:t>
            </a:r>
            <a:r>
              <a:rPr lang="en-US" sz="4400" b="1" dirty="0" err="1"/>
              <a:t>Kehamilan</a:t>
            </a:r>
            <a:endParaRPr lang="en-US" sz="4400" dirty="0"/>
          </a:p>
        </p:txBody>
      </p:sp>
      <p:sp>
        <p:nvSpPr>
          <p:cNvPr id="8" name="TextBox 8">
            <a:extLst>
              <a:ext uri="{FF2B5EF4-FFF2-40B4-BE49-F238E27FC236}">
                <a16:creationId xmlns:a16="http://schemas.microsoft.com/office/drawing/2014/main" id="{FD0F36E0-0309-2BCD-056B-90E565E2D9EE}"/>
              </a:ext>
            </a:extLst>
          </p:cNvPr>
          <p:cNvSpPr txBox="1"/>
          <p:nvPr/>
        </p:nvSpPr>
        <p:spPr>
          <a:xfrm>
            <a:off x="6324600" y="1654328"/>
            <a:ext cx="11353800" cy="664797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r>
              <a:rPr lang="en-US" sz="3600" dirty="0" err="1"/>
              <a:t>Fokus</a:t>
            </a:r>
            <a:r>
              <a:rPr lang="en-US" sz="3600" dirty="0"/>
              <a:t> </a:t>
            </a:r>
            <a:r>
              <a:rPr lang="en-US" sz="3600" dirty="0" err="1"/>
              <a:t>asuhan</a:t>
            </a:r>
            <a:r>
              <a:rPr lang="en-US" sz="3600" dirty="0"/>
              <a:t>:</a:t>
            </a:r>
          </a:p>
          <a:p>
            <a:pPr marL="742950" lvl="0" indent="-742950">
              <a:buFont typeface="+mj-lt"/>
              <a:buAutoNum type="arabicPeriod"/>
            </a:pPr>
            <a:r>
              <a:rPr lang="en-US" sz="3600" dirty="0" err="1"/>
              <a:t>Pengkajian</a:t>
            </a:r>
            <a:r>
              <a:rPr lang="en-US" sz="3600" dirty="0"/>
              <a:t> </a:t>
            </a:r>
            <a:r>
              <a:rPr lang="en-US" sz="3600" dirty="0" err="1"/>
              <a:t>kondisi</a:t>
            </a:r>
            <a:r>
              <a:rPr lang="en-US" sz="3600" dirty="0"/>
              <a:t> </a:t>
            </a:r>
            <a:r>
              <a:rPr lang="en-US" sz="3600" dirty="0" err="1"/>
              <a:t>ibu</a:t>
            </a:r>
            <a:r>
              <a:rPr lang="en-US" sz="3600" dirty="0"/>
              <a:t> </a:t>
            </a:r>
            <a:r>
              <a:rPr lang="en-US" sz="3600" dirty="0" err="1"/>
              <a:t>secara</a:t>
            </a:r>
            <a:r>
              <a:rPr lang="en-US" sz="3600" dirty="0"/>
              <a:t> </a:t>
            </a:r>
            <a:r>
              <a:rPr lang="en-US" sz="3600" dirty="0" err="1"/>
              <a:t>menyeluruh</a:t>
            </a:r>
            <a:r>
              <a:rPr lang="en-US" sz="3600" dirty="0"/>
              <a:t>.</a:t>
            </a:r>
          </a:p>
          <a:p>
            <a:pPr marL="742950" lvl="0" indent="-742950">
              <a:buFont typeface="+mj-lt"/>
              <a:buAutoNum type="arabicPeriod"/>
            </a:pPr>
            <a:r>
              <a:rPr lang="en-US" sz="3600" dirty="0" err="1"/>
              <a:t>Identifikasi</a:t>
            </a:r>
            <a:r>
              <a:rPr lang="en-US" sz="3600" dirty="0"/>
              <a:t> </a:t>
            </a:r>
            <a:r>
              <a:rPr lang="en-US" sz="3600" dirty="0" err="1"/>
              <a:t>kebutuhan</a:t>
            </a:r>
            <a:r>
              <a:rPr lang="en-US" sz="3600" dirty="0"/>
              <a:t> </a:t>
            </a:r>
            <a:r>
              <a:rPr lang="en-US" sz="3600" dirty="0" err="1"/>
              <a:t>khusus</a:t>
            </a:r>
            <a:r>
              <a:rPr lang="en-US" sz="3600" dirty="0"/>
              <a:t>.</a:t>
            </a:r>
          </a:p>
          <a:p>
            <a:pPr marL="742950" lvl="0" indent="-742950">
              <a:buFont typeface="+mj-lt"/>
              <a:buAutoNum type="arabicPeriod"/>
            </a:pPr>
            <a:r>
              <a:rPr lang="en-US" sz="3600" dirty="0" err="1"/>
              <a:t>Pemantauan</a:t>
            </a:r>
            <a:r>
              <a:rPr lang="en-US" sz="3600" dirty="0"/>
              <a:t> </a:t>
            </a:r>
            <a:r>
              <a:rPr lang="en-US" sz="3600" dirty="0" err="1"/>
              <a:t>kesehatan</a:t>
            </a:r>
            <a:r>
              <a:rPr lang="en-US" sz="3600" dirty="0"/>
              <a:t> </a:t>
            </a:r>
            <a:r>
              <a:rPr lang="en-US" sz="3600" dirty="0" err="1"/>
              <a:t>ibu</a:t>
            </a:r>
            <a:r>
              <a:rPr lang="en-US" sz="3600" dirty="0"/>
              <a:t> dan </a:t>
            </a:r>
            <a:r>
              <a:rPr lang="en-US" sz="3600" dirty="0" err="1"/>
              <a:t>janin</a:t>
            </a:r>
            <a:r>
              <a:rPr lang="en-US" sz="3600" dirty="0"/>
              <a:t>.</a:t>
            </a:r>
          </a:p>
          <a:p>
            <a:pPr marL="742950" lvl="0" indent="-742950">
              <a:buFont typeface="+mj-lt"/>
              <a:buAutoNum type="arabicPeriod"/>
            </a:pPr>
            <a:r>
              <a:rPr lang="en-US" sz="3600" dirty="0" err="1"/>
              <a:t>Edukasi</a:t>
            </a:r>
            <a:r>
              <a:rPr lang="en-US" sz="3600" dirty="0"/>
              <a:t> yang </a:t>
            </a:r>
            <a:r>
              <a:rPr lang="en-US" sz="3600" dirty="0" err="1"/>
              <a:t>mudah</a:t>
            </a:r>
            <a:r>
              <a:rPr lang="en-US" sz="3600" dirty="0"/>
              <a:t> </a:t>
            </a:r>
            <a:r>
              <a:rPr lang="en-US" sz="3600" dirty="0" err="1"/>
              <a:t>dipahami</a:t>
            </a:r>
            <a:r>
              <a:rPr lang="en-US" sz="3600" dirty="0"/>
              <a:t>.</a:t>
            </a:r>
          </a:p>
          <a:p>
            <a:pPr marL="742950" lvl="0" indent="-742950">
              <a:buFont typeface="+mj-lt"/>
              <a:buAutoNum type="arabicPeriod"/>
            </a:pPr>
            <a:r>
              <a:rPr lang="en-US" sz="3600" dirty="0" err="1"/>
              <a:t>Identifikasi</a:t>
            </a:r>
            <a:r>
              <a:rPr lang="en-US" sz="3600" dirty="0"/>
              <a:t> </a:t>
            </a:r>
            <a:r>
              <a:rPr lang="en-US" sz="3600" dirty="0" err="1"/>
              <a:t>faktor</a:t>
            </a:r>
            <a:r>
              <a:rPr lang="en-US" sz="3600" dirty="0"/>
              <a:t> </a:t>
            </a:r>
            <a:r>
              <a:rPr lang="en-US" sz="3600" dirty="0" err="1"/>
              <a:t>risiko</a:t>
            </a:r>
            <a:r>
              <a:rPr lang="en-US" sz="3600" dirty="0"/>
              <a:t>.</a:t>
            </a:r>
          </a:p>
          <a:p>
            <a:pPr marL="742950" lvl="0" indent="-742950">
              <a:buFont typeface="+mj-lt"/>
              <a:buAutoNum type="arabicPeriod"/>
            </a:pPr>
            <a:r>
              <a:rPr lang="en-US" sz="3600" dirty="0" err="1"/>
              <a:t>Penyusunan</a:t>
            </a:r>
            <a:r>
              <a:rPr lang="en-US" sz="3600" dirty="0"/>
              <a:t> birth plan.</a:t>
            </a:r>
          </a:p>
          <a:p>
            <a:pPr marL="742950" lvl="0" indent="-742950">
              <a:buFont typeface="+mj-lt"/>
              <a:buAutoNum type="arabicPeriod"/>
            </a:pPr>
            <a:r>
              <a:rPr lang="en-US" sz="3600" dirty="0" err="1"/>
              <a:t>Persiapan</a:t>
            </a:r>
            <a:r>
              <a:rPr lang="en-US" sz="3600" dirty="0"/>
              <a:t> </a:t>
            </a:r>
            <a:r>
              <a:rPr lang="en-US" sz="3600" dirty="0" err="1"/>
              <a:t>menghadapi</a:t>
            </a:r>
            <a:r>
              <a:rPr lang="en-US" sz="3600" dirty="0"/>
              <a:t> </a:t>
            </a:r>
            <a:r>
              <a:rPr lang="en-US" sz="3600" dirty="0" err="1"/>
              <a:t>persalinan</a:t>
            </a:r>
            <a:r>
              <a:rPr lang="en-US" sz="3600" dirty="0"/>
              <a:t>.</a:t>
            </a:r>
          </a:p>
          <a:p>
            <a:pPr marL="742950" lvl="0" indent="-742950">
              <a:buFont typeface="+mj-lt"/>
              <a:buAutoNum type="arabicPeriod"/>
            </a:pPr>
            <a:r>
              <a:rPr lang="en-US" sz="3600" dirty="0" err="1"/>
              <a:t>Perencanaan</a:t>
            </a:r>
            <a:r>
              <a:rPr lang="en-US" sz="3600" dirty="0"/>
              <a:t> </a:t>
            </a:r>
            <a:r>
              <a:rPr lang="en-US" sz="3600" dirty="0" err="1"/>
              <a:t>rujukan</a:t>
            </a:r>
            <a:r>
              <a:rPr lang="en-US" sz="3600" dirty="0"/>
              <a:t> </a:t>
            </a:r>
            <a:r>
              <a:rPr lang="en-US" sz="3600" dirty="0" err="1"/>
              <a:t>jika</a:t>
            </a:r>
            <a:r>
              <a:rPr lang="en-US" sz="3600" dirty="0"/>
              <a:t> </a:t>
            </a:r>
            <a:r>
              <a:rPr lang="en-US" sz="3600" dirty="0" err="1"/>
              <a:t>diperlukan</a:t>
            </a:r>
            <a:r>
              <a:rPr lang="en-US" sz="3600" dirty="0"/>
              <a:t>.</a:t>
            </a:r>
          </a:p>
          <a:p>
            <a:pPr lvl="0"/>
            <a:endParaRPr lang="en-US" sz="3600" dirty="0"/>
          </a:p>
          <a:p>
            <a:r>
              <a:rPr lang="en-US" sz="3600" b="1" dirty="0" err="1"/>
              <a:t>Kebutuhan</a:t>
            </a:r>
            <a:r>
              <a:rPr lang="en-US" sz="3600" b="1" dirty="0"/>
              <a:t> </a:t>
            </a:r>
            <a:r>
              <a:rPr lang="en-US" sz="3600" b="1" dirty="0" err="1"/>
              <a:t>ibu</a:t>
            </a:r>
            <a:r>
              <a:rPr lang="en-US" sz="3600" b="1" dirty="0"/>
              <a:t> </a:t>
            </a:r>
            <a:r>
              <a:rPr lang="en-US" sz="3600" b="1" dirty="0" err="1"/>
              <a:t>harus</a:t>
            </a:r>
            <a:r>
              <a:rPr lang="en-US" sz="3600" b="1" dirty="0"/>
              <a:t> </a:t>
            </a:r>
            <a:r>
              <a:rPr lang="en-US" sz="3600" b="1" dirty="0" err="1"/>
              <a:t>dikaji</a:t>
            </a:r>
            <a:r>
              <a:rPr lang="en-US" sz="3600" b="1" dirty="0"/>
              <a:t> </a:t>
            </a:r>
            <a:r>
              <a:rPr lang="en-US" sz="3600" b="1" dirty="0" err="1"/>
              <a:t>sejak</a:t>
            </a:r>
            <a:r>
              <a:rPr lang="en-US" sz="3600" b="1" dirty="0"/>
              <a:t> </a:t>
            </a:r>
            <a:r>
              <a:rPr lang="en-US" sz="3600" b="1" dirty="0" err="1"/>
              <a:t>awal</a:t>
            </a:r>
            <a:r>
              <a:rPr lang="en-US" sz="3600" b="1" dirty="0"/>
              <a:t> </a:t>
            </a:r>
            <a:r>
              <a:rPr lang="en-US" sz="3600" b="1" dirty="0" err="1"/>
              <a:t>kehamilan</a:t>
            </a:r>
            <a:r>
              <a:rPr lang="en-US" sz="3600" b="1" dirty="0"/>
              <a:t> dan </a:t>
            </a:r>
            <a:r>
              <a:rPr lang="en-US" sz="3600" b="1" dirty="0" err="1"/>
              <a:t>dievaluasi</a:t>
            </a:r>
            <a:r>
              <a:rPr lang="en-US" sz="3600" b="1" dirty="0"/>
              <a:t> </a:t>
            </a:r>
            <a:r>
              <a:rPr lang="en-US" sz="3600" b="1" dirty="0" err="1"/>
              <a:t>secara</a:t>
            </a:r>
            <a:r>
              <a:rPr lang="en-US" sz="3600" b="1" dirty="0"/>
              <a:t> </a:t>
            </a:r>
            <a:r>
              <a:rPr lang="en-US" sz="3600" b="1" dirty="0" err="1"/>
              <a:t>berkala</a:t>
            </a:r>
            <a:r>
              <a:rPr lang="en-US" sz="3600" b="1" dirty="0"/>
              <a:t>.</a:t>
            </a:r>
            <a:endParaRPr lang="en-US" sz="3600" dirty="0"/>
          </a:p>
        </p:txBody>
      </p:sp>
      <p:sp>
        <p:nvSpPr>
          <p:cNvPr id="12" name="AutoShape 12">
            <a:extLst>
              <a:ext uri="{FF2B5EF4-FFF2-40B4-BE49-F238E27FC236}">
                <a16:creationId xmlns:a16="http://schemas.microsoft.com/office/drawing/2014/main" id="{043024CA-8FD3-4E6E-C347-83A844FA21ED}"/>
              </a:ext>
            </a:extLst>
          </p:cNvPr>
          <p:cNvSpPr/>
          <p:nvPr/>
        </p:nvSpPr>
        <p:spPr>
          <a:xfrm rot="-5400000">
            <a:off x="586237" y="5319263"/>
            <a:ext cx="10257527" cy="0"/>
          </a:xfrm>
          <a:prstGeom prst="line">
            <a:avLst/>
          </a:prstGeom>
          <a:ln w="19050" cap="rnd">
            <a:solidFill>
              <a:srgbClr val="343434">
                <a:alpha val="29804"/>
              </a:srgbClr>
            </a:solidFill>
            <a:prstDash val="solid"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04299268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C09D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FD2C43E-E986-F215-EC8E-8023F0988DB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>
            <a:extLst>
              <a:ext uri="{FF2B5EF4-FFF2-40B4-BE49-F238E27FC236}">
                <a16:creationId xmlns:a16="http://schemas.microsoft.com/office/drawing/2014/main" id="{088F524C-9C9B-CFFF-2D9E-1F625E5F493B}"/>
              </a:ext>
            </a:extLst>
          </p:cNvPr>
          <p:cNvSpPr txBox="1"/>
          <p:nvPr/>
        </p:nvSpPr>
        <p:spPr>
          <a:xfrm>
            <a:off x="152401" y="1028700"/>
            <a:ext cx="5105400" cy="135421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r>
              <a:rPr lang="en-US" sz="4400" b="1" dirty="0" err="1"/>
              <a:t>Asuhan</a:t>
            </a:r>
            <a:r>
              <a:rPr lang="en-US" sz="4400" b="1" dirty="0"/>
              <a:t> </a:t>
            </a:r>
            <a:r>
              <a:rPr lang="en-US" sz="4400" b="1" dirty="0" err="1"/>
              <a:t>Menjelang</a:t>
            </a:r>
            <a:r>
              <a:rPr lang="en-US" sz="4400" b="1" dirty="0"/>
              <a:t> dan Saat </a:t>
            </a:r>
            <a:r>
              <a:rPr lang="en-US" sz="4400" b="1" dirty="0" err="1"/>
              <a:t>Persalinan</a:t>
            </a:r>
            <a:endParaRPr lang="en-US" sz="4400" dirty="0"/>
          </a:p>
        </p:txBody>
      </p:sp>
      <p:sp>
        <p:nvSpPr>
          <p:cNvPr id="8" name="TextBox 8">
            <a:extLst>
              <a:ext uri="{FF2B5EF4-FFF2-40B4-BE49-F238E27FC236}">
                <a16:creationId xmlns:a16="http://schemas.microsoft.com/office/drawing/2014/main" id="{6412A6E9-935C-C2FF-9EC4-229B97ADA5EC}"/>
              </a:ext>
            </a:extLst>
          </p:cNvPr>
          <p:cNvSpPr txBox="1"/>
          <p:nvPr/>
        </p:nvSpPr>
        <p:spPr>
          <a:xfrm>
            <a:off x="6324600" y="1654328"/>
            <a:ext cx="11353800" cy="664797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r>
              <a:rPr lang="en-US" sz="3600" dirty="0" err="1"/>
              <a:t>Persiapan</a:t>
            </a:r>
            <a:r>
              <a:rPr lang="en-US" sz="3600" dirty="0"/>
              <a:t> </a:t>
            </a:r>
            <a:r>
              <a:rPr lang="en-US" sz="3600" dirty="0" err="1"/>
              <a:t>persalinan</a:t>
            </a:r>
            <a:r>
              <a:rPr lang="en-US" sz="3600" dirty="0"/>
              <a:t> </a:t>
            </a:r>
            <a:r>
              <a:rPr lang="en-US" sz="3600" dirty="0" err="1"/>
              <a:t>perlu</a:t>
            </a:r>
            <a:r>
              <a:rPr lang="en-US" sz="3600" dirty="0"/>
              <a:t> </a:t>
            </a:r>
            <a:r>
              <a:rPr lang="en-US" sz="3600" dirty="0" err="1"/>
              <a:t>mempertimbangkan</a:t>
            </a:r>
            <a:r>
              <a:rPr lang="en-US" sz="3600" dirty="0"/>
              <a:t>:</a:t>
            </a:r>
          </a:p>
          <a:p>
            <a:pPr marL="742950" lvl="0" indent="-742950">
              <a:buFont typeface="+mj-lt"/>
              <a:buAutoNum type="arabicPeriod"/>
            </a:pPr>
            <a:r>
              <a:rPr lang="en-US" sz="3600" dirty="0" err="1"/>
              <a:t>Tempat</a:t>
            </a:r>
            <a:r>
              <a:rPr lang="en-US" sz="3600" dirty="0"/>
              <a:t> </a:t>
            </a:r>
            <a:r>
              <a:rPr lang="en-US" sz="3600" dirty="0" err="1"/>
              <a:t>persalinan</a:t>
            </a:r>
            <a:r>
              <a:rPr lang="en-US" sz="3600" dirty="0"/>
              <a:t> yang </a:t>
            </a:r>
            <a:r>
              <a:rPr lang="en-US" sz="3600" dirty="0" err="1"/>
              <a:t>aman</a:t>
            </a:r>
            <a:r>
              <a:rPr lang="en-US" sz="3600" dirty="0"/>
              <a:t> dan </a:t>
            </a:r>
            <a:r>
              <a:rPr lang="en-US" sz="3600" dirty="0" err="1"/>
              <a:t>aksesibel</a:t>
            </a:r>
            <a:r>
              <a:rPr lang="en-US" sz="3600" dirty="0"/>
              <a:t>.</a:t>
            </a:r>
          </a:p>
          <a:p>
            <a:pPr marL="742950" lvl="0" indent="-742950">
              <a:buFont typeface="+mj-lt"/>
              <a:buAutoNum type="arabicPeriod"/>
            </a:pPr>
            <a:r>
              <a:rPr lang="en-US" sz="3600" dirty="0" err="1"/>
              <a:t>Transportasi</a:t>
            </a:r>
            <a:r>
              <a:rPr lang="en-US" sz="3600" dirty="0"/>
              <a:t>.</a:t>
            </a:r>
          </a:p>
          <a:p>
            <a:pPr marL="742950" lvl="0" indent="-742950">
              <a:buFont typeface="+mj-lt"/>
              <a:buAutoNum type="arabicPeriod"/>
            </a:pPr>
            <a:r>
              <a:rPr lang="en-US" sz="3600" dirty="0" err="1"/>
              <a:t>Pendamping</a:t>
            </a:r>
            <a:r>
              <a:rPr lang="en-US" sz="3600" dirty="0"/>
              <a:t> </a:t>
            </a:r>
            <a:r>
              <a:rPr lang="en-US" sz="3600" dirty="0" err="1"/>
              <a:t>persalinan</a:t>
            </a:r>
            <a:r>
              <a:rPr lang="en-US" sz="3600" dirty="0"/>
              <a:t>.</a:t>
            </a:r>
          </a:p>
          <a:p>
            <a:pPr marL="742950" lvl="0" indent="-742950">
              <a:buFont typeface="+mj-lt"/>
              <a:buAutoNum type="arabicPeriod"/>
            </a:pPr>
            <a:r>
              <a:rPr lang="en-US" sz="3600" dirty="0"/>
              <a:t>Metode </a:t>
            </a:r>
            <a:r>
              <a:rPr lang="en-US" sz="3600" dirty="0" err="1"/>
              <a:t>komunikasi</a:t>
            </a:r>
            <a:r>
              <a:rPr lang="en-US" sz="3600" dirty="0"/>
              <a:t>.</a:t>
            </a:r>
          </a:p>
          <a:p>
            <a:pPr marL="742950" lvl="0" indent="-742950">
              <a:buFont typeface="+mj-lt"/>
              <a:buAutoNum type="arabicPeriod"/>
            </a:pPr>
            <a:r>
              <a:rPr lang="en-US" sz="3600" dirty="0" err="1"/>
              <a:t>Kebutuhan</a:t>
            </a:r>
            <a:r>
              <a:rPr lang="en-US" sz="3600" dirty="0"/>
              <a:t> </a:t>
            </a:r>
            <a:r>
              <a:rPr lang="en-US" sz="3600" dirty="0" err="1"/>
              <a:t>mobilitas</a:t>
            </a:r>
            <a:r>
              <a:rPr lang="en-US" sz="3600" dirty="0"/>
              <a:t>.</a:t>
            </a:r>
          </a:p>
          <a:p>
            <a:pPr marL="742950" lvl="0" indent="-742950">
              <a:buFont typeface="+mj-lt"/>
              <a:buAutoNum type="arabicPeriod"/>
            </a:pPr>
            <a:r>
              <a:rPr lang="en-US" sz="3600" dirty="0" err="1"/>
              <a:t>Kondisi</a:t>
            </a:r>
            <a:r>
              <a:rPr lang="en-US" sz="3600" dirty="0"/>
              <a:t> </a:t>
            </a:r>
            <a:r>
              <a:rPr lang="en-US" sz="3600" dirty="0" err="1"/>
              <a:t>medis</a:t>
            </a:r>
            <a:r>
              <a:rPr lang="en-US" sz="3600" dirty="0"/>
              <a:t> </a:t>
            </a:r>
            <a:r>
              <a:rPr lang="en-US" sz="3600" dirty="0" err="1"/>
              <a:t>ibu</a:t>
            </a:r>
            <a:r>
              <a:rPr lang="en-US" sz="3600" dirty="0"/>
              <a:t>.</a:t>
            </a:r>
          </a:p>
          <a:p>
            <a:pPr marL="742950" lvl="0" indent="-742950">
              <a:buFont typeface="+mj-lt"/>
              <a:buAutoNum type="arabicPeriod"/>
            </a:pPr>
            <a:r>
              <a:rPr lang="en-US" sz="3600" dirty="0" err="1"/>
              <a:t>Rencana</a:t>
            </a:r>
            <a:r>
              <a:rPr lang="en-US" sz="3600" dirty="0"/>
              <a:t> </a:t>
            </a:r>
            <a:r>
              <a:rPr lang="en-US" sz="3600" dirty="0" err="1"/>
              <a:t>kegawatdaruratan</a:t>
            </a:r>
            <a:r>
              <a:rPr lang="en-US" sz="3600" dirty="0"/>
              <a:t>.</a:t>
            </a:r>
          </a:p>
          <a:p>
            <a:pPr marL="742950" lvl="0" indent="-742950">
              <a:buFont typeface="+mj-lt"/>
              <a:buAutoNum type="arabicPeriod"/>
            </a:pPr>
            <a:r>
              <a:rPr lang="en-US" sz="3600" dirty="0" err="1"/>
              <a:t>Koordinasi</a:t>
            </a:r>
            <a:r>
              <a:rPr lang="en-US" sz="3600" dirty="0"/>
              <a:t> </a:t>
            </a:r>
            <a:r>
              <a:rPr lang="en-US" sz="3600" dirty="0" err="1"/>
              <a:t>dengan</a:t>
            </a:r>
            <a:r>
              <a:rPr lang="en-US" sz="3600" dirty="0"/>
              <a:t> </a:t>
            </a:r>
            <a:r>
              <a:rPr lang="en-US" sz="3600" dirty="0" err="1"/>
              <a:t>tenaga</a:t>
            </a:r>
            <a:r>
              <a:rPr lang="en-US" sz="3600" dirty="0"/>
              <a:t> </a:t>
            </a:r>
            <a:r>
              <a:rPr lang="en-US" sz="3600" dirty="0" err="1"/>
              <a:t>kesehatan</a:t>
            </a:r>
            <a:r>
              <a:rPr lang="en-US" sz="3600" dirty="0"/>
              <a:t> </a:t>
            </a:r>
            <a:r>
              <a:rPr lang="en-US" sz="3600" dirty="0" err="1"/>
              <a:t>terkait</a:t>
            </a:r>
            <a:r>
              <a:rPr lang="en-US" sz="3600" dirty="0"/>
              <a:t>.</a:t>
            </a:r>
          </a:p>
          <a:p>
            <a:pPr lvl="0"/>
            <a:endParaRPr lang="en-US" sz="3600" dirty="0"/>
          </a:p>
          <a:p>
            <a:r>
              <a:rPr lang="en-US" sz="3600" b="1" dirty="0"/>
              <a:t>Birth plan</a:t>
            </a:r>
            <a:r>
              <a:rPr lang="en-US" sz="3600" dirty="0"/>
              <a:t> </a:t>
            </a:r>
            <a:r>
              <a:rPr lang="en-US" sz="3600" dirty="0" err="1"/>
              <a:t>perlu</a:t>
            </a:r>
            <a:r>
              <a:rPr lang="en-US" sz="3600" dirty="0"/>
              <a:t> </a:t>
            </a:r>
            <a:r>
              <a:rPr lang="en-US" sz="3600" dirty="0" err="1"/>
              <a:t>dibuat</a:t>
            </a:r>
            <a:r>
              <a:rPr lang="en-US" sz="3600" dirty="0"/>
              <a:t> </a:t>
            </a:r>
            <a:r>
              <a:rPr lang="en-US" sz="3600" dirty="0" err="1"/>
              <a:t>bersama</a:t>
            </a:r>
            <a:r>
              <a:rPr lang="en-US" sz="3600" dirty="0"/>
              <a:t> </a:t>
            </a:r>
            <a:r>
              <a:rPr lang="en-US" sz="3600" dirty="0" err="1"/>
              <a:t>ibu</a:t>
            </a:r>
            <a:r>
              <a:rPr lang="en-US" sz="3600" dirty="0"/>
              <a:t> </a:t>
            </a:r>
            <a:r>
              <a:rPr lang="en-US" sz="3600" dirty="0" err="1"/>
              <a:t>berdasarkan</a:t>
            </a:r>
            <a:r>
              <a:rPr lang="en-US" sz="3600" dirty="0"/>
              <a:t> </a:t>
            </a:r>
            <a:r>
              <a:rPr lang="en-US" sz="3600" dirty="0" err="1"/>
              <a:t>kondisi</a:t>
            </a:r>
            <a:r>
              <a:rPr lang="en-US" sz="3600" dirty="0"/>
              <a:t> dan </a:t>
            </a:r>
            <a:r>
              <a:rPr lang="en-US" sz="3600" dirty="0" err="1"/>
              <a:t>preferensinya</a:t>
            </a:r>
            <a:r>
              <a:rPr lang="en-US" sz="3600" dirty="0"/>
              <a:t>.</a:t>
            </a:r>
          </a:p>
        </p:txBody>
      </p:sp>
      <p:sp>
        <p:nvSpPr>
          <p:cNvPr id="12" name="AutoShape 12">
            <a:extLst>
              <a:ext uri="{FF2B5EF4-FFF2-40B4-BE49-F238E27FC236}">
                <a16:creationId xmlns:a16="http://schemas.microsoft.com/office/drawing/2014/main" id="{A26B8D6F-918E-A150-3154-19E4BF4D2B3E}"/>
              </a:ext>
            </a:extLst>
          </p:cNvPr>
          <p:cNvSpPr/>
          <p:nvPr/>
        </p:nvSpPr>
        <p:spPr>
          <a:xfrm rot="-5400000">
            <a:off x="586237" y="5319263"/>
            <a:ext cx="10257527" cy="0"/>
          </a:xfrm>
          <a:prstGeom prst="line">
            <a:avLst/>
          </a:prstGeom>
          <a:ln w="19050" cap="rnd">
            <a:solidFill>
              <a:srgbClr val="343434">
                <a:alpha val="29804"/>
              </a:srgbClr>
            </a:solidFill>
            <a:prstDash val="solid"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263734510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C09D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96F99B1-DF5C-24B0-A129-78016B0B7A2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>
            <a:extLst>
              <a:ext uri="{FF2B5EF4-FFF2-40B4-BE49-F238E27FC236}">
                <a16:creationId xmlns:a16="http://schemas.microsoft.com/office/drawing/2014/main" id="{A8917705-99F6-6274-568D-13ADECB03C21}"/>
              </a:ext>
            </a:extLst>
          </p:cNvPr>
          <p:cNvSpPr txBox="1"/>
          <p:nvPr/>
        </p:nvSpPr>
        <p:spPr>
          <a:xfrm>
            <a:off x="152401" y="1028700"/>
            <a:ext cx="5105400" cy="67710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r>
              <a:rPr lang="en-US" sz="4400" b="1" dirty="0" err="1"/>
              <a:t>Asuhan</a:t>
            </a:r>
            <a:r>
              <a:rPr lang="en-US" sz="4400" b="1" dirty="0"/>
              <a:t> Masa </a:t>
            </a:r>
            <a:r>
              <a:rPr lang="en-US" sz="4400" b="1" dirty="0" err="1"/>
              <a:t>Nifas</a:t>
            </a:r>
            <a:endParaRPr lang="en-US" sz="4400" dirty="0"/>
          </a:p>
        </p:txBody>
      </p:sp>
      <p:sp>
        <p:nvSpPr>
          <p:cNvPr id="8" name="TextBox 8">
            <a:extLst>
              <a:ext uri="{FF2B5EF4-FFF2-40B4-BE49-F238E27FC236}">
                <a16:creationId xmlns:a16="http://schemas.microsoft.com/office/drawing/2014/main" id="{47746D25-6D18-748D-0BCC-A9FE7EDA700F}"/>
              </a:ext>
            </a:extLst>
          </p:cNvPr>
          <p:cNvSpPr txBox="1"/>
          <p:nvPr/>
        </p:nvSpPr>
        <p:spPr>
          <a:xfrm>
            <a:off x="6324600" y="1654328"/>
            <a:ext cx="11353800" cy="720197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r>
              <a:rPr lang="en-US" sz="3600" dirty="0"/>
              <a:t>Pada masa </a:t>
            </a:r>
            <a:r>
              <a:rPr lang="en-US" sz="3600" dirty="0" err="1"/>
              <a:t>nifas</a:t>
            </a:r>
            <a:r>
              <a:rPr lang="en-US" sz="3600" dirty="0"/>
              <a:t> </a:t>
            </a:r>
            <a:r>
              <a:rPr lang="en-US" sz="3600" dirty="0" err="1"/>
              <a:t>dilakukan</a:t>
            </a:r>
            <a:r>
              <a:rPr lang="en-US" sz="3600" dirty="0"/>
              <a:t> </a:t>
            </a:r>
            <a:r>
              <a:rPr lang="en-US" sz="3600" dirty="0" err="1"/>
              <a:t>pemantauan</a:t>
            </a:r>
            <a:r>
              <a:rPr lang="en-US" sz="3600" dirty="0"/>
              <a:t> </a:t>
            </a:r>
            <a:r>
              <a:rPr lang="en-US" sz="3600" dirty="0" err="1"/>
              <a:t>terhadap</a:t>
            </a:r>
            <a:r>
              <a:rPr lang="en-US" sz="3600" dirty="0"/>
              <a:t>:</a:t>
            </a:r>
          </a:p>
          <a:p>
            <a:pPr marL="742950" lvl="0" indent="-742950">
              <a:buFont typeface="+mj-lt"/>
              <a:buAutoNum type="arabicPeriod"/>
            </a:pPr>
            <a:r>
              <a:rPr lang="en-US" sz="3600" dirty="0" err="1"/>
              <a:t>Kondisi</a:t>
            </a:r>
            <a:r>
              <a:rPr lang="en-US" sz="3600" dirty="0"/>
              <a:t> </a:t>
            </a:r>
            <a:r>
              <a:rPr lang="en-US" sz="3600" dirty="0" err="1"/>
              <a:t>fisik</a:t>
            </a:r>
            <a:r>
              <a:rPr lang="en-US" sz="3600" dirty="0"/>
              <a:t> </a:t>
            </a:r>
            <a:r>
              <a:rPr lang="en-US" sz="3600" dirty="0" err="1"/>
              <a:t>ibu</a:t>
            </a:r>
            <a:r>
              <a:rPr lang="en-US" sz="3600" dirty="0"/>
              <a:t>.</a:t>
            </a:r>
          </a:p>
          <a:p>
            <a:pPr marL="742950" lvl="0" indent="-742950">
              <a:buFont typeface="+mj-lt"/>
              <a:buAutoNum type="arabicPeriod"/>
            </a:pPr>
            <a:r>
              <a:rPr lang="en-US" sz="3600" dirty="0" err="1"/>
              <a:t>Perdarahan</a:t>
            </a:r>
            <a:r>
              <a:rPr lang="en-US" sz="3600" dirty="0"/>
              <a:t> dan </a:t>
            </a:r>
            <a:r>
              <a:rPr lang="en-US" sz="3600" dirty="0" err="1"/>
              <a:t>tanda</a:t>
            </a:r>
            <a:r>
              <a:rPr lang="en-US" sz="3600" dirty="0"/>
              <a:t> </a:t>
            </a:r>
            <a:r>
              <a:rPr lang="en-US" sz="3600" dirty="0" err="1"/>
              <a:t>bahaya</a:t>
            </a:r>
            <a:r>
              <a:rPr lang="en-US" sz="3600" dirty="0"/>
              <a:t>.</a:t>
            </a:r>
          </a:p>
          <a:p>
            <a:pPr marL="742950" lvl="0" indent="-742950">
              <a:buFont typeface="+mj-lt"/>
              <a:buAutoNum type="arabicPeriod"/>
            </a:pPr>
            <a:r>
              <a:rPr lang="en-US" sz="3600" dirty="0" err="1"/>
              <a:t>Kondisi</a:t>
            </a:r>
            <a:r>
              <a:rPr lang="en-US" sz="3600" dirty="0"/>
              <a:t> </a:t>
            </a:r>
            <a:r>
              <a:rPr lang="en-US" sz="3600" dirty="0" err="1"/>
              <a:t>psikologis</a:t>
            </a:r>
            <a:r>
              <a:rPr lang="en-US" sz="3600" dirty="0"/>
              <a:t>.</a:t>
            </a:r>
          </a:p>
          <a:p>
            <a:pPr marL="742950" lvl="0" indent="-742950">
              <a:buFont typeface="+mj-lt"/>
              <a:buAutoNum type="arabicPeriod"/>
            </a:pPr>
            <a:r>
              <a:rPr lang="en-US" sz="3600" dirty="0" err="1"/>
              <a:t>Pemulihan</a:t>
            </a:r>
            <a:r>
              <a:rPr lang="en-US" sz="3600" dirty="0"/>
              <a:t> </a:t>
            </a:r>
            <a:r>
              <a:rPr lang="en-US" sz="3600" dirty="0" err="1"/>
              <a:t>setelah</a:t>
            </a:r>
            <a:r>
              <a:rPr lang="en-US" sz="3600" dirty="0"/>
              <a:t> </a:t>
            </a:r>
            <a:r>
              <a:rPr lang="en-US" sz="3600" dirty="0" err="1"/>
              <a:t>persalinan</a:t>
            </a:r>
            <a:r>
              <a:rPr lang="en-US" sz="3600" dirty="0"/>
              <a:t>.</a:t>
            </a:r>
          </a:p>
          <a:p>
            <a:pPr marL="742950" lvl="0" indent="-742950">
              <a:buFont typeface="+mj-lt"/>
              <a:buAutoNum type="arabicPeriod"/>
            </a:pPr>
            <a:r>
              <a:rPr lang="en-US" sz="3600" dirty="0" err="1"/>
              <a:t>Menyusui</a:t>
            </a:r>
            <a:r>
              <a:rPr lang="en-US" sz="3600" dirty="0"/>
              <a:t> </a:t>
            </a:r>
            <a:r>
              <a:rPr lang="en-US" sz="3600" dirty="0" err="1"/>
              <a:t>atau</a:t>
            </a:r>
            <a:r>
              <a:rPr lang="en-US" sz="3600" dirty="0"/>
              <a:t> </a:t>
            </a:r>
            <a:r>
              <a:rPr lang="en-US" sz="3600" dirty="0" err="1"/>
              <a:t>pemberian</a:t>
            </a:r>
            <a:r>
              <a:rPr lang="en-US" sz="3600" dirty="0"/>
              <a:t> </a:t>
            </a:r>
            <a:r>
              <a:rPr lang="en-US" sz="3600" dirty="0" err="1"/>
              <a:t>nutrisi</a:t>
            </a:r>
            <a:r>
              <a:rPr lang="en-US" sz="3600" dirty="0"/>
              <a:t> </a:t>
            </a:r>
            <a:r>
              <a:rPr lang="en-US" sz="3600" dirty="0" err="1"/>
              <a:t>bayi</a:t>
            </a:r>
            <a:r>
              <a:rPr lang="en-US" sz="3600" dirty="0"/>
              <a:t>.</a:t>
            </a:r>
          </a:p>
          <a:p>
            <a:pPr marL="742950" lvl="0" indent="-742950">
              <a:buFont typeface="+mj-lt"/>
              <a:buAutoNum type="arabicPeriod"/>
            </a:pPr>
            <a:r>
              <a:rPr lang="en-US" sz="3600" dirty="0" err="1"/>
              <a:t>Kemampuan</a:t>
            </a:r>
            <a:r>
              <a:rPr lang="en-US" sz="3600" dirty="0"/>
              <a:t> </a:t>
            </a:r>
            <a:r>
              <a:rPr lang="en-US" sz="3600" dirty="0" err="1"/>
              <a:t>merawat</a:t>
            </a:r>
            <a:r>
              <a:rPr lang="en-US" sz="3600" dirty="0"/>
              <a:t> </a:t>
            </a:r>
            <a:r>
              <a:rPr lang="en-US" sz="3600" dirty="0" err="1"/>
              <a:t>bayi</a:t>
            </a:r>
            <a:r>
              <a:rPr lang="en-US" sz="3600" dirty="0"/>
              <a:t>.</a:t>
            </a:r>
          </a:p>
          <a:p>
            <a:pPr marL="742950" lvl="0" indent="-742950">
              <a:buFont typeface="+mj-lt"/>
              <a:buAutoNum type="arabicPeriod"/>
            </a:pPr>
            <a:r>
              <a:rPr lang="en-US" sz="3600" dirty="0" err="1"/>
              <a:t>Dukungan</a:t>
            </a:r>
            <a:r>
              <a:rPr lang="en-US" sz="3600" dirty="0"/>
              <a:t> </a:t>
            </a:r>
            <a:r>
              <a:rPr lang="en-US" sz="3600" dirty="0" err="1"/>
              <a:t>keluarga</a:t>
            </a:r>
            <a:r>
              <a:rPr lang="en-US" sz="3600" dirty="0"/>
              <a:t>.</a:t>
            </a:r>
          </a:p>
          <a:p>
            <a:pPr marL="742950" lvl="0" indent="-742950">
              <a:buFont typeface="+mj-lt"/>
              <a:buAutoNum type="arabicPeriod"/>
            </a:pPr>
            <a:r>
              <a:rPr lang="en-US" sz="3600" dirty="0" err="1"/>
              <a:t>Kebutuhan</a:t>
            </a:r>
            <a:r>
              <a:rPr lang="en-US" sz="3600" dirty="0"/>
              <a:t> </a:t>
            </a:r>
            <a:r>
              <a:rPr lang="en-US" sz="3600" dirty="0" err="1"/>
              <a:t>kontrol</a:t>
            </a:r>
            <a:r>
              <a:rPr lang="en-US" sz="3600" dirty="0"/>
              <a:t> </a:t>
            </a:r>
            <a:r>
              <a:rPr lang="en-US" sz="3600" dirty="0" err="1"/>
              <a:t>lanjutan</a:t>
            </a:r>
            <a:r>
              <a:rPr lang="en-US" sz="3600" dirty="0"/>
              <a:t>.</a:t>
            </a:r>
          </a:p>
          <a:p>
            <a:pPr lvl="0"/>
            <a:endParaRPr lang="en-US" sz="3600" dirty="0"/>
          </a:p>
          <a:p>
            <a:r>
              <a:rPr lang="en-US" sz="3600" dirty="0"/>
              <a:t>Pada </a:t>
            </a:r>
            <a:r>
              <a:rPr lang="en-US" sz="3600" dirty="0" err="1"/>
              <a:t>ibu</a:t>
            </a:r>
            <a:r>
              <a:rPr lang="en-US" sz="3600" dirty="0"/>
              <a:t> </a:t>
            </a:r>
            <a:r>
              <a:rPr lang="en-US" sz="3600" dirty="0" err="1"/>
              <a:t>berkebutuhan</a:t>
            </a:r>
            <a:r>
              <a:rPr lang="en-US" sz="3600" dirty="0"/>
              <a:t> </a:t>
            </a:r>
            <a:r>
              <a:rPr lang="en-US" sz="3600" dirty="0" err="1"/>
              <a:t>khusus</a:t>
            </a:r>
            <a:r>
              <a:rPr lang="en-US" sz="3600" dirty="0"/>
              <a:t>, </a:t>
            </a:r>
            <a:r>
              <a:rPr lang="en-US" sz="3600" dirty="0" err="1"/>
              <a:t>bentuk</a:t>
            </a:r>
            <a:r>
              <a:rPr lang="en-US" sz="3600" dirty="0"/>
              <a:t> </a:t>
            </a:r>
            <a:r>
              <a:rPr lang="en-US" sz="3600" dirty="0" err="1"/>
              <a:t>edukasi</a:t>
            </a:r>
            <a:r>
              <a:rPr lang="en-US" sz="3600" dirty="0"/>
              <a:t> dan </a:t>
            </a:r>
            <a:r>
              <a:rPr lang="en-US" sz="3600" dirty="0" err="1"/>
              <a:t>dukungan</a:t>
            </a:r>
            <a:r>
              <a:rPr lang="en-US" sz="3600" dirty="0"/>
              <a:t> </a:t>
            </a:r>
            <a:r>
              <a:rPr lang="en-US" sz="3600" dirty="0" err="1"/>
              <a:t>harus</a:t>
            </a:r>
            <a:r>
              <a:rPr lang="en-US" sz="3600" dirty="0"/>
              <a:t> </a:t>
            </a:r>
            <a:r>
              <a:rPr lang="en-US" sz="3600" dirty="0" err="1"/>
              <a:t>disesuaikan</a:t>
            </a:r>
            <a:r>
              <a:rPr lang="en-US" sz="3600" dirty="0"/>
              <a:t> </a:t>
            </a:r>
            <a:r>
              <a:rPr lang="en-US" sz="3600" dirty="0" err="1"/>
              <a:t>dengan</a:t>
            </a:r>
            <a:r>
              <a:rPr lang="en-US" sz="3600" dirty="0"/>
              <a:t> </a:t>
            </a:r>
            <a:r>
              <a:rPr lang="en-US" sz="3600" dirty="0" err="1"/>
              <a:t>kemampuan</a:t>
            </a:r>
            <a:r>
              <a:rPr lang="en-US" sz="3600" dirty="0"/>
              <a:t> </a:t>
            </a:r>
            <a:r>
              <a:rPr lang="en-US" sz="3600" dirty="0" err="1"/>
              <a:t>serta</a:t>
            </a:r>
            <a:r>
              <a:rPr lang="en-US" sz="3600" dirty="0"/>
              <a:t> </a:t>
            </a:r>
            <a:r>
              <a:rPr lang="en-US" sz="3600" dirty="0" err="1"/>
              <a:t>kebutuhan</a:t>
            </a:r>
            <a:r>
              <a:rPr lang="en-US" sz="3600" dirty="0"/>
              <a:t> </a:t>
            </a:r>
            <a:r>
              <a:rPr lang="en-US" sz="3600" dirty="0" err="1"/>
              <a:t>ibu</a:t>
            </a:r>
            <a:r>
              <a:rPr lang="en-US" sz="3600" dirty="0"/>
              <a:t>.</a:t>
            </a:r>
          </a:p>
        </p:txBody>
      </p:sp>
      <p:sp>
        <p:nvSpPr>
          <p:cNvPr id="12" name="AutoShape 12">
            <a:extLst>
              <a:ext uri="{FF2B5EF4-FFF2-40B4-BE49-F238E27FC236}">
                <a16:creationId xmlns:a16="http://schemas.microsoft.com/office/drawing/2014/main" id="{39A9555E-54C8-9223-A70E-C3E4C4EDDB63}"/>
              </a:ext>
            </a:extLst>
          </p:cNvPr>
          <p:cNvSpPr/>
          <p:nvPr/>
        </p:nvSpPr>
        <p:spPr>
          <a:xfrm rot="-5400000">
            <a:off x="586237" y="5319263"/>
            <a:ext cx="10257527" cy="0"/>
          </a:xfrm>
          <a:prstGeom prst="line">
            <a:avLst/>
          </a:prstGeom>
          <a:ln w="19050" cap="rnd">
            <a:solidFill>
              <a:srgbClr val="343434">
                <a:alpha val="29804"/>
              </a:srgbClr>
            </a:solidFill>
            <a:prstDash val="solid"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0527681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C09D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3FE523A-1D48-D010-A186-88091F42B93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>
            <a:extLst>
              <a:ext uri="{FF2B5EF4-FFF2-40B4-BE49-F238E27FC236}">
                <a16:creationId xmlns:a16="http://schemas.microsoft.com/office/drawing/2014/main" id="{32FCD8D8-A454-555B-7544-F645B8C98AFD}"/>
              </a:ext>
            </a:extLst>
          </p:cNvPr>
          <p:cNvSpPr txBox="1"/>
          <p:nvPr/>
        </p:nvSpPr>
        <p:spPr>
          <a:xfrm>
            <a:off x="152401" y="1028700"/>
            <a:ext cx="5105400" cy="67710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r>
              <a:rPr lang="en-US" sz="4400" b="1" dirty="0" err="1"/>
              <a:t>Komunikasi</a:t>
            </a:r>
            <a:r>
              <a:rPr lang="en-US" sz="4400" b="1" dirty="0"/>
              <a:t> </a:t>
            </a:r>
            <a:r>
              <a:rPr lang="en-US" sz="4400" b="1" dirty="0" err="1"/>
              <a:t>Efektif</a:t>
            </a:r>
            <a:endParaRPr lang="en-US" sz="4400" dirty="0"/>
          </a:p>
        </p:txBody>
      </p:sp>
      <p:sp>
        <p:nvSpPr>
          <p:cNvPr id="8" name="TextBox 8">
            <a:extLst>
              <a:ext uri="{FF2B5EF4-FFF2-40B4-BE49-F238E27FC236}">
                <a16:creationId xmlns:a16="http://schemas.microsoft.com/office/drawing/2014/main" id="{A5453882-B92D-0B0C-73AF-CD2A5FDC8ECB}"/>
              </a:ext>
            </a:extLst>
          </p:cNvPr>
          <p:cNvSpPr txBox="1"/>
          <p:nvPr/>
        </p:nvSpPr>
        <p:spPr>
          <a:xfrm>
            <a:off x="6324600" y="1654328"/>
            <a:ext cx="11353800" cy="775596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r>
              <a:rPr lang="en-US" sz="3600" dirty="0" err="1"/>
              <a:t>Komunikasi</a:t>
            </a:r>
            <a:r>
              <a:rPr lang="en-US" sz="3600" dirty="0"/>
              <a:t> </a:t>
            </a:r>
            <a:r>
              <a:rPr lang="en-US" sz="3600" dirty="0" err="1"/>
              <a:t>merupakan</a:t>
            </a:r>
            <a:r>
              <a:rPr lang="en-US" sz="3600" dirty="0"/>
              <a:t> </a:t>
            </a:r>
            <a:r>
              <a:rPr lang="en-US" sz="3600" dirty="0" err="1"/>
              <a:t>bagian</a:t>
            </a:r>
            <a:r>
              <a:rPr lang="en-US" sz="3600" dirty="0"/>
              <a:t> </a:t>
            </a:r>
            <a:r>
              <a:rPr lang="en-US" sz="3600" dirty="0" err="1"/>
              <a:t>penting</a:t>
            </a:r>
            <a:r>
              <a:rPr lang="en-US" sz="3600" dirty="0"/>
              <a:t> </a:t>
            </a:r>
            <a:r>
              <a:rPr lang="en-US" sz="3600" dirty="0" err="1"/>
              <a:t>dalam</a:t>
            </a:r>
            <a:r>
              <a:rPr lang="en-US" sz="3600" dirty="0"/>
              <a:t> </a:t>
            </a:r>
            <a:r>
              <a:rPr lang="en-US" sz="3600" dirty="0" err="1"/>
              <a:t>pelayanan</a:t>
            </a:r>
            <a:r>
              <a:rPr lang="en-US" sz="3600" dirty="0"/>
              <a:t> </a:t>
            </a:r>
            <a:r>
              <a:rPr lang="en-US" sz="3600" dirty="0" err="1"/>
              <a:t>ibu</a:t>
            </a:r>
            <a:r>
              <a:rPr lang="en-US" sz="3600" dirty="0"/>
              <a:t> </a:t>
            </a:r>
            <a:r>
              <a:rPr lang="en-US" sz="3600" dirty="0" err="1"/>
              <a:t>berkebutuhan</a:t>
            </a:r>
            <a:r>
              <a:rPr lang="en-US" sz="3600" dirty="0"/>
              <a:t> </a:t>
            </a:r>
            <a:r>
              <a:rPr lang="en-US" sz="3600" dirty="0" err="1"/>
              <a:t>khusus</a:t>
            </a:r>
            <a:r>
              <a:rPr lang="en-US" sz="3600" dirty="0"/>
              <a:t>.</a:t>
            </a:r>
          </a:p>
          <a:p>
            <a:pPr marL="742950" indent="-742950">
              <a:buFont typeface="+mj-lt"/>
              <a:buAutoNum type="arabicPeriod"/>
            </a:pPr>
            <a:r>
              <a:rPr lang="en-US" sz="3600" dirty="0" err="1"/>
              <a:t>Prinsip</a:t>
            </a:r>
            <a:r>
              <a:rPr lang="en-US" sz="3600" dirty="0"/>
              <a:t> </a:t>
            </a:r>
            <a:r>
              <a:rPr lang="en-US" sz="3600" dirty="0" err="1"/>
              <a:t>komunikasi</a:t>
            </a:r>
            <a:r>
              <a:rPr lang="en-US" sz="3600" dirty="0"/>
              <a:t>:</a:t>
            </a:r>
          </a:p>
          <a:p>
            <a:pPr marL="742950" lvl="0" indent="-742950">
              <a:buFont typeface="+mj-lt"/>
              <a:buAutoNum type="arabicPeriod"/>
            </a:pPr>
            <a:r>
              <a:rPr lang="en-US" sz="3600" dirty="0" err="1"/>
              <a:t>Berbicara</a:t>
            </a:r>
            <a:r>
              <a:rPr lang="en-US" sz="3600" dirty="0"/>
              <a:t> </a:t>
            </a:r>
            <a:r>
              <a:rPr lang="en-US" sz="3600" dirty="0" err="1"/>
              <a:t>langsung</a:t>
            </a:r>
            <a:r>
              <a:rPr lang="en-US" sz="3600" dirty="0"/>
              <a:t> </a:t>
            </a:r>
            <a:r>
              <a:rPr lang="en-US" sz="3600" dirty="0" err="1"/>
              <a:t>kepada</a:t>
            </a:r>
            <a:r>
              <a:rPr lang="en-US" sz="3600" dirty="0"/>
              <a:t> </a:t>
            </a:r>
            <a:r>
              <a:rPr lang="en-US" sz="3600" dirty="0" err="1"/>
              <a:t>ibu</a:t>
            </a:r>
            <a:r>
              <a:rPr lang="en-US" sz="3600" dirty="0"/>
              <a:t>.</a:t>
            </a:r>
          </a:p>
          <a:p>
            <a:pPr marL="742950" lvl="0" indent="-742950">
              <a:buFont typeface="+mj-lt"/>
              <a:buAutoNum type="arabicPeriod"/>
            </a:pPr>
            <a:r>
              <a:rPr lang="en-US" sz="3600" dirty="0" err="1"/>
              <a:t>Menggunakan</a:t>
            </a:r>
            <a:r>
              <a:rPr lang="en-US" sz="3600" dirty="0"/>
              <a:t> </a:t>
            </a:r>
            <a:r>
              <a:rPr lang="en-US" sz="3600" dirty="0" err="1"/>
              <a:t>bahasa</a:t>
            </a:r>
            <a:r>
              <a:rPr lang="en-US" sz="3600" dirty="0"/>
              <a:t> yang </a:t>
            </a:r>
            <a:r>
              <a:rPr lang="en-US" sz="3600" dirty="0" err="1"/>
              <a:t>jelas</a:t>
            </a:r>
            <a:r>
              <a:rPr lang="en-US" sz="3600" dirty="0"/>
              <a:t> dan </a:t>
            </a:r>
            <a:r>
              <a:rPr lang="en-US" sz="3600" dirty="0" err="1"/>
              <a:t>sederhana</a:t>
            </a:r>
            <a:r>
              <a:rPr lang="en-US" sz="3600" dirty="0"/>
              <a:t>.</a:t>
            </a:r>
          </a:p>
          <a:p>
            <a:pPr marL="742950" lvl="0" indent="-742950">
              <a:buFont typeface="+mj-lt"/>
              <a:buAutoNum type="arabicPeriod"/>
            </a:pPr>
            <a:r>
              <a:rPr lang="en-US" sz="3600" dirty="0" err="1"/>
              <a:t>Memberikan</a:t>
            </a:r>
            <a:r>
              <a:rPr lang="en-US" sz="3600" dirty="0"/>
              <a:t> </a:t>
            </a:r>
            <a:r>
              <a:rPr lang="en-US" sz="3600" dirty="0" err="1"/>
              <a:t>waktu</a:t>
            </a:r>
            <a:r>
              <a:rPr lang="en-US" sz="3600" dirty="0"/>
              <a:t> </a:t>
            </a:r>
            <a:r>
              <a:rPr lang="en-US" sz="3600" dirty="0" err="1"/>
              <a:t>untuk</a:t>
            </a:r>
            <a:r>
              <a:rPr lang="en-US" sz="3600" dirty="0"/>
              <a:t> </a:t>
            </a:r>
            <a:r>
              <a:rPr lang="en-US" sz="3600" dirty="0" err="1"/>
              <a:t>memahami</a:t>
            </a:r>
            <a:r>
              <a:rPr lang="en-US" sz="3600" dirty="0"/>
              <a:t> </a:t>
            </a:r>
            <a:r>
              <a:rPr lang="en-US" sz="3600" dirty="0" err="1"/>
              <a:t>informasi</a:t>
            </a:r>
            <a:r>
              <a:rPr lang="en-US" sz="3600" dirty="0"/>
              <a:t>.</a:t>
            </a:r>
          </a:p>
          <a:p>
            <a:pPr marL="742950" lvl="0" indent="-742950">
              <a:buFont typeface="+mj-lt"/>
              <a:buAutoNum type="arabicPeriod"/>
            </a:pPr>
            <a:r>
              <a:rPr lang="en-US" sz="3600" dirty="0"/>
              <a:t>Tidak </a:t>
            </a:r>
            <a:r>
              <a:rPr lang="en-US" sz="3600" dirty="0" err="1"/>
              <a:t>berbicara</a:t>
            </a:r>
            <a:r>
              <a:rPr lang="en-US" sz="3600" dirty="0"/>
              <a:t> </a:t>
            </a:r>
            <a:r>
              <a:rPr lang="en-US" sz="3600" dirty="0" err="1"/>
              <a:t>seolah-olah</a:t>
            </a:r>
            <a:r>
              <a:rPr lang="en-US" sz="3600" dirty="0"/>
              <a:t> </a:t>
            </a:r>
            <a:r>
              <a:rPr lang="en-US" sz="3600" dirty="0" err="1"/>
              <a:t>ibu</a:t>
            </a:r>
            <a:r>
              <a:rPr lang="en-US" sz="3600" dirty="0"/>
              <a:t> </a:t>
            </a:r>
            <a:r>
              <a:rPr lang="en-US" sz="3600" dirty="0" err="1"/>
              <a:t>tidak</a:t>
            </a:r>
            <a:r>
              <a:rPr lang="en-US" sz="3600" dirty="0"/>
              <a:t> </a:t>
            </a:r>
            <a:r>
              <a:rPr lang="en-US" sz="3600" dirty="0" err="1"/>
              <a:t>mampu</a:t>
            </a:r>
            <a:r>
              <a:rPr lang="en-US" sz="3600" dirty="0"/>
              <a:t> </a:t>
            </a:r>
            <a:r>
              <a:rPr lang="en-US" sz="3600" dirty="0" err="1"/>
              <a:t>mengambil</a:t>
            </a:r>
            <a:r>
              <a:rPr lang="en-US" sz="3600" dirty="0"/>
              <a:t> </a:t>
            </a:r>
            <a:r>
              <a:rPr lang="en-US" sz="3600" dirty="0" err="1"/>
              <a:t>keputusan</a:t>
            </a:r>
            <a:r>
              <a:rPr lang="en-US" sz="3600" dirty="0"/>
              <a:t>.</a:t>
            </a:r>
          </a:p>
          <a:p>
            <a:pPr marL="742950" lvl="0" indent="-742950">
              <a:buFont typeface="+mj-lt"/>
              <a:buAutoNum type="arabicPeriod"/>
            </a:pPr>
            <a:r>
              <a:rPr lang="en-US" sz="3600" dirty="0" err="1"/>
              <a:t>Memastikan</a:t>
            </a:r>
            <a:r>
              <a:rPr lang="en-US" sz="3600" dirty="0"/>
              <a:t> </a:t>
            </a:r>
            <a:r>
              <a:rPr lang="en-US" sz="3600" dirty="0" err="1"/>
              <a:t>pemahaman</a:t>
            </a:r>
            <a:r>
              <a:rPr lang="en-US" sz="3600" dirty="0"/>
              <a:t> </a:t>
            </a:r>
            <a:r>
              <a:rPr lang="en-US" sz="3600" dirty="0" err="1"/>
              <a:t>ibu</a:t>
            </a:r>
            <a:r>
              <a:rPr lang="en-US" sz="3600" dirty="0"/>
              <a:t>.</a:t>
            </a:r>
          </a:p>
          <a:p>
            <a:pPr marL="742950" lvl="0" indent="-742950">
              <a:buFont typeface="+mj-lt"/>
              <a:buAutoNum type="arabicPeriod"/>
            </a:pPr>
            <a:r>
              <a:rPr lang="en-US" sz="3600" dirty="0" err="1"/>
              <a:t>Menggunakan</a:t>
            </a:r>
            <a:r>
              <a:rPr lang="en-US" sz="3600" dirty="0"/>
              <a:t> media </a:t>
            </a:r>
            <a:r>
              <a:rPr lang="en-US" sz="3600" dirty="0" err="1"/>
              <a:t>komunikasi</a:t>
            </a:r>
            <a:r>
              <a:rPr lang="en-US" sz="3600" dirty="0"/>
              <a:t> yang </a:t>
            </a:r>
            <a:r>
              <a:rPr lang="en-US" sz="3600" dirty="0" err="1"/>
              <a:t>sesuai</a:t>
            </a:r>
            <a:r>
              <a:rPr lang="en-US" sz="3600" dirty="0"/>
              <a:t>.</a:t>
            </a:r>
          </a:p>
          <a:p>
            <a:pPr marL="742950" lvl="0" indent="-742950">
              <a:buFont typeface="+mj-lt"/>
              <a:buAutoNum type="arabicPeriod"/>
            </a:pPr>
            <a:r>
              <a:rPr lang="en-US" sz="3600" dirty="0" err="1"/>
              <a:t>Menghargai</a:t>
            </a:r>
            <a:r>
              <a:rPr lang="en-US" sz="3600" dirty="0"/>
              <a:t> </a:t>
            </a:r>
            <a:r>
              <a:rPr lang="en-US" sz="3600" dirty="0" err="1"/>
              <a:t>pilihan</a:t>
            </a:r>
            <a:r>
              <a:rPr lang="en-US" sz="3600" dirty="0"/>
              <a:t> dan </a:t>
            </a:r>
            <a:r>
              <a:rPr lang="en-US" sz="3600" dirty="0" err="1"/>
              <a:t>preferensi</a:t>
            </a:r>
            <a:r>
              <a:rPr lang="en-US" sz="3600" dirty="0"/>
              <a:t> </a:t>
            </a:r>
            <a:r>
              <a:rPr lang="en-US" sz="3600" dirty="0" err="1"/>
              <a:t>ibu</a:t>
            </a:r>
            <a:r>
              <a:rPr lang="en-US" sz="3600" dirty="0"/>
              <a:t>.</a:t>
            </a:r>
          </a:p>
          <a:p>
            <a:pPr lvl="0"/>
            <a:endParaRPr lang="en-US" sz="3600" dirty="0"/>
          </a:p>
          <a:p>
            <a:r>
              <a:rPr lang="en-US" sz="3600" b="1" dirty="0" err="1"/>
              <a:t>Komunikasi</a:t>
            </a:r>
            <a:r>
              <a:rPr lang="en-US" sz="3600" b="1" dirty="0"/>
              <a:t> yang </a:t>
            </a:r>
            <a:r>
              <a:rPr lang="en-US" sz="3600" b="1" dirty="0" err="1"/>
              <a:t>baik</a:t>
            </a:r>
            <a:r>
              <a:rPr lang="en-US" sz="3600" b="1" dirty="0"/>
              <a:t> </a:t>
            </a:r>
            <a:r>
              <a:rPr lang="en-US" sz="3600" b="1" dirty="0" err="1"/>
              <a:t>meningkatkan</a:t>
            </a:r>
            <a:r>
              <a:rPr lang="en-US" sz="3600" b="1" dirty="0"/>
              <a:t> </a:t>
            </a:r>
            <a:r>
              <a:rPr lang="en-US" sz="3600" b="1" dirty="0" err="1"/>
              <a:t>keamanan</a:t>
            </a:r>
            <a:r>
              <a:rPr lang="en-US" sz="3600" b="1" dirty="0"/>
              <a:t> dan </a:t>
            </a:r>
            <a:r>
              <a:rPr lang="en-US" sz="3600" b="1" dirty="0" err="1"/>
              <a:t>kepercayaan</a:t>
            </a:r>
            <a:r>
              <a:rPr lang="en-US" sz="3600" b="1" dirty="0"/>
              <a:t>.</a:t>
            </a:r>
            <a:endParaRPr lang="en-US" sz="3600" dirty="0"/>
          </a:p>
        </p:txBody>
      </p:sp>
      <p:sp>
        <p:nvSpPr>
          <p:cNvPr id="12" name="AutoShape 12">
            <a:extLst>
              <a:ext uri="{FF2B5EF4-FFF2-40B4-BE49-F238E27FC236}">
                <a16:creationId xmlns:a16="http://schemas.microsoft.com/office/drawing/2014/main" id="{0A3CA440-EF4F-EA94-5F41-EC5574B482E3}"/>
              </a:ext>
            </a:extLst>
          </p:cNvPr>
          <p:cNvSpPr/>
          <p:nvPr/>
        </p:nvSpPr>
        <p:spPr>
          <a:xfrm rot="-5400000">
            <a:off x="586237" y="5319263"/>
            <a:ext cx="10257527" cy="0"/>
          </a:xfrm>
          <a:prstGeom prst="line">
            <a:avLst/>
          </a:prstGeom>
          <a:ln w="19050" cap="rnd">
            <a:solidFill>
              <a:srgbClr val="343434">
                <a:alpha val="29804"/>
              </a:srgbClr>
            </a:solidFill>
            <a:prstDash val="solid"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64684308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C09D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D0C5F95-92C7-14E0-2C38-33BC8807F66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>
            <a:extLst>
              <a:ext uri="{FF2B5EF4-FFF2-40B4-BE49-F238E27FC236}">
                <a16:creationId xmlns:a16="http://schemas.microsoft.com/office/drawing/2014/main" id="{2975606F-3C86-5AB9-2EFC-0B3A583ECD93}"/>
              </a:ext>
            </a:extLst>
          </p:cNvPr>
          <p:cNvSpPr txBox="1"/>
          <p:nvPr/>
        </p:nvSpPr>
        <p:spPr>
          <a:xfrm>
            <a:off x="152401" y="1028700"/>
            <a:ext cx="5105400" cy="135421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r>
              <a:rPr lang="en-US" sz="4400" b="1" dirty="0"/>
              <a:t>Peran </a:t>
            </a:r>
            <a:r>
              <a:rPr lang="en-US" sz="4400" b="1" dirty="0" err="1"/>
              <a:t>Keluarga</a:t>
            </a:r>
            <a:r>
              <a:rPr lang="en-US" sz="4400" b="1" dirty="0"/>
              <a:t> dan </a:t>
            </a:r>
            <a:r>
              <a:rPr lang="en-US" sz="4400" b="1" dirty="0" err="1"/>
              <a:t>Pendamping</a:t>
            </a:r>
            <a:endParaRPr lang="en-US" sz="4400" dirty="0"/>
          </a:p>
        </p:txBody>
      </p:sp>
      <p:sp>
        <p:nvSpPr>
          <p:cNvPr id="8" name="TextBox 8">
            <a:extLst>
              <a:ext uri="{FF2B5EF4-FFF2-40B4-BE49-F238E27FC236}">
                <a16:creationId xmlns:a16="http://schemas.microsoft.com/office/drawing/2014/main" id="{3594EA3C-7A96-8572-C2F5-CA7464AC29E0}"/>
              </a:ext>
            </a:extLst>
          </p:cNvPr>
          <p:cNvSpPr txBox="1"/>
          <p:nvPr/>
        </p:nvSpPr>
        <p:spPr>
          <a:xfrm>
            <a:off x="6324600" y="1654328"/>
            <a:ext cx="11353800" cy="609397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r>
              <a:rPr lang="en-US" sz="3600" dirty="0" err="1"/>
              <a:t>Keluarga</a:t>
            </a:r>
            <a:r>
              <a:rPr lang="en-US" sz="3600" dirty="0"/>
              <a:t> </a:t>
            </a:r>
            <a:r>
              <a:rPr lang="en-US" sz="3600" dirty="0" err="1"/>
              <a:t>dapat</a:t>
            </a:r>
            <a:r>
              <a:rPr lang="en-US" sz="3600" dirty="0"/>
              <a:t> </a:t>
            </a:r>
            <a:r>
              <a:rPr lang="en-US" sz="3600" dirty="0" err="1"/>
              <a:t>membantu</a:t>
            </a:r>
            <a:r>
              <a:rPr lang="en-US" sz="3600" dirty="0"/>
              <a:t>:</a:t>
            </a:r>
          </a:p>
          <a:p>
            <a:pPr marL="742950" lvl="0" indent="-742950">
              <a:buFont typeface="+mj-lt"/>
              <a:buAutoNum type="arabicPeriod"/>
            </a:pPr>
            <a:r>
              <a:rPr lang="en-US" sz="3600" dirty="0" err="1"/>
              <a:t>Memberikan</a:t>
            </a:r>
            <a:r>
              <a:rPr lang="en-US" sz="3600" dirty="0"/>
              <a:t> </a:t>
            </a:r>
            <a:r>
              <a:rPr lang="en-US" sz="3600" dirty="0" err="1"/>
              <a:t>dukungan</a:t>
            </a:r>
            <a:r>
              <a:rPr lang="en-US" sz="3600" dirty="0"/>
              <a:t> </a:t>
            </a:r>
            <a:r>
              <a:rPr lang="en-US" sz="3600" dirty="0" err="1"/>
              <a:t>emosional</a:t>
            </a:r>
            <a:r>
              <a:rPr lang="en-US" sz="3600" dirty="0"/>
              <a:t>.</a:t>
            </a:r>
          </a:p>
          <a:p>
            <a:pPr marL="742950" lvl="0" indent="-742950">
              <a:buFont typeface="+mj-lt"/>
              <a:buAutoNum type="arabicPeriod"/>
            </a:pPr>
            <a:r>
              <a:rPr lang="en-US" sz="3600" dirty="0" err="1"/>
              <a:t>Membantu</a:t>
            </a:r>
            <a:r>
              <a:rPr lang="en-US" sz="3600" dirty="0"/>
              <a:t> </a:t>
            </a:r>
            <a:r>
              <a:rPr lang="en-US" sz="3600" dirty="0" err="1"/>
              <a:t>akses</a:t>
            </a:r>
            <a:r>
              <a:rPr lang="en-US" sz="3600" dirty="0"/>
              <a:t> </a:t>
            </a:r>
            <a:r>
              <a:rPr lang="en-US" sz="3600" dirty="0" err="1"/>
              <a:t>pelayanan</a:t>
            </a:r>
            <a:r>
              <a:rPr lang="en-US" sz="3600" dirty="0"/>
              <a:t>.</a:t>
            </a:r>
          </a:p>
          <a:p>
            <a:pPr marL="742950" lvl="0" indent="-742950">
              <a:buFont typeface="+mj-lt"/>
              <a:buAutoNum type="arabicPeriod"/>
            </a:pPr>
            <a:r>
              <a:rPr lang="en-US" sz="3600" dirty="0" err="1"/>
              <a:t>Mendukung</a:t>
            </a:r>
            <a:r>
              <a:rPr lang="en-US" sz="3600" dirty="0"/>
              <a:t> </a:t>
            </a:r>
            <a:r>
              <a:rPr lang="en-US" sz="3600" dirty="0" err="1"/>
              <a:t>kepatuhan</a:t>
            </a:r>
            <a:r>
              <a:rPr lang="en-US" sz="3600" dirty="0"/>
              <a:t> </a:t>
            </a:r>
            <a:r>
              <a:rPr lang="en-US" sz="3600" dirty="0" err="1"/>
              <a:t>terhadap</a:t>
            </a:r>
            <a:r>
              <a:rPr lang="en-US" sz="3600" dirty="0"/>
              <a:t> </a:t>
            </a:r>
            <a:r>
              <a:rPr lang="en-US" sz="3600" dirty="0" err="1"/>
              <a:t>rencana</a:t>
            </a:r>
            <a:r>
              <a:rPr lang="en-US" sz="3600" dirty="0"/>
              <a:t> </a:t>
            </a:r>
            <a:r>
              <a:rPr lang="en-US" sz="3600" dirty="0" err="1"/>
              <a:t>perawatan</a:t>
            </a:r>
            <a:r>
              <a:rPr lang="en-US" sz="3600" dirty="0"/>
              <a:t>.</a:t>
            </a:r>
          </a:p>
          <a:p>
            <a:pPr marL="742950" lvl="0" indent="-742950">
              <a:buFont typeface="+mj-lt"/>
              <a:buAutoNum type="arabicPeriod"/>
            </a:pPr>
            <a:r>
              <a:rPr lang="en-US" sz="3600" dirty="0" err="1"/>
              <a:t>Membantu</a:t>
            </a:r>
            <a:r>
              <a:rPr lang="en-US" sz="3600" dirty="0"/>
              <a:t> </a:t>
            </a:r>
            <a:r>
              <a:rPr lang="en-US" sz="3600" dirty="0" err="1"/>
              <a:t>komunikasi</a:t>
            </a:r>
            <a:r>
              <a:rPr lang="en-US" sz="3600" dirty="0"/>
              <a:t> </a:t>
            </a:r>
            <a:r>
              <a:rPr lang="en-US" sz="3600" dirty="0" err="1"/>
              <a:t>jika</a:t>
            </a:r>
            <a:r>
              <a:rPr lang="en-US" sz="3600" dirty="0"/>
              <a:t> </a:t>
            </a:r>
            <a:r>
              <a:rPr lang="en-US" sz="3600" dirty="0" err="1"/>
              <a:t>dibutuhkan</a:t>
            </a:r>
            <a:r>
              <a:rPr lang="en-US" sz="3600" dirty="0"/>
              <a:t>.</a:t>
            </a:r>
          </a:p>
          <a:p>
            <a:pPr marL="742950" lvl="0" indent="-742950">
              <a:buFont typeface="+mj-lt"/>
              <a:buAutoNum type="arabicPeriod"/>
            </a:pPr>
            <a:r>
              <a:rPr lang="en-US" sz="3600" dirty="0" err="1"/>
              <a:t>Membantu</a:t>
            </a:r>
            <a:r>
              <a:rPr lang="en-US" sz="3600" dirty="0"/>
              <a:t> </a:t>
            </a:r>
            <a:r>
              <a:rPr lang="en-US" sz="3600" dirty="0" err="1"/>
              <a:t>perawatan</a:t>
            </a:r>
            <a:r>
              <a:rPr lang="en-US" sz="3600" dirty="0"/>
              <a:t> di </a:t>
            </a:r>
            <a:r>
              <a:rPr lang="en-US" sz="3600" dirty="0" err="1"/>
              <a:t>rumah</a:t>
            </a:r>
            <a:r>
              <a:rPr lang="en-US" sz="3600" dirty="0"/>
              <a:t>.</a:t>
            </a:r>
          </a:p>
          <a:p>
            <a:pPr lvl="0"/>
            <a:endParaRPr lang="en-US" sz="3600" dirty="0"/>
          </a:p>
          <a:p>
            <a:r>
              <a:rPr lang="en-US" sz="3600" dirty="0" err="1"/>
              <a:t>Namun</a:t>
            </a:r>
            <a:r>
              <a:rPr lang="en-US" sz="3600" dirty="0"/>
              <a:t>, </a:t>
            </a:r>
            <a:r>
              <a:rPr lang="en-US" sz="3600" b="1" dirty="0" err="1"/>
              <a:t>pendamping</a:t>
            </a:r>
            <a:r>
              <a:rPr lang="en-US" sz="3600" b="1" dirty="0"/>
              <a:t> </a:t>
            </a:r>
            <a:r>
              <a:rPr lang="en-US" sz="3600" b="1" dirty="0" err="1"/>
              <a:t>tidak</a:t>
            </a:r>
            <a:r>
              <a:rPr lang="en-US" sz="3600" b="1" dirty="0"/>
              <a:t> </a:t>
            </a:r>
            <a:r>
              <a:rPr lang="en-US" sz="3600" b="1" dirty="0" err="1"/>
              <a:t>menggantikan</a:t>
            </a:r>
            <a:r>
              <a:rPr lang="en-US" sz="3600" b="1" dirty="0"/>
              <a:t> </a:t>
            </a:r>
            <a:r>
              <a:rPr lang="en-US" sz="3600" b="1" dirty="0" err="1"/>
              <a:t>hak</a:t>
            </a:r>
            <a:r>
              <a:rPr lang="en-US" sz="3600" b="1" dirty="0"/>
              <a:t> </a:t>
            </a:r>
            <a:r>
              <a:rPr lang="en-US" sz="3600" b="1" dirty="0" err="1"/>
              <a:t>ibu</a:t>
            </a:r>
            <a:r>
              <a:rPr lang="en-US" sz="3600" b="1" dirty="0"/>
              <a:t> </a:t>
            </a:r>
            <a:r>
              <a:rPr lang="en-US" sz="3600" b="1" dirty="0" err="1"/>
              <a:t>untuk</a:t>
            </a:r>
            <a:r>
              <a:rPr lang="en-US" sz="3600" b="1" dirty="0"/>
              <a:t> </a:t>
            </a:r>
            <a:r>
              <a:rPr lang="en-US" sz="3600" b="1" dirty="0" err="1"/>
              <a:t>mendapatkan</a:t>
            </a:r>
            <a:r>
              <a:rPr lang="en-US" sz="3600" b="1" dirty="0"/>
              <a:t> </a:t>
            </a:r>
            <a:r>
              <a:rPr lang="en-US" sz="3600" b="1" dirty="0" err="1"/>
              <a:t>informasi</a:t>
            </a:r>
            <a:r>
              <a:rPr lang="en-US" sz="3600" b="1" dirty="0"/>
              <a:t> dan </a:t>
            </a:r>
            <a:r>
              <a:rPr lang="en-US" sz="3600" b="1" dirty="0" err="1"/>
              <a:t>mengambil</a:t>
            </a:r>
            <a:r>
              <a:rPr lang="en-US" sz="3600" b="1" dirty="0"/>
              <a:t> </a:t>
            </a:r>
            <a:r>
              <a:rPr lang="en-US" sz="3600" b="1" dirty="0" err="1"/>
              <a:t>keputusan</a:t>
            </a:r>
            <a:r>
              <a:rPr lang="en-US" sz="3600" b="1" dirty="0"/>
              <a:t>.</a:t>
            </a:r>
          </a:p>
          <a:p>
            <a:endParaRPr lang="en-US" sz="3600" dirty="0"/>
          </a:p>
          <a:p>
            <a:r>
              <a:rPr lang="en-US" sz="3600" dirty="0" err="1"/>
              <a:t>Persetujuan</a:t>
            </a:r>
            <a:r>
              <a:rPr lang="en-US" sz="3600" dirty="0"/>
              <a:t> dan </a:t>
            </a:r>
            <a:r>
              <a:rPr lang="en-US" sz="3600" dirty="0" err="1"/>
              <a:t>preferensi</a:t>
            </a:r>
            <a:r>
              <a:rPr lang="en-US" sz="3600" dirty="0"/>
              <a:t> </a:t>
            </a:r>
            <a:r>
              <a:rPr lang="en-US" sz="3600" dirty="0" err="1"/>
              <a:t>ibu</a:t>
            </a:r>
            <a:r>
              <a:rPr lang="en-US" sz="3600" dirty="0"/>
              <a:t> </a:t>
            </a:r>
            <a:r>
              <a:rPr lang="en-US" sz="3600" dirty="0" err="1"/>
              <a:t>harus</a:t>
            </a:r>
            <a:r>
              <a:rPr lang="en-US" sz="3600" dirty="0"/>
              <a:t> </a:t>
            </a:r>
            <a:r>
              <a:rPr lang="en-US" sz="3600" dirty="0" err="1"/>
              <a:t>tetap</a:t>
            </a:r>
            <a:r>
              <a:rPr lang="en-US" sz="3600" dirty="0"/>
              <a:t> </a:t>
            </a:r>
            <a:r>
              <a:rPr lang="en-US" sz="3600" dirty="0" err="1"/>
              <a:t>dihormati</a:t>
            </a:r>
            <a:r>
              <a:rPr lang="en-US" sz="3600" dirty="0"/>
              <a:t>.</a:t>
            </a:r>
          </a:p>
        </p:txBody>
      </p:sp>
      <p:sp>
        <p:nvSpPr>
          <p:cNvPr id="12" name="AutoShape 12">
            <a:extLst>
              <a:ext uri="{FF2B5EF4-FFF2-40B4-BE49-F238E27FC236}">
                <a16:creationId xmlns:a16="http://schemas.microsoft.com/office/drawing/2014/main" id="{588BF4FA-27C6-FBAF-553E-B4D46BA7B505}"/>
              </a:ext>
            </a:extLst>
          </p:cNvPr>
          <p:cNvSpPr/>
          <p:nvPr/>
        </p:nvSpPr>
        <p:spPr>
          <a:xfrm rot="-5400000">
            <a:off x="586237" y="5319263"/>
            <a:ext cx="10257527" cy="0"/>
          </a:xfrm>
          <a:prstGeom prst="line">
            <a:avLst/>
          </a:prstGeom>
          <a:ln w="19050" cap="rnd">
            <a:solidFill>
              <a:srgbClr val="343434">
                <a:alpha val="29804"/>
              </a:srgbClr>
            </a:solidFill>
            <a:prstDash val="solid"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86769569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C09D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97A11D1-CFD9-FFF4-58C3-597FC9ABBDA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>
            <a:extLst>
              <a:ext uri="{FF2B5EF4-FFF2-40B4-BE49-F238E27FC236}">
                <a16:creationId xmlns:a16="http://schemas.microsoft.com/office/drawing/2014/main" id="{B948D1F6-9138-DCCF-7852-CD3233463DE0}"/>
              </a:ext>
            </a:extLst>
          </p:cNvPr>
          <p:cNvSpPr txBox="1"/>
          <p:nvPr/>
        </p:nvSpPr>
        <p:spPr>
          <a:xfrm>
            <a:off x="152401" y="1028700"/>
            <a:ext cx="5105400" cy="135421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r>
              <a:rPr lang="en-US" sz="4400" b="1" dirty="0" err="1"/>
              <a:t>Kolaborasi</a:t>
            </a:r>
            <a:r>
              <a:rPr lang="en-US" sz="4400" b="1" dirty="0"/>
              <a:t> dan </a:t>
            </a:r>
          </a:p>
          <a:p>
            <a:r>
              <a:rPr lang="en-US" sz="4400" b="1" dirty="0" err="1"/>
              <a:t>Sistem</a:t>
            </a:r>
            <a:r>
              <a:rPr lang="en-US" sz="4400" b="1" dirty="0"/>
              <a:t> </a:t>
            </a:r>
            <a:r>
              <a:rPr lang="en-US" sz="4400" b="1" dirty="0" err="1"/>
              <a:t>Rujukan</a:t>
            </a:r>
            <a:endParaRPr lang="en-US" sz="4400" dirty="0"/>
          </a:p>
        </p:txBody>
      </p:sp>
      <p:sp>
        <p:nvSpPr>
          <p:cNvPr id="8" name="TextBox 8">
            <a:extLst>
              <a:ext uri="{FF2B5EF4-FFF2-40B4-BE49-F238E27FC236}">
                <a16:creationId xmlns:a16="http://schemas.microsoft.com/office/drawing/2014/main" id="{AF66D85D-9F42-E4E6-F594-7B0CF527885B}"/>
              </a:ext>
            </a:extLst>
          </p:cNvPr>
          <p:cNvSpPr txBox="1"/>
          <p:nvPr/>
        </p:nvSpPr>
        <p:spPr>
          <a:xfrm>
            <a:off x="6324600" y="1654328"/>
            <a:ext cx="11353800" cy="886396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r>
              <a:rPr lang="en-US" sz="3600" dirty="0"/>
              <a:t>Ibu </a:t>
            </a:r>
            <a:r>
              <a:rPr lang="en-US" sz="3600" dirty="0" err="1"/>
              <a:t>berkebutuhan</a:t>
            </a:r>
            <a:r>
              <a:rPr lang="en-US" sz="3600" dirty="0"/>
              <a:t> </a:t>
            </a:r>
            <a:r>
              <a:rPr lang="en-US" sz="3600" dirty="0" err="1"/>
              <a:t>khusus</a:t>
            </a:r>
            <a:r>
              <a:rPr lang="en-US" sz="3600" dirty="0"/>
              <a:t> </a:t>
            </a:r>
            <a:r>
              <a:rPr lang="en-US" sz="3600" dirty="0" err="1"/>
              <a:t>dapat</a:t>
            </a:r>
            <a:r>
              <a:rPr lang="en-US" sz="3600" dirty="0"/>
              <a:t> </a:t>
            </a:r>
            <a:r>
              <a:rPr lang="en-US" sz="3600" dirty="0" err="1"/>
              <a:t>membutuhkan</a:t>
            </a:r>
            <a:r>
              <a:rPr lang="en-US" sz="3600" dirty="0"/>
              <a:t> </a:t>
            </a:r>
            <a:r>
              <a:rPr lang="en-US" sz="3600" dirty="0" err="1"/>
              <a:t>kolaborasi</a:t>
            </a:r>
            <a:r>
              <a:rPr lang="en-US" sz="3600" dirty="0"/>
              <a:t> </a:t>
            </a:r>
            <a:r>
              <a:rPr lang="en-US" sz="3600" dirty="0" err="1"/>
              <a:t>berbagai</a:t>
            </a:r>
            <a:r>
              <a:rPr lang="en-US" sz="3600" dirty="0"/>
              <a:t> </a:t>
            </a:r>
            <a:r>
              <a:rPr lang="en-US" sz="3600" dirty="0" err="1"/>
              <a:t>profesi.Contohnya</a:t>
            </a:r>
            <a:r>
              <a:rPr lang="en-US" sz="3600" dirty="0"/>
              <a:t>:</a:t>
            </a:r>
          </a:p>
          <a:p>
            <a:pPr marL="742950" lvl="0" indent="-742950">
              <a:buFont typeface="+mj-lt"/>
              <a:buAutoNum type="arabicPeriod"/>
            </a:pPr>
            <a:r>
              <a:rPr lang="en-US" sz="3600" dirty="0"/>
              <a:t>Bidan.</a:t>
            </a:r>
          </a:p>
          <a:p>
            <a:pPr marL="742950" lvl="0" indent="-742950">
              <a:buFont typeface="+mj-lt"/>
              <a:buAutoNum type="arabicPeriod"/>
            </a:pPr>
            <a:r>
              <a:rPr lang="en-US" sz="3600" dirty="0"/>
              <a:t>Dokter.</a:t>
            </a:r>
          </a:p>
          <a:p>
            <a:pPr marL="742950" lvl="0" indent="-742950">
              <a:buFont typeface="+mj-lt"/>
              <a:buAutoNum type="arabicPeriod"/>
            </a:pPr>
            <a:r>
              <a:rPr lang="en-US" sz="3600" dirty="0" err="1"/>
              <a:t>Perawat</a:t>
            </a:r>
            <a:r>
              <a:rPr lang="en-US" sz="3600" dirty="0"/>
              <a:t>.</a:t>
            </a:r>
          </a:p>
          <a:p>
            <a:pPr marL="742950" lvl="0" indent="-742950">
              <a:buFont typeface="+mj-lt"/>
              <a:buAutoNum type="arabicPeriod"/>
            </a:pPr>
            <a:r>
              <a:rPr lang="en-US" sz="3600" dirty="0" err="1"/>
              <a:t>Psikolog</a:t>
            </a:r>
            <a:r>
              <a:rPr lang="en-US" sz="3600" dirty="0"/>
              <a:t> </a:t>
            </a:r>
            <a:r>
              <a:rPr lang="en-US" sz="3600" dirty="0" err="1"/>
              <a:t>atau</a:t>
            </a:r>
            <a:r>
              <a:rPr lang="en-US" sz="3600" dirty="0"/>
              <a:t> </a:t>
            </a:r>
            <a:r>
              <a:rPr lang="en-US" sz="3600" dirty="0" err="1"/>
              <a:t>psikiater</a:t>
            </a:r>
            <a:r>
              <a:rPr lang="en-US" sz="3600" dirty="0"/>
              <a:t> </a:t>
            </a:r>
            <a:r>
              <a:rPr lang="en-US" sz="3600" dirty="0" err="1"/>
              <a:t>bila</a:t>
            </a:r>
            <a:r>
              <a:rPr lang="en-US" sz="3600" dirty="0"/>
              <a:t> </a:t>
            </a:r>
            <a:r>
              <a:rPr lang="en-US" sz="3600" dirty="0" err="1"/>
              <a:t>diperlukan</a:t>
            </a:r>
            <a:r>
              <a:rPr lang="en-US" sz="3600" dirty="0"/>
              <a:t>.</a:t>
            </a:r>
          </a:p>
          <a:p>
            <a:pPr marL="742950" lvl="0" indent="-742950">
              <a:buFont typeface="+mj-lt"/>
              <a:buAutoNum type="arabicPeriod"/>
            </a:pPr>
            <a:r>
              <a:rPr lang="en-US" sz="3600" dirty="0" err="1"/>
              <a:t>Fisioterapis</a:t>
            </a:r>
            <a:r>
              <a:rPr lang="en-US" sz="3600" dirty="0"/>
              <a:t>.</a:t>
            </a:r>
          </a:p>
          <a:p>
            <a:pPr marL="742950" lvl="0" indent="-742950">
              <a:buFont typeface="+mj-lt"/>
              <a:buAutoNum type="arabicPeriod"/>
            </a:pPr>
            <a:r>
              <a:rPr lang="en-US" sz="3600" dirty="0"/>
              <a:t>Ahli </a:t>
            </a:r>
            <a:r>
              <a:rPr lang="en-US" sz="3600" dirty="0" err="1"/>
              <a:t>gizi</a:t>
            </a:r>
            <a:r>
              <a:rPr lang="en-US" sz="3600" dirty="0"/>
              <a:t>.</a:t>
            </a:r>
          </a:p>
          <a:p>
            <a:pPr marL="742950" lvl="0" indent="-742950">
              <a:buFont typeface="+mj-lt"/>
              <a:buAutoNum type="arabicPeriod"/>
            </a:pPr>
            <a:r>
              <a:rPr lang="en-US" sz="3600" dirty="0" err="1"/>
              <a:t>Pekerja</a:t>
            </a:r>
            <a:r>
              <a:rPr lang="en-US" sz="3600" dirty="0"/>
              <a:t> </a:t>
            </a:r>
            <a:r>
              <a:rPr lang="en-US" sz="3600" dirty="0" err="1"/>
              <a:t>sosial</a:t>
            </a:r>
            <a:r>
              <a:rPr lang="en-US" sz="3600" dirty="0"/>
              <a:t>.</a:t>
            </a:r>
          </a:p>
          <a:p>
            <a:pPr lvl="0"/>
            <a:endParaRPr lang="en-US" sz="3600" dirty="0"/>
          </a:p>
          <a:p>
            <a:pPr lvl="0"/>
            <a:r>
              <a:rPr lang="en-US" sz="3600" dirty="0"/>
              <a:t>Tenaga </a:t>
            </a:r>
            <a:r>
              <a:rPr lang="en-US" sz="3600" dirty="0" err="1"/>
              <a:t>kesehatan</a:t>
            </a:r>
            <a:r>
              <a:rPr lang="en-US" sz="3600" dirty="0"/>
              <a:t> </a:t>
            </a:r>
            <a:r>
              <a:rPr lang="en-US" sz="3600" dirty="0" err="1"/>
              <a:t>atau</a:t>
            </a:r>
            <a:r>
              <a:rPr lang="en-US" sz="3600" dirty="0"/>
              <a:t> </a:t>
            </a:r>
            <a:r>
              <a:rPr lang="en-US" sz="3600" dirty="0" err="1"/>
              <a:t>layanan</a:t>
            </a:r>
            <a:r>
              <a:rPr lang="en-US" sz="3600" dirty="0"/>
              <a:t> lain </a:t>
            </a:r>
            <a:r>
              <a:rPr lang="en-US" sz="3600" dirty="0" err="1"/>
              <a:t>sesuai</a:t>
            </a:r>
            <a:r>
              <a:rPr lang="en-US" sz="3600" dirty="0"/>
              <a:t> </a:t>
            </a:r>
            <a:r>
              <a:rPr lang="en-US" sz="3600" dirty="0" err="1"/>
              <a:t>kebutuhan</a:t>
            </a:r>
            <a:r>
              <a:rPr lang="en-US" sz="3600" dirty="0"/>
              <a:t>.</a:t>
            </a:r>
          </a:p>
          <a:p>
            <a:r>
              <a:rPr lang="en-US" sz="3600" b="1" dirty="0" err="1"/>
              <a:t>Kolaborasi</a:t>
            </a:r>
            <a:r>
              <a:rPr lang="en-US" sz="3600" b="1" dirty="0"/>
              <a:t> → </a:t>
            </a:r>
            <a:r>
              <a:rPr lang="en-US" sz="3600" b="1" dirty="0" err="1"/>
              <a:t>komunikasi</a:t>
            </a:r>
            <a:r>
              <a:rPr lang="en-US" sz="3600" b="1" dirty="0"/>
              <a:t> → </a:t>
            </a:r>
            <a:r>
              <a:rPr lang="en-US" sz="3600" b="1" dirty="0" err="1"/>
              <a:t>rujukan</a:t>
            </a:r>
            <a:r>
              <a:rPr lang="en-US" sz="3600" b="1" dirty="0"/>
              <a:t> → </a:t>
            </a:r>
            <a:r>
              <a:rPr lang="en-US" sz="3600" b="1" dirty="0" err="1"/>
              <a:t>tindak</a:t>
            </a:r>
            <a:r>
              <a:rPr lang="en-US" sz="3600" b="1" dirty="0"/>
              <a:t> </a:t>
            </a:r>
            <a:r>
              <a:rPr lang="en-US" sz="3600" b="1" dirty="0" err="1"/>
              <a:t>lanjut</a:t>
            </a:r>
            <a:endParaRPr lang="en-US" sz="3600" dirty="0"/>
          </a:p>
          <a:p>
            <a:endParaRPr lang="en-US" sz="3600" dirty="0"/>
          </a:p>
          <a:p>
            <a:r>
              <a:rPr lang="en-US" sz="3600" dirty="0" err="1"/>
              <a:t>Tujuannya</a:t>
            </a:r>
            <a:r>
              <a:rPr lang="en-US" sz="3600" dirty="0"/>
              <a:t> </a:t>
            </a:r>
            <a:r>
              <a:rPr lang="en-US" sz="3600" dirty="0" err="1"/>
              <a:t>adalah</a:t>
            </a:r>
            <a:r>
              <a:rPr lang="en-US" sz="3600" dirty="0"/>
              <a:t> </a:t>
            </a:r>
            <a:r>
              <a:rPr lang="en-US" sz="3600" dirty="0" err="1"/>
              <a:t>memastikan</a:t>
            </a:r>
            <a:r>
              <a:rPr lang="en-US" sz="3600" dirty="0"/>
              <a:t> </a:t>
            </a:r>
            <a:r>
              <a:rPr lang="en-US" sz="3600" dirty="0" err="1"/>
              <a:t>kebutuhan</a:t>
            </a:r>
            <a:r>
              <a:rPr lang="en-US" sz="3600" dirty="0"/>
              <a:t> </a:t>
            </a:r>
            <a:r>
              <a:rPr lang="en-US" sz="3600" dirty="0" err="1"/>
              <a:t>ibu</a:t>
            </a:r>
            <a:r>
              <a:rPr lang="en-US" sz="3600" dirty="0"/>
              <a:t> </a:t>
            </a:r>
            <a:r>
              <a:rPr lang="en-US" sz="3600" dirty="0" err="1"/>
              <a:t>ditangani</a:t>
            </a:r>
            <a:r>
              <a:rPr lang="en-US" sz="3600" dirty="0"/>
              <a:t> </a:t>
            </a:r>
            <a:r>
              <a:rPr lang="en-US" sz="3600" dirty="0" err="1"/>
              <a:t>secara</a:t>
            </a:r>
            <a:r>
              <a:rPr lang="en-US" sz="3600" dirty="0"/>
              <a:t> </a:t>
            </a:r>
            <a:r>
              <a:rPr lang="en-US" sz="3600" dirty="0" err="1"/>
              <a:t>komprehensif</a:t>
            </a:r>
            <a:r>
              <a:rPr lang="en-US" sz="3600" dirty="0"/>
              <a:t>.</a:t>
            </a:r>
          </a:p>
          <a:p>
            <a:r>
              <a:rPr lang="en-US" sz="3600" dirty="0"/>
              <a:t>.</a:t>
            </a:r>
          </a:p>
        </p:txBody>
      </p:sp>
      <p:sp>
        <p:nvSpPr>
          <p:cNvPr id="12" name="AutoShape 12">
            <a:extLst>
              <a:ext uri="{FF2B5EF4-FFF2-40B4-BE49-F238E27FC236}">
                <a16:creationId xmlns:a16="http://schemas.microsoft.com/office/drawing/2014/main" id="{8328264E-86A5-93B4-1802-BDB15D480C7A}"/>
              </a:ext>
            </a:extLst>
          </p:cNvPr>
          <p:cNvSpPr/>
          <p:nvPr/>
        </p:nvSpPr>
        <p:spPr>
          <a:xfrm rot="-5400000">
            <a:off x="586237" y="5319263"/>
            <a:ext cx="10257527" cy="0"/>
          </a:xfrm>
          <a:prstGeom prst="line">
            <a:avLst/>
          </a:prstGeom>
          <a:ln w="19050" cap="rnd">
            <a:solidFill>
              <a:srgbClr val="343434">
                <a:alpha val="29804"/>
              </a:srgbClr>
            </a:solidFill>
            <a:prstDash val="solid"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290331182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C09D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63A967A-EE6B-09D5-F837-0A542B5EC0D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>
            <a:extLst>
              <a:ext uri="{FF2B5EF4-FFF2-40B4-BE49-F238E27FC236}">
                <a16:creationId xmlns:a16="http://schemas.microsoft.com/office/drawing/2014/main" id="{882EB072-F1A9-03B2-308B-86AC1A2DC2D7}"/>
              </a:ext>
            </a:extLst>
          </p:cNvPr>
          <p:cNvSpPr txBox="1"/>
          <p:nvPr/>
        </p:nvSpPr>
        <p:spPr>
          <a:xfrm>
            <a:off x="152401" y="1028700"/>
            <a:ext cx="5105400" cy="67710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r>
              <a:rPr lang="en-US" sz="4400" b="1" dirty="0"/>
              <a:t>Studi </a:t>
            </a:r>
            <a:r>
              <a:rPr lang="en-US" sz="4400" b="1" dirty="0" err="1"/>
              <a:t>Kasus</a:t>
            </a:r>
            <a:endParaRPr lang="en-US" sz="4400" dirty="0"/>
          </a:p>
        </p:txBody>
      </p:sp>
      <p:sp>
        <p:nvSpPr>
          <p:cNvPr id="8" name="TextBox 8">
            <a:extLst>
              <a:ext uri="{FF2B5EF4-FFF2-40B4-BE49-F238E27FC236}">
                <a16:creationId xmlns:a16="http://schemas.microsoft.com/office/drawing/2014/main" id="{BA5921E6-C962-CBB6-6148-6DBF89701EE5}"/>
              </a:ext>
            </a:extLst>
          </p:cNvPr>
          <p:cNvSpPr txBox="1"/>
          <p:nvPr/>
        </p:nvSpPr>
        <p:spPr>
          <a:xfrm>
            <a:off x="6172200" y="711517"/>
            <a:ext cx="11353800" cy="830996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r>
              <a:rPr lang="en-US" sz="3600" b="1" dirty="0" err="1"/>
              <a:t>Kasus</a:t>
            </a:r>
            <a:r>
              <a:rPr lang="en-US" sz="3600" b="1" dirty="0"/>
              <a:t>:</a:t>
            </a:r>
            <a:endParaRPr lang="en-US" sz="3600" dirty="0"/>
          </a:p>
          <a:p>
            <a:r>
              <a:rPr lang="en-US" sz="3600" dirty="0" err="1"/>
              <a:t>Seorang</a:t>
            </a:r>
            <a:r>
              <a:rPr lang="en-US" sz="3600" dirty="0"/>
              <a:t> </a:t>
            </a:r>
            <a:r>
              <a:rPr lang="en-US" sz="3600" dirty="0" err="1"/>
              <a:t>ibu</a:t>
            </a:r>
            <a:r>
              <a:rPr lang="en-US" sz="3600" dirty="0"/>
              <a:t> </a:t>
            </a:r>
            <a:r>
              <a:rPr lang="en-US" sz="3600" dirty="0" err="1"/>
              <a:t>hamil</a:t>
            </a:r>
            <a:r>
              <a:rPr lang="en-US" sz="3600" dirty="0"/>
              <a:t> </a:t>
            </a:r>
            <a:r>
              <a:rPr lang="en-US" sz="3600" dirty="0" err="1"/>
              <a:t>dengan</a:t>
            </a:r>
            <a:r>
              <a:rPr lang="en-US" sz="3600" dirty="0"/>
              <a:t> </a:t>
            </a:r>
            <a:r>
              <a:rPr lang="en-US" sz="3600" dirty="0" err="1"/>
              <a:t>keterbatasan</a:t>
            </a:r>
            <a:r>
              <a:rPr lang="en-US" sz="3600" dirty="0"/>
              <a:t> </a:t>
            </a:r>
            <a:r>
              <a:rPr lang="en-US" sz="3600" dirty="0" err="1"/>
              <a:t>mobilitas</a:t>
            </a:r>
            <a:r>
              <a:rPr lang="en-US" sz="3600" dirty="0"/>
              <a:t> </a:t>
            </a:r>
            <a:r>
              <a:rPr lang="en-US" sz="3600" dirty="0" err="1"/>
              <a:t>datang</a:t>
            </a:r>
            <a:r>
              <a:rPr lang="en-US" sz="3600" dirty="0"/>
              <a:t> </a:t>
            </a:r>
            <a:r>
              <a:rPr lang="en-US" sz="3600" dirty="0" err="1"/>
              <a:t>untuk</a:t>
            </a:r>
            <a:r>
              <a:rPr lang="en-US" sz="3600" dirty="0"/>
              <a:t> </a:t>
            </a:r>
            <a:r>
              <a:rPr lang="en-US" sz="3600" dirty="0" err="1"/>
              <a:t>pemeriksaan</a:t>
            </a:r>
            <a:r>
              <a:rPr lang="en-US" sz="3600" dirty="0"/>
              <a:t> </a:t>
            </a:r>
            <a:r>
              <a:rPr lang="en-US" sz="3600" dirty="0" err="1"/>
              <a:t>kehamilan</a:t>
            </a:r>
            <a:r>
              <a:rPr lang="en-US" sz="3600" dirty="0"/>
              <a:t>. Ia </a:t>
            </a:r>
            <a:r>
              <a:rPr lang="en-US" sz="3600" dirty="0" err="1"/>
              <a:t>membutuhkan</a:t>
            </a:r>
            <a:r>
              <a:rPr lang="en-US" sz="3600" dirty="0"/>
              <a:t> </a:t>
            </a:r>
            <a:r>
              <a:rPr lang="en-US" sz="3600" dirty="0" err="1"/>
              <a:t>bantuan</a:t>
            </a:r>
            <a:r>
              <a:rPr lang="en-US" sz="3600" dirty="0"/>
              <a:t> </a:t>
            </a:r>
            <a:r>
              <a:rPr lang="en-US" sz="3600" dirty="0" err="1"/>
              <a:t>saat</a:t>
            </a:r>
            <a:r>
              <a:rPr lang="en-US" sz="3600" dirty="0"/>
              <a:t> </a:t>
            </a:r>
            <a:r>
              <a:rPr lang="en-US" sz="3600" dirty="0" err="1"/>
              <a:t>berpindah</a:t>
            </a:r>
            <a:r>
              <a:rPr lang="en-US" sz="3600" dirty="0"/>
              <a:t> </a:t>
            </a:r>
            <a:r>
              <a:rPr lang="en-US" sz="3600" dirty="0" err="1"/>
              <a:t>posisi</a:t>
            </a:r>
            <a:r>
              <a:rPr lang="en-US" sz="3600" dirty="0"/>
              <a:t> dan </a:t>
            </a:r>
            <a:r>
              <a:rPr lang="en-US" sz="3600" dirty="0" err="1"/>
              <a:t>merasa</a:t>
            </a:r>
            <a:r>
              <a:rPr lang="en-US" sz="3600" dirty="0"/>
              <a:t> </a:t>
            </a:r>
            <a:r>
              <a:rPr lang="en-US" sz="3600" dirty="0" err="1"/>
              <a:t>kurang</a:t>
            </a:r>
            <a:r>
              <a:rPr lang="en-US" sz="3600" dirty="0"/>
              <a:t> </a:t>
            </a:r>
            <a:r>
              <a:rPr lang="en-US" sz="3600" dirty="0" err="1"/>
              <a:t>percaya</a:t>
            </a:r>
            <a:r>
              <a:rPr lang="en-US" sz="3600" dirty="0"/>
              <a:t> </a:t>
            </a:r>
            <a:r>
              <a:rPr lang="en-US" sz="3600" dirty="0" err="1"/>
              <a:t>diri</a:t>
            </a:r>
            <a:r>
              <a:rPr lang="en-US" sz="3600" dirty="0"/>
              <a:t> </a:t>
            </a:r>
            <a:r>
              <a:rPr lang="en-US" sz="3600" dirty="0" err="1"/>
              <a:t>karena</a:t>
            </a:r>
            <a:r>
              <a:rPr lang="en-US" sz="3600" dirty="0"/>
              <a:t> </a:t>
            </a:r>
            <a:r>
              <a:rPr lang="en-US" sz="3600" dirty="0" err="1"/>
              <a:t>pengalaman</a:t>
            </a:r>
            <a:r>
              <a:rPr lang="en-US" sz="3600" dirty="0"/>
              <a:t> </a:t>
            </a:r>
            <a:r>
              <a:rPr lang="en-US" sz="3600" dirty="0" err="1"/>
              <a:t>sebelumnya</a:t>
            </a:r>
            <a:r>
              <a:rPr lang="en-US" sz="3600" dirty="0"/>
              <a:t> di </a:t>
            </a:r>
            <a:r>
              <a:rPr lang="en-US" sz="3600" dirty="0" err="1"/>
              <a:t>fasilitas</a:t>
            </a:r>
            <a:r>
              <a:rPr lang="en-US" sz="3600" dirty="0"/>
              <a:t> </a:t>
            </a:r>
            <a:r>
              <a:rPr lang="en-US" sz="3600" dirty="0" err="1"/>
              <a:t>kesehatan</a:t>
            </a:r>
            <a:r>
              <a:rPr lang="en-US" sz="3600" dirty="0"/>
              <a:t>.</a:t>
            </a:r>
          </a:p>
          <a:p>
            <a:endParaRPr lang="en-US" sz="3600" dirty="0"/>
          </a:p>
          <a:p>
            <a:r>
              <a:rPr lang="en-US" sz="3600" b="1" dirty="0" err="1"/>
              <a:t>Pertanyaan</a:t>
            </a:r>
            <a:r>
              <a:rPr lang="en-US" sz="3600" b="1" dirty="0"/>
              <a:t> </a:t>
            </a:r>
            <a:r>
              <a:rPr lang="en-US" sz="3600" b="1" dirty="0" err="1"/>
              <a:t>diskusi</a:t>
            </a:r>
            <a:r>
              <a:rPr lang="en-US" sz="3600" b="1" dirty="0"/>
              <a:t>:</a:t>
            </a:r>
            <a:endParaRPr lang="en-US" sz="3600" dirty="0"/>
          </a:p>
          <a:p>
            <a:pPr marL="742950" lvl="0" indent="-742950">
              <a:buFont typeface="+mj-lt"/>
              <a:buAutoNum type="arabicPeriod"/>
            </a:pPr>
            <a:r>
              <a:rPr lang="en-US" sz="3600" dirty="0"/>
              <a:t>Apa </a:t>
            </a:r>
            <a:r>
              <a:rPr lang="en-US" sz="3600" dirty="0" err="1"/>
              <a:t>saja</a:t>
            </a:r>
            <a:r>
              <a:rPr lang="en-US" sz="3600" dirty="0"/>
              <a:t> </a:t>
            </a:r>
            <a:r>
              <a:rPr lang="en-US" sz="3600" dirty="0" err="1"/>
              <a:t>bentuk</a:t>
            </a:r>
            <a:r>
              <a:rPr lang="en-US" sz="3600" dirty="0"/>
              <a:t> </a:t>
            </a:r>
            <a:r>
              <a:rPr lang="en-US" sz="3600" dirty="0" err="1"/>
              <a:t>kerentanan</a:t>
            </a:r>
            <a:r>
              <a:rPr lang="en-US" sz="3600" dirty="0"/>
              <a:t> pada </a:t>
            </a:r>
            <a:r>
              <a:rPr lang="en-US" sz="3600" dirty="0" err="1"/>
              <a:t>kasus</a:t>
            </a:r>
            <a:r>
              <a:rPr lang="en-US" sz="3600" dirty="0"/>
              <a:t> </a:t>
            </a:r>
            <a:r>
              <a:rPr lang="en-US" sz="3600" dirty="0" err="1"/>
              <a:t>tersebut</a:t>
            </a:r>
            <a:r>
              <a:rPr lang="en-US" sz="3600" dirty="0"/>
              <a:t>?</a:t>
            </a:r>
          </a:p>
          <a:p>
            <a:pPr marL="742950" lvl="0" indent="-742950">
              <a:buFont typeface="+mj-lt"/>
              <a:buAutoNum type="arabicPeriod"/>
            </a:pPr>
            <a:r>
              <a:rPr lang="en-US" sz="3600" dirty="0"/>
              <a:t>Apa </a:t>
            </a:r>
            <a:r>
              <a:rPr lang="en-US" sz="3600" dirty="0" err="1"/>
              <a:t>kebutuhan</a:t>
            </a:r>
            <a:r>
              <a:rPr lang="en-US" sz="3600" dirty="0"/>
              <a:t> </a:t>
            </a:r>
            <a:r>
              <a:rPr lang="en-US" sz="3600" dirty="0" err="1"/>
              <a:t>khusus</a:t>
            </a:r>
            <a:r>
              <a:rPr lang="en-US" sz="3600" dirty="0"/>
              <a:t> </a:t>
            </a:r>
            <a:r>
              <a:rPr lang="en-US" sz="3600" dirty="0" err="1"/>
              <a:t>ibu</a:t>
            </a:r>
            <a:r>
              <a:rPr lang="en-US" sz="3600" dirty="0"/>
              <a:t>?</a:t>
            </a:r>
          </a:p>
          <a:p>
            <a:pPr marL="742950" lvl="0" indent="-742950">
              <a:buFont typeface="+mj-lt"/>
              <a:buAutoNum type="arabicPeriod"/>
            </a:pPr>
            <a:r>
              <a:rPr lang="en-US" sz="3600" dirty="0" err="1"/>
              <a:t>Bagaimana</a:t>
            </a:r>
            <a:r>
              <a:rPr lang="en-US" sz="3600" dirty="0"/>
              <a:t> </a:t>
            </a:r>
            <a:r>
              <a:rPr lang="en-US" sz="3600" dirty="0" err="1"/>
              <a:t>cara</a:t>
            </a:r>
            <a:r>
              <a:rPr lang="en-US" sz="3600" dirty="0"/>
              <a:t> </a:t>
            </a:r>
            <a:r>
              <a:rPr lang="en-US" sz="3600" dirty="0" err="1"/>
              <a:t>melakukan</a:t>
            </a:r>
            <a:r>
              <a:rPr lang="en-US" sz="3600" dirty="0"/>
              <a:t> </a:t>
            </a:r>
            <a:r>
              <a:rPr lang="en-US" sz="3600" dirty="0" err="1"/>
              <a:t>komunikasi</a:t>
            </a:r>
            <a:r>
              <a:rPr lang="en-US" sz="3600" dirty="0"/>
              <a:t> yang </a:t>
            </a:r>
            <a:r>
              <a:rPr lang="en-US" sz="3600" dirty="0" err="1"/>
              <a:t>tepat</a:t>
            </a:r>
            <a:r>
              <a:rPr lang="en-US" sz="3600" dirty="0"/>
              <a:t>?</a:t>
            </a:r>
          </a:p>
          <a:p>
            <a:pPr marL="742950" lvl="0" indent="-742950">
              <a:buFont typeface="+mj-lt"/>
              <a:buAutoNum type="arabicPeriod"/>
            </a:pPr>
            <a:r>
              <a:rPr lang="en-US" sz="3600" dirty="0"/>
              <a:t>Apa </a:t>
            </a:r>
            <a:r>
              <a:rPr lang="en-US" sz="3600" dirty="0" err="1"/>
              <a:t>penyesuaian</a:t>
            </a:r>
            <a:r>
              <a:rPr lang="en-US" sz="3600" dirty="0"/>
              <a:t> </a:t>
            </a:r>
            <a:r>
              <a:rPr lang="en-US" sz="3600" dirty="0" err="1"/>
              <a:t>pelayanan</a:t>
            </a:r>
            <a:r>
              <a:rPr lang="en-US" sz="3600" dirty="0"/>
              <a:t> yang </a:t>
            </a:r>
            <a:r>
              <a:rPr lang="en-US" sz="3600" dirty="0" err="1"/>
              <a:t>diperlukan</a:t>
            </a:r>
            <a:r>
              <a:rPr lang="en-US" sz="3600" dirty="0"/>
              <a:t>?</a:t>
            </a:r>
          </a:p>
          <a:p>
            <a:pPr marL="742950" lvl="0" indent="-742950">
              <a:buFont typeface="+mj-lt"/>
              <a:buAutoNum type="arabicPeriod"/>
            </a:pPr>
            <a:r>
              <a:rPr lang="en-US" sz="3600" dirty="0" err="1"/>
              <a:t>Bagaimana</a:t>
            </a:r>
            <a:r>
              <a:rPr lang="en-US" sz="3600" dirty="0"/>
              <a:t> </a:t>
            </a:r>
            <a:r>
              <a:rPr lang="en-US" sz="3600" dirty="0" err="1"/>
              <a:t>membuat</a:t>
            </a:r>
            <a:r>
              <a:rPr lang="en-US" sz="3600" dirty="0"/>
              <a:t> </a:t>
            </a:r>
            <a:r>
              <a:rPr lang="en-US" sz="3600" dirty="0" err="1"/>
              <a:t>rencana</a:t>
            </a:r>
            <a:r>
              <a:rPr lang="en-US" sz="3600" dirty="0"/>
              <a:t> </a:t>
            </a:r>
            <a:r>
              <a:rPr lang="en-US" sz="3600" dirty="0" err="1"/>
              <a:t>asuhan</a:t>
            </a:r>
            <a:r>
              <a:rPr lang="en-US" sz="3600" dirty="0"/>
              <a:t> </a:t>
            </a:r>
            <a:r>
              <a:rPr lang="en-US" sz="3600" dirty="0" err="1"/>
              <a:t>berkelanjutan</a:t>
            </a:r>
            <a:r>
              <a:rPr lang="en-US" sz="3600" dirty="0"/>
              <a:t>?</a:t>
            </a:r>
          </a:p>
          <a:p>
            <a:pPr marL="742950" lvl="0" indent="-742950">
              <a:buFont typeface="+mj-lt"/>
              <a:buAutoNum type="arabicPeriod"/>
            </a:pPr>
            <a:r>
              <a:rPr lang="en-US" sz="3600" dirty="0" err="1"/>
              <a:t>Siapa</a:t>
            </a:r>
            <a:r>
              <a:rPr lang="en-US" sz="3600" dirty="0"/>
              <a:t> </a:t>
            </a:r>
            <a:r>
              <a:rPr lang="en-US" sz="3600" dirty="0" err="1"/>
              <a:t>saja</a:t>
            </a:r>
            <a:r>
              <a:rPr lang="en-US" sz="3600" dirty="0"/>
              <a:t> </a:t>
            </a:r>
            <a:r>
              <a:rPr lang="en-US" sz="3600" dirty="0" err="1"/>
              <a:t>tenaga</a:t>
            </a:r>
            <a:r>
              <a:rPr lang="en-US" sz="3600" dirty="0"/>
              <a:t> </a:t>
            </a:r>
            <a:r>
              <a:rPr lang="en-US" sz="3600" dirty="0" err="1"/>
              <a:t>kesehatan</a:t>
            </a:r>
            <a:r>
              <a:rPr lang="en-US" sz="3600" dirty="0"/>
              <a:t> yang </a:t>
            </a:r>
            <a:r>
              <a:rPr lang="en-US" sz="3600" dirty="0" err="1"/>
              <a:t>mungkin</a:t>
            </a:r>
            <a:r>
              <a:rPr lang="en-US" sz="3600" dirty="0"/>
              <a:t> </a:t>
            </a:r>
            <a:r>
              <a:rPr lang="en-US" sz="3600" dirty="0" err="1"/>
              <a:t>perlu</a:t>
            </a:r>
            <a:r>
              <a:rPr lang="en-US" sz="3600" dirty="0"/>
              <a:t> </a:t>
            </a:r>
            <a:r>
              <a:rPr lang="en-US" sz="3600" dirty="0" err="1"/>
              <a:t>dilibatkan</a:t>
            </a:r>
            <a:r>
              <a:rPr lang="en-US" sz="3600" dirty="0"/>
              <a:t>?</a:t>
            </a:r>
          </a:p>
          <a:p>
            <a:endParaRPr lang="en-US" sz="3600" dirty="0"/>
          </a:p>
        </p:txBody>
      </p:sp>
      <p:sp>
        <p:nvSpPr>
          <p:cNvPr id="12" name="AutoShape 12">
            <a:extLst>
              <a:ext uri="{FF2B5EF4-FFF2-40B4-BE49-F238E27FC236}">
                <a16:creationId xmlns:a16="http://schemas.microsoft.com/office/drawing/2014/main" id="{9DD88DE5-C11B-7FF0-6522-96CE4E942B64}"/>
              </a:ext>
            </a:extLst>
          </p:cNvPr>
          <p:cNvSpPr/>
          <p:nvPr/>
        </p:nvSpPr>
        <p:spPr>
          <a:xfrm rot="-5400000">
            <a:off x="586237" y="5319263"/>
            <a:ext cx="10257527" cy="0"/>
          </a:xfrm>
          <a:prstGeom prst="line">
            <a:avLst/>
          </a:prstGeom>
          <a:ln w="19050" cap="rnd">
            <a:solidFill>
              <a:srgbClr val="343434">
                <a:alpha val="29804"/>
              </a:srgbClr>
            </a:solidFill>
            <a:prstDash val="solid"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260053310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45</TotalTime>
  <Words>1115</Words>
  <Application>Microsoft Office PowerPoint</Application>
  <PresentationFormat>Custom</PresentationFormat>
  <Paragraphs>212</Paragraphs>
  <Slides>20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9" baseType="lpstr">
      <vt:lpstr>RoxboroughCF Bold</vt:lpstr>
      <vt:lpstr>RoxboroughCF</vt:lpstr>
      <vt:lpstr>RoxboroughCF Semi-Bold</vt:lpstr>
      <vt:lpstr>Symbol</vt:lpstr>
      <vt:lpstr>Calibri</vt:lpstr>
      <vt:lpstr>Aptos</vt:lpstr>
      <vt:lpstr>RoxboroughCF Thin</vt:lpstr>
      <vt:lpstr>Arial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KONSEP DASAR KELOMPOK RENTAN DAN ASUHAN BERKELANJUTAN PADA IBU BERKEBUTUHAN KHUSUS</dc:title>
  <cp:lastModifiedBy>LENOVO IDEAPAD</cp:lastModifiedBy>
  <cp:revision>3</cp:revision>
  <dcterms:created xsi:type="dcterms:W3CDTF">2006-08-16T00:00:00Z</dcterms:created>
  <dcterms:modified xsi:type="dcterms:W3CDTF">2026-09-14T17:00:40Z</dcterms:modified>
  <dc:identifier>DAHUbkOdmNs</dc:identifier>
</cp:coreProperties>
</file>