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86972-3F04-41CC-8089-D72C737424F9}" type="datetimeFigureOut">
              <a:rPr lang="id-ID" smtClean="0"/>
              <a:t>02/04/2021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5B6922-6D84-4E55-BA70-7D5064B47818}" type="slidenum">
              <a:rPr lang="id-ID" smtClean="0"/>
              <a:t>‹#›</a:t>
            </a:fld>
            <a:endParaRPr lang="id-ID"/>
          </a:p>
        </p:txBody>
      </p:sp>
    </p:spTree>
    <p:extLst>
      <p:ext uri="{BB962C8B-B14F-4D97-AF65-F5344CB8AC3E}">
        <p14:creationId xmlns:p14="http://schemas.microsoft.com/office/powerpoint/2010/main" val="549124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x-none" sz="1200" smtClean="0"/>
              <a:t>Pada trimester pertama kehamilan, tubuh akan memproduksi hormon-hormon kehamilan seperti Human Chorionic Gonadotropin (hcG), progesterone, dan estrogen.</a:t>
            </a:r>
          </a:p>
          <a:p>
            <a:pPr marL="0" indent="0">
              <a:buNone/>
            </a:pPr>
            <a:endParaRPr lang="x-none" sz="1200" smtClean="0"/>
          </a:p>
          <a:p>
            <a:pPr marL="0" indent="0">
              <a:buNone/>
            </a:pPr>
            <a:r>
              <a:rPr lang="en-US" altLang="zh-CN" sz="1200" dirty="0" smtClean="0"/>
              <a:t>H</a:t>
            </a:r>
            <a:r>
              <a:rPr lang="x-none" sz="1200" smtClean="0"/>
              <a:t>ormon tersebut berdampak pada kondisi Ibu seperti </a:t>
            </a:r>
            <a:r>
              <a:rPr lang="en-US" altLang="zh-CN" sz="1200" dirty="0" smtClean="0"/>
              <a:t>:</a:t>
            </a:r>
            <a:endParaRPr lang="x-none" sz="1200" smtClean="0"/>
          </a:p>
          <a:p>
            <a:pPr marL="0" indent="0">
              <a:buNone/>
            </a:pPr>
            <a:r>
              <a:rPr lang="en-US" altLang="zh-CN" sz="1200" dirty="0" smtClean="0"/>
              <a:t>H</a:t>
            </a:r>
            <a:r>
              <a:rPr lang="x-none" sz="1200" smtClean="0"/>
              <a:t>ormon hcG yang menyebabkan morning sickness,</a:t>
            </a:r>
            <a:r>
              <a:rPr lang="en-US" altLang="zh-CN" sz="1200" dirty="0" smtClean="0"/>
              <a:t>E</a:t>
            </a:r>
            <a:r>
              <a:rPr lang="x-none" sz="1200" smtClean="0"/>
              <a:t>strogen yang sering dikaitkan dengan moodswing, dan </a:t>
            </a:r>
            <a:r>
              <a:rPr lang="en-US" altLang="zh-CN" sz="1200" dirty="0" smtClean="0"/>
              <a:t>P</a:t>
            </a:r>
            <a:r>
              <a:rPr lang="x-none" sz="1200" smtClean="0"/>
              <a:t>rogesterone yang menjadikan emosi Ibu terasa lebih sensitif. Ibu juga akan merasakan letih secara fisik karena kondisi.</a:t>
            </a:r>
          </a:p>
          <a:p>
            <a:endParaRPr lang="id-ID" dirty="0"/>
          </a:p>
        </p:txBody>
      </p:sp>
      <p:sp>
        <p:nvSpPr>
          <p:cNvPr id="4" name="Slide Number Placeholder 3"/>
          <p:cNvSpPr>
            <a:spLocks noGrp="1"/>
          </p:cNvSpPr>
          <p:nvPr>
            <p:ph type="sldNum" sz="quarter" idx="10"/>
          </p:nvPr>
        </p:nvSpPr>
        <p:spPr/>
        <p:txBody>
          <a:bodyPr/>
          <a:lstStyle/>
          <a:p>
            <a:fld id="{2B5B6922-6D84-4E55-BA70-7D5064B47818}" type="slidenum">
              <a:rPr lang="id-ID" smtClean="0"/>
              <a:t>4</a:t>
            </a:fld>
            <a:endParaRPr lang="id-ID"/>
          </a:p>
        </p:txBody>
      </p:sp>
    </p:spTree>
    <p:extLst>
      <p:ext uri="{BB962C8B-B14F-4D97-AF65-F5344CB8AC3E}">
        <p14:creationId xmlns:p14="http://schemas.microsoft.com/office/powerpoint/2010/main" val="1924498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F704891-A740-4EF0-9A7C-B420899A7878}" type="datetimeFigureOut">
              <a:rPr lang="id-ID" smtClean="0"/>
              <a:t>02/04/2021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775D09-224A-4B4C-9E21-0850F57D8D4F}" type="slidenum">
              <a:rPr lang="id-ID" smtClean="0"/>
              <a:t>‹#›</a:t>
            </a:fld>
            <a:endParaRPr lang="id-ID"/>
          </a:p>
        </p:txBody>
      </p:sp>
    </p:spTree>
    <p:extLst>
      <p:ext uri="{BB962C8B-B14F-4D97-AF65-F5344CB8AC3E}">
        <p14:creationId xmlns:p14="http://schemas.microsoft.com/office/powerpoint/2010/main" val="574585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F704891-A740-4EF0-9A7C-B420899A7878}" type="datetimeFigureOut">
              <a:rPr lang="id-ID" smtClean="0"/>
              <a:t>02/04/2021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775D09-224A-4B4C-9E21-0850F57D8D4F}" type="slidenum">
              <a:rPr lang="id-ID" smtClean="0"/>
              <a:t>‹#›</a:t>
            </a:fld>
            <a:endParaRPr lang="id-ID"/>
          </a:p>
        </p:txBody>
      </p:sp>
    </p:spTree>
    <p:extLst>
      <p:ext uri="{BB962C8B-B14F-4D97-AF65-F5344CB8AC3E}">
        <p14:creationId xmlns:p14="http://schemas.microsoft.com/office/powerpoint/2010/main" val="3561428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F704891-A740-4EF0-9A7C-B420899A7878}" type="datetimeFigureOut">
              <a:rPr lang="id-ID" smtClean="0"/>
              <a:t>02/04/2021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775D09-224A-4B4C-9E21-0850F57D8D4F}" type="slidenum">
              <a:rPr lang="id-ID" smtClean="0"/>
              <a:t>‹#›</a:t>
            </a:fld>
            <a:endParaRPr lang="id-ID"/>
          </a:p>
        </p:txBody>
      </p:sp>
    </p:spTree>
    <p:extLst>
      <p:ext uri="{BB962C8B-B14F-4D97-AF65-F5344CB8AC3E}">
        <p14:creationId xmlns:p14="http://schemas.microsoft.com/office/powerpoint/2010/main" val="3133463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F704891-A740-4EF0-9A7C-B420899A7878}" type="datetimeFigureOut">
              <a:rPr lang="id-ID" smtClean="0"/>
              <a:t>02/04/2021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775D09-224A-4B4C-9E21-0850F57D8D4F}" type="slidenum">
              <a:rPr lang="id-ID" smtClean="0"/>
              <a:t>‹#›</a:t>
            </a:fld>
            <a:endParaRPr lang="id-ID"/>
          </a:p>
        </p:txBody>
      </p:sp>
    </p:spTree>
    <p:extLst>
      <p:ext uri="{BB962C8B-B14F-4D97-AF65-F5344CB8AC3E}">
        <p14:creationId xmlns:p14="http://schemas.microsoft.com/office/powerpoint/2010/main" val="308579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704891-A740-4EF0-9A7C-B420899A7878}" type="datetimeFigureOut">
              <a:rPr lang="id-ID" smtClean="0"/>
              <a:t>02/04/2021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775D09-224A-4B4C-9E21-0850F57D8D4F}" type="slidenum">
              <a:rPr lang="id-ID" smtClean="0"/>
              <a:t>‹#›</a:t>
            </a:fld>
            <a:endParaRPr lang="id-ID"/>
          </a:p>
        </p:txBody>
      </p:sp>
    </p:spTree>
    <p:extLst>
      <p:ext uri="{BB962C8B-B14F-4D97-AF65-F5344CB8AC3E}">
        <p14:creationId xmlns:p14="http://schemas.microsoft.com/office/powerpoint/2010/main" val="1132611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F704891-A740-4EF0-9A7C-B420899A7878}" type="datetimeFigureOut">
              <a:rPr lang="id-ID" smtClean="0"/>
              <a:t>02/04/2021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775D09-224A-4B4C-9E21-0850F57D8D4F}" type="slidenum">
              <a:rPr lang="id-ID" smtClean="0"/>
              <a:t>‹#›</a:t>
            </a:fld>
            <a:endParaRPr lang="id-ID"/>
          </a:p>
        </p:txBody>
      </p:sp>
    </p:spTree>
    <p:extLst>
      <p:ext uri="{BB962C8B-B14F-4D97-AF65-F5344CB8AC3E}">
        <p14:creationId xmlns:p14="http://schemas.microsoft.com/office/powerpoint/2010/main" val="268609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F704891-A740-4EF0-9A7C-B420899A7878}" type="datetimeFigureOut">
              <a:rPr lang="id-ID" smtClean="0"/>
              <a:t>02/04/2021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5775D09-224A-4B4C-9E21-0850F57D8D4F}" type="slidenum">
              <a:rPr lang="id-ID" smtClean="0"/>
              <a:t>‹#›</a:t>
            </a:fld>
            <a:endParaRPr lang="id-ID"/>
          </a:p>
        </p:txBody>
      </p:sp>
    </p:spTree>
    <p:extLst>
      <p:ext uri="{BB962C8B-B14F-4D97-AF65-F5344CB8AC3E}">
        <p14:creationId xmlns:p14="http://schemas.microsoft.com/office/powerpoint/2010/main" val="210664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F704891-A740-4EF0-9A7C-B420899A7878}" type="datetimeFigureOut">
              <a:rPr lang="id-ID" smtClean="0"/>
              <a:t>02/04/2021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5775D09-224A-4B4C-9E21-0850F57D8D4F}" type="slidenum">
              <a:rPr lang="id-ID" smtClean="0"/>
              <a:t>‹#›</a:t>
            </a:fld>
            <a:endParaRPr lang="id-ID"/>
          </a:p>
        </p:txBody>
      </p:sp>
    </p:spTree>
    <p:extLst>
      <p:ext uri="{BB962C8B-B14F-4D97-AF65-F5344CB8AC3E}">
        <p14:creationId xmlns:p14="http://schemas.microsoft.com/office/powerpoint/2010/main" val="154453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04891-A740-4EF0-9A7C-B420899A7878}" type="datetimeFigureOut">
              <a:rPr lang="id-ID" smtClean="0"/>
              <a:t>02/04/2021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5775D09-224A-4B4C-9E21-0850F57D8D4F}" type="slidenum">
              <a:rPr lang="id-ID" smtClean="0"/>
              <a:t>‹#›</a:t>
            </a:fld>
            <a:endParaRPr lang="id-ID"/>
          </a:p>
        </p:txBody>
      </p:sp>
    </p:spTree>
    <p:extLst>
      <p:ext uri="{BB962C8B-B14F-4D97-AF65-F5344CB8AC3E}">
        <p14:creationId xmlns:p14="http://schemas.microsoft.com/office/powerpoint/2010/main" val="495501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04891-A740-4EF0-9A7C-B420899A7878}" type="datetimeFigureOut">
              <a:rPr lang="id-ID" smtClean="0"/>
              <a:t>02/04/2021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775D09-224A-4B4C-9E21-0850F57D8D4F}" type="slidenum">
              <a:rPr lang="id-ID" smtClean="0"/>
              <a:t>‹#›</a:t>
            </a:fld>
            <a:endParaRPr lang="id-ID"/>
          </a:p>
        </p:txBody>
      </p:sp>
    </p:spTree>
    <p:extLst>
      <p:ext uri="{BB962C8B-B14F-4D97-AF65-F5344CB8AC3E}">
        <p14:creationId xmlns:p14="http://schemas.microsoft.com/office/powerpoint/2010/main" val="1916440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04891-A740-4EF0-9A7C-B420899A7878}" type="datetimeFigureOut">
              <a:rPr lang="id-ID" smtClean="0"/>
              <a:t>02/04/2021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775D09-224A-4B4C-9E21-0850F57D8D4F}" type="slidenum">
              <a:rPr lang="id-ID" smtClean="0"/>
              <a:t>‹#›</a:t>
            </a:fld>
            <a:endParaRPr lang="id-ID"/>
          </a:p>
        </p:txBody>
      </p:sp>
    </p:spTree>
    <p:extLst>
      <p:ext uri="{BB962C8B-B14F-4D97-AF65-F5344CB8AC3E}">
        <p14:creationId xmlns:p14="http://schemas.microsoft.com/office/powerpoint/2010/main" val="295497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04891-A740-4EF0-9A7C-B420899A7878}" type="datetimeFigureOut">
              <a:rPr lang="id-ID" smtClean="0"/>
              <a:t>02/04/2021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75D09-224A-4B4C-9E21-0850F57D8D4F}" type="slidenum">
              <a:rPr lang="id-ID" smtClean="0"/>
              <a:t>‹#›</a:t>
            </a:fld>
            <a:endParaRPr lang="id-ID"/>
          </a:p>
        </p:txBody>
      </p:sp>
    </p:spTree>
    <p:extLst>
      <p:ext uri="{BB962C8B-B14F-4D97-AF65-F5344CB8AC3E}">
        <p14:creationId xmlns:p14="http://schemas.microsoft.com/office/powerpoint/2010/main" val="3290667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1979712" y="1052736"/>
            <a:ext cx="5688632" cy="4031873"/>
          </a:xfrm>
          <a:prstGeom prst="rect">
            <a:avLst/>
          </a:prstGeom>
          <a:noFill/>
        </p:spPr>
        <p:txBody>
          <a:bodyPr wrap="square" rtlCol="0">
            <a:spAutoFit/>
          </a:bodyPr>
          <a:lstStyle/>
          <a:p>
            <a:pPr algn="ctr"/>
            <a:r>
              <a:rPr lang="id-ID" sz="2400" dirty="0" smtClean="0">
                <a:solidFill>
                  <a:schemeClr val="accent5">
                    <a:lumMod val="50000"/>
                  </a:schemeClr>
                </a:solidFill>
                <a:latin typeface="Algerian" pitchFamily="82" charset="0"/>
              </a:rPr>
              <a:t>KELOMPOK 2</a:t>
            </a:r>
          </a:p>
          <a:p>
            <a:endParaRPr lang="id-ID" sz="2400" dirty="0">
              <a:solidFill>
                <a:schemeClr val="accent5">
                  <a:lumMod val="50000"/>
                </a:schemeClr>
              </a:solidFill>
              <a:latin typeface="Algerian" pitchFamily="82" charset="0"/>
            </a:endParaRPr>
          </a:p>
          <a:p>
            <a:pPr algn="ctr"/>
            <a:r>
              <a:rPr lang="id-ID" sz="2400" dirty="0" smtClean="0">
                <a:solidFill>
                  <a:schemeClr val="accent5">
                    <a:lumMod val="50000"/>
                  </a:schemeClr>
                </a:solidFill>
                <a:latin typeface="Algerian" pitchFamily="82" charset="0"/>
              </a:rPr>
              <a:t>Nama Anggota Kelompok :</a:t>
            </a:r>
          </a:p>
          <a:p>
            <a:endParaRPr lang="id-ID" sz="2400" dirty="0">
              <a:solidFill>
                <a:schemeClr val="accent5">
                  <a:lumMod val="50000"/>
                </a:schemeClr>
              </a:solidFill>
              <a:latin typeface="Algerian" pitchFamily="82" charset="0"/>
            </a:endParaRPr>
          </a:p>
          <a:p>
            <a:pPr marL="342900" indent="-342900">
              <a:buFont typeface="+mj-lt"/>
              <a:buAutoNum type="arabicPeriod"/>
            </a:pPr>
            <a:r>
              <a:rPr lang="id-ID" sz="2000" dirty="0" smtClean="0">
                <a:solidFill>
                  <a:schemeClr val="accent5">
                    <a:lumMod val="50000"/>
                  </a:schemeClr>
                </a:solidFill>
                <a:latin typeface="Algerian" pitchFamily="82" charset="0"/>
              </a:rPr>
              <a:t>Regina Haryani (19101002)</a:t>
            </a:r>
          </a:p>
          <a:p>
            <a:pPr marL="342900" indent="-342900">
              <a:buFont typeface="+mj-lt"/>
              <a:buAutoNum type="arabicPeriod"/>
            </a:pPr>
            <a:r>
              <a:rPr lang="id-ID" sz="2000" dirty="0" smtClean="0">
                <a:solidFill>
                  <a:schemeClr val="accent5">
                    <a:lumMod val="50000"/>
                  </a:schemeClr>
                </a:solidFill>
                <a:latin typeface="Algerian" pitchFamily="82" charset="0"/>
              </a:rPr>
              <a:t>Agustina Sri wahyuni (19101006)</a:t>
            </a:r>
          </a:p>
          <a:p>
            <a:pPr marL="342900" indent="-342900">
              <a:buFont typeface="+mj-lt"/>
              <a:buAutoNum type="arabicPeriod"/>
            </a:pPr>
            <a:r>
              <a:rPr lang="id-ID" sz="2000" dirty="0" smtClean="0">
                <a:solidFill>
                  <a:schemeClr val="accent5">
                    <a:lumMod val="50000"/>
                  </a:schemeClr>
                </a:solidFill>
                <a:latin typeface="Algerian" pitchFamily="82" charset="0"/>
              </a:rPr>
              <a:t>Nuril Indah mawaddah (19101010)</a:t>
            </a:r>
          </a:p>
          <a:p>
            <a:pPr marL="342900" indent="-342900">
              <a:buFont typeface="+mj-lt"/>
              <a:buAutoNum type="arabicPeriod"/>
            </a:pPr>
            <a:r>
              <a:rPr lang="id-ID" sz="2000" dirty="0" smtClean="0">
                <a:solidFill>
                  <a:schemeClr val="accent5">
                    <a:lumMod val="50000"/>
                  </a:schemeClr>
                </a:solidFill>
                <a:latin typeface="Algerian" pitchFamily="82" charset="0"/>
              </a:rPr>
              <a:t>Salma Oktaviani (19101015)</a:t>
            </a:r>
          </a:p>
          <a:p>
            <a:pPr marL="342900" indent="-342900">
              <a:buFont typeface="+mj-lt"/>
              <a:buAutoNum type="arabicPeriod"/>
            </a:pPr>
            <a:r>
              <a:rPr lang="id-ID" sz="2000" dirty="0" smtClean="0">
                <a:solidFill>
                  <a:schemeClr val="accent5">
                    <a:lumMod val="50000"/>
                  </a:schemeClr>
                </a:solidFill>
                <a:latin typeface="Algerian" pitchFamily="82" charset="0"/>
              </a:rPr>
              <a:t>Febbi vebrita (19101019)</a:t>
            </a:r>
          </a:p>
          <a:p>
            <a:pPr marL="342900" indent="-342900">
              <a:buFont typeface="+mj-lt"/>
              <a:buAutoNum type="arabicPeriod"/>
            </a:pPr>
            <a:r>
              <a:rPr lang="id-ID" sz="2000" dirty="0" smtClean="0">
                <a:solidFill>
                  <a:schemeClr val="accent5">
                    <a:lumMod val="50000"/>
                  </a:schemeClr>
                </a:solidFill>
                <a:latin typeface="Algerian" pitchFamily="82" charset="0"/>
              </a:rPr>
              <a:t>Mukhairoh Ikhfa (19101023)</a:t>
            </a:r>
          </a:p>
          <a:p>
            <a:pPr marL="342900" indent="-342900">
              <a:buFont typeface="+mj-lt"/>
              <a:buAutoNum type="arabicPeriod"/>
            </a:pPr>
            <a:r>
              <a:rPr lang="id-ID" sz="2000" dirty="0" smtClean="0">
                <a:solidFill>
                  <a:schemeClr val="accent5">
                    <a:lumMod val="50000"/>
                  </a:schemeClr>
                </a:solidFill>
                <a:latin typeface="Algerian" pitchFamily="82" charset="0"/>
              </a:rPr>
              <a:t>Dwi nanda putri (19101027)</a:t>
            </a:r>
          </a:p>
          <a:p>
            <a:pPr marL="342900" indent="-342900">
              <a:buFont typeface="+mj-lt"/>
              <a:buAutoNum type="arabicPeriod"/>
            </a:pPr>
            <a:r>
              <a:rPr lang="id-ID" sz="2000" dirty="0" smtClean="0">
                <a:solidFill>
                  <a:schemeClr val="accent5">
                    <a:lumMod val="50000"/>
                  </a:schemeClr>
                </a:solidFill>
                <a:latin typeface="Algerian" pitchFamily="82" charset="0"/>
              </a:rPr>
              <a:t>Nur farazila (19101033)</a:t>
            </a:r>
            <a:endParaRPr lang="id-ID" sz="2000" dirty="0">
              <a:solidFill>
                <a:schemeClr val="accent5">
                  <a:lumMod val="50000"/>
                </a:schemeClr>
              </a:solidFill>
              <a:latin typeface="Algerian" pitchFamily="82" charset="0"/>
            </a:endParaRPr>
          </a:p>
        </p:txBody>
      </p:sp>
    </p:spTree>
    <p:extLst>
      <p:ext uri="{BB962C8B-B14F-4D97-AF65-F5344CB8AC3E}">
        <p14:creationId xmlns:p14="http://schemas.microsoft.com/office/powerpoint/2010/main" val="399083981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117"/>
            <a:ext cx="9144000" cy="6858000"/>
          </a:xfrm>
          <a:prstGeom prst="rect">
            <a:avLst/>
          </a:prstGeom>
        </p:spPr>
      </p:pic>
      <p:sp>
        <p:nvSpPr>
          <p:cNvPr id="5" name="Rectangle 4"/>
          <p:cNvSpPr/>
          <p:nvPr/>
        </p:nvSpPr>
        <p:spPr>
          <a:xfrm>
            <a:off x="1691680" y="2060848"/>
            <a:ext cx="6144964" cy="1969770"/>
          </a:xfrm>
          <a:prstGeom prst="rect">
            <a:avLst/>
          </a:prstGeom>
        </p:spPr>
        <p:txBody>
          <a:bodyPr wrap="square">
            <a:spAutoFit/>
          </a:bodyPr>
          <a:lstStyle/>
          <a:p>
            <a:pPr algn="ctr"/>
            <a:r>
              <a:rPr lang="x-none" sz="2400" smtClean="0"/>
              <a:t>c.  Sensitif</a:t>
            </a:r>
          </a:p>
          <a:p>
            <a:pPr algn="ctr"/>
            <a:endParaRPr lang="x-none" smtClean="0"/>
          </a:p>
          <a:p>
            <a:pPr algn="just"/>
            <a:r>
              <a:rPr lang="x-none" sz="2000" smtClean="0"/>
              <a:t>Penyebab wanita hamil menjadi lebih sensitif ialah karena faktor hormon. Reaksi wanita menjadi peka, mudah tersinggung, dan mudah marah. Apapun perilaku ibu hamil dianggap kurang menyenangkan.</a:t>
            </a:r>
            <a:endParaRPr lang="x-none" sz="2000"/>
          </a:p>
        </p:txBody>
      </p:sp>
    </p:spTree>
    <p:extLst>
      <p:ext uri="{BB962C8B-B14F-4D97-AF65-F5344CB8AC3E}">
        <p14:creationId xmlns:p14="http://schemas.microsoft.com/office/powerpoint/2010/main" val="118642534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117"/>
            <a:ext cx="9144000" cy="6858000"/>
          </a:xfrm>
          <a:prstGeom prst="rect">
            <a:avLst/>
          </a:prstGeom>
        </p:spPr>
      </p:pic>
      <p:sp>
        <p:nvSpPr>
          <p:cNvPr id="5" name="Rectangle 4"/>
          <p:cNvSpPr/>
          <p:nvPr/>
        </p:nvSpPr>
        <p:spPr>
          <a:xfrm>
            <a:off x="1835696" y="2393831"/>
            <a:ext cx="5976664" cy="2062103"/>
          </a:xfrm>
          <a:prstGeom prst="rect">
            <a:avLst/>
          </a:prstGeom>
        </p:spPr>
        <p:txBody>
          <a:bodyPr wrap="square">
            <a:spAutoFit/>
          </a:bodyPr>
          <a:lstStyle/>
          <a:p>
            <a:pPr marL="457200" indent="-457200" algn="ctr">
              <a:buAutoNum type="alphaLcPeriod" startAt="4"/>
            </a:pPr>
            <a:r>
              <a:rPr lang="x-none" sz="2400" smtClean="0"/>
              <a:t>Mudah Cemburu</a:t>
            </a:r>
          </a:p>
          <a:p>
            <a:pPr algn="ctr"/>
            <a:endParaRPr lang="x-none" sz="2400" smtClean="0"/>
          </a:p>
          <a:p>
            <a:pPr algn="just"/>
            <a:r>
              <a:rPr lang="x-none" sz="2000" smtClean="0"/>
              <a:t>Penyebab mudah cemburu akibat perubahan hormonal dan perasaan tidak percaya atas perubahan penampilan fisiknya. Ibu mulai meragukan kepercayaan terhadap suaminya</a:t>
            </a:r>
            <a:r>
              <a:rPr lang="en-US" altLang="zh-CN" sz="2000" dirty="0" smtClean="0"/>
              <a:t>.</a:t>
            </a:r>
            <a:endParaRPr lang="x-none" sz="2000"/>
          </a:p>
        </p:txBody>
      </p:sp>
    </p:spTree>
    <p:extLst>
      <p:ext uri="{BB962C8B-B14F-4D97-AF65-F5344CB8AC3E}">
        <p14:creationId xmlns:p14="http://schemas.microsoft.com/office/powerpoint/2010/main" val="384641823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736802" y="2288014"/>
            <a:ext cx="6120680" cy="2277547"/>
          </a:xfrm>
          <a:prstGeom prst="rect">
            <a:avLst/>
          </a:prstGeom>
        </p:spPr>
        <p:txBody>
          <a:bodyPr wrap="square">
            <a:spAutoFit/>
          </a:bodyPr>
          <a:lstStyle/>
          <a:p>
            <a:pPr marL="342900" indent="-342900" algn="ctr">
              <a:buAutoNum type="alphaLcPeriod" startAt="5"/>
            </a:pPr>
            <a:r>
              <a:rPr lang="x-none" sz="2400" smtClean="0"/>
              <a:t>Meminta Perhatian Lebih</a:t>
            </a:r>
          </a:p>
          <a:p>
            <a:pPr algn="ctr"/>
            <a:endParaRPr lang="x-none" smtClean="0"/>
          </a:p>
          <a:p>
            <a:pPr algn="just"/>
            <a:r>
              <a:rPr lang="x-none" sz="2000" smtClean="0"/>
              <a:t>Perilaku ibu ingin meminta perhatian lebih sering menganggu. Biasanya wanita hamil tiba-tiba menjadi manja dan ingin selalu diperhatikan. Perhatian yang diberikan suami walaupun sedikit dapat memicu tumbuhnya rasa aman</a:t>
            </a:r>
            <a:endParaRPr lang="x-none" sz="2000"/>
          </a:p>
        </p:txBody>
      </p:sp>
    </p:spTree>
    <p:extLst>
      <p:ext uri="{BB962C8B-B14F-4D97-AF65-F5344CB8AC3E}">
        <p14:creationId xmlns:p14="http://schemas.microsoft.com/office/powerpoint/2010/main" val="236941991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736802" y="2241848"/>
            <a:ext cx="6120680" cy="2369880"/>
          </a:xfrm>
          <a:prstGeom prst="rect">
            <a:avLst/>
          </a:prstGeom>
        </p:spPr>
        <p:txBody>
          <a:bodyPr wrap="square">
            <a:spAutoFit/>
          </a:bodyPr>
          <a:lstStyle/>
          <a:p>
            <a:pPr marL="457200" indent="-457200" algn="ctr">
              <a:buAutoNum type="alphaLcPeriod" startAt="6"/>
            </a:pPr>
            <a:r>
              <a:rPr lang="x-none" sz="2400" smtClean="0"/>
              <a:t>Perasaan Ambivalen</a:t>
            </a:r>
          </a:p>
          <a:p>
            <a:pPr algn="ctr"/>
            <a:endParaRPr lang="x-none" sz="2400" smtClean="0"/>
          </a:p>
          <a:p>
            <a:pPr algn="just"/>
            <a:r>
              <a:rPr lang="x-none" sz="2000" smtClean="0"/>
              <a:t>Perasaan ambivalen wanita hamil berhubungan dengan kecemasan terhadap perubahan selama masa kehamilan, rasa tanggung jawab, takut atas kemampuannya menjadi orang tua, sikap penerimaan keluarga, masyarakat, dan masalah keuangan</a:t>
            </a:r>
            <a:r>
              <a:rPr lang="x-none" smtClean="0"/>
              <a:t>.</a:t>
            </a:r>
            <a:endParaRPr lang="x-none"/>
          </a:p>
        </p:txBody>
      </p:sp>
    </p:spTree>
    <p:extLst>
      <p:ext uri="{BB962C8B-B14F-4D97-AF65-F5344CB8AC3E}">
        <p14:creationId xmlns:p14="http://schemas.microsoft.com/office/powerpoint/2010/main" val="234230021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763688" y="2395736"/>
            <a:ext cx="6048672" cy="2062103"/>
          </a:xfrm>
          <a:prstGeom prst="rect">
            <a:avLst/>
          </a:prstGeom>
        </p:spPr>
        <p:txBody>
          <a:bodyPr wrap="square">
            <a:spAutoFit/>
          </a:bodyPr>
          <a:lstStyle/>
          <a:p>
            <a:pPr algn="ctr"/>
            <a:r>
              <a:rPr lang="x-none" sz="2400" smtClean="0"/>
              <a:t>g.  Perasaan Ketidaknyamanan</a:t>
            </a:r>
          </a:p>
          <a:p>
            <a:pPr algn="ctr"/>
            <a:endParaRPr lang="x-none" sz="2400" smtClean="0"/>
          </a:p>
          <a:p>
            <a:pPr algn="just"/>
            <a:r>
              <a:rPr lang="en-US" altLang="zh-CN" sz="2000" dirty="0" smtClean="0"/>
              <a:t>K</a:t>
            </a:r>
            <a:r>
              <a:rPr lang="x-none" sz="2000" smtClean="0"/>
              <a:t>etidaknyamanan sering terjadi pada trimester pertama seperti kelelahan, perubahan nafsu makan dan kepekaan emosional, semuanya dapat mencerminkan konflik dan depresi.</a:t>
            </a:r>
            <a:endParaRPr lang="x-none" sz="2000"/>
          </a:p>
        </p:txBody>
      </p:sp>
    </p:spTree>
    <p:extLst>
      <p:ext uri="{BB962C8B-B14F-4D97-AF65-F5344CB8AC3E}">
        <p14:creationId xmlns:p14="http://schemas.microsoft.com/office/powerpoint/2010/main" val="3021876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905113" y="2257237"/>
            <a:ext cx="5976664" cy="2339102"/>
          </a:xfrm>
          <a:prstGeom prst="rect">
            <a:avLst/>
          </a:prstGeom>
        </p:spPr>
        <p:txBody>
          <a:bodyPr wrap="square">
            <a:spAutoFit/>
          </a:bodyPr>
          <a:lstStyle/>
          <a:p>
            <a:pPr marL="457200" indent="-457200" algn="ctr">
              <a:buAutoNum type="alphaLcPeriod" startAt="8"/>
            </a:pPr>
            <a:r>
              <a:rPr lang="x-none" sz="2400" smtClean="0"/>
              <a:t>Depresi</a:t>
            </a:r>
          </a:p>
          <a:p>
            <a:pPr algn="ctr"/>
            <a:endParaRPr lang="x-none" sz="2400" smtClean="0"/>
          </a:p>
          <a:p>
            <a:pPr algn="just"/>
            <a:r>
              <a:rPr lang="en-US" altLang="zh-CN" sz="2000" dirty="0" err="1" smtClean="0"/>
              <a:t>Ke</a:t>
            </a:r>
            <a:r>
              <a:rPr lang="x-none" sz="2000" smtClean="0"/>
              <a:t>murungan atau perasaan tidak semangat yang ditandai dengan perasaan yang tidak menyenangkan, menurunnya kegiatan, danpesimis menghadapi masa depan.</a:t>
            </a:r>
          </a:p>
          <a:p>
            <a:endParaRPr lang="x-none" smtClean="0"/>
          </a:p>
        </p:txBody>
      </p:sp>
    </p:spTree>
    <p:extLst>
      <p:ext uri="{BB962C8B-B14F-4D97-AF65-F5344CB8AC3E}">
        <p14:creationId xmlns:p14="http://schemas.microsoft.com/office/powerpoint/2010/main" val="217002793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763688" y="2426514"/>
            <a:ext cx="5904656" cy="2000548"/>
          </a:xfrm>
          <a:prstGeom prst="rect">
            <a:avLst/>
          </a:prstGeom>
        </p:spPr>
        <p:txBody>
          <a:bodyPr wrap="square">
            <a:spAutoFit/>
          </a:bodyPr>
          <a:lstStyle/>
          <a:p>
            <a:pPr algn="ctr"/>
            <a:r>
              <a:rPr lang="x-none" sz="2400" smtClean="0"/>
              <a:t>i.  Stres</a:t>
            </a:r>
          </a:p>
          <a:p>
            <a:pPr algn="ctr"/>
            <a:endParaRPr lang="x-none" sz="2000" smtClean="0"/>
          </a:p>
          <a:p>
            <a:pPr algn="just"/>
            <a:r>
              <a:rPr lang="x-none" sz="2000" smtClean="0"/>
              <a:t>Pemikiran yang negatif dan perasaan takut selalu menjadi akar penyebab reaksi stres. Ibu mengalami stres selama hamil mempengaruhi perkembangan fisiologis dan psikologis bayi.</a:t>
            </a:r>
            <a:endParaRPr lang="x-none" sz="2000"/>
          </a:p>
        </p:txBody>
      </p:sp>
    </p:spTree>
    <p:extLst>
      <p:ext uri="{BB962C8B-B14F-4D97-AF65-F5344CB8AC3E}">
        <p14:creationId xmlns:p14="http://schemas.microsoft.com/office/powerpoint/2010/main" val="22192704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763688" y="2241848"/>
            <a:ext cx="6048672" cy="2369880"/>
          </a:xfrm>
          <a:prstGeom prst="rect">
            <a:avLst/>
          </a:prstGeom>
        </p:spPr>
        <p:txBody>
          <a:bodyPr wrap="square">
            <a:spAutoFit/>
          </a:bodyPr>
          <a:lstStyle/>
          <a:p>
            <a:pPr marL="457200" indent="-457200" algn="ctr">
              <a:buAutoNum type="alphaLcPeriod" startAt="10"/>
            </a:pPr>
            <a:r>
              <a:rPr lang="x-none" sz="2400" smtClean="0"/>
              <a:t>Ansietas (Kecemasan)</a:t>
            </a:r>
          </a:p>
          <a:p>
            <a:pPr algn="ctr"/>
            <a:endParaRPr lang="x-none" sz="2400" smtClean="0"/>
          </a:p>
          <a:p>
            <a:pPr algn="just"/>
            <a:r>
              <a:rPr lang="x-none" sz="2000" smtClean="0"/>
              <a:t>Ansietas merupakan istilah dari kecemasan, khawatir, gelisah, tidak tentram yang disertai dengan gejala fisik.gejala cemas ibu hamil dilihat dari sulit tidur, sering buang air kecil, sakit perut, kaki dan tangan kesemutan, </a:t>
            </a:r>
            <a:r>
              <a:rPr lang="en-US" altLang="zh-CN" sz="2000" dirty="0" err="1" smtClean="0"/>
              <a:t>dan</a:t>
            </a:r>
            <a:r>
              <a:rPr lang="x-none" sz="2000" smtClean="0"/>
              <a:t> sering pusing</a:t>
            </a:r>
            <a:r>
              <a:rPr lang="en-US" altLang="zh-CN" sz="2000" dirty="0" smtClean="0"/>
              <a:t>.</a:t>
            </a:r>
            <a:endParaRPr lang="x-none" sz="2000"/>
          </a:p>
        </p:txBody>
      </p:sp>
    </p:spTree>
    <p:extLst>
      <p:ext uri="{BB962C8B-B14F-4D97-AF65-F5344CB8AC3E}">
        <p14:creationId xmlns:p14="http://schemas.microsoft.com/office/powerpoint/2010/main" val="127248398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691680" y="1340768"/>
            <a:ext cx="6048672" cy="830997"/>
          </a:xfrm>
          <a:prstGeom prst="rect">
            <a:avLst/>
          </a:prstGeom>
        </p:spPr>
        <p:txBody>
          <a:bodyPr wrap="square">
            <a:spAutoFit/>
          </a:bodyPr>
          <a:lstStyle/>
          <a:p>
            <a:pPr algn="ctr"/>
            <a:r>
              <a:rPr lang="x-none" sz="2400" b="1" smtClean="0"/>
              <a:t>Tantangan Kesehatan Mental Dalam Priode Kehamilan</a:t>
            </a:r>
            <a:endParaRPr lang="id-ID" sz="2400" dirty="0"/>
          </a:p>
        </p:txBody>
      </p:sp>
      <p:sp>
        <p:nvSpPr>
          <p:cNvPr id="6" name="Rectangle 5"/>
          <p:cNvSpPr/>
          <p:nvPr/>
        </p:nvSpPr>
        <p:spPr>
          <a:xfrm>
            <a:off x="1721197" y="2311989"/>
            <a:ext cx="6192688" cy="2862322"/>
          </a:xfrm>
          <a:prstGeom prst="rect">
            <a:avLst/>
          </a:prstGeom>
        </p:spPr>
        <p:txBody>
          <a:bodyPr wrap="square">
            <a:spAutoFit/>
          </a:bodyPr>
          <a:lstStyle/>
          <a:p>
            <a:pPr algn="just"/>
            <a:r>
              <a:rPr lang="x-none" sz="2000" smtClean="0"/>
              <a:t>Perubahan berat badan yang kemudian dapat menimbulkan perubahan bentuk tubuh sebagai akibat dari kehamilan juga membawa pengaruh terhadap kondisi psikologis dari calon ibu.</a:t>
            </a:r>
          </a:p>
          <a:p>
            <a:pPr algn="just"/>
            <a:endParaRPr lang="x-none" sz="2000" smtClean="0"/>
          </a:p>
          <a:p>
            <a:pPr algn="just"/>
            <a:r>
              <a:rPr lang="x-none" sz="2000" smtClean="0"/>
              <a:t>Beban dan tanggung jawab perempuan sebagai ibu akan muncul dengan segera setelah kelahiran bayinya. Beberapa penyesuaian perlu dilakukan oleh perempuan, baik dari segi fisik maupun dari segi mental. </a:t>
            </a:r>
            <a:endParaRPr lang="x-none" sz="2000"/>
          </a:p>
        </p:txBody>
      </p:sp>
    </p:spTree>
    <p:extLst>
      <p:ext uri="{BB962C8B-B14F-4D97-AF65-F5344CB8AC3E}">
        <p14:creationId xmlns:p14="http://schemas.microsoft.com/office/powerpoint/2010/main" val="241905560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769767" y="2643955"/>
            <a:ext cx="6048672" cy="1569660"/>
          </a:xfrm>
          <a:prstGeom prst="rect">
            <a:avLst/>
          </a:prstGeom>
        </p:spPr>
        <p:txBody>
          <a:bodyPr wrap="square">
            <a:spAutoFit/>
          </a:bodyPr>
          <a:lstStyle/>
          <a:p>
            <a:pPr algn="ctr"/>
            <a:r>
              <a:rPr lang="x-none" sz="3200" smtClean="0"/>
              <a:t>Apa saja yang dapat memicu masalah kesehatan mental saat hamil?</a:t>
            </a:r>
            <a:endParaRPr lang="id-ID" sz="3200" dirty="0"/>
          </a:p>
        </p:txBody>
      </p:sp>
    </p:spTree>
    <p:extLst>
      <p:ext uri="{BB962C8B-B14F-4D97-AF65-F5344CB8AC3E}">
        <p14:creationId xmlns:p14="http://schemas.microsoft.com/office/powerpoint/2010/main" val="285470662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3999" cy="6858000"/>
          </a:xfrm>
        </p:spPr>
      </p:pic>
      <p:sp>
        <p:nvSpPr>
          <p:cNvPr id="5" name="Rectangle 4"/>
          <p:cNvSpPr/>
          <p:nvPr/>
        </p:nvSpPr>
        <p:spPr>
          <a:xfrm>
            <a:off x="1763688" y="2607834"/>
            <a:ext cx="5904656" cy="1754326"/>
          </a:xfrm>
          <a:prstGeom prst="rect">
            <a:avLst/>
          </a:prstGeom>
        </p:spPr>
        <p:txBody>
          <a:bodyPr wrap="square">
            <a:spAutoFit/>
          </a:bodyPr>
          <a:lstStyle/>
          <a:p>
            <a:pPr algn="ctr"/>
            <a:r>
              <a:rPr lang="en-US" altLang="zh-CN" sz="3600" b="1" dirty="0" err="1" smtClean="0">
                <a:solidFill>
                  <a:schemeClr val="bg1"/>
                </a:solidFill>
                <a:latin typeface="Algerian" pitchFamily="82" charset="0"/>
              </a:rPr>
              <a:t>Perubahan</a:t>
            </a:r>
            <a:r>
              <a:rPr lang="en-US" altLang="zh-CN" sz="3600" b="1" dirty="0" smtClean="0">
                <a:solidFill>
                  <a:schemeClr val="bg1"/>
                </a:solidFill>
                <a:latin typeface="Algerian" pitchFamily="82" charset="0"/>
              </a:rPr>
              <a:t> Normal </a:t>
            </a:r>
            <a:r>
              <a:rPr lang="en-US" altLang="zh-CN" sz="3600" b="1" dirty="0" err="1" smtClean="0">
                <a:solidFill>
                  <a:schemeClr val="bg1"/>
                </a:solidFill>
                <a:latin typeface="Algerian" pitchFamily="82" charset="0"/>
              </a:rPr>
              <a:t>Emosi</a:t>
            </a:r>
            <a:r>
              <a:rPr lang="en-US" altLang="zh-CN" sz="3600" b="1" dirty="0" smtClean="0">
                <a:solidFill>
                  <a:schemeClr val="bg1"/>
                </a:solidFill>
                <a:latin typeface="Algerian" pitchFamily="82" charset="0"/>
              </a:rPr>
              <a:t> </a:t>
            </a:r>
            <a:r>
              <a:rPr lang="en-US" altLang="zh-CN" sz="3600" b="1" dirty="0" err="1" smtClean="0">
                <a:solidFill>
                  <a:schemeClr val="bg1"/>
                </a:solidFill>
                <a:latin typeface="Algerian" pitchFamily="82" charset="0"/>
              </a:rPr>
              <a:t>Selama</a:t>
            </a:r>
            <a:r>
              <a:rPr lang="en-US" altLang="zh-CN" sz="3600" b="1" dirty="0" smtClean="0">
                <a:solidFill>
                  <a:schemeClr val="bg1"/>
                </a:solidFill>
                <a:latin typeface="Algerian" pitchFamily="82" charset="0"/>
              </a:rPr>
              <a:t> </a:t>
            </a:r>
            <a:r>
              <a:rPr lang="en-US" altLang="zh-CN" sz="3600" b="1" dirty="0" err="1" smtClean="0">
                <a:solidFill>
                  <a:schemeClr val="bg1"/>
                </a:solidFill>
                <a:latin typeface="Algerian" pitchFamily="82" charset="0"/>
              </a:rPr>
              <a:t>Kehamilan</a:t>
            </a:r>
            <a:endParaRPr lang="id-ID" sz="3600" b="1" dirty="0">
              <a:solidFill>
                <a:schemeClr val="bg1"/>
              </a:solidFill>
              <a:latin typeface="Algerian" pitchFamily="82" charset="0"/>
            </a:endParaRPr>
          </a:p>
        </p:txBody>
      </p:sp>
    </p:spTree>
    <p:extLst>
      <p:ext uri="{BB962C8B-B14F-4D97-AF65-F5344CB8AC3E}">
        <p14:creationId xmlns:p14="http://schemas.microsoft.com/office/powerpoint/2010/main" val="196836824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763688" y="1380074"/>
            <a:ext cx="6048672" cy="4093428"/>
          </a:xfrm>
          <a:prstGeom prst="rect">
            <a:avLst/>
          </a:prstGeom>
        </p:spPr>
        <p:txBody>
          <a:bodyPr wrap="square">
            <a:spAutoFit/>
          </a:bodyPr>
          <a:lstStyle/>
          <a:p>
            <a:pPr algn="just"/>
            <a:r>
              <a:rPr lang="en-US" altLang="zh-CN" sz="2000" dirty="0" smtClean="0"/>
              <a:t>1.</a:t>
            </a:r>
            <a:r>
              <a:rPr lang="x-none" altLang="zh-CN" sz="2000"/>
              <a:t> </a:t>
            </a:r>
            <a:r>
              <a:rPr lang="x-none" sz="2000" smtClean="0"/>
              <a:t>Kehamilan pada usia remaja</a:t>
            </a:r>
          </a:p>
          <a:p>
            <a:pPr marL="265113" indent="-265113" algn="just"/>
            <a:r>
              <a:rPr lang="en-US" altLang="zh-CN" sz="2000" dirty="0" smtClean="0"/>
              <a:t>2. </a:t>
            </a:r>
            <a:r>
              <a:rPr lang="x-none" sz="2000" smtClean="0"/>
              <a:t>Pengalaman mengalami trauma – fisik, emosi ataupun    kekerasan seksual</a:t>
            </a:r>
          </a:p>
          <a:p>
            <a:pPr marL="265113" indent="-265113" algn="just"/>
            <a:r>
              <a:rPr lang="id-ID" sz="2000" dirty="0" smtClean="0"/>
              <a:t>3. </a:t>
            </a:r>
            <a:r>
              <a:rPr lang="x-none" sz="2000" smtClean="0"/>
              <a:t>Riwayat ketergantungan obat, termasuk perilaku merokok</a:t>
            </a:r>
          </a:p>
          <a:p>
            <a:pPr algn="just"/>
            <a:r>
              <a:rPr lang="en-US" altLang="zh-CN" sz="2000" dirty="0" smtClean="0"/>
              <a:t>4. </a:t>
            </a:r>
            <a:r>
              <a:rPr lang="x-none" sz="2000" smtClean="0"/>
              <a:t>Kurangnya dukungan sosial</a:t>
            </a:r>
          </a:p>
          <a:p>
            <a:pPr algn="just"/>
            <a:r>
              <a:rPr lang="en-US" altLang="zh-CN" sz="2000" dirty="0" smtClean="0"/>
              <a:t>5.</a:t>
            </a:r>
            <a:r>
              <a:rPr lang="x-none" altLang="zh-CN" sz="2000"/>
              <a:t> </a:t>
            </a:r>
            <a:r>
              <a:rPr lang="x-none" sz="2000" smtClean="0"/>
              <a:t>Menjadi orang tua tunggal saat hamil</a:t>
            </a:r>
          </a:p>
          <a:p>
            <a:pPr algn="just"/>
            <a:r>
              <a:rPr lang="en-US" altLang="zh-CN" sz="2000" dirty="0" smtClean="0"/>
              <a:t>6. </a:t>
            </a:r>
            <a:r>
              <a:rPr lang="x-none" sz="2000" smtClean="0"/>
              <a:t>Memiliki tingkat sosio-ekonomi rendah</a:t>
            </a:r>
          </a:p>
          <a:p>
            <a:pPr algn="just"/>
            <a:r>
              <a:rPr lang="en-US" altLang="zh-CN" sz="2000" dirty="0" smtClean="0"/>
              <a:t>7. </a:t>
            </a:r>
            <a:r>
              <a:rPr lang="x-none" sz="2000" smtClean="0"/>
              <a:t>Pernah mengalami kekerasan dalam rumah tangga</a:t>
            </a:r>
          </a:p>
          <a:p>
            <a:pPr algn="just"/>
            <a:r>
              <a:rPr lang="en-US" altLang="zh-CN" sz="2000" dirty="0" smtClean="0"/>
              <a:t>8.</a:t>
            </a:r>
            <a:r>
              <a:rPr lang="x-none" altLang="zh-CN" sz="2000"/>
              <a:t> </a:t>
            </a:r>
            <a:r>
              <a:rPr lang="x-none" sz="2000" smtClean="0"/>
              <a:t>Pengobatan depresi yang tidak tuntas</a:t>
            </a:r>
          </a:p>
          <a:p>
            <a:pPr algn="just"/>
            <a:r>
              <a:rPr lang="en-US" altLang="zh-CN" sz="2000" dirty="0" smtClean="0"/>
              <a:t>9.</a:t>
            </a:r>
            <a:r>
              <a:rPr lang="x-none" altLang="zh-CN" sz="2000"/>
              <a:t> </a:t>
            </a:r>
            <a:r>
              <a:rPr lang="x-none" sz="2000" smtClean="0"/>
              <a:t>Mengalami kesulitan finansial</a:t>
            </a:r>
          </a:p>
          <a:p>
            <a:pPr marL="265113" indent="-265113" algn="just"/>
            <a:r>
              <a:rPr lang="en-US" altLang="zh-CN" sz="2000" dirty="0" smtClean="0"/>
              <a:t>10.</a:t>
            </a:r>
            <a:r>
              <a:rPr lang="x-none" sz="2000" smtClean="0"/>
              <a:t>Memiliki pemikiran yang bertentangan akan kehamilannya</a:t>
            </a:r>
            <a:endParaRPr lang="x-none" sz="2000"/>
          </a:p>
        </p:txBody>
      </p:sp>
    </p:spTree>
    <p:extLst>
      <p:ext uri="{BB962C8B-B14F-4D97-AF65-F5344CB8AC3E}">
        <p14:creationId xmlns:p14="http://schemas.microsoft.com/office/powerpoint/2010/main" val="251041412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835696" y="2641958"/>
            <a:ext cx="5832648" cy="1569660"/>
          </a:xfrm>
          <a:prstGeom prst="rect">
            <a:avLst/>
          </a:prstGeom>
        </p:spPr>
        <p:txBody>
          <a:bodyPr wrap="square">
            <a:spAutoFit/>
          </a:bodyPr>
          <a:lstStyle/>
          <a:p>
            <a:pPr algn="ctr"/>
            <a:r>
              <a:rPr lang="en-US" altLang="zh-CN" sz="3200" dirty="0" smtClean="0"/>
              <a:t>B</a:t>
            </a:r>
            <a:r>
              <a:rPr lang="x-none" sz="3200" smtClean="0"/>
              <a:t>eberapa masalah kesehatan mental yang dapat muncul pada ibu hamil</a:t>
            </a:r>
            <a:endParaRPr lang="id-ID" sz="3200" dirty="0"/>
          </a:p>
        </p:txBody>
      </p:sp>
    </p:spTree>
    <p:extLst>
      <p:ext uri="{BB962C8B-B14F-4D97-AF65-F5344CB8AC3E}">
        <p14:creationId xmlns:p14="http://schemas.microsoft.com/office/powerpoint/2010/main" val="49622550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869538" y="1857127"/>
            <a:ext cx="5832648" cy="3139321"/>
          </a:xfrm>
          <a:prstGeom prst="rect">
            <a:avLst/>
          </a:prstGeom>
        </p:spPr>
        <p:txBody>
          <a:bodyPr wrap="square">
            <a:spAutoFit/>
          </a:bodyPr>
          <a:lstStyle/>
          <a:p>
            <a:pPr algn="just"/>
            <a:r>
              <a:rPr lang="en-US" altLang="zh-CN" sz="2000" dirty="0" smtClean="0"/>
              <a:t>1.</a:t>
            </a:r>
            <a:r>
              <a:rPr lang="en-US" altLang="zh-CN" sz="2000" b="1" dirty="0" smtClean="0"/>
              <a:t>Depresi,</a:t>
            </a:r>
            <a:r>
              <a:rPr lang="en-US" altLang="zh-CN" sz="2000" dirty="0" smtClean="0"/>
              <a:t> </a:t>
            </a:r>
            <a:r>
              <a:rPr lang="en-US" altLang="zh-CN" sz="2000" dirty="0" err="1" smtClean="0"/>
              <a:t>saat</a:t>
            </a:r>
            <a:r>
              <a:rPr lang="en-US" altLang="zh-CN" sz="2000" dirty="0" smtClean="0"/>
              <a:t> </a:t>
            </a:r>
            <a:r>
              <a:rPr lang="en-US" altLang="zh-CN" sz="2000" dirty="0" err="1" smtClean="0"/>
              <a:t>hamil</a:t>
            </a:r>
            <a:r>
              <a:rPr lang="en-US" altLang="zh-CN" sz="2000" dirty="0" smtClean="0"/>
              <a:t> </a:t>
            </a:r>
            <a:r>
              <a:rPr lang="en-US" altLang="zh-CN" sz="2000" dirty="0" err="1" smtClean="0"/>
              <a:t>ditangani</a:t>
            </a:r>
            <a:r>
              <a:rPr lang="en-US" altLang="zh-CN" sz="2000" dirty="0" smtClean="0"/>
              <a:t> </a:t>
            </a:r>
            <a:r>
              <a:rPr lang="en-US" altLang="zh-CN" sz="2000" dirty="0" err="1" smtClean="0"/>
              <a:t>sama</a:t>
            </a:r>
            <a:r>
              <a:rPr lang="en-US" altLang="zh-CN" sz="2000" dirty="0" smtClean="0"/>
              <a:t> </a:t>
            </a:r>
            <a:r>
              <a:rPr lang="en-US" altLang="zh-CN" sz="2000" dirty="0" err="1" smtClean="0"/>
              <a:t>seperti</a:t>
            </a:r>
            <a:r>
              <a:rPr lang="en-US" altLang="zh-CN" sz="2000" dirty="0" smtClean="0"/>
              <a:t> </a:t>
            </a:r>
            <a:r>
              <a:rPr lang="en-US" altLang="zh-CN" sz="2000" dirty="0" err="1" smtClean="0"/>
              <a:t>depresi</a:t>
            </a:r>
            <a:r>
              <a:rPr lang="en-US" altLang="zh-CN" sz="2000" dirty="0" smtClean="0"/>
              <a:t> </a:t>
            </a:r>
            <a:r>
              <a:rPr lang="en-US" altLang="zh-CN" sz="2000" dirty="0" err="1" smtClean="0"/>
              <a:t>pada</a:t>
            </a:r>
            <a:r>
              <a:rPr lang="en-US" altLang="zh-CN" sz="2000" dirty="0" smtClean="0"/>
              <a:t> </a:t>
            </a:r>
            <a:r>
              <a:rPr lang="en-US" altLang="zh-CN" sz="2000" dirty="0" err="1" smtClean="0"/>
              <a:t>umumnya</a:t>
            </a:r>
            <a:r>
              <a:rPr lang="en-US" altLang="zh-CN" sz="2000" dirty="0" smtClean="0"/>
              <a:t> </a:t>
            </a:r>
            <a:r>
              <a:rPr lang="en-US" altLang="zh-CN" sz="2000" dirty="0" err="1" smtClean="0"/>
              <a:t>dengan</a:t>
            </a:r>
            <a:r>
              <a:rPr lang="en-US" altLang="zh-CN" sz="2000" dirty="0" smtClean="0"/>
              <a:t> </a:t>
            </a:r>
            <a:r>
              <a:rPr lang="en-US" altLang="zh-CN" sz="2000" dirty="0" err="1" smtClean="0"/>
              <a:t>pilihan</a:t>
            </a:r>
            <a:r>
              <a:rPr lang="en-US" altLang="zh-CN" sz="2000" dirty="0" smtClean="0"/>
              <a:t> </a:t>
            </a:r>
            <a:r>
              <a:rPr lang="en-US" altLang="zh-CN" sz="2000" dirty="0" err="1" smtClean="0"/>
              <a:t>penanganan</a:t>
            </a:r>
            <a:r>
              <a:rPr lang="en-US" altLang="zh-CN" sz="2000" dirty="0" smtClean="0"/>
              <a:t> </a:t>
            </a:r>
            <a:r>
              <a:rPr lang="en-US" altLang="zh-CN" sz="2000" dirty="0" err="1" smtClean="0"/>
              <a:t>utama</a:t>
            </a:r>
            <a:r>
              <a:rPr lang="en-US" altLang="zh-CN" sz="2000" dirty="0" smtClean="0"/>
              <a:t> yang </a:t>
            </a:r>
            <a:r>
              <a:rPr lang="en-US" altLang="zh-CN" sz="2000" dirty="0" err="1" smtClean="0"/>
              <a:t>aman</a:t>
            </a:r>
            <a:r>
              <a:rPr lang="en-US" altLang="zh-CN" sz="2000" dirty="0" smtClean="0"/>
              <a:t> </a:t>
            </a:r>
            <a:r>
              <a:rPr lang="en-US" altLang="zh-CN" sz="2000" dirty="0" err="1" smtClean="0"/>
              <a:t>bagi</a:t>
            </a:r>
            <a:r>
              <a:rPr lang="en-US" altLang="zh-CN" sz="2000" dirty="0" smtClean="0"/>
              <a:t> </a:t>
            </a:r>
            <a:r>
              <a:rPr lang="en-US" altLang="zh-CN" sz="2000" dirty="0" err="1" smtClean="0"/>
              <a:t>janin</a:t>
            </a:r>
            <a:r>
              <a:rPr lang="en-US" altLang="zh-CN" sz="2000" dirty="0" smtClean="0"/>
              <a:t>, </a:t>
            </a:r>
            <a:r>
              <a:rPr lang="en-US" altLang="zh-CN" sz="2000" dirty="0" err="1" smtClean="0"/>
              <a:t>seperti</a:t>
            </a:r>
            <a:r>
              <a:rPr lang="en-US" altLang="zh-CN" sz="2000" dirty="0" smtClean="0"/>
              <a:t> </a:t>
            </a:r>
            <a:r>
              <a:rPr lang="en-US" altLang="zh-CN" sz="2000" dirty="0" err="1" smtClean="0"/>
              <a:t>terapi</a:t>
            </a:r>
            <a:r>
              <a:rPr lang="en-US" altLang="zh-CN" sz="2000" dirty="0" smtClean="0"/>
              <a:t> </a:t>
            </a:r>
            <a:r>
              <a:rPr lang="en-US" altLang="zh-CN" sz="2000" dirty="0" err="1" smtClean="0"/>
              <a:t>perilaku</a:t>
            </a:r>
            <a:r>
              <a:rPr lang="en-US" altLang="zh-CN" sz="2000" dirty="0" smtClean="0"/>
              <a:t> </a:t>
            </a:r>
            <a:r>
              <a:rPr lang="en-US" altLang="zh-CN" sz="2000" dirty="0" err="1" smtClean="0"/>
              <a:t>kognitif</a:t>
            </a:r>
            <a:r>
              <a:rPr lang="en-US" altLang="zh-CN" sz="2000" dirty="0" smtClean="0"/>
              <a:t> </a:t>
            </a:r>
            <a:r>
              <a:rPr lang="en-US" altLang="zh-CN" sz="2000" dirty="0" err="1" smtClean="0"/>
              <a:t>dan</a:t>
            </a:r>
            <a:r>
              <a:rPr lang="en-US" altLang="zh-CN" sz="2000" dirty="0" smtClean="0"/>
              <a:t> </a:t>
            </a:r>
            <a:r>
              <a:rPr lang="en-US" altLang="zh-CN" sz="2000" dirty="0" err="1" smtClean="0"/>
              <a:t>terapi</a:t>
            </a:r>
            <a:r>
              <a:rPr lang="en-US" altLang="zh-CN" sz="2000" dirty="0" smtClean="0"/>
              <a:t> </a:t>
            </a:r>
            <a:r>
              <a:rPr lang="en-US" altLang="zh-CN" sz="2000" dirty="0" err="1" smtClean="0"/>
              <a:t>kejiwaan</a:t>
            </a:r>
            <a:r>
              <a:rPr lang="en-US" altLang="zh-CN" sz="2000" dirty="0" smtClean="0"/>
              <a:t> interpersonal.</a:t>
            </a:r>
            <a:endParaRPr lang="x-none" sz="2000" smtClean="0"/>
          </a:p>
          <a:p>
            <a:pPr algn="just"/>
            <a:endParaRPr lang="x-none" sz="2000" smtClean="0"/>
          </a:p>
          <a:p>
            <a:pPr algn="just"/>
            <a:r>
              <a:rPr lang="en-US" altLang="zh-CN" sz="2000" dirty="0" smtClean="0"/>
              <a:t>2.</a:t>
            </a:r>
            <a:r>
              <a:rPr lang="en-US" altLang="zh-CN" sz="2000" b="1" dirty="0" smtClean="0"/>
              <a:t>Panic disorder, </a:t>
            </a:r>
            <a:r>
              <a:rPr lang="en-US" altLang="zh-CN" sz="2000" b="0" dirty="0" err="1" smtClean="0"/>
              <a:t>penanganan</a:t>
            </a:r>
            <a:r>
              <a:rPr lang="en-US" altLang="zh-CN" sz="2000" b="0" dirty="0" smtClean="0"/>
              <a:t> </a:t>
            </a:r>
            <a:r>
              <a:rPr lang="en-US" altLang="zh-CN" sz="2000" b="0" dirty="0" err="1" smtClean="0"/>
              <a:t>tanpa</a:t>
            </a:r>
            <a:r>
              <a:rPr lang="en-US" altLang="zh-CN" sz="2000" b="0" dirty="0" smtClean="0"/>
              <a:t> </a:t>
            </a:r>
            <a:r>
              <a:rPr lang="en-US" altLang="zh-CN" sz="2000" b="0" dirty="0" err="1" smtClean="0"/>
              <a:t>obat</a:t>
            </a:r>
            <a:r>
              <a:rPr lang="en-US" altLang="zh-CN" sz="2000" b="0" dirty="0" smtClean="0"/>
              <a:t> </a:t>
            </a:r>
            <a:r>
              <a:rPr lang="en-US" altLang="zh-CN" sz="2000" b="0" dirty="0" err="1" smtClean="0"/>
              <a:t>dapat</a:t>
            </a:r>
            <a:r>
              <a:rPr lang="en-US" altLang="zh-CN" sz="2000" b="0" dirty="0" smtClean="0"/>
              <a:t> </a:t>
            </a:r>
            <a:r>
              <a:rPr lang="en-US" altLang="zh-CN" sz="2000" b="0" dirty="0" err="1" smtClean="0"/>
              <a:t>dilakukan</a:t>
            </a:r>
            <a:r>
              <a:rPr lang="en-US" altLang="zh-CN" sz="2000" b="0" dirty="0" smtClean="0"/>
              <a:t> </a:t>
            </a:r>
            <a:r>
              <a:rPr lang="en-US" altLang="zh-CN" sz="2000" b="0" dirty="0" err="1" smtClean="0"/>
              <a:t>dengan</a:t>
            </a:r>
            <a:r>
              <a:rPr lang="en-US" altLang="zh-CN" sz="2000" b="0" dirty="0" smtClean="0"/>
              <a:t> </a:t>
            </a:r>
            <a:r>
              <a:rPr lang="en-US" altLang="zh-CN" sz="2000" b="0" dirty="0" err="1" smtClean="0"/>
              <a:t>cara</a:t>
            </a:r>
            <a:r>
              <a:rPr lang="en-US" altLang="zh-CN" sz="2000" b="0" dirty="0" smtClean="0"/>
              <a:t> </a:t>
            </a:r>
            <a:r>
              <a:rPr lang="en-US" altLang="zh-CN" sz="2000" b="0" dirty="0" err="1" smtClean="0"/>
              <a:t>terapi</a:t>
            </a:r>
            <a:r>
              <a:rPr lang="en-US" altLang="zh-CN" sz="2000" b="0" dirty="0" smtClean="0"/>
              <a:t> </a:t>
            </a:r>
            <a:r>
              <a:rPr lang="en-US" altLang="zh-CN" sz="2000" b="0" dirty="0" err="1" smtClean="0"/>
              <a:t>perilaku</a:t>
            </a:r>
            <a:r>
              <a:rPr lang="en-US" altLang="zh-CN" sz="2000" b="0" dirty="0" smtClean="0"/>
              <a:t> </a:t>
            </a:r>
            <a:r>
              <a:rPr lang="en-US" altLang="zh-CN" sz="2000" b="0" dirty="0" err="1" smtClean="0"/>
              <a:t>kognitif</a:t>
            </a:r>
            <a:r>
              <a:rPr lang="en-US" altLang="zh-CN" sz="2000" b="0" dirty="0" smtClean="0"/>
              <a:t> </a:t>
            </a:r>
            <a:r>
              <a:rPr lang="en-US" altLang="zh-CN" sz="2000" b="0" dirty="0" err="1" smtClean="0"/>
              <a:t>dan</a:t>
            </a:r>
            <a:r>
              <a:rPr lang="en-US" altLang="zh-CN" sz="2000" b="0" dirty="0" smtClean="0"/>
              <a:t> </a:t>
            </a:r>
            <a:r>
              <a:rPr lang="en-US" altLang="zh-CN" sz="2000" b="0" dirty="0" err="1" smtClean="0"/>
              <a:t>supportif</a:t>
            </a:r>
            <a:r>
              <a:rPr lang="en-US" altLang="zh-CN" sz="2000" b="0" dirty="0" smtClean="0"/>
              <a:t>, </a:t>
            </a:r>
            <a:r>
              <a:rPr lang="en-US" altLang="zh-CN" sz="2000" b="0" dirty="0" err="1" smtClean="0"/>
              <a:t>menerapkan</a:t>
            </a:r>
            <a:r>
              <a:rPr lang="en-US" altLang="zh-CN" sz="2000" b="0" dirty="0" smtClean="0"/>
              <a:t> </a:t>
            </a:r>
            <a:r>
              <a:rPr lang="en-US" altLang="zh-CN" sz="2000" b="0" dirty="0" err="1" smtClean="0"/>
              <a:t>teknik</a:t>
            </a:r>
            <a:r>
              <a:rPr lang="en-US" altLang="zh-CN" sz="2000" b="0" dirty="0" smtClean="0"/>
              <a:t> </a:t>
            </a:r>
            <a:r>
              <a:rPr lang="en-US" altLang="zh-CN" sz="2000" b="0" dirty="0" err="1" smtClean="0"/>
              <a:t>relaksasi</a:t>
            </a:r>
            <a:r>
              <a:rPr lang="en-US" altLang="zh-CN" sz="2000" b="0" dirty="0" smtClean="0"/>
              <a:t>, </a:t>
            </a:r>
            <a:r>
              <a:rPr lang="en-US" altLang="zh-CN" sz="2000" b="0" dirty="0" err="1" smtClean="0"/>
              <a:t>penerapan</a:t>
            </a:r>
            <a:r>
              <a:rPr lang="en-US" altLang="zh-CN" sz="2000" b="0" dirty="0" smtClean="0"/>
              <a:t> sleep hygiene ,</a:t>
            </a:r>
            <a:r>
              <a:rPr lang="en-US" altLang="zh-CN" sz="2000" b="0" dirty="0" err="1" smtClean="0"/>
              <a:t>serta</a:t>
            </a:r>
            <a:r>
              <a:rPr lang="en-US" altLang="zh-CN" sz="2000" b="0" dirty="0" smtClean="0"/>
              <a:t> </a:t>
            </a:r>
            <a:r>
              <a:rPr lang="en-US" altLang="zh-CN" sz="2000" b="0" dirty="0" err="1" smtClean="0"/>
              <a:t>pengaturan</a:t>
            </a:r>
            <a:r>
              <a:rPr lang="en-US" altLang="zh-CN" sz="2000" b="0" dirty="0" smtClean="0"/>
              <a:t> </a:t>
            </a:r>
            <a:r>
              <a:rPr lang="en-US" altLang="zh-CN" sz="2000" b="0" dirty="0" err="1" smtClean="0"/>
              <a:t>pola</a:t>
            </a:r>
            <a:r>
              <a:rPr lang="en-US" altLang="zh-CN" sz="2000" b="0" dirty="0" smtClean="0"/>
              <a:t> </a:t>
            </a:r>
            <a:r>
              <a:rPr lang="en-US" altLang="zh-CN" sz="2000" b="0" dirty="0" err="1" smtClean="0"/>
              <a:t>makan</a:t>
            </a:r>
            <a:r>
              <a:rPr lang="en-US" altLang="zh-CN" sz="2000" b="0" dirty="0" smtClean="0"/>
              <a:t>.</a:t>
            </a:r>
            <a:endParaRPr lang="x-none" sz="2000" smtClean="0"/>
          </a:p>
          <a:p>
            <a:r>
              <a:rPr lang="en-US" altLang="zh-CN" dirty="0" smtClean="0"/>
              <a:t>  </a:t>
            </a:r>
            <a:endParaRPr lang="x-none"/>
          </a:p>
        </p:txBody>
      </p:sp>
    </p:spTree>
    <p:extLst>
      <p:ext uri="{BB962C8B-B14F-4D97-AF65-F5344CB8AC3E}">
        <p14:creationId xmlns:p14="http://schemas.microsoft.com/office/powerpoint/2010/main" val="18840505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835696" y="1720840"/>
            <a:ext cx="5976664" cy="3170099"/>
          </a:xfrm>
          <a:prstGeom prst="rect">
            <a:avLst/>
          </a:prstGeom>
        </p:spPr>
        <p:txBody>
          <a:bodyPr wrap="square">
            <a:spAutoFit/>
          </a:bodyPr>
          <a:lstStyle/>
          <a:p>
            <a:pPr algn="just"/>
            <a:r>
              <a:rPr lang="en-US" altLang="zh-CN" sz="2000" dirty="0" smtClean="0"/>
              <a:t>3. </a:t>
            </a:r>
            <a:r>
              <a:rPr lang="en-US" altLang="zh-CN" sz="2000" b="1" dirty="0" err="1" smtClean="0"/>
              <a:t>Gangguan</a:t>
            </a:r>
            <a:r>
              <a:rPr lang="en-US" altLang="zh-CN" sz="2000" b="1" dirty="0" smtClean="0"/>
              <a:t> </a:t>
            </a:r>
            <a:r>
              <a:rPr lang="en-US" altLang="zh-CN" sz="2000" b="1" dirty="0" err="1" smtClean="0"/>
              <a:t>pola</a:t>
            </a:r>
            <a:r>
              <a:rPr lang="en-US" altLang="zh-CN" sz="2000" b="1" dirty="0" smtClean="0"/>
              <a:t> </a:t>
            </a:r>
            <a:r>
              <a:rPr lang="en-US" altLang="zh-CN" sz="2000" b="1" dirty="0" err="1" smtClean="0"/>
              <a:t>makan</a:t>
            </a:r>
            <a:r>
              <a:rPr lang="en-US" altLang="zh-CN" sz="2000" dirty="0" smtClean="0"/>
              <a:t>, </a:t>
            </a:r>
            <a:r>
              <a:rPr lang="en-US" altLang="zh-CN" sz="2000" dirty="0" err="1" smtClean="0"/>
              <a:t>Meskipun</a:t>
            </a:r>
            <a:r>
              <a:rPr lang="en-US" altLang="zh-CN" sz="2000" dirty="0" smtClean="0"/>
              <a:t> </a:t>
            </a:r>
            <a:r>
              <a:rPr lang="en-US" altLang="zh-CN" sz="2000" dirty="0" err="1" smtClean="0"/>
              <a:t>hal</a:t>
            </a:r>
            <a:r>
              <a:rPr lang="en-US" altLang="zh-CN" sz="2000" dirty="0" smtClean="0"/>
              <a:t> </a:t>
            </a:r>
            <a:r>
              <a:rPr lang="en-US" altLang="zh-CN" sz="2000" dirty="0" err="1" smtClean="0"/>
              <a:t>ini</a:t>
            </a:r>
            <a:r>
              <a:rPr lang="en-US" altLang="zh-CN" sz="2000" dirty="0" smtClean="0"/>
              <a:t> </a:t>
            </a:r>
            <a:r>
              <a:rPr lang="en-US" altLang="zh-CN" sz="2000" dirty="0" err="1" smtClean="0"/>
              <a:t>cenderung</a:t>
            </a:r>
            <a:r>
              <a:rPr lang="en-US" altLang="zh-CN" sz="2000" dirty="0" smtClean="0"/>
              <a:t> </a:t>
            </a:r>
            <a:r>
              <a:rPr lang="en-US" altLang="zh-CN" sz="2000" dirty="0" err="1" smtClean="0"/>
              <a:t>membaik</a:t>
            </a:r>
            <a:r>
              <a:rPr lang="en-US" altLang="zh-CN" sz="2000" dirty="0" smtClean="0"/>
              <a:t> </a:t>
            </a:r>
            <a:r>
              <a:rPr lang="en-US" altLang="zh-CN" sz="2000" dirty="0" err="1" smtClean="0"/>
              <a:t>saat</a:t>
            </a:r>
            <a:r>
              <a:rPr lang="en-US" altLang="zh-CN" sz="2000" dirty="0" smtClean="0"/>
              <a:t> </a:t>
            </a:r>
            <a:r>
              <a:rPr lang="en-US" altLang="zh-CN" sz="2000" dirty="0" err="1" smtClean="0"/>
              <a:t>masa</a:t>
            </a:r>
            <a:r>
              <a:rPr lang="en-US" altLang="zh-CN" sz="2000" dirty="0" smtClean="0"/>
              <a:t> </a:t>
            </a:r>
            <a:r>
              <a:rPr lang="en-US" altLang="zh-CN" sz="2000" dirty="0" err="1" smtClean="0"/>
              <a:t>kehamilan</a:t>
            </a:r>
            <a:r>
              <a:rPr lang="en-US" altLang="zh-CN" sz="2000" dirty="0" smtClean="0"/>
              <a:t>, </a:t>
            </a:r>
            <a:r>
              <a:rPr lang="en-US" altLang="zh-CN" sz="2000" dirty="0" err="1" smtClean="0"/>
              <a:t>namun</a:t>
            </a:r>
            <a:r>
              <a:rPr lang="en-US" altLang="zh-CN" sz="2000" dirty="0" smtClean="0"/>
              <a:t> </a:t>
            </a:r>
            <a:r>
              <a:rPr lang="en-US" altLang="zh-CN" sz="2000" dirty="0" err="1" smtClean="0"/>
              <a:t>gangguan</a:t>
            </a:r>
            <a:r>
              <a:rPr lang="en-US" altLang="zh-CN" sz="2000" dirty="0" smtClean="0"/>
              <a:t> </a:t>
            </a:r>
            <a:r>
              <a:rPr lang="en-US" altLang="zh-CN" sz="2000" dirty="0" err="1" smtClean="0"/>
              <a:t>pola</a:t>
            </a:r>
            <a:r>
              <a:rPr lang="en-US" altLang="zh-CN" sz="2000" dirty="0" smtClean="0"/>
              <a:t> </a:t>
            </a:r>
            <a:r>
              <a:rPr lang="en-US" altLang="zh-CN" sz="2000" dirty="0" err="1" smtClean="0"/>
              <a:t>masih</a:t>
            </a:r>
            <a:r>
              <a:rPr lang="en-US" altLang="zh-CN" sz="2000" dirty="0" smtClean="0"/>
              <a:t> </a:t>
            </a:r>
            <a:r>
              <a:rPr lang="en-US" altLang="zh-CN" sz="2000" dirty="0" err="1" smtClean="0"/>
              <a:t>dapat</a:t>
            </a:r>
            <a:r>
              <a:rPr lang="en-US" altLang="zh-CN" sz="2000" dirty="0" smtClean="0"/>
              <a:t> </a:t>
            </a:r>
            <a:r>
              <a:rPr lang="en-US" altLang="zh-CN" sz="2000" dirty="0" err="1" smtClean="0"/>
              <a:t>terjadi</a:t>
            </a:r>
            <a:r>
              <a:rPr lang="en-US" altLang="zh-CN" sz="2000" dirty="0" smtClean="0"/>
              <a:t> </a:t>
            </a:r>
            <a:r>
              <a:rPr lang="en-US" altLang="zh-CN" sz="2000" dirty="0" err="1" smtClean="0"/>
              <a:t>saat</a:t>
            </a:r>
            <a:r>
              <a:rPr lang="en-US" altLang="zh-CN" sz="2000" dirty="0" smtClean="0"/>
              <a:t> </a:t>
            </a:r>
            <a:r>
              <a:rPr lang="en-US" altLang="zh-CN" sz="2000" dirty="0" err="1" smtClean="0"/>
              <a:t>masa</a:t>
            </a:r>
            <a:r>
              <a:rPr lang="en-US" altLang="zh-CN" sz="2000" dirty="0" smtClean="0"/>
              <a:t> </a:t>
            </a:r>
            <a:r>
              <a:rPr lang="en-US" altLang="zh-CN" sz="2000" dirty="0" err="1" smtClean="0"/>
              <a:t>kehamilan</a:t>
            </a:r>
            <a:r>
              <a:rPr lang="en-US" altLang="zh-CN" sz="2000" dirty="0" smtClean="0"/>
              <a:t>.</a:t>
            </a:r>
            <a:endParaRPr lang="x-none" sz="2000" smtClean="0"/>
          </a:p>
          <a:p>
            <a:pPr algn="just"/>
            <a:endParaRPr lang="x-none" sz="2000" smtClean="0"/>
          </a:p>
          <a:p>
            <a:pPr algn="just"/>
            <a:r>
              <a:rPr lang="en-US" altLang="zh-CN" sz="2000" dirty="0" smtClean="0"/>
              <a:t>4.</a:t>
            </a:r>
            <a:r>
              <a:rPr lang="id-ID" altLang="zh-CN" sz="2000" dirty="0" smtClean="0"/>
              <a:t> </a:t>
            </a:r>
            <a:r>
              <a:rPr lang="en-US" altLang="zh-CN" sz="2000" b="1" dirty="0" err="1" smtClean="0"/>
              <a:t>Gangguan</a:t>
            </a:r>
            <a:r>
              <a:rPr lang="en-US" altLang="zh-CN" sz="2000" b="1" dirty="0" smtClean="0"/>
              <a:t> bipolar,</a:t>
            </a:r>
            <a:r>
              <a:rPr lang="en-US" altLang="zh-CN" sz="2000" dirty="0" smtClean="0"/>
              <a:t> </a:t>
            </a:r>
            <a:r>
              <a:rPr lang="en-US" altLang="zh-CN" sz="2000" dirty="0" err="1" smtClean="0"/>
              <a:t>gangguan</a:t>
            </a:r>
            <a:r>
              <a:rPr lang="en-US" altLang="zh-CN" sz="2000" dirty="0" smtClean="0"/>
              <a:t> yang </a:t>
            </a:r>
            <a:r>
              <a:rPr lang="en-US" altLang="zh-CN" sz="2000" dirty="0" err="1" smtClean="0"/>
              <a:t>terjadi</a:t>
            </a:r>
            <a:r>
              <a:rPr lang="en-US" altLang="zh-CN" sz="2000" dirty="0" smtClean="0"/>
              <a:t> </a:t>
            </a:r>
            <a:r>
              <a:rPr lang="en-US" altLang="zh-CN" sz="2000" dirty="0" err="1" smtClean="0"/>
              <a:t>secara</a:t>
            </a:r>
            <a:r>
              <a:rPr lang="en-US" altLang="zh-CN" sz="2000" dirty="0" smtClean="0"/>
              <a:t> </a:t>
            </a:r>
            <a:r>
              <a:rPr lang="en-US" altLang="zh-CN" sz="2000" dirty="0" err="1" smtClean="0"/>
              <a:t>kambuhan</a:t>
            </a:r>
            <a:r>
              <a:rPr lang="en-US" altLang="zh-CN" sz="2000" dirty="0" smtClean="0"/>
              <a:t> </a:t>
            </a:r>
            <a:r>
              <a:rPr lang="en-US" altLang="zh-CN" sz="2000" dirty="0" err="1" smtClean="0"/>
              <a:t>pada</a:t>
            </a:r>
            <a:r>
              <a:rPr lang="en-US" altLang="zh-CN" sz="2000" dirty="0" smtClean="0"/>
              <a:t> </a:t>
            </a:r>
            <a:r>
              <a:rPr lang="en-US" altLang="zh-CN" sz="2000" dirty="0" err="1" smtClean="0"/>
              <a:t>ibu</a:t>
            </a:r>
            <a:r>
              <a:rPr lang="en-US" altLang="zh-CN" sz="2000" dirty="0" smtClean="0"/>
              <a:t> </a:t>
            </a:r>
            <a:r>
              <a:rPr lang="en-US" altLang="zh-CN" sz="2000" dirty="0" err="1" smtClean="0"/>
              <a:t>hamil</a:t>
            </a:r>
            <a:r>
              <a:rPr lang="en-US" altLang="zh-CN" sz="2000" dirty="0" smtClean="0"/>
              <a:t>, </a:t>
            </a:r>
            <a:r>
              <a:rPr lang="en-US" altLang="zh-CN" sz="2000" dirty="0" err="1" smtClean="0"/>
              <a:t>namun</a:t>
            </a:r>
            <a:r>
              <a:rPr lang="en-US" altLang="zh-CN" sz="2000" dirty="0" smtClean="0"/>
              <a:t> </a:t>
            </a:r>
            <a:r>
              <a:rPr lang="en-US" altLang="zh-CN" sz="2000" dirty="0" err="1" smtClean="0"/>
              <a:t>kejadiannya</a:t>
            </a:r>
            <a:r>
              <a:rPr lang="en-US" altLang="zh-CN" sz="2000" dirty="0" smtClean="0"/>
              <a:t> </a:t>
            </a:r>
            <a:r>
              <a:rPr lang="en-US" altLang="zh-CN" sz="2000" dirty="0" err="1" smtClean="0"/>
              <a:t>lebih</a:t>
            </a:r>
            <a:r>
              <a:rPr lang="en-US" altLang="zh-CN" sz="2000" dirty="0" smtClean="0"/>
              <a:t> </a:t>
            </a:r>
            <a:r>
              <a:rPr lang="en-US" altLang="zh-CN" sz="2000" dirty="0" err="1" smtClean="0"/>
              <a:t>sering</a:t>
            </a:r>
            <a:r>
              <a:rPr lang="en-US" altLang="zh-CN" sz="2000" dirty="0" smtClean="0"/>
              <a:t> </a:t>
            </a:r>
            <a:r>
              <a:rPr lang="en-US" altLang="zh-CN" sz="2000" dirty="0" err="1" smtClean="0"/>
              <a:t>terjadi</a:t>
            </a:r>
            <a:r>
              <a:rPr lang="en-US" altLang="zh-CN" sz="2000" dirty="0" smtClean="0"/>
              <a:t> </a:t>
            </a:r>
            <a:r>
              <a:rPr lang="en-US" altLang="zh-CN" sz="2000" dirty="0" err="1" smtClean="0"/>
              <a:t>pasca</a:t>
            </a:r>
            <a:r>
              <a:rPr lang="en-US" altLang="zh-CN" sz="2000" dirty="0" smtClean="0"/>
              <a:t> </a:t>
            </a:r>
            <a:r>
              <a:rPr lang="en-US" altLang="zh-CN" sz="2000" dirty="0" err="1" smtClean="0"/>
              <a:t>melahirkan</a:t>
            </a:r>
            <a:r>
              <a:rPr lang="en-US" altLang="zh-CN" sz="2000" dirty="0" smtClean="0"/>
              <a:t>. Hal </a:t>
            </a:r>
            <a:r>
              <a:rPr lang="en-US" altLang="zh-CN" sz="2000" dirty="0" err="1" smtClean="0"/>
              <a:t>ini</a:t>
            </a:r>
            <a:r>
              <a:rPr lang="en-US" altLang="zh-CN" sz="2000" dirty="0" smtClean="0"/>
              <a:t> </a:t>
            </a:r>
            <a:r>
              <a:rPr lang="en-US" altLang="zh-CN" sz="2000" dirty="0" err="1" smtClean="0"/>
              <a:t>dapat</a:t>
            </a:r>
            <a:r>
              <a:rPr lang="en-US" altLang="zh-CN" sz="2000" dirty="0" smtClean="0"/>
              <a:t> </a:t>
            </a:r>
            <a:r>
              <a:rPr lang="en-US" altLang="zh-CN" sz="2000" dirty="0" err="1" smtClean="0"/>
              <a:t>diatasi</a:t>
            </a:r>
            <a:r>
              <a:rPr lang="en-US" altLang="zh-CN" sz="2000" dirty="0" smtClean="0"/>
              <a:t> </a:t>
            </a:r>
            <a:r>
              <a:rPr lang="en-US" altLang="zh-CN" sz="2000" dirty="0" err="1" smtClean="0"/>
              <a:t>dengan</a:t>
            </a:r>
            <a:r>
              <a:rPr lang="en-US" altLang="zh-CN" sz="2000" dirty="0" smtClean="0"/>
              <a:t> </a:t>
            </a:r>
            <a:r>
              <a:rPr lang="en-US" altLang="zh-CN" sz="2000" dirty="0" err="1" smtClean="0"/>
              <a:t>menggunakan</a:t>
            </a:r>
            <a:r>
              <a:rPr lang="en-US" altLang="zh-CN" sz="2000" dirty="0" smtClean="0"/>
              <a:t> </a:t>
            </a:r>
            <a:r>
              <a:rPr lang="en-US" altLang="zh-CN" sz="2000" dirty="0" err="1" smtClean="0"/>
              <a:t>obat</a:t>
            </a:r>
            <a:r>
              <a:rPr lang="en-US" altLang="zh-CN" sz="2000" dirty="0" smtClean="0"/>
              <a:t> mood stabilizer, </a:t>
            </a:r>
            <a:r>
              <a:rPr lang="en-US" altLang="zh-CN" sz="2000" dirty="0" err="1" smtClean="0"/>
              <a:t>namun</a:t>
            </a:r>
            <a:r>
              <a:rPr lang="en-US" altLang="zh-CN" sz="2000" dirty="0" smtClean="0"/>
              <a:t> </a:t>
            </a:r>
            <a:r>
              <a:rPr lang="en-US" altLang="zh-CN" sz="2000" dirty="0" err="1" smtClean="0"/>
              <a:t>memerlukan</a:t>
            </a:r>
            <a:r>
              <a:rPr lang="en-US" altLang="zh-CN" sz="2000" dirty="0" smtClean="0"/>
              <a:t> </a:t>
            </a:r>
            <a:r>
              <a:rPr lang="en-US" altLang="zh-CN" sz="2000" dirty="0" err="1" smtClean="0"/>
              <a:t>pemeriksaan</a:t>
            </a:r>
            <a:r>
              <a:rPr lang="en-US" altLang="zh-CN" sz="2000" dirty="0" smtClean="0"/>
              <a:t> </a:t>
            </a:r>
            <a:r>
              <a:rPr lang="en-US" altLang="zh-CN" sz="2000" dirty="0" err="1" smtClean="0"/>
              <a:t>serta</a:t>
            </a:r>
            <a:r>
              <a:rPr lang="en-US" altLang="zh-CN" sz="2000" dirty="0" smtClean="0"/>
              <a:t> </a:t>
            </a:r>
            <a:r>
              <a:rPr lang="en-US" altLang="zh-CN" sz="2000" dirty="0" err="1" smtClean="0"/>
              <a:t>pertimbangan</a:t>
            </a:r>
            <a:r>
              <a:rPr lang="en-US" altLang="zh-CN" sz="2000" dirty="0" smtClean="0"/>
              <a:t> </a:t>
            </a:r>
            <a:r>
              <a:rPr lang="en-US" altLang="zh-CN" sz="2000" dirty="0" err="1" smtClean="0"/>
              <a:t>risiko</a:t>
            </a:r>
            <a:r>
              <a:rPr lang="en-US" altLang="zh-CN" sz="2000" dirty="0" smtClean="0"/>
              <a:t> </a:t>
            </a:r>
            <a:r>
              <a:rPr lang="en-US" altLang="zh-CN" sz="2000" dirty="0" err="1" smtClean="0"/>
              <a:t>beserta</a:t>
            </a:r>
            <a:r>
              <a:rPr lang="en-US" altLang="zh-CN" sz="2000" dirty="0" smtClean="0"/>
              <a:t> </a:t>
            </a:r>
            <a:r>
              <a:rPr lang="en-US" altLang="zh-CN" sz="2000" dirty="0" err="1" smtClean="0"/>
              <a:t>manfaat</a:t>
            </a:r>
            <a:r>
              <a:rPr lang="en-US" altLang="zh-CN" sz="2000" dirty="0" smtClean="0"/>
              <a:t>.  </a:t>
            </a:r>
            <a:endParaRPr lang="x-none" sz="2000"/>
          </a:p>
        </p:txBody>
      </p:sp>
    </p:spTree>
    <p:extLst>
      <p:ext uri="{BB962C8B-B14F-4D97-AF65-F5344CB8AC3E}">
        <p14:creationId xmlns:p14="http://schemas.microsoft.com/office/powerpoint/2010/main" val="124277703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763688" y="1066542"/>
            <a:ext cx="5904656" cy="523220"/>
          </a:xfrm>
          <a:prstGeom prst="rect">
            <a:avLst/>
          </a:prstGeom>
        </p:spPr>
        <p:txBody>
          <a:bodyPr wrap="square">
            <a:spAutoFit/>
          </a:bodyPr>
          <a:lstStyle/>
          <a:p>
            <a:pPr algn="ctr"/>
            <a:r>
              <a:rPr lang="en-US" altLang="zh-CN" sz="2800" b="1" dirty="0" err="1" smtClean="0"/>
              <a:t>Peran</a:t>
            </a:r>
            <a:r>
              <a:rPr lang="en-US" altLang="zh-CN" sz="2800" b="1" dirty="0" smtClean="0"/>
              <a:t> </a:t>
            </a:r>
            <a:r>
              <a:rPr lang="en-US" altLang="zh-CN" sz="2800" b="1" dirty="0" err="1" smtClean="0"/>
              <a:t>Bidan</a:t>
            </a:r>
            <a:r>
              <a:rPr lang="en-US" altLang="zh-CN" sz="2800" b="1" dirty="0" smtClean="0"/>
              <a:t> </a:t>
            </a:r>
            <a:r>
              <a:rPr lang="en-US" altLang="zh-CN" sz="2800" b="1" dirty="0" err="1" smtClean="0"/>
              <a:t>Selama</a:t>
            </a:r>
            <a:r>
              <a:rPr lang="en-US" altLang="zh-CN" sz="2800" b="1" dirty="0" smtClean="0"/>
              <a:t> </a:t>
            </a:r>
            <a:r>
              <a:rPr lang="en-US" altLang="zh-CN" sz="2800" b="1" dirty="0" err="1" smtClean="0"/>
              <a:t>Masa</a:t>
            </a:r>
            <a:r>
              <a:rPr lang="en-US" altLang="zh-CN" sz="2800" b="1" dirty="0" smtClean="0"/>
              <a:t> </a:t>
            </a:r>
            <a:r>
              <a:rPr lang="en-US" altLang="zh-CN" sz="2800" b="1" dirty="0" err="1" smtClean="0"/>
              <a:t>Kehamilan</a:t>
            </a:r>
            <a:endParaRPr lang="id-ID" sz="2800" dirty="0"/>
          </a:p>
        </p:txBody>
      </p:sp>
      <p:sp>
        <p:nvSpPr>
          <p:cNvPr id="6" name="Rectangle 5"/>
          <p:cNvSpPr/>
          <p:nvPr/>
        </p:nvSpPr>
        <p:spPr>
          <a:xfrm>
            <a:off x="1583668" y="1829208"/>
            <a:ext cx="6264696" cy="3785652"/>
          </a:xfrm>
          <a:prstGeom prst="rect">
            <a:avLst/>
          </a:prstGeom>
        </p:spPr>
        <p:txBody>
          <a:bodyPr wrap="square">
            <a:spAutoFit/>
          </a:bodyPr>
          <a:lstStyle/>
          <a:p>
            <a:pPr algn="just"/>
            <a:r>
              <a:rPr lang="en-US" altLang="zh-CN" sz="2000" b="1" dirty="0" smtClean="0"/>
              <a:t>1.</a:t>
            </a:r>
            <a:r>
              <a:rPr lang="id-ID" altLang="zh-CN" sz="2000" b="1" dirty="0" smtClean="0"/>
              <a:t> </a:t>
            </a:r>
            <a:r>
              <a:rPr lang="en-US" altLang="zh-CN" sz="2000" b="1" dirty="0" err="1" smtClean="0"/>
              <a:t>Komunikator</a:t>
            </a:r>
            <a:endParaRPr lang="x-none" sz="2000" b="1" smtClean="0"/>
          </a:p>
          <a:p>
            <a:pPr algn="just"/>
            <a:r>
              <a:rPr lang="en-US" altLang="zh-CN" sz="2000" dirty="0" err="1" smtClean="0"/>
              <a:t>Bidan</a:t>
            </a:r>
            <a:r>
              <a:rPr lang="en-US" altLang="zh-CN" sz="2000" dirty="0" smtClean="0"/>
              <a:t> </a:t>
            </a:r>
            <a:r>
              <a:rPr lang="en-US" altLang="zh-CN" sz="2000" dirty="0" err="1" smtClean="0"/>
              <a:t>Mengevaluasi</a:t>
            </a:r>
            <a:r>
              <a:rPr lang="en-US" altLang="zh-CN" sz="2000" dirty="0" smtClean="0"/>
              <a:t> </a:t>
            </a:r>
            <a:r>
              <a:rPr lang="en-US" altLang="zh-CN" sz="2000" dirty="0" err="1" smtClean="0"/>
              <a:t>pemahaman</a:t>
            </a:r>
            <a:r>
              <a:rPr lang="en-US" altLang="zh-CN" sz="2000" dirty="0" smtClean="0"/>
              <a:t> </a:t>
            </a:r>
            <a:r>
              <a:rPr lang="en-US" altLang="zh-CN" sz="2000" dirty="0" err="1" smtClean="0"/>
              <a:t>ibu</a:t>
            </a:r>
            <a:r>
              <a:rPr lang="en-US" altLang="zh-CN" sz="2000" dirty="0" smtClean="0"/>
              <a:t> </a:t>
            </a:r>
            <a:r>
              <a:rPr lang="en-US" altLang="zh-CN" sz="2000" dirty="0" err="1" smtClean="0"/>
              <a:t>tentang</a:t>
            </a:r>
            <a:r>
              <a:rPr lang="en-US" altLang="zh-CN" sz="2000" dirty="0" smtClean="0"/>
              <a:t> </a:t>
            </a:r>
            <a:r>
              <a:rPr lang="en-US" altLang="zh-CN" sz="2000" dirty="0" err="1" smtClean="0"/>
              <a:t>informasi</a:t>
            </a:r>
            <a:r>
              <a:rPr lang="en-US" altLang="zh-CN" sz="2000" dirty="0" smtClean="0"/>
              <a:t> yang </a:t>
            </a:r>
            <a:r>
              <a:rPr lang="en-US" altLang="zh-CN" sz="2000" dirty="0" err="1" smtClean="0"/>
              <a:t>diberikan</a:t>
            </a:r>
            <a:r>
              <a:rPr lang="en-US" altLang="zh-CN" sz="2000" dirty="0" smtClean="0"/>
              <a:t> </a:t>
            </a:r>
            <a:r>
              <a:rPr lang="en-US" altLang="zh-CN" sz="2000" dirty="0" err="1" smtClean="0"/>
              <a:t>dan</a:t>
            </a:r>
            <a:r>
              <a:rPr lang="en-US" altLang="zh-CN" sz="2000" dirty="0" smtClean="0"/>
              <a:t> </a:t>
            </a:r>
            <a:r>
              <a:rPr lang="en-US" altLang="zh-CN" sz="2000" dirty="0" err="1" smtClean="0"/>
              <a:t>juga</a:t>
            </a:r>
            <a:r>
              <a:rPr lang="en-US" altLang="zh-CN" sz="2000" dirty="0" smtClean="0"/>
              <a:t> </a:t>
            </a:r>
            <a:r>
              <a:rPr lang="en-US" altLang="zh-CN" sz="2000" dirty="0" err="1" smtClean="0"/>
              <a:t>memberikan</a:t>
            </a:r>
            <a:r>
              <a:rPr lang="en-US" altLang="zh-CN" sz="2000" dirty="0" smtClean="0"/>
              <a:t> </a:t>
            </a:r>
            <a:r>
              <a:rPr lang="en-US" altLang="zh-CN" sz="2000" dirty="0" err="1" smtClean="0"/>
              <a:t>pesan</a:t>
            </a:r>
            <a:r>
              <a:rPr lang="en-US" altLang="zh-CN" sz="2000" dirty="0" smtClean="0"/>
              <a:t> </a:t>
            </a:r>
            <a:r>
              <a:rPr lang="en-US" altLang="zh-CN" sz="2000" dirty="0" err="1" smtClean="0"/>
              <a:t>kepada</a:t>
            </a:r>
            <a:r>
              <a:rPr lang="en-US" altLang="zh-CN" sz="2000" dirty="0" smtClean="0"/>
              <a:t> </a:t>
            </a:r>
            <a:r>
              <a:rPr lang="en-US" altLang="zh-CN" sz="2000" dirty="0" err="1" smtClean="0"/>
              <a:t>ibu</a:t>
            </a:r>
            <a:r>
              <a:rPr lang="en-US" altLang="zh-CN" sz="2000" dirty="0" smtClean="0"/>
              <a:t> </a:t>
            </a:r>
            <a:r>
              <a:rPr lang="en-US" altLang="zh-CN" sz="2000" dirty="0" err="1" smtClean="0"/>
              <a:t>hamil</a:t>
            </a:r>
            <a:r>
              <a:rPr lang="en-US" altLang="zh-CN" sz="2000" dirty="0" smtClean="0"/>
              <a:t> </a:t>
            </a:r>
            <a:r>
              <a:rPr lang="en-US" altLang="zh-CN" sz="2000" dirty="0" err="1" smtClean="0"/>
              <a:t>apabila</a:t>
            </a:r>
            <a:r>
              <a:rPr lang="en-US" altLang="zh-CN" sz="2000" dirty="0" smtClean="0"/>
              <a:t> </a:t>
            </a:r>
            <a:r>
              <a:rPr lang="en-US" altLang="zh-CN" sz="2000" dirty="0" err="1" smtClean="0"/>
              <a:t>terjadi</a:t>
            </a:r>
            <a:r>
              <a:rPr lang="en-US" altLang="zh-CN" sz="2000" dirty="0" smtClean="0"/>
              <a:t> </a:t>
            </a:r>
            <a:r>
              <a:rPr lang="en-US" altLang="zh-CN" sz="2000" dirty="0" err="1" smtClean="0"/>
              <a:t>efek</a:t>
            </a:r>
            <a:r>
              <a:rPr lang="en-US" altLang="zh-CN" sz="2000" dirty="0" smtClean="0"/>
              <a:t> yang </a:t>
            </a:r>
            <a:r>
              <a:rPr lang="en-US" altLang="zh-CN" sz="2000" dirty="0" err="1" smtClean="0"/>
              <a:t>tidak</a:t>
            </a:r>
            <a:r>
              <a:rPr lang="en-US" altLang="zh-CN" sz="2000" dirty="0" smtClean="0"/>
              <a:t> </a:t>
            </a:r>
            <a:r>
              <a:rPr lang="en-US" altLang="zh-CN" sz="2000" dirty="0" err="1" smtClean="0"/>
              <a:t>bisa</a:t>
            </a:r>
            <a:r>
              <a:rPr lang="en-US" altLang="zh-CN" sz="2000" dirty="0" smtClean="0"/>
              <a:t> </a:t>
            </a:r>
            <a:r>
              <a:rPr lang="en-US" altLang="zh-CN" sz="2000" dirty="0" err="1" smtClean="0"/>
              <a:t>ditanggulagi</a:t>
            </a:r>
            <a:r>
              <a:rPr lang="en-US" altLang="zh-CN" sz="2000" dirty="0" smtClean="0"/>
              <a:t> </a:t>
            </a:r>
            <a:r>
              <a:rPr lang="en-US" altLang="zh-CN" sz="2000" dirty="0" err="1" smtClean="0"/>
              <a:t>sendiri</a:t>
            </a:r>
            <a:r>
              <a:rPr lang="en-US" altLang="zh-CN" sz="2000" dirty="0" smtClean="0"/>
              <a:t> </a:t>
            </a:r>
            <a:r>
              <a:rPr lang="en-US" altLang="zh-CN" sz="2000" dirty="0" err="1" smtClean="0"/>
              <a:t>segera</a:t>
            </a:r>
            <a:r>
              <a:rPr lang="en-US" altLang="zh-CN" sz="2000" dirty="0" smtClean="0"/>
              <a:t> </a:t>
            </a:r>
            <a:r>
              <a:rPr lang="en-US" altLang="zh-CN" sz="2000" dirty="0" err="1" smtClean="0"/>
              <a:t>datang</a:t>
            </a:r>
            <a:r>
              <a:rPr lang="en-US" altLang="zh-CN" sz="2000" dirty="0" smtClean="0"/>
              <a:t> </a:t>
            </a:r>
            <a:r>
              <a:rPr lang="en-US" altLang="zh-CN" sz="2000" dirty="0" err="1" smtClean="0"/>
              <a:t>kembali</a:t>
            </a:r>
            <a:r>
              <a:rPr lang="en-US" altLang="zh-CN" sz="2000" dirty="0" smtClean="0"/>
              <a:t> </a:t>
            </a:r>
            <a:r>
              <a:rPr lang="en-US" altLang="zh-CN" sz="2000" dirty="0" err="1" smtClean="0"/>
              <a:t>dan</a:t>
            </a:r>
            <a:r>
              <a:rPr lang="en-US" altLang="zh-CN" sz="2000" dirty="0" smtClean="0"/>
              <a:t> </a:t>
            </a:r>
            <a:r>
              <a:rPr lang="en-US" altLang="zh-CN" sz="2000" dirty="0" err="1" smtClean="0"/>
              <a:t>komunikasi</a:t>
            </a:r>
            <a:r>
              <a:rPr lang="en-US" altLang="zh-CN" sz="2000" dirty="0" smtClean="0"/>
              <a:t> </a:t>
            </a:r>
            <a:r>
              <a:rPr lang="en-US" altLang="zh-CN" sz="2000" dirty="0" err="1" smtClean="0"/>
              <a:t>ke</a:t>
            </a:r>
            <a:r>
              <a:rPr lang="en-US" altLang="zh-CN" sz="2000" dirty="0" smtClean="0"/>
              <a:t> </a:t>
            </a:r>
            <a:r>
              <a:rPr lang="en-US" altLang="zh-CN" sz="2000" dirty="0" err="1" smtClean="0"/>
              <a:t>bidan</a:t>
            </a:r>
            <a:endParaRPr lang="x-none" sz="2000" smtClean="0"/>
          </a:p>
          <a:p>
            <a:pPr algn="just"/>
            <a:endParaRPr lang="x-none" sz="2000" smtClean="0"/>
          </a:p>
          <a:p>
            <a:pPr algn="just"/>
            <a:r>
              <a:rPr lang="en-US" altLang="zh-CN" sz="2000" b="1" dirty="0" smtClean="0"/>
              <a:t>2. Motivator</a:t>
            </a:r>
            <a:endParaRPr lang="x-none" sz="2000" b="1" smtClean="0"/>
          </a:p>
          <a:p>
            <a:pPr algn="just"/>
            <a:r>
              <a:rPr lang="en-US" altLang="zh-CN" sz="2000" dirty="0" err="1" smtClean="0"/>
              <a:t>Bidan</a:t>
            </a:r>
            <a:r>
              <a:rPr lang="en-US" altLang="zh-CN" sz="2000" dirty="0" smtClean="0"/>
              <a:t> </a:t>
            </a:r>
            <a:r>
              <a:rPr lang="en-US" altLang="zh-CN" sz="2000" dirty="0" err="1" smtClean="0"/>
              <a:t>harus</a:t>
            </a:r>
            <a:r>
              <a:rPr lang="en-US" altLang="zh-CN" sz="2000" dirty="0" smtClean="0"/>
              <a:t> </a:t>
            </a:r>
            <a:r>
              <a:rPr lang="en-US" altLang="zh-CN" sz="2000" dirty="0" err="1" smtClean="0"/>
              <a:t>mendengarkan</a:t>
            </a:r>
            <a:r>
              <a:rPr lang="en-US" altLang="zh-CN" sz="2000" dirty="0" smtClean="0"/>
              <a:t> </a:t>
            </a:r>
            <a:r>
              <a:rPr lang="en-US" altLang="zh-CN" sz="2000" dirty="0" err="1" smtClean="0"/>
              <a:t>keluhan</a:t>
            </a:r>
            <a:r>
              <a:rPr lang="en-US" altLang="zh-CN" sz="2000" dirty="0" smtClean="0"/>
              <a:t> yang </a:t>
            </a:r>
            <a:r>
              <a:rPr lang="en-US" altLang="zh-CN" sz="2000" dirty="0" err="1" smtClean="0"/>
              <a:t>disampaikan</a:t>
            </a:r>
            <a:r>
              <a:rPr lang="en-US" altLang="zh-CN" sz="2000" dirty="0" smtClean="0"/>
              <a:t> </a:t>
            </a:r>
            <a:r>
              <a:rPr lang="en-US" altLang="zh-CN" sz="2000" dirty="0" err="1" smtClean="0"/>
              <a:t>ibu</a:t>
            </a:r>
            <a:r>
              <a:rPr lang="en-US" altLang="zh-CN" sz="2000" dirty="0" smtClean="0"/>
              <a:t> </a:t>
            </a:r>
            <a:r>
              <a:rPr lang="en-US" altLang="zh-CN" sz="2000" dirty="0" err="1" smtClean="0"/>
              <a:t>hamil</a:t>
            </a:r>
            <a:r>
              <a:rPr lang="en-US" altLang="zh-CN" sz="2000" dirty="0" smtClean="0"/>
              <a:t> </a:t>
            </a:r>
            <a:r>
              <a:rPr lang="en-US" altLang="zh-CN" sz="2000" dirty="0" err="1" smtClean="0"/>
              <a:t>dengan</a:t>
            </a:r>
            <a:r>
              <a:rPr lang="en-US" altLang="zh-CN" sz="2000" dirty="0" smtClean="0"/>
              <a:t> </a:t>
            </a:r>
            <a:r>
              <a:rPr lang="en-US" altLang="zh-CN" sz="2000" dirty="0" err="1" smtClean="0"/>
              <a:t>penuh</a:t>
            </a:r>
            <a:r>
              <a:rPr lang="en-US" altLang="zh-CN" sz="2000" dirty="0" smtClean="0"/>
              <a:t> </a:t>
            </a:r>
            <a:r>
              <a:rPr lang="en-US" altLang="zh-CN" sz="2000" dirty="0" err="1" smtClean="0"/>
              <a:t>minat</a:t>
            </a:r>
            <a:r>
              <a:rPr lang="en-US" altLang="zh-CN" sz="2000" dirty="0" smtClean="0"/>
              <a:t>, </a:t>
            </a:r>
            <a:r>
              <a:rPr lang="en-US" altLang="zh-CN" sz="2000" dirty="0" err="1" smtClean="0"/>
              <a:t>dan</a:t>
            </a:r>
            <a:r>
              <a:rPr lang="en-US" altLang="zh-CN" sz="2000" dirty="0" smtClean="0"/>
              <a:t> </a:t>
            </a:r>
            <a:r>
              <a:rPr lang="en-US" altLang="zh-CN" sz="2000" dirty="0" err="1" smtClean="0"/>
              <a:t>ingat</a:t>
            </a:r>
            <a:r>
              <a:rPr lang="en-US" altLang="zh-CN" sz="2000" dirty="0" smtClean="0"/>
              <a:t> </a:t>
            </a:r>
            <a:r>
              <a:rPr lang="en-US" altLang="zh-CN" sz="2000" dirty="0" err="1" smtClean="0"/>
              <a:t>ibu</a:t>
            </a:r>
            <a:r>
              <a:rPr lang="en-US" altLang="zh-CN" sz="2000" dirty="0" smtClean="0"/>
              <a:t> </a:t>
            </a:r>
            <a:r>
              <a:rPr lang="en-US" altLang="zh-CN" sz="2000" dirty="0" err="1" smtClean="0"/>
              <a:t>hamil</a:t>
            </a:r>
            <a:r>
              <a:rPr lang="en-US" altLang="zh-CN" sz="2000" dirty="0" smtClean="0"/>
              <a:t> </a:t>
            </a:r>
            <a:r>
              <a:rPr lang="en-US" altLang="zh-CN" sz="2000" dirty="0" err="1" smtClean="0"/>
              <a:t>memerlukan</a:t>
            </a:r>
            <a:r>
              <a:rPr lang="en-US" altLang="zh-CN" sz="2000" dirty="0" smtClean="0"/>
              <a:t> </a:t>
            </a:r>
            <a:r>
              <a:rPr lang="en-US" altLang="zh-CN" sz="2000" dirty="0" err="1" smtClean="0"/>
              <a:t>dukungan</a:t>
            </a:r>
            <a:r>
              <a:rPr lang="en-US" altLang="zh-CN" sz="2000" dirty="0" smtClean="0"/>
              <a:t> </a:t>
            </a:r>
            <a:r>
              <a:rPr lang="en-US" altLang="zh-CN" sz="2000" dirty="0" err="1" smtClean="0"/>
              <a:t>moril</a:t>
            </a:r>
            <a:r>
              <a:rPr lang="en-US" altLang="zh-CN" sz="2000" dirty="0" smtClean="0"/>
              <a:t> </a:t>
            </a:r>
            <a:r>
              <a:rPr lang="en-US" altLang="zh-CN" sz="2000" dirty="0" err="1" smtClean="0"/>
              <a:t>selama</a:t>
            </a:r>
            <a:r>
              <a:rPr lang="en-US" altLang="zh-CN" sz="2000" dirty="0" smtClean="0"/>
              <a:t> </a:t>
            </a:r>
            <a:r>
              <a:rPr lang="en-US" altLang="zh-CN" sz="2000" dirty="0" err="1" smtClean="0"/>
              <a:t>kehamilannya</a:t>
            </a:r>
            <a:r>
              <a:rPr lang="en-US" altLang="zh-CN" sz="2000" dirty="0" smtClean="0"/>
              <a:t> </a:t>
            </a:r>
            <a:r>
              <a:rPr lang="en-US" altLang="zh-CN" sz="2000" dirty="0" err="1" smtClean="0"/>
              <a:t>sehingga</a:t>
            </a:r>
            <a:r>
              <a:rPr lang="en-US" altLang="zh-CN" sz="2000" dirty="0" smtClean="0"/>
              <a:t> </a:t>
            </a:r>
            <a:r>
              <a:rPr lang="en-US" altLang="zh-CN" sz="2000" dirty="0" err="1" smtClean="0"/>
              <a:t>dorongan</a:t>
            </a:r>
            <a:r>
              <a:rPr lang="en-US" altLang="zh-CN" sz="2000" dirty="0" smtClean="0"/>
              <a:t> </a:t>
            </a:r>
            <a:r>
              <a:rPr lang="en-US" altLang="zh-CN" sz="2000" dirty="0" err="1" smtClean="0"/>
              <a:t>juga</a:t>
            </a:r>
            <a:r>
              <a:rPr lang="en-US" altLang="zh-CN" sz="2000" dirty="0" smtClean="0"/>
              <a:t> </a:t>
            </a:r>
            <a:r>
              <a:rPr lang="en-US" altLang="zh-CN" sz="2000" dirty="0" err="1" smtClean="0"/>
              <a:t>sangat</a:t>
            </a:r>
            <a:r>
              <a:rPr lang="en-US" altLang="zh-CN" sz="2000" dirty="0" smtClean="0"/>
              <a:t> </a:t>
            </a:r>
            <a:r>
              <a:rPr lang="en-US" altLang="zh-CN" sz="2000" dirty="0" err="1" smtClean="0"/>
              <a:t>diperlukan</a:t>
            </a:r>
            <a:r>
              <a:rPr lang="en-US" altLang="zh-CN" sz="2000" dirty="0" smtClean="0"/>
              <a:t> </a:t>
            </a:r>
            <a:r>
              <a:rPr lang="en-US" altLang="zh-CN" sz="2000" dirty="0" err="1" smtClean="0"/>
              <a:t>dalam</a:t>
            </a:r>
            <a:r>
              <a:rPr lang="en-US" altLang="zh-CN" sz="2000" dirty="0" smtClean="0"/>
              <a:t> </a:t>
            </a:r>
            <a:r>
              <a:rPr lang="en-US" altLang="zh-CN" sz="2000" dirty="0" err="1" smtClean="0"/>
              <a:t>rangka</a:t>
            </a:r>
            <a:r>
              <a:rPr lang="en-US" altLang="zh-CN" sz="2000" dirty="0" smtClean="0"/>
              <a:t> </a:t>
            </a:r>
            <a:r>
              <a:rPr lang="en-US" altLang="zh-CN" sz="2000" dirty="0" err="1" smtClean="0"/>
              <a:t>meningkatkan</a:t>
            </a:r>
            <a:r>
              <a:rPr lang="en-US" altLang="zh-CN" sz="2000" dirty="0" smtClean="0"/>
              <a:t> </a:t>
            </a:r>
            <a:r>
              <a:rPr lang="en-US" altLang="zh-CN" sz="2000" dirty="0" err="1" smtClean="0"/>
              <a:t>tumbuhnya</a:t>
            </a:r>
            <a:r>
              <a:rPr lang="en-US" altLang="zh-CN" sz="2000" dirty="0" smtClean="0"/>
              <a:t> </a:t>
            </a:r>
            <a:r>
              <a:rPr lang="en-US" altLang="zh-CN" sz="2000" dirty="0" err="1" smtClean="0"/>
              <a:t>motivasi</a:t>
            </a:r>
            <a:endParaRPr lang="x-none" sz="2000"/>
          </a:p>
        </p:txBody>
      </p:sp>
    </p:spTree>
    <p:extLst>
      <p:ext uri="{BB962C8B-B14F-4D97-AF65-F5344CB8AC3E}">
        <p14:creationId xmlns:p14="http://schemas.microsoft.com/office/powerpoint/2010/main" val="319599557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212"/>
            <a:ext cx="9144000" cy="6858000"/>
          </a:xfrm>
          <a:prstGeom prst="rect">
            <a:avLst/>
          </a:prstGeom>
        </p:spPr>
      </p:pic>
      <p:sp>
        <p:nvSpPr>
          <p:cNvPr id="5" name="Rectangle 4"/>
          <p:cNvSpPr/>
          <p:nvPr/>
        </p:nvSpPr>
        <p:spPr>
          <a:xfrm>
            <a:off x="1794062" y="1226185"/>
            <a:ext cx="6048672" cy="4401205"/>
          </a:xfrm>
          <a:prstGeom prst="rect">
            <a:avLst/>
          </a:prstGeom>
        </p:spPr>
        <p:txBody>
          <a:bodyPr wrap="square">
            <a:spAutoFit/>
          </a:bodyPr>
          <a:lstStyle/>
          <a:p>
            <a:pPr algn="just"/>
            <a:r>
              <a:rPr lang="en-US" altLang="zh-CN" sz="2000" b="1" dirty="0" smtClean="0"/>
              <a:t>3. </a:t>
            </a:r>
            <a:r>
              <a:rPr lang="en-US" altLang="zh-CN" sz="2000" b="1" dirty="0" err="1" smtClean="0"/>
              <a:t>Fasilitator</a:t>
            </a:r>
            <a:endParaRPr lang="x-none" sz="2000" b="1" smtClean="0"/>
          </a:p>
          <a:p>
            <a:pPr algn="just"/>
            <a:r>
              <a:rPr lang="en-US" altLang="zh-CN" sz="2000" dirty="0" err="1" smtClean="0"/>
              <a:t>Peran</a:t>
            </a:r>
            <a:r>
              <a:rPr lang="en-US" altLang="zh-CN" sz="2000" dirty="0" smtClean="0"/>
              <a:t> </a:t>
            </a:r>
            <a:r>
              <a:rPr lang="en-US" altLang="zh-CN" sz="2000" dirty="0" err="1" smtClean="0"/>
              <a:t>sebagai</a:t>
            </a:r>
            <a:r>
              <a:rPr lang="en-US" altLang="zh-CN" sz="2000" dirty="0" smtClean="0"/>
              <a:t> </a:t>
            </a:r>
            <a:r>
              <a:rPr lang="en-US" altLang="zh-CN" sz="2000" dirty="0" err="1" smtClean="0"/>
              <a:t>fasilitator</a:t>
            </a:r>
            <a:r>
              <a:rPr lang="en-US" altLang="zh-CN" sz="2000" dirty="0" smtClean="0"/>
              <a:t> </a:t>
            </a:r>
            <a:r>
              <a:rPr lang="en-US" altLang="zh-CN" sz="2000" dirty="0" err="1" smtClean="0"/>
              <a:t>dalam</a:t>
            </a:r>
            <a:r>
              <a:rPr lang="en-US" altLang="zh-CN" sz="2000" dirty="0" smtClean="0"/>
              <a:t> </a:t>
            </a:r>
            <a:r>
              <a:rPr lang="en-US" altLang="zh-CN" sz="2000" dirty="0" err="1" smtClean="0"/>
              <a:t>pemanfaatan</a:t>
            </a:r>
            <a:r>
              <a:rPr lang="en-US" altLang="zh-CN" sz="2000" dirty="0" smtClean="0"/>
              <a:t> </a:t>
            </a:r>
            <a:r>
              <a:rPr lang="en-US" altLang="zh-CN" sz="2000" dirty="0" err="1" smtClean="0"/>
              <a:t>buku</a:t>
            </a:r>
            <a:r>
              <a:rPr lang="en-US" altLang="zh-CN" sz="2000" dirty="0" smtClean="0"/>
              <a:t> KIA </a:t>
            </a:r>
            <a:r>
              <a:rPr lang="en-US" altLang="zh-CN" sz="2000" dirty="0" err="1" smtClean="0"/>
              <a:t>kepada</a:t>
            </a:r>
            <a:r>
              <a:rPr lang="en-US" altLang="zh-CN" sz="2000" dirty="0" smtClean="0"/>
              <a:t> </a:t>
            </a:r>
            <a:r>
              <a:rPr lang="en-US" altLang="zh-CN" sz="2000" dirty="0" err="1" smtClean="0"/>
              <a:t>ibu</a:t>
            </a:r>
            <a:r>
              <a:rPr lang="en-US" altLang="zh-CN" sz="2000" dirty="0" smtClean="0"/>
              <a:t> </a:t>
            </a:r>
            <a:r>
              <a:rPr lang="en-US" altLang="zh-CN" sz="2000" dirty="0" err="1" smtClean="0"/>
              <a:t>hamil</a:t>
            </a:r>
            <a:r>
              <a:rPr lang="en-US" altLang="zh-CN" sz="2000" dirty="0" smtClean="0"/>
              <a:t> </a:t>
            </a:r>
            <a:r>
              <a:rPr lang="en-US" altLang="zh-CN" sz="2000" dirty="0" err="1" smtClean="0"/>
              <a:t>juga</a:t>
            </a:r>
            <a:r>
              <a:rPr lang="en-US" altLang="zh-CN" sz="2000" dirty="0" smtClean="0"/>
              <a:t> </a:t>
            </a:r>
            <a:r>
              <a:rPr lang="en-US" altLang="zh-CN" sz="2000" dirty="0" err="1" smtClean="0"/>
              <a:t>harus</a:t>
            </a:r>
            <a:r>
              <a:rPr lang="en-US" altLang="zh-CN" sz="2000" dirty="0" smtClean="0"/>
              <a:t> </a:t>
            </a:r>
            <a:r>
              <a:rPr lang="en-US" altLang="zh-CN" sz="2000" dirty="0" err="1" smtClean="0"/>
              <a:t>dimiliki</a:t>
            </a:r>
            <a:r>
              <a:rPr lang="en-US" altLang="zh-CN" sz="2000" dirty="0" smtClean="0"/>
              <a:t> </a:t>
            </a:r>
            <a:r>
              <a:rPr lang="en-US" altLang="zh-CN" sz="2000" dirty="0" err="1" smtClean="0"/>
              <a:t>pada</a:t>
            </a:r>
            <a:r>
              <a:rPr lang="en-US" altLang="zh-CN" sz="2000" dirty="0" smtClean="0"/>
              <a:t> </a:t>
            </a:r>
            <a:r>
              <a:rPr lang="en-US" altLang="zh-CN" sz="2000" dirty="0" err="1" smtClean="0"/>
              <a:t>setiap</a:t>
            </a:r>
            <a:r>
              <a:rPr lang="en-US" altLang="zh-CN" sz="2000" dirty="0" smtClean="0"/>
              <a:t> </a:t>
            </a:r>
            <a:r>
              <a:rPr lang="en-US" altLang="zh-CN" sz="2000" dirty="0" err="1" smtClean="0"/>
              <a:t>kunjungan</a:t>
            </a:r>
            <a:r>
              <a:rPr lang="en-US" altLang="zh-CN" sz="2000" dirty="0" smtClean="0"/>
              <a:t> </a:t>
            </a:r>
            <a:r>
              <a:rPr lang="en-US" altLang="zh-CN" sz="2000" dirty="0" err="1" smtClean="0"/>
              <a:t>ke</a:t>
            </a:r>
            <a:r>
              <a:rPr lang="en-US" altLang="zh-CN" sz="2000" dirty="0" smtClean="0"/>
              <a:t> </a:t>
            </a:r>
            <a:r>
              <a:rPr lang="en-US" altLang="zh-CN" sz="2000" dirty="0" err="1" smtClean="0"/>
              <a:t>pusat</a:t>
            </a:r>
            <a:r>
              <a:rPr lang="en-US" altLang="zh-CN" sz="2000" dirty="0" smtClean="0"/>
              <a:t> </a:t>
            </a:r>
            <a:r>
              <a:rPr lang="en-US" altLang="zh-CN" sz="2000" dirty="0" err="1" smtClean="0"/>
              <a:t>kesehatan</a:t>
            </a:r>
            <a:r>
              <a:rPr lang="en-US" altLang="zh-CN" sz="2000" dirty="0" smtClean="0"/>
              <a:t> </a:t>
            </a:r>
            <a:r>
              <a:rPr lang="en-US" altLang="zh-CN" sz="2000" dirty="0" err="1" smtClean="0"/>
              <a:t>serta</a:t>
            </a:r>
            <a:r>
              <a:rPr lang="en-US" altLang="zh-CN" sz="2000" dirty="0" smtClean="0"/>
              <a:t> </a:t>
            </a:r>
            <a:r>
              <a:rPr lang="en-US" altLang="zh-CN" sz="2000" dirty="0" err="1" smtClean="0"/>
              <a:t>mampu</a:t>
            </a:r>
            <a:r>
              <a:rPr lang="en-US" altLang="zh-CN" sz="2000" dirty="0" smtClean="0"/>
              <a:t> </a:t>
            </a:r>
            <a:r>
              <a:rPr lang="en-US" altLang="zh-CN" sz="2000" dirty="0" err="1" smtClean="0"/>
              <a:t>menjadi</a:t>
            </a:r>
            <a:r>
              <a:rPr lang="en-US" altLang="zh-CN" sz="2000" dirty="0" smtClean="0"/>
              <a:t> </a:t>
            </a:r>
            <a:r>
              <a:rPr lang="en-US" altLang="zh-CN" sz="2000" dirty="0" err="1" smtClean="0"/>
              <a:t>pendamping</a:t>
            </a:r>
            <a:r>
              <a:rPr lang="en-US" altLang="zh-CN" sz="2000" dirty="0" smtClean="0"/>
              <a:t> </a:t>
            </a:r>
            <a:r>
              <a:rPr lang="en-US" altLang="zh-CN" sz="2000" dirty="0" err="1" smtClean="0"/>
              <a:t>dalam</a:t>
            </a:r>
            <a:r>
              <a:rPr lang="en-US" altLang="zh-CN" sz="2000" dirty="0" smtClean="0"/>
              <a:t> </a:t>
            </a:r>
            <a:r>
              <a:rPr lang="en-US" altLang="zh-CN" sz="2000" dirty="0" err="1" smtClean="0"/>
              <a:t>suatu</a:t>
            </a:r>
            <a:r>
              <a:rPr lang="en-US" altLang="zh-CN" sz="2000" dirty="0" smtClean="0"/>
              <a:t> forum </a:t>
            </a:r>
            <a:r>
              <a:rPr lang="en-US" altLang="zh-CN" sz="2000" dirty="0" err="1" smtClean="0"/>
              <a:t>dan</a:t>
            </a:r>
            <a:r>
              <a:rPr lang="en-US" altLang="zh-CN" sz="2000" dirty="0" smtClean="0"/>
              <a:t> </a:t>
            </a:r>
            <a:r>
              <a:rPr lang="en-US" altLang="zh-CN" sz="2000" dirty="0" err="1" smtClean="0"/>
              <a:t>memberikan</a:t>
            </a:r>
            <a:r>
              <a:rPr lang="en-US" altLang="zh-CN" sz="2000" dirty="0" smtClean="0"/>
              <a:t> </a:t>
            </a:r>
            <a:r>
              <a:rPr lang="en-US" altLang="zh-CN" sz="2000" dirty="0" err="1" smtClean="0"/>
              <a:t>kesempatan</a:t>
            </a:r>
            <a:r>
              <a:rPr lang="en-US" altLang="zh-CN" sz="2000" dirty="0" smtClean="0"/>
              <a:t> </a:t>
            </a:r>
            <a:r>
              <a:rPr lang="en-US" altLang="zh-CN" sz="2000" dirty="0" err="1" smtClean="0"/>
              <a:t>pada</a:t>
            </a:r>
            <a:r>
              <a:rPr lang="en-US" altLang="zh-CN" sz="2000" dirty="0" smtClean="0"/>
              <a:t> </a:t>
            </a:r>
            <a:r>
              <a:rPr lang="en-US" altLang="zh-CN" sz="2000" dirty="0" err="1" smtClean="0"/>
              <a:t>pasien</a:t>
            </a:r>
            <a:r>
              <a:rPr lang="en-US" altLang="zh-CN" sz="2000" dirty="0" smtClean="0"/>
              <a:t> </a:t>
            </a:r>
            <a:r>
              <a:rPr lang="en-US" altLang="zh-CN" sz="2000" dirty="0" err="1" smtClean="0"/>
              <a:t>untuk</a:t>
            </a:r>
            <a:r>
              <a:rPr lang="en-US" altLang="zh-CN" sz="2000" dirty="0" smtClean="0"/>
              <a:t> </a:t>
            </a:r>
            <a:r>
              <a:rPr lang="en-US" altLang="zh-CN" sz="2000" dirty="0" err="1" smtClean="0"/>
              <a:t>bertanya</a:t>
            </a:r>
            <a:r>
              <a:rPr lang="en-US" altLang="zh-CN" sz="2000" dirty="0" smtClean="0"/>
              <a:t> </a:t>
            </a:r>
            <a:r>
              <a:rPr lang="en-US" altLang="zh-CN" sz="2000" dirty="0" err="1" smtClean="0"/>
              <a:t>mengenai</a:t>
            </a:r>
            <a:r>
              <a:rPr lang="en-US" altLang="zh-CN" sz="2000" dirty="0" smtClean="0"/>
              <a:t> </a:t>
            </a:r>
            <a:r>
              <a:rPr lang="en-US" altLang="zh-CN" sz="2000" dirty="0" err="1" smtClean="0"/>
              <a:t>penjelasan</a:t>
            </a:r>
            <a:r>
              <a:rPr lang="en-US" altLang="zh-CN" sz="2000" dirty="0" smtClean="0"/>
              <a:t> yang </a:t>
            </a:r>
            <a:r>
              <a:rPr lang="en-US" altLang="zh-CN" sz="2000" dirty="0" err="1" smtClean="0"/>
              <a:t>kurang</a:t>
            </a:r>
            <a:r>
              <a:rPr lang="en-US" altLang="zh-CN" sz="2000" dirty="0" smtClean="0"/>
              <a:t> </a:t>
            </a:r>
            <a:r>
              <a:rPr lang="en-US" altLang="zh-CN" sz="2000" dirty="0" err="1" smtClean="0"/>
              <a:t>dimengerti</a:t>
            </a:r>
            <a:endParaRPr lang="x-none" sz="2000" smtClean="0"/>
          </a:p>
          <a:p>
            <a:pPr algn="just"/>
            <a:endParaRPr lang="x-none" sz="2000" smtClean="0"/>
          </a:p>
          <a:p>
            <a:pPr algn="just"/>
            <a:r>
              <a:rPr lang="en-US" altLang="zh-CN" sz="2000" b="1" dirty="0" smtClean="0"/>
              <a:t>4. </a:t>
            </a:r>
            <a:r>
              <a:rPr lang="en-US" altLang="zh-CN" sz="2000" b="1" dirty="0" err="1" smtClean="0"/>
              <a:t>Konselor</a:t>
            </a:r>
            <a:endParaRPr lang="x-none" sz="2000" b="1" smtClean="0"/>
          </a:p>
          <a:p>
            <a:pPr algn="just"/>
            <a:r>
              <a:rPr lang="en-US" altLang="zh-CN" sz="2000" dirty="0" err="1" smtClean="0"/>
              <a:t>konseling</a:t>
            </a:r>
            <a:r>
              <a:rPr lang="en-US" altLang="zh-CN" sz="2000" dirty="0" smtClean="0"/>
              <a:t> </a:t>
            </a:r>
            <a:r>
              <a:rPr lang="en-US" altLang="zh-CN" sz="2000" dirty="0" err="1" smtClean="0"/>
              <a:t>bertujuan</a:t>
            </a:r>
            <a:r>
              <a:rPr lang="en-US" altLang="zh-CN" sz="2000" dirty="0" smtClean="0"/>
              <a:t> </a:t>
            </a:r>
            <a:r>
              <a:rPr lang="en-US" altLang="zh-CN" sz="2000" dirty="0" err="1" smtClean="0"/>
              <a:t>untuk</a:t>
            </a:r>
            <a:r>
              <a:rPr lang="en-US" altLang="zh-CN" sz="2000" dirty="0" smtClean="0"/>
              <a:t> </a:t>
            </a:r>
            <a:r>
              <a:rPr lang="en-US" altLang="zh-CN" sz="2000" dirty="0" err="1" smtClean="0"/>
              <a:t>mengarahkan</a:t>
            </a:r>
            <a:r>
              <a:rPr lang="en-US" altLang="zh-CN" sz="2000" dirty="0" smtClean="0"/>
              <a:t> </a:t>
            </a:r>
            <a:r>
              <a:rPr lang="en-US" altLang="zh-CN" sz="2000" dirty="0" err="1" smtClean="0"/>
              <a:t>perilaku</a:t>
            </a:r>
            <a:r>
              <a:rPr lang="en-US" altLang="zh-CN" sz="2000" dirty="0" smtClean="0"/>
              <a:t> </a:t>
            </a:r>
            <a:r>
              <a:rPr lang="en-US" altLang="zh-CN" sz="2000" dirty="0" err="1" smtClean="0"/>
              <a:t>tidak</a:t>
            </a:r>
            <a:r>
              <a:rPr lang="en-US" altLang="zh-CN" sz="2000" dirty="0" smtClean="0"/>
              <a:t> </a:t>
            </a:r>
            <a:r>
              <a:rPr lang="en-US" altLang="zh-CN" sz="2000" dirty="0" err="1" smtClean="0"/>
              <a:t>sehat</a:t>
            </a:r>
            <a:r>
              <a:rPr lang="en-US" altLang="zh-CN" sz="2000" dirty="0" smtClean="0"/>
              <a:t> </a:t>
            </a:r>
            <a:r>
              <a:rPr lang="en-US" altLang="zh-CN" sz="2000" dirty="0" err="1" smtClean="0"/>
              <a:t>menjadi</a:t>
            </a:r>
            <a:r>
              <a:rPr lang="en-US" altLang="zh-CN" sz="2000" dirty="0" smtClean="0"/>
              <a:t> </a:t>
            </a:r>
            <a:r>
              <a:rPr lang="en-US" altLang="zh-CN" sz="2000" dirty="0" err="1" smtClean="0"/>
              <a:t>perilaku</a:t>
            </a:r>
            <a:r>
              <a:rPr lang="en-US" altLang="zh-CN" sz="2000" dirty="0" smtClean="0"/>
              <a:t> </a:t>
            </a:r>
            <a:r>
              <a:rPr lang="en-US" altLang="zh-CN" sz="2000" dirty="0" err="1" smtClean="0"/>
              <a:t>sehat</a:t>
            </a:r>
            <a:r>
              <a:rPr lang="en-US" altLang="zh-CN" sz="2000" dirty="0" smtClean="0"/>
              <a:t>, </a:t>
            </a:r>
            <a:r>
              <a:rPr lang="en-US" altLang="zh-CN" sz="2000" dirty="0" err="1" smtClean="0"/>
              <a:t>membimbing</a:t>
            </a:r>
            <a:r>
              <a:rPr lang="en-US" altLang="zh-CN" sz="2000" dirty="0" smtClean="0"/>
              <a:t> </a:t>
            </a:r>
            <a:r>
              <a:rPr lang="en-US" altLang="zh-CN" sz="2000" dirty="0" err="1" smtClean="0"/>
              <a:t>ibu</a:t>
            </a:r>
            <a:r>
              <a:rPr lang="en-US" altLang="zh-CN" sz="2000" dirty="0" smtClean="0"/>
              <a:t> </a:t>
            </a:r>
            <a:r>
              <a:rPr lang="en-US" altLang="zh-CN" sz="2000" dirty="0" err="1" smtClean="0"/>
              <a:t>hamil</a:t>
            </a:r>
            <a:r>
              <a:rPr lang="en-US" altLang="zh-CN" sz="2000" dirty="0" smtClean="0"/>
              <a:t> </a:t>
            </a:r>
            <a:r>
              <a:rPr lang="en-US" altLang="zh-CN" sz="2000" dirty="0" err="1" smtClean="0"/>
              <a:t>belajar</a:t>
            </a:r>
            <a:r>
              <a:rPr lang="en-US" altLang="zh-CN" sz="2000" dirty="0" smtClean="0"/>
              <a:t> </a:t>
            </a:r>
            <a:r>
              <a:rPr lang="en-US" altLang="zh-CN" sz="2000" dirty="0" err="1" smtClean="0"/>
              <a:t>membuat</a:t>
            </a:r>
            <a:r>
              <a:rPr lang="en-US" altLang="zh-CN" sz="2000" dirty="0" smtClean="0"/>
              <a:t> </a:t>
            </a:r>
            <a:r>
              <a:rPr lang="en-US" altLang="zh-CN" sz="2000" dirty="0" err="1" smtClean="0"/>
              <a:t>keputusan</a:t>
            </a:r>
            <a:r>
              <a:rPr lang="en-US" altLang="zh-CN" sz="2000" dirty="0" smtClean="0"/>
              <a:t> </a:t>
            </a:r>
            <a:r>
              <a:rPr lang="en-US" altLang="zh-CN" sz="2000" dirty="0" err="1" smtClean="0"/>
              <a:t>dan</a:t>
            </a:r>
            <a:r>
              <a:rPr lang="en-US" altLang="zh-CN" sz="2000" dirty="0" smtClean="0"/>
              <a:t> </a:t>
            </a:r>
            <a:r>
              <a:rPr lang="en-US" altLang="zh-CN" sz="2000" dirty="0" err="1" smtClean="0"/>
              <a:t>membimbingan</a:t>
            </a:r>
            <a:r>
              <a:rPr lang="en-US" altLang="zh-CN" sz="2000" dirty="0" smtClean="0"/>
              <a:t> </a:t>
            </a:r>
            <a:r>
              <a:rPr lang="en-US" altLang="zh-CN" sz="2000" dirty="0" err="1" smtClean="0"/>
              <a:t>ibu</a:t>
            </a:r>
            <a:r>
              <a:rPr lang="en-US" altLang="zh-CN" sz="2000" dirty="0" smtClean="0"/>
              <a:t> </a:t>
            </a:r>
            <a:r>
              <a:rPr lang="en-US" altLang="zh-CN" sz="2000" dirty="0" err="1" smtClean="0"/>
              <a:t>hamil</a:t>
            </a:r>
            <a:r>
              <a:rPr lang="en-US" altLang="zh-CN" sz="2000" dirty="0" smtClean="0"/>
              <a:t> </a:t>
            </a:r>
            <a:r>
              <a:rPr lang="en-US" altLang="zh-CN" sz="2000" dirty="0" err="1" smtClean="0"/>
              <a:t>mencegah</a:t>
            </a:r>
            <a:r>
              <a:rPr lang="en-US" altLang="zh-CN" sz="2000" dirty="0" smtClean="0"/>
              <a:t> </a:t>
            </a:r>
            <a:r>
              <a:rPr lang="en-US" altLang="zh-CN" sz="2000" dirty="0" err="1" smtClean="0"/>
              <a:t>timbulnya</a:t>
            </a:r>
            <a:r>
              <a:rPr lang="en-US" altLang="zh-CN" sz="2000" dirty="0" smtClean="0"/>
              <a:t> </a:t>
            </a:r>
            <a:r>
              <a:rPr lang="en-US" altLang="zh-CN" sz="2000" dirty="0" err="1" smtClean="0"/>
              <a:t>masalah</a:t>
            </a:r>
            <a:r>
              <a:rPr lang="en-US" altLang="zh-CN" sz="2000" dirty="0" smtClean="0"/>
              <a:t> </a:t>
            </a:r>
            <a:r>
              <a:rPr lang="en-US" altLang="zh-CN" sz="2000" dirty="0" err="1" smtClean="0"/>
              <a:t>selama</a:t>
            </a:r>
            <a:r>
              <a:rPr lang="en-US" altLang="zh-CN" sz="2000" dirty="0" smtClean="0"/>
              <a:t> proses </a:t>
            </a:r>
            <a:r>
              <a:rPr lang="en-US" altLang="zh-CN" sz="2000" dirty="0" err="1" smtClean="0"/>
              <a:t>kehamilan</a:t>
            </a:r>
            <a:r>
              <a:rPr lang="en-US" altLang="zh-CN" sz="2000" dirty="0" smtClean="0"/>
              <a:t>.</a:t>
            </a:r>
            <a:endParaRPr lang="x-none" sz="2000"/>
          </a:p>
        </p:txBody>
      </p:sp>
    </p:spTree>
    <p:extLst>
      <p:ext uri="{BB962C8B-B14F-4D97-AF65-F5344CB8AC3E}">
        <p14:creationId xmlns:p14="http://schemas.microsoft.com/office/powerpoint/2010/main" val="3587379774"/>
      </p:ext>
    </p:extLst>
  </p:cSld>
  <p:clrMapOvr>
    <a:masterClrMapping/>
  </p:clrMapOvr>
  <p:transition spd="slow">
    <p:wheel spokes="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326276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5" name="Rectangle 4"/>
          <p:cNvSpPr/>
          <p:nvPr/>
        </p:nvSpPr>
        <p:spPr>
          <a:xfrm>
            <a:off x="1840041" y="1967449"/>
            <a:ext cx="5976664" cy="1938992"/>
          </a:xfrm>
          <a:prstGeom prst="rect">
            <a:avLst/>
          </a:prstGeom>
        </p:spPr>
        <p:txBody>
          <a:bodyPr wrap="square">
            <a:spAutoFit/>
          </a:bodyPr>
          <a:lstStyle/>
          <a:p>
            <a:pPr algn="just"/>
            <a:r>
              <a:rPr lang="en-US" altLang="zh-CN" sz="2000" dirty="0" err="1" smtClean="0"/>
              <a:t>Berdasarkan</a:t>
            </a:r>
            <a:r>
              <a:rPr lang="en-US" altLang="zh-CN" sz="2000" dirty="0" smtClean="0"/>
              <a:t> </a:t>
            </a:r>
            <a:r>
              <a:rPr lang="en-US" altLang="zh-CN" sz="2000" dirty="0" err="1" smtClean="0"/>
              <a:t>tinjauan</a:t>
            </a:r>
            <a:r>
              <a:rPr lang="en-US" altLang="zh-CN" sz="2000" dirty="0" smtClean="0"/>
              <a:t> </a:t>
            </a:r>
            <a:r>
              <a:rPr lang="en-US" altLang="zh-CN" sz="2000" dirty="0" err="1" smtClean="0"/>
              <a:t>keilmuan</a:t>
            </a:r>
            <a:r>
              <a:rPr lang="en-US" altLang="zh-CN" sz="2000" dirty="0" smtClean="0"/>
              <a:t>, </a:t>
            </a:r>
            <a:r>
              <a:rPr lang="en-US" altLang="zh-CN" sz="2000" dirty="0" err="1" smtClean="0"/>
              <a:t>kehamilan</a:t>
            </a:r>
            <a:r>
              <a:rPr lang="en-US" altLang="zh-CN" sz="2000" dirty="0" smtClean="0"/>
              <a:t> </a:t>
            </a:r>
            <a:r>
              <a:rPr lang="en-US" altLang="zh-CN" sz="2000" dirty="0" err="1" smtClean="0"/>
              <a:t>merupakan</a:t>
            </a:r>
            <a:r>
              <a:rPr lang="en-US" altLang="zh-CN" sz="2000" dirty="0" smtClean="0"/>
              <a:t> proses </a:t>
            </a:r>
            <a:r>
              <a:rPr lang="en-US" altLang="zh-CN" sz="2000" dirty="0" err="1" smtClean="0"/>
              <a:t>fisiologis</a:t>
            </a:r>
            <a:r>
              <a:rPr lang="en-US" altLang="zh-CN" sz="2000" dirty="0" smtClean="0"/>
              <a:t> </a:t>
            </a:r>
            <a:r>
              <a:rPr lang="en-US" altLang="zh-CN" sz="2000" dirty="0" err="1" smtClean="0"/>
              <a:t>dan</a:t>
            </a:r>
            <a:r>
              <a:rPr lang="en-US" altLang="zh-CN" sz="2000" dirty="0" smtClean="0"/>
              <a:t> normal, yang </a:t>
            </a:r>
            <a:r>
              <a:rPr lang="en-US" altLang="zh-CN" sz="2000" dirty="0" err="1" smtClean="0"/>
              <a:t>tidak</a:t>
            </a:r>
            <a:r>
              <a:rPr lang="en-US" altLang="zh-CN" sz="2000" dirty="0" smtClean="0"/>
              <a:t> </a:t>
            </a:r>
            <a:r>
              <a:rPr lang="en-US" altLang="zh-CN" sz="2000" dirty="0" err="1" smtClean="0"/>
              <a:t>hanya</a:t>
            </a:r>
            <a:r>
              <a:rPr lang="en-US" altLang="zh-CN" sz="2000" dirty="0" smtClean="0"/>
              <a:t> </a:t>
            </a:r>
            <a:r>
              <a:rPr lang="en-US" altLang="zh-CN" sz="2000" dirty="0" err="1" smtClean="0"/>
              <a:t>berhubungan</a:t>
            </a:r>
            <a:r>
              <a:rPr lang="en-US" altLang="zh-CN" sz="2000" dirty="0" smtClean="0"/>
              <a:t> </a:t>
            </a:r>
            <a:r>
              <a:rPr lang="en-US" altLang="zh-CN" sz="2000" dirty="0" err="1" smtClean="0"/>
              <a:t>dengan</a:t>
            </a:r>
            <a:r>
              <a:rPr lang="en-US" altLang="zh-CN" sz="2000" dirty="0" smtClean="0"/>
              <a:t> </a:t>
            </a:r>
            <a:r>
              <a:rPr lang="en-US" altLang="zh-CN" sz="2000" dirty="0" err="1" smtClean="0"/>
              <a:t>aspek</a:t>
            </a:r>
            <a:r>
              <a:rPr lang="en-US" altLang="zh-CN" sz="2000" dirty="0" smtClean="0"/>
              <a:t> </a:t>
            </a:r>
            <a:r>
              <a:rPr lang="en-US" altLang="zh-CN" sz="2000" dirty="0" err="1" smtClean="0"/>
              <a:t>biologis</a:t>
            </a:r>
            <a:r>
              <a:rPr lang="en-US" altLang="zh-CN" sz="2000" dirty="0" smtClean="0"/>
              <a:t> </a:t>
            </a:r>
            <a:r>
              <a:rPr lang="en-US" altLang="zh-CN" sz="2000" dirty="0" err="1" smtClean="0"/>
              <a:t>saja</a:t>
            </a:r>
            <a:r>
              <a:rPr lang="en-US" altLang="zh-CN" sz="2000" dirty="0" smtClean="0"/>
              <a:t>, </a:t>
            </a:r>
            <a:r>
              <a:rPr lang="en-US" altLang="zh-CN" sz="2000" dirty="0" err="1" smtClean="0"/>
              <a:t>namun</a:t>
            </a:r>
            <a:r>
              <a:rPr lang="en-US" altLang="zh-CN" sz="2000" dirty="0" smtClean="0"/>
              <a:t> </a:t>
            </a:r>
            <a:r>
              <a:rPr lang="en-US" altLang="zh-CN" sz="2000" dirty="0" err="1" smtClean="0"/>
              <a:t>berhubungan</a:t>
            </a:r>
            <a:r>
              <a:rPr lang="en-US" altLang="zh-CN" sz="2000" dirty="0" smtClean="0"/>
              <a:t> </a:t>
            </a:r>
            <a:r>
              <a:rPr lang="en-US" altLang="zh-CN" sz="2000" dirty="0" err="1" smtClean="0"/>
              <a:t>dengan</a:t>
            </a:r>
            <a:r>
              <a:rPr lang="en-US" altLang="zh-CN" sz="2000" dirty="0" smtClean="0"/>
              <a:t> </a:t>
            </a:r>
            <a:r>
              <a:rPr lang="en-US" altLang="zh-CN" sz="2000" dirty="0" err="1" smtClean="0"/>
              <a:t>aspek</a:t>
            </a:r>
            <a:r>
              <a:rPr lang="en-US" altLang="zh-CN" sz="2000" dirty="0" smtClean="0"/>
              <a:t> </a:t>
            </a:r>
            <a:r>
              <a:rPr lang="en-US" altLang="zh-CN" sz="2000" dirty="0" err="1" smtClean="0"/>
              <a:t>sosial</a:t>
            </a:r>
            <a:r>
              <a:rPr lang="en-US" altLang="zh-CN" sz="2000" dirty="0" smtClean="0"/>
              <a:t>, </a:t>
            </a:r>
            <a:r>
              <a:rPr lang="en-US" altLang="zh-CN" sz="2000" dirty="0" err="1" smtClean="0"/>
              <a:t>budaya</a:t>
            </a:r>
            <a:r>
              <a:rPr lang="en-US" altLang="zh-CN" sz="2000" dirty="0" smtClean="0"/>
              <a:t>, </a:t>
            </a:r>
            <a:r>
              <a:rPr lang="en-US" altLang="zh-CN" sz="2000" dirty="0" err="1" smtClean="0"/>
              <a:t>psikologikal</a:t>
            </a:r>
            <a:r>
              <a:rPr lang="en-US" altLang="zh-CN" sz="2000" dirty="0" smtClean="0"/>
              <a:t>, </a:t>
            </a:r>
            <a:r>
              <a:rPr lang="en-US" altLang="zh-CN" sz="2000" dirty="0" err="1" smtClean="0"/>
              <a:t>emosional</a:t>
            </a:r>
            <a:r>
              <a:rPr lang="en-US" altLang="zh-CN" sz="2000" dirty="0" smtClean="0"/>
              <a:t> </a:t>
            </a:r>
            <a:r>
              <a:rPr lang="en-US" altLang="zh-CN" sz="2000" dirty="0" err="1" smtClean="0"/>
              <a:t>dan</a:t>
            </a:r>
            <a:r>
              <a:rPr lang="en-US" altLang="zh-CN" sz="2000" dirty="0" smtClean="0"/>
              <a:t> spiritual </a:t>
            </a:r>
            <a:r>
              <a:rPr lang="en-US" altLang="zh-CN" sz="2000" dirty="0" err="1" smtClean="0"/>
              <a:t>seorang</a:t>
            </a:r>
            <a:r>
              <a:rPr lang="en-US" altLang="zh-CN" sz="2000" dirty="0" smtClean="0"/>
              <a:t> </a:t>
            </a:r>
            <a:r>
              <a:rPr lang="en-US" altLang="zh-CN" sz="2000" dirty="0" err="1" smtClean="0"/>
              <a:t>perempuan</a:t>
            </a:r>
            <a:r>
              <a:rPr lang="en-US" altLang="zh-CN" sz="2000" dirty="0" smtClean="0"/>
              <a:t> </a:t>
            </a:r>
            <a:r>
              <a:rPr lang="en-US" altLang="zh-CN" sz="2000" dirty="0" err="1" smtClean="0"/>
              <a:t>dalam</a:t>
            </a:r>
            <a:r>
              <a:rPr lang="en-US" altLang="zh-CN" sz="2000" dirty="0" smtClean="0"/>
              <a:t> </a:t>
            </a:r>
            <a:r>
              <a:rPr lang="en-US" altLang="zh-CN" sz="2000" dirty="0" err="1" smtClean="0"/>
              <a:t>kehidupan</a:t>
            </a:r>
            <a:r>
              <a:rPr lang="en-US" altLang="zh-CN" sz="2000" dirty="0" smtClean="0"/>
              <a:t>. </a:t>
            </a:r>
            <a:endParaRPr lang="en-US" altLang="zh-CN" sz="2000" dirty="0"/>
          </a:p>
        </p:txBody>
      </p:sp>
      <p:sp>
        <p:nvSpPr>
          <p:cNvPr id="6" name="Rectangle 5"/>
          <p:cNvSpPr/>
          <p:nvPr/>
        </p:nvSpPr>
        <p:spPr>
          <a:xfrm>
            <a:off x="1840041" y="3861048"/>
            <a:ext cx="5976664" cy="1015663"/>
          </a:xfrm>
          <a:prstGeom prst="rect">
            <a:avLst/>
          </a:prstGeom>
        </p:spPr>
        <p:txBody>
          <a:bodyPr wrap="square">
            <a:spAutoFit/>
          </a:bodyPr>
          <a:lstStyle/>
          <a:p>
            <a:pPr algn="just"/>
            <a:r>
              <a:rPr lang="x-none" sz="2000" smtClean="0">
                <a:solidFill>
                  <a:srgbClr val="000000"/>
                </a:solidFill>
              </a:rPr>
              <a:t>Dalam mencapai tugas perkembangan pada masa kehamilan, perempuan melalui tiga fase adaptasi berdasarkan pembagian trimester kehamilan.</a:t>
            </a:r>
            <a:endParaRPr lang="x-none" sz="2000">
              <a:solidFill>
                <a:srgbClr val="000000"/>
              </a:solidFill>
            </a:endParaRPr>
          </a:p>
        </p:txBody>
      </p:sp>
    </p:spTree>
    <p:extLst>
      <p:ext uri="{BB962C8B-B14F-4D97-AF65-F5344CB8AC3E}">
        <p14:creationId xmlns:p14="http://schemas.microsoft.com/office/powerpoint/2010/main" val="189835068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5" name="Rectangle 4"/>
          <p:cNvSpPr/>
          <p:nvPr/>
        </p:nvSpPr>
        <p:spPr>
          <a:xfrm>
            <a:off x="1765002" y="1196752"/>
            <a:ext cx="5760640" cy="830997"/>
          </a:xfrm>
          <a:prstGeom prst="rect">
            <a:avLst/>
          </a:prstGeom>
        </p:spPr>
        <p:txBody>
          <a:bodyPr wrap="square">
            <a:spAutoFit/>
          </a:bodyPr>
          <a:lstStyle/>
          <a:p>
            <a:pPr marL="342900" indent="-342900" algn="ctr">
              <a:buFont typeface="+mj-lt"/>
              <a:buAutoNum type="alphaLcPeriod"/>
            </a:pPr>
            <a:r>
              <a:rPr lang="x-none" sz="2400" smtClean="0"/>
              <a:t>Perubahan emosi yang terjadi saat trimester I</a:t>
            </a:r>
            <a:endParaRPr lang="id-ID" sz="2400" dirty="0"/>
          </a:p>
        </p:txBody>
      </p:sp>
      <p:sp>
        <p:nvSpPr>
          <p:cNvPr id="6" name="Rectangle 5"/>
          <p:cNvSpPr/>
          <p:nvPr/>
        </p:nvSpPr>
        <p:spPr>
          <a:xfrm>
            <a:off x="1691680" y="2190400"/>
            <a:ext cx="6190097" cy="3170099"/>
          </a:xfrm>
          <a:prstGeom prst="rect">
            <a:avLst/>
          </a:prstGeom>
        </p:spPr>
        <p:txBody>
          <a:bodyPr wrap="square">
            <a:spAutoFit/>
          </a:bodyPr>
          <a:lstStyle/>
          <a:p>
            <a:pPr algn="just"/>
            <a:r>
              <a:rPr lang="x-none" sz="2000" smtClean="0"/>
              <a:t>Pada trimester pertama kehamilan, tubuh akan memproduksi hormon-hormon kehamilan seperti Human Chorionic Gonadotropin (hcG), progesterone, dan estrogen.</a:t>
            </a:r>
          </a:p>
          <a:p>
            <a:pPr algn="just"/>
            <a:r>
              <a:rPr lang="en-US" altLang="zh-CN" sz="2000" b="1" dirty="0" smtClean="0"/>
              <a:t>H</a:t>
            </a:r>
            <a:r>
              <a:rPr lang="x-none" sz="2000" b="1" smtClean="0"/>
              <a:t>ormon tersebut berdampak pada kondisi Ibu seperti </a:t>
            </a:r>
            <a:r>
              <a:rPr lang="en-US" altLang="zh-CN" sz="2000" b="1" dirty="0" smtClean="0"/>
              <a:t>:</a:t>
            </a:r>
            <a:endParaRPr lang="x-none" sz="2000" b="1" smtClean="0"/>
          </a:p>
          <a:p>
            <a:pPr algn="just"/>
            <a:r>
              <a:rPr lang="en-US" altLang="zh-CN" sz="2000" dirty="0" smtClean="0"/>
              <a:t>H</a:t>
            </a:r>
            <a:r>
              <a:rPr lang="x-none" sz="2000" smtClean="0"/>
              <a:t>ormon hcG yang menyebabkan morning sickness,</a:t>
            </a:r>
            <a:r>
              <a:rPr lang="en-US" altLang="zh-CN" sz="2000" dirty="0" smtClean="0"/>
              <a:t>E</a:t>
            </a:r>
            <a:r>
              <a:rPr lang="x-none" sz="2000" smtClean="0"/>
              <a:t>strogen yang sering dikaitkan dengan moodswing, dan </a:t>
            </a:r>
            <a:r>
              <a:rPr lang="en-US" altLang="zh-CN" sz="2000" dirty="0" smtClean="0"/>
              <a:t>P</a:t>
            </a:r>
            <a:r>
              <a:rPr lang="x-none" sz="2000" smtClean="0"/>
              <a:t>rogesterone yang menjadikan emosi Ibu terasa lebih sensitif. Ibu juga akan merasakan letih secara fisik karena kondisi.</a:t>
            </a:r>
            <a:endParaRPr lang="x-none" sz="2000"/>
          </a:p>
        </p:txBody>
      </p:sp>
    </p:spTree>
    <p:extLst>
      <p:ext uri="{BB962C8B-B14F-4D97-AF65-F5344CB8AC3E}">
        <p14:creationId xmlns:p14="http://schemas.microsoft.com/office/powerpoint/2010/main" val="130213429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5" name="Rectangle 4"/>
          <p:cNvSpPr/>
          <p:nvPr/>
        </p:nvSpPr>
        <p:spPr>
          <a:xfrm>
            <a:off x="1979712" y="1340768"/>
            <a:ext cx="5927216" cy="830997"/>
          </a:xfrm>
          <a:prstGeom prst="rect">
            <a:avLst/>
          </a:prstGeom>
        </p:spPr>
        <p:txBody>
          <a:bodyPr wrap="square">
            <a:spAutoFit/>
          </a:bodyPr>
          <a:lstStyle/>
          <a:p>
            <a:pPr algn="ctr"/>
            <a:r>
              <a:rPr lang="x-none" sz="2400" smtClean="0"/>
              <a:t>b.  Perubahan emosi yang terjadi saat trimester II</a:t>
            </a:r>
            <a:endParaRPr lang="id-ID" sz="2400" dirty="0"/>
          </a:p>
        </p:txBody>
      </p:sp>
      <p:sp>
        <p:nvSpPr>
          <p:cNvPr id="6" name="Rectangle 5"/>
          <p:cNvSpPr/>
          <p:nvPr/>
        </p:nvSpPr>
        <p:spPr>
          <a:xfrm>
            <a:off x="1763688" y="2175651"/>
            <a:ext cx="6075575" cy="3170099"/>
          </a:xfrm>
          <a:prstGeom prst="rect">
            <a:avLst/>
          </a:prstGeom>
        </p:spPr>
        <p:txBody>
          <a:bodyPr wrap="square">
            <a:spAutoFit/>
          </a:bodyPr>
          <a:lstStyle/>
          <a:p>
            <a:pPr algn="just"/>
            <a:r>
              <a:rPr lang="x-none" sz="2000" smtClean="0"/>
              <a:t>Tubuh sudah beradaptasi dengan kelelahan fisik yang dialami pada trimester pertama kehamilan. Kadar hormon hcG  dalam tubuh pun  mulai menurun sehingga morning sickness tidak sering terjadi.</a:t>
            </a:r>
          </a:p>
          <a:p>
            <a:pPr algn="just"/>
            <a:endParaRPr lang="x-none" sz="2000" smtClean="0"/>
          </a:p>
          <a:p>
            <a:pPr algn="just"/>
            <a:r>
              <a:rPr lang="en-US" altLang="zh-CN" sz="2000" dirty="0" smtClean="0"/>
              <a:t>S</a:t>
            </a:r>
            <a:r>
              <a:rPr lang="x-none" sz="2000" smtClean="0"/>
              <a:t>ecara emosional Ibu akan merasa lebih cemas karena usia kehamilan yang bertambah, perasaan khawatir kehamilan, dan emosi keibuan yang mulai terbentuk.</a:t>
            </a:r>
          </a:p>
          <a:p>
            <a:pPr algn="just"/>
            <a:r>
              <a:rPr lang="x-none" sz="2000" smtClean="0"/>
              <a:t>Berat badan Ibu akan beranjak naik secara signifikan dan mulai kurang percaya diri dengan penampilan. </a:t>
            </a:r>
            <a:endParaRPr lang="x-none" sz="2000"/>
          </a:p>
        </p:txBody>
      </p:sp>
    </p:spTree>
    <p:extLst>
      <p:ext uri="{BB962C8B-B14F-4D97-AF65-F5344CB8AC3E}">
        <p14:creationId xmlns:p14="http://schemas.microsoft.com/office/powerpoint/2010/main" val="321248020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8000"/>
          </a:xfrm>
        </p:spPr>
      </p:pic>
      <p:sp>
        <p:nvSpPr>
          <p:cNvPr id="5" name="Rectangle 4"/>
          <p:cNvSpPr/>
          <p:nvPr/>
        </p:nvSpPr>
        <p:spPr>
          <a:xfrm>
            <a:off x="1763688" y="1268760"/>
            <a:ext cx="5976664" cy="830997"/>
          </a:xfrm>
          <a:prstGeom prst="rect">
            <a:avLst/>
          </a:prstGeom>
        </p:spPr>
        <p:txBody>
          <a:bodyPr wrap="square">
            <a:spAutoFit/>
          </a:bodyPr>
          <a:lstStyle/>
          <a:p>
            <a:pPr algn="ctr"/>
            <a:r>
              <a:rPr lang="x-none" sz="2400" smtClean="0"/>
              <a:t>c.  Perubahan emosi yang terjadi saat trimester III</a:t>
            </a:r>
            <a:endParaRPr lang="id-ID" sz="2400" dirty="0"/>
          </a:p>
        </p:txBody>
      </p:sp>
      <p:sp>
        <p:nvSpPr>
          <p:cNvPr id="6" name="Rectangle 5"/>
          <p:cNvSpPr/>
          <p:nvPr/>
        </p:nvSpPr>
        <p:spPr>
          <a:xfrm>
            <a:off x="1763688" y="2204864"/>
            <a:ext cx="6202254" cy="3170099"/>
          </a:xfrm>
          <a:prstGeom prst="rect">
            <a:avLst/>
          </a:prstGeom>
        </p:spPr>
        <p:txBody>
          <a:bodyPr wrap="square">
            <a:spAutoFit/>
          </a:bodyPr>
          <a:lstStyle/>
          <a:p>
            <a:pPr algn="just"/>
            <a:r>
              <a:rPr lang="x-none" sz="2000" smtClean="0"/>
              <a:t>Pada fase ini Ibu akan sangat rentan mengalami moodswing. Berat badan Ibu juga berada pada titik puncak selama masa kehamilan berlangsung. Keletihan, kondisi susah tidur, dan rasa khawatir mendekati persalinan dapat memicu stress berlebih.</a:t>
            </a:r>
          </a:p>
          <a:p>
            <a:pPr algn="just"/>
            <a:endParaRPr lang="x-none" sz="2000" smtClean="0"/>
          </a:p>
          <a:p>
            <a:pPr algn="just"/>
            <a:r>
              <a:rPr lang="x-none" sz="2000" smtClean="0"/>
              <a:t>Ibu harus lebih mengutamakan kesehatan Ibu dan si Kecil dibandingkan memikirkan hal-hal lain yang kurang terkait. Manfaatkan waktu istirahat sebaik mungkin ketika mood dan kondisi tubuh memungkinkan. </a:t>
            </a:r>
            <a:endParaRPr lang="x-none" sz="2000"/>
          </a:p>
        </p:txBody>
      </p:sp>
    </p:spTree>
    <p:extLst>
      <p:ext uri="{BB962C8B-B14F-4D97-AF65-F5344CB8AC3E}">
        <p14:creationId xmlns:p14="http://schemas.microsoft.com/office/powerpoint/2010/main" val="321626563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5" name="Rectangle 4"/>
          <p:cNvSpPr/>
          <p:nvPr/>
        </p:nvSpPr>
        <p:spPr>
          <a:xfrm>
            <a:off x="1619673" y="2644170"/>
            <a:ext cx="5904656" cy="1569660"/>
          </a:xfrm>
          <a:prstGeom prst="rect">
            <a:avLst/>
          </a:prstGeom>
        </p:spPr>
        <p:txBody>
          <a:bodyPr wrap="square">
            <a:spAutoFit/>
          </a:bodyPr>
          <a:lstStyle/>
          <a:p>
            <a:pPr algn="ctr"/>
            <a:r>
              <a:rPr lang="x-none" sz="3200" b="1" smtClean="0"/>
              <a:t>Faktor Yang Mempengaruhi Perubahan Emosi Selama Kehamilan</a:t>
            </a:r>
            <a:endParaRPr lang="id-ID" sz="3200" dirty="0"/>
          </a:p>
        </p:txBody>
      </p:sp>
    </p:spTree>
    <p:extLst>
      <p:ext uri="{BB962C8B-B14F-4D97-AF65-F5344CB8AC3E}">
        <p14:creationId xmlns:p14="http://schemas.microsoft.com/office/powerpoint/2010/main" val="236576338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5" name="Rectangle 4"/>
          <p:cNvSpPr/>
          <p:nvPr/>
        </p:nvSpPr>
        <p:spPr>
          <a:xfrm>
            <a:off x="1691680" y="1412776"/>
            <a:ext cx="6120680" cy="3539430"/>
          </a:xfrm>
          <a:prstGeom prst="rect">
            <a:avLst/>
          </a:prstGeom>
        </p:spPr>
        <p:txBody>
          <a:bodyPr wrap="square">
            <a:spAutoFit/>
          </a:bodyPr>
          <a:lstStyle/>
          <a:p>
            <a:pPr marL="457200" indent="-457200" algn="ctr">
              <a:buAutoNum type="alphaLcPeriod"/>
            </a:pPr>
            <a:r>
              <a:rPr lang="x-none" sz="2400" smtClean="0"/>
              <a:t>Perubahan Emosional</a:t>
            </a:r>
          </a:p>
          <a:p>
            <a:pPr algn="just"/>
            <a:endParaRPr lang="x-none" sz="2000" smtClean="0"/>
          </a:p>
          <a:p>
            <a:pPr algn="just"/>
            <a:r>
              <a:rPr lang="en-US" altLang="zh-CN" sz="2000" b="1" dirty="0" smtClean="0"/>
              <a:t>T</a:t>
            </a:r>
            <a:r>
              <a:rPr lang="x-none" sz="2000" b="1" smtClean="0"/>
              <a:t>rimester I </a:t>
            </a:r>
            <a:r>
              <a:rPr lang="x-none" sz="2000" smtClean="0"/>
              <a:t>(Penyesuaian) ialah penurunan kemauan seksual karena letih dan mual.</a:t>
            </a:r>
          </a:p>
          <a:p>
            <a:pPr algn="just"/>
            <a:r>
              <a:rPr lang="en-US" altLang="zh-CN" sz="2000" b="1" dirty="0" err="1" smtClean="0"/>
              <a:t>Tr</a:t>
            </a:r>
            <a:r>
              <a:rPr lang="x-none" sz="2000" b="1" smtClean="0"/>
              <a:t>imester II </a:t>
            </a:r>
            <a:r>
              <a:rPr lang="x-none" sz="2000" smtClean="0"/>
              <a:t>(Kesehatan yang baik) terjadi pada bulan kelima kehamilan terasa nyata karena bayi sudah mulai bergerak sehingga ibu mulai memperhatikan bayi.</a:t>
            </a:r>
          </a:p>
          <a:p>
            <a:pPr algn="just"/>
            <a:r>
              <a:rPr lang="en-US" altLang="zh-CN" sz="2000" b="1" dirty="0" smtClean="0"/>
              <a:t>T</a:t>
            </a:r>
            <a:r>
              <a:rPr lang="x-none" sz="2000" b="1" smtClean="0"/>
              <a:t>rimester III </a:t>
            </a:r>
            <a:r>
              <a:rPr lang="x-none" sz="2000" smtClean="0"/>
              <a:t>(Penantian dengan penuh kewaspadaan) terutama pada bulan-bulan terakhir kehamilan biasanya gembira bercampur takut karena kehamilannya telah mendekati persalinan.</a:t>
            </a:r>
            <a:endParaRPr lang="x-none" sz="2000"/>
          </a:p>
        </p:txBody>
      </p:sp>
    </p:spTree>
    <p:extLst>
      <p:ext uri="{BB962C8B-B14F-4D97-AF65-F5344CB8AC3E}">
        <p14:creationId xmlns:p14="http://schemas.microsoft.com/office/powerpoint/2010/main" val="1817384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5" name="Rectangle 4"/>
          <p:cNvSpPr/>
          <p:nvPr/>
        </p:nvSpPr>
        <p:spPr>
          <a:xfrm>
            <a:off x="1763688" y="2305615"/>
            <a:ext cx="6048672" cy="2246769"/>
          </a:xfrm>
          <a:prstGeom prst="rect">
            <a:avLst/>
          </a:prstGeom>
        </p:spPr>
        <p:txBody>
          <a:bodyPr wrap="square">
            <a:spAutoFit/>
          </a:bodyPr>
          <a:lstStyle/>
          <a:p>
            <a:pPr marL="342900" indent="-342900" algn="ctr">
              <a:buAutoNum type="alphaLcPeriod" startAt="2"/>
            </a:pPr>
            <a:r>
              <a:rPr lang="x-none" sz="2400" smtClean="0"/>
              <a:t>Cenderung Malas</a:t>
            </a:r>
          </a:p>
          <a:p>
            <a:pPr algn="ctr"/>
            <a:endParaRPr lang="x-none" smtClean="0"/>
          </a:p>
          <a:p>
            <a:pPr algn="just"/>
            <a:r>
              <a:rPr lang="x-none" sz="2000" smtClean="0"/>
              <a:t>Perubahan hormonal akan mempengaruhi gerakan tubuh ibu, seperti gerakannya yang semakin lamban dan cepat merasa letih. Keadaan tersebut yang membuat ibu hamil cenderung menjadi malas.</a:t>
            </a:r>
          </a:p>
          <a:p>
            <a:endParaRPr lang="x-none" smtClean="0"/>
          </a:p>
        </p:txBody>
      </p:sp>
    </p:spTree>
    <p:extLst>
      <p:ext uri="{BB962C8B-B14F-4D97-AF65-F5344CB8AC3E}">
        <p14:creationId xmlns:p14="http://schemas.microsoft.com/office/powerpoint/2010/main" val="231205003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1188</Words>
  <Application>Microsoft Office PowerPoint</Application>
  <PresentationFormat>On-screen Show (4:3)</PresentationFormat>
  <Paragraphs>100</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Annisa fadilah</dc:creator>
  <cp:lastModifiedBy>Annisa fadilah</cp:lastModifiedBy>
  <cp:revision>10</cp:revision>
  <dcterms:created xsi:type="dcterms:W3CDTF">2021-04-02T03:58:29Z</dcterms:created>
  <dcterms:modified xsi:type="dcterms:W3CDTF">2021-04-02T07:03:30Z</dcterms:modified>
</cp:coreProperties>
</file>