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3C97D7-F6BF-4D18-8F4A-C4BCF30EBC3A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25C2E0-DB8C-4990-94DF-08E3513B4F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PSIKOLOGI DALAM PRAKTIK KEBIDANAN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8800"/>
            <a:ext cx="7467600" cy="5029200"/>
          </a:xfrm>
        </p:spPr>
        <p:txBody>
          <a:bodyPr numCol="2" anchor="ctr">
            <a:normAutofit/>
          </a:bodyPr>
          <a:lstStyle/>
          <a:p>
            <a:pPr algn="just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smtClean="0"/>
              <a:t>3</a:t>
            </a:r>
            <a:r>
              <a:rPr lang="en-US" b="1" dirty="0" smtClean="0"/>
              <a:t>: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b="1" dirty="0" err="1" smtClean="0"/>
              <a:t>Ayu</a:t>
            </a:r>
            <a:r>
              <a:rPr lang="en-US" b="1" dirty="0" smtClean="0"/>
              <a:t> </a:t>
            </a:r>
            <a:r>
              <a:rPr lang="en-US" b="1" dirty="0" err="1" smtClean="0"/>
              <a:t>Permata</a:t>
            </a:r>
            <a:r>
              <a:rPr lang="en-US" b="1" dirty="0" smtClean="0"/>
              <a:t> Sari</a:t>
            </a:r>
            <a:endParaRPr lang="en-US" dirty="0" smtClean="0"/>
          </a:p>
          <a:p>
            <a:pPr algn="just"/>
            <a:r>
              <a:rPr lang="en-US" b="1" dirty="0" err="1" smtClean="0"/>
              <a:t>Ria</a:t>
            </a:r>
            <a:r>
              <a:rPr lang="en-US" b="1" dirty="0" smtClean="0"/>
              <a:t> </a:t>
            </a:r>
            <a:r>
              <a:rPr lang="en-US" b="1" dirty="0" err="1" smtClean="0"/>
              <a:t>Ledy</a:t>
            </a:r>
            <a:endParaRPr lang="en-US" dirty="0" smtClean="0"/>
          </a:p>
          <a:p>
            <a:pPr algn="just"/>
            <a:r>
              <a:rPr lang="en-US" b="1" dirty="0" err="1" smtClean="0"/>
              <a:t>Alda</a:t>
            </a:r>
            <a:r>
              <a:rPr lang="en-US" b="1" dirty="0" smtClean="0"/>
              <a:t> </a:t>
            </a:r>
            <a:r>
              <a:rPr lang="en-US" b="1" dirty="0" err="1" smtClean="0"/>
              <a:t>Musdalifah</a:t>
            </a:r>
            <a:endParaRPr lang="en-US" dirty="0" smtClean="0"/>
          </a:p>
          <a:p>
            <a:pPr algn="just"/>
            <a:r>
              <a:rPr lang="en-US" b="1" dirty="0" err="1" smtClean="0"/>
              <a:t>Laili</a:t>
            </a:r>
            <a:r>
              <a:rPr lang="en-US" b="1" dirty="0" smtClean="0"/>
              <a:t> </a:t>
            </a:r>
            <a:r>
              <a:rPr lang="en-US" b="1" dirty="0" err="1" smtClean="0"/>
              <a:t>Husnah</a:t>
            </a:r>
            <a:endParaRPr lang="en-US" dirty="0" smtClean="0"/>
          </a:p>
          <a:p>
            <a:pPr algn="just"/>
            <a:r>
              <a:rPr lang="en-US" b="1" dirty="0" smtClean="0"/>
              <a:t>Indah </a:t>
            </a:r>
            <a:r>
              <a:rPr lang="en-US" b="1" dirty="0" err="1" smtClean="0"/>
              <a:t>Novia</a:t>
            </a:r>
            <a:r>
              <a:rPr lang="en-US" b="1" dirty="0" smtClean="0"/>
              <a:t> </a:t>
            </a:r>
            <a:r>
              <a:rPr lang="en-US" b="1" dirty="0" err="1" smtClean="0"/>
              <a:t>Astika</a:t>
            </a:r>
            <a:endParaRPr lang="en-US" dirty="0" smtClean="0"/>
          </a:p>
          <a:p>
            <a:pPr algn="just"/>
            <a:r>
              <a:rPr lang="en-US" b="1" dirty="0" smtClean="0"/>
              <a:t>Nadia </a:t>
            </a:r>
            <a:r>
              <a:rPr lang="en-US" b="1" dirty="0" err="1" smtClean="0"/>
              <a:t>Sriwahyuni</a:t>
            </a:r>
            <a:endParaRPr lang="en-US" dirty="0" smtClean="0"/>
          </a:p>
          <a:p>
            <a:pPr algn="just"/>
            <a:r>
              <a:rPr lang="en-US" b="1" dirty="0" smtClean="0"/>
              <a:t>Anna Sofia</a:t>
            </a:r>
            <a:endParaRPr lang="en-US" dirty="0" smtClean="0"/>
          </a:p>
          <a:p>
            <a:pPr algn="just"/>
            <a:r>
              <a:rPr lang="en-US" b="1" dirty="0" err="1" smtClean="0"/>
              <a:t>Azza</a:t>
            </a:r>
            <a:r>
              <a:rPr lang="en-US" b="1" dirty="0" smtClean="0"/>
              <a:t> Morita </a:t>
            </a:r>
            <a:r>
              <a:rPr lang="en-US" b="1" dirty="0" err="1" smtClean="0"/>
              <a:t>Ayu</a:t>
            </a:r>
            <a:endParaRPr lang="en-US" b="1" dirty="0" smtClean="0"/>
          </a:p>
          <a:p>
            <a:pPr algn="just"/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19101024</a:t>
            </a:r>
          </a:p>
          <a:p>
            <a:pPr algn="just"/>
            <a:r>
              <a:rPr lang="en-US" b="1" dirty="0" smtClean="0"/>
              <a:t>19101003</a:t>
            </a:r>
          </a:p>
          <a:p>
            <a:pPr algn="just"/>
            <a:r>
              <a:rPr lang="en-US" b="1" dirty="0" smtClean="0"/>
              <a:t>19101028</a:t>
            </a:r>
          </a:p>
          <a:p>
            <a:pPr algn="just"/>
            <a:r>
              <a:rPr lang="en-US" b="1" dirty="0" smtClean="0"/>
              <a:t>19101020</a:t>
            </a:r>
          </a:p>
          <a:p>
            <a:pPr algn="just"/>
            <a:r>
              <a:rPr lang="en-US" b="1" dirty="0" smtClean="0"/>
              <a:t>19101034</a:t>
            </a:r>
          </a:p>
          <a:p>
            <a:pPr algn="just"/>
            <a:r>
              <a:rPr lang="en-US" b="1" dirty="0" smtClean="0"/>
              <a:t>19101016</a:t>
            </a:r>
          </a:p>
          <a:p>
            <a:pPr algn="just"/>
            <a:r>
              <a:rPr lang="en-US" b="1" dirty="0" smtClean="0"/>
              <a:t>19101011</a:t>
            </a:r>
          </a:p>
          <a:p>
            <a:pPr algn="just"/>
            <a:r>
              <a:rPr lang="en-US" b="1" dirty="0" smtClean="0"/>
              <a:t>19101007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2"/>
            <a:ext cx="7467600" cy="1036638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178552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/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gemetar</a:t>
            </a:r>
            <a:r>
              <a:rPr lang="en-US" dirty="0" smtClean="0"/>
              <a:t>, </a:t>
            </a:r>
            <a:r>
              <a:rPr lang="en-US" dirty="0" err="1" smtClean="0"/>
              <a:t>tegang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, </a:t>
            </a:r>
            <a:r>
              <a:rPr lang="en-US" dirty="0" err="1" smtClean="0"/>
              <a:t>letih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santai</a:t>
            </a:r>
            <a:r>
              <a:rPr lang="en-US" dirty="0" smtClean="0"/>
              <a:t>, </a:t>
            </a:r>
            <a:r>
              <a:rPr lang="en-US" dirty="0" err="1" smtClean="0"/>
              <a:t>gelisah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, </a:t>
            </a:r>
            <a:r>
              <a:rPr lang="en-US" dirty="0" err="1" smtClean="0"/>
              <a:t>kening</a:t>
            </a:r>
            <a:r>
              <a:rPr lang="en-US" dirty="0" smtClean="0"/>
              <a:t> </a:t>
            </a:r>
            <a:r>
              <a:rPr lang="en-US" dirty="0" err="1" smtClean="0"/>
              <a:t>berkerut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kaget</a:t>
            </a:r>
            <a:r>
              <a:rPr lang="en-US" dirty="0" smtClean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err="1" smtClean="0"/>
              <a:t>Hiperaktivitas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r>
              <a:rPr lang="en-US" dirty="0" smtClean="0"/>
              <a:t> (</a:t>
            </a:r>
            <a:r>
              <a:rPr lang="en-US" dirty="0" err="1" smtClean="0"/>
              <a:t>simpatis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parasimpatis</a:t>
            </a:r>
            <a:r>
              <a:rPr lang="en-US" dirty="0" smtClean="0"/>
              <a:t>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keringat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,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berdebar</a:t>
            </a:r>
            <a:r>
              <a:rPr lang="en-US" dirty="0" smtClean="0"/>
              <a:t>-debar, rasa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telapak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kaki,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, </a:t>
            </a:r>
            <a:r>
              <a:rPr lang="en-US" dirty="0" err="1" smtClean="0"/>
              <a:t>pusing</a:t>
            </a:r>
            <a:r>
              <a:rPr lang="en-US" dirty="0" smtClean="0"/>
              <a:t>, rasa </a:t>
            </a:r>
            <a:r>
              <a:rPr lang="en-US" dirty="0" err="1" smtClean="0"/>
              <a:t>mual</a:t>
            </a:r>
            <a:r>
              <a:rPr lang="en-US" dirty="0" smtClean="0"/>
              <a:t>,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buang</a:t>
            </a:r>
            <a:r>
              <a:rPr lang="en-US" dirty="0" smtClean="0"/>
              <a:t> air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diare</a:t>
            </a:r>
            <a:r>
              <a:rPr lang="en-US" dirty="0" smtClean="0"/>
              <a:t>,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/</a:t>
            </a:r>
            <a:r>
              <a:rPr lang="en-US" dirty="0" err="1" smtClean="0"/>
              <a:t>pucat</a:t>
            </a:r>
            <a:r>
              <a:rPr lang="en-US" dirty="0" smtClean="0"/>
              <a:t>,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nadi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381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5788152"/>
          </a:xfrm>
        </p:spPr>
        <p:txBody>
          <a:bodyPr anchor="ctr"/>
          <a:lstStyle/>
          <a:p>
            <a:pPr lvl="0" algn="just"/>
            <a:r>
              <a:rPr lang="en-US" dirty="0" smtClean="0"/>
              <a:t>Rasa </a:t>
            </a:r>
            <a:r>
              <a:rPr lang="en-US" dirty="0" err="1" smtClean="0"/>
              <a:t>khawatir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cemas</a:t>
            </a:r>
            <a:r>
              <a:rPr lang="en-US" dirty="0" smtClean="0"/>
              <a:t>, </a:t>
            </a:r>
            <a:r>
              <a:rPr lang="en-US" dirty="0" err="1" smtClean="0"/>
              <a:t>takut</a:t>
            </a:r>
            <a:r>
              <a:rPr lang="en-US" dirty="0" smtClean="0"/>
              <a:t>, </a:t>
            </a:r>
            <a:r>
              <a:rPr lang="en-US" dirty="0" err="1" smtClean="0"/>
              <a:t>khawatir</a:t>
            </a:r>
            <a:r>
              <a:rPr lang="en-US" dirty="0" smtClean="0"/>
              <a:t>, </a:t>
            </a:r>
            <a:r>
              <a:rPr lang="en-US" dirty="0" err="1" smtClean="0"/>
              <a:t>membayangkan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datangnya</a:t>
            </a:r>
            <a:r>
              <a:rPr lang="en-US" dirty="0" smtClean="0"/>
              <a:t> </a:t>
            </a:r>
            <a:r>
              <a:rPr lang="en-US" dirty="0" err="1" smtClean="0"/>
              <a:t>kemalangan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err="1" smtClean="0"/>
              <a:t>Kewaspadaan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beralih</a:t>
            </a:r>
            <a:r>
              <a:rPr lang="en-US" dirty="0" smtClean="0"/>
              <a:t>,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,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tersinggung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sabar</a:t>
            </a:r>
            <a:r>
              <a:rPr lang="en-US" dirty="0" smtClean="0"/>
              <a:t> (</a:t>
            </a:r>
            <a:r>
              <a:rPr lang="en-US" dirty="0" err="1" smtClean="0"/>
              <a:t>Haward</a:t>
            </a:r>
            <a:r>
              <a:rPr lang="en-US" dirty="0" smtClean="0"/>
              <a:t>, 2004).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1143000"/>
          </a:xfrm>
        </p:spPr>
        <p:txBody>
          <a:bodyPr anchor="t"/>
          <a:lstStyle/>
          <a:p>
            <a:pPr algn="ctr"/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dirty="0" err="1" smtClean="0"/>
              <a:t>Nyeri</a:t>
            </a:r>
            <a:r>
              <a:rPr lang="en-US" dirty="0" smtClean="0"/>
              <a:t> </a:t>
            </a:r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lvl="0" algn="ctr"/>
            <a:endParaRPr lang="en-US" dirty="0" smtClean="0"/>
          </a:p>
          <a:p>
            <a:pPr algn="ctr"/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Pendidikan</a:t>
            </a:r>
            <a:endParaRPr lang="en-US" dirty="0" smtClean="0"/>
          </a:p>
          <a:p>
            <a:pPr algn="ctr"/>
            <a:endParaRPr lang="en-US" dirty="0" smtClean="0"/>
          </a:p>
          <a:p>
            <a:pPr lvl="0" algn="ctr"/>
            <a:r>
              <a:rPr lang="en-US" dirty="0" err="1" smtClean="0"/>
              <a:t>Harapan</a:t>
            </a:r>
            <a:r>
              <a:rPr lang="en-US" dirty="0" smtClean="0"/>
              <a:t> </a:t>
            </a:r>
            <a:endParaRPr lang="en-US" dirty="0" smtClean="0"/>
          </a:p>
          <a:p>
            <a:pPr algn="ctr"/>
            <a:endParaRPr lang="en-US" dirty="0" smtClean="0"/>
          </a:p>
          <a:p>
            <a:pPr lvl="0"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b="1" dirty="0" err="1" smtClean="0"/>
              <a:t>Tantangan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Mental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Periode</a:t>
            </a:r>
            <a:r>
              <a:rPr lang="en-US" b="1" dirty="0" smtClean="0"/>
              <a:t> </a:t>
            </a:r>
            <a:r>
              <a:rPr lang="en-US" b="1" dirty="0" err="1" smtClean="0"/>
              <a:t>Persalinan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467600" cy="4873752"/>
          </a:xfrm>
        </p:spPr>
        <p:txBody>
          <a:bodyPr numCol="2"/>
          <a:lstStyle/>
          <a:p>
            <a:r>
              <a:rPr lang="en-US" dirty="0" err="1" smtClean="0"/>
              <a:t>Kekhawatiran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Trauma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Kecemasan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Gelisah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Narsistis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Stress</a:t>
            </a:r>
          </a:p>
          <a:p>
            <a:endParaRPr lang="en-US" dirty="0" smtClean="0"/>
          </a:p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Sedih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bahagia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mental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4248"/>
            <a:ext cx="7467600" cy="4873752"/>
          </a:xfrm>
        </p:spPr>
        <p:txBody>
          <a:bodyPr numCol="2" anchor="ctr"/>
          <a:lstStyle/>
          <a:p>
            <a:r>
              <a:rPr lang="en-US" dirty="0" err="1" smtClean="0"/>
              <a:t>Kecemasan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Ketakutan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Hipermaskulin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Hiperaktif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maskulin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Halusinasi</a:t>
            </a:r>
            <a:r>
              <a:rPr lang="en-US" dirty="0" smtClean="0"/>
              <a:t> </a:t>
            </a:r>
            <a:r>
              <a:rPr lang="en-US" dirty="0" err="1" smtClean="0"/>
              <a:t>hipagonik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Sindrom</a:t>
            </a:r>
            <a:r>
              <a:rPr lang="en-US" dirty="0" smtClean="0"/>
              <a:t> baby blues</a:t>
            </a:r>
          </a:p>
          <a:p>
            <a:endParaRPr lang="en-US" dirty="0" smtClean="0"/>
          </a:p>
          <a:p>
            <a:r>
              <a:rPr lang="en-US" dirty="0" err="1" smtClean="0"/>
              <a:t>Sedih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bahagia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lvl="0" algn="ctr"/>
            <a:r>
              <a:rPr lang="en-US" b="1" dirty="0" err="1" smtClean="0"/>
              <a:t>Peran</a:t>
            </a:r>
            <a:r>
              <a:rPr lang="en-US" b="1" dirty="0" smtClean="0"/>
              <a:t> </a:t>
            </a:r>
            <a:r>
              <a:rPr lang="en-US" b="1" dirty="0" err="1" smtClean="0"/>
              <a:t>Bidan</a:t>
            </a:r>
            <a:r>
              <a:rPr lang="en-US" b="1" dirty="0" smtClean="0"/>
              <a:t> </a:t>
            </a:r>
            <a:r>
              <a:rPr lang="en-US" b="1" dirty="0" err="1" smtClean="0"/>
              <a:t>Selama</a:t>
            </a:r>
            <a:r>
              <a:rPr lang="en-US" b="1" dirty="0" smtClean="0"/>
              <a:t> </a:t>
            </a:r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Persalinan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4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profesinya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/investigator.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Hal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518160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persalinannya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,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rasa </a:t>
            </a:r>
            <a:r>
              <a:rPr lang="en-US" dirty="0" err="1" smtClean="0"/>
              <a:t>nyeri</a:t>
            </a:r>
            <a:r>
              <a:rPr lang="en-US" dirty="0" smtClean="0"/>
              <a:t>,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Serta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467600" cy="5257800"/>
          </a:xfrm>
        </p:spPr>
        <p:txBody>
          <a:bodyPr anchor="ctr">
            <a:normAutofit fontScale="92500" lnSpcReduction="10000"/>
          </a:bodyPr>
          <a:lstStyle/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sugesti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rasa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ketidaknyamanan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yang </a:t>
            </a:r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,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kebutuhan-kebutuhan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agar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agar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panik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169152"/>
          </a:xfrm>
        </p:spPr>
        <p:txBody>
          <a:bodyPr vert="horz" tIns="914400" anchor="ctr">
            <a:normAutofit/>
          </a:bodyPr>
          <a:lstStyle/>
          <a:p>
            <a:pPr algn="ctr">
              <a:buNone/>
            </a:pPr>
            <a:r>
              <a:rPr lang="en-US" sz="7200" b="1" dirty="0" err="1" smtClean="0"/>
              <a:t>Terima</a:t>
            </a:r>
            <a:r>
              <a:rPr lang="en-US" sz="7200" dirty="0" smtClean="0"/>
              <a:t> </a:t>
            </a:r>
            <a:r>
              <a:rPr lang="en-US" sz="7200" b="1" dirty="0" err="1" smtClean="0"/>
              <a:t>kasih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867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37 – 42 </a:t>
            </a:r>
            <a:r>
              <a:rPr lang="en-US" dirty="0" err="1" smtClean="0"/>
              <a:t>Minggu</a:t>
            </a:r>
            <a:r>
              <a:rPr lang="en-US" dirty="0" smtClean="0"/>
              <a:t> (BKKBN, 2011</a:t>
            </a:r>
            <a:r>
              <a:rPr lang="en-US" dirty="0" smtClean="0"/>
              <a:t>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(Barbara, 2009)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, </a:t>
            </a:r>
            <a:r>
              <a:rPr lang="en-US" dirty="0" err="1" smtClean="0"/>
              <a:t>progresif</a:t>
            </a:r>
            <a:r>
              <a:rPr lang="en-US" dirty="0" smtClean="0"/>
              <a:t>,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Manuaba</a:t>
            </a:r>
            <a:r>
              <a:rPr lang="en-US" dirty="0" smtClean="0"/>
              <a:t>, 2008)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klimaks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nampaknya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keharmonisan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920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b="1" dirty="0" err="1" smtClean="0"/>
              <a:t>Perubahan</a:t>
            </a:r>
            <a:r>
              <a:rPr lang="en-US" b="1" dirty="0" smtClean="0"/>
              <a:t> Normal </a:t>
            </a:r>
            <a:r>
              <a:rPr lang="en-US" b="1" dirty="0" err="1" smtClean="0"/>
              <a:t>Emosi</a:t>
            </a:r>
            <a:r>
              <a:rPr lang="en-US" b="1" dirty="0" smtClean="0"/>
              <a:t> </a:t>
            </a:r>
            <a:r>
              <a:rPr lang="en-US" b="1" dirty="0" err="1" smtClean="0"/>
              <a:t>Selama</a:t>
            </a:r>
            <a:r>
              <a:rPr lang="en-US" b="1" dirty="0" smtClean="0"/>
              <a:t> </a:t>
            </a:r>
            <a:r>
              <a:rPr lang="en-US" b="1" dirty="0" err="1" smtClean="0"/>
              <a:t>Persalinan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8448"/>
            <a:ext cx="7467600" cy="5483352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keharmonisan</a:t>
            </a:r>
            <a:r>
              <a:rPr lang="en-US" dirty="0" smtClean="0"/>
              <a:t>, </a:t>
            </a:r>
            <a:r>
              <a:rPr lang="en-US" dirty="0" err="1" smtClean="0"/>
              <a:t>penghargaan</a:t>
            </a:r>
            <a:r>
              <a:rPr lang="en-US" dirty="0" smtClean="0"/>
              <a:t>, </a:t>
            </a:r>
            <a:r>
              <a:rPr lang="en-US" dirty="0" err="1" smtClean="0"/>
              <a:t>pengorbanan</a:t>
            </a:r>
            <a:r>
              <a:rPr lang="en-US" dirty="0" smtClean="0"/>
              <a:t>,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empati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(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normal, </a:t>
            </a:r>
            <a:r>
              <a:rPr lang="en-US" dirty="0" err="1" smtClean="0"/>
              <a:t>akselerasi</a:t>
            </a:r>
            <a:r>
              <a:rPr lang="en-US" dirty="0" smtClean="0"/>
              <a:t>,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neonatal).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 Kala I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/>
          </a:bodyPr>
          <a:lstStyle/>
          <a:p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dosa-dosa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kesalahan-kesalahan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dirty="0" err="1" smtClean="0"/>
              <a:t>Timbulnya</a:t>
            </a:r>
            <a:r>
              <a:rPr lang="en-US" dirty="0" smtClean="0"/>
              <a:t> rasa </a:t>
            </a:r>
            <a:r>
              <a:rPr lang="en-US" dirty="0" err="1" smtClean="0"/>
              <a:t>tegang</a:t>
            </a:r>
            <a:r>
              <a:rPr lang="en-US" dirty="0" smtClean="0"/>
              <a:t>, </a:t>
            </a:r>
            <a:r>
              <a:rPr lang="en-US" dirty="0" err="1" smtClean="0"/>
              <a:t>takut</a:t>
            </a:r>
            <a:r>
              <a:rPr lang="en-US" dirty="0" smtClean="0"/>
              <a:t>, </a:t>
            </a:r>
            <a:r>
              <a:rPr lang="en-US" dirty="0" err="1" smtClean="0"/>
              <a:t>kesakitan</a:t>
            </a:r>
            <a:r>
              <a:rPr lang="en-US" dirty="0" smtClean="0"/>
              <a:t>,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capek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nyenyak</a:t>
            </a:r>
            <a:r>
              <a:rPr lang="en-US" dirty="0" smtClean="0"/>
              <a:t>,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bernafas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jasmaniah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diwaktu</a:t>
            </a:r>
            <a:r>
              <a:rPr lang="en-US" dirty="0" smtClean="0"/>
              <a:t> </a:t>
            </a:r>
            <a:r>
              <a:rPr lang="en-US" dirty="0" err="1" smtClean="0"/>
              <a:t>kehamilannya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rasa </a:t>
            </a:r>
            <a:r>
              <a:rPr lang="en-US" dirty="0" err="1" smtClean="0"/>
              <a:t>jengkel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kegerahan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sabaran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4048"/>
            <a:ext cx="7467600" cy="6473952"/>
          </a:xfrm>
        </p:spPr>
        <p:txBody>
          <a:bodyPr anchor="ctr"/>
          <a:lstStyle/>
          <a:p>
            <a:pPr algn="just"/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, </a:t>
            </a:r>
            <a:r>
              <a:rPr lang="en-US" dirty="0" err="1" smtClean="0"/>
              <a:t>sepreti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en-US" dirty="0" smtClean="0"/>
          </a:p>
          <a:p>
            <a:pPr lvl="0" algn="just">
              <a:buFontTx/>
              <a:buChar char="-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smtClean="0"/>
              <a:t>rasa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gelisah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pPr lvl="0" algn="just">
              <a:buFontTx/>
              <a:buChar char="-"/>
            </a:pPr>
            <a:endParaRPr lang="en-US" dirty="0" smtClean="0"/>
          </a:p>
          <a:p>
            <a:pPr lvl="0" algn="just">
              <a:buFontTx/>
              <a:buChar char="-"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sesak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rasa </a:t>
            </a:r>
            <a:r>
              <a:rPr lang="en-US" dirty="0" err="1" smtClean="0"/>
              <a:t>tercekik</a:t>
            </a:r>
            <a:r>
              <a:rPr lang="en-US" dirty="0" smtClean="0"/>
              <a:t>,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berdebar</a:t>
            </a:r>
            <a:r>
              <a:rPr lang="en-US" dirty="0" smtClean="0"/>
              <a:t>-debar</a:t>
            </a:r>
            <a:r>
              <a:rPr lang="en-US" dirty="0" smtClean="0"/>
              <a:t>.</a:t>
            </a:r>
          </a:p>
          <a:p>
            <a:pPr lvl="0" algn="just">
              <a:buFontTx/>
              <a:buChar char="-"/>
            </a:pPr>
            <a:endParaRPr lang="en-US" dirty="0" smtClean="0"/>
          </a:p>
          <a:p>
            <a:pPr lvl="0" algn="just">
              <a:buFontTx/>
              <a:buChar char="-"/>
            </a:pP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tertolong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.</a:t>
            </a:r>
          </a:p>
          <a:p>
            <a:pPr lvl="0" algn="just">
              <a:buFontTx/>
              <a:buChar char="-"/>
            </a:pPr>
            <a:endParaRPr lang="en-US" dirty="0" smtClean="0"/>
          </a:p>
          <a:p>
            <a:pPr lvl="0" algn="just">
              <a:buFontTx/>
              <a:buChar char="-"/>
            </a:pP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pucat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liar,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takikardi</a:t>
            </a:r>
            <a:r>
              <a:rPr lang="en-US" dirty="0" smtClean="0"/>
              <a:t>.</a:t>
            </a:r>
          </a:p>
          <a:p>
            <a:pPr lvl="0" algn="just">
              <a:buFontTx/>
              <a:buChar char="-"/>
            </a:pP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448"/>
            <a:ext cx="7467600" cy="677875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. </a:t>
            </a:r>
            <a:r>
              <a:rPr lang="en-US" dirty="0" err="1" smtClean="0"/>
              <a:t>Timbullah</a:t>
            </a:r>
            <a:r>
              <a:rPr lang="en-US" dirty="0" smtClean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en-US" dirty="0" smtClean="0"/>
          </a:p>
          <a:p>
            <a:pPr lvl="0"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.</a:t>
            </a:r>
          </a:p>
          <a:p>
            <a:pPr lvl="0"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Impuls</a:t>
            </a:r>
            <a:r>
              <a:rPr lang="en-US" dirty="0" smtClean="0"/>
              <a:t> </a:t>
            </a:r>
            <a:r>
              <a:rPr lang="en-US" dirty="0" err="1" smtClean="0"/>
              <a:t>bermusuhan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kebencian</a:t>
            </a:r>
            <a:r>
              <a:rPr lang="en-US" dirty="0" smtClean="0"/>
              <a:t>.</a:t>
            </a:r>
          </a:p>
          <a:p>
            <a:pPr lvl="0" algn="just">
              <a:buFontTx/>
              <a:buChar char="-"/>
            </a:pPr>
            <a:endParaRPr lang="en-US" dirty="0" smtClean="0"/>
          </a:p>
          <a:p>
            <a:pPr lvl="0" algn="just"/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bermusuhan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bayinya</a:t>
            </a:r>
            <a:r>
              <a:rPr lang="en-US" dirty="0" smtClean="0"/>
              <a:t>:</a:t>
            </a:r>
          </a:p>
          <a:p>
            <a:pPr lvl="0"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yang </a:t>
            </a:r>
            <a:r>
              <a:rPr lang="en-US" dirty="0" err="1" smtClean="0"/>
              <a:t>unggul</a:t>
            </a:r>
            <a:r>
              <a:rPr lang="en-US" dirty="0" smtClean="0"/>
              <a:t>.</a:t>
            </a:r>
          </a:p>
          <a:p>
            <a:pPr lvl="0"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bayinya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.</a:t>
            </a:r>
          </a:p>
          <a:p>
            <a:pPr lvl="0"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  <a:p>
            <a:pPr lvl="0" algn="just">
              <a:buFontTx/>
              <a:buChar char="-"/>
            </a:pPr>
            <a:endParaRPr lang="en-US" dirty="0" smtClean="0"/>
          </a:p>
          <a:p>
            <a:pPr lvl="0" algn="just"/>
            <a:r>
              <a:rPr lang="en-US" dirty="0" err="1" smtClean="0"/>
              <a:t>Kegelisahan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,                 - </a:t>
            </a:r>
            <a:r>
              <a:rPr lang="en-US" dirty="0" smtClean="0"/>
              <a:t>Trauma </a:t>
            </a:r>
            <a:r>
              <a:rPr lang="en-US" dirty="0" err="1" smtClean="0"/>
              <a:t>kelahiran</a:t>
            </a:r>
            <a:r>
              <a:rPr lang="en-US" dirty="0" smtClean="0"/>
              <a:t>,</a:t>
            </a:r>
          </a:p>
          <a:p>
            <a:pPr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,     - </a:t>
            </a:r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.</a:t>
            </a:r>
            <a:endParaRPr lang="en-US" dirty="0" smtClean="0"/>
          </a:p>
          <a:p>
            <a:pPr lvl="0"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lvl="0" algn="just">
              <a:buNone/>
            </a:pPr>
            <a:endParaRPr lang="en-US" dirty="0" smtClean="0"/>
          </a:p>
          <a:p>
            <a:pPr lvl="0" algn="just">
              <a:buFontTx/>
              <a:buChar char="-"/>
            </a:pPr>
            <a:endParaRPr lang="en-US" dirty="0" smtClean="0"/>
          </a:p>
          <a:p>
            <a:pPr lvl="0" algn="just">
              <a:buFont typeface="Courier New" pitchFamily="49" charset="0"/>
              <a:buChar char="o"/>
            </a:pP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 </a:t>
            </a:r>
            <a:r>
              <a:rPr lang="en-US" dirty="0" smtClean="0"/>
              <a:t>   Kala </a:t>
            </a:r>
            <a:r>
              <a:rPr lang="en-US" dirty="0" smtClean="0"/>
              <a:t>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715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err="1" smtClean="0"/>
              <a:t>Panik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terkejut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err="1" smtClean="0"/>
              <a:t>Bingung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err="1" smtClean="0"/>
              <a:t>Frustasi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memperdulikan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Rasa </a:t>
            </a:r>
            <a:r>
              <a:rPr lang="en-US" dirty="0" err="1" smtClean="0"/>
              <a:t>lelah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.</a:t>
            </a:r>
          </a:p>
          <a:p>
            <a:pPr lvl="0" algn="just"/>
            <a:endParaRPr lang="en-US" dirty="0" smtClean="0"/>
          </a:p>
          <a:p>
            <a:pPr algn="just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b="1" dirty="0" err="1" smtClean="0"/>
              <a:t>Faktor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Emosi</a:t>
            </a:r>
            <a:r>
              <a:rPr lang="en-US" b="1" dirty="0" smtClean="0"/>
              <a:t> </a:t>
            </a:r>
            <a:r>
              <a:rPr lang="en-US" b="1" dirty="0" err="1" smtClean="0"/>
              <a:t>Selama</a:t>
            </a:r>
            <a:r>
              <a:rPr lang="en-US" b="1" dirty="0" smtClean="0"/>
              <a:t> </a:t>
            </a:r>
            <a:r>
              <a:rPr lang="en-US" b="1" dirty="0" err="1" smtClean="0"/>
              <a:t>Persalinan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382000" cy="5867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kekhawatiran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.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normal (</a:t>
            </a:r>
            <a:r>
              <a:rPr lang="en-US" dirty="0" err="1" smtClean="0"/>
              <a:t>Haward</a:t>
            </a:r>
            <a:r>
              <a:rPr lang="en-US" dirty="0" smtClean="0"/>
              <a:t> 2004</a:t>
            </a:r>
            <a:r>
              <a:rPr lang="en-US" dirty="0" smtClean="0"/>
              <a:t>).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rasa </a:t>
            </a:r>
            <a:r>
              <a:rPr lang="en-US" dirty="0" err="1" smtClean="0"/>
              <a:t>takut</a:t>
            </a:r>
            <a:r>
              <a:rPr lang="en-US" dirty="0" smtClean="0"/>
              <a:t>. </a:t>
            </a:r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subyektif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r>
              <a:rPr lang="en-US" dirty="0" smtClean="0"/>
              <a:t> interpersonal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diekspresikan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(</a:t>
            </a:r>
            <a:r>
              <a:rPr lang="en-US" dirty="0" err="1" smtClean="0"/>
              <a:t>Sulistyawati</a:t>
            </a:r>
            <a:r>
              <a:rPr lang="en-US" dirty="0" smtClean="0"/>
              <a:t>, </a:t>
            </a:r>
            <a:r>
              <a:rPr lang="en-US" dirty="0" err="1" smtClean="0"/>
              <a:t>dkk</a:t>
            </a:r>
            <a:r>
              <a:rPr lang="en-US" dirty="0" smtClean="0"/>
              <a:t>, 2003).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rasa </a:t>
            </a:r>
            <a:r>
              <a:rPr lang="en-US" dirty="0" err="1" smtClean="0"/>
              <a:t>takut</a:t>
            </a:r>
            <a:r>
              <a:rPr lang="en-US" dirty="0" smtClean="0"/>
              <a:t>. </a:t>
            </a:r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subyektif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r>
              <a:rPr lang="en-US" dirty="0" smtClean="0"/>
              <a:t> interpersonal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diekspresikan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(</a:t>
            </a:r>
            <a:r>
              <a:rPr lang="en-US" dirty="0" err="1" smtClean="0"/>
              <a:t>Sulistyawati</a:t>
            </a:r>
            <a:r>
              <a:rPr lang="en-US" dirty="0" smtClean="0"/>
              <a:t>, </a:t>
            </a:r>
            <a:r>
              <a:rPr lang="en-US" dirty="0" err="1" smtClean="0"/>
              <a:t>dkk</a:t>
            </a:r>
            <a:r>
              <a:rPr lang="en-US" dirty="0" smtClean="0"/>
              <a:t>, 2003).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stress. </a:t>
            </a:r>
            <a:r>
              <a:rPr lang="en-US" dirty="0" err="1" smtClean="0"/>
              <a:t>Bedanya</a:t>
            </a:r>
            <a:r>
              <a:rPr lang="en-US" dirty="0" smtClean="0"/>
              <a:t> stress </a:t>
            </a:r>
            <a:r>
              <a:rPr lang="en-US" dirty="0" err="1" smtClean="0"/>
              <a:t>didominasi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didominasi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959</Words>
  <Application>Microsoft Office PowerPoint</Application>
  <PresentationFormat>On-screen Show (4:3)</PresentationFormat>
  <Paragraphs>175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PSIKOLOGI DALAM PRAKTIK KEBIDANAN</vt:lpstr>
      <vt:lpstr>Psikologi persalinan</vt:lpstr>
      <vt:lpstr>Perubahan Normal Emosi Selama Persalinan </vt:lpstr>
      <vt:lpstr>Perubahan Psikologis Pada Ibu Bersalin Kala I  </vt:lpstr>
      <vt:lpstr>Slide 5</vt:lpstr>
      <vt:lpstr>Slide 6</vt:lpstr>
      <vt:lpstr>Perubahan Psikologis Ibu Bersalin    Kala II </vt:lpstr>
      <vt:lpstr>Faktor yang Mempengaruhi Perubahan Emosi Selama Persalinan </vt:lpstr>
      <vt:lpstr>Slide 9</vt:lpstr>
      <vt:lpstr>Gejala orang yang mengalami kecemasan adalah sebagai berikut:</vt:lpstr>
      <vt:lpstr>Lanjutan </vt:lpstr>
      <vt:lpstr>Faktor-faktor Penyebab Kecemasan </vt:lpstr>
      <vt:lpstr>Tantangan Kesehatan Mental dalam Periode Persalinan </vt:lpstr>
      <vt:lpstr>Masalah kesehatan mental yang dapat terjadi pada masa persalinan</vt:lpstr>
      <vt:lpstr>Peran Bidan Selama Masa Persalinan </vt:lpstr>
      <vt:lpstr>Hal yang dapat dilakukan bidan mendukung psikologis untuk mengurangi tingkat kecemasan  </vt:lpstr>
      <vt:lpstr>dukungan psikologis pada ibu bersalin dapat diberikan dengan cara: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DALAM PRAKTIK KEBIDANAN</dc:title>
  <dc:creator>user</dc:creator>
  <cp:lastModifiedBy>user</cp:lastModifiedBy>
  <cp:revision>14</cp:revision>
  <dcterms:created xsi:type="dcterms:W3CDTF">2021-04-06T14:52:31Z</dcterms:created>
  <dcterms:modified xsi:type="dcterms:W3CDTF">2021-04-06T17:04:52Z</dcterms:modified>
</cp:coreProperties>
</file>