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74709"/>
            <a:ext cx="9144000" cy="6942725"/>
          </a:xfrm>
          <a:prstGeom prst="rect"/>
        </p:spPr>
      </p:pic>
      <p:sp>
        <p:nvSpPr>
          <p:cNvPr id="1048588" name=""/>
          <p:cNvSpPr txBox="1"/>
          <p:nvPr/>
        </p:nvSpPr>
        <p:spPr>
          <a:xfrm>
            <a:off x="4571999" y="740093"/>
            <a:ext cx="4000000" cy="5539741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Alfatillah Siti Nurjannah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Dela Savitri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Diandra Dwitaviany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Dwi Danti Yubenta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Emilisa Karlinasari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Febi Masari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Juliet Stevany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Karina Arsyika Thaharah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Meli Kastia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Nidia Indrianita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Nur Afiza Putri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Putri Hestaurina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Wina Tania </a:t>
            </a:r>
            <a:endParaRPr sz="2800" lang="in-ID">
              <a:solidFill>
                <a:srgbClr val="000000"/>
              </a:solidFill>
            </a:endParaRPr>
          </a:p>
        </p:txBody>
      </p:sp>
      <p:sp>
        <p:nvSpPr>
          <p:cNvPr id="1048589" name=""/>
          <p:cNvSpPr/>
          <p:nvPr/>
        </p:nvSpPr>
        <p:spPr>
          <a:xfrm>
            <a:off x="7128839" y="5783048"/>
            <a:ext cx="1119433" cy="559717"/>
          </a:xfrm>
          <a:prstGeom prst="right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lang="en-US"/>
              <a:t>N</a:t>
            </a:r>
            <a:r>
              <a:rPr lang="en-US"/>
              <a:t>e</a:t>
            </a:r>
            <a:r>
              <a:rPr lang="en-US"/>
              <a:t>x</a:t>
            </a:r>
            <a:r>
              <a:rPr lang="en-US"/>
              <a:t>t</a:t>
            </a:r>
            <a:endParaRPr lang="in-ID"/>
          </a:p>
        </p:txBody>
      </p:sp>
      <p:sp>
        <p:nvSpPr>
          <p:cNvPr id="1048590" name=""/>
          <p:cNvSpPr txBox="1"/>
          <p:nvPr/>
        </p:nvSpPr>
        <p:spPr>
          <a:xfrm>
            <a:off x="4571999" y="0"/>
            <a:ext cx="3919801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33631" y="0"/>
            <a:ext cx="9685373" cy="6858000"/>
          </a:xfrm>
          <a:prstGeom prst="rect"/>
        </p:spPr>
      </p:pic>
      <p:sp>
        <p:nvSpPr>
          <p:cNvPr id="1048606" name=""/>
          <p:cNvSpPr txBox="1"/>
          <p:nvPr/>
        </p:nvSpPr>
        <p:spPr>
          <a:xfrm>
            <a:off x="321140" y="211856"/>
            <a:ext cx="5768046" cy="3025141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6. Proses Untuk Memecahkan Masalah Etika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a. Kenali dilema etika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b. Kumpulkan informasi yang faktual dan relevan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c. Klarifikasi kontek individu dari dilema etika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d. Identifikasi dan klarifikasi konsep etika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e. Bangun dan evaluasi argumen untuk tiap isu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f. Buat keputusan/tindakan </a:t>
            </a:r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84354" y="0"/>
            <a:ext cx="9546710" cy="6858000"/>
          </a:xfrm>
          <a:prstGeom prst="rect"/>
        </p:spPr>
      </p:pic>
      <p:sp>
        <p:nvSpPr>
          <p:cNvPr id="1048607" name=""/>
          <p:cNvSpPr txBox="1"/>
          <p:nvPr/>
        </p:nvSpPr>
        <p:spPr>
          <a:xfrm>
            <a:off x="289410" y="220770"/>
            <a:ext cx="8783824" cy="6377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agar keputusan yang diambil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bermanfaat dan tepat sasaran sesuai dengan kebutuhan dan kondisi klien.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1. Informasi yang dibiarkan spesifik, dapat membantu klien dalam pengambilan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keputusan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2. Informasi disesuaikan dengan situasi klien, dan mudah dimengerti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3. Diberikan dengan memperhatikan hal-hal berikut :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a. Singkat dan tepat (pilih hal-hal penting yang perlu diingt klien)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b. Menggunakan bahasa sederhana yang mudah dipahami klien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c. Gunakan alat bantu visual sewaktu menjelaskan sehingga klien mempunyai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gambaran yang jelas terhadap solusi yang akan diambil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d. Beri kesempatan klien bertanya dan minta klien mengulang hal-hal yang perlu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diingat untuk mengetahui pemahaman klien terhadap pilihan keputusan ataupun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solusi yang disepakati</a:t>
            </a:r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84354" y="0"/>
            <a:ext cx="9546710" cy="6858000"/>
          </a:xfrm>
          <a:prstGeom prst="rect"/>
        </p:spPr>
      </p:pic>
      <p:sp>
        <p:nvSpPr>
          <p:cNvPr id="1048608" name=""/>
          <p:cNvSpPr txBox="1"/>
          <p:nvPr/>
        </p:nvSpPr>
        <p:spPr>
          <a:xfrm>
            <a:off x="206780" y="449580"/>
            <a:ext cx="9155576" cy="59588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Faktor-faktor yang mempengaruhi pengambilan keputusan adalah sebagai berikut.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1. Fisik, Orang yang mengambil keputusan berdasarkan pertimbangan fisik.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Biasanya memilih hal-hal yang tidak berat dan memforsir waktu dan tenaga. Ada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kecenderungan untuk menghindari sesuatu yang menimbulkan rasa tidak senang,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sebaliknya memilih yang memberi kesenangan.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2. Emosional, Pengambilan keputusan hanya berdasarkan emosi atau perasaan biasa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terjadi pada kaum perempuan, sikap subjektifitas akan mempengaruhi keputusan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yang diambil.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3. Rasional, Pengambilan keputusan didasarkan pada pengetahuan, dan dilakukan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oleh orangorang terpelajar dan intelektual. Orang-orang mendapatkan informasi,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memahami situasi dan berbagi konsekuensinya.</a:t>
            </a:r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13871" y="0"/>
            <a:ext cx="9557883" cy="6858000"/>
          </a:xfrm>
          <a:prstGeom prst="rect"/>
        </p:spPr>
      </p:pic>
      <p:sp>
        <p:nvSpPr>
          <p:cNvPr id="1048609" name=""/>
          <p:cNvSpPr txBox="1"/>
          <p:nvPr/>
        </p:nvSpPr>
        <p:spPr>
          <a:xfrm>
            <a:off x="395940" y="198309"/>
            <a:ext cx="6716252" cy="59588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4. Praktikal, Didasarkan pada ketrampilan individual dan kemampuan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melaksanakannya. Seseorang akan menilai potensi diri dan kepercayaan diri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melalui kemampuanya bertindak.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5. Interpersonal, Didasarkan pada pengaruh jaringan sosial yang ada. Hubungan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antar satu orang ke orang lainnya dapat mempengaruhi tindakan individual.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6. Struktural, Didasarkan pada lingkungan sosial, ekonomi, politik, lingkungan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mungkin memberikan hasil mendukung atau mengkritik suatu tingkah laku tertentu.</a:t>
            </a:r>
            <a:endParaRPr sz="2800" lang="in-ID">
              <a:solidFill>
                <a:srgbClr val="000000"/>
              </a:solidFill>
            </a:endParaRPr>
          </a:p>
          <a:p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25156" y="0"/>
            <a:ext cx="9694288" cy="6858000"/>
          </a:xfrm>
          <a:prstGeom prst="rect"/>
        </p:spPr>
      </p:pic>
      <p:sp>
        <p:nvSpPr>
          <p:cNvPr id="1048610" name=""/>
          <p:cNvSpPr txBox="1"/>
          <p:nvPr/>
        </p:nvSpPr>
        <p:spPr>
          <a:xfrm>
            <a:off x="164736" y="171215"/>
            <a:ext cx="9201907" cy="67970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Ada empat strategi yang dapat membantu klien mengambil keputusannya.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1. Membantu klien meninjau kemungkinan pilihannya. Beri kesempatan klien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unutk melihat lagi beberapa alternatif pilihannya, agar tidak menyesal atau kecewa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terhadap pilihannya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2. Membantu klien dalam mempertimbangkan keputusan pilihan, dengan melihat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kembali keuntungan atau konsekuensi positif dan kerugiannya atau konsekuensi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negative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3. Membantu klien mengevaluasi pilihan. Setelah klien menetapkan pilihan, bantu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klien untuk mencermati pilihannya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4. Membantu klien menyusun rencana kerja, untuk menyelesaikan masalahnya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Dalam mengambil keputusan yang baik kita dikenalkan dengan 3K. Adapun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langkah dalam pembuatan keputusan yang baik adalah sebagai berikut.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1. Langkah pertama, identifikasi kondisi yang dihadapi oleh klien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2. Langkah kedua, susunlah daftar kehendak atau pilihan keputusan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3. Langkah ketiga, untuk setiap pilihan, buatlah daftar konsekuensinya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25156" y="0"/>
            <a:ext cx="9694288" cy="6858000"/>
          </a:xfrm>
          <a:prstGeom prst="rect"/>
        </p:spPr>
      </p:pic>
      <p:sp>
        <p:nvSpPr>
          <p:cNvPr id="1048611" name=""/>
          <p:cNvSpPr txBox="1"/>
          <p:nvPr/>
        </p:nvSpPr>
        <p:spPr>
          <a:xfrm>
            <a:off x="309173" y="238952"/>
            <a:ext cx="6426029" cy="42824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engambilan keputusan, pemecahan masalah, perencanaan sesuai dengan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masalah dan kondisi klien. Tahapan inti proses konseling yaitu: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a. Konselor membantu klien memahami permasalahannya.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b. Konselor membantu memberikan alternatif pemecahan masalah.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c. Konselor membantu klien memilih alternatif pemecahan masalah dengan segala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konsekuensinya (Wulandari, 2009). </a:t>
            </a:r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52356" y="0"/>
            <a:ext cx="9720855" cy="6858000"/>
          </a:xfrm>
          <a:prstGeom prst="rect"/>
        </p:spPr>
      </p:pic>
      <p:sp>
        <p:nvSpPr>
          <p:cNvPr id="1048612" name=""/>
          <p:cNvSpPr txBox="1"/>
          <p:nvPr/>
        </p:nvSpPr>
        <p:spPr>
          <a:xfrm>
            <a:off x="0" y="198310"/>
            <a:ext cx="9269985" cy="67970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Kesimpulan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Kemampuan dalam mengambil keputusan adalah sangat penting bagi klien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untuk menyelesaikan masalah kegawatdaruratan terutama yang berhubungan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dengan kebidanan. Dalam konseling pengambilan keputusan mutlak diambil oleh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klien, bidan hanya membantu agar keputusan yang diambil klien tepat. Oleh karena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itu seorang bidan harus mampu memahami keadaan klien, sehingga dalam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pengambilan keputusan, klien bisa mengambil keputusan yang terbaik untuk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dirinya. Selain hal-hal tersebut seorang bidan juga harus sadar bahwa setiap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individu memiliki kepribadian dan karakteristik tersendiri dalam merefleksikan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perasaannya sehingga dengan adanya perbedaan tersebut seorang bidan harus siap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dan mampu mengantisipasi adanya perbedaan tersebut agar tetap terjalin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komunikasi dan konseling yang baik dan sesuai kebutuhan seorang pasien dalam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keadaan pasien yang seperti apapun.</a:t>
            </a:r>
            <a:endParaRPr sz="2800" lang="in-ID">
              <a:solidFill>
                <a:srgbClr val="000000"/>
              </a:solidFill>
            </a:endParaRPr>
          </a:p>
          <a:p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83069" y="0"/>
            <a:ext cx="9587491" cy="6858000"/>
          </a:xfrm>
          <a:prstGeom prst="rect"/>
        </p:spPr>
      </p:pic>
      <p:sp>
        <p:nvSpPr>
          <p:cNvPr id="1048669" name=""/>
          <p:cNvSpPr txBox="1"/>
          <p:nvPr/>
        </p:nvSpPr>
        <p:spPr>
          <a:xfrm>
            <a:off x="2572000" y="3219450"/>
            <a:ext cx="4000000" cy="510540"/>
          </a:xfrm>
          <a:prstGeom prst="rect"/>
          <a:solidFill>
            <a:srgbClr val="FFCB00"/>
          </a:solidFill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393233" y="0"/>
            <a:ext cx="9769403" cy="6858000"/>
          </a:xfrm>
          <a:prstGeom prst="rect"/>
        </p:spPr>
      </p:pic>
      <p:sp>
        <p:nvSpPr>
          <p:cNvPr id="1048594" name=""/>
          <p:cNvSpPr txBox="1"/>
          <p:nvPr/>
        </p:nvSpPr>
        <p:spPr>
          <a:xfrm>
            <a:off x="902997" y="333786"/>
            <a:ext cx="7273841" cy="510540"/>
          </a:xfrm>
          <a:prstGeom prst="rect"/>
          <a:solidFill>
            <a:srgbClr val="FFCB00"/>
          </a:solidFill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PENGAMBILAN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MASIN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in-ID">
              <a:solidFill>
                <a:srgbClr val="000000"/>
              </a:solidFill>
            </a:endParaRPr>
          </a:p>
        </p:txBody>
      </p:sp>
      <p:sp>
        <p:nvSpPr>
          <p:cNvPr id="1048595" name=""/>
          <p:cNvSpPr txBox="1"/>
          <p:nvPr/>
        </p:nvSpPr>
        <p:spPr>
          <a:xfrm>
            <a:off x="382342" y="1051814"/>
            <a:ext cx="8515318" cy="59588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Pengambilan keputusan dapat diartikan sebagai pemilihan alternatif terbaik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dari beberapa pilihan alternatif yang tersedia. Proses pengambilan keputusan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merupakan bagian dasar dan integral dalam praktik suatu profesi dan keberadaanya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sangat penting karena akan menentukan tindakan selanjutnya. Menurut Terry,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pengambilan keputusan adalah memilih alternatif yang ada, sedangkan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pengambilan keputusan klinis yang dibuat oleh seorang tenaga kesehatan sangat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menentukan kualitas pelayanan kesehatan. Pengambilan keputusan klinis dapat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terjadi mengikuti suatu proses yang sistematis, logis, dan jelas.</a:t>
            </a:r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 standalone="yes"?>
<p:sld xmlns:a="http://schemas.openxmlformats.org/drawingml/2006/main" xmlns:r="http://schemas.openxmlformats.org/officeDocument/2006/relationships" xmlns:p="http://schemas.openxmlformats.org/presentationml/2006/main"><p:cSld><p:spTree><p:nvGrpSpPr><p:cNvPr id="34" name=""/><p:cNvGrpSpPr/><p:nvPr/></p:nvGrpSpPr><p:grpSpPr><a:xfrm><a:off x="0" y="0"/><a:ext cx="0" cy="0"/><a:chOff x="0" y="0"/><a:chExt cx="0" cy="0"/></a:xfrm></p:grpSpPr><p:pic><p:nvPicPr><p:cNvPr id="2097154" name=""/><p:cNvPicPr><a:picLocks/></p:cNvPicPr><p:nvPr/></p:nvPicPr><p:blipFill><a:blip xmlns:r="http://schemas.openxmlformats.org/officeDocument/2006/relationships" r:embed="rId1"/><a:stretch><a:fillRect/></a:stretch></p:blipFill><p:spPr><a:xfrm rot="0"><a:off x="-660367" y="0"/><a:ext cx="10203739" cy="6858000"/></a:xfrm><a:prstGeom prst="rect"/></p:spPr></p:pic><p:sp><p:nvSpPr><p:cNvPr id="1048596" name=""/><p:cNvSpPr txBox="1"/><p:nvPr/></p:nvSpPr><p:spPr><a:xfrm><a:off x="728113" y="252501"/><a:ext cx="7426779" cy="5958840"/></a:xfrm><a:prstGeom prst="rect"/></p:spPr><p:txBody><a:bodyPr rtlCol="0" wrap="square"><a:spAutoFit/></a:bodyPr><a:p><a:r><a:rPr sz="2800" lang="en-US"><a:solidFill><a:srgbClr val="000000"/></a:solidFill></a:rPr><a:t>Teori Pengambilan Keputusan</a:t></a:r><a:endParaRPr sz="2800" lang="in-ID"><a:solidFill><a:srgbClr val="000000"/></a:solidFill></a:endParaRPr></a:p><a:p><a:r><a:rPr sz="2800" lang="en-US"><a:solidFill><a:srgbClr val="000000"/></a:solidFill></a:rPr><a:t>1. Teori Utilitarisme Ketika keputusan diambil, memaksimalkan kesenangan, </a:t></a:r><a:endParaRPr sz="2800" lang="in-ID"><a:solidFill><a:srgbClr val="000000"/></a:solidFill></a:endParaRPr></a:p><a:p><a:r><a:rPr sz="2800" lang="en-US"><a:solidFill><a:srgbClr val="000000"/></a:solidFill></a:rPr><a:t>meminimalkan ketidaksenangan. Kebenaran ataupun kesalahan tindakan semata￾mata berdasar pada konsekuensi dari perbuatan itu. Prinsip dari teori ini adalah </a:t></a:r><a:endParaRPr sz="2800" lang="in-ID"><a:solidFill><a:srgbClr val="000000"/></a:solidFill></a:endParaRPr></a:p><a:p><a:r><a:rPr sz="2800" lang="en-US"><a:solidFill><a:srgbClr val="000000"/></a:solidFill></a:rPr><a:t>kegunaan, bahwa tindakan moral yang benar adalah tindakan yang menghasilkan </a:t></a:r><a:endParaRPr sz="2800" lang="in-ID"><a:solidFill><a:srgbClr val="000000"/></a:solidFill></a:endParaRPr></a:p><a:p><a:r><a:rPr sz="2800" lang="en-US"><a:solidFill><a:srgbClr val="000000"/></a:solidFill></a:rPr><a:t>hasil terbaik sebagai penentu perspectif. Ini memberi hasil yang seimbang pada </a:t></a:r><a:endParaRPr sz="2800" lang="in-ID"><a:solidFill><a:srgbClr val="000000"/></a:solidFill></a:endParaRPr></a:p><a:p><a:r><a:rPr sz="2800" lang="en-US"><a:solidFill><a:srgbClr val="000000"/></a:solidFill></a:rPr><a:t>setiap kelompok. Contohnya: pembunuhan, aborsi ataupun infanticide, mungkin </a:t></a:r><a:endParaRPr sz="2800" lang="in-ID"><a:solidFill><a:srgbClr val="000000"/></a:solidFill></a:endParaRPr></a:p><a:p><a:r><a:rPr sz="2800" lang="en-US"><a:solidFill><a:srgbClr val="000000"/></a:solidFill></a:rPr><a:t>disebarkan jika dalam kondisi tertentu. </a:t></a:r><a:endParaRPr sz="2800" lang="in-ID"><a:solidFill><a:srgbClr val="000000"/></a:solidFill></a:endParaRPr></a:p><a:p><a:endParaRPr sz="2800" lang="in-ID"><a:solidFill><a:srgbClr val="000000"/></a:solidFill></a:endParaRPr></a:p></p:txBody></p:sp><p:sp><p:nvSpPr><p:cNvPr id="1048597" name=""/><p:cNvSpPr txBox="1"/><p:nvPr/></p:nvSpPr><p:spPr><a:xfrm><a:off x="2572000" y="3219450"/><a:ext cx="4000000" cy="510540"/></a:xfrm><a:prstGeom prst="rect"/></p:spPr><p:txBody><a:bodyPr rtlCol="0" wrap="square"><a:spAutoFit/></a:bodyPr><a:p><a:r><a:rPr sz="2800" lang="in-ID"><a:solidFill><a:srgbClr val="000000"/></a:solidFill></a:rPr><a:t/></a:r><a:endParaRPr sz="2800" lang="in-ID"><a:solidFill><a:srgbClr val="000000"/></a:solidFill></a:endParaRPr></a:p></p:txBody></p:sp></p:spTree></p:cSld><p:clrMapOvr><a:masterClrMapping/></p:clrMapOvr>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660367" y="0"/>
            <a:ext cx="10203739" cy="6858000"/>
          </a:xfrm>
          <a:prstGeom prst="rect"/>
        </p:spPr>
      </p:pic>
      <p:sp>
        <p:nvSpPr>
          <p:cNvPr id="1048598" name=""/>
          <p:cNvSpPr txBox="1"/>
          <p:nvPr/>
        </p:nvSpPr>
        <p:spPr>
          <a:xfrm>
            <a:off x="284648" y="0"/>
            <a:ext cx="8313706" cy="72161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2. Teori Deontology Menurut Kant, sesuatu dikatakan baik bila bertindak baik.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Nilai dari teori Deontology adalah mengingatkan kita pentingnya rasional dalam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pertimbangan dan standard moral bebas dari konsekuensi. Contoh: bila berjanji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ditepati, bila pinjam harus dikembalikan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3. Teori Hedonisme Menurut Aristippos, sesuai kodratnya, setiap manusia mencari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kesenangan dan menghindari ketidaksenangan. Menurut kodratnya, setiap manusia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mencari kesenangan. Kesenangan disini tidak hanya inderawi tapi juga bebas dari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nyeri dan keresahan jiwa. Tujuan akhir manusia adalah kesenangan. Baik akan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meningkatkan kesenangan, sedangkan jahat mengurangi kesenangan.</a:t>
            </a:r>
            <a:endParaRPr sz="2800" lang="in-ID">
              <a:solidFill>
                <a:srgbClr val="000000"/>
              </a:solidFill>
            </a:endParaRPr>
          </a:p>
          <a:p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449586" y="0"/>
            <a:ext cx="10138351" cy="6858000"/>
          </a:xfrm>
          <a:prstGeom prst="rect"/>
        </p:spPr>
      </p:pic>
      <p:sp>
        <p:nvSpPr>
          <p:cNvPr id="1048599" name=""/>
          <p:cNvSpPr txBox="1"/>
          <p:nvPr/>
        </p:nvSpPr>
        <p:spPr>
          <a:xfrm>
            <a:off x="314341" y="387976"/>
            <a:ext cx="6210316" cy="6377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4. Teori Eudemonisme Menurut Filsuf Yunani Aristoteles, dalam setiap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kegiatannya manusia mengejar suatu tujuan, ingin mencapai sesuatu yang baik bagi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dirinya. Setiap kegiatan, manusia mengejar tujuan, dan tujuan akhir manusia adalah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kebahagiaan.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5. Teori Kebaikan Teori kebaikan berisi gagasan bahwa kebenaran atau kesalahan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dari tindakan didasari dari motif seseorang melakukan tindakan. Kebaikan disini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mengacu pada kemampuan untuk mencapai moral dan sifat yang baik yaitu moral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yang bernilai seperti kejujuran, integritas, lemah lembut, dan ketajaman. </a:t>
            </a:r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749610" y="0"/>
            <a:ext cx="10314340" cy="6858000"/>
          </a:xfrm>
          <a:prstGeom prst="rect"/>
        </p:spPr>
      </p:pic>
      <p:sp>
        <p:nvSpPr>
          <p:cNvPr id="1048600" name=""/>
          <p:cNvSpPr txBox="1"/>
          <p:nvPr/>
        </p:nvSpPr>
        <p:spPr>
          <a:xfrm>
            <a:off x="232738" y="144118"/>
            <a:ext cx="5577641" cy="17678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Ada beberapa model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pengambilan keputusan ketika bidan akan memutuskan suatu masalah klien.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: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in-ID">
              <a:solidFill>
                <a:srgbClr val="000000"/>
              </a:solidFill>
            </a:endParaRPr>
          </a:p>
        </p:txBody>
      </p:sp>
      <p:sp>
        <p:nvSpPr>
          <p:cNvPr id="1048601" name=""/>
          <p:cNvSpPr txBox="1"/>
          <p:nvPr/>
        </p:nvSpPr>
        <p:spPr>
          <a:xfrm>
            <a:off x="232737" y="1478696"/>
            <a:ext cx="7592948" cy="6377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1. Model Thompson and Thompson Menurut Thompson and Thompson (1985),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Dalam pengambilan keputusan suatu masalah harus memenuhi prinsip-prinsip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seperti di bawah ini.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a. Identifikasi aspek moral dari pelayanan kebidanan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b. Kumpulkan fakta relevan sehubungan dengan isu moral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c. Klarifikasi dan terapkan nilai personal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d. Pahami teori dan prinsip etika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e. Gunakan sumber komponen interdisiplin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f. Ajukan alternatif tindakan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g. Terapkan kode etik untuk membantu mengarahkan tindakan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h. Partisipasi aktif dalam memecahkan isu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i. Terapkan hukum dan peraturan perundang-undangan yang ada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j. Evalusi tindakan yang telah ditentukan </a:t>
            </a:r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749610" y="0"/>
            <a:ext cx="10314340" cy="6858000"/>
          </a:xfrm>
          <a:prstGeom prst="rect"/>
        </p:spPr>
      </p:pic>
      <p:sp>
        <p:nvSpPr>
          <p:cNvPr id="1048602" name=""/>
          <p:cNvSpPr txBox="1"/>
          <p:nvPr/>
        </p:nvSpPr>
        <p:spPr>
          <a:xfrm>
            <a:off x="728894" y="293143"/>
            <a:ext cx="7700618" cy="55397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2. Model Cassells and Redman, Bidan dalam pengambilan keputusan juga bisa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menggunakan langkah seperti berikut ini.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a. Identifikasi aspek moral dari pelayanan kebidanan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b. Kumpulkan fakta relevan sehubungan dengan isu moral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c. Klarifikasi dan terapkan nilai personal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d. Pahami teori dan prinsip etika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e. Gunakan sumber komponen interdisiplin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f. Ajukan alternatif tindakan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g. Terapkan kode etik untuk membantu mengarahkan tindakan.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h. Partisipasi aktif dalam memecahkan isu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i. Terapkan hukum dan peraturan perundang-undangan yang ada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j. Evalusi tindakan yang telah ditentukan</a:t>
            </a:r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633485" y="0"/>
            <a:ext cx="9951007" cy="6858000"/>
          </a:xfrm>
          <a:prstGeom prst="rect"/>
        </p:spPr>
      </p:pic>
      <p:sp>
        <p:nvSpPr>
          <p:cNvPr id="1048603" name=""/>
          <p:cNvSpPr txBox="1"/>
          <p:nvPr/>
        </p:nvSpPr>
        <p:spPr>
          <a:xfrm>
            <a:off x="342018" y="184761"/>
            <a:ext cx="8064387" cy="2186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3. Model Single, Pada model ini, dalam pemecahan masalah melalui 6 tahapan,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yaitu: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a. Clearly state the problem (menyatakan masalah dengan jelas/tepat)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b. Get the facts (mencari fakta) </a:t>
            </a:r>
            <a:endParaRPr sz="2800" lang="in-ID">
              <a:solidFill>
                <a:srgbClr val="000000"/>
              </a:solidFill>
            </a:endParaRPr>
          </a:p>
        </p:txBody>
      </p:sp>
      <p:sp>
        <p:nvSpPr>
          <p:cNvPr id="1048604" name=""/>
          <p:cNvSpPr txBox="1"/>
          <p:nvPr/>
        </p:nvSpPr>
        <p:spPr>
          <a:xfrm rot="19654">
            <a:off x="350600" y="2605905"/>
            <a:ext cx="7917256" cy="30251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c. Consider the four priinciples (mempertimbangkan 4 prinsip) dalam prinsip etika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yaitu otonomi, benefisien, non-malefisien dan keadilan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d. Identify ethical conflicts (identiikasi konflik etika)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e. Consider the law (mempertimbangkan hukum)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f. Making the ethical decision. (membuat keputusan etik)</a:t>
            </a:r>
            <a:endParaRPr sz="2800" lang="in-ID">
              <a:solidFill>
                <a:srgbClr val="000000"/>
              </a:solidFill>
            </a:endParaRPr>
          </a:p>
          <a:p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528786" y="0"/>
            <a:ext cx="10029744" cy="6858000"/>
          </a:xfrm>
          <a:prstGeom prst="rect"/>
        </p:spPr>
      </p:pic>
      <p:sp>
        <p:nvSpPr>
          <p:cNvPr id="1048605" name=""/>
          <p:cNvSpPr txBox="1"/>
          <p:nvPr/>
        </p:nvSpPr>
        <p:spPr>
          <a:xfrm>
            <a:off x="486086" y="169493"/>
            <a:ext cx="6681507" cy="59588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4. Moral “Model”, Model yang dikembangkan oleh Halloran dan diberkenalkan di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Amerika Utara yang digunakan untuk mendisiplinkan dalam kelompok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pengambilan keputusan.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5. Pendekatan Tradisional Dalam Pengambilan Keputusan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a. Mengenal dan mengidentifikasi masalah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b. Menegaskan masalah dengan menunjukan hubungan antara masa lalu dan 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sekarang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c. Memperjelas hasil prioritas yang ingin dicapai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d. Mempertimbangkan pilihan yang ada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e. Mengevaluasi pilihan tersebut</a:t>
            </a:r>
            <a:endParaRPr sz="2800" lang="in-ID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f. Memilih solusi dan menetapkan atau melaksanakannya</a:t>
            </a:r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8</dc:creator>
  <dcterms:created xsi:type="dcterms:W3CDTF">2015-05-11T05:30:45Z</dcterms:created>
  <dcterms:modified xsi:type="dcterms:W3CDTF">2021-05-07T14:31:37Z</dcterms:modified>
</cp:coreProperties>
</file>